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0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8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7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BD6B-8244-4B60-902B-7E4A65828A4E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160CA-0E6A-4E03-8224-6D5C7645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152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Lua 101: intro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781"/>
            <a:ext cx="8229600" cy="4815506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>
                <a:solidFill>
                  <a:schemeClr val="accent3"/>
                </a:solidFill>
                <a:latin typeface="Courier" pitchFamily="49" charset="0"/>
              </a:rPr>
              <a:t>p</a:t>
            </a:r>
            <a:r>
              <a:rPr lang="en-US" sz="2300" b="1" dirty="0" smtClean="0">
                <a:solidFill>
                  <a:schemeClr val="accent3"/>
                </a:solidFill>
                <a:latin typeface="Courier" pitchFamily="49" charset="0"/>
              </a:rPr>
              <a:t>rint</a:t>
            </a:r>
            <a:r>
              <a:rPr lang="en-US" sz="2300" dirty="0" smtClean="0">
                <a:latin typeface="Courier" pitchFamily="49" charset="0"/>
              </a:rPr>
              <a:t>(“Hello World”) </a:t>
            </a:r>
            <a:r>
              <a:rPr lang="en-US" sz="2300" dirty="0" smtClean="0">
                <a:latin typeface="Courier" pitchFamily="49" charset="0"/>
              </a:rPr>
              <a:t>-- or </a:t>
            </a:r>
            <a:r>
              <a:rPr lang="en-US" sz="2300" b="1" dirty="0" smtClean="0">
                <a:solidFill>
                  <a:schemeClr val="accent3"/>
                </a:solidFill>
                <a:latin typeface="Courier" pitchFamily="49" charset="0"/>
              </a:rPr>
              <a:t>print</a:t>
            </a:r>
            <a:r>
              <a:rPr lang="en-US" sz="2300" dirty="0" smtClean="0">
                <a:latin typeface="Courier" pitchFamily="49" charset="0"/>
              </a:rPr>
              <a:t>(‘Hello World’) </a:t>
            </a:r>
            <a:r>
              <a:rPr lang="en-US" sz="2300" dirty="0" smtClean="0">
                <a:sym typeface="Wingdings" pitchFamily="2" charset="2"/>
              </a:rPr>
              <a:t></a:t>
            </a:r>
          </a:p>
          <a:p>
            <a:r>
              <a:rPr lang="en-US" sz="2300" dirty="0" smtClean="0">
                <a:sym typeface="Wingdings" pitchFamily="2" charset="2"/>
              </a:rPr>
              <a:t>Types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Dynamically  typed </a:t>
            </a:r>
          </a:p>
          <a:p>
            <a:pPr lvl="1"/>
            <a:r>
              <a:rPr lang="en-US" sz="1800" dirty="0">
                <a:sym typeface="Wingdings" pitchFamily="2" charset="2"/>
              </a:rPr>
              <a:t>n</a:t>
            </a:r>
            <a:r>
              <a:rPr lang="en-US" sz="1800" dirty="0" smtClean="0">
                <a:sym typeface="Wingdings" pitchFamily="2" charset="2"/>
              </a:rPr>
              <a:t>il, Booleans , Numbers, Strings, Tables, Functions, (</a:t>
            </a:r>
            <a:r>
              <a:rPr lang="en-US" sz="1800" dirty="0" err="1" smtClean="0">
                <a:sym typeface="Wingdings" pitchFamily="2" charset="2"/>
              </a:rPr>
              <a:t>userdata</a:t>
            </a:r>
            <a:r>
              <a:rPr lang="en-US" sz="1800" dirty="0" smtClean="0">
                <a:sym typeface="Wingdings" pitchFamily="2" charset="2"/>
              </a:rPr>
              <a:t> and threads)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If it is not  </a:t>
            </a:r>
            <a:r>
              <a:rPr lang="en-US" sz="1800" b="1" dirty="0" smtClean="0">
                <a:sym typeface="Wingdings" pitchFamily="2" charset="2"/>
              </a:rPr>
              <a:t>false</a:t>
            </a:r>
            <a:r>
              <a:rPr lang="en-US" sz="1800" dirty="0" smtClean="0">
                <a:sym typeface="Wingdings" pitchFamily="2" charset="2"/>
              </a:rPr>
              <a:t> or </a:t>
            </a:r>
            <a:r>
              <a:rPr lang="en-US" sz="1800" b="1" dirty="0" smtClean="0">
                <a:sym typeface="Wingdings" pitchFamily="2" charset="2"/>
              </a:rPr>
              <a:t>nil</a:t>
            </a:r>
            <a:r>
              <a:rPr lang="en-US" sz="1800" dirty="0" smtClean="0">
                <a:sym typeface="Wingdings" pitchFamily="2" charset="2"/>
              </a:rPr>
              <a:t> then it is </a:t>
            </a:r>
            <a:r>
              <a:rPr lang="en-US" sz="1800" u="sng" dirty="0" smtClean="0">
                <a:sym typeface="Wingdings" pitchFamily="2" charset="2"/>
              </a:rPr>
              <a:t>true!!!</a:t>
            </a:r>
          </a:p>
          <a:p>
            <a:pPr lvl="1"/>
            <a:r>
              <a:rPr lang="en-US" sz="1800" dirty="0">
                <a:latin typeface="Courier" pitchFamily="49" charset="0"/>
                <a:sym typeface="Wingdings" pitchFamily="2" charset="2"/>
              </a:rPr>
              <a:t>t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ype(foo) </a:t>
            </a:r>
            <a:r>
              <a:rPr lang="en-US" sz="1800" dirty="0" smtClean="0">
                <a:sym typeface="Wingdings" pitchFamily="2" charset="2"/>
              </a:rPr>
              <a:t>will return the type name</a:t>
            </a:r>
          </a:p>
          <a:p>
            <a:r>
              <a:rPr lang="en-US" sz="2300" dirty="0" smtClean="0">
                <a:sym typeface="Wingdings" pitchFamily="2" charset="2"/>
              </a:rPr>
              <a:t>Variables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Local  (to this execution):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local</a:t>
            </a:r>
            <a:r>
              <a:rPr lang="en-US" sz="1800" b="1" dirty="0" smtClean="0">
                <a:latin typeface="Courier" pitchFamily="49" charset="0"/>
                <a:sym typeface="Wingdings" pitchFamily="2" charset="2"/>
              </a:rPr>
              <a:t>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foo =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‘foo’</a:t>
            </a:r>
            <a:endParaRPr lang="en-US" sz="1800" dirty="0" smtClean="0">
              <a:latin typeface="Courier" pitchFamily="49" charset="0"/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Global (persisted through different executions)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bar =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‘bar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’</a:t>
            </a:r>
            <a:endParaRPr lang="en-US" sz="1800" dirty="0" smtClean="0">
              <a:latin typeface="Courier" pitchFamily="49" charset="0"/>
              <a:sym typeface="Wingdings" pitchFamily="2" charset="2"/>
            </a:endParaRPr>
          </a:p>
          <a:p>
            <a:pPr lvl="2"/>
            <a:r>
              <a:rPr lang="en-US" sz="1800" dirty="0" smtClean="0">
                <a:sym typeface="Wingdings" pitchFamily="2" charset="2"/>
              </a:rPr>
              <a:t>If not explicitly specified, variables are global</a:t>
            </a:r>
            <a:endParaRPr lang="en-US" sz="1800" dirty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To delete a variable, set it to nil: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bar = nil; foo = nil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Comments: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Inline comments:</a:t>
            </a:r>
          </a:p>
          <a:p>
            <a:pPr marL="1371600" lvl="3" indent="0">
              <a:buNone/>
            </a:pP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local</a:t>
            </a:r>
            <a:r>
              <a:rPr lang="en-US" sz="1800" dirty="0" smtClean="0">
                <a:sym typeface="Wingdings" pitchFamily="2" charset="2"/>
              </a:rPr>
              <a:t> foo = 3 </a:t>
            </a:r>
            <a:r>
              <a:rPr lang="en-US" sz="1800" b="1" i="1" dirty="0" smtClean="0">
                <a:solidFill>
                  <a:schemeClr val="accent6"/>
                </a:solidFill>
                <a:sym typeface="Wingdings" pitchFamily="2" charset="2"/>
              </a:rPr>
              <a:t>-- this is a comment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Block comments</a:t>
            </a:r>
          </a:p>
          <a:p>
            <a:pPr marL="1371600" lvl="3" indent="0">
              <a:buNone/>
            </a:pPr>
            <a:r>
              <a:rPr lang="en-US" sz="1800" b="1" i="1" dirty="0" smtClean="0">
                <a:solidFill>
                  <a:schemeClr val="accent6"/>
                </a:solidFill>
                <a:sym typeface="Wingdings" pitchFamily="2" charset="2"/>
              </a:rPr>
              <a:t>--[[ I </a:t>
            </a:r>
            <a:r>
              <a:rPr lang="en-US" sz="1800" b="1" i="1" dirty="0">
                <a:solidFill>
                  <a:schemeClr val="accent6"/>
                </a:solidFill>
                <a:sym typeface="Wingdings" pitchFamily="2" charset="2"/>
              </a:rPr>
              <a:t>am a block</a:t>
            </a:r>
          </a:p>
          <a:p>
            <a:pPr marL="914400" lvl="2" indent="0">
              <a:buNone/>
            </a:pPr>
            <a:r>
              <a:rPr lang="en-US" sz="1800" b="1" i="1" dirty="0">
                <a:solidFill>
                  <a:schemeClr val="accent6"/>
                </a:solidFill>
                <a:sym typeface="Wingdings" pitchFamily="2" charset="2"/>
              </a:rPr>
              <a:t>      </a:t>
            </a:r>
            <a:r>
              <a:rPr lang="en-US" sz="1800" b="1" i="1" dirty="0" smtClean="0">
                <a:solidFill>
                  <a:schemeClr val="accent6"/>
                </a:solidFill>
                <a:sym typeface="Wingdings" pitchFamily="2" charset="2"/>
              </a:rPr>
              <a:t>	             comment  ]]</a:t>
            </a:r>
          </a:p>
          <a:p>
            <a:r>
              <a:rPr lang="en-US" sz="2300" dirty="0" smtClean="0">
                <a:sym typeface="Wingdings" pitchFamily="2" charset="2"/>
              </a:rPr>
              <a:t>Tables: 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associative arrays  (array that can be indexed not only by numbers)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Index starts at 1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# returns the last index (or the size) of an array: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 print(#</a:t>
            </a:r>
            <a:r>
              <a:rPr lang="en-US" sz="1800" dirty="0" err="1" smtClean="0">
                <a:latin typeface="Courier" pitchFamily="49" charset="0"/>
                <a:sym typeface="Wingdings" pitchFamily="2" charset="2"/>
              </a:rPr>
              <a:t>aTable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)</a:t>
            </a:r>
            <a:endParaRPr lang="en-US" sz="1800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latin typeface="Courier" pitchFamily="49" charset="0"/>
              <a:sym typeface="Wingdings" pitchFamily="2" charset="2"/>
            </a:endParaRPr>
          </a:p>
          <a:p>
            <a:pPr lvl="1"/>
            <a:endParaRPr lang="en-US" sz="1800" dirty="0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32887"/>
              </p:ext>
            </p:extLst>
          </p:nvPr>
        </p:nvGraphicFramePr>
        <p:xfrm>
          <a:off x="573990" y="5133558"/>
          <a:ext cx="8030817" cy="171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84"/>
                <a:gridCol w="2544417"/>
                <a:gridCol w="2087216"/>
              </a:tblGrid>
              <a:tr h="2402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7364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 = {} </a:t>
                      </a:r>
                      <a:r>
                        <a:rPr lang="en-US" sz="1400" b="0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-- empty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(a)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table: 0x806f048</a:t>
                      </a:r>
                    </a:p>
                  </a:txBody>
                  <a:tcPr/>
                </a:tc>
              </a:tr>
              <a:tr h="47266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 = {x = 3, y = 1}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a.x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(a[</a:t>
                      </a:r>
                      <a:r>
                        <a:rPr lang="en-US" sz="1400" b="0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‘x'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])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</a:t>
                      </a:r>
                    </a:p>
                  </a:txBody>
                  <a:tcPr/>
                </a:tc>
              </a:tr>
              <a:tr h="47266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 = { foo = {x=12}, bar = {}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(a[</a:t>
                      </a:r>
                      <a:r>
                        <a:rPr lang="en-US" sz="1400" b="0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'foo'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][</a:t>
                      </a:r>
                      <a:r>
                        <a:rPr lang="en-US" sz="1400" b="0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‘x'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])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a.foo.x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12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0" y="2387874"/>
            <a:ext cx="335446" cy="335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0" y="1256469"/>
            <a:ext cx="335446" cy="335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0" y="4569512"/>
            <a:ext cx="335446" cy="3354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09" y="4798112"/>
            <a:ext cx="335446" cy="3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234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Lua 101: control structures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66207"/>
              </p:ext>
            </p:extLst>
          </p:nvPr>
        </p:nvGraphicFramePr>
        <p:xfrm>
          <a:off x="198784" y="432908"/>
          <a:ext cx="8786190" cy="187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730"/>
                <a:gridCol w="2928730"/>
                <a:gridCol w="2928730"/>
              </a:tblGrid>
              <a:tr h="411924">
                <a:tc>
                  <a:txBody>
                    <a:bodyPr/>
                    <a:lstStyle/>
                    <a:p>
                      <a:r>
                        <a:rPr lang="en-US" dirty="0" smtClean="0"/>
                        <a:t>if then 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</a:t>
                      </a:r>
                      <a:endParaRPr lang="en-US" dirty="0"/>
                    </a:p>
                  </a:txBody>
                  <a:tcPr/>
                </a:tc>
              </a:tr>
              <a:tr h="11949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if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" pitchFamily="49" charset="0"/>
                        </a:rPr>
                        <a:t>a == 3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then</a:t>
                      </a:r>
                    </a:p>
                    <a:p>
                      <a:r>
                        <a:rPr lang="en-US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" pitchFamily="49" charset="0"/>
                        </a:rPr>
                        <a:t>('three')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else</a:t>
                      </a:r>
                    </a:p>
                    <a:p>
                      <a:r>
                        <a:rPr lang="en-US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" pitchFamily="49" charset="0"/>
                        </a:rPr>
                        <a:t>('no!')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a = 1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while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a &lt; 10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a = a + 1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dirty="0" smtClean="0">
                          <a:latin typeface="Courier" pitchFamily="49" charset="0"/>
                        </a:rPr>
                        <a:t> a = 1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repeat </a:t>
                      </a:r>
                    </a:p>
                    <a:p>
                      <a:r>
                        <a:rPr lang="en-US" dirty="0" smtClean="0">
                          <a:latin typeface="Courier" pitchFamily="49" charset="0"/>
                        </a:rPr>
                        <a:t>  a = a + 1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until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" pitchFamily="49" charset="0"/>
                        </a:rPr>
                        <a:t>a &gt; 10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" pitchFamily="49" charset="0"/>
                        </a:rPr>
                        <a:t>(a)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27560"/>
              </p:ext>
            </p:extLst>
          </p:nvPr>
        </p:nvGraphicFramePr>
        <p:xfrm>
          <a:off x="228600" y="2514600"/>
          <a:ext cx="8786192" cy="432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604"/>
                <a:gridCol w="3493604"/>
                <a:gridCol w="899492"/>
                <a:gridCol w="899492"/>
              </a:tblGrid>
              <a:tr h="38142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generic </a:t>
                      </a:r>
                      <a:r>
                        <a:rPr lang="en-US" baseline="0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1248">
                <a:tc gridSpan="2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days = {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"Sun"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"Mon"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"Tue"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"Wed"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"Thu"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"Fri"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"Sat"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}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for</a:t>
                      </a:r>
                      <a:r>
                        <a:rPr lang="en-US" sz="1400" b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i,v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in </a:t>
                      </a:r>
                      <a:r>
                        <a:rPr lang="en-US" sz="1400" b="1" dirty="0" err="1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ipairs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(days)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.. “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" .. v)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-- </a:t>
                      </a:r>
                      <a:r>
                        <a:rPr lang="en-US" sz="1400" b="1" dirty="0" err="1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i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, v  out of scope now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1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Sun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2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Mon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3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Tue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4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Wed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5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Thu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6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Fri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7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Sat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4686">
                <a:tc gridSpan="2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days = {Sun = 1 , Mon = 2, Tue = 3 , Wed = 4, Thu = 5, Fri = 6, Sat = 7}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for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key,v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in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pairs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(days)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(key .. "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" .. v)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-- key, v  out of scope now</a:t>
                      </a:r>
                      <a:endParaRPr lang="en-US" sz="1400" b="1" dirty="0" smtClean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Sun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1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Wed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4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Sat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7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Tue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3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Thu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5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Fri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6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Mon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2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674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 for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</a:tr>
              <a:tr h="65110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for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i=1,3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</a:t>
                      </a:r>
                      <a:endParaRPr lang="da-DK" sz="1400" b="0" dirty="0" smtClean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  <a:p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for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i=1,3,2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 </a:t>
                      </a:r>
                      <a:r>
                        <a:rPr lang="en-US" sz="1400" b="1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-- step of 2</a:t>
                      </a:r>
                      <a:endParaRPr lang="da-DK" sz="1400" b="0" i="1" dirty="0" smtClean="0">
                        <a:solidFill>
                          <a:schemeClr val="accent6"/>
                        </a:solidFill>
                        <a:latin typeface="Courier" pitchFamily="49" charset="0"/>
                      </a:endParaRPr>
                    </a:p>
                    <a:p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  <a:p>
                      <a:endParaRPr lang="en-US" sz="1400" b="1" dirty="0" smtClean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1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2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3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1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3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15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Lua 101: functions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932409"/>
              </p:ext>
            </p:extLst>
          </p:nvPr>
        </p:nvGraphicFramePr>
        <p:xfrm>
          <a:off x="457200" y="437330"/>
          <a:ext cx="82296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609"/>
                <a:gridCol w="261399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sum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 </a:t>
                      </a:r>
                      <a:r>
                        <a:rPr lang="en-US" sz="1400" b="1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–-simple</a:t>
                      </a:r>
                      <a:r>
                        <a:rPr lang="en-US" sz="1400" b="1" i="1" baseline="0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 function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a+b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(sum(5,6))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11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sum_and_sub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 </a:t>
                      </a:r>
                      <a:r>
                        <a:rPr lang="en-US" sz="1400" b="1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–- multiple returns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sum =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a+b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diff = a-b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return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sum,diff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local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sum,diff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=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sum_and_sub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(5,6)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"sum is " 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.. sum ..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 diff is " 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.. diff)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sum is 11 diff</a:t>
                      </a:r>
                      <a:r>
                        <a:rPr lang="en-US" sz="1400" baseline="0" dirty="0" smtClean="0">
                          <a:latin typeface="Courier" pitchFamily="49" charset="0"/>
                        </a:rPr>
                        <a:t> is -1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sum(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return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a+b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sub(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return a-b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eval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f,a,b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return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f(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 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local f = sum </a:t>
                      </a:r>
                      <a:r>
                        <a:rPr lang="en-US" sz="1400" b="1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-– functions are first class citizen 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eval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(f,5,6))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f = sub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eval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(f,5,6))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11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-1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99" y="5203134"/>
            <a:ext cx="335446" cy="3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15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Lua 101: easy integration with 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365" y="944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38794" y="453024"/>
            <a:ext cx="5852435" cy="4431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lua.h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  </a:t>
            </a:r>
          </a:p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lauxlib.h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  </a:t>
            </a:r>
          </a:p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lualib.h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  </a:t>
            </a:r>
          </a:p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stdio.h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  </a:t>
            </a:r>
          </a:p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stdlib.h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sz="1200" dirty="0">
                <a:latin typeface="Courier" pitchFamily="49" charset="0"/>
              </a:rPr>
              <a:t>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</a:t>
            </a:r>
          </a:p>
          <a:p>
            <a:pPr lvl="0"/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static</a:t>
            </a:r>
            <a:r>
              <a:rPr lang="en-US" sz="1200" dirty="0">
                <a:latin typeface="Courier" pitchFamily="49" charset="0"/>
              </a:rPr>
              <a:t> </a:t>
            </a:r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 add(</a:t>
            </a:r>
            <a:r>
              <a:rPr lang="en-US" sz="1200" dirty="0" err="1">
                <a:latin typeface="Courier" pitchFamily="49" charset="0"/>
              </a:rPr>
              <a:t>lua_State</a:t>
            </a:r>
            <a:r>
              <a:rPr lang="en-US" sz="1200" dirty="0">
                <a:latin typeface="Courier" pitchFamily="49" charset="0"/>
              </a:rPr>
              <a:t> *L) {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</a:t>
            </a:r>
            <a:r>
              <a:rPr lang="en-US" sz="1200" b="1" dirty="0">
                <a:latin typeface="Courier" pitchFamily="49" charset="0"/>
              </a:rPr>
              <a:t>double</a:t>
            </a:r>
            <a:r>
              <a:rPr lang="en-US" sz="1200" dirty="0">
                <a:latin typeface="Courier" pitchFamily="49" charset="0"/>
              </a:rPr>
              <a:t> a=0,b=0;   </a:t>
            </a:r>
            <a:endParaRPr lang="en-US" sz="1200" dirty="0" smtClean="0">
              <a:latin typeface="Courier" pitchFamily="49" charset="0"/>
            </a:endParaRPr>
          </a:p>
          <a:p>
            <a:pPr lvl="0"/>
            <a:r>
              <a:rPr lang="en-US" sz="1200" dirty="0">
                <a:latin typeface="Courier" pitchFamily="49" charset="0"/>
              </a:rPr>
              <a:t> </a:t>
            </a:r>
            <a:r>
              <a:rPr lang="en-US" sz="1200" dirty="0" smtClean="0">
                <a:latin typeface="Courier" pitchFamily="49" charset="0"/>
              </a:rPr>
              <a:t>   </a:t>
            </a:r>
            <a:r>
              <a:rPr lang="en-US" sz="1200" dirty="0" err="1" smtClean="0">
                <a:latin typeface="Courier" pitchFamily="49" charset="0"/>
              </a:rPr>
              <a:t>printf</a:t>
            </a:r>
            <a:r>
              <a:rPr lang="en-US" sz="1200" dirty="0" smtClean="0">
                <a:latin typeface="Courier" pitchFamily="49" charset="0"/>
              </a:rPr>
              <a:t>(“I am c\n”);</a:t>
            </a:r>
            <a:endParaRPr lang="en-US" sz="1200" dirty="0">
              <a:latin typeface="Courier" pitchFamily="49" charset="0"/>
            </a:endParaRPr>
          </a:p>
          <a:p>
            <a:pPr lvl="0"/>
            <a:r>
              <a:rPr lang="en-US" sz="1200" dirty="0">
                <a:latin typeface="Courier" pitchFamily="49" charset="0"/>
              </a:rPr>
              <a:t>    a = </a:t>
            </a:r>
            <a:r>
              <a:rPr lang="en-US" sz="1200" dirty="0" err="1">
                <a:latin typeface="Courier" pitchFamily="49" charset="0"/>
              </a:rPr>
              <a:t>lua_tonumber</a:t>
            </a:r>
            <a:r>
              <a:rPr lang="en-US" sz="1200" dirty="0">
                <a:latin typeface="Courier" pitchFamily="49" charset="0"/>
              </a:rPr>
              <a:t>(L,-1);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b = </a:t>
            </a:r>
            <a:r>
              <a:rPr lang="en-US" sz="1200" dirty="0" err="1">
                <a:latin typeface="Courier" pitchFamily="49" charset="0"/>
              </a:rPr>
              <a:t>lua_tonumber</a:t>
            </a:r>
            <a:r>
              <a:rPr lang="en-US" sz="1200" dirty="0">
                <a:latin typeface="Courier" pitchFamily="49" charset="0"/>
              </a:rPr>
              <a:t>(L,-2);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</a:t>
            </a:r>
            <a:r>
              <a:rPr lang="en-US" sz="1200" dirty="0" err="1">
                <a:latin typeface="Courier" pitchFamily="49" charset="0"/>
              </a:rPr>
              <a:t>lua_pushnumber</a:t>
            </a:r>
            <a:r>
              <a:rPr lang="en-US" sz="1200" dirty="0">
                <a:latin typeface="Courier" pitchFamily="49" charset="0"/>
              </a:rPr>
              <a:t>(L, (</a:t>
            </a:r>
            <a:r>
              <a:rPr lang="en-US" sz="1200" dirty="0" err="1">
                <a:latin typeface="Courier" pitchFamily="49" charset="0"/>
              </a:rPr>
              <a:t>a+b</a:t>
            </a:r>
            <a:r>
              <a:rPr lang="en-US" sz="1200" dirty="0">
                <a:latin typeface="Courier" pitchFamily="49" charset="0"/>
              </a:rPr>
              <a:t>));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return</a:t>
            </a:r>
            <a:r>
              <a:rPr lang="en-US" sz="1200" dirty="0">
                <a:latin typeface="Courier" pitchFamily="49" charset="0"/>
              </a:rPr>
              <a:t> 1;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}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</a:t>
            </a:r>
          </a:p>
          <a:p>
            <a:pPr lvl="0"/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 </a:t>
            </a:r>
            <a:r>
              <a:rPr lang="en-US" sz="1200" dirty="0" err="1">
                <a:latin typeface="Courier" pitchFamily="49" charset="0"/>
              </a:rPr>
              <a:t>luaopen_add</a:t>
            </a:r>
            <a:r>
              <a:rPr lang="en-US" sz="1200" dirty="0">
                <a:latin typeface="Courier" pitchFamily="49" charset="0"/>
              </a:rPr>
              <a:t>(</a:t>
            </a:r>
            <a:r>
              <a:rPr lang="en-US" sz="1200" dirty="0" err="1">
                <a:latin typeface="Courier" pitchFamily="49" charset="0"/>
              </a:rPr>
              <a:t>lua_State</a:t>
            </a:r>
            <a:r>
              <a:rPr lang="en-US" sz="1200" dirty="0">
                <a:latin typeface="Courier" pitchFamily="49" charset="0"/>
              </a:rPr>
              <a:t> *L){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    </a:t>
            </a:r>
            <a:r>
              <a:rPr lang="en-US" sz="1200" dirty="0" err="1" smtClean="0">
                <a:latin typeface="Courier" pitchFamily="49" charset="0"/>
              </a:rPr>
              <a:t>lua_register</a:t>
            </a:r>
            <a:r>
              <a:rPr lang="en-US" sz="1200" dirty="0" smtClean="0">
                <a:latin typeface="Courier" pitchFamily="49" charset="0"/>
              </a:rPr>
              <a:t>(L</a:t>
            </a:r>
            <a:r>
              <a:rPr lang="en-US" sz="1200" dirty="0">
                <a:latin typeface="Courier" pitchFamily="49" charset="0"/>
              </a:rPr>
              <a:t>,     /* Lua state variable */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                 </a:t>
            </a:r>
            <a:r>
              <a:rPr lang="en-US" sz="1200" dirty="0" smtClean="0">
                <a:latin typeface="Courier" pitchFamily="49" charset="0"/>
              </a:rPr>
              <a:t>"</a:t>
            </a:r>
            <a:r>
              <a:rPr lang="en-US" sz="1200" dirty="0">
                <a:latin typeface="Courier" pitchFamily="49" charset="0"/>
              </a:rPr>
              <a:t>add</a:t>
            </a:r>
            <a:r>
              <a:rPr lang="en-US" sz="1200" dirty="0" smtClean="0">
                <a:latin typeface="Courier" pitchFamily="49" charset="0"/>
              </a:rPr>
              <a:t>", /*</a:t>
            </a:r>
            <a:r>
              <a:rPr lang="en-US" sz="1200" dirty="0">
                <a:latin typeface="Courier" pitchFamily="49" charset="0"/>
              </a:rPr>
              <a:t> </a:t>
            </a:r>
            <a:r>
              <a:rPr lang="en-US" sz="1200" dirty="0" err="1">
                <a:latin typeface="Courier" pitchFamily="49" charset="0"/>
              </a:rPr>
              <a:t>func</a:t>
            </a:r>
            <a:r>
              <a:rPr lang="en-US" sz="1200" dirty="0">
                <a:latin typeface="Courier" pitchFamily="49" charset="0"/>
              </a:rPr>
              <a:t> name as known in Lua */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                 </a:t>
            </a:r>
            <a:r>
              <a:rPr lang="en-US" sz="1200" dirty="0" smtClean="0">
                <a:latin typeface="Courier" pitchFamily="49" charset="0"/>
              </a:rPr>
              <a:t>add);</a:t>
            </a:r>
            <a:r>
              <a:rPr lang="en-US" sz="1200" dirty="0">
                <a:latin typeface="Courier" pitchFamily="49" charset="0"/>
              </a:rPr>
              <a:t>  </a:t>
            </a:r>
            <a:r>
              <a:rPr lang="en-US" sz="1200" dirty="0" smtClean="0">
                <a:latin typeface="Courier" pitchFamily="49" charset="0"/>
              </a:rPr>
              <a:t>/*</a:t>
            </a:r>
            <a:r>
              <a:rPr lang="en-US" sz="1200" dirty="0">
                <a:latin typeface="Courier" pitchFamily="49" charset="0"/>
              </a:rPr>
              <a:t> </a:t>
            </a:r>
            <a:r>
              <a:rPr lang="en-US" sz="1200" dirty="0" err="1">
                <a:latin typeface="Courier" pitchFamily="49" charset="0"/>
              </a:rPr>
              <a:t>func</a:t>
            </a:r>
            <a:r>
              <a:rPr lang="en-US" sz="1200" dirty="0">
                <a:latin typeface="Courier" pitchFamily="49" charset="0"/>
              </a:rPr>
              <a:t> name in this file */                     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>
                <a:latin typeface="Courier" pitchFamily="49" charset="0"/>
              </a:rPr>
              <a:t>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    </a:t>
            </a:r>
            <a:r>
              <a:rPr lang="en-US" sz="1200" b="1" dirty="0">
                <a:latin typeface="Courier" pitchFamily="49" charset="0"/>
              </a:rPr>
              <a:t>return</a:t>
            </a:r>
            <a:r>
              <a:rPr lang="en-US" sz="1200" dirty="0">
                <a:latin typeface="Courier" pitchFamily="49" charset="0"/>
              </a:rPr>
              <a:t> 0;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}  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4739" y="5002444"/>
            <a:ext cx="738054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" pitchFamily="49" charset="0"/>
              </a:rPr>
              <a:t>gcc</a:t>
            </a:r>
            <a:r>
              <a:rPr lang="en-US" sz="1400" b="1" dirty="0" smtClean="0">
                <a:latin typeface="Courier" pitchFamily="49" charset="0"/>
              </a:rPr>
              <a:t> -Wall -shared -</a:t>
            </a:r>
            <a:r>
              <a:rPr lang="en-US" sz="1400" b="1" dirty="0" err="1" smtClean="0">
                <a:latin typeface="Courier" pitchFamily="49" charset="0"/>
              </a:rPr>
              <a:t>fPIC</a:t>
            </a:r>
            <a:r>
              <a:rPr lang="en-US" sz="1400" b="1" dirty="0" smtClean="0">
                <a:latin typeface="Courier" pitchFamily="49" charset="0"/>
              </a:rPr>
              <a:t> -o add.so -I/</a:t>
            </a:r>
            <a:r>
              <a:rPr lang="en-US" sz="1400" b="1" dirty="0" err="1" smtClean="0">
                <a:latin typeface="Courier" pitchFamily="49" charset="0"/>
              </a:rPr>
              <a:t>usr</a:t>
            </a:r>
            <a:r>
              <a:rPr lang="en-US" sz="1400" b="1" dirty="0" smtClean="0">
                <a:latin typeface="Courier" pitchFamily="49" charset="0"/>
              </a:rPr>
              <a:t>/include/lua5.2 -</a:t>
            </a:r>
            <a:r>
              <a:rPr lang="en-US" sz="1400" b="1" dirty="0" err="1" smtClean="0">
                <a:latin typeface="Courier" pitchFamily="49" charset="0"/>
              </a:rPr>
              <a:t>llua</a:t>
            </a:r>
            <a:r>
              <a:rPr lang="en-US" sz="1400" b="1" dirty="0" smtClean="0">
                <a:latin typeface="Courier" pitchFamily="49" charset="0"/>
              </a:rPr>
              <a:t> </a:t>
            </a:r>
            <a:r>
              <a:rPr lang="en-US" sz="1400" b="1" dirty="0" err="1" smtClean="0">
                <a:latin typeface="Courier" pitchFamily="49" charset="0"/>
              </a:rPr>
              <a:t>add.c</a:t>
            </a:r>
            <a:endParaRPr lang="en-US" sz="1400" b="1" dirty="0">
              <a:latin typeface="Courier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4644" y="5486398"/>
            <a:ext cx="32401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chemeClr val="accent6"/>
                </a:solidFill>
              </a:rPr>
              <a:t>'add</a:t>
            </a:r>
            <a:r>
              <a:rPr lang="en-US" b="1" dirty="0" smtClean="0">
                <a:solidFill>
                  <a:schemeClr val="accent6"/>
                </a:solidFill>
              </a:rPr>
              <a:t>')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/>
              <a:t>local sum = add(5,6)</a:t>
            </a:r>
          </a:p>
          <a:p>
            <a:r>
              <a:rPr lang="en-US" b="1" dirty="0">
                <a:solidFill>
                  <a:schemeClr val="accent3"/>
                </a:solidFill>
              </a:rPr>
              <a:t>print</a:t>
            </a:r>
            <a:r>
              <a:rPr lang="en-US" dirty="0"/>
              <a:t>(sum)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6232" y="5486398"/>
            <a:ext cx="32401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 am 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11</a:t>
            </a:r>
          </a:p>
          <a:p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562061" y="5783561"/>
            <a:ext cx="725556" cy="283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401793" y="4510381"/>
            <a:ext cx="417444" cy="55659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326506" y="5208102"/>
            <a:ext cx="417444" cy="55659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570</Words>
  <Application>Microsoft Office PowerPoint</Application>
  <PresentationFormat>On-screen Show (4:3)</PresentationFormat>
  <Paragraphs>155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Lua 101: intro</vt:lpstr>
      <vt:lpstr>Lua 101: control structures</vt:lpstr>
      <vt:lpstr>Lua 101: functions</vt:lpstr>
      <vt:lpstr>Lua 101: easy integration with c</vt:lpstr>
    </vt:vector>
  </TitlesOfParts>
  <Company>Real-Time Innovations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101: intro</dc:title>
  <dc:creator>Gianpiero Napoli</dc:creator>
  <cp:lastModifiedBy>Gianpiero Napoli</cp:lastModifiedBy>
  <cp:revision>1</cp:revision>
  <cp:lastPrinted>2013-08-01T17:26:40Z</cp:lastPrinted>
  <dcterms:created xsi:type="dcterms:W3CDTF">2013-08-01T17:20:23Z</dcterms:created>
  <dcterms:modified xsi:type="dcterms:W3CDTF">2013-08-01T17:29:41Z</dcterms:modified>
</cp:coreProperties>
</file>