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597" r:id="rId3"/>
    <p:sldId id="598" r:id="rId4"/>
    <p:sldId id="599" r:id="rId5"/>
    <p:sldId id="600" r:id="rId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k Warren" initials="RBW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gray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3333CC"/>
    <a:srgbClr val="085EC1"/>
    <a:srgbClr val="0000FF"/>
    <a:srgbClr val="00509E"/>
    <a:srgbClr val="0F5EB0"/>
    <a:srgbClr val="FFCC66"/>
    <a:srgbClr val="0033CC"/>
    <a:srgbClr val="76767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 autoAdjust="0"/>
    <p:restoredTop sz="86733" autoAdjust="0"/>
  </p:normalViewPr>
  <p:slideViewPr>
    <p:cSldViewPr snapToGrid="0" snapToObjects="1">
      <p:cViewPr>
        <p:scale>
          <a:sx n="80" d="100"/>
          <a:sy n="80" d="100"/>
        </p:scale>
        <p:origin x="-1218" y="-96"/>
      </p:cViewPr>
      <p:guideLst>
        <p:guide orient="horz" pos="3321"/>
        <p:guide pos="2880"/>
      </p:guideLst>
    </p:cSldViewPr>
  </p:slideViewPr>
  <p:outlineViewPr>
    <p:cViewPr>
      <p:scale>
        <a:sx n="33" d="100"/>
        <a:sy n="33" d="100"/>
      </p:scale>
      <p:origin x="0" y="29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0656301-EC67-40A2-858D-F45F9ADE5C75}" type="datetimeFigureOut">
              <a:rPr lang="en-US"/>
              <a:pPr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BF574C7-BF18-464D-96C0-6F5B699AC451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50AF90C-60B5-4015-ABD5-C54756098D56}" type="datetimeFigureOut">
              <a:rPr lang="en-US"/>
              <a:pPr/>
              <a:t>8/2/2013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8703A22-A4FA-429E-BF08-9CD51C43082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18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8EDB-ACF0-4D94-AD6E-886FF9061B35}" type="datetime1">
              <a:rPr lang="en-US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2013 </a:t>
            </a:r>
            <a:r>
              <a:rPr lang="en-US" dirty="0"/>
              <a:t>RTI •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1373-5A87-4CE2-A4F6-782832E35F7C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D745-96FE-42CF-BE21-26F7B421888A}" type="datetime1">
              <a:rPr lang="en-US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RTI •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1373-5A87-4CE2-A4F6-782832E35F7C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39B5-DED6-44E7-B453-A75B16820C3A}" type="datetime1">
              <a:rPr lang="en-US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RTI •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1373-5A87-4CE2-A4F6-782832E35F7C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RTI-2012NewTemplate-p3LIGHTtitleno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335713" y="1252538"/>
            <a:ext cx="1924050" cy="35401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24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>
              <a:spcBef>
                <a:spcPct val="20000"/>
              </a:spcBef>
              <a:buFont typeface="Arial"/>
              <a:buNone/>
              <a:defRPr/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Your systems. Working as one.</a:t>
            </a:r>
          </a:p>
        </p:txBody>
      </p:sp>
      <p:pic>
        <p:nvPicPr>
          <p:cNvPr id="6" name="Picture 10" descr="rti-logo-FINALv2-2PM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690563"/>
            <a:ext cx="677863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4723"/>
            <a:ext cx="6400800" cy="1848068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200"/>
              </a:lnSpc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77846"/>
            <a:ext cx="6400800" cy="708290"/>
          </a:xfrm>
        </p:spPr>
        <p:txBody>
          <a:bodyPr lIns="0" tIns="0" rIns="0" bIns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rgbClr val="00509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590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92100" indent="-292100">
              <a:buFont typeface="Arial" pitchFamily="34" charset="0"/>
              <a:buChar char="•"/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681F5-0B5D-46C4-89F2-FE0CD93F6F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91E20-6345-46C4-B983-6384A4D9D3A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06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4BC0D-E5FD-4893-B30B-2FF08907A7A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D8825-B5C4-45FE-8C68-378D5DB92D2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06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5CF37-225C-44A8-8074-FBE9B39674A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9AAA4-9D2E-4DA7-B528-8D1F9A27AFE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7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2C2A4-97A7-4FD1-A670-15309663710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72995-AFC1-4486-A9EF-F252D50402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05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87821-095E-427D-BB24-A6DA11D8CF91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FAD75-867C-49B3-9C1B-877AC31F06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92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C3BD7-21ED-4D83-AAC7-F1E41E017971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09986-C6B0-4CA1-AD57-B0C15756154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6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2491B-9DDB-4F3C-B234-431517F3413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35487-B1D7-46F6-8F9E-B7E5E979C9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5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3360" y="75692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E677-0B01-4D14-BFD4-F6DEDD7B37E7}" type="datetime1">
              <a:rPr lang="en-US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2013 </a:t>
            </a:r>
            <a:r>
              <a:rPr lang="en-US" dirty="0"/>
              <a:t>RTI •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1373-5A87-4CE2-A4F6-782832E35F7C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00860-704B-410F-BAFD-BDFB7A52E8D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14F2C-F487-4928-9396-990257059D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97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1D0C0-8A01-4E6F-832E-2B0441A06F41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5E124-983E-4593-9C47-7F895B6EC3D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874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7BEDB-EE24-467F-88DF-63DE041A6AC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8EE9C-12D8-4E45-A689-ADC4E3B0CCE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6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AD8F-5F72-437E-90CC-78440834E065}" type="datetime1">
              <a:rPr lang="en-US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2013 </a:t>
            </a:r>
            <a:r>
              <a:rPr lang="en-US" dirty="0"/>
              <a:t>RTI •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1373-5A87-4CE2-A4F6-782832E35F7C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AF5-ACA9-4993-8FBE-C20A01B5A857}" type="datetime1">
              <a:rPr lang="en-US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2013 </a:t>
            </a:r>
            <a:r>
              <a:rPr lang="en-US" dirty="0"/>
              <a:t>RTI •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1373-5A87-4CE2-A4F6-782832E35F7C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012B-73FC-4DF8-B4EF-F7A9068FF90C}" type="datetime1">
              <a:rPr lang="en-US"/>
              <a:pPr/>
              <a:t>8/2/2013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RTI • COMPANY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1373-5A87-4CE2-A4F6-782832E35F7C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4515-66D3-4B10-A3A1-3BF17827B0D3}" type="datetime1">
              <a:rPr lang="en-US"/>
              <a:pPr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RTI • COMPANY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1373-5A87-4CE2-A4F6-782832E35F7C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7031-2A36-49ED-B037-F12E4123BAB0}" type="datetime1">
              <a:rPr lang="en-US"/>
              <a:pPr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RTI • COMPANY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1373-5A87-4CE2-A4F6-782832E35F7C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D150-8803-45D1-B178-3B02613C3C78}" type="datetime1">
              <a:rPr lang="en-US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RTI •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1373-5A87-4CE2-A4F6-782832E35F7C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BA6E-7452-48DA-814F-2537CAF4E498}" type="datetime1">
              <a:rPr lang="en-US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2012 RTI • COMPANY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1373-5A87-4CE2-A4F6-782832E35F7C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TI-2012NewTemplate-p3sub2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4042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A766-9906-4922-BE38-43C741A29490}" type="datetime1">
              <a:rPr lang="en-US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4042"/>
            <a:ext cx="28956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2013 RTI • COMPANY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2302" y="6454042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1373-5A87-4CE2-A4F6-782832E35F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lnSpc>
          <a:spcPts val="3600"/>
        </a:lnSpc>
        <a:spcBef>
          <a:spcPct val="0"/>
        </a:spcBef>
        <a:buNone/>
        <a:defRPr sz="3200" kern="1200">
          <a:solidFill>
            <a:srgbClr val="0F5EB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alpha val="5098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RTI-2012NewTemplate-p3LIGHTsubnologo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35100"/>
            <a:ext cx="822960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4775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0D0AD4D-7BE6-41C4-BB3B-7A4F93DFECA0}" type="datetime1">
              <a:rPr lang="en-US" b="1">
                <a:solidFill>
                  <a:prstClr val="black">
                    <a:tint val="75000"/>
                  </a:prstClr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8/2/2013</a:t>
            </a:fld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454775"/>
            <a:ext cx="3429000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19800" y="6454775"/>
            <a:ext cx="2667000" cy="3651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7CD97C0-5C98-455B-8EDF-EF709B4C83F2}" type="slidenum">
              <a:rPr lang="en-US" b="1">
                <a:solidFill>
                  <a:prstClr val="black">
                    <a:tint val="75000"/>
                  </a:prstClr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1" name="Picture 14" descr="rti-logo-FINALv2-2PMS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8" y="274638"/>
            <a:ext cx="4413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0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fontAlgn="base">
        <a:lnSpc>
          <a:spcPts val="3600"/>
        </a:lnSpc>
        <a:spcBef>
          <a:spcPct val="0"/>
        </a:spcBef>
        <a:spcAft>
          <a:spcPct val="0"/>
        </a:spcAft>
        <a:defRPr sz="3600" kern="1200">
          <a:solidFill>
            <a:srgbClr val="112946"/>
          </a:solidFill>
          <a:latin typeface="+mj-lt"/>
          <a:ea typeface="+mj-ea"/>
          <a:cs typeface="+mj-cs"/>
        </a:defRPr>
      </a:lvl1pPr>
      <a:lvl2pPr algn="l" defTabSz="457200" rtl="0" fontAlgn="base">
        <a:lnSpc>
          <a:spcPts val="3600"/>
        </a:lnSpc>
        <a:spcBef>
          <a:spcPct val="0"/>
        </a:spcBef>
        <a:spcAft>
          <a:spcPct val="0"/>
        </a:spcAft>
        <a:defRPr sz="3600">
          <a:solidFill>
            <a:srgbClr val="112946"/>
          </a:solidFill>
          <a:latin typeface="Calibri" pitchFamily="34" charset="0"/>
        </a:defRPr>
      </a:lvl2pPr>
      <a:lvl3pPr algn="l" defTabSz="457200" rtl="0" fontAlgn="base">
        <a:lnSpc>
          <a:spcPts val="3600"/>
        </a:lnSpc>
        <a:spcBef>
          <a:spcPct val="0"/>
        </a:spcBef>
        <a:spcAft>
          <a:spcPct val="0"/>
        </a:spcAft>
        <a:defRPr sz="3600">
          <a:solidFill>
            <a:srgbClr val="112946"/>
          </a:solidFill>
          <a:latin typeface="Calibri" pitchFamily="34" charset="0"/>
        </a:defRPr>
      </a:lvl3pPr>
      <a:lvl4pPr algn="l" defTabSz="457200" rtl="0" fontAlgn="base">
        <a:lnSpc>
          <a:spcPts val="3600"/>
        </a:lnSpc>
        <a:spcBef>
          <a:spcPct val="0"/>
        </a:spcBef>
        <a:spcAft>
          <a:spcPct val="0"/>
        </a:spcAft>
        <a:defRPr sz="3600">
          <a:solidFill>
            <a:srgbClr val="112946"/>
          </a:solidFill>
          <a:latin typeface="Calibri" pitchFamily="34" charset="0"/>
        </a:defRPr>
      </a:lvl4pPr>
      <a:lvl5pPr algn="l" defTabSz="457200" rtl="0" fontAlgn="base">
        <a:lnSpc>
          <a:spcPts val="3600"/>
        </a:lnSpc>
        <a:spcBef>
          <a:spcPct val="0"/>
        </a:spcBef>
        <a:spcAft>
          <a:spcPct val="0"/>
        </a:spcAft>
        <a:defRPr sz="3600">
          <a:solidFill>
            <a:srgbClr val="112946"/>
          </a:solidFill>
          <a:latin typeface="Calibri" pitchFamily="34" charset="0"/>
        </a:defRPr>
      </a:lvl5pPr>
      <a:lvl6pPr marL="457200" algn="l" defTabSz="457200" rtl="0" fontAlgn="base">
        <a:lnSpc>
          <a:spcPts val="3600"/>
        </a:lnSpc>
        <a:spcBef>
          <a:spcPct val="0"/>
        </a:spcBef>
        <a:spcAft>
          <a:spcPct val="0"/>
        </a:spcAft>
        <a:defRPr sz="3600">
          <a:solidFill>
            <a:srgbClr val="112946"/>
          </a:solidFill>
          <a:latin typeface="Calibri" pitchFamily="34" charset="0"/>
        </a:defRPr>
      </a:lvl6pPr>
      <a:lvl7pPr marL="914400" algn="l" defTabSz="457200" rtl="0" fontAlgn="base">
        <a:lnSpc>
          <a:spcPts val="3600"/>
        </a:lnSpc>
        <a:spcBef>
          <a:spcPct val="0"/>
        </a:spcBef>
        <a:spcAft>
          <a:spcPct val="0"/>
        </a:spcAft>
        <a:defRPr sz="3600">
          <a:solidFill>
            <a:srgbClr val="112946"/>
          </a:solidFill>
          <a:latin typeface="Calibri" pitchFamily="34" charset="0"/>
        </a:defRPr>
      </a:lvl7pPr>
      <a:lvl8pPr marL="1371600" algn="l" defTabSz="457200" rtl="0" fontAlgn="base">
        <a:lnSpc>
          <a:spcPts val="3600"/>
        </a:lnSpc>
        <a:spcBef>
          <a:spcPct val="0"/>
        </a:spcBef>
        <a:spcAft>
          <a:spcPct val="0"/>
        </a:spcAft>
        <a:defRPr sz="3600">
          <a:solidFill>
            <a:srgbClr val="112946"/>
          </a:solidFill>
          <a:latin typeface="Calibri" pitchFamily="34" charset="0"/>
        </a:defRPr>
      </a:lvl8pPr>
      <a:lvl9pPr marL="1828800" algn="l" defTabSz="457200" rtl="0" fontAlgn="base">
        <a:lnSpc>
          <a:spcPts val="3600"/>
        </a:lnSpc>
        <a:spcBef>
          <a:spcPct val="0"/>
        </a:spcBef>
        <a:spcAft>
          <a:spcPct val="0"/>
        </a:spcAft>
        <a:defRPr sz="3600">
          <a:solidFill>
            <a:srgbClr val="112946"/>
          </a:solidFill>
          <a:latin typeface="Calibri" pitchFamily="34" charset="0"/>
        </a:defRPr>
      </a:lvl9pPr>
    </p:titleStyle>
    <p:bodyStyle>
      <a:lvl1pPr marL="292100" indent="-2921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75158"/>
              </p:ext>
            </p:extLst>
          </p:nvPr>
        </p:nvGraphicFramePr>
        <p:xfrm>
          <a:off x="0" y="5133558"/>
          <a:ext cx="8030817" cy="171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184"/>
                <a:gridCol w="2544417"/>
                <a:gridCol w="2087216"/>
              </a:tblGrid>
              <a:tr h="2402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initialization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result</a:t>
                      </a:r>
                      <a:endParaRPr lang="en-US" sz="1400" dirty="0"/>
                    </a:p>
                  </a:txBody>
                  <a:tcPr/>
                </a:tc>
              </a:tr>
              <a:tr h="373644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a = {} </a:t>
                      </a:r>
                      <a:r>
                        <a:rPr lang="en-US" sz="1400" b="0" i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-- empty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(a)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table: 0x806f048</a:t>
                      </a:r>
                    </a:p>
                  </a:txBody>
                  <a:tcPr/>
                </a:tc>
              </a:tr>
              <a:tr h="47266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a = {x = 3, y = 1}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a.x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(a[</a:t>
                      </a:r>
                      <a:r>
                        <a:rPr lang="en-US" sz="1400" b="0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‘x'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])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3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3</a:t>
                      </a:r>
                    </a:p>
                  </a:txBody>
                  <a:tcPr/>
                </a:tc>
              </a:tr>
              <a:tr h="47266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a = { foo = {x=12}, bar = {}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(a[</a:t>
                      </a:r>
                      <a:r>
                        <a:rPr lang="en-US" sz="1400" b="0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'foo'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][</a:t>
                      </a:r>
                      <a:r>
                        <a:rPr lang="en-US" sz="1400" b="0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‘x'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])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a.foo.x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12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2781"/>
            <a:ext cx="8229600" cy="4815506"/>
          </a:xfrm>
        </p:spPr>
        <p:txBody>
          <a:bodyPr>
            <a:normAutofit fontScale="77500" lnSpcReduction="20000"/>
          </a:bodyPr>
          <a:lstStyle/>
          <a:p>
            <a:r>
              <a:rPr lang="en-US" sz="2300" b="1" dirty="0">
                <a:solidFill>
                  <a:schemeClr val="accent3"/>
                </a:solidFill>
                <a:latin typeface="Courier" pitchFamily="49" charset="0"/>
              </a:rPr>
              <a:t>p</a:t>
            </a:r>
            <a:r>
              <a:rPr lang="en-US" sz="2300" b="1" dirty="0" smtClean="0">
                <a:solidFill>
                  <a:schemeClr val="accent3"/>
                </a:solidFill>
                <a:latin typeface="Courier" pitchFamily="49" charset="0"/>
              </a:rPr>
              <a:t>rint</a:t>
            </a:r>
            <a:r>
              <a:rPr lang="en-US" sz="2300" dirty="0" smtClean="0">
                <a:latin typeface="Courier" pitchFamily="49" charset="0"/>
              </a:rPr>
              <a:t>(“Hello World”) -- or </a:t>
            </a:r>
            <a:r>
              <a:rPr lang="en-US" sz="2300" b="1" dirty="0" smtClean="0">
                <a:solidFill>
                  <a:schemeClr val="accent3"/>
                </a:solidFill>
                <a:latin typeface="Courier" pitchFamily="49" charset="0"/>
              </a:rPr>
              <a:t>print</a:t>
            </a:r>
            <a:r>
              <a:rPr lang="en-US" sz="2300" dirty="0" smtClean="0">
                <a:latin typeface="Courier" pitchFamily="49" charset="0"/>
              </a:rPr>
              <a:t>(‘Hello World’) </a:t>
            </a:r>
            <a:r>
              <a:rPr lang="en-US" sz="2300" dirty="0" smtClean="0">
                <a:sym typeface="Wingdings" pitchFamily="2" charset="2"/>
              </a:rPr>
              <a:t></a:t>
            </a:r>
          </a:p>
          <a:p>
            <a:r>
              <a:rPr lang="en-US" sz="2300" dirty="0" smtClean="0">
                <a:sym typeface="Wingdings" pitchFamily="2" charset="2"/>
              </a:rPr>
              <a:t>Types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Dynamically  typed </a:t>
            </a:r>
          </a:p>
          <a:p>
            <a:pPr lvl="1"/>
            <a:r>
              <a:rPr lang="en-US" sz="1800" dirty="0">
                <a:sym typeface="Wingdings" pitchFamily="2" charset="2"/>
              </a:rPr>
              <a:t>n</a:t>
            </a:r>
            <a:r>
              <a:rPr lang="en-US" sz="1800" dirty="0" smtClean="0">
                <a:sym typeface="Wingdings" pitchFamily="2" charset="2"/>
              </a:rPr>
              <a:t>il, Booleans , Numbers, Strings, Tables, Functions, (</a:t>
            </a:r>
            <a:r>
              <a:rPr lang="en-US" sz="1800" dirty="0" err="1" smtClean="0">
                <a:sym typeface="Wingdings" pitchFamily="2" charset="2"/>
              </a:rPr>
              <a:t>userdata</a:t>
            </a:r>
            <a:r>
              <a:rPr lang="en-US" sz="1800" dirty="0" smtClean="0">
                <a:sym typeface="Wingdings" pitchFamily="2" charset="2"/>
              </a:rPr>
              <a:t> and threads)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If it is not  </a:t>
            </a:r>
            <a:r>
              <a:rPr lang="en-US" sz="1800" b="1" dirty="0" smtClean="0">
                <a:sym typeface="Wingdings" pitchFamily="2" charset="2"/>
              </a:rPr>
              <a:t>false</a:t>
            </a:r>
            <a:r>
              <a:rPr lang="en-US" sz="1800" dirty="0" smtClean="0">
                <a:sym typeface="Wingdings" pitchFamily="2" charset="2"/>
              </a:rPr>
              <a:t> or </a:t>
            </a:r>
            <a:r>
              <a:rPr lang="en-US" sz="1800" b="1" dirty="0" smtClean="0">
                <a:sym typeface="Wingdings" pitchFamily="2" charset="2"/>
              </a:rPr>
              <a:t>nil</a:t>
            </a:r>
            <a:r>
              <a:rPr lang="en-US" sz="1800" dirty="0" smtClean="0">
                <a:sym typeface="Wingdings" pitchFamily="2" charset="2"/>
              </a:rPr>
              <a:t> then it is </a:t>
            </a:r>
            <a:r>
              <a:rPr lang="en-US" sz="1800" u="sng" dirty="0" smtClean="0">
                <a:sym typeface="Wingdings" pitchFamily="2" charset="2"/>
              </a:rPr>
              <a:t>true!!!</a:t>
            </a:r>
          </a:p>
          <a:p>
            <a:pPr lvl="1"/>
            <a:r>
              <a:rPr lang="en-US" sz="1800" dirty="0">
                <a:latin typeface="Courier" pitchFamily="49" charset="0"/>
                <a:sym typeface="Wingdings" pitchFamily="2" charset="2"/>
              </a:rPr>
              <a:t>t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ype(foo) </a:t>
            </a:r>
            <a:r>
              <a:rPr lang="en-US" sz="1800" dirty="0" smtClean="0">
                <a:sym typeface="Wingdings" pitchFamily="2" charset="2"/>
              </a:rPr>
              <a:t>will return the type name</a:t>
            </a:r>
          </a:p>
          <a:p>
            <a:r>
              <a:rPr lang="en-US" sz="2300" dirty="0" smtClean="0">
                <a:sym typeface="Wingdings" pitchFamily="2" charset="2"/>
              </a:rPr>
              <a:t>Variables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Local  (to this execution): 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local</a:t>
            </a:r>
            <a:r>
              <a:rPr lang="en-US" sz="1800" b="1" dirty="0" smtClean="0">
                <a:latin typeface="Courier" pitchFamily="49" charset="0"/>
                <a:sym typeface="Wingdings" pitchFamily="2" charset="2"/>
              </a:rPr>
              <a:t> 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foo = ‘foo’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Global (persisted through different executions) 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bar = ‘bar’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If not explicitly specified, variables are global</a:t>
            </a:r>
            <a:endParaRPr lang="en-US" sz="1800" dirty="0">
              <a:sym typeface="Wingdings" pitchFamily="2" charset="2"/>
            </a:endParaRPr>
          </a:p>
          <a:p>
            <a:pPr lvl="1"/>
            <a:r>
              <a:rPr lang="en-US" sz="1800" dirty="0" smtClean="0">
                <a:sym typeface="Wingdings" pitchFamily="2" charset="2"/>
              </a:rPr>
              <a:t>To delete a variable, set it to nil: 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bar = nil; foo = nil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Comments: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Inline comments:</a:t>
            </a:r>
          </a:p>
          <a:p>
            <a:pPr marL="1371600" lvl="3" indent="0">
              <a:buNone/>
            </a:pP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local</a:t>
            </a:r>
            <a:r>
              <a:rPr lang="en-US" sz="1800" dirty="0" smtClean="0">
                <a:sym typeface="Wingdings" pitchFamily="2" charset="2"/>
              </a:rPr>
              <a:t> foo = 3 </a:t>
            </a:r>
            <a:r>
              <a:rPr lang="en-US" sz="1800" b="1" i="1" dirty="0" smtClean="0">
                <a:solidFill>
                  <a:schemeClr val="accent6"/>
                </a:solidFill>
                <a:sym typeface="Wingdings" pitchFamily="2" charset="2"/>
              </a:rPr>
              <a:t>-- this is a comment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Block comments</a:t>
            </a:r>
          </a:p>
          <a:p>
            <a:pPr marL="1371600" lvl="3" indent="0">
              <a:buNone/>
            </a:pPr>
            <a:r>
              <a:rPr lang="en-US" sz="1800" b="1" i="1" dirty="0" smtClean="0">
                <a:solidFill>
                  <a:schemeClr val="accent6"/>
                </a:solidFill>
                <a:sym typeface="Wingdings" pitchFamily="2" charset="2"/>
              </a:rPr>
              <a:t>--[[ I </a:t>
            </a:r>
            <a:r>
              <a:rPr lang="en-US" sz="1800" b="1" i="1" dirty="0">
                <a:solidFill>
                  <a:schemeClr val="accent6"/>
                </a:solidFill>
                <a:sym typeface="Wingdings" pitchFamily="2" charset="2"/>
              </a:rPr>
              <a:t>am a block</a:t>
            </a:r>
          </a:p>
          <a:p>
            <a:pPr marL="914400" lvl="2" indent="0">
              <a:buNone/>
            </a:pPr>
            <a:r>
              <a:rPr lang="en-US" sz="1800" b="1" i="1" dirty="0">
                <a:solidFill>
                  <a:schemeClr val="accent6"/>
                </a:solidFill>
                <a:sym typeface="Wingdings" pitchFamily="2" charset="2"/>
              </a:rPr>
              <a:t>      </a:t>
            </a:r>
            <a:r>
              <a:rPr lang="en-US" sz="1800" b="1" i="1" dirty="0" smtClean="0">
                <a:solidFill>
                  <a:schemeClr val="accent6"/>
                </a:solidFill>
                <a:sym typeface="Wingdings" pitchFamily="2" charset="2"/>
              </a:rPr>
              <a:t>	             comment  ]]</a:t>
            </a:r>
          </a:p>
          <a:p>
            <a:r>
              <a:rPr lang="en-US" sz="2300" dirty="0" smtClean="0">
                <a:sym typeface="Wingdings" pitchFamily="2" charset="2"/>
              </a:rPr>
              <a:t>Tables: 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associative arrays  (array that can be indexed not only by numbers)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Index starts at 1</a:t>
            </a:r>
          </a:p>
          <a:p>
            <a:pPr lvl="1"/>
            <a:r>
              <a:rPr lang="en-US" sz="1800" dirty="0" smtClean="0">
                <a:sym typeface="Wingdings" pitchFamily="2" charset="2"/>
              </a:rPr>
              <a:t># returns the last index (or the size) of an array: 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 print(#</a:t>
            </a:r>
            <a:r>
              <a:rPr lang="en-US" sz="1800" dirty="0" err="1" smtClean="0">
                <a:latin typeface="Courier" pitchFamily="49" charset="0"/>
                <a:sym typeface="Wingdings" pitchFamily="2" charset="2"/>
              </a:rPr>
              <a:t>aTable</a:t>
            </a:r>
            <a:r>
              <a:rPr lang="en-US" sz="1800" dirty="0" smtClean="0">
                <a:latin typeface="Courier" pitchFamily="49" charset="0"/>
                <a:sym typeface="Wingdings" pitchFamily="2" charset="2"/>
              </a:rPr>
              <a:t>)</a:t>
            </a:r>
            <a:endParaRPr lang="en-US" sz="1800" dirty="0" smtClean="0">
              <a:sym typeface="Wingdings" pitchFamily="2" charset="2"/>
            </a:endParaRPr>
          </a:p>
          <a:p>
            <a:pPr marL="457200" lvl="1" indent="0">
              <a:buNone/>
            </a:pPr>
            <a:endParaRPr lang="en-US" sz="1800" dirty="0" smtClean="0">
              <a:latin typeface="Courier" pitchFamily="49" charset="0"/>
              <a:sym typeface="Wingdings" pitchFamily="2" charset="2"/>
            </a:endParaRPr>
          </a:p>
          <a:p>
            <a:pPr lvl="1"/>
            <a:endParaRPr lang="en-US" sz="1800" dirty="0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152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Lua 101: intro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0" y="2387874"/>
            <a:ext cx="335446" cy="335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0" y="1256469"/>
            <a:ext cx="335446" cy="3354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0" y="4569512"/>
            <a:ext cx="335446" cy="3354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09" y="4798112"/>
            <a:ext cx="335446" cy="335446"/>
          </a:xfrm>
          <a:prstGeom prst="rect">
            <a:avLst/>
          </a:prstGeom>
        </p:spPr>
      </p:pic>
      <p:sp>
        <p:nvSpPr>
          <p:cNvPr id="13" name="Footer Placeholder 4"/>
          <p:cNvSpPr txBox="1">
            <a:spLocks/>
          </p:cNvSpPr>
          <p:nvPr/>
        </p:nvSpPr>
        <p:spPr>
          <a:xfrm>
            <a:off x="-269073" y="6510856"/>
            <a:ext cx="1107259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2013 RTI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234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Lua 101: control structures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19356"/>
              </p:ext>
            </p:extLst>
          </p:nvPr>
        </p:nvGraphicFramePr>
        <p:xfrm>
          <a:off x="198784" y="432908"/>
          <a:ext cx="8786190" cy="187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730"/>
                <a:gridCol w="2928730"/>
                <a:gridCol w="2928730"/>
              </a:tblGrid>
              <a:tr h="411924">
                <a:tc>
                  <a:txBody>
                    <a:bodyPr/>
                    <a:lstStyle/>
                    <a:p>
                      <a:r>
                        <a:rPr lang="en-US" dirty="0" smtClean="0"/>
                        <a:t>if then 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</a:t>
                      </a:r>
                      <a:endParaRPr lang="en-US" dirty="0"/>
                    </a:p>
                  </a:txBody>
                  <a:tcPr/>
                </a:tc>
              </a:tr>
              <a:tr h="119490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if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" pitchFamily="49" charset="0"/>
                        </a:rPr>
                        <a:t>a == 3 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then</a:t>
                      </a:r>
                    </a:p>
                    <a:p>
                      <a:r>
                        <a:rPr lang="en-US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dirty="0" smtClean="0">
                          <a:latin typeface="Courier" pitchFamily="49" charset="0"/>
                        </a:rPr>
                        <a:t>('three')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else</a:t>
                      </a:r>
                    </a:p>
                    <a:p>
                      <a:r>
                        <a:rPr lang="en-US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dirty="0" smtClean="0">
                          <a:latin typeface="Courier" pitchFamily="49" charset="0"/>
                        </a:rPr>
                        <a:t>('no!')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local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a = 1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while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a &lt; 10 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do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 a = a + 1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 </a:t>
                      </a:r>
                      <a:r>
                        <a:rPr lang="en-US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)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  <a:endParaRPr lang="en-US" b="1" dirty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local</a:t>
                      </a:r>
                      <a:r>
                        <a:rPr lang="en-US" dirty="0" smtClean="0">
                          <a:latin typeface="Courier" pitchFamily="49" charset="0"/>
                        </a:rPr>
                        <a:t> a = 1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repeat </a:t>
                      </a:r>
                    </a:p>
                    <a:p>
                      <a:r>
                        <a:rPr lang="en-US" dirty="0" smtClean="0">
                          <a:latin typeface="Courier" pitchFamily="49" charset="0"/>
                        </a:rPr>
                        <a:t>  a = a + 1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until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" pitchFamily="49" charset="0"/>
                        </a:rPr>
                        <a:t>a &gt; 10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dirty="0" smtClean="0">
                          <a:latin typeface="Courier" pitchFamily="49" charset="0"/>
                        </a:rPr>
                        <a:t>(a)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938362"/>
              </p:ext>
            </p:extLst>
          </p:nvPr>
        </p:nvGraphicFramePr>
        <p:xfrm>
          <a:off x="228600" y="2404689"/>
          <a:ext cx="7787244" cy="443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481"/>
                <a:gridCol w="3990109"/>
                <a:gridCol w="736270"/>
                <a:gridCol w="344384"/>
              </a:tblGrid>
              <a:tr h="38142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generic </a:t>
                      </a:r>
                      <a:r>
                        <a:rPr lang="en-US" baseline="0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1248">
                <a:tc gridSpan="2"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local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days = {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"Sun"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, 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"Mon"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, 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"Tue"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, 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"Wed"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, 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"Thu"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, 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"Fri"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, 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"Sat"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}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for</a:t>
                      </a:r>
                      <a:r>
                        <a:rPr lang="en-US" sz="1400" b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i,v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in </a:t>
                      </a:r>
                      <a:r>
                        <a:rPr lang="en-US" sz="1400" b="1" dirty="0" err="1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ipairs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(days) 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do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.. “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" .. v)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-- </a:t>
                      </a:r>
                      <a:r>
                        <a:rPr lang="en-US" sz="1400" b="1" dirty="0" err="1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i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, v  out of scope now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1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Sun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2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Mon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3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Tue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4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Wed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5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Thu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6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Fri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7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Sat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54686">
                <a:tc gridSpan="2"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local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days = {Sun = 1 , Mon = 2, Tue = 3 , Wed = 4, Thu = 5, Fri = 6, Sat = 7}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for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key,v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in </a:t>
                      </a:r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pairs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(days) 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do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(key .. "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" .. v)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-- key, v  out of scope now</a:t>
                      </a:r>
                      <a:endParaRPr lang="en-US" sz="1400" b="1" dirty="0" smtClean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Sun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1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Wed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4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Sat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7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Tue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3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Thu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5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Fri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6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Mon</a:t>
                      </a:r>
                      <a:r>
                        <a:rPr lang="en-US" sz="11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-</a:t>
                      </a:r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2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674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numeric for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</a:tr>
              <a:tr h="65110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for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</a:t>
                      </a:r>
                      <a:r>
                        <a:rPr lang="da-DK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i=1,3 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do</a:t>
                      </a:r>
                      <a:endParaRPr lang="da-DK" sz="1400" b="0" dirty="0" smtClean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  <a:p>
                      <a:r>
                        <a:rPr lang="da-DK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da-DK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(i)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for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</a:t>
                      </a:r>
                      <a:r>
                        <a:rPr lang="da-DK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i=1,3,2 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do </a:t>
                      </a:r>
                      <a:r>
                        <a:rPr lang="en-US" sz="1400" b="1" i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-- step of 2</a:t>
                      </a:r>
                      <a:endParaRPr lang="da-DK" sz="1400" b="0" i="1" dirty="0" smtClean="0">
                        <a:solidFill>
                          <a:schemeClr val="accent6"/>
                        </a:solidFill>
                        <a:latin typeface="Courier" pitchFamily="49" charset="0"/>
                      </a:endParaRPr>
                    </a:p>
                    <a:p>
                      <a:r>
                        <a:rPr lang="da-DK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da-DK" sz="1400" b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(i)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Courier" pitchFamily="49" charset="0"/>
                      </a:endParaRPr>
                    </a:p>
                    <a:p>
                      <a:endParaRPr lang="en-US" sz="1400" b="1" dirty="0" smtClean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1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2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3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1</a:t>
                      </a:r>
                    </a:p>
                    <a:p>
                      <a:r>
                        <a:rPr lang="en-US" sz="11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3</a:t>
                      </a:r>
                      <a:endParaRPr lang="en-US" sz="1100" b="1" dirty="0">
                        <a:solidFill>
                          <a:schemeClr val="accent1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ooter Placeholder 4"/>
          <p:cNvSpPr txBox="1">
            <a:spLocks/>
          </p:cNvSpPr>
          <p:nvPr/>
        </p:nvSpPr>
        <p:spPr>
          <a:xfrm>
            <a:off x="-269073" y="6510856"/>
            <a:ext cx="1107259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2013 RTI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158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Lua 101: functions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830804"/>
              </p:ext>
            </p:extLst>
          </p:nvPr>
        </p:nvGraphicFramePr>
        <p:xfrm>
          <a:off x="457200" y="437330"/>
          <a:ext cx="7610475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450"/>
                <a:gridCol w="172402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function</a:t>
                      </a:r>
                      <a:r>
                        <a:rPr lang="en-US" sz="1400" b="1" baseline="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ourier" pitchFamily="49" charset="0"/>
                        </a:rPr>
                        <a:t>sum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a,b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) </a:t>
                      </a:r>
                      <a:r>
                        <a:rPr lang="en-US" sz="1400" b="1" i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–-simple</a:t>
                      </a:r>
                      <a:r>
                        <a:rPr lang="en-US" sz="1400" b="1" i="1" baseline="0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 function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return</a:t>
                      </a:r>
                      <a:r>
                        <a:rPr lang="en-US" sz="140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 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a+b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(sum(5,6))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11</a:t>
                      </a:r>
                      <a:endParaRPr lang="en-US" sz="1400" dirty="0">
                        <a:latin typeface="Courier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function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sum_and_sub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a,b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) </a:t>
                      </a:r>
                      <a:r>
                        <a:rPr lang="en-US" sz="1400" b="1" i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–- multiple returns</a:t>
                      </a: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sz="140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local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sum = 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a+b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sz="1400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local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diff = a-b</a:t>
                      </a: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return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sum,diff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local 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sum,diff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= 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sum_and_sub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(5,6)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"sum is " 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.. sum .. </a:t>
                      </a:r>
                      <a:r>
                        <a:rPr lang="en-US" sz="1400" b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" diff is " 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.. diff)</a:t>
                      </a:r>
                      <a:endParaRPr lang="en-US" sz="1400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sum is 11 diff</a:t>
                      </a:r>
                      <a:r>
                        <a:rPr lang="en-US" sz="1400" baseline="0" dirty="0" smtClean="0">
                          <a:latin typeface="Courier" pitchFamily="49" charset="0"/>
                        </a:rPr>
                        <a:t> is -1</a:t>
                      </a:r>
                      <a:endParaRPr lang="en-US" sz="1400" dirty="0">
                        <a:latin typeface="Courier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function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sum(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a,b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return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a+b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function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sub(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a,b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  return a-b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function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eval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f,a,b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  </a:t>
                      </a:r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return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 f(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a,b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) 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1"/>
                          </a:solidFill>
                          <a:latin typeface="Courier" pitchFamily="49" charset="0"/>
                        </a:rPr>
                        <a:t>end</a:t>
                      </a:r>
                      <a:endParaRPr lang="en-US" sz="1400" dirty="0" smtClean="0">
                        <a:latin typeface="Courier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local f = sum </a:t>
                      </a:r>
                      <a:r>
                        <a:rPr lang="en-US" sz="1400" b="1" i="1" dirty="0" smtClean="0">
                          <a:solidFill>
                            <a:schemeClr val="accent6"/>
                          </a:solidFill>
                          <a:latin typeface="Courier" pitchFamily="49" charset="0"/>
                        </a:rPr>
                        <a:t>-– functions are first class citizen 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eval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(f,5,6))</a:t>
                      </a: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f = sub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accent3"/>
                          </a:solidFill>
                          <a:latin typeface="Courier" pitchFamily="49" charset="0"/>
                        </a:rPr>
                        <a:t>print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</a:t>
                      </a:r>
                      <a:r>
                        <a:rPr lang="en-US" sz="1400" dirty="0" err="1" smtClean="0">
                          <a:latin typeface="Courier" pitchFamily="49" charset="0"/>
                        </a:rPr>
                        <a:t>eval</a:t>
                      </a:r>
                      <a:r>
                        <a:rPr lang="en-US" sz="1400" dirty="0" smtClean="0">
                          <a:latin typeface="Courier" pitchFamily="49" charset="0"/>
                        </a:rPr>
                        <a:t>(f,5,6))</a:t>
                      </a:r>
                      <a:endParaRPr lang="en-US" sz="1400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11</a:t>
                      </a:r>
                    </a:p>
                    <a:p>
                      <a:r>
                        <a:rPr lang="en-US" sz="1400" dirty="0" smtClean="0">
                          <a:latin typeface="Courier" pitchFamily="49" charset="0"/>
                        </a:rPr>
                        <a:t>-1</a:t>
                      </a:r>
                      <a:endParaRPr lang="en-US" sz="1400" dirty="0">
                        <a:latin typeface="Courier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99" y="5203134"/>
            <a:ext cx="335446" cy="335446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-269073" y="6510856"/>
            <a:ext cx="1107259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2013 RTI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158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Lua 101: easy integration with 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365" y="9442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38794" y="453024"/>
            <a:ext cx="5852435" cy="44319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#include &lt;</a:t>
            </a:r>
            <a:r>
              <a:rPr lang="en-US" sz="1200" dirty="0" err="1">
                <a:solidFill>
                  <a:schemeClr val="accent2"/>
                </a:solidFill>
                <a:latin typeface="Courier" pitchFamily="49" charset="0"/>
              </a:rPr>
              <a:t>lua.h</a:t>
            </a:r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&gt;   </a:t>
            </a:r>
          </a:p>
          <a:p>
            <a:pPr lvl="0"/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#include &lt;</a:t>
            </a:r>
            <a:r>
              <a:rPr lang="en-US" sz="1200" dirty="0" err="1">
                <a:solidFill>
                  <a:schemeClr val="accent2"/>
                </a:solidFill>
                <a:latin typeface="Courier" pitchFamily="49" charset="0"/>
              </a:rPr>
              <a:t>lauxlib.h</a:t>
            </a:r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&gt;   </a:t>
            </a:r>
          </a:p>
          <a:p>
            <a:pPr lvl="0"/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#include &lt;</a:t>
            </a:r>
            <a:r>
              <a:rPr lang="en-US" sz="1200" dirty="0" err="1">
                <a:solidFill>
                  <a:schemeClr val="accent2"/>
                </a:solidFill>
                <a:latin typeface="Courier" pitchFamily="49" charset="0"/>
              </a:rPr>
              <a:t>lualib.h</a:t>
            </a:r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&gt;   </a:t>
            </a:r>
          </a:p>
          <a:p>
            <a:pPr lvl="0"/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#include &lt;</a:t>
            </a:r>
            <a:r>
              <a:rPr lang="en-US" sz="1200" dirty="0" err="1">
                <a:solidFill>
                  <a:schemeClr val="accent2"/>
                </a:solidFill>
                <a:latin typeface="Courier" pitchFamily="49" charset="0"/>
              </a:rPr>
              <a:t>stdio.h</a:t>
            </a:r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&gt;   </a:t>
            </a:r>
          </a:p>
          <a:p>
            <a:pPr lvl="0"/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#include &lt;</a:t>
            </a:r>
            <a:r>
              <a:rPr lang="en-US" sz="1200" dirty="0" err="1">
                <a:solidFill>
                  <a:schemeClr val="accent2"/>
                </a:solidFill>
                <a:latin typeface="Courier" pitchFamily="49" charset="0"/>
              </a:rPr>
              <a:t>stdlib.h</a:t>
            </a:r>
            <a:r>
              <a:rPr lang="en-US" sz="1200" dirty="0">
                <a:solidFill>
                  <a:schemeClr val="accent2"/>
                </a:solidFill>
                <a:latin typeface="Courier" pitchFamily="49" charset="0"/>
              </a:rPr>
              <a:t>&gt; </a:t>
            </a:r>
            <a:r>
              <a:rPr lang="en-US" sz="1200" dirty="0">
                <a:latin typeface="Courier" pitchFamily="49" charset="0"/>
              </a:rPr>
              <a:t>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</a:t>
            </a:r>
          </a:p>
          <a:p>
            <a:pPr lvl="0"/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static</a:t>
            </a:r>
            <a:r>
              <a:rPr lang="en-US" sz="1200" dirty="0">
                <a:latin typeface="Courier" pitchFamily="49" charset="0"/>
              </a:rPr>
              <a:t> </a:t>
            </a:r>
            <a:r>
              <a:rPr lang="en-US" sz="1200" b="1" dirty="0" err="1">
                <a:latin typeface="Courier" pitchFamily="49" charset="0"/>
              </a:rPr>
              <a:t>int</a:t>
            </a:r>
            <a:r>
              <a:rPr lang="en-US" sz="1200" dirty="0">
                <a:latin typeface="Courier" pitchFamily="49" charset="0"/>
              </a:rPr>
              <a:t> add(</a:t>
            </a:r>
            <a:r>
              <a:rPr lang="en-US" sz="1200" dirty="0" err="1">
                <a:latin typeface="Courier" pitchFamily="49" charset="0"/>
              </a:rPr>
              <a:t>lua_State</a:t>
            </a:r>
            <a:r>
              <a:rPr lang="en-US" sz="1200" dirty="0">
                <a:latin typeface="Courier" pitchFamily="49" charset="0"/>
              </a:rPr>
              <a:t> *L) { 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  </a:t>
            </a:r>
            <a:r>
              <a:rPr lang="en-US" sz="1200" b="1" dirty="0">
                <a:latin typeface="Courier" pitchFamily="49" charset="0"/>
              </a:rPr>
              <a:t>double</a:t>
            </a:r>
            <a:r>
              <a:rPr lang="en-US" sz="1200" dirty="0">
                <a:latin typeface="Courier" pitchFamily="49" charset="0"/>
              </a:rPr>
              <a:t> a=0,b=0;   </a:t>
            </a:r>
            <a:endParaRPr lang="en-US" sz="1200" dirty="0" smtClean="0">
              <a:latin typeface="Courier" pitchFamily="49" charset="0"/>
            </a:endParaRPr>
          </a:p>
          <a:p>
            <a:pPr lvl="0"/>
            <a:r>
              <a:rPr lang="en-US" sz="1200" dirty="0">
                <a:latin typeface="Courier" pitchFamily="49" charset="0"/>
              </a:rPr>
              <a:t> </a:t>
            </a:r>
            <a:r>
              <a:rPr lang="en-US" sz="1200" dirty="0" smtClean="0">
                <a:latin typeface="Courier" pitchFamily="49" charset="0"/>
              </a:rPr>
              <a:t>   </a:t>
            </a:r>
            <a:r>
              <a:rPr lang="en-US" sz="1200" dirty="0" err="1" smtClean="0">
                <a:latin typeface="Courier" pitchFamily="49" charset="0"/>
              </a:rPr>
              <a:t>printf</a:t>
            </a:r>
            <a:r>
              <a:rPr lang="en-US" sz="1200" dirty="0" smtClean="0">
                <a:latin typeface="Courier" pitchFamily="49" charset="0"/>
              </a:rPr>
              <a:t>(“I am c\n”);</a:t>
            </a:r>
            <a:endParaRPr lang="en-US" sz="1200" dirty="0">
              <a:latin typeface="Courier" pitchFamily="49" charset="0"/>
            </a:endParaRPr>
          </a:p>
          <a:p>
            <a:pPr lvl="0"/>
            <a:r>
              <a:rPr lang="en-US" sz="1200" dirty="0">
                <a:latin typeface="Courier" pitchFamily="49" charset="0"/>
              </a:rPr>
              <a:t>    a = </a:t>
            </a:r>
            <a:r>
              <a:rPr lang="en-US" sz="1200" dirty="0" err="1">
                <a:latin typeface="Courier" pitchFamily="49" charset="0"/>
              </a:rPr>
              <a:t>lua_tonumber</a:t>
            </a:r>
            <a:r>
              <a:rPr lang="en-US" sz="1200" dirty="0">
                <a:latin typeface="Courier" pitchFamily="49" charset="0"/>
              </a:rPr>
              <a:t>(L,-1); 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  b = </a:t>
            </a:r>
            <a:r>
              <a:rPr lang="en-US" sz="1200" dirty="0" err="1">
                <a:latin typeface="Courier" pitchFamily="49" charset="0"/>
              </a:rPr>
              <a:t>lua_tonumber</a:t>
            </a:r>
            <a:r>
              <a:rPr lang="en-US" sz="1200" dirty="0">
                <a:latin typeface="Courier" pitchFamily="49" charset="0"/>
              </a:rPr>
              <a:t>(L,-2); 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  </a:t>
            </a:r>
            <a:r>
              <a:rPr lang="en-US" sz="1200" dirty="0" err="1">
                <a:latin typeface="Courier" pitchFamily="49" charset="0"/>
              </a:rPr>
              <a:t>lua_pushnumber</a:t>
            </a:r>
            <a:r>
              <a:rPr lang="en-US" sz="1200" dirty="0">
                <a:latin typeface="Courier" pitchFamily="49" charset="0"/>
              </a:rPr>
              <a:t>(L, (</a:t>
            </a:r>
            <a:r>
              <a:rPr lang="en-US" sz="1200" dirty="0" err="1">
                <a:latin typeface="Courier" pitchFamily="49" charset="0"/>
              </a:rPr>
              <a:t>a+b</a:t>
            </a:r>
            <a:r>
              <a:rPr lang="en-US" sz="1200" dirty="0">
                <a:latin typeface="Courier" pitchFamily="49" charset="0"/>
              </a:rPr>
              <a:t>)); 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  </a:t>
            </a:r>
            <a:r>
              <a:rPr lang="en-US" sz="1200" b="1" dirty="0">
                <a:solidFill>
                  <a:schemeClr val="accent1"/>
                </a:solidFill>
                <a:latin typeface="Courier" pitchFamily="49" charset="0"/>
              </a:rPr>
              <a:t>return</a:t>
            </a:r>
            <a:r>
              <a:rPr lang="en-US" sz="1200" dirty="0">
                <a:latin typeface="Courier" pitchFamily="49" charset="0"/>
              </a:rPr>
              <a:t> 1; 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} 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</a:t>
            </a:r>
          </a:p>
          <a:p>
            <a:pPr lvl="0"/>
            <a:r>
              <a:rPr lang="en-US" sz="1200" b="1" dirty="0" err="1">
                <a:latin typeface="Courier" pitchFamily="49" charset="0"/>
              </a:rPr>
              <a:t>int</a:t>
            </a:r>
            <a:r>
              <a:rPr lang="en-US" sz="1200" dirty="0">
                <a:latin typeface="Courier" pitchFamily="49" charset="0"/>
              </a:rPr>
              <a:t> </a:t>
            </a:r>
            <a:r>
              <a:rPr lang="en-US" sz="1200" dirty="0" err="1">
                <a:latin typeface="Courier" pitchFamily="49" charset="0"/>
              </a:rPr>
              <a:t>luaopen_add</a:t>
            </a:r>
            <a:r>
              <a:rPr lang="en-US" sz="1200" dirty="0">
                <a:latin typeface="Courier" pitchFamily="49" charset="0"/>
              </a:rPr>
              <a:t>(</a:t>
            </a:r>
            <a:r>
              <a:rPr lang="en-US" sz="1200" dirty="0" err="1">
                <a:latin typeface="Courier" pitchFamily="49" charset="0"/>
              </a:rPr>
              <a:t>lua_State</a:t>
            </a:r>
            <a:r>
              <a:rPr lang="en-US" sz="1200" dirty="0">
                <a:latin typeface="Courier" pitchFamily="49" charset="0"/>
              </a:rPr>
              <a:t> *L){ 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      </a:t>
            </a:r>
            <a:r>
              <a:rPr lang="en-US" sz="1200" dirty="0" err="1" smtClean="0">
                <a:latin typeface="Courier" pitchFamily="49" charset="0"/>
              </a:rPr>
              <a:t>lua_register</a:t>
            </a:r>
            <a:r>
              <a:rPr lang="en-US" sz="1200" dirty="0" smtClean="0">
                <a:latin typeface="Courier" pitchFamily="49" charset="0"/>
              </a:rPr>
              <a:t>(L</a:t>
            </a:r>
            <a:r>
              <a:rPr lang="en-US" sz="1200" dirty="0">
                <a:latin typeface="Courier" pitchFamily="49" charset="0"/>
              </a:rPr>
              <a:t>,     /* Lua state variable */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                   </a:t>
            </a:r>
            <a:r>
              <a:rPr lang="en-US" sz="1200" dirty="0" smtClean="0">
                <a:latin typeface="Courier" pitchFamily="49" charset="0"/>
              </a:rPr>
              <a:t>"</a:t>
            </a:r>
            <a:r>
              <a:rPr lang="en-US" sz="1200" dirty="0">
                <a:latin typeface="Courier" pitchFamily="49" charset="0"/>
              </a:rPr>
              <a:t>add</a:t>
            </a:r>
            <a:r>
              <a:rPr lang="en-US" sz="1200" dirty="0" smtClean="0">
                <a:latin typeface="Courier" pitchFamily="49" charset="0"/>
              </a:rPr>
              <a:t>", /*</a:t>
            </a:r>
            <a:r>
              <a:rPr lang="en-US" sz="1200" dirty="0">
                <a:latin typeface="Courier" pitchFamily="49" charset="0"/>
              </a:rPr>
              <a:t> </a:t>
            </a:r>
            <a:r>
              <a:rPr lang="en-US" sz="1200" dirty="0" err="1">
                <a:latin typeface="Courier" pitchFamily="49" charset="0"/>
              </a:rPr>
              <a:t>func</a:t>
            </a:r>
            <a:r>
              <a:rPr lang="en-US" sz="1200" dirty="0">
                <a:latin typeface="Courier" pitchFamily="49" charset="0"/>
              </a:rPr>
              <a:t> name as known in Lua */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                   </a:t>
            </a:r>
            <a:r>
              <a:rPr lang="en-US" sz="1200" dirty="0" smtClean="0">
                <a:latin typeface="Courier" pitchFamily="49" charset="0"/>
              </a:rPr>
              <a:t>add);</a:t>
            </a:r>
            <a:r>
              <a:rPr lang="en-US" sz="1200" dirty="0">
                <a:latin typeface="Courier" pitchFamily="49" charset="0"/>
              </a:rPr>
              <a:t>  </a:t>
            </a:r>
            <a:r>
              <a:rPr lang="en-US" sz="1200" dirty="0" smtClean="0">
                <a:latin typeface="Courier" pitchFamily="49" charset="0"/>
              </a:rPr>
              <a:t>/*</a:t>
            </a:r>
            <a:r>
              <a:rPr lang="en-US" sz="1200" dirty="0">
                <a:latin typeface="Courier" pitchFamily="49" charset="0"/>
              </a:rPr>
              <a:t> </a:t>
            </a:r>
            <a:r>
              <a:rPr lang="en-US" sz="1200" dirty="0" err="1">
                <a:latin typeface="Courier" pitchFamily="49" charset="0"/>
              </a:rPr>
              <a:t>func</a:t>
            </a:r>
            <a:r>
              <a:rPr lang="en-US" sz="1200" dirty="0">
                <a:latin typeface="Courier" pitchFamily="49" charset="0"/>
              </a:rPr>
              <a:t> name in this file */                     </a:t>
            </a:r>
            <a:r>
              <a:rPr lang="en-US" sz="1200" dirty="0" smtClean="0">
                <a:latin typeface="Courier" pitchFamily="49" charset="0"/>
              </a:rPr>
              <a:t> </a:t>
            </a:r>
            <a:r>
              <a:rPr lang="en-US" sz="1200" dirty="0">
                <a:latin typeface="Courier" pitchFamily="49" charset="0"/>
              </a:rPr>
              <a:t>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        </a:t>
            </a:r>
            <a:r>
              <a:rPr lang="en-US" sz="1200" b="1" dirty="0">
                <a:latin typeface="Courier" pitchFamily="49" charset="0"/>
              </a:rPr>
              <a:t>return</a:t>
            </a:r>
            <a:r>
              <a:rPr lang="en-US" sz="1200" dirty="0">
                <a:latin typeface="Courier" pitchFamily="49" charset="0"/>
              </a:rPr>
              <a:t> 0;   </a:t>
            </a:r>
          </a:p>
          <a:p>
            <a:pPr lvl="0"/>
            <a:r>
              <a:rPr lang="en-US" sz="1200" dirty="0">
                <a:latin typeface="Courier" pitchFamily="49" charset="0"/>
              </a:rPr>
              <a:t>}  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4739" y="5002444"/>
            <a:ext cx="738054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ourier" pitchFamily="49" charset="0"/>
              </a:rPr>
              <a:t>gcc</a:t>
            </a:r>
            <a:r>
              <a:rPr lang="en-US" sz="1400" b="1" dirty="0" smtClean="0">
                <a:latin typeface="Courier" pitchFamily="49" charset="0"/>
              </a:rPr>
              <a:t> -Wall -shared -</a:t>
            </a:r>
            <a:r>
              <a:rPr lang="en-US" sz="1400" b="1" dirty="0" err="1" smtClean="0">
                <a:latin typeface="Courier" pitchFamily="49" charset="0"/>
              </a:rPr>
              <a:t>fPIC</a:t>
            </a:r>
            <a:r>
              <a:rPr lang="en-US" sz="1400" b="1" dirty="0" smtClean="0">
                <a:latin typeface="Courier" pitchFamily="49" charset="0"/>
              </a:rPr>
              <a:t> -o add.so -I/</a:t>
            </a:r>
            <a:r>
              <a:rPr lang="en-US" sz="1400" b="1" dirty="0" err="1" smtClean="0">
                <a:latin typeface="Courier" pitchFamily="49" charset="0"/>
              </a:rPr>
              <a:t>usr</a:t>
            </a:r>
            <a:r>
              <a:rPr lang="en-US" sz="1400" b="1" dirty="0" smtClean="0">
                <a:latin typeface="Courier" pitchFamily="49" charset="0"/>
              </a:rPr>
              <a:t>/include/lua5.2 -</a:t>
            </a:r>
            <a:r>
              <a:rPr lang="en-US" sz="1400" b="1" dirty="0" err="1" smtClean="0">
                <a:latin typeface="Courier" pitchFamily="49" charset="0"/>
              </a:rPr>
              <a:t>llua</a:t>
            </a:r>
            <a:r>
              <a:rPr lang="en-US" sz="1400" b="1" dirty="0" smtClean="0">
                <a:latin typeface="Courier" pitchFamily="49" charset="0"/>
              </a:rPr>
              <a:t> </a:t>
            </a:r>
            <a:r>
              <a:rPr lang="en-US" sz="1400" b="1" dirty="0" err="1" smtClean="0">
                <a:latin typeface="Courier" pitchFamily="49" charset="0"/>
              </a:rPr>
              <a:t>add.c</a:t>
            </a:r>
            <a:endParaRPr lang="en-US" sz="1400" b="1" dirty="0">
              <a:latin typeface="Courier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4644" y="5486398"/>
            <a:ext cx="32401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require</a:t>
            </a:r>
            <a:r>
              <a:rPr lang="en-US" dirty="0"/>
              <a:t>(</a:t>
            </a:r>
            <a:r>
              <a:rPr lang="en-US" b="1" dirty="0">
                <a:solidFill>
                  <a:schemeClr val="accent6"/>
                </a:solidFill>
              </a:rPr>
              <a:t>'add</a:t>
            </a:r>
            <a:r>
              <a:rPr lang="en-US" b="1" dirty="0" smtClean="0">
                <a:solidFill>
                  <a:schemeClr val="accent6"/>
                </a:solidFill>
              </a:rPr>
              <a:t>')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dirty="0"/>
              <a:t>local sum = add(5,6)</a:t>
            </a:r>
          </a:p>
          <a:p>
            <a:r>
              <a:rPr lang="en-US" b="1" dirty="0">
                <a:solidFill>
                  <a:schemeClr val="accent3"/>
                </a:solidFill>
              </a:rPr>
              <a:t>print</a:t>
            </a:r>
            <a:r>
              <a:rPr lang="en-US" dirty="0"/>
              <a:t>(sum)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6233" y="5486398"/>
            <a:ext cx="162007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 am 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11</a:t>
            </a:r>
          </a:p>
          <a:p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562061" y="5783561"/>
            <a:ext cx="725556" cy="2837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rved Right Arrow 16"/>
          <p:cNvSpPr/>
          <p:nvPr/>
        </p:nvSpPr>
        <p:spPr>
          <a:xfrm>
            <a:off x="401793" y="4510381"/>
            <a:ext cx="417444" cy="55659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>
            <a:off x="326506" y="5208102"/>
            <a:ext cx="417444" cy="55659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-269073" y="6510856"/>
            <a:ext cx="1107259" cy="365125"/>
          </a:xfrm>
          <a:prstGeom prst="rect">
            <a:avLst/>
          </a:prstGeom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2013 RTI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eme1">
  <a:themeElements>
    <a:clrScheme name="RTI 2012 COLOR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375E"/>
      </a:accent1>
      <a:accent2>
        <a:srgbClr val="C0504D"/>
      </a:accent2>
      <a:accent3>
        <a:srgbClr val="4EA000"/>
      </a:accent3>
      <a:accent4>
        <a:srgbClr val="800080"/>
      </a:accent4>
      <a:accent5>
        <a:srgbClr val="4BACC6"/>
      </a:accent5>
      <a:accent6>
        <a:srgbClr val="F8971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15051</TotalTime>
  <Words>582</Words>
  <Application>Microsoft Office PowerPoint</Application>
  <PresentationFormat>On-screen Show (4:3)</PresentationFormat>
  <Paragraphs>159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Theme1</vt:lpstr>
      <vt:lpstr>Lua 101: intro</vt:lpstr>
      <vt:lpstr>Lua 101: control structures</vt:lpstr>
      <vt:lpstr>Lua 101: functions</vt:lpstr>
      <vt:lpstr>Lua 101: easy integration with c</vt:lpstr>
    </vt:vector>
  </TitlesOfParts>
  <Company>RTI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RTI Overview</dc:title>
  <dc:creator>Shaun Foley</dc:creator>
  <cp:lastModifiedBy>Gianpiero Napoli</cp:lastModifiedBy>
  <cp:revision>1227</cp:revision>
  <cp:lastPrinted>2013-08-02T16:43:26Z</cp:lastPrinted>
  <dcterms:created xsi:type="dcterms:W3CDTF">2013-01-31T07:07:15Z</dcterms:created>
  <dcterms:modified xsi:type="dcterms:W3CDTF">2013-08-02T16:43:56Z</dcterms:modified>
</cp:coreProperties>
</file>