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piero" initials="G" lastIdx="1" clrIdx="0">
    <p:extLst>
      <p:ext uri="{19B8F6BF-5375-455C-9EA6-DF929625EA0E}">
        <p15:presenceInfo xmlns:p15="http://schemas.microsoft.com/office/powerpoint/2012/main" userId="Gianpi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" TargetMode="External"/><Relationship Id="rId2" Type="http://schemas.openxmlformats.org/officeDocument/2006/relationships/hyperlink" Target="https://www.asp.net/signal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ianpierorosano/SignalRDemo.gi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Asp.net signalr / REDIS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99651" y="1771314"/>
            <a:ext cx="6505712" cy="519201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92D050"/>
                </a:solidFill>
              </a:rPr>
              <a:t>Introduction </a:t>
            </a:r>
            <a:r>
              <a:rPr lang="it-IT" dirty="0">
                <a:solidFill>
                  <a:srgbClr val="92D050"/>
                </a:solidFill>
              </a:rPr>
              <a:t>and basic concepts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01" y="2979558"/>
            <a:ext cx="2828925" cy="16192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51" y="2979558"/>
            <a:ext cx="1625755" cy="162575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21" y="2975085"/>
            <a:ext cx="1923245" cy="1623723"/>
          </a:xfrm>
          <a:prstGeom prst="rect">
            <a:avLst/>
          </a:prstGeom>
        </p:spPr>
      </p:pic>
      <p:sp>
        <p:nvSpPr>
          <p:cNvPr id="9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Scale-Out Signalr</a:t>
            </a:r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2599652" y="1944711"/>
            <a:ext cx="74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SQL Server, Redis and Windows Azure Service Bus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599652" y="2314043"/>
            <a:ext cx="74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Great for the server broadcast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2599652" y="2683375"/>
            <a:ext cx="74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Every message goes to every server, so as traffic increased you are limited by how fast any one web server can pull message off the backplane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3167056" y="4565665"/>
            <a:ext cx="1641992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Server A</a:t>
            </a:r>
            <a:endParaRPr lang="it-IT" dirty="0"/>
          </a:p>
        </p:txBody>
      </p:sp>
      <p:sp>
        <p:nvSpPr>
          <p:cNvPr id="45" name="Rettangolo 44"/>
          <p:cNvSpPr/>
          <p:nvPr/>
        </p:nvSpPr>
        <p:spPr>
          <a:xfrm>
            <a:off x="7435468" y="4565665"/>
            <a:ext cx="1641992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Server B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2461002" y="5828784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47" name="Rettangolo 46"/>
          <p:cNvSpPr/>
          <p:nvPr/>
        </p:nvSpPr>
        <p:spPr>
          <a:xfrm>
            <a:off x="4403363" y="5828784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6759327" y="5828784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8753204" y="5828784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639238" y="58779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. . . . .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7907650" y="58746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. . . . .</a:t>
            </a:r>
            <a:endParaRPr lang="it-IT" dirty="0"/>
          </a:p>
        </p:txBody>
      </p:sp>
      <p:cxnSp>
        <p:nvCxnSpPr>
          <p:cNvPr id="52" name="Connettore 2 51"/>
          <p:cNvCxnSpPr>
            <a:stCxn id="44" idx="2"/>
            <a:endCxn id="46" idx="0"/>
          </p:cNvCxnSpPr>
          <p:nvPr/>
        </p:nvCxnSpPr>
        <p:spPr>
          <a:xfrm flipH="1">
            <a:off x="3008355" y="5351277"/>
            <a:ext cx="979697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44" idx="2"/>
            <a:endCxn id="47" idx="0"/>
          </p:cNvCxnSpPr>
          <p:nvPr/>
        </p:nvCxnSpPr>
        <p:spPr>
          <a:xfrm>
            <a:off x="3988052" y="5351277"/>
            <a:ext cx="962664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45" idx="2"/>
            <a:endCxn id="48" idx="0"/>
          </p:cNvCxnSpPr>
          <p:nvPr/>
        </p:nvCxnSpPr>
        <p:spPr>
          <a:xfrm flipH="1">
            <a:off x="7306680" y="5351277"/>
            <a:ext cx="949784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45" idx="2"/>
            <a:endCxn id="49" idx="0"/>
          </p:cNvCxnSpPr>
          <p:nvPr/>
        </p:nvCxnSpPr>
        <p:spPr>
          <a:xfrm>
            <a:off x="8256464" y="5351277"/>
            <a:ext cx="1044093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2461002" y="3536091"/>
            <a:ext cx="7386907" cy="283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BackPlane</a:t>
            </a:r>
            <a:endParaRPr lang="it-IT" dirty="0"/>
          </a:p>
        </p:txBody>
      </p:sp>
      <p:sp>
        <p:nvSpPr>
          <p:cNvPr id="4" name="Freccia bidirezionale verticale 3"/>
          <p:cNvSpPr/>
          <p:nvPr/>
        </p:nvSpPr>
        <p:spPr>
          <a:xfrm>
            <a:off x="3813644" y="3908300"/>
            <a:ext cx="348813" cy="539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reccia bidirezionale verticale 57"/>
          <p:cNvSpPr/>
          <p:nvPr/>
        </p:nvSpPr>
        <p:spPr>
          <a:xfrm>
            <a:off x="8082056" y="3908300"/>
            <a:ext cx="348813" cy="539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9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3" grpId="0" animBg="1"/>
      <p:bldP spid="4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REDIS</a:t>
            </a:r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2599652" y="1944711"/>
            <a:ext cx="74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is an open </a:t>
            </a:r>
            <a:r>
              <a:rPr lang="en-US" dirty="0" smtClean="0"/>
              <a:t>in-memory</a:t>
            </a:r>
            <a:r>
              <a:rPr lang="en-US" dirty="0"/>
              <a:t> </a:t>
            </a:r>
            <a:r>
              <a:rPr lang="en-US" b="1" dirty="0"/>
              <a:t>data structure store</a:t>
            </a:r>
            <a:r>
              <a:rPr lang="en-US" dirty="0"/>
              <a:t>, used as database, cache and message broker.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599651" y="2774665"/>
            <a:ext cx="686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supports data structures such as strings, hashes, lists, sets</a:t>
            </a:r>
            <a:r>
              <a:rPr lang="en-US" dirty="0" smtClean="0"/>
              <a:t>, etc. 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99651" y="3327620"/>
            <a:ext cx="83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Redis has built-in replication, </a:t>
            </a:r>
            <a:r>
              <a:rPr lang="en-US" dirty="0"/>
              <a:t>transactions and different levels of on-disk persistence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09" y="4727102"/>
            <a:ext cx="1923245" cy="16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References</a:t>
            </a:r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599651" y="1881494"/>
            <a:ext cx="471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Asp.Net</a:t>
            </a:r>
            <a:r>
              <a:rPr lang="it-IT" dirty="0"/>
              <a:t> SignalR </a:t>
            </a:r>
            <a:r>
              <a:rPr lang="it-IT" dirty="0" smtClean="0"/>
              <a:t>: </a:t>
            </a: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www.asp.net/signalr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Redis : 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redis.io</a:t>
            </a:r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2599651" y="2947115"/>
            <a:ext cx="6868331" cy="908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Materials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99651" y="3855546"/>
            <a:ext cx="5184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material relating to this session is available </a:t>
            </a:r>
            <a:r>
              <a:rPr lang="en-US" dirty="0" smtClean="0"/>
              <a:t>on : </a:t>
            </a:r>
            <a:endParaRPr lang="en-US" dirty="0" smtClean="0"/>
          </a:p>
          <a:p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github.com/gianpierorosano/SignalRDemo.git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473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87900" y="1584102"/>
            <a:ext cx="814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dirty="0" smtClean="0"/>
              <a:t>Thanks for Listening !!!</a:t>
            </a:r>
            <a:endParaRPr lang="it-IT" sz="7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15" y="4527162"/>
            <a:ext cx="1882446" cy="18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99650" y="1931831"/>
            <a:ext cx="52435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SignalR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Notions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Transport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Connection </a:t>
            </a:r>
            <a:r>
              <a:rPr lang="it-IT" sz="3200" dirty="0"/>
              <a:t>T</a:t>
            </a:r>
            <a:r>
              <a:rPr lang="it-IT" sz="3200" dirty="0" smtClean="0"/>
              <a:t>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Scale-out SignalR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smtClean="0"/>
              <a:t>Demo</a:t>
            </a:r>
            <a:endParaRPr lang="it-IT" sz="3200" dirty="0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About ME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99650" y="1931831"/>
            <a:ext cx="88239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Gianpiero Rosanò</a:t>
            </a:r>
          </a:p>
          <a:p>
            <a:r>
              <a:rPr lang="it-IT" sz="2400" dirty="0" smtClean="0">
                <a:solidFill>
                  <a:srgbClr val="92D050"/>
                </a:solidFill>
              </a:rPr>
              <a:t>Software developer @ objectway</a:t>
            </a:r>
            <a:endParaRPr lang="it-IT" sz="2400" dirty="0">
              <a:solidFill>
                <a:srgbClr val="92D05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50" y="2984900"/>
            <a:ext cx="465522" cy="45824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50" y="3613545"/>
            <a:ext cx="465522" cy="4655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19719" y="3034298"/>
            <a:ext cx="404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https://it.linkedin.com/in/rosanogianpiero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219719" y="3661640"/>
            <a:ext cx="347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https://github.com/gianpierorosano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15" y="4527162"/>
            <a:ext cx="1882446" cy="1882446"/>
          </a:xfrm>
          <a:prstGeom prst="rect">
            <a:avLst/>
          </a:prstGeom>
        </p:spPr>
      </p:pic>
      <p:sp>
        <p:nvSpPr>
          <p:cNvPr id="10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Asp.net </a:t>
            </a:r>
            <a:r>
              <a:rPr lang="it-IT" dirty="0"/>
              <a:t>signalr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599652" y="1944711"/>
            <a:ext cx="74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SignalR is a new library for ASP.NET developers that makes developing real-time web functionality easy.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99651" y="2774665"/>
            <a:ext cx="686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SignalR allows bi-directional communication between server and client. Servers can now push content to connected clients instantly as it becomes available. 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599651" y="3852794"/>
            <a:ext cx="836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SignalR supports Web Sockets, and falls back to other compatible techniques for older browsers. SignalR includes APIs for connection management (for instance, connect and disconnect events), grouping connections, and authorization.</a:t>
            </a:r>
            <a:endParaRPr lang="it-IT" dirty="0"/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51" y="4960464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TRADITIONAL APPROACH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51" y="2067450"/>
            <a:ext cx="1476581" cy="305795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39" y="2076977"/>
            <a:ext cx="1457528" cy="3048425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4359837" y="2406168"/>
            <a:ext cx="4211392" cy="4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560511" y="2076977"/>
            <a:ext cx="36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Sends a </a:t>
            </a:r>
            <a:r>
              <a:rPr lang="it-IT" dirty="0"/>
              <a:t>R</a:t>
            </a:r>
            <a:r>
              <a:rPr lang="it-IT" dirty="0" smtClean="0"/>
              <a:t>equest to the server (Step 1)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 rot="10800000">
            <a:off x="4303718" y="4581448"/>
            <a:ext cx="4211392" cy="4378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560511" y="4199627"/>
            <a:ext cx="387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Response sent back to the client (Step 3)</a:t>
            </a:r>
            <a:endParaRPr lang="it-IT" dirty="0"/>
          </a:p>
        </p:txBody>
      </p:sp>
      <p:sp>
        <p:nvSpPr>
          <p:cNvPr id="10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REAL-TIME APPROACH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51" y="2067450"/>
            <a:ext cx="1476581" cy="305795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39" y="2076977"/>
            <a:ext cx="1457528" cy="3048425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4359837" y="2406168"/>
            <a:ext cx="4211392" cy="4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560511" y="2076977"/>
            <a:ext cx="29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Sends a </a:t>
            </a:r>
            <a:r>
              <a:rPr lang="it-IT" dirty="0"/>
              <a:t>R</a:t>
            </a:r>
            <a:r>
              <a:rPr lang="it-IT" dirty="0" smtClean="0"/>
              <a:t>equest to the server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 rot="10800000">
            <a:off x="4174292" y="4175090"/>
            <a:ext cx="4211392" cy="232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560509" y="3827539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Responses sent back to the client</a:t>
            </a:r>
            <a:endParaRPr lang="it-IT" dirty="0"/>
          </a:p>
        </p:txBody>
      </p:sp>
      <p:sp>
        <p:nvSpPr>
          <p:cNvPr id="5" name="Freccia bidirezionale orizzontale 4"/>
          <p:cNvSpPr/>
          <p:nvPr/>
        </p:nvSpPr>
        <p:spPr>
          <a:xfrm>
            <a:off x="4331777" y="3292972"/>
            <a:ext cx="4267511" cy="35034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4560509" y="2924087"/>
            <a:ext cx="343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Creates a connection between them</a:t>
            </a:r>
            <a:endParaRPr lang="it-IT" dirty="0"/>
          </a:p>
        </p:txBody>
      </p:sp>
      <p:sp>
        <p:nvSpPr>
          <p:cNvPr id="15" name="Freccia a destra 14"/>
          <p:cNvSpPr/>
          <p:nvPr/>
        </p:nvSpPr>
        <p:spPr>
          <a:xfrm rot="10800000">
            <a:off x="4359836" y="4425134"/>
            <a:ext cx="4211392" cy="232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16" name="Freccia a destra 15"/>
          <p:cNvSpPr/>
          <p:nvPr/>
        </p:nvSpPr>
        <p:spPr>
          <a:xfrm rot="10800000">
            <a:off x="4560509" y="4675177"/>
            <a:ext cx="4211392" cy="232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17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4" grpId="0"/>
      <p:bldP spid="5" grpId="0" animBg="1"/>
      <p:bldP spid="11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Transport Techniques</a:t>
            </a:r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711067" y="2073499"/>
            <a:ext cx="3322749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WebSockets</a:t>
            </a:r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2711067" y="3161296"/>
            <a:ext cx="3322749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Server-sent events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2711067" y="4249093"/>
            <a:ext cx="3322749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Forever Frame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711066" y="5336890"/>
            <a:ext cx="3322749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Long Polling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188361" y="2022540"/>
            <a:ext cx="41147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HTML5 transport technique that works on top of TCP protocol </a:t>
            </a:r>
          </a:p>
          <a:p>
            <a:r>
              <a:rPr lang="it-IT" sz="1600" dirty="0" smtClean="0"/>
              <a:t>(Supported only on latest browsers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188361" y="3114311"/>
            <a:ext cx="411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Uses Javascript API ‘EventSource’ and requires a single connection between Client-Server</a:t>
            </a:r>
          </a:p>
          <a:p>
            <a:r>
              <a:rPr lang="it-IT" sz="1600" dirty="0" smtClean="0"/>
              <a:t>(Server to client direction only / Not work in IE)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188361" y="4249093"/>
            <a:ext cx="41147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Internally creates an IFrame with a script to fetch the data</a:t>
            </a:r>
          </a:p>
          <a:p>
            <a:r>
              <a:rPr lang="it-IT" sz="1600" dirty="0" smtClean="0"/>
              <a:t>(IFrames are loaded again and again)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188361" y="5298809"/>
            <a:ext cx="411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The client sends</a:t>
            </a:r>
            <a:r>
              <a:rPr lang="it-IT" sz="1600" dirty="0"/>
              <a:t> </a:t>
            </a:r>
            <a:r>
              <a:rPr lang="it-IT" sz="1600" dirty="0" smtClean="0"/>
              <a:t>a request for data at regular intervals</a:t>
            </a:r>
          </a:p>
          <a:p>
            <a:r>
              <a:rPr lang="it-IT" sz="1600" dirty="0" smtClean="0"/>
              <a:t>(Increase data traffic on the network)</a:t>
            </a:r>
          </a:p>
        </p:txBody>
      </p:sp>
    </p:spTree>
    <p:extLst>
      <p:ext uri="{BB962C8B-B14F-4D97-AF65-F5344CB8AC3E}">
        <p14:creationId xmlns:p14="http://schemas.microsoft.com/office/powerpoint/2010/main" val="28196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10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Connection Types</a:t>
            </a:r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599651" y="4292112"/>
            <a:ext cx="3322749" cy="1039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Hubs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142469" y="2310303"/>
            <a:ext cx="595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Provides a raw</a:t>
            </a:r>
            <a:r>
              <a:rPr lang="it-IT" dirty="0"/>
              <a:t> </a:t>
            </a:r>
            <a:r>
              <a:rPr lang="it-IT" dirty="0" smtClean="0"/>
              <a:t>/ low level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Events driven ( ‘Connect’, ‘Disconnect’, ‘Reconnect’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We can write our own logic in these events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42469" y="4211818"/>
            <a:ext cx="5959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Provides a high-level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Server calling clients / </a:t>
            </a:r>
            <a:r>
              <a:rPr lang="it-IT" dirty="0" smtClean="0"/>
              <a:t>clients </a:t>
            </a:r>
            <a:r>
              <a:rPr lang="it-IT" dirty="0" smtClean="0"/>
              <a:t>calling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Broadcasting messages to all connected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Works in a similar way like a C# controller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2599651" y="2252097"/>
            <a:ext cx="3322749" cy="1039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Persistent Connections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723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5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99651" y="862883"/>
            <a:ext cx="6868331" cy="908431"/>
          </a:xfrm>
        </p:spPr>
        <p:txBody>
          <a:bodyPr/>
          <a:lstStyle/>
          <a:p>
            <a:r>
              <a:rPr lang="it-IT" dirty="0" smtClean="0"/>
              <a:t>Scale-Out Signalr</a:t>
            </a:r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9629240" y="154546"/>
            <a:ext cx="2472608" cy="51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92D050"/>
                </a:solidFill>
              </a:rPr>
              <a:t>Gianpiero Rosanò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99652" y="1944711"/>
            <a:ext cx="74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How do messages from one server get to the other servers in my web farm ?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99651" y="5172788"/>
            <a:ext cx="74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Scale-Out is </a:t>
            </a:r>
            <a:r>
              <a:rPr lang="en-US" dirty="0"/>
              <a:t>the ability to increase capacity by connecting multiple hardware or software entities so that they work as a single logical unit. 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3167056" y="2711108"/>
            <a:ext cx="1641992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Server A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7435468" y="2711108"/>
            <a:ext cx="1641992" cy="785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Server B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461002" y="3974227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4403363" y="3974227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6759327" y="3974227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8753204" y="3974227"/>
            <a:ext cx="1094705" cy="566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639238" y="40234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. . . . .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907650" y="40200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. . . . .</a:t>
            </a:r>
            <a:endParaRPr lang="it-IT" dirty="0"/>
          </a:p>
        </p:txBody>
      </p:sp>
      <p:cxnSp>
        <p:nvCxnSpPr>
          <p:cNvPr id="21" name="Connettore 2 20"/>
          <p:cNvCxnSpPr>
            <a:stCxn id="13" idx="2"/>
            <a:endCxn id="5" idx="0"/>
          </p:cNvCxnSpPr>
          <p:nvPr/>
        </p:nvCxnSpPr>
        <p:spPr>
          <a:xfrm flipH="1">
            <a:off x="3008355" y="3496720"/>
            <a:ext cx="979697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2"/>
            <a:endCxn id="16" idx="0"/>
          </p:cNvCxnSpPr>
          <p:nvPr/>
        </p:nvCxnSpPr>
        <p:spPr>
          <a:xfrm>
            <a:off x="3988052" y="3496720"/>
            <a:ext cx="962664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4" idx="2"/>
            <a:endCxn id="17" idx="0"/>
          </p:cNvCxnSpPr>
          <p:nvPr/>
        </p:nvCxnSpPr>
        <p:spPr>
          <a:xfrm flipH="1">
            <a:off x="7306680" y="3496720"/>
            <a:ext cx="949784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2"/>
            <a:endCxn id="18" idx="0"/>
          </p:cNvCxnSpPr>
          <p:nvPr/>
        </p:nvCxnSpPr>
        <p:spPr>
          <a:xfrm>
            <a:off x="8256464" y="3496720"/>
            <a:ext cx="1044093" cy="4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ccia bidirezionale orizzontale 27"/>
          <p:cNvSpPr/>
          <p:nvPr/>
        </p:nvSpPr>
        <p:spPr>
          <a:xfrm>
            <a:off x="5002126" y="2945934"/>
            <a:ext cx="2258161" cy="2319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5881647" y="2534446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 smtClean="0"/>
              <a:t>?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36350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4" grpId="0" animBg="1"/>
      <p:bldP spid="5" grpId="0" animBg="1"/>
      <p:bldP spid="16" grpId="0" animBg="1"/>
      <p:bldP spid="17" grpId="0" animBg="1"/>
      <p:bldP spid="18" grpId="0" animBg="1"/>
      <p:bldP spid="6" grpId="0"/>
      <p:bldP spid="20" grpId="0"/>
      <p:bldP spid="28" grpId="0" animBg="1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276</TotalTime>
  <Words>519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Asp.net signalr / REDIS</vt:lpstr>
      <vt:lpstr>Agenda</vt:lpstr>
      <vt:lpstr>About ME</vt:lpstr>
      <vt:lpstr>Asp.net signalr</vt:lpstr>
      <vt:lpstr>TRADITIONAL APPROACH</vt:lpstr>
      <vt:lpstr>REAL-TIME APPROACH</vt:lpstr>
      <vt:lpstr>Transport Techniques</vt:lpstr>
      <vt:lpstr>Connection Types</vt:lpstr>
      <vt:lpstr>Scale-Out Signalr</vt:lpstr>
      <vt:lpstr>Scale-Out Signalr</vt:lpstr>
      <vt:lpstr>REDIS</vt:lpstr>
      <vt:lpstr>DEMO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signalr / REDIS</dc:title>
  <dc:creator>Gianpiero</dc:creator>
  <cp:lastModifiedBy>Gianpiero</cp:lastModifiedBy>
  <cp:revision>50</cp:revision>
  <dcterms:created xsi:type="dcterms:W3CDTF">2016-11-20T16:04:27Z</dcterms:created>
  <dcterms:modified xsi:type="dcterms:W3CDTF">2016-11-21T19:43:38Z</dcterms:modified>
</cp:coreProperties>
</file>