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dbff13702d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dbff13702d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dbff13702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dbff13702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bff13702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bff13702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bff13702d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bff13702d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bff1370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bff1370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bff1370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bff1370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2017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VANGUARD’S</a:t>
            </a:r>
            <a:endParaRPr b="1"/>
          </a:p>
          <a:p>
            <a:pPr indent="0" lvl="0" marL="0" rtl="0" algn="ctr">
              <a:spcBef>
                <a:spcPts val="0"/>
              </a:spcBef>
              <a:spcAft>
                <a:spcPts val="0"/>
              </a:spcAft>
              <a:buNone/>
            </a:pPr>
            <a:r>
              <a:rPr b="1" lang="en"/>
              <a:t> A/B TESTING</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0" y="1454425"/>
            <a:ext cx="8520600" cy="2638200"/>
          </a:xfrm>
          <a:prstGeom prst="rect">
            <a:avLst/>
          </a:prstGeom>
        </p:spPr>
        <p:txBody>
          <a:bodyPr anchorCtr="0" anchor="b" bIns="91425" lIns="91425" spcFirstLastPara="1" rIns="91425" wrap="square" tIns="91425">
            <a:noAutofit/>
          </a:bodyPr>
          <a:lstStyle/>
          <a:p>
            <a:pPr indent="0" lvl="0" marL="0" rtl="0" algn="l">
              <a:lnSpc>
                <a:spcPct val="152727"/>
              </a:lnSpc>
              <a:spcBef>
                <a:spcPts val="2400"/>
              </a:spcBef>
              <a:spcAft>
                <a:spcPts val="0"/>
              </a:spcAft>
              <a:buNone/>
            </a:pPr>
            <a:r>
              <a:rPr lang="en" sz="1800">
                <a:highlight>
                  <a:srgbClr val="FFFFFF"/>
                </a:highlight>
              </a:rPr>
              <a:t>The digital world is evolving, and so are Vanguard’s clients. Vanguard believed that a more intuitive and modern User Interface (UI), coupled with timely in-context prompts (cues, messages, hints, or instructions provided to users directly within the context of their current task or action), could make the online process smoother for clients. The critical question was: </a:t>
            </a:r>
            <a:r>
              <a:rPr b="1" lang="en" sz="1800">
                <a:highlight>
                  <a:srgbClr val="FFFFFF"/>
                </a:highlight>
              </a:rPr>
              <a:t>Would these changes encourage more clients to complete the process?</a:t>
            </a:r>
            <a:endParaRPr sz="1800"/>
          </a:p>
        </p:txBody>
      </p:sp>
      <p:sp>
        <p:nvSpPr>
          <p:cNvPr id="60" name="Google Shape;60;p14"/>
          <p:cNvSpPr txBox="1"/>
          <p:nvPr/>
        </p:nvSpPr>
        <p:spPr>
          <a:xfrm>
            <a:off x="304800" y="685800"/>
            <a:ext cx="4416300" cy="6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3200">
                <a:solidFill>
                  <a:schemeClr val="dk1"/>
                </a:solidFill>
                <a:highlight>
                  <a:srgbClr val="FFFFFF"/>
                </a:highlight>
              </a:rPr>
              <a:t>Project Brief Context</a:t>
            </a:r>
            <a:endParaRPr b="1" sz="320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subTitle"/>
          </p:nvPr>
        </p:nvSpPr>
        <p:spPr>
          <a:xfrm>
            <a:off x="311700" y="471925"/>
            <a:ext cx="8520600" cy="792600"/>
          </a:xfrm>
          <a:prstGeom prst="rect">
            <a:avLst/>
          </a:prstGeom>
        </p:spPr>
        <p:txBody>
          <a:bodyPr anchorCtr="0" anchor="t" bIns="91425" lIns="91425" spcFirstLastPara="1" rIns="91425" wrap="square" tIns="91425">
            <a:noAutofit/>
          </a:bodyPr>
          <a:lstStyle/>
          <a:p>
            <a:pPr indent="-342900" lvl="0" marL="609600" rtl="0" algn="l">
              <a:lnSpc>
                <a:spcPct val="140000"/>
              </a:lnSpc>
              <a:spcBef>
                <a:spcPts val="800"/>
              </a:spcBef>
              <a:spcAft>
                <a:spcPts val="0"/>
              </a:spcAft>
              <a:buClr>
                <a:schemeClr val="dk1"/>
              </a:buClr>
              <a:buSzPts val="1800"/>
              <a:buChar char="●"/>
            </a:pPr>
            <a:r>
              <a:rPr b="1" lang="en" sz="1800">
                <a:solidFill>
                  <a:schemeClr val="dk1"/>
                </a:solidFill>
                <a:highlight>
                  <a:srgbClr val="FFFFFF"/>
                </a:highlight>
              </a:rPr>
              <a:t>Control Group (A)</a:t>
            </a:r>
            <a:r>
              <a:rPr lang="en" sz="1800">
                <a:solidFill>
                  <a:schemeClr val="dk1"/>
                </a:solidFill>
                <a:highlight>
                  <a:srgbClr val="FFFFFF"/>
                </a:highlight>
              </a:rPr>
              <a:t>: Clients interacted with Vanguard’s traditional online process.</a:t>
            </a:r>
            <a:endParaRPr sz="3400"/>
          </a:p>
        </p:txBody>
      </p:sp>
      <p:sp>
        <p:nvSpPr>
          <p:cNvPr id="66" name="Google Shape;66;p15"/>
          <p:cNvSpPr txBox="1"/>
          <p:nvPr>
            <p:ph idx="1" type="subTitle"/>
          </p:nvPr>
        </p:nvSpPr>
        <p:spPr>
          <a:xfrm>
            <a:off x="311700" y="1310125"/>
            <a:ext cx="8520600" cy="792600"/>
          </a:xfrm>
          <a:prstGeom prst="rect">
            <a:avLst/>
          </a:prstGeom>
        </p:spPr>
        <p:txBody>
          <a:bodyPr anchorCtr="0" anchor="t" bIns="91425" lIns="91425" spcFirstLastPara="1" rIns="91425" wrap="square" tIns="91425">
            <a:noAutofit/>
          </a:bodyPr>
          <a:lstStyle/>
          <a:p>
            <a:pPr indent="-342900" lvl="0" marL="609600" rtl="0" algn="l">
              <a:lnSpc>
                <a:spcPct val="140000"/>
              </a:lnSpc>
              <a:spcBef>
                <a:spcPts val="800"/>
              </a:spcBef>
              <a:spcAft>
                <a:spcPts val="0"/>
              </a:spcAft>
              <a:buClr>
                <a:schemeClr val="dk1"/>
              </a:buClr>
              <a:buSzPts val="1800"/>
              <a:buChar char="●"/>
            </a:pPr>
            <a:r>
              <a:rPr b="1" lang="en" sz="1800">
                <a:solidFill>
                  <a:schemeClr val="dk1"/>
                </a:solidFill>
                <a:highlight>
                  <a:srgbClr val="FFFFFF"/>
                </a:highlight>
              </a:rPr>
              <a:t>Test Group (B)</a:t>
            </a:r>
            <a:r>
              <a:rPr lang="en" sz="1800">
                <a:solidFill>
                  <a:schemeClr val="dk1"/>
                </a:solidFill>
                <a:highlight>
                  <a:srgbClr val="FFFFFF"/>
                </a:highlight>
              </a:rPr>
              <a:t>: Clients experienced the new, spruced-up digital interface.</a:t>
            </a:r>
            <a:endParaRPr sz="1800"/>
          </a:p>
        </p:txBody>
      </p:sp>
      <p:sp>
        <p:nvSpPr>
          <p:cNvPr id="67" name="Google Shape;67;p15"/>
          <p:cNvSpPr txBox="1"/>
          <p:nvPr>
            <p:ph type="ctrTitle"/>
          </p:nvPr>
        </p:nvSpPr>
        <p:spPr>
          <a:xfrm>
            <a:off x="311700" y="1835425"/>
            <a:ext cx="8520600" cy="1296900"/>
          </a:xfrm>
          <a:prstGeom prst="rect">
            <a:avLst/>
          </a:prstGeom>
        </p:spPr>
        <p:txBody>
          <a:bodyPr anchorCtr="0" anchor="b" bIns="91425" lIns="91425" spcFirstLastPara="1" rIns="91425" wrap="square" tIns="91425">
            <a:noAutofit/>
          </a:bodyPr>
          <a:lstStyle/>
          <a:p>
            <a:pPr indent="0" lvl="0" marL="0" rtl="0" algn="l">
              <a:lnSpc>
                <a:spcPct val="152727"/>
              </a:lnSpc>
              <a:spcBef>
                <a:spcPts val="2400"/>
              </a:spcBef>
              <a:spcAft>
                <a:spcPts val="0"/>
              </a:spcAft>
              <a:buNone/>
            </a:pPr>
            <a:r>
              <a:rPr lang="en" sz="1800">
                <a:highlight>
                  <a:srgbClr val="FFFFFF"/>
                </a:highlight>
              </a:rPr>
              <a:t>Both groups navigated through an identical process sequence: an initial page, three subsequent steps, and finally, a confirmation page signaling process completion.</a:t>
            </a:r>
            <a:endParaRPr sz="1800">
              <a:highlight>
                <a:srgbClr val="FFFFFF"/>
              </a:highlight>
            </a:endParaRPr>
          </a:p>
        </p:txBody>
      </p:sp>
      <p:sp>
        <p:nvSpPr>
          <p:cNvPr id="68" name="Google Shape;68;p15"/>
          <p:cNvSpPr/>
          <p:nvPr/>
        </p:nvSpPr>
        <p:spPr>
          <a:xfrm>
            <a:off x="257600" y="3485325"/>
            <a:ext cx="1655700" cy="88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t>Start</a:t>
            </a:r>
            <a:endParaRPr b="1" sz="3200"/>
          </a:p>
        </p:txBody>
      </p:sp>
      <p:sp>
        <p:nvSpPr>
          <p:cNvPr id="69" name="Google Shape;69;p15"/>
          <p:cNvSpPr/>
          <p:nvPr/>
        </p:nvSpPr>
        <p:spPr>
          <a:xfrm>
            <a:off x="1993321" y="3485325"/>
            <a:ext cx="1655700" cy="88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t>Step 1</a:t>
            </a:r>
            <a:endParaRPr b="1" sz="3200"/>
          </a:p>
        </p:txBody>
      </p:sp>
      <p:sp>
        <p:nvSpPr>
          <p:cNvPr id="70" name="Google Shape;70;p15"/>
          <p:cNvSpPr/>
          <p:nvPr/>
        </p:nvSpPr>
        <p:spPr>
          <a:xfrm>
            <a:off x="3729042" y="3485325"/>
            <a:ext cx="1655700" cy="88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t>Step 2</a:t>
            </a:r>
            <a:endParaRPr b="1" sz="3200"/>
          </a:p>
        </p:txBody>
      </p:sp>
      <p:sp>
        <p:nvSpPr>
          <p:cNvPr id="71" name="Google Shape;71;p15"/>
          <p:cNvSpPr/>
          <p:nvPr/>
        </p:nvSpPr>
        <p:spPr>
          <a:xfrm>
            <a:off x="5464763" y="3485325"/>
            <a:ext cx="1655700" cy="88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200"/>
              <a:t>Step 3</a:t>
            </a:r>
            <a:endParaRPr b="1" sz="3200"/>
          </a:p>
        </p:txBody>
      </p:sp>
      <p:sp>
        <p:nvSpPr>
          <p:cNvPr id="72" name="Google Shape;72;p15"/>
          <p:cNvSpPr/>
          <p:nvPr/>
        </p:nvSpPr>
        <p:spPr>
          <a:xfrm>
            <a:off x="7217363" y="3485325"/>
            <a:ext cx="1655700" cy="88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Confirm</a:t>
            </a:r>
            <a:endParaRPr b="1"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ctrTitle"/>
          </p:nvPr>
        </p:nvSpPr>
        <p:spPr>
          <a:xfrm>
            <a:off x="311700" y="1201775"/>
            <a:ext cx="8520600" cy="2752500"/>
          </a:xfrm>
          <a:prstGeom prst="rect">
            <a:avLst/>
          </a:prstGeom>
        </p:spPr>
        <p:txBody>
          <a:bodyPr anchorCtr="0" anchor="b" bIns="91425" lIns="91425" spcFirstLastPara="1" rIns="91425" wrap="square" tIns="91425">
            <a:noAutofit/>
          </a:bodyPr>
          <a:lstStyle/>
          <a:p>
            <a:pPr indent="-342900" lvl="0" marL="609600" rtl="0" algn="l">
              <a:lnSpc>
                <a:spcPct val="140000"/>
              </a:lnSpc>
              <a:spcBef>
                <a:spcPts val="800"/>
              </a:spcBef>
              <a:spcAft>
                <a:spcPts val="0"/>
              </a:spcAft>
              <a:buSzPts val="1800"/>
              <a:buChar char="●"/>
            </a:pPr>
            <a:r>
              <a:rPr b="1" lang="en" sz="1800">
                <a:highlight>
                  <a:srgbClr val="FFFFFF"/>
                </a:highlight>
              </a:rPr>
              <a:t>Completion Rate</a:t>
            </a:r>
            <a:r>
              <a:rPr lang="en" sz="1800">
                <a:highlight>
                  <a:srgbClr val="FFFFFF"/>
                </a:highlight>
              </a:rPr>
              <a:t>: The proportion of users who reach the final ‘confirm’ step.</a:t>
            </a:r>
            <a:endParaRPr sz="1800">
              <a:highlight>
                <a:srgbClr val="FFFFFF"/>
              </a:highlight>
            </a:endParaRPr>
          </a:p>
          <a:p>
            <a:pPr indent="-342900" lvl="0" marL="609600" rtl="0" algn="l">
              <a:lnSpc>
                <a:spcPct val="140000"/>
              </a:lnSpc>
              <a:spcBef>
                <a:spcPts val="0"/>
              </a:spcBef>
              <a:spcAft>
                <a:spcPts val="0"/>
              </a:spcAft>
              <a:buSzPts val="1800"/>
              <a:buChar char="●"/>
            </a:pPr>
            <a:r>
              <a:rPr b="1" lang="en" sz="1800">
                <a:highlight>
                  <a:srgbClr val="FFFFFF"/>
                </a:highlight>
              </a:rPr>
              <a:t>Time Spent on Each Step (TSES)</a:t>
            </a:r>
            <a:r>
              <a:rPr lang="en" sz="1800">
                <a:highlight>
                  <a:srgbClr val="FFFFFF"/>
                </a:highlight>
              </a:rPr>
              <a:t>: The average duration users spend on each step.</a:t>
            </a:r>
            <a:endParaRPr sz="1800">
              <a:highlight>
                <a:srgbClr val="FFFFFF"/>
              </a:highlight>
            </a:endParaRPr>
          </a:p>
          <a:p>
            <a:pPr indent="-342900" lvl="0" marL="609600" rtl="0" algn="l">
              <a:lnSpc>
                <a:spcPct val="140000"/>
              </a:lnSpc>
              <a:spcBef>
                <a:spcPts val="0"/>
              </a:spcBef>
              <a:spcAft>
                <a:spcPts val="0"/>
              </a:spcAft>
              <a:buSzPts val="1800"/>
              <a:buChar char="●"/>
            </a:pPr>
            <a:r>
              <a:rPr b="1" lang="en" sz="1800">
                <a:highlight>
                  <a:srgbClr val="FFFFFF"/>
                </a:highlight>
              </a:rPr>
              <a:t>Error Rates</a:t>
            </a:r>
            <a:r>
              <a:rPr lang="en" sz="1800">
                <a:highlight>
                  <a:srgbClr val="FFFFFF"/>
                </a:highlight>
              </a:rPr>
              <a:t>: If there’s a step where users go back to a previous step, it may indicate confusion or an error. You should consider moving from a later step to an earlier one as an error.</a:t>
            </a:r>
            <a:endParaRPr sz="5800"/>
          </a:p>
        </p:txBody>
      </p:sp>
      <p:sp>
        <p:nvSpPr>
          <p:cNvPr id="78" name="Google Shape;78;p16"/>
          <p:cNvSpPr txBox="1"/>
          <p:nvPr/>
        </p:nvSpPr>
        <p:spPr>
          <a:xfrm>
            <a:off x="374375" y="343700"/>
            <a:ext cx="8274300" cy="885000"/>
          </a:xfrm>
          <a:prstGeom prst="rect">
            <a:avLst/>
          </a:prstGeom>
          <a:noFill/>
          <a:ln>
            <a:noFill/>
          </a:ln>
        </p:spPr>
        <p:txBody>
          <a:bodyPr anchorCtr="0" anchor="t" bIns="91425" lIns="91425" spcFirstLastPara="1" rIns="91425" wrap="square" tIns="91425">
            <a:spAutoFit/>
          </a:bodyPr>
          <a:lstStyle/>
          <a:p>
            <a:pPr indent="0" lvl="0" marL="0" rtl="0" algn="l">
              <a:lnSpc>
                <a:spcPct val="152727"/>
              </a:lnSpc>
              <a:spcBef>
                <a:spcPts val="2400"/>
              </a:spcBef>
              <a:spcAft>
                <a:spcPts val="0"/>
              </a:spcAft>
              <a:buNone/>
            </a:pPr>
            <a:r>
              <a:rPr lang="en" sz="1800">
                <a:solidFill>
                  <a:schemeClr val="dk1"/>
                </a:solidFill>
                <a:highlight>
                  <a:srgbClr val="FFFFFF"/>
                </a:highlight>
              </a:rPr>
              <a:t>The goal is to see if the new design leads to a better user experience and higher process completion rates.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4920251" y="1529825"/>
            <a:ext cx="3860974" cy="3549900"/>
          </a:xfrm>
          <a:prstGeom prst="rect">
            <a:avLst/>
          </a:prstGeom>
          <a:noFill/>
          <a:ln>
            <a:noFill/>
          </a:ln>
        </p:spPr>
      </p:pic>
      <p:pic>
        <p:nvPicPr>
          <p:cNvPr id="84" name="Google Shape;84;p17"/>
          <p:cNvPicPr preferRelativeResize="0"/>
          <p:nvPr/>
        </p:nvPicPr>
        <p:blipFill>
          <a:blip r:embed="rId4">
            <a:alphaModFix/>
          </a:blip>
          <a:stretch>
            <a:fillRect/>
          </a:stretch>
        </p:blipFill>
        <p:spPr>
          <a:xfrm>
            <a:off x="304800" y="1545219"/>
            <a:ext cx="3860975" cy="3522081"/>
          </a:xfrm>
          <a:prstGeom prst="rect">
            <a:avLst/>
          </a:prstGeom>
          <a:noFill/>
          <a:ln>
            <a:noFill/>
          </a:ln>
        </p:spPr>
      </p:pic>
      <p:cxnSp>
        <p:nvCxnSpPr>
          <p:cNvPr id="85" name="Google Shape;85;p17"/>
          <p:cNvCxnSpPr/>
          <p:nvPr/>
        </p:nvCxnSpPr>
        <p:spPr>
          <a:xfrm>
            <a:off x="4385650" y="1051075"/>
            <a:ext cx="24900" cy="3627900"/>
          </a:xfrm>
          <a:prstGeom prst="straightConnector1">
            <a:avLst/>
          </a:prstGeom>
          <a:noFill/>
          <a:ln cap="flat" cmpd="sng" w="9525">
            <a:solidFill>
              <a:schemeClr val="dk2"/>
            </a:solidFill>
            <a:prstDash val="solid"/>
            <a:round/>
            <a:headEnd len="med" w="med" type="none"/>
            <a:tailEnd len="med" w="med" type="none"/>
          </a:ln>
        </p:spPr>
      </p:cxnSp>
      <p:sp>
        <p:nvSpPr>
          <p:cNvPr id="86" name="Google Shape;86;p17"/>
          <p:cNvSpPr txBox="1"/>
          <p:nvPr/>
        </p:nvSpPr>
        <p:spPr>
          <a:xfrm>
            <a:off x="2722450" y="-2450"/>
            <a:ext cx="1739400" cy="78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2"/>
                </a:solidFill>
              </a:rPr>
              <a:t>Completion Rate</a:t>
            </a:r>
            <a:endParaRPr b="1" sz="1200">
              <a:solidFill>
                <a:schemeClr val="dk2"/>
              </a:solidFill>
            </a:endParaRPr>
          </a:p>
          <a:p>
            <a:pPr indent="0" lvl="0" marL="0" rtl="0" algn="ctr">
              <a:spcBef>
                <a:spcPts val="0"/>
              </a:spcBef>
              <a:spcAft>
                <a:spcPts val="0"/>
              </a:spcAft>
              <a:buNone/>
            </a:pPr>
            <a:r>
              <a:rPr b="1" lang="en" sz="2700">
                <a:solidFill>
                  <a:schemeClr val="dk2"/>
                </a:solidFill>
              </a:rPr>
              <a:t>65.97</a:t>
            </a:r>
            <a:r>
              <a:rPr b="1" lang="en" sz="2700">
                <a:solidFill>
                  <a:schemeClr val="dk2"/>
                </a:solidFill>
              </a:rPr>
              <a:t>%</a:t>
            </a:r>
            <a:endParaRPr b="1" sz="2700">
              <a:solidFill>
                <a:schemeClr val="dk2"/>
              </a:solidFill>
            </a:endParaRPr>
          </a:p>
        </p:txBody>
      </p:sp>
      <p:sp>
        <p:nvSpPr>
          <p:cNvPr id="87" name="Google Shape;87;p17"/>
          <p:cNvSpPr txBox="1"/>
          <p:nvPr/>
        </p:nvSpPr>
        <p:spPr>
          <a:xfrm>
            <a:off x="4336730" y="-14874"/>
            <a:ext cx="1739400" cy="78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2"/>
                </a:solidFill>
              </a:rPr>
              <a:t>Completion Rate</a:t>
            </a:r>
            <a:endParaRPr b="1" sz="1200">
              <a:solidFill>
                <a:schemeClr val="dk2"/>
              </a:solidFill>
            </a:endParaRPr>
          </a:p>
          <a:p>
            <a:pPr indent="0" lvl="0" marL="0" rtl="0" algn="ctr">
              <a:spcBef>
                <a:spcPts val="0"/>
              </a:spcBef>
              <a:spcAft>
                <a:spcPts val="0"/>
              </a:spcAft>
              <a:buNone/>
            </a:pPr>
            <a:r>
              <a:rPr b="1" lang="en" sz="2700">
                <a:solidFill>
                  <a:schemeClr val="dk2"/>
                </a:solidFill>
              </a:rPr>
              <a:t>70</a:t>
            </a:r>
            <a:r>
              <a:rPr b="1" lang="en" sz="2700">
                <a:solidFill>
                  <a:schemeClr val="dk2"/>
                </a:solidFill>
              </a:rPr>
              <a:t>.04%</a:t>
            </a:r>
            <a:endParaRPr b="1" sz="2700">
              <a:solidFill>
                <a:schemeClr val="dk2"/>
              </a:solidFill>
            </a:endParaRPr>
          </a:p>
        </p:txBody>
      </p:sp>
      <p:sp>
        <p:nvSpPr>
          <p:cNvPr id="88" name="Google Shape;88;p17"/>
          <p:cNvSpPr txBox="1"/>
          <p:nvPr/>
        </p:nvSpPr>
        <p:spPr>
          <a:xfrm>
            <a:off x="2722450" y="683350"/>
            <a:ext cx="1739400" cy="78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2"/>
                </a:solidFill>
              </a:rPr>
              <a:t>Error Rate</a:t>
            </a:r>
            <a:endParaRPr b="1" sz="1200">
              <a:solidFill>
                <a:schemeClr val="dk2"/>
              </a:solidFill>
            </a:endParaRPr>
          </a:p>
          <a:p>
            <a:pPr indent="0" lvl="0" marL="0" rtl="0" algn="ctr">
              <a:spcBef>
                <a:spcPts val="0"/>
              </a:spcBef>
              <a:spcAft>
                <a:spcPts val="0"/>
              </a:spcAft>
              <a:buNone/>
            </a:pPr>
            <a:r>
              <a:rPr b="1" lang="en" sz="2700">
                <a:solidFill>
                  <a:schemeClr val="dk2"/>
                </a:solidFill>
              </a:rPr>
              <a:t>29.34</a:t>
            </a:r>
            <a:r>
              <a:rPr b="1" lang="en" sz="2700">
                <a:solidFill>
                  <a:schemeClr val="dk2"/>
                </a:solidFill>
              </a:rPr>
              <a:t>%</a:t>
            </a:r>
            <a:endParaRPr b="1" sz="2700">
              <a:solidFill>
                <a:schemeClr val="dk2"/>
              </a:solidFill>
            </a:endParaRPr>
          </a:p>
        </p:txBody>
      </p:sp>
      <p:sp>
        <p:nvSpPr>
          <p:cNvPr id="89" name="Google Shape;89;p17"/>
          <p:cNvSpPr txBox="1"/>
          <p:nvPr/>
        </p:nvSpPr>
        <p:spPr>
          <a:xfrm>
            <a:off x="4336730" y="670926"/>
            <a:ext cx="1739400" cy="78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2"/>
                </a:solidFill>
              </a:rPr>
              <a:t>Error Rate</a:t>
            </a:r>
            <a:endParaRPr b="1" sz="1200">
              <a:solidFill>
                <a:schemeClr val="dk2"/>
              </a:solidFill>
            </a:endParaRPr>
          </a:p>
          <a:p>
            <a:pPr indent="0" lvl="0" marL="0" rtl="0" algn="ctr">
              <a:spcBef>
                <a:spcPts val="0"/>
              </a:spcBef>
              <a:spcAft>
                <a:spcPts val="0"/>
              </a:spcAft>
              <a:buNone/>
            </a:pPr>
            <a:r>
              <a:rPr b="1" lang="en" sz="2700">
                <a:solidFill>
                  <a:schemeClr val="dk2"/>
                </a:solidFill>
              </a:rPr>
              <a:t>34.13</a:t>
            </a:r>
            <a:r>
              <a:rPr b="1" lang="en" sz="2700">
                <a:solidFill>
                  <a:schemeClr val="dk2"/>
                </a:solidFill>
              </a:rPr>
              <a:t>%</a:t>
            </a:r>
            <a:endParaRPr b="1" sz="2700">
              <a:solidFill>
                <a:schemeClr val="dk2"/>
              </a:solidFill>
            </a:endParaRPr>
          </a:p>
        </p:txBody>
      </p:sp>
      <p:sp>
        <p:nvSpPr>
          <p:cNvPr id="90" name="Google Shape;90;p17"/>
          <p:cNvSpPr txBox="1"/>
          <p:nvPr/>
        </p:nvSpPr>
        <p:spPr>
          <a:xfrm>
            <a:off x="-20750" y="-2450"/>
            <a:ext cx="1739400" cy="78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2"/>
                </a:solidFill>
              </a:rPr>
              <a:t>Sample size</a:t>
            </a:r>
            <a:endParaRPr b="1" sz="1200">
              <a:solidFill>
                <a:schemeClr val="dk2"/>
              </a:solidFill>
            </a:endParaRPr>
          </a:p>
          <a:p>
            <a:pPr indent="0" lvl="0" marL="0" rtl="0" algn="ctr">
              <a:spcBef>
                <a:spcPts val="0"/>
              </a:spcBef>
              <a:spcAft>
                <a:spcPts val="0"/>
              </a:spcAft>
              <a:buNone/>
            </a:pPr>
            <a:r>
              <a:rPr b="1" lang="en" sz="2700">
                <a:solidFill>
                  <a:schemeClr val="dk2"/>
                </a:solidFill>
              </a:rPr>
              <a:t>23.532</a:t>
            </a:r>
            <a:endParaRPr b="1" sz="2700">
              <a:solidFill>
                <a:schemeClr val="dk2"/>
              </a:solidFill>
            </a:endParaRPr>
          </a:p>
        </p:txBody>
      </p:sp>
      <p:sp>
        <p:nvSpPr>
          <p:cNvPr id="91" name="Google Shape;91;p17"/>
          <p:cNvSpPr txBox="1"/>
          <p:nvPr/>
        </p:nvSpPr>
        <p:spPr>
          <a:xfrm>
            <a:off x="7395498" y="-2450"/>
            <a:ext cx="1739400" cy="78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2"/>
                </a:solidFill>
              </a:rPr>
              <a:t>Sample size</a:t>
            </a:r>
            <a:endParaRPr b="1" sz="1200">
              <a:solidFill>
                <a:schemeClr val="dk2"/>
              </a:solidFill>
            </a:endParaRPr>
          </a:p>
          <a:p>
            <a:pPr indent="0" lvl="0" marL="0" rtl="0" algn="ctr">
              <a:spcBef>
                <a:spcPts val="0"/>
              </a:spcBef>
              <a:spcAft>
                <a:spcPts val="0"/>
              </a:spcAft>
              <a:buNone/>
            </a:pPr>
            <a:r>
              <a:rPr b="1" lang="en" sz="2700">
                <a:solidFill>
                  <a:schemeClr val="dk2"/>
                </a:solidFill>
              </a:rPr>
              <a:t>26.968</a:t>
            </a:r>
            <a:endParaRPr b="1" sz="2700">
              <a:solidFill>
                <a:schemeClr val="dk2"/>
              </a:solidFill>
            </a:endParaRPr>
          </a:p>
        </p:txBody>
      </p:sp>
      <p:sp>
        <p:nvSpPr>
          <p:cNvPr id="92" name="Google Shape;92;p17"/>
          <p:cNvSpPr txBox="1"/>
          <p:nvPr/>
        </p:nvSpPr>
        <p:spPr>
          <a:xfrm>
            <a:off x="1527138" y="382500"/>
            <a:ext cx="1416300" cy="3693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800"/>
              </a:spcBef>
              <a:spcAft>
                <a:spcPts val="800"/>
              </a:spcAft>
              <a:buNone/>
            </a:pPr>
            <a:r>
              <a:rPr b="1" lang="en" sz="1200">
                <a:solidFill>
                  <a:schemeClr val="dk1"/>
                </a:solidFill>
                <a:highlight>
                  <a:srgbClr val="FFFFFF"/>
                </a:highlight>
              </a:rPr>
              <a:t>Control Group</a:t>
            </a:r>
            <a:endParaRPr sz="1200"/>
          </a:p>
        </p:txBody>
      </p:sp>
      <p:sp>
        <p:nvSpPr>
          <p:cNvPr id="93" name="Google Shape;93;p17"/>
          <p:cNvSpPr txBox="1"/>
          <p:nvPr/>
        </p:nvSpPr>
        <p:spPr>
          <a:xfrm>
            <a:off x="6342625" y="382500"/>
            <a:ext cx="1213500" cy="3693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800"/>
              </a:spcBef>
              <a:spcAft>
                <a:spcPts val="800"/>
              </a:spcAft>
              <a:buNone/>
            </a:pPr>
            <a:r>
              <a:rPr b="1" lang="en" sz="1200">
                <a:solidFill>
                  <a:schemeClr val="dk1"/>
                </a:solidFill>
                <a:highlight>
                  <a:srgbClr val="FFFFFF"/>
                </a:highlight>
              </a:rPr>
              <a:t>Test Group</a:t>
            </a:r>
            <a:endParaRPr sz="1200"/>
          </a:p>
        </p:txBody>
      </p:sp>
      <p:sp>
        <p:nvSpPr>
          <p:cNvPr id="94" name="Google Shape;94;p17"/>
          <p:cNvSpPr txBox="1"/>
          <p:nvPr/>
        </p:nvSpPr>
        <p:spPr>
          <a:xfrm>
            <a:off x="226125" y="800925"/>
            <a:ext cx="11745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rPr>
              <a:t>TSES:</a:t>
            </a:r>
            <a:endParaRPr b="1" sz="1300">
              <a:solidFill>
                <a:schemeClr val="dk2"/>
              </a:solidFill>
            </a:endParaRPr>
          </a:p>
        </p:txBody>
      </p:sp>
      <p:sp>
        <p:nvSpPr>
          <p:cNvPr id="95" name="Google Shape;95;p17"/>
          <p:cNvSpPr txBox="1"/>
          <p:nvPr/>
        </p:nvSpPr>
        <p:spPr>
          <a:xfrm>
            <a:off x="256775" y="1053650"/>
            <a:ext cx="301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start   step_1  step_2  step_3  confirm</a:t>
            </a:r>
            <a:endParaRPr b="1" sz="900"/>
          </a:p>
          <a:p>
            <a:pPr indent="0" lvl="0" marL="0" rtl="0" algn="l">
              <a:spcBef>
                <a:spcPts val="0"/>
              </a:spcBef>
              <a:spcAft>
                <a:spcPts val="0"/>
              </a:spcAft>
              <a:buNone/>
            </a:pPr>
            <a:r>
              <a:rPr b="1" lang="en" sz="900"/>
              <a:t>84.00%  0.00%   0.00%   0.00%    15.00%</a:t>
            </a:r>
            <a:endParaRPr b="1" sz="900"/>
          </a:p>
        </p:txBody>
      </p:sp>
      <p:sp>
        <p:nvSpPr>
          <p:cNvPr id="96" name="Google Shape;96;p17"/>
          <p:cNvSpPr txBox="1"/>
          <p:nvPr/>
        </p:nvSpPr>
        <p:spPr>
          <a:xfrm>
            <a:off x="7656453" y="800925"/>
            <a:ext cx="11745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rPr>
              <a:t>TSES:</a:t>
            </a:r>
            <a:endParaRPr b="1" sz="1300">
              <a:solidFill>
                <a:schemeClr val="dk2"/>
              </a:solidFill>
            </a:endParaRPr>
          </a:p>
        </p:txBody>
      </p:sp>
      <p:sp>
        <p:nvSpPr>
          <p:cNvPr id="97" name="Google Shape;97;p17"/>
          <p:cNvSpPr txBox="1"/>
          <p:nvPr/>
        </p:nvSpPr>
        <p:spPr>
          <a:xfrm>
            <a:off x="6809975" y="1053650"/>
            <a:ext cx="233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start   step_1  step_2  step_3  confirm</a:t>
            </a:r>
            <a:endParaRPr b="1" sz="900"/>
          </a:p>
          <a:p>
            <a:pPr indent="0" lvl="0" marL="0" rtl="0" algn="l">
              <a:spcBef>
                <a:spcPts val="0"/>
              </a:spcBef>
              <a:spcAft>
                <a:spcPts val="0"/>
              </a:spcAft>
              <a:buNone/>
            </a:pPr>
            <a:r>
              <a:rPr b="1" lang="en" sz="900"/>
              <a:t>71.67%  0.36%    0.03%   0.20%   27.75%</a:t>
            </a:r>
            <a:endParaRPr b="1"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8"/>
          <p:cNvPicPr preferRelativeResize="0"/>
          <p:nvPr/>
        </p:nvPicPr>
        <p:blipFill>
          <a:blip r:embed="rId3">
            <a:alphaModFix/>
          </a:blip>
          <a:stretch>
            <a:fillRect/>
          </a:stretch>
        </p:blipFill>
        <p:spPr>
          <a:xfrm>
            <a:off x="228600" y="1676524"/>
            <a:ext cx="3804309" cy="3479400"/>
          </a:xfrm>
          <a:prstGeom prst="rect">
            <a:avLst/>
          </a:prstGeom>
          <a:noFill/>
          <a:ln>
            <a:noFill/>
          </a:ln>
        </p:spPr>
      </p:pic>
      <p:pic>
        <p:nvPicPr>
          <p:cNvPr id="103" name="Google Shape;103;p18"/>
          <p:cNvPicPr preferRelativeResize="0"/>
          <p:nvPr/>
        </p:nvPicPr>
        <p:blipFill>
          <a:blip r:embed="rId4">
            <a:alphaModFix/>
          </a:blip>
          <a:stretch>
            <a:fillRect/>
          </a:stretch>
        </p:blipFill>
        <p:spPr>
          <a:xfrm>
            <a:off x="4800600" y="1576323"/>
            <a:ext cx="4079956" cy="3584700"/>
          </a:xfrm>
          <a:prstGeom prst="rect">
            <a:avLst/>
          </a:prstGeom>
          <a:noFill/>
          <a:ln>
            <a:noFill/>
          </a:ln>
        </p:spPr>
      </p:pic>
      <p:cxnSp>
        <p:nvCxnSpPr>
          <p:cNvPr id="104" name="Google Shape;104;p18"/>
          <p:cNvCxnSpPr/>
          <p:nvPr/>
        </p:nvCxnSpPr>
        <p:spPr>
          <a:xfrm>
            <a:off x="4385650" y="1051075"/>
            <a:ext cx="24900" cy="3627900"/>
          </a:xfrm>
          <a:prstGeom prst="straightConnector1">
            <a:avLst/>
          </a:prstGeom>
          <a:noFill/>
          <a:ln cap="flat" cmpd="sng" w="9525">
            <a:solidFill>
              <a:schemeClr val="dk2"/>
            </a:solidFill>
            <a:prstDash val="solid"/>
            <a:round/>
            <a:headEnd len="med" w="med" type="none"/>
            <a:tailEnd len="med" w="med" type="none"/>
          </a:ln>
        </p:spPr>
      </p:cxnSp>
      <p:sp>
        <p:nvSpPr>
          <p:cNvPr id="105" name="Google Shape;105;p18"/>
          <p:cNvSpPr txBox="1"/>
          <p:nvPr/>
        </p:nvSpPr>
        <p:spPr>
          <a:xfrm>
            <a:off x="2722450" y="-2450"/>
            <a:ext cx="1739400" cy="78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2"/>
                </a:solidFill>
              </a:rPr>
              <a:t>Completion Rate</a:t>
            </a:r>
            <a:endParaRPr b="1" sz="1200">
              <a:solidFill>
                <a:schemeClr val="dk2"/>
              </a:solidFill>
            </a:endParaRPr>
          </a:p>
          <a:p>
            <a:pPr indent="0" lvl="0" marL="0" rtl="0" algn="ctr">
              <a:spcBef>
                <a:spcPts val="0"/>
              </a:spcBef>
              <a:spcAft>
                <a:spcPts val="0"/>
              </a:spcAft>
              <a:buNone/>
            </a:pPr>
            <a:r>
              <a:rPr b="1" lang="en" sz="2700">
                <a:solidFill>
                  <a:schemeClr val="dk2"/>
                </a:solidFill>
              </a:rPr>
              <a:t>65.97%</a:t>
            </a:r>
            <a:endParaRPr b="1" sz="2700">
              <a:solidFill>
                <a:schemeClr val="dk2"/>
              </a:solidFill>
            </a:endParaRPr>
          </a:p>
        </p:txBody>
      </p:sp>
      <p:sp>
        <p:nvSpPr>
          <p:cNvPr id="106" name="Google Shape;106;p18"/>
          <p:cNvSpPr txBox="1"/>
          <p:nvPr/>
        </p:nvSpPr>
        <p:spPr>
          <a:xfrm>
            <a:off x="4336730" y="-14874"/>
            <a:ext cx="1739400" cy="78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2"/>
                </a:solidFill>
              </a:rPr>
              <a:t>Completion Rate</a:t>
            </a:r>
            <a:endParaRPr b="1" sz="1200">
              <a:solidFill>
                <a:schemeClr val="dk2"/>
              </a:solidFill>
            </a:endParaRPr>
          </a:p>
          <a:p>
            <a:pPr indent="0" lvl="0" marL="0" rtl="0" algn="ctr">
              <a:spcBef>
                <a:spcPts val="0"/>
              </a:spcBef>
              <a:spcAft>
                <a:spcPts val="0"/>
              </a:spcAft>
              <a:buNone/>
            </a:pPr>
            <a:r>
              <a:rPr b="1" lang="en" sz="2700">
                <a:solidFill>
                  <a:schemeClr val="dk2"/>
                </a:solidFill>
              </a:rPr>
              <a:t>70.04%</a:t>
            </a:r>
            <a:endParaRPr b="1" sz="2700">
              <a:solidFill>
                <a:schemeClr val="dk2"/>
              </a:solidFill>
            </a:endParaRPr>
          </a:p>
        </p:txBody>
      </p:sp>
      <p:sp>
        <p:nvSpPr>
          <p:cNvPr id="107" name="Google Shape;107;p18"/>
          <p:cNvSpPr txBox="1"/>
          <p:nvPr/>
        </p:nvSpPr>
        <p:spPr>
          <a:xfrm>
            <a:off x="2722450" y="683350"/>
            <a:ext cx="1739400" cy="78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2"/>
                </a:solidFill>
              </a:rPr>
              <a:t>Error Rate</a:t>
            </a:r>
            <a:endParaRPr b="1" sz="1200">
              <a:solidFill>
                <a:schemeClr val="dk2"/>
              </a:solidFill>
            </a:endParaRPr>
          </a:p>
          <a:p>
            <a:pPr indent="0" lvl="0" marL="0" rtl="0" algn="ctr">
              <a:spcBef>
                <a:spcPts val="0"/>
              </a:spcBef>
              <a:spcAft>
                <a:spcPts val="0"/>
              </a:spcAft>
              <a:buNone/>
            </a:pPr>
            <a:r>
              <a:rPr b="1" lang="en" sz="2700">
                <a:solidFill>
                  <a:schemeClr val="dk2"/>
                </a:solidFill>
              </a:rPr>
              <a:t>29.34%</a:t>
            </a:r>
            <a:endParaRPr b="1" sz="2700">
              <a:solidFill>
                <a:schemeClr val="dk2"/>
              </a:solidFill>
            </a:endParaRPr>
          </a:p>
        </p:txBody>
      </p:sp>
      <p:sp>
        <p:nvSpPr>
          <p:cNvPr id="108" name="Google Shape;108;p18"/>
          <p:cNvSpPr txBox="1"/>
          <p:nvPr/>
        </p:nvSpPr>
        <p:spPr>
          <a:xfrm>
            <a:off x="4336730" y="670926"/>
            <a:ext cx="1739400" cy="78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2"/>
                </a:solidFill>
              </a:rPr>
              <a:t>Error Rate</a:t>
            </a:r>
            <a:endParaRPr b="1" sz="1200">
              <a:solidFill>
                <a:schemeClr val="dk2"/>
              </a:solidFill>
            </a:endParaRPr>
          </a:p>
          <a:p>
            <a:pPr indent="0" lvl="0" marL="0" rtl="0" algn="ctr">
              <a:spcBef>
                <a:spcPts val="0"/>
              </a:spcBef>
              <a:spcAft>
                <a:spcPts val="0"/>
              </a:spcAft>
              <a:buNone/>
            </a:pPr>
            <a:r>
              <a:rPr b="1" lang="en" sz="2700">
                <a:solidFill>
                  <a:schemeClr val="dk2"/>
                </a:solidFill>
              </a:rPr>
              <a:t>34.13%</a:t>
            </a:r>
            <a:endParaRPr b="1" sz="2700">
              <a:solidFill>
                <a:schemeClr val="dk2"/>
              </a:solidFill>
            </a:endParaRPr>
          </a:p>
        </p:txBody>
      </p:sp>
      <p:sp>
        <p:nvSpPr>
          <p:cNvPr id="109" name="Google Shape;109;p18"/>
          <p:cNvSpPr txBox="1"/>
          <p:nvPr/>
        </p:nvSpPr>
        <p:spPr>
          <a:xfrm>
            <a:off x="-20750" y="-2450"/>
            <a:ext cx="1739400" cy="78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2"/>
                </a:solidFill>
              </a:rPr>
              <a:t>Sample size</a:t>
            </a:r>
            <a:endParaRPr b="1" sz="1200">
              <a:solidFill>
                <a:schemeClr val="dk2"/>
              </a:solidFill>
            </a:endParaRPr>
          </a:p>
          <a:p>
            <a:pPr indent="0" lvl="0" marL="0" rtl="0" algn="ctr">
              <a:spcBef>
                <a:spcPts val="0"/>
              </a:spcBef>
              <a:spcAft>
                <a:spcPts val="0"/>
              </a:spcAft>
              <a:buNone/>
            </a:pPr>
            <a:r>
              <a:rPr b="1" lang="en" sz="2700">
                <a:solidFill>
                  <a:schemeClr val="dk2"/>
                </a:solidFill>
              </a:rPr>
              <a:t>23.532</a:t>
            </a:r>
            <a:endParaRPr b="1" sz="2700">
              <a:solidFill>
                <a:schemeClr val="dk2"/>
              </a:solidFill>
            </a:endParaRPr>
          </a:p>
        </p:txBody>
      </p:sp>
      <p:sp>
        <p:nvSpPr>
          <p:cNvPr id="110" name="Google Shape;110;p18"/>
          <p:cNvSpPr txBox="1"/>
          <p:nvPr/>
        </p:nvSpPr>
        <p:spPr>
          <a:xfrm>
            <a:off x="7395498" y="-2450"/>
            <a:ext cx="1739400" cy="78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2"/>
                </a:solidFill>
              </a:rPr>
              <a:t>Sample size</a:t>
            </a:r>
            <a:endParaRPr b="1" sz="1200">
              <a:solidFill>
                <a:schemeClr val="dk2"/>
              </a:solidFill>
            </a:endParaRPr>
          </a:p>
          <a:p>
            <a:pPr indent="0" lvl="0" marL="0" rtl="0" algn="ctr">
              <a:spcBef>
                <a:spcPts val="0"/>
              </a:spcBef>
              <a:spcAft>
                <a:spcPts val="0"/>
              </a:spcAft>
              <a:buNone/>
            </a:pPr>
            <a:r>
              <a:rPr b="1" lang="en" sz="2700">
                <a:solidFill>
                  <a:schemeClr val="dk2"/>
                </a:solidFill>
              </a:rPr>
              <a:t>26.968</a:t>
            </a:r>
            <a:endParaRPr b="1" sz="2700">
              <a:solidFill>
                <a:schemeClr val="dk2"/>
              </a:solidFill>
            </a:endParaRPr>
          </a:p>
        </p:txBody>
      </p:sp>
      <p:sp>
        <p:nvSpPr>
          <p:cNvPr id="111" name="Google Shape;111;p18"/>
          <p:cNvSpPr txBox="1"/>
          <p:nvPr/>
        </p:nvSpPr>
        <p:spPr>
          <a:xfrm>
            <a:off x="1527138" y="382500"/>
            <a:ext cx="1416300" cy="3693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800"/>
              </a:spcBef>
              <a:spcAft>
                <a:spcPts val="800"/>
              </a:spcAft>
              <a:buNone/>
            </a:pPr>
            <a:r>
              <a:rPr b="1" lang="en" sz="1200">
                <a:solidFill>
                  <a:schemeClr val="dk1"/>
                </a:solidFill>
                <a:highlight>
                  <a:srgbClr val="FFFFFF"/>
                </a:highlight>
              </a:rPr>
              <a:t>Control Group</a:t>
            </a:r>
            <a:endParaRPr sz="1200"/>
          </a:p>
        </p:txBody>
      </p:sp>
      <p:sp>
        <p:nvSpPr>
          <p:cNvPr id="112" name="Google Shape;112;p18"/>
          <p:cNvSpPr txBox="1"/>
          <p:nvPr/>
        </p:nvSpPr>
        <p:spPr>
          <a:xfrm>
            <a:off x="6342625" y="382500"/>
            <a:ext cx="1213500" cy="3693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800"/>
              </a:spcBef>
              <a:spcAft>
                <a:spcPts val="800"/>
              </a:spcAft>
              <a:buNone/>
            </a:pPr>
            <a:r>
              <a:rPr b="1" lang="en" sz="1200">
                <a:solidFill>
                  <a:schemeClr val="dk1"/>
                </a:solidFill>
                <a:highlight>
                  <a:srgbClr val="FFFFFF"/>
                </a:highlight>
              </a:rPr>
              <a:t>Test Group</a:t>
            </a:r>
            <a:endParaRPr sz="1200"/>
          </a:p>
        </p:txBody>
      </p:sp>
      <p:sp>
        <p:nvSpPr>
          <p:cNvPr id="113" name="Google Shape;113;p18"/>
          <p:cNvSpPr txBox="1"/>
          <p:nvPr/>
        </p:nvSpPr>
        <p:spPr>
          <a:xfrm>
            <a:off x="226125" y="800925"/>
            <a:ext cx="11745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rPr>
              <a:t>TSES:</a:t>
            </a:r>
            <a:endParaRPr b="1" sz="1300">
              <a:solidFill>
                <a:schemeClr val="dk2"/>
              </a:solidFill>
            </a:endParaRPr>
          </a:p>
        </p:txBody>
      </p:sp>
      <p:sp>
        <p:nvSpPr>
          <p:cNvPr id="114" name="Google Shape;114;p18"/>
          <p:cNvSpPr txBox="1"/>
          <p:nvPr/>
        </p:nvSpPr>
        <p:spPr>
          <a:xfrm>
            <a:off x="256775" y="1053650"/>
            <a:ext cx="301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start   step_1  step_2  step_3  confirm</a:t>
            </a:r>
            <a:endParaRPr b="1" sz="900"/>
          </a:p>
          <a:p>
            <a:pPr indent="0" lvl="0" marL="0" rtl="0" algn="l">
              <a:spcBef>
                <a:spcPts val="0"/>
              </a:spcBef>
              <a:spcAft>
                <a:spcPts val="0"/>
              </a:spcAft>
              <a:buNone/>
            </a:pPr>
            <a:r>
              <a:rPr b="1" lang="en" sz="900"/>
              <a:t>84.00%  0.00%   0.00%   0.00%    15.00%</a:t>
            </a:r>
            <a:endParaRPr b="1" sz="900"/>
          </a:p>
        </p:txBody>
      </p:sp>
      <p:sp>
        <p:nvSpPr>
          <p:cNvPr id="115" name="Google Shape;115;p18"/>
          <p:cNvSpPr txBox="1"/>
          <p:nvPr/>
        </p:nvSpPr>
        <p:spPr>
          <a:xfrm>
            <a:off x="7656453" y="800925"/>
            <a:ext cx="11745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rPr>
              <a:t>TSES:</a:t>
            </a:r>
            <a:endParaRPr b="1" sz="1300">
              <a:solidFill>
                <a:schemeClr val="dk2"/>
              </a:solidFill>
            </a:endParaRPr>
          </a:p>
        </p:txBody>
      </p:sp>
      <p:sp>
        <p:nvSpPr>
          <p:cNvPr id="116" name="Google Shape;116;p18"/>
          <p:cNvSpPr txBox="1"/>
          <p:nvPr/>
        </p:nvSpPr>
        <p:spPr>
          <a:xfrm>
            <a:off x="6809975" y="1053650"/>
            <a:ext cx="233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start   step_1  step_2  step_3  confirm</a:t>
            </a:r>
            <a:endParaRPr b="1" sz="900"/>
          </a:p>
          <a:p>
            <a:pPr indent="0" lvl="0" marL="0" rtl="0" algn="l">
              <a:spcBef>
                <a:spcPts val="0"/>
              </a:spcBef>
              <a:spcAft>
                <a:spcPts val="0"/>
              </a:spcAft>
              <a:buNone/>
            </a:pPr>
            <a:r>
              <a:rPr b="1" lang="en" sz="900"/>
              <a:t>71.67%  0.36%    0.03%   0.20%   27.75%</a:t>
            </a:r>
            <a:endParaRPr b="1"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9"/>
          <p:cNvPicPr preferRelativeResize="0"/>
          <p:nvPr/>
        </p:nvPicPr>
        <p:blipFill>
          <a:blip r:embed="rId3">
            <a:alphaModFix/>
          </a:blip>
          <a:stretch>
            <a:fillRect/>
          </a:stretch>
        </p:blipFill>
        <p:spPr>
          <a:xfrm>
            <a:off x="4795675" y="1613553"/>
            <a:ext cx="3879701" cy="3522622"/>
          </a:xfrm>
          <a:prstGeom prst="rect">
            <a:avLst/>
          </a:prstGeom>
          <a:noFill/>
          <a:ln>
            <a:noFill/>
          </a:ln>
        </p:spPr>
      </p:pic>
      <p:pic>
        <p:nvPicPr>
          <p:cNvPr id="122" name="Google Shape;122;p19"/>
          <p:cNvPicPr preferRelativeResize="0"/>
          <p:nvPr/>
        </p:nvPicPr>
        <p:blipFill>
          <a:blip r:embed="rId4">
            <a:alphaModFix/>
          </a:blip>
          <a:stretch>
            <a:fillRect/>
          </a:stretch>
        </p:blipFill>
        <p:spPr>
          <a:xfrm>
            <a:off x="228600" y="1600400"/>
            <a:ext cx="3879698" cy="3535775"/>
          </a:xfrm>
          <a:prstGeom prst="rect">
            <a:avLst/>
          </a:prstGeom>
          <a:noFill/>
          <a:ln>
            <a:noFill/>
          </a:ln>
        </p:spPr>
      </p:pic>
      <p:cxnSp>
        <p:nvCxnSpPr>
          <p:cNvPr id="123" name="Google Shape;123;p19"/>
          <p:cNvCxnSpPr/>
          <p:nvPr/>
        </p:nvCxnSpPr>
        <p:spPr>
          <a:xfrm>
            <a:off x="4385650" y="1051075"/>
            <a:ext cx="24900" cy="3627900"/>
          </a:xfrm>
          <a:prstGeom prst="straightConnector1">
            <a:avLst/>
          </a:prstGeom>
          <a:noFill/>
          <a:ln cap="flat" cmpd="sng" w="9525">
            <a:solidFill>
              <a:schemeClr val="dk2"/>
            </a:solidFill>
            <a:prstDash val="solid"/>
            <a:round/>
            <a:headEnd len="med" w="med" type="none"/>
            <a:tailEnd len="med" w="med" type="none"/>
          </a:ln>
        </p:spPr>
      </p:cxnSp>
      <p:sp>
        <p:nvSpPr>
          <p:cNvPr id="124" name="Google Shape;124;p19"/>
          <p:cNvSpPr txBox="1"/>
          <p:nvPr/>
        </p:nvSpPr>
        <p:spPr>
          <a:xfrm>
            <a:off x="2722450" y="-2450"/>
            <a:ext cx="1739400" cy="78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2"/>
                </a:solidFill>
              </a:rPr>
              <a:t>Completion Rate</a:t>
            </a:r>
            <a:endParaRPr b="1" sz="1200">
              <a:solidFill>
                <a:schemeClr val="dk2"/>
              </a:solidFill>
            </a:endParaRPr>
          </a:p>
          <a:p>
            <a:pPr indent="0" lvl="0" marL="0" rtl="0" algn="ctr">
              <a:spcBef>
                <a:spcPts val="0"/>
              </a:spcBef>
              <a:spcAft>
                <a:spcPts val="0"/>
              </a:spcAft>
              <a:buNone/>
            </a:pPr>
            <a:r>
              <a:rPr b="1" lang="en" sz="2700">
                <a:solidFill>
                  <a:schemeClr val="dk2"/>
                </a:solidFill>
              </a:rPr>
              <a:t>65.97%</a:t>
            </a:r>
            <a:endParaRPr b="1" sz="2700">
              <a:solidFill>
                <a:schemeClr val="dk2"/>
              </a:solidFill>
            </a:endParaRPr>
          </a:p>
        </p:txBody>
      </p:sp>
      <p:sp>
        <p:nvSpPr>
          <p:cNvPr id="125" name="Google Shape;125;p19"/>
          <p:cNvSpPr txBox="1"/>
          <p:nvPr/>
        </p:nvSpPr>
        <p:spPr>
          <a:xfrm>
            <a:off x="4336730" y="-14874"/>
            <a:ext cx="1739400" cy="78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2"/>
                </a:solidFill>
              </a:rPr>
              <a:t>Completion Rate</a:t>
            </a:r>
            <a:endParaRPr b="1" sz="1200">
              <a:solidFill>
                <a:schemeClr val="dk2"/>
              </a:solidFill>
            </a:endParaRPr>
          </a:p>
          <a:p>
            <a:pPr indent="0" lvl="0" marL="0" rtl="0" algn="ctr">
              <a:spcBef>
                <a:spcPts val="0"/>
              </a:spcBef>
              <a:spcAft>
                <a:spcPts val="0"/>
              </a:spcAft>
              <a:buNone/>
            </a:pPr>
            <a:r>
              <a:rPr b="1" lang="en" sz="2700">
                <a:solidFill>
                  <a:schemeClr val="dk2"/>
                </a:solidFill>
              </a:rPr>
              <a:t>70.04%</a:t>
            </a:r>
            <a:endParaRPr b="1" sz="2700">
              <a:solidFill>
                <a:schemeClr val="dk2"/>
              </a:solidFill>
            </a:endParaRPr>
          </a:p>
        </p:txBody>
      </p:sp>
      <p:sp>
        <p:nvSpPr>
          <p:cNvPr id="126" name="Google Shape;126;p19"/>
          <p:cNvSpPr txBox="1"/>
          <p:nvPr/>
        </p:nvSpPr>
        <p:spPr>
          <a:xfrm>
            <a:off x="2722450" y="683350"/>
            <a:ext cx="1739400" cy="78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2"/>
                </a:solidFill>
              </a:rPr>
              <a:t>Error Rate</a:t>
            </a:r>
            <a:endParaRPr b="1" sz="1200">
              <a:solidFill>
                <a:schemeClr val="dk2"/>
              </a:solidFill>
            </a:endParaRPr>
          </a:p>
          <a:p>
            <a:pPr indent="0" lvl="0" marL="0" rtl="0" algn="ctr">
              <a:spcBef>
                <a:spcPts val="0"/>
              </a:spcBef>
              <a:spcAft>
                <a:spcPts val="0"/>
              </a:spcAft>
              <a:buNone/>
            </a:pPr>
            <a:r>
              <a:rPr b="1" lang="en" sz="2700">
                <a:solidFill>
                  <a:schemeClr val="dk2"/>
                </a:solidFill>
              </a:rPr>
              <a:t>29.34%</a:t>
            </a:r>
            <a:endParaRPr b="1" sz="2700">
              <a:solidFill>
                <a:schemeClr val="dk2"/>
              </a:solidFill>
            </a:endParaRPr>
          </a:p>
        </p:txBody>
      </p:sp>
      <p:sp>
        <p:nvSpPr>
          <p:cNvPr id="127" name="Google Shape;127;p19"/>
          <p:cNvSpPr txBox="1"/>
          <p:nvPr/>
        </p:nvSpPr>
        <p:spPr>
          <a:xfrm>
            <a:off x="4336730" y="670926"/>
            <a:ext cx="1739400" cy="78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2"/>
                </a:solidFill>
              </a:rPr>
              <a:t>Error Rate</a:t>
            </a:r>
            <a:endParaRPr b="1" sz="1200">
              <a:solidFill>
                <a:schemeClr val="dk2"/>
              </a:solidFill>
            </a:endParaRPr>
          </a:p>
          <a:p>
            <a:pPr indent="0" lvl="0" marL="0" rtl="0" algn="ctr">
              <a:spcBef>
                <a:spcPts val="0"/>
              </a:spcBef>
              <a:spcAft>
                <a:spcPts val="0"/>
              </a:spcAft>
              <a:buNone/>
            </a:pPr>
            <a:r>
              <a:rPr b="1" lang="en" sz="2700">
                <a:solidFill>
                  <a:schemeClr val="dk2"/>
                </a:solidFill>
              </a:rPr>
              <a:t>34.13%</a:t>
            </a:r>
            <a:endParaRPr b="1" sz="2700">
              <a:solidFill>
                <a:schemeClr val="dk2"/>
              </a:solidFill>
            </a:endParaRPr>
          </a:p>
        </p:txBody>
      </p:sp>
      <p:sp>
        <p:nvSpPr>
          <p:cNvPr id="128" name="Google Shape;128;p19"/>
          <p:cNvSpPr txBox="1"/>
          <p:nvPr/>
        </p:nvSpPr>
        <p:spPr>
          <a:xfrm>
            <a:off x="-20750" y="-2450"/>
            <a:ext cx="1739400" cy="78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2"/>
                </a:solidFill>
              </a:rPr>
              <a:t>Sample size</a:t>
            </a:r>
            <a:endParaRPr b="1" sz="1200">
              <a:solidFill>
                <a:schemeClr val="dk2"/>
              </a:solidFill>
            </a:endParaRPr>
          </a:p>
          <a:p>
            <a:pPr indent="0" lvl="0" marL="0" rtl="0" algn="ctr">
              <a:spcBef>
                <a:spcPts val="0"/>
              </a:spcBef>
              <a:spcAft>
                <a:spcPts val="0"/>
              </a:spcAft>
              <a:buNone/>
            </a:pPr>
            <a:r>
              <a:rPr b="1" lang="en" sz="2700">
                <a:solidFill>
                  <a:schemeClr val="dk2"/>
                </a:solidFill>
              </a:rPr>
              <a:t>23.532</a:t>
            </a:r>
            <a:endParaRPr b="1" sz="2700">
              <a:solidFill>
                <a:schemeClr val="dk2"/>
              </a:solidFill>
            </a:endParaRPr>
          </a:p>
        </p:txBody>
      </p:sp>
      <p:sp>
        <p:nvSpPr>
          <p:cNvPr id="129" name="Google Shape;129;p19"/>
          <p:cNvSpPr txBox="1"/>
          <p:nvPr/>
        </p:nvSpPr>
        <p:spPr>
          <a:xfrm>
            <a:off x="7395498" y="-2450"/>
            <a:ext cx="1739400" cy="78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2"/>
                </a:solidFill>
              </a:rPr>
              <a:t>Sample size</a:t>
            </a:r>
            <a:endParaRPr b="1" sz="1200">
              <a:solidFill>
                <a:schemeClr val="dk2"/>
              </a:solidFill>
            </a:endParaRPr>
          </a:p>
          <a:p>
            <a:pPr indent="0" lvl="0" marL="0" rtl="0" algn="ctr">
              <a:spcBef>
                <a:spcPts val="0"/>
              </a:spcBef>
              <a:spcAft>
                <a:spcPts val="0"/>
              </a:spcAft>
              <a:buNone/>
            </a:pPr>
            <a:r>
              <a:rPr b="1" lang="en" sz="2700">
                <a:solidFill>
                  <a:schemeClr val="dk2"/>
                </a:solidFill>
              </a:rPr>
              <a:t>26.968</a:t>
            </a:r>
            <a:endParaRPr b="1" sz="2700">
              <a:solidFill>
                <a:schemeClr val="dk2"/>
              </a:solidFill>
            </a:endParaRPr>
          </a:p>
        </p:txBody>
      </p:sp>
      <p:sp>
        <p:nvSpPr>
          <p:cNvPr id="130" name="Google Shape;130;p19"/>
          <p:cNvSpPr txBox="1"/>
          <p:nvPr/>
        </p:nvSpPr>
        <p:spPr>
          <a:xfrm>
            <a:off x="1527138" y="382500"/>
            <a:ext cx="1416300" cy="3693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800"/>
              </a:spcBef>
              <a:spcAft>
                <a:spcPts val="800"/>
              </a:spcAft>
              <a:buNone/>
            </a:pPr>
            <a:r>
              <a:rPr b="1" lang="en" sz="1200">
                <a:solidFill>
                  <a:schemeClr val="dk1"/>
                </a:solidFill>
                <a:highlight>
                  <a:srgbClr val="FFFFFF"/>
                </a:highlight>
              </a:rPr>
              <a:t>Control Group</a:t>
            </a:r>
            <a:endParaRPr sz="1200"/>
          </a:p>
        </p:txBody>
      </p:sp>
      <p:sp>
        <p:nvSpPr>
          <p:cNvPr id="131" name="Google Shape;131;p19"/>
          <p:cNvSpPr txBox="1"/>
          <p:nvPr/>
        </p:nvSpPr>
        <p:spPr>
          <a:xfrm>
            <a:off x="6342625" y="382500"/>
            <a:ext cx="1213500" cy="3693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800"/>
              </a:spcBef>
              <a:spcAft>
                <a:spcPts val="800"/>
              </a:spcAft>
              <a:buNone/>
            </a:pPr>
            <a:r>
              <a:rPr b="1" lang="en" sz="1200">
                <a:solidFill>
                  <a:schemeClr val="dk1"/>
                </a:solidFill>
                <a:highlight>
                  <a:srgbClr val="FFFFFF"/>
                </a:highlight>
              </a:rPr>
              <a:t>Test Group</a:t>
            </a:r>
            <a:endParaRPr sz="1200"/>
          </a:p>
        </p:txBody>
      </p:sp>
      <p:sp>
        <p:nvSpPr>
          <p:cNvPr id="132" name="Google Shape;132;p19"/>
          <p:cNvSpPr txBox="1"/>
          <p:nvPr/>
        </p:nvSpPr>
        <p:spPr>
          <a:xfrm>
            <a:off x="226125" y="800925"/>
            <a:ext cx="11745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rPr>
              <a:t>TSES:</a:t>
            </a:r>
            <a:endParaRPr b="1" sz="1300">
              <a:solidFill>
                <a:schemeClr val="dk2"/>
              </a:solidFill>
            </a:endParaRPr>
          </a:p>
        </p:txBody>
      </p:sp>
      <p:sp>
        <p:nvSpPr>
          <p:cNvPr id="133" name="Google Shape;133;p19"/>
          <p:cNvSpPr txBox="1"/>
          <p:nvPr/>
        </p:nvSpPr>
        <p:spPr>
          <a:xfrm>
            <a:off x="256775" y="1053650"/>
            <a:ext cx="301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start   step_1  step_2  step_3  confirm</a:t>
            </a:r>
            <a:endParaRPr b="1" sz="900"/>
          </a:p>
          <a:p>
            <a:pPr indent="0" lvl="0" marL="0" rtl="0" algn="l">
              <a:spcBef>
                <a:spcPts val="0"/>
              </a:spcBef>
              <a:spcAft>
                <a:spcPts val="0"/>
              </a:spcAft>
              <a:buNone/>
            </a:pPr>
            <a:r>
              <a:rPr b="1" lang="en" sz="900"/>
              <a:t>84.00%  0.00%   0.00%   0.00%    15.00%</a:t>
            </a:r>
            <a:endParaRPr b="1" sz="900"/>
          </a:p>
        </p:txBody>
      </p:sp>
      <p:sp>
        <p:nvSpPr>
          <p:cNvPr id="134" name="Google Shape;134;p19"/>
          <p:cNvSpPr txBox="1"/>
          <p:nvPr/>
        </p:nvSpPr>
        <p:spPr>
          <a:xfrm>
            <a:off x="7656453" y="800925"/>
            <a:ext cx="11745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rPr>
              <a:t>TSES:</a:t>
            </a:r>
            <a:endParaRPr b="1" sz="1300">
              <a:solidFill>
                <a:schemeClr val="dk2"/>
              </a:solidFill>
            </a:endParaRPr>
          </a:p>
        </p:txBody>
      </p:sp>
      <p:sp>
        <p:nvSpPr>
          <p:cNvPr id="135" name="Google Shape;135;p19"/>
          <p:cNvSpPr txBox="1"/>
          <p:nvPr/>
        </p:nvSpPr>
        <p:spPr>
          <a:xfrm>
            <a:off x="6809975" y="1053650"/>
            <a:ext cx="233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t>start   step_1  step_2  step_3  confirm</a:t>
            </a:r>
            <a:endParaRPr b="1" sz="900"/>
          </a:p>
          <a:p>
            <a:pPr indent="0" lvl="0" marL="0" rtl="0" algn="l">
              <a:spcBef>
                <a:spcPts val="0"/>
              </a:spcBef>
              <a:spcAft>
                <a:spcPts val="0"/>
              </a:spcAft>
              <a:buNone/>
            </a:pPr>
            <a:r>
              <a:rPr b="1" lang="en" sz="900"/>
              <a:t>71.67%  0.36%    0.03%   0.20%   27.75%</a:t>
            </a:r>
            <a:endParaRPr b="1" sz="9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