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cfa375ba6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cfa375ba6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fa375ba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fa375ba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fa375ba6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fa375ba6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fa375ba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fa375ba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ffcdd9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ffcdd9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fcdd93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ffcdd93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86375"/>
            <a:ext cx="8520600" cy="17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Oscar’s best movie awarded directors by gender</a:t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422400" y="2945775"/>
            <a:ext cx="8463000" cy="16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Goya</a:t>
            </a:r>
            <a:r>
              <a:rPr lang="en"/>
              <a:t>’s best movie awarded directors by gender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975650" y="2052075"/>
            <a:ext cx="6585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vs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297825" y="4637175"/>
            <a:ext cx="16896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Gian Romano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5610475" y="1141500"/>
            <a:ext cx="28068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 editions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1470425" y="79325"/>
            <a:ext cx="54045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Movie Award -Director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525" y="1920500"/>
            <a:ext cx="1973100" cy="311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575" y="1742775"/>
            <a:ext cx="2105075" cy="33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13350" y="1202250"/>
            <a:ext cx="28068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 editions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5458500" y="546475"/>
            <a:ext cx="2806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Goya</a:t>
            </a:r>
            <a:r>
              <a:rPr lang="en"/>
              <a:t> Awards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87900" y="546475"/>
            <a:ext cx="2806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 Awards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 Awards (96 editions):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6250" y="1637000"/>
            <a:ext cx="22602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</a:rPr>
              <a:t>Male : 93</a:t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FF9900"/>
                </a:solidFill>
              </a:rPr>
              <a:t>Female : 3</a:t>
            </a:r>
            <a:endParaRPr b="1" sz="2600">
              <a:solidFill>
                <a:srgbClr val="FF9900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175" y="1017725"/>
            <a:ext cx="6441450" cy="363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Goya</a:t>
            </a:r>
            <a:r>
              <a:rPr lang="en"/>
              <a:t> Awards (38 editions):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550" y="936938"/>
            <a:ext cx="676977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99775" y="1676175"/>
            <a:ext cx="2283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</a:rPr>
              <a:t>Male : 34</a:t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FF9900"/>
                </a:solidFill>
              </a:rPr>
              <a:t>Female: 4</a:t>
            </a:r>
            <a:endParaRPr b="1" sz="2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547775" y="342300"/>
            <a:ext cx="34032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38 Oscar editions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824" y="2212403"/>
            <a:ext cx="5193176" cy="29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7210" l="0" r="0" t="-7210"/>
          <a:stretch/>
        </p:blipFill>
        <p:spPr>
          <a:xfrm>
            <a:off x="0" y="2079250"/>
            <a:ext cx="5044101" cy="28469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363050" y="1129525"/>
            <a:ext cx="24297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</a:rPr>
              <a:t>Male : 35</a:t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FF9900"/>
                </a:solidFill>
              </a:rPr>
              <a:t>Female : 3</a:t>
            </a:r>
            <a:endParaRPr b="1" sz="2600">
              <a:solidFill>
                <a:srgbClr val="FF9900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409925" y="1067400"/>
            <a:ext cx="24297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</a:rPr>
              <a:t>Male : 34</a:t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FF9900"/>
                </a:solidFill>
              </a:rPr>
              <a:t>Female : 4</a:t>
            </a:r>
            <a:endParaRPr b="1" sz="2600">
              <a:solidFill>
                <a:srgbClr val="FF9900"/>
              </a:solidFill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4927625" y="328225"/>
            <a:ext cx="34032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r>
              <a:rPr lang="en"/>
              <a:t> 38 GOYA editions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0" y="1962975"/>
            <a:ext cx="5129076" cy="30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024" y="1904200"/>
            <a:ext cx="5274624" cy="31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159300" y="64250"/>
            <a:ext cx="3489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2142"/>
              <a:buNone/>
            </a:pPr>
            <a:r>
              <a:rPr lang="en" sz="3080"/>
              <a:t>The last 10 years of both awards:</a:t>
            </a:r>
            <a:endParaRPr sz="308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5178012" y="1141943"/>
            <a:ext cx="24297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</a:rPr>
              <a:t>Male : 9</a:t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FF9900"/>
                </a:solidFill>
              </a:rPr>
              <a:t>Female : 1</a:t>
            </a:r>
            <a:endParaRPr b="1" sz="2600">
              <a:solidFill>
                <a:srgbClr val="FF9900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1058250" y="1165140"/>
            <a:ext cx="24297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</a:rPr>
              <a:t>Male : 8</a:t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FF9900"/>
                </a:solidFill>
              </a:rPr>
              <a:t>Female : 2</a:t>
            </a:r>
            <a:endParaRPr b="1" sz="2600">
              <a:solidFill>
                <a:srgbClr val="FF9900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058250" y="756150"/>
            <a:ext cx="1875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Oscar Awards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173050" y="756150"/>
            <a:ext cx="1875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Goya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Awards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film industry is still a </a:t>
            </a:r>
            <a:r>
              <a:rPr lang="en"/>
              <a:t>man's</a:t>
            </a:r>
            <a:r>
              <a:rPr lang="en"/>
              <a:t> world, but we see the evidence that these last years women are </a:t>
            </a:r>
            <a:r>
              <a:rPr lang="en"/>
              <a:t>conquering</a:t>
            </a:r>
            <a:r>
              <a:rPr lang="en"/>
              <a:t> more space.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