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1ae89fa4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1ae89fa4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1ae89fa4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1ae89fa4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1bba435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1bba43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1bba4358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1bba4358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1bba4358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1bba4358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1bba4358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1bba4358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1dc3076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1dc3076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82000"/>
          </a:blip>
          <a:stretch>
            <a:fillRect/>
          </a:stretch>
        </p:blipFill>
        <p:spPr>
          <a:xfrm>
            <a:off x="250350" y="255125"/>
            <a:ext cx="6670205" cy="4592250"/>
          </a:xfrm>
          <a:prstGeom prst="rect">
            <a:avLst/>
          </a:prstGeom>
          <a:noFill/>
          <a:ln>
            <a:noFill/>
          </a:ln>
        </p:spPr>
      </p:pic>
      <p:sp>
        <p:nvSpPr>
          <p:cNvPr id="55" name="Google Shape;55;p13"/>
          <p:cNvSpPr txBox="1"/>
          <p:nvPr/>
        </p:nvSpPr>
        <p:spPr>
          <a:xfrm>
            <a:off x="6963725" y="255125"/>
            <a:ext cx="1820100" cy="200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800">
                <a:solidFill>
                  <a:schemeClr val="lt2"/>
                </a:solidFill>
              </a:rPr>
              <a:t>Child Migration 2022</a:t>
            </a:r>
            <a:endParaRPr b="1" sz="2800">
              <a:solidFill>
                <a:schemeClr val="lt2"/>
              </a:solidFill>
            </a:endParaRPr>
          </a:p>
        </p:txBody>
      </p:sp>
      <p:sp>
        <p:nvSpPr>
          <p:cNvPr id="56" name="Google Shape;56;p13"/>
          <p:cNvSpPr txBox="1"/>
          <p:nvPr/>
        </p:nvSpPr>
        <p:spPr>
          <a:xfrm>
            <a:off x="7012350" y="4151375"/>
            <a:ext cx="19995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2"/>
                </a:solidFill>
              </a:rPr>
              <a:t>by</a:t>
            </a:r>
            <a:endParaRPr b="1" sz="2100">
              <a:solidFill>
                <a:schemeClr val="lt2"/>
              </a:solidFill>
            </a:endParaRPr>
          </a:p>
          <a:p>
            <a:pPr indent="0" lvl="0" marL="0" rtl="0" algn="l">
              <a:spcBef>
                <a:spcPts val="0"/>
              </a:spcBef>
              <a:spcAft>
                <a:spcPts val="0"/>
              </a:spcAft>
              <a:buNone/>
            </a:pPr>
            <a:r>
              <a:rPr b="1" lang="en" sz="2100">
                <a:solidFill>
                  <a:schemeClr val="lt2"/>
                </a:solidFill>
              </a:rPr>
              <a:t>Gian Romano</a:t>
            </a:r>
            <a:endParaRPr b="1" sz="21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571513"/>
            <a:ext cx="9144000" cy="4571986"/>
          </a:xfrm>
          <a:prstGeom prst="rect">
            <a:avLst/>
          </a:prstGeom>
          <a:noFill/>
          <a:ln>
            <a:noFill/>
          </a:ln>
        </p:spPr>
      </p:pic>
      <p:sp>
        <p:nvSpPr>
          <p:cNvPr id="62" name="Google Shape;62;p14"/>
          <p:cNvSpPr txBox="1"/>
          <p:nvPr>
            <p:ph idx="1" type="body"/>
          </p:nvPr>
        </p:nvSpPr>
        <p:spPr>
          <a:xfrm>
            <a:off x="4083500" y="723925"/>
            <a:ext cx="4956000" cy="2448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t>Child migration or "children in migration or mobility" (sometimes more generally "children on the move") is the movement of people ages 0–17 within or across political borders, with or without their parents or a legal guardian, to another country or region.</a:t>
            </a:r>
            <a:endParaRPr b="1"/>
          </a:p>
        </p:txBody>
      </p:sp>
      <p:sp>
        <p:nvSpPr>
          <p:cNvPr id="63" name="Google Shape;63;p14"/>
          <p:cNvSpPr txBox="1"/>
          <p:nvPr>
            <p:ph type="title"/>
          </p:nvPr>
        </p:nvSpPr>
        <p:spPr>
          <a:xfrm>
            <a:off x="131725" y="99575"/>
            <a:ext cx="27909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355">
                <a:solidFill>
                  <a:schemeClr val="lt2"/>
                </a:solidFill>
              </a:rPr>
              <a:t>Child migration </a:t>
            </a:r>
            <a:endParaRPr b="1" sz="3355"/>
          </a:p>
        </p:txBody>
      </p:sp>
      <p:sp>
        <p:nvSpPr>
          <p:cNvPr id="64" name="Google Shape;64;p14"/>
          <p:cNvSpPr txBox="1"/>
          <p:nvPr/>
        </p:nvSpPr>
        <p:spPr>
          <a:xfrm>
            <a:off x="5416825" y="4000525"/>
            <a:ext cx="3354600" cy="7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2"/>
                </a:solidFill>
              </a:rPr>
              <a:t>The data we will explore comes from EUROSTAT.</a:t>
            </a:r>
            <a:endParaRPr b="1" sz="20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284125" y="328175"/>
            <a:ext cx="44265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688">
                <a:solidFill>
                  <a:schemeClr val="lt2"/>
                </a:solidFill>
              </a:rPr>
              <a:t>Last three years</a:t>
            </a:r>
            <a:r>
              <a:rPr b="1" lang="en" sz="2688">
                <a:solidFill>
                  <a:schemeClr val="lt2"/>
                </a:solidFill>
              </a:rPr>
              <a:t> in the EU:</a:t>
            </a:r>
            <a:endParaRPr b="1" sz="3688"/>
          </a:p>
        </p:txBody>
      </p:sp>
      <p:sp>
        <p:nvSpPr>
          <p:cNvPr id="70" name="Google Shape;70;p15"/>
          <p:cNvSpPr txBox="1"/>
          <p:nvPr>
            <p:ph idx="1" type="body"/>
          </p:nvPr>
        </p:nvSpPr>
        <p:spPr>
          <a:xfrm>
            <a:off x="365524" y="1129475"/>
            <a:ext cx="2847600" cy="57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100"/>
              <a:t>521.282 in 2020</a:t>
            </a:r>
            <a:endParaRPr b="1" sz="2100"/>
          </a:p>
        </p:txBody>
      </p:sp>
      <p:sp>
        <p:nvSpPr>
          <p:cNvPr id="71" name="Google Shape;71;p15"/>
          <p:cNvSpPr txBox="1"/>
          <p:nvPr>
            <p:ph idx="1" type="body"/>
          </p:nvPr>
        </p:nvSpPr>
        <p:spPr>
          <a:xfrm>
            <a:off x="318600" y="2139400"/>
            <a:ext cx="3397500" cy="81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100"/>
              <a:t>651.867</a:t>
            </a:r>
            <a:r>
              <a:rPr b="1" lang="en" sz="3100"/>
              <a:t> in 2021</a:t>
            </a:r>
            <a:endParaRPr b="1" sz="3100"/>
          </a:p>
        </p:txBody>
      </p:sp>
      <p:sp>
        <p:nvSpPr>
          <p:cNvPr id="72" name="Google Shape;72;p15"/>
          <p:cNvSpPr txBox="1"/>
          <p:nvPr>
            <p:ph idx="1" type="body"/>
          </p:nvPr>
        </p:nvSpPr>
        <p:spPr>
          <a:xfrm>
            <a:off x="260575" y="3343950"/>
            <a:ext cx="4426500" cy="71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800"/>
              <a:t>1.363.365 in</a:t>
            </a:r>
            <a:r>
              <a:rPr b="1" lang="en" sz="3800"/>
              <a:t> 2022</a:t>
            </a:r>
            <a:endParaRPr b="1" sz="3800"/>
          </a:p>
        </p:txBody>
      </p:sp>
      <p:pic>
        <p:nvPicPr>
          <p:cNvPr id="73" name="Google Shape;73;p15"/>
          <p:cNvPicPr preferRelativeResize="0"/>
          <p:nvPr/>
        </p:nvPicPr>
        <p:blipFill>
          <a:blip r:embed="rId3">
            <a:alphaModFix/>
          </a:blip>
          <a:stretch>
            <a:fillRect/>
          </a:stretch>
        </p:blipFill>
        <p:spPr>
          <a:xfrm>
            <a:off x="5206975" y="2033700"/>
            <a:ext cx="3631050" cy="2819400"/>
          </a:xfrm>
          <a:prstGeom prst="rect">
            <a:avLst/>
          </a:prstGeom>
          <a:noFill/>
          <a:ln>
            <a:noFill/>
          </a:ln>
        </p:spPr>
      </p:pic>
      <p:sp>
        <p:nvSpPr>
          <p:cNvPr id="74" name="Google Shape;74;p15"/>
          <p:cNvSpPr/>
          <p:nvPr/>
        </p:nvSpPr>
        <p:spPr>
          <a:xfrm>
            <a:off x="5311850" y="264300"/>
            <a:ext cx="1213500" cy="1458900"/>
          </a:xfrm>
          <a:prstGeom prst="up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5"/>
          <p:cNvSpPr txBox="1"/>
          <p:nvPr/>
        </p:nvSpPr>
        <p:spPr>
          <a:xfrm>
            <a:off x="6709675" y="774350"/>
            <a:ext cx="2204700" cy="11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chemeClr val="lt2"/>
                </a:solidFill>
              </a:rPr>
              <a:t>209%</a:t>
            </a:r>
            <a:endParaRPr b="1" sz="6000">
              <a:solidFill>
                <a:schemeClr val="lt2"/>
              </a:solidFill>
            </a:endParaRPr>
          </a:p>
        </p:txBody>
      </p:sp>
      <p:sp>
        <p:nvSpPr>
          <p:cNvPr id="76" name="Google Shape;76;p15"/>
          <p:cNvSpPr txBox="1"/>
          <p:nvPr/>
        </p:nvSpPr>
        <p:spPr>
          <a:xfrm>
            <a:off x="6625525" y="579875"/>
            <a:ext cx="22047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rPr>
              <a:t>From 2021 to 2022</a:t>
            </a:r>
            <a:endParaRPr b="1"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159300" y="140225"/>
            <a:ext cx="49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2"/>
                </a:solidFill>
              </a:rPr>
              <a:t>TOP 5 EU COUNTRIES in 2022</a:t>
            </a:r>
            <a:endParaRPr b="1">
              <a:solidFill>
                <a:schemeClr val="lt2"/>
              </a:solidFill>
            </a:endParaRPr>
          </a:p>
        </p:txBody>
      </p:sp>
      <p:sp>
        <p:nvSpPr>
          <p:cNvPr id="82" name="Google Shape;82;p16"/>
          <p:cNvSpPr txBox="1"/>
          <p:nvPr>
            <p:ph idx="1" type="body"/>
          </p:nvPr>
        </p:nvSpPr>
        <p:spPr>
          <a:xfrm>
            <a:off x="4788200" y="4005650"/>
            <a:ext cx="4265700" cy="1002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700"/>
              <a:t>Czech Republic    91.337</a:t>
            </a:r>
            <a:endParaRPr b="1" sz="2700"/>
          </a:p>
          <a:p>
            <a:pPr indent="0" lvl="0" marL="0" rtl="0" algn="l">
              <a:lnSpc>
                <a:spcPct val="90000"/>
              </a:lnSpc>
              <a:spcBef>
                <a:spcPts val="0"/>
              </a:spcBef>
              <a:spcAft>
                <a:spcPts val="0"/>
              </a:spcAft>
              <a:buNone/>
            </a:pPr>
            <a:r>
              <a:rPr b="1" lang="en" sz="2700"/>
              <a:t>Italy                        75.936</a:t>
            </a:r>
            <a:endParaRPr b="1" sz="2700"/>
          </a:p>
        </p:txBody>
      </p:sp>
      <p:pic>
        <p:nvPicPr>
          <p:cNvPr id="83" name="Google Shape;83;p16"/>
          <p:cNvPicPr preferRelativeResize="0"/>
          <p:nvPr/>
        </p:nvPicPr>
        <p:blipFill>
          <a:blip r:embed="rId3">
            <a:alphaModFix amt="74000"/>
          </a:blip>
          <a:stretch>
            <a:fillRect/>
          </a:stretch>
        </p:blipFill>
        <p:spPr>
          <a:xfrm>
            <a:off x="376375" y="894922"/>
            <a:ext cx="2153650" cy="1292175"/>
          </a:xfrm>
          <a:prstGeom prst="rect">
            <a:avLst/>
          </a:prstGeom>
          <a:noFill/>
          <a:ln>
            <a:noFill/>
          </a:ln>
        </p:spPr>
      </p:pic>
      <p:sp>
        <p:nvSpPr>
          <p:cNvPr id="84" name="Google Shape;84;p16"/>
          <p:cNvSpPr txBox="1"/>
          <p:nvPr/>
        </p:nvSpPr>
        <p:spPr>
          <a:xfrm>
            <a:off x="2694775" y="1126650"/>
            <a:ext cx="1889100" cy="93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700">
                <a:solidFill>
                  <a:schemeClr val="lt2"/>
                </a:solidFill>
              </a:rPr>
              <a:t>Germany                           </a:t>
            </a:r>
            <a:r>
              <a:rPr b="1" lang="en" sz="2700">
                <a:solidFill>
                  <a:schemeClr val="lt2"/>
                </a:solidFill>
              </a:rPr>
              <a:t>5</a:t>
            </a:r>
            <a:r>
              <a:rPr b="1" lang="en" sz="2700">
                <a:solidFill>
                  <a:schemeClr val="lt2"/>
                </a:solidFill>
              </a:rPr>
              <a:t>20.930</a:t>
            </a:r>
            <a:endParaRPr/>
          </a:p>
        </p:txBody>
      </p:sp>
      <p:pic>
        <p:nvPicPr>
          <p:cNvPr id="85" name="Google Shape;85;p16"/>
          <p:cNvPicPr preferRelativeResize="0"/>
          <p:nvPr/>
        </p:nvPicPr>
        <p:blipFill>
          <a:blip r:embed="rId4">
            <a:alphaModFix amt="74000"/>
          </a:blip>
          <a:stretch>
            <a:fillRect/>
          </a:stretch>
        </p:blipFill>
        <p:spPr>
          <a:xfrm>
            <a:off x="4852750" y="1965788"/>
            <a:ext cx="2153651" cy="1436455"/>
          </a:xfrm>
          <a:prstGeom prst="rect">
            <a:avLst/>
          </a:prstGeom>
          <a:noFill/>
          <a:ln>
            <a:noFill/>
          </a:ln>
        </p:spPr>
      </p:pic>
      <p:pic>
        <p:nvPicPr>
          <p:cNvPr id="86" name="Google Shape;86;p16"/>
          <p:cNvPicPr preferRelativeResize="0"/>
          <p:nvPr/>
        </p:nvPicPr>
        <p:blipFill>
          <a:blip r:embed="rId5">
            <a:alphaModFix amt="74000"/>
          </a:blip>
          <a:stretch>
            <a:fillRect/>
          </a:stretch>
        </p:blipFill>
        <p:spPr>
          <a:xfrm>
            <a:off x="452575" y="3257552"/>
            <a:ext cx="2153650" cy="1433892"/>
          </a:xfrm>
          <a:prstGeom prst="rect">
            <a:avLst/>
          </a:prstGeom>
          <a:noFill/>
          <a:ln>
            <a:noFill/>
          </a:ln>
        </p:spPr>
      </p:pic>
      <p:sp>
        <p:nvSpPr>
          <p:cNvPr id="87" name="Google Shape;87;p16"/>
          <p:cNvSpPr txBox="1"/>
          <p:nvPr/>
        </p:nvSpPr>
        <p:spPr>
          <a:xfrm>
            <a:off x="2654125" y="3486150"/>
            <a:ext cx="1613400" cy="93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700">
                <a:solidFill>
                  <a:schemeClr val="lt2"/>
                </a:solidFill>
              </a:rPr>
              <a:t>France                 103.055</a:t>
            </a:r>
            <a:endParaRPr/>
          </a:p>
        </p:txBody>
      </p:sp>
      <p:sp>
        <p:nvSpPr>
          <p:cNvPr id="88" name="Google Shape;88;p16"/>
          <p:cNvSpPr txBox="1"/>
          <p:nvPr/>
        </p:nvSpPr>
        <p:spPr>
          <a:xfrm>
            <a:off x="7171275" y="2217675"/>
            <a:ext cx="1516800" cy="93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700">
                <a:solidFill>
                  <a:schemeClr val="lt2"/>
                </a:solidFill>
              </a:rPr>
              <a:t>Spain                   227.674</a:t>
            </a:r>
            <a:endParaRPr/>
          </a:p>
        </p:txBody>
      </p:sp>
      <p:sp>
        <p:nvSpPr>
          <p:cNvPr id="89" name="Google Shape;89;p16"/>
          <p:cNvSpPr txBox="1"/>
          <p:nvPr/>
        </p:nvSpPr>
        <p:spPr>
          <a:xfrm>
            <a:off x="5163825" y="491475"/>
            <a:ext cx="2558400" cy="1417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8900">
                <a:solidFill>
                  <a:schemeClr val="lt2"/>
                </a:solidFill>
              </a:rPr>
              <a:t>75%</a:t>
            </a:r>
            <a:endParaRPr sz="7600"/>
          </a:p>
        </p:txBody>
      </p:sp>
      <p:sp>
        <p:nvSpPr>
          <p:cNvPr id="90" name="Google Shape;90;p16"/>
          <p:cNvSpPr txBox="1"/>
          <p:nvPr/>
        </p:nvSpPr>
        <p:spPr>
          <a:xfrm>
            <a:off x="7571165" y="1137315"/>
            <a:ext cx="1613400" cy="55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700">
                <a:solidFill>
                  <a:schemeClr val="lt2"/>
                </a:solidFill>
              </a:rPr>
              <a:t>of total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mt="39000"/>
          </a:blip>
          <a:stretch>
            <a:fillRect/>
          </a:stretch>
        </p:blipFill>
        <p:spPr>
          <a:xfrm>
            <a:off x="6900" y="-19125"/>
            <a:ext cx="9136056" cy="5143501"/>
          </a:xfrm>
          <a:prstGeom prst="rect">
            <a:avLst/>
          </a:prstGeom>
          <a:noFill/>
          <a:ln>
            <a:noFill/>
          </a:ln>
        </p:spPr>
      </p:pic>
      <p:sp>
        <p:nvSpPr>
          <p:cNvPr id="96" name="Google Shape;96;p17"/>
          <p:cNvSpPr txBox="1"/>
          <p:nvPr>
            <p:ph idx="1" type="body"/>
          </p:nvPr>
        </p:nvSpPr>
        <p:spPr>
          <a:xfrm>
            <a:off x="6138400" y="2727125"/>
            <a:ext cx="2453700" cy="923400"/>
          </a:xfrm>
          <a:prstGeom prst="rect">
            <a:avLst/>
          </a:prstGeom>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None/>
            </a:pPr>
            <a:r>
              <a:rPr b="1" lang="en" sz="2600">
                <a:solidFill>
                  <a:srgbClr val="EFEFEF"/>
                </a:solidFill>
              </a:rPr>
              <a:t>Less than 14</a:t>
            </a:r>
            <a:endParaRPr b="1" sz="2600">
              <a:solidFill>
                <a:srgbClr val="EFEFEF"/>
              </a:solidFill>
            </a:endParaRPr>
          </a:p>
          <a:p>
            <a:pPr indent="0" lvl="0" marL="0" rtl="0" algn="ctr">
              <a:lnSpc>
                <a:spcPct val="100000"/>
              </a:lnSpc>
              <a:spcBef>
                <a:spcPts val="0"/>
              </a:spcBef>
              <a:spcAft>
                <a:spcPts val="0"/>
              </a:spcAft>
              <a:buNone/>
            </a:pPr>
            <a:r>
              <a:rPr b="1" lang="en" sz="2600">
                <a:solidFill>
                  <a:srgbClr val="EFEFEF"/>
                </a:solidFill>
              </a:rPr>
              <a:t>1.050.882</a:t>
            </a:r>
            <a:endParaRPr sz="1600">
              <a:solidFill>
                <a:srgbClr val="EFEFEF"/>
              </a:solidFill>
            </a:endParaRPr>
          </a:p>
        </p:txBody>
      </p:sp>
      <p:sp>
        <p:nvSpPr>
          <p:cNvPr id="97" name="Google Shape;97;p17"/>
          <p:cNvSpPr txBox="1"/>
          <p:nvPr>
            <p:ph type="title"/>
          </p:nvPr>
        </p:nvSpPr>
        <p:spPr>
          <a:xfrm>
            <a:off x="159300" y="292625"/>
            <a:ext cx="523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solidFill>
                  <a:srgbClr val="CCCCCC"/>
                </a:solidFill>
              </a:rPr>
              <a:t>By GROUP of AGE</a:t>
            </a:r>
            <a:r>
              <a:rPr b="1" lang="en" sz="2720">
                <a:solidFill>
                  <a:srgbClr val="CCCCCC"/>
                </a:solidFill>
              </a:rPr>
              <a:t> in 2022:</a:t>
            </a:r>
            <a:endParaRPr b="1" sz="2720">
              <a:solidFill>
                <a:srgbClr val="CCCCCC"/>
              </a:solidFill>
            </a:endParaRPr>
          </a:p>
        </p:txBody>
      </p:sp>
      <p:sp>
        <p:nvSpPr>
          <p:cNvPr id="98" name="Google Shape;98;p17"/>
          <p:cNvSpPr txBox="1"/>
          <p:nvPr/>
        </p:nvSpPr>
        <p:spPr>
          <a:xfrm>
            <a:off x="692700" y="2661450"/>
            <a:ext cx="12720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rgbClr val="EFEFEF"/>
                </a:solidFill>
              </a:rPr>
              <a:t>17 -</a:t>
            </a:r>
            <a:r>
              <a:rPr b="1" lang="en" sz="2300">
                <a:solidFill>
                  <a:srgbClr val="EFEFEF"/>
                </a:solidFill>
              </a:rPr>
              <a:t> 18 </a:t>
            </a:r>
            <a:endParaRPr b="1" sz="2300">
              <a:solidFill>
                <a:srgbClr val="EFEFEF"/>
              </a:solidFill>
            </a:endParaRPr>
          </a:p>
          <a:p>
            <a:pPr indent="0" lvl="0" marL="0" rtl="0" algn="ctr">
              <a:spcBef>
                <a:spcPts val="0"/>
              </a:spcBef>
              <a:spcAft>
                <a:spcPts val="0"/>
              </a:spcAft>
              <a:buNone/>
            </a:pPr>
            <a:r>
              <a:rPr b="1" lang="en" sz="2300">
                <a:solidFill>
                  <a:srgbClr val="EFEFEF"/>
                </a:solidFill>
              </a:rPr>
              <a:t>82.521</a:t>
            </a:r>
            <a:endParaRPr sz="900">
              <a:solidFill>
                <a:srgbClr val="EFEFEF"/>
              </a:solidFill>
            </a:endParaRPr>
          </a:p>
        </p:txBody>
      </p:sp>
      <p:sp>
        <p:nvSpPr>
          <p:cNvPr id="99" name="Google Shape;99;p17"/>
          <p:cNvSpPr txBox="1"/>
          <p:nvPr/>
        </p:nvSpPr>
        <p:spPr>
          <a:xfrm>
            <a:off x="3342300" y="2694425"/>
            <a:ext cx="1524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rPr>
              <a:t>14 - 17 </a:t>
            </a:r>
            <a:endParaRPr b="1" sz="2400">
              <a:solidFill>
                <a:schemeClr val="dk1"/>
              </a:solidFill>
            </a:endParaRPr>
          </a:p>
          <a:p>
            <a:pPr indent="0" lvl="0" marL="0" rtl="0" algn="ctr">
              <a:spcBef>
                <a:spcPts val="0"/>
              </a:spcBef>
              <a:spcAft>
                <a:spcPts val="0"/>
              </a:spcAft>
              <a:buNone/>
            </a:pPr>
            <a:r>
              <a:rPr b="1" lang="en" sz="2400">
                <a:solidFill>
                  <a:schemeClr val="dk1"/>
                </a:solidFill>
              </a:rPr>
              <a:t> 229.962</a:t>
            </a:r>
            <a:endParaRPr sz="1000">
              <a:solidFill>
                <a:schemeClr val="dk1"/>
              </a:solidFill>
            </a:endParaRPr>
          </a:p>
        </p:txBody>
      </p:sp>
      <p:sp>
        <p:nvSpPr>
          <p:cNvPr id="100" name="Google Shape;100;p17"/>
          <p:cNvSpPr txBox="1"/>
          <p:nvPr/>
        </p:nvSpPr>
        <p:spPr>
          <a:xfrm>
            <a:off x="6485200" y="1782054"/>
            <a:ext cx="1760100" cy="10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900">
                <a:solidFill>
                  <a:srgbClr val="EFEFEF"/>
                </a:solidFill>
              </a:rPr>
              <a:t>77%</a:t>
            </a:r>
            <a:endParaRPr b="1" sz="5900">
              <a:solidFill>
                <a:srgbClr val="EFEFEF"/>
              </a:solidFill>
            </a:endParaRPr>
          </a:p>
        </p:txBody>
      </p:sp>
      <p:sp>
        <p:nvSpPr>
          <p:cNvPr id="101" name="Google Shape;101;p17"/>
          <p:cNvSpPr txBox="1"/>
          <p:nvPr/>
        </p:nvSpPr>
        <p:spPr>
          <a:xfrm>
            <a:off x="3491300" y="2050296"/>
            <a:ext cx="1371300" cy="89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solidFill>
                  <a:schemeClr val="dk1"/>
                </a:solidFill>
              </a:rPr>
              <a:t>17</a:t>
            </a:r>
            <a:r>
              <a:rPr b="1" lang="en" sz="3800">
                <a:solidFill>
                  <a:schemeClr val="dk1"/>
                </a:solidFill>
              </a:rPr>
              <a:t>%</a:t>
            </a:r>
            <a:endParaRPr b="1" sz="3800">
              <a:solidFill>
                <a:schemeClr val="dk1"/>
              </a:solidFill>
            </a:endParaRPr>
          </a:p>
        </p:txBody>
      </p:sp>
      <p:sp>
        <p:nvSpPr>
          <p:cNvPr id="102" name="Google Shape;102;p17"/>
          <p:cNvSpPr txBox="1"/>
          <p:nvPr/>
        </p:nvSpPr>
        <p:spPr>
          <a:xfrm>
            <a:off x="844140" y="2166425"/>
            <a:ext cx="840300" cy="7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rgbClr val="EFEFEF"/>
                </a:solidFill>
              </a:rPr>
              <a:t>6</a:t>
            </a:r>
            <a:r>
              <a:rPr b="1" lang="en" sz="2900">
                <a:solidFill>
                  <a:srgbClr val="EFEFEF"/>
                </a:solidFill>
              </a:rPr>
              <a:t>%</a:t>
            </a:r>
            <a:endParaRPr b="1" sz="2900">
              <a:solidFill>
                <a:srgbClr val="EFEF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64100" y="368825"/>
            <a:ext cx="3018900" cy="7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20">
                <a:solidFill>
                  <a:schemeClr val="lt2"/>
                </a:solidFill>
              </a:rPr>
              <a:t>By GENDER:</a:t>
            </a:r>
            <a:endParaRPr b="1" sz="3220">
              <a:solidFill>
                <a:schemeClr val="lt2"/>
              </a:solidFill>
            </a:endParaRPr>
          </a:p>
        </p:txBody>
      </p:sp>
      <p:sp>
        <p:nvSpPr>
          <p:cNvPr id="108" name="Google Shape;108;p18"/>
          <p:cNvSpPr txBox="1"/>
          <p:nvPr/>
        </p:nvSpPr>
        <p:spPr>
          <a:xfrm>
            <a:off x="806321" y="2784046"/>
            <a:ext cx="2054700" cy="9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200">
                <a:solidFill>
                  <a:schemeClr val="lt2"/>
                </a:solidFill>
              </a:rPr>
              <a:t>Boys</a:t>
            </a:r>
            <a:endParaRPr b="1" sz="5200">
              <a:solidFill>
                <a:schemeClr val="lt2"/>
              </a:solidFill>
            </a:endParaRPr>
          </a:p>
        </p:txBody>
      </p:sp>
      <p:sp>
        <p:nvSpPr>
          <p:cNvPr id="109" name="Google Shape;109;p18"/>
          <p:cNvSpPr txBox="1"/>
          <p:nvPr/>
        </p:nvSpPr>
        <p:spPr>
          <a:xfrm>
            <a:off x="6221225" y="1775825"/>
            <a:ext cx="1722900" cy="9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900">
                <a:solidFill>
                  <a:schemeClr val="lt2"/>
                </a:solidFill>
              </a:rPr>
              <a:t>Girls</a:t>
            </a:r>
            <a:endParaRPr b="1" sz="4900">
              <a:solidFill>
                <a:schemeClr val="lt2"/>
              </a:solidFill>
            </a:endParaRPr>
          </a:p>
        </p:txBody>
      </p:sp>
      <p:sp>
        <p:nvSpPr>
          <p:cNvPr id="110" name="Google Shape;110;p18"/>
          <p:cNvSpPr txBox="1"/>
          <p:nvPr/>
        </p:nvSpPr>
        <p:spPr>
          <a:xfrm>
            <a:off x="813600" y="1787550"/>
            <a:ext cx="2151300" cy="11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chemeClr val="lt2"/>
                </a:solidFill>
              </a:rPr>
              <a:t>52%</a:t>
            </a:r>
            <a:endParaRPr b="1" sz="7200">
              <a:solidFill>
                <a:schemeClr val="lt2"/>
              </a:solidFill>
            </a:endParaRPr>
          </a:p>
        </p:txBody>
      </p:sp>
      <p:sp>
        <p:nvSpPr>
          <p:cNvPr id="111" name="Google Shape;111;p18"/>
          <p:cNvSpPr txBox="1"/>
          <p:nvPr/>
        </p:nvSpPr>
        <p:spPr>
          <a:xfrm>
            <a:off x="6159425" y="2549550"/>
            <a:ext cx="2151300" cy="11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chemeClr val="lt2"/>
                </a:solidFill>
              </a:rPr>
              <a:t>48</a:t>
            </a:r>
            <a:r>
              <a:rPr b="1" lang="en" sz="7200">
                <a:solidFill>
                  <a:schemeClr val="lt2"/>
                </a:solidFill>
              </a:rPr>
              <a:t>%</a:t>
            </a:r>
            <a:endParaRPr b="1" sz="7200">
              <a:solidFill>
                <a:schemeClr val="lt2"/>
              </a:solidFill>
            </a:endParaRPr>
          </a:p>
        </p:txBody>
      </p:sp>
      <p:pic>
        <p:nvPicPr>
          <p:cNvPr id="112" name="Google Shape;112;p18"/>
          <p:cNvPicPr preferRelativeResize="0"/>
          <p:nvPr/>
        </p:nvPicPr>
        <p:blipFill>
          <a:blip r:embed="rId3">
            <a:alphaModFix/>
          </a:blip>
          <a:stretch>
            <a:fillRect/>
          </a:stretch>
        </p:blipFill>
        <p:spPr>
          <a:xfrm>
            <a:off x="3493175" y="1875025"/>
            <a:ext cx="2239789" cy="180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368825"/>
            <a:ext cx="498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chemeClr val="lt2"/>
                </a:solidFill>
              </a:rPr>
              <a:t>PRE-</a:t>
            </a:r>
            <a:r>
              <a:rPr b="1" lang="en" sz="3020">
                <a:solidFill>
                  <a:schemeClr val="lt2"/>
                </a:solidFill>
              </a:rPr>
              <a:t>CONCLUSIONS:</a:t>
            </a:r>
            <a:endParaRPr b="1" sz="3020">
              <a:solidFill>
                <a:schemeClr val="lt2"/>
              </a:solidFill>
            </a:endParaRPr>
          </a:p>
        </p:txBody>
      </p:sp>
      <p:sp>
        <p:nvSpPr>
          <p:cNvPr id="118" name="Google Shape;118;p19"/>
          <p:cNvSpPr txBox="1"/>
          <p:nvPr>
            <p:ph idx="1" type="body"/>
          </p:nvPr>
        </p:nvSpPr>
        <p:spPr>
          <a:xfrm>
            <a:off x="311700" y="1304875"/>
            <a:ext cx="7875600" cy="236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level of complexity was </a:t>
            </a:r>
            <a:r>
              <a:rPr lang="en"/>
              <a:t>barely</a:t>
            </a:r>
            <a:r>
              <a:rPr lang="en"/>
              <a:t> touched.</a:t>
            </a:r>
            <a:endParaRPr/>
          </a:p>
          <a:p>
            <a:pPr indent="-342900" lvl="0" marL="457200" rtl="0" algn="l">
              <a:spcBef>
                <a:spcPts val="0"/>
              </a:spcBef>
              <a:spcAft>
                <a:spcPts val="0"/>
              </a:spcAft>
              <a:buSzPts val="1800"/>
              <a:buChar char="-"/>
            </a:pPr>
            <a:r>
              <a:rPr lang="en"/>
              <a:t>Data about political asylum and resettled </a:t>
            </a:r>
            <a:r>
              <a:rPr lang="en"/>
              <a:t>unaccompanied</a:t>
            </a:r>
            <a:r>
              <a:rPr lang="en"/>
              <a:t> minors comes with one or two years of latency.</a:t>
            </a:r>
            <a:endParaRPr/>
          </a:p>
          <a:p>
            <a:pPr indent="-342900" lvl="0" marL="457200" rtl="0" algn="l">
              <a:spcBef>
                <a:spcPts val="0"/>
              </a:spcBef>
              <a:spcAft>
                <a:spcPts val="0"/>
              </a:spcAft>
              <a:buSzPts val="1800"/>
              <a:buChar char="-"/>
            </a:pPr>
            <a:r>
              <a:rPr lang="en"/>
              <a:t>Further investigation will explain the nuances of this issue.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2819675" y="1791125"/>
            <a:ext cx="3280200" cy="10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420"/>
              <a:t>THANKS</a:t>
            </a:r>
            <a:endParaRPr sz="54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