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61" r:id="rId5"/>
    <p:sldId id="259" r:id="rId6"/>
    <p:sldId id="260" r:id="rId7"/>
    <p:sldId id="313" r:id="rId8"/>
    <p:sldId id="314" r:id="rId9"/>
    <p:sldId id="316" r:id="rId10"/>
    <p:sldId id="315" r:id="rId11"/>
    <p:sldId id="317"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18" r:id="rId46"/>
    <p:sldId id="295" r:id="rId47"/>
    <p:sldId id="296" r:id="rId48"/>
    <p:sldId id="297" r:id="rId49"/>
    <p:sldId id="298" r:id="rId50"/>
    <p:sldId id="299" r:id="rId51"/>
    <p:sldId id="300" r:id="rId52"/>
    <p:sldId id="301" r:id="rId53"/>
    <p:sldId id="302" r:id="rId54"/>
    <p:sldId id="303" r:id="rId55"/>
    <p:sldId id="304" r:id="rId56"/>
    <p:sldId id="319" r:id="rId57"/>
    <p:sldId id="305" r:id="rId58"/>
    <p:sldId id="306" r:id="rId59"/>
    <p:sldId id="307" r:id="rId60"/>
    <p:sldId id="308" r:id="rId61"/>
    <p:sldId id="309" r:id="rId62"/>
    <p:sldId id="310" r:id="rId63"/>
    <p:sldId id="311" r:id="rId64"/>
    <p:sldId id="312" r:id="rId6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4"/>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94941-D2F2-3044-A3BD-ECBC2ABF4A62}" type="datetimeFigureOut">
              <a:rPr lang="it-IT" smtClean="0"/>
              <a:t>26/02/18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5474-6A7B-BC42-BA4C-4A9A6C86FAD9}" type="slidenum">
              <a:rPr lang="it-IT" smtClean="0"/>
              <a:t>‹N›</a:t>
            </a:fld>
            <a:endParaRPr lang="it-IT"/>
          </a:p>
        </p:txBody>
      </p:sp>
    </p:spTree>
    <p:extLst>
      <p:ext uri="{BB962C8B-B14F-4D97-AF65-F5344CB8AC3E}">
        <p14:creationId xmlns:p14="http://schemas.microsoft.com/office/powerpoint/2010/main" val="26157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880A6-7FB4-4940-928C-E97861B557E2}" type="slidenum">
              <a:rPr lang="en-US" smtClean="0"/>
              <a:t>27</a:t>
            </a:fld>
            <a:endParaRPr lang="en-US"/>
          </a:p>
        </p:txBody>
      </p:sp>
    </p:spTree>
    <p:extLst>
      <p:ext uri="{BB962C8B-B14F-4D97-AF65-F5344CB8AC3E}">
        <p14:creationId xmlns:p14="http://schemas.microsoft.com/office/powerpoint/2010/main" val="29799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880A6-7FB4-4940-928C-E97861B557E2}" type="slidenum">
              <a:rPr lang="en-US" smtClean="0"/>
              <a:t>28</a:t>
            </a:fld>
            <a:endParaRPr lang="en-US"/>
          </a:p>
        </p:txBody>
      </p:sp>
    </p:spTree>
    <p:extLst>
      <p:ext uri="{BB962C8B-B14F-4D97-AF65-F5344CB8AC3E}">
        <p14:creationId xmlns:p14="http://schemas.microsoft.com/office/powerpoint/2010/main" val="389130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880A6-7FB4-4940-928C-E97861B557E2}" type="slidenum">
              <a:rPr lang="en-US" smtClean="0"/>
              <a:t>43</a:t>
            </a:fld>
            <a:endParaRPr lang="en-US"/>
          </a:p>
        </p:txBody>
      </p:sp>
    </p:spTree>
    <p:extLst>
      <p:ext uri="{BB962C8B-B14F-4D97-AF65-F5344CB8AC3E}">
        <p14:creationId xmlns:p14="http://schemas.microsoft.com/office/powerpoint/2010/main" val="274346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880A6-7FB4-4940-928C-E97861B557E2}" type="slidenum">
              <a:rPr lang="en-US" smtClean="0"/>
              <a:t>64</a:t>
            </a:fld>
            <a:endParaRPr lang="en-US"/>
          </a:p>
        </p:txBody>
      </p:sp>
    </p:spTree>
    <p:extLst>
      <p:ext uri="{BB962C8B-B14F-4D97-AF65-F5344CB8AC3E}">
        <p14:creationId xmlns:p14="http://schemas.microsoft.com/office/powerpoint/2010/main" val="10732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95F6E-8894-C648-8B68-1DF13A7E763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a:extLst>
              <a:ext uri="{FF2B5EF4-FFF2-40B4-BE49-F238E27FC236}">
                <a16:creationId xmlns:a16="http://schemas.microsoft.com/office/drawing/2014/main" id="{8CBFB1D7-10FD-CB46-9E33-ACA421199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C7D7235-DF19-3F48-BE63-F5BA87C87A31}"/>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B547BDCE-F5A9-C543-9054-596FB07123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2386DF-82B6-A144-AE19-9BA4F9D73828}"/>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85622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66F890-422F-FB4D-AA16-B2F3154F9D2B}"/>
              </a:ext>
            </a:extLst>
          </p:cNvPr>
          <p:cNvSpPr>
            <a:spLocks noGrp="1"/>
          </p:cNvSpPr>
          <p:nvPr>
            <p:ph type="title"/>
          </p:nvPr>
        </p:nvSpPr>
        <p:spPr/>
        <p:txBody>
          <a:bodyPr/>
          <a:lstStyle/>
          <a:p>
            <a:r>
              <a:rPr lang="it-IT"/>
              <a:t>Fare clic per modificare lo stile del titolo</a:t>
            </a:r>
          </a:p>
        </p:txBody>
      </p:sp>
      <p:sp>
        <p:nvSpPr>
          <p:cNvPr id="3" name="Segnaposto testo verticale 2">
            <a:extLst>
              <a:ext uri="{FF2B5EF4-FFF2-40B4-BE49-F238E27FC236}">
                <a16:creationId xmlns:a16="http://schemas.microsoft.com/office/drawing/2014/main" id="{66860F61-FDAC-7742-8D32-198C628AC19C}"/>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EC3624-EFA3-5949-8108-256696C1476C}"/>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0221991A-3440-2249-8002-5B39AF3C25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BF6E498-351D-204C-AC79-A76FE4D014C8}"/>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243289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A70C2BC-597C-E84C-A85C-FD41B16F065A}"/>
              </a:ext>
            </a:extLst>
          </p:cNvPr>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a:extLst>
              <a:ext uri="{FF2B5EF4-FFF2-40B4-BE49-F238E27FC236}">
                <a16:creationId xmlns:a16="http://schemas.microsoft.com/office/drawing/2014/main" id="{549FCB9E-3A47-274E-9724-28C5C1D47522}"/>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C1E23A-2628-B84C-90E6-C034DB4DE222}"/>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F65037C1-AD47-EC4E-BC44-CB5ED9AEBE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645808-A731-7847-BC09-FE6C822E100D}"/>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403909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5F9375-BED9-9C4B-8FD8-E63F2DC64819}"/>
              </a:ext>
            </a:extLst>
          </p:cNvPr>
          <p:cNvSpPr>
            <a:spLocks noGrp="1"/>
          </p:cNvSpPr>
          <p:nvPr>
            <p:ph type="title"/>
          </p:nvPr>
        </p:nvSpPr>
        <p:spPr/>
        <p:txBody>
          <a:bodyPr/>
          <a:lstStyle/>
          <a:p>
            <a:r>
              <a:rPr lang="it-IT"/>
              <a:t>Fare clic per modificare lo stile del titolo</a:t>
            </a:r>
          </a:p>
        </p:txBody>
      </p:sp>
      <p:sp>
        <p:nvSpPr>
          <p:cNvPr id="3" name="Segnaposto contenuto 2">
            <a:extLst>
              <a:ext uri="{FF2B5EF4-FFF2-40B4-BE49-F238E27FC236}">
                <a16:creationId xmlns:a16="http://schemas.microsoft.com/office/drawing/2014/main" id="{5D20542E-C8A2-E84D-A829-7E6E20CD7EC3}"/>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F2CF5AA-076B-404E-B5E3-EBBDB7135F7B}"/>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A0863187-4D7C-2B4E-ABA6-22BD7CDF53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A992F2-9ACC-4D43-9107-F5B69B4CF793}"/>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209119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EA932B-FAA3-AC4D-BE62-8A016451590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a:extLst>
              <a:ext uri="{FF2B5EF4-FFF2-40B4-BE49-F238E27FC236}">
                <a16:creationId xmlns:a16="http://schemas.microsoft.com/office/drawing/2014/main" id="{84D7CB29-EA16-5247-9890-3948F1701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F6807599-A5BB-A04C-A58D-DD507CA8A942}"/>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305A3B02-3BBE-8B48-A3B1-A2D77769FD9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201B5E-A6D4-4E46-9B55-47BB37D9B661}"/>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118044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B94138-7B07-6E4F-9FB4-53CB99D93F65}"/>
              </a:ext>
            </a:extLst>
          </p:cNvPr>
          <p:cNvSpPr>
            <a:spLocks noGrp="1"/>
          </p:cNvSpPr>
          <p:nvPr>
            <p:ph type="title"/>
          </p:nvPr>
        </p:nvSpPr>
        <p:spPr/>
        <p:txBody>
          <a:bodyPr/>
          <a:lstStyle/>
          <a:p>
            <a:r>
              <a:rPr lang="it-IT"/>
              <a:t>Fare clic per modificare lo stile del titolo</a:t>
            </a:r>
          </a:p>
        </p:txBody>
      </p:sp>
      <p:sp>
        <p:nvSpPr>
          <p:cNvPr id="3" name="Segnaposto contenuto 2">
            <a:extLst>
              <a:ext uri="{FF2B5EF4-FFF2-40B4-BE49-F238E27FC236}">
                <a16:creationId xmlns:a16="http://schemas.microsoft.com/office/drawing/2014/main" id="{0DADAAEE-32D7-874F-98FA-CE33A6A9932C}"/>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EB74FC3-863B-5F43-B2F2-9CD2F2228C4B}"/>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D6F1AC3-C7CC-1146-844D-2E2759ACAEF4}"/>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6" name="Segnaposto piè di pagina 5">
            <a:extLst>
              <a:ext uri="{FF2B5EF4-FFF2-40B4-BE49-F238E27FC236}">
                <a16:creationId xmlns:a16="http://schemas.microsoft.com/office/drawing/2014/main" id="{19C78E0C-3026-2F4F-9BF5-735C712984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1841529-4BFF-8849-B5C4-A95643CCEC49}"/>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12045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975E82-2A9B-8941-B56D-998C1A74374A}"/>
              </a:ext>
            </a:extLst>
          </p:cNvPr>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a:extLst>
              <a:ext uri="{FF2B5EF4-FFF2-40B4-BE49-F238E27FC236}">
                <a16:creationId xmlns:a16="http://schemas.microsoft.com/office/drawing/2014/main" id="{259948F4-9B51-C44E-AF3D-F4CF4B1F1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420238DD-05F7-D948-83E9-120241E312AC}"/>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6D75DEF-D99A-8641-B375-21549491F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7FE5E4C0-94C2-2D4C-8BFB-15A6107023D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9D21A0B-2B52-9C47-8F42-A646E9926486}"/>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8" name="Segnaposto piè di pagina 7">
            <a:extLst>
              <a:ext uri="{FF2B5EF4-FFF2-40B4-BE49-F238E27FC236}">
                <a16:creationId xmlns:a16="http://schemas.microsoft.com/office/drawing/2014/main" id="{708AA9E3-4050-0B45-83DC-CD2889CA674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48D387D-8E43-B248-A9CC-2622B7BE1D66}"/>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159397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183CAE-D239-4D40-8391-A86C551F17FA}"/>
              </a:ext>
            </a:extLst>
          </p:cNvPr>
          <p:cNvSpPr>
            <a:spLocks noGrp="1"/>
          </p:cNvSpPr>
          <p:nvPr>
            <p:ph type="title"/>
          </p:nvPr>
        </p:nvSpPr>
        <p:spPr/>
        <p:txBody>
          <a:bodyPr/>
          <a:lstStyle/>
          <a:p>
            <a:r>
              <a:rPr lang="it-IT"/>
              <a:t>Fare clic per modificare lo stile del titolo</a:t>
            </a:r>
          </a:p>
        </p:txBody>
      </p:sp>
      <p:sp>
        <p:nvSpPr>
          <p:cNvPr id="3" name="Segnaposto data 2">
            <a:extLst>
              <a:ext uri="{FF2B5EF4-FFF2-40B4-BE49-F238E27FC236}">
                <a16:creationId xmlns:a16="http://schemas.microsoft.com/office/drawing/2014/main" id="{4B9672F3-49B8-AA41-9D57-9E669585B69C}"/>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4" name="Segnaposto piè di pagina 3">
            <a:extLst>
              <a:ext uri="{FF2B5EF4-FFF2-40B4-BE49-F238E27FC236}">
                <a16:creationId xmlns:a16="http://schemas.microsoft.com/office/drawing/2014/main" id="{7A164914-0D75-B245-A689-94EDF7FCA94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E02115A-C04D-1E48-8E79-E5D2886B8C87}"/>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360703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94CD74B-9995-6647-9CAF-B5F3AB4A4E24}"/>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3" name="Segnaposto piè di pagina 2">
            <a:extLst>
              <a:ext uri="{FF2B5EF4-FFF2-40B4-BE49-F238E27FC236}">
                <a16:creationId xmlns:a16="http://schemas.microsoft.com/office/drawing/2014/main" id="{B252C2FA-9EAD-4F48-81A1-BA5452B64CD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C905C4D-DCB7-5C41-9977-8993D354E560}"/>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155374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967195-0FC4-FD41-AAC7-BA8579E9945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a:extLst>
              <a:ext uri="{FF2B5EF4-FFF2-40B4-BE49-F238E27FC236}">
                <a16:creationId xmlns:a16="http://schemas.microsoft.com/office/drawing/2014/main" id="{36B3805B-FE06-1D4D-8FDF-4939C5FCA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2A1E309-1B19-BE46-9148-9AE8FF905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0216049-AE4C-EA42-BE6B-9E967E972818}"/>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6" name="Segnaposto piè di pagina 5">
            <a:extLst>
              <a:ext uri="{FF2B5EF4-FFF2-40B4-BE49-F238E27FC236}">
                <a16:creationId xmlns:a16="http://schemas.microsoft.com/office/drawing/2014/main" id="{F474DDC7-AC1E-684D-8A45-66ED439BE97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B91921-9BF9-6842-BCF0-FF063E9B6E85}"/>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26476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BA77B-9368-E947-81F5-31A695B0DF4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a:extLst>
              <a:ext uri="{FF2B5EF4-FFF2-40B4-BE49-F238E27FC236}">
                <a16:creationId xmlns:a16="http://schemas.microsoft.com/office/drawing/2014/main" id="{78501E39-BAC7-F248-9DA1-3584E1084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AA03335-E348-CE4F-B31D-736B430B1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A079AE21-56F2-AC43-AD4B-DAE13DEDB411}"/>
              </a:ext>
            </a:extLst>
          </p:cNvPr>
          <p:cNvSpPr>
            <a:spLocks noGrp="1"/>
          </p:cNvSpPr>
          <p:nvPr>
            <p:ph type="dt" sz="half" idx="10"/>
          </p:nvPr>
        </p:nvSpPr>
        <p:spPr/>
        <p:txBody>
          <a:bodyPr/>
          <a:lstStyle/>
          <a:p>
            <a:fld id="{434EB144-5058-B34A-A058-88A82A371B25}" type="datetimeFigureOut">
              <a:rPr lang="it-IT" smtClean="0"/>
              <a:t>26/02/18</a:t>
            </a:fld>
            <a:endParaRPr lang="it-IT"/>
          </a:p>
        </p:txBody>
      </p:sp>
      <p:sp>
        <p:nvSpPr>
          <p:cNvPr id="6" name="Segnaposto piè di pagina 5">
            <a:extLst>
              <a:ext uri="{FF2B5EF4-FFF2-40B4-BE49-F238E27FC236}">
                <a16:creationId xmlns:a16="http://schemas.microsoft.com/office/drawing/2014/main" id="{7F98AB00-7F85-814E-BF95-D6303A29CD8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51EA130-B4B6-CE40-8097-E9EE68EF9D0D}"/>
              </a:ext>
            </a:extLst>
          </p:cNvPr>
          <p:cNvSpPr>
            <a:spLocks noGrp="1"/>
          </p:cNvSpPr>
          <p:nvPr>
            <p:ph type="sldNum" sz="quarter" idx="12"/>
          </p:nvPr>
        </p:nvSpPr>
        <p:spPr/>
        <p:txBody>
          <a:bodyPr/>
          <a:lstStyle/>
          <a:p>
            <a:fld id="{7213B30E-CECE-EC4A-8430-54762789B3B7}" type="slidenum">
              <a:rPr lang="it-IT" smtClean="0"/>
              <a:t>‹N›</a:t>
            </a:fld>
            <a:endParaRPr lang="it-IT"/>
          </a:p>
        </p:txBody>
      </p:sp>
    </p:spTree>
    <p:extLst>
      <p:ext uri="{BB962C8B-B14F-4D97-AF65-F5344CB8AC3E}">
        <p14:creationId xmlns:p14="http://schemas.microsoft.com/office/powerpoint/2010/main" val="153059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9695641-6B84-6841-8745-067F02CAD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a:extLst>
              <a:ext uri="{FF2B5EF4-FFF2-40B4-BE49-F238E27FC236}">
                <a16:creationId xmlns:a16="http://schemas.microsoft.com/office/drawing/2014/main" id="{E4BAE01E-5652-4D40-9D13-D63918D9A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46B8E0-274C-9947-8F24-F5CF9F91B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EB144-5058-B34A-A058-88A82A371B25}" type="datetimeFigureOut">
              <a:rPr lang="it-IT" smtClean="0"/>
              <a:t>26/02/18</a:t>
            </a:fld>
            <a:endParaRPr lang="it-IT"/>
          </a:p>
        </p:txBody>
      </p:sp>
      <p:sp>
        <p:nvSpPr>
          <p:cNvPr id="5" name="Segnaposto piè di pagina 4">
            <a:extLst>
              <a:ext uri="{FF2B5EF4-FFF2-40B4-BE49-F238E27FC236}">
                <a16:creationId xmlns:a16="http://schemas.microsoft.com/office/drawing/2014/main" id="{107C016C-BA23-714D-B1A6-A8B4426F2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57AD41-5793-6848-853F-D61353952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3B30E-CECE-EC4A-8430-54762789B3B7}" type="slidenum">
              <a:rPr lang="it-IT" smtClean="0"/>
              <a:t>‹N›</a:t>
            </a:fld>
            <a:endParaRPr lang="it-IT"/>
          </a:p>
        </p:txBody>
      </p:sp>
    </p:spTree>
    <p:extLst>
      <p:ext uri="{BB962C8B-B14F-4D97-AF65-F5344CB8AC3E}">
        <p14:creationId xmlns:p14="http://schemas.microsoft.com/office/powerpoint/2010/main" val="195074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hyperlink" Target="https://gitlab.com/gianscarpe/EI_Progetto2018"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p:txBody>
          <a:bodyPr/>
          <a:lstStyle/>
          <a:p>
            <a:r>
              <a:rPr lang="it-IT" b="1" dirty="0"/>
              <a:t>Progetto 2017 / 2018</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p:txBody>
          <a:bodyPr/>
          <a:lstStyle/>
          <a:p>
            <a:r>
              <a:rPr lang="it-IT" i="1" dirty="0"/>
              <a:t>Elaborazione delle immagini</a:t>
            </a:r>
          </a:p>
        </p:txBody>
      </p:sp>
    </p:spTree>
    <p:extLst>
      <p:ext uri="{BB962C8B-B14F-4D97-AF65-F5344CB8AC3E}">
        <p14:creationId xmlns:p14="http://schemas.microsoft.com/office/powerpoint/2010/main" val="144974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4" name="Rettangolo 3">
            <a:extLst>
              <a:ext uri="{FF2B5EF4-FFF2-40B4-BE49-F238E27FC236}">
                <a16:creationId xmlns:a16="http://schemas.microsoft.com/office/drawing/2014/main" id="{4B1B87C7-F3FC-BB4C-9CB3-9FC44426A7DB}"/>
              </a:ext>
            </a:extLst>
          </p:cNvPr>
          <p:cNvSpPr/>
          <p:nvPr/>
        </p:nvSpPr>
        <p:spPr>
          <a:xfrm>
            <a:off x="420130"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Chessboard a livelli di grigio</a:t>
            </a:r>
          </a:p>
        </p:txBody>
      </p:sp>
      <p:sp>
        <p:nvSpPr>
          <p:cNvPr id="6" name="Rettangolo 5">
            <a:extLst>
              <a:ext uri="{FF2B5EF4-FFF2-40B4-BE49-F238E27FC236}">
                <a16:creationId xmlns:a16="http://schemas.microsoft.com/office/drawing/2014/main" id="{C1FF5A6B-5011-014D-A4EC-A70A19D55EAA}"/>
              </a:ext>
            </a:extLst>
          </p:cNvPr>
          <p:cNvSpPr/>
          <p:nvPr/>
        </p:nvSpPr>
        <p:spPr>
          <a:xfrm>
            <a:off x="420127" y="255785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Gamma correction</a:t>
            </a:r>
          </a:p>
        </p:txBody>
      </p:sp>
      <p:sp>
        <p:nvSpPr>
          <p:cNvPr id="7" name="Rettangolo 6">
            <a:extLst>
              <a:ext uri="{FF2B5EF4-FFF2-40B4-BE49-F238E27FC236}">
                <a16:creationId xmlns:a16="http://schemas.microsoft.com/office/drawing/2014/main" id="{A67F4D52-62BF-0C4D-837B-6C9CC6D3B0A7}"/>
              </a:ext>
            </a:extLst>
          </p:cNvPr>
          <p:cNvSpPr/>
          <p:nvPr/>
        </p:nvSpPr>
        <p:spPr>
          <a:xfrm>
            <a:off x="420129" y="356286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Sauvola</a:t>
            </a:r>
          </a:p>
          <a:p>
            <a:pPr algn="ctr"/>
            <a:endParaRPr lang="it-IT" dirty="0"/>
          </a:p>
        </p:txBody>
      </p:sp>
      <p:sp>
        <p:nvSpPr>
          <p:cNvPr id="8" name="Rettangolo 7">
            <a:extLst>
              <a:ext uri="{FF2B5EF4-FFF2-40B4-BE49-F238E27FC236}">
                <a16:creationId xmlns:a16="http://schemas.microsoft.com/office/drawing/2014/main" id="{20DD6C66-BAB4-7D4E-8B91-BA5CC61AFDC2}"/>
              </a:ext>
            </a:extLst>
          </p:cNvPr>
          <p:cNvSpPr/>
          <p:nvPr/>
        </p:nvSpPr>
        <p:spPr>
          <a:xfrm>
            <a:off x="420128"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Padding immagine binaria</a:t>
            </a:r>
          </a:p>
        </p:txBody>
      </p:sp>
      <p:sp>
        <p:nvSpPr>
          <p:cNvPr id="9" name="Rettangolo 8">
            <a:extLst>
              <a:ext uri="{FF2B5EF4-FFF2-40B4-BE49-F238E27FC236}">
                <a16:creationId xmlns:a16="http://schemas.microsoft.com/office/drawing/2014/main" id="{0DDF9D9C-D8B7-C349-AC85-D8B53B5CDCDD}"/>
              </a:ext>
            </a:extLst>
          </p:cNvPr>
          <p:cNvSpPr/>
          <p:nvPr/>
        </p:nvSpPr>
        <p:spPr>
          <a:xfrm>
            <a:off x="420127"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Open</a:t>
            </a:r>
          </a:p>
        </p:txBody>
      </p:sp>
      <p:sp>
        <p:nvSpPr>
          <p:cNvPr id="10" name="Rettangolo 9">
            <a:extLst>
              <a:ext uri="{FF2B5EF4-FFF2-40B4-BE49-F238E27FC236}">
                <a16:creationId xmlns:a16="http://schemas.microsoft.com/office/drawing/2014/main" id="{B3DE2083-3D4C-C647-90F8-F27E85489A99}"/>
              </a:ext>
            </a:extLst>
          </p:cNvPr>
          <p:cNvSpPr/>
          <p:nvPr/>
        </p:nvSpPr>
        <p:spPr>
          <a:xfrm>
            <a:off x="7251460" y="2570206"/>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Padding immagine originale</a:t>
            </a:r>
          </a:p>
        </p:txBody>
      </p:sp>
      <p:sp>
        <p:nvSpPr>
          <p:cNvPr id="11" name="Rettangolo 10">
            <a:extLst>
              <a:ext uri="{FF2B5EF4-FFF2-40B4-BE49-F238E27FC236}">
                <a16:creationId xmlns:a16="http://schemas.microsoft.com/office/drawing/2014/main" id="{F71F5E93-98E3-384D-95FB-36F9C4FF940F}"/>
              </a:ext>
            </a:extLst>
          </p:cNvPr>
          <p:cNvSpPr/>
          <p:nvPr/>
        </p:nvSpPr>
        <p:spPr>
          <a:xfrm>
            <a:off x="7220462" y="3566990"/>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Hough (matrice accumulatori)</a:t>
            </a:r>
          </a:p>
        </p:txBody>
      </p:sp>
      <p:sp>
        <p:nvSpPr>
          <p:cNvPr id="12" name="Rettangolo 11">
            <a:extLst>
              <a:ext uri="{FF2B5EF4-FFF2-40B4-BE49-F238E27FC236}">
                <a16:creationId xmlns:a16="http://schemas.microsoft.com/office/drawing/2014/main" id="{6A8A32E5-CC71-E14E-AC3B-141AA3F7E457}"/>
              </a:ext>
            </a:extLst>
          </p:cNvPr>
          <p:cNvSpPr/>
          <p:nvPr/>
        </p:nvSpPr>
        <p:spPr>
          <a:xfrm>
            <a:off x="7220462"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Picchi della matrice degli accumulatori</a:t>
            </a:r>
          </a:p>
        </p:txBody>
      </p:sp>
      <p:sp>
        <p:nvSpPr>
          <p:cNvPr id="14" name="Rettangolo 13">
            <a:extLst>
              <a:ext uri="{FF2B5EF4-FFF2-40B4-BE49-F238E27FC236}">
                <a16:creationId xmlns:a16="http://schemas.microsoft.com/office/drawing/2014/main" id="{FD592742-B839-4345-A3D8-CF7AC7EF8ED1}"/>
              </a:ext>
            </a:extLst>
          </p:cNvPr>
          <p:cNvSpPr/>
          <p:nvPr/>
        </p:nvSpPr>
        <p:spPr>
          <a:xfrm>
            <a:off x="7246709"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Estrazione linee e relative celle</a:t>
            </a:r>
          </a:p>
        </p:txBody>
      </p:sp>
      <p:cxnSp>
        <p:nvCxnSpPr>
          <p:cNvPr id="19" name="Connettore 2 18">
            <a:extLst>
              <a:ext uri="{FF2B5EF4-FFF2-40B4-BE49-F238E27FC236}">
                <a16:creationId xmlns:a16="http://schemas.microsoft.com/office/drawing/2014/main" id="{72754FD3-7111-CF48-987E-714B8072878A}"/>
              </a:ext>
            </a:extLst>
          </p:cNvPr>
          <p:cNvCxnSpPr/>
          <p:nvPr/>
        </p:nvCxnSpPr>
        <p:spPr>
          <a:xfrm flipH="1">
            <a:off x="122331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08805BE-7410-9C48-B4FC-98CB195E2153}"/>
              </a:ext>
            </a:extLst>
          </p:cNvPr>
          <p:cNvCxnSpPr/>
          <p:nvPr/>
        </p:nvCxnSpPr>
        <p:spPr>
          <a:xfrm flipH="1">
            <a:off x="1197068" y="3323969"/>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BCA3456E-7D8A-E848-AD20-7079833BB4F9}"/>
              </a:ext>
            </a:extLst>
          </p:cNvPr>
          <p:cNvCxnSpPr/>
          <p:nvPr/>
        </p:nvCxnSpPr>
        <p:spPr>
          <a:xfrm flipH="1">
            <a:off x="1223316"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6D3CFDA2-C551-084E-9834-31A9090995AE}"/>
              </a:ext>
            </a:extLst>
          </p:cNvPr>
          <p:cNvCxnSpPr/>
          <p:nvPr/>
        </p:nvCxnSpPr>
        <p:spPr>
          <a:xfrm flipH="1">
            <a:off x="1223316" y="5371070"/>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DD2926A-834C-9643-BCE0-5E8D6C5FFCCB}"/>
              </a:ext>
            </a:extLst>
          </p:cNvPr>
          <p:cNvCxnSpPr/>
          <p:nvPr/>
        </p:nvCxnSpPr>
        <p:spPr>
          <a:xfrm flipH="1">
            <a:off x="802364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12FE5323-18A9-F04D-A44F-B79275F74DF1}"/>
              </a:ext>
            </a:extLst>
          </p:cNvPr>
          <p:cNvCxnSpPr/>
          <p:nvPr/>
        </p:nvCxnSpPr>
        <p:spPr>
          <a:xfrm flipH="1">
            <a:off x="8023649" y="338575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127222-C933-B440-9CAA-5BC739027332}"/>
              </a:ext>
            </a:extLst>
          </p:cNvPr>
          <p:cNvCxnSpPr/>
          <p:nvPr/>
        </p:nvCxnSpPr>
        <p:spPr>
          <a:xfrm flipH="1">
            <a:off x="8023648"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7629B868-6FD3-184A-AD4F-BCE02802CC10}"/>
              </a:ext>
            </a:extLst>
          </p:cNvPr>
          <p:cNvCxnSpPr>
            <a:cxnSpLocks/>
            <a:stCxn id="9" idx="3"/>
            <a:endCxn id="33" idx="1"/>
          </p:cNvCxnSpPr>
          <p:nvPr/>
        </p:nvCxnSpPr>
        <p:spPr>
          <a:xfrm flipV="1">
            <a:off x="2026506" y="1940011"/>
            <a:ext cx="5226379" cy="40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579AD45E-2814-4D47-9FE5-373A204551BE}"/>
              </a:ext>
            </a:extLst>
          </p:cNvPr>
          <p:cNvSpPr/>
          <p:nvPr/>
        </p:nvSpPr>
        <p:spPr>
          <a:xfrm>
            <a:off x="7252885"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Edge</a:t>
            </a:r>
          </a:p>
        </p:txBody>
      </p:sp>
      <p:cxnSp>
        <p:nvCxnSpPr>
          <p:cNvPr id="38" name="Connettore 2 37">
            <a:extLst>
              <a:ext uri="{FF2B5EF4-FFF2-40B4-BE49-F238E27FC236}">
                <a16:creationId xmlns:a16="http://schemas.microsoft.com/office/drawing/2014/main" id="{D10D6EDC-D47D-9B4F-8270-50B5848162A2}"/>
              </a:ext>
            </a:extLst>
          </p:cNvPr>
          <p:cNvCxnSpPr>
            <a:stCxn id="12" idx="2"/>
          </p:cNvCxnSpPr>
          <p:nvPr/>
        </p:nvCxnSpPr>
        <p:spPr>
          <a:xfrm flipH="1">
            <a:off x="8023648" y="5371070"/>
            <a:ext cx="4" cy="3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835F06D-0F0B-45CB-AAEA-A7DB78365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68" y="1389234"/>
            <a:ext cx="2731283" cy="2380908"/>
          </a:xfrm>
          <a:prstGeom prst="rect">
            <a:avLst/>
          </a:prstGeom>
        </p:spPr>
      </p:pic>
      <p:pic>
        <p:nvPicPr>
          <p:cNvPr id="15" name="Picture 14" descr="A picture containing object&#10;&#10;Description generated with high confidence">
            <a:extLst>
              <a:ext uri="{FF2B5EF4-FFF2-40B4-BE49-F238E27FC236}">
                <a16:creationId xmlns:a16="http://schemas.microsoft.com/office/drawing/2014/main" id="{8BC313C2-D160-4FF0-8A63-90C563CFE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251" y="4119755"/>
            <a:ext cx="2852584" cy="2502629"/>
          </a:xfrm>
          <a:prstGeom prst="rect">
            <a:avLst/>
          </a:prstGeom>
        </p:spPr>
      </p:pic>
    </p:spTree>
    <p:extLst>
      <p:ext uri="{BB962C8B-B14F-4D97-AF65-F5344CB8AC3E}">
        <p14:creationId xmlns:p14="http://schemas.microsoft.com/office/powerpoint/2010/main" val="186231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computeFEN_x.m</a:t>
            </a:r>
            <a:endParaRPr lang="it-IT" dirty="0"/>
          </a:p>
        </p:txBody>
      </p:sp>
      <p:pic>
        <p:nvPicPr>
          <p:cNvPr id="15" name="Picture 14" descr="A picture containing object&#10;&#10;Description generated with high confidence">
            <a:extLst>
              <a:ext uri="{FF2B5EF4-FFF2-40B4-BE49-F238E27FC236}">
                <a16:creationId xmlns:a16="http://schemas.microsoft.com/office/drawing/2014/main" id="{8BC313C2-D160-4FF0-8A63-90C563CF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09" y="1272383"/>
            <a:ext cx="3905498" cy="3426372"/>
          </a:xfrm>
          <a:prstGeom prst="rect">
            <a:avLst/>
          </a:prstGeom>
        </p:spPr>
      </p:pic>
      <p:sp>
        <p:nvSpPr>
          <p:cNvPr id="26" name="Rettangolo 25">
            <a:extLst>
              <a:ext uri="{FF2B5EF4-FFF2-40B4-BE49-F238E27FC236}">
                <a16:creationId xmlns:a16="http://schemas.microsoft.com/office/drawing/2014/main" id="{6AAC60A0-8393-F448-B5DF-E3A9FDECD259}"/>
              </a:ext>
            </a:extLst>
          </p:cNvPr>
          <p:cNvSpPr/>
          <p:nvPr/>
        </p:nvSpPr>
        <p:spPr>
          <a:xfrm>
            <a:off x="420130" y="245821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Matrice </a:t>
            </a:r>
            <a:r>
              <a:rPr lang="it-IT" dirty="0" err="1"/>
              <a:t>squares</a:t>
            </a:r>
            <a:r>
              <a:rPr lang="it-IT" dirty="0"/>
              <a:t> 8x8</a:t>
            </a:r>
          </a:p>
        </p:txBody>
      </p:sp>
      <p:cxnSp>
        <p:nvCxnSpPr>
          <p:cNvPr id="16" name="Connettore 2 15">
            <a:extLst>
              <a:ext uri="{FF2B5EF4-FFF2-40B4-BE49-F238E27FC236}">
                <a16:creationId xmlns:a16="http://schemas.microsoft.com/office/drawing/2014/main" id="{DC782526-81B3-7F40-A1CC-B6CB905D54B0}"/>
              </a:ext>
            </a:extLst>
          </p:cNvPr>
          <p:cNvCxnSpPr/>
          <p:nvPr/>
        </p:nvCxnSpPr>
        <p:spPr>
          <a:xfrm>
            <a:off x="4722471" y="2865985"/>
            <a:ext cx="2384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tangolo 27">
            <a:extLst>
              <a:ext uri="{FF2B5EF4-FFF2-40B4-BE49-F238E27FC236}">
                <a16:creationId xmlns:a16="http://schemas.microsoft.com/office/drawing/2014/main" id="{757E107F-8945-1C43-89C9-8EE35F351868}"/>
              </a:ext>
            </a:extLst>
          </p:cNvPr>
          <p:cNvSpPr/>
          <p:nvPr/>
        </p:nvSpPr>
        <p:spPr>
          <a:xfrm>
            <a:off x="7225869" y="2341526"/>
            <a:ext cx="4522434" cy="104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FEN</a:t>
            </a:r>
            <a:br>
              <a:rPr lang="it-IT" dirty="0"/>
            </a:br>
            <a:r>
              <a:rPr lang="it-IT" dirty="0"/>
              <a:t> 2bb1K2/4p3/5k1n/3QNP2/5R1R/8/8/8 - 0 1</a:t>
            </a:r>
          </a:p>
          <a:p>
            <a:pPr algn="ctr"/>
            <a:endParaRPr lang="it-IT" dirty="0"/>
          </a:p>
        </p:txBody>
      </p:sp>
    </p:spTree>
    <p:extLst>
      <p:ext uri="{BB962C8B-B14F-4D97-AF65-F5344CB8AC3E}">
        <p14:creationId xmlns:p14="http://schemas.microsoft.com/office/powerpoint/2010/main" val="216319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960444" cy="5816977"/>
          </a:xfrm>
          <a:prstGeom prst="rect">
            <a:avLst/>
          </a:prstGeom>
          <a:noFill/>
        </p:spPr>
        <p:txBody>
          <a:bodyPr wrap="square" rtlCol="0">
            <a:spAutoFit/>
          </a:bodyPr>
          <a:lstStyle/>
          <a:p>
            <a:r>
              <a:rPr lang="it-IT" sz="2400" b="1" dirty="0"/>
              <a:t>Obiettivo:</a:t>
            </a:r>
          </a:p>
          <a:p>
            <a:pPr algn="just"/>
            <a:r>
              <a:rPr lang="it-IT" sz="2400" dirty="0"/>
              <a:t>Dobbiamo estrarre la </a:t>
            </a:r>
            <a:r>
              <a:rPr lang="it-IT" sz="2400" dirty="0" err="1"/>
              <a:t>chessboard</a:t>
            </a:r>
            <a:r>
              <a:rPr lang="it-IT" sz="2400" dirty="0"/>
              <a:t> da un’immagine di input in scala di grigi. Dopo essere stata estratto, la funzione correctPerspective corregge la prospettiva restituendo la board 2d. </a:t>
            </a:r>
          </a:p>
          <a:p>
            <a:pPr algn="just"/>
            <a:r>
              <a:rPr lang="it-IT" sz="2400" dirty="0"/>
              <a:t>Assumiamo che nell’immagine sia sempre presente un’unica chessboard</a:t>
            </a:r>
          </a:p>
          <a:p>
            <a:pPr algn="just"/>
            <a:r>
              <a:rPr lang="it-IT" sz="2400" dirty="0"/>
              <a:t>L’algoritmo estrae la </a:t>
            </a:r>
            <a:r>
              <a:rPr lang="it-IT" sz="2400" dirty="0" err="1"/>
              <a:t>chessboard</a:t>
            </a:r>
            <a:r>
              <a:rPr lang="it-IT" sz="2400" dirty="0"/>
              <a:t> in 18 immagini di test su 22; di 14 di queste ne viene correttamente aggiustata la prospettiva e l’orientamento.</a:t>
            </a:r>
          </a:p>
          <a:p>
            <a:endParaRPr lang="it-IT" sz="2400" dirty="0"/>
          </a:p>
          <a:p>
            <a:r>
              <a:rPr lang="it-IT" sz="2400" b="1" dirty="0"/>
              <a:t>Tempo totale di esecuzione (extractBoard + correctPerspective): 6.8 seconds</a:t>
            </a:r>
          </a:p>
          <a:p>
            <a:r>
              <a:rPr lang="it-IT" sz="2400" b="1" dirty="0"/>
              <a:t>Hardware:</a:t>
            </a:r>
          </a:p>
          <a:p>
            <a:endParaRPr lang="it-IT" sz="2400" b="1" dirty="0"/>
          </a:p>
          <a:p>
            <a:r>
              <a:rPr lang="it-IT" sz="2000" dirty="0"/>
              <a:t>CPU  : 2,3 GHz Intel Core i5</a:t>
            </a:r>
          </a:p>
          <a:p>
            <a:r>
              <a:rPr lang="it-IT" sz="2000" dirty="0"/>
              <a:t>RAM : 8 GB 2133 MHz LPDDR3</a:t>
            </a:r>
          </a:p>
          <a:p>
            <a:r>
              <a:rPr lang="it-IT" sz="2000" dirty="0"/>
              <a:t>GPU  : Intel Iris Plus Graphics 640 1536 MB</a:t>
            </a:r>
          </a:p>
          <a:p>
            <a:endParaRPr lang="it-IT" sz="2400" b="1" dirty="0"/>
          </a:p>
          <a:p>
            <a:endParaRPr lang="it-IT" sz="2400" dirty="0"/>
          </a:p>
        </p:txBody>
      </p:sp>
    </p:spTree>
    <p:extLst>
      <p:ext uri="{BB962C8B-B14F-4D97-AF65-F5344CB8AC3E}">
        <p14:creationId xmlns:p14="http://schemas.microsoft.com/office/powerpoint/2010/main" val="187879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4" name="Rettangolo 3">
            <a:extLst>
              <a:ext uri="{FF2B5EF4-FFF2-40B4-BE49-F238E27FC236}">
                <a16:creationId xmlns:a16="http://schemas.microsoft.com/office/drawing/2014/main" id="{4B1B87C7-F3FC-BB4C-9CB3-9FC44426A7DB}"/>
              </a:ext>
            </a:extLst>
          </p:cNvPr>
          <p:cNvSpPr/>
          <p:nvPr/>
        </p:nvSpPr>
        <p:spPr>
          <a:xfrm>
            <a:off x="420130"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 a livelli di grigio</a:t>
            </a:r>
          </a:p>
        </p:txBody>
      </p:sp>
      <p:sp>
        <p:nvSpPr>
          <p:cNvPr id="6" name="Rettangolo 5">
            <a:extLst>
              <a:ext uri="{FF2B5EF4-FFF2-40B4-BE49-F238E27FC236}">
                <a16:creationId xmlns:a16="http://schemas.microsoft.com/office/drawing/2014/main" id="{C1FF5A6B-5011-014D-A4EC-A70A19D55EAA}"/>
              </a:ext>
            </a:extLst>
          </p:cNvPr>
          <p:cNvSpPr/>
          <p:nvPr/>
        </p:nvSpPr>
        <p:spPr>
          <a:xfrm>
            <a:off x="420127" y="255785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Padimage</a:t>
            </a:r>
            <a:endParaRPr lang="it-IT" dirty="0"/>
          </a:p>
        </p:txBody>
      </p:sp>
      <p:sp>
        <p:nvSpPr>
          <p:cNvPr id="7" name="Rettangolo 6">
            <a:extLst>
              <a:ext uri="{FF2B5EF4-FFF2-40B4-BE49-F238E27FC236}">
                <a16:creationId xmlns:a16="http://schemas.microsoft.com/office/drawing/2014/main" id="{A67F4D52-62BF-0C4D-837B-6C9CC6D3B0A7}"/>
              </a:ext>
            </a:extLst>
          </p:cNvPr>
          <p:cNvSpPr/>
          <p:nvPr/>
        </p:nvSpPr>
        <p:spPr>
          <a:xfrm>
            <a:off x="420129" y="356286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Gamma </a:t>
            </a:r>
            <a:r>
              <a:rPr lang="it-IT" dirty="0" err="1"/>
              <a:t>correction</a:t>
            </a:r>
            <a:endParaRPr lang="it-IT" dirty="0"/>
          </a:p>
          <a:p>
            <a:pPr algn="ctr"/>
            <a:endParaRPr lang="it-IT" dirty="0"/>
          </a:p>
        </p:txBody>
      </p:sp>
      <p:sp>
        <p:nvSpPr>
          <p:cNvPr id="8" name="Rettangolo 7">
            <a:extLst>
              <a:ext uri="{FF2B5EF4-FFF2-40B4-BE49-F238E27FC236}">
                <a16:creationId xmlns:a16="http://schemas.microsoft.com/office/drawing/2014/main" id="{20DD6C66-BAB4-7D4E-8B91-BA5CC61AFDC2}"/>
              </a:ext>
            </a:extLst>
          </p:cNvPr>
          <p:cNvSpPr/>
          <p:nvPr/>
        </p:nvSpPr>
        <p:spPr>
          <a:xfrm>
            <a:off x="420128"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Sauvola</a:t>
            </a:r>
            <a:endParaRPr lang="it-IT" dirty="0"/>
          </a:p>
        </p:txBody>
      </p:sp>
      <p:sp>
        <p:nvSpPr>
          <p:cNvPr id="9" name="Rettangolo 8">
            <a:extLst>
              <a:ext uri="{FF2B5EF4-FFF2-40B4-BE49-F238E27FC236}">
                <a16:creationId xmlns:a16="http://schemas.microsoft.com/office/drawing/2014/main" id="{0DDF9D9C-D8B7-C349-AC85-D8B53B5CDCDD}"/>
              </a:ext>
            </a:extLst>
          </p:cNvPr>
          <p:cNvSpPr/>
          <p:nvPr/>
        </p:nvSpPr>
        <p:spPr>
          <a:xfrm>
            <a:off x="420127"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Erode</a:t>
            </a:r>
          </a:p>
        </p:txBody>
      </p:sp>
      <p:sp>
        <p:nvSpPr>
          <p:cNvPr id="10" name="Rettangolo 9">
            <a:extLst>
              <a:ext uri="{FF2B5EF4-FFF2-40B4-BE49-F238E27FC236}">
                <a16:creationId xmlns:a16="http://schemas.microsoft.com/office/drawing/2014/main" id="{B3DE2083-3D4C-C647-90F8-F27E85489A99}"/>
              </a:ext>
            </a:extLst>
          </p:cNvPr>
          <p:cNvSpPr/>
          <p:nvPr/>
        </p:nvSpPr>
        <p:spPr>
          <a:xfrm>
            <a:off x="7251460" y="2570206"/>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bwareafilt</a:t>
            </a:r>
            <a:endParaRPr lang="it-IT" dirty="0"/>
          </a:p>
        </p:txBody>
      </p:sp>
      <p:sp>
        <p:nvSpPr>
          <p:cNvPr id="11" name="Rettangolo 10">
            <a:extLst>
              <a:ext uri="{FF2B5EF4-FFF2-40B4-BE49-F238E27FC236}">
                <a16:creationId xmlns:a16="http://schemas.microsoft.com/office/drawing/2014/main" id="{F71F5E93-98E3-384D-95FB-36F9C4FF940F}"/>
              </a:ext>
            </a:extLst>
          </p:cNvPr>
          <p:cNvSpPr/>
          <p:nvPr/>
        </p:nvSpPr>
        <p:spPr>
          <a:xfrm>
            <a:off x="7220462" y="3566990"/>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Regione con la </a:t>
            </a:r>
            <a:r>
              <a:rPr lang="it-IT" dirty="0" err="1"/>
              <a:t>second</a:t>
            </a:r>
            <a:r>
              <a:rPr lang="it-IT" dirty="0"/>
              <a:t> area maggiore</a:t>
            </a:r>
          </a:p>
        </p:txBody>
      </p:sp>
      <p:sp>
        <p:nvSpPr>
          <p:cNvPr id="12" name="Rettangolo 11">
            <a:extLst>
              <a:ext uri="{FF2B5EF4-FFF2-40B4-BE49-F238E27FC236}">
                <a16:creationId xmlns:a16="http://schemas.microsoft.com/office/drawing/2014/main" id="{6A8A32E5-CC71-E14E-AC3B-141AA3F7E457}"/>
              </a:ext>
            </a:extLst>
          </p:cNvPr>
          <p:cNvSpPr/>
          <p:nvPr/>
        </p:nvSpPr>
        <p:spPr>
          <a:xfrm>
            <a:off x="7220462"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imfill</a:t>
            </a:r>
            <a:endParaRPr lang="it-IT" dirty="0"/>
          </a:p>
        </p:txBody>
      </p:sp>
      <p:sp>
        <p:nvSpPr>
          <p:cNvPr id="14" name="Rettangolo 13">
            <a:extLst>
              <a:ext uri="{FF2B5EF4-FFF2-40B4-BE49-F238E27FC236}">
                <a16:creationId xmlns:a16="http://schemas.microsoft.com/office/drawing/2014/main" id="{FD592742-B839-4345-A3D8-CF7AC7EF8ED1}"/>
              </a:ext>
            </a:extLst>
          </p:cNvPr>
          <p:cNvSpPr/>
          <p:nvPr/>
        </p:nvSpPr>
        <p:spPr>
          <a:xfrm>
            <a:off x="7246709"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maschera della </a:t>
            </a:r>
            <a:r>
              <a:rPr lang="it-IT" dirty="0" err="1"/>
              <a:t>board</a:t>
            </a:r>
            <a:endParaRPr lang="it-IT" dirty="0"/>
          </a:p>
        </p:txBody>
      </p:sp>
      <p:pic>
        <p:nvPicPr>
          <p:cNvPr id="16" name="Immagine 15">
            <a:extLst>
              <a:ext uri="{FF2B5EF4-FFF2-40B4-BE49-F238E27FC236}">
                <a16:creationId xmlns:a16="http://schemas.microsoft.com/office/drawing/2014/main" id="{B01F6E6C-0624-4D48-B333-FA6A5649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255" y="1532238"/>
            <a:ext cx="2169542" cy="2612667"/>
          </a:xfrm>
          <a:prstGeom prst="rect">
            <a:avLst/>
          </a:prstGeom>
        </p:spPr>
      </p:pic>
      <p:cxnSp>
        <p:nvCxnSpPr>
          <p:cNvPr id="19" name="Connettore 2 18">
            <a:extLst>
              <a:ext uri="{FF2B5EF4-FFF2-40B4-BE49-F238E27FC236}">
                <a16:creationId xmlns:a16="http://schemas.microsoft.com/office/drawing/2014/main" id="{72754FD3-7111-CF48-987E-714B8072878A}"/>
              </a:ext>
            </a:extLst>
          </p:cNvPr>
          <p:cNvCxnSpPr/>
          <p:nvPr/>
        </p:nvCxnSpPr>
        <p:spPr>
          <a:xfrm flipH="1">
            <a:off x="122331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08805BE-7410-9C48-B4FC-98CB195E2153}"/>
              </a:ext>
            </a:extLst>
          </p:cNvPr>
          <p:cNvCxnSpPr/>
          <p:nvPr/>
        </p:nvCxnSpPr>
        <p:spPr>
          <a:xfrm flipH="1">
            <a:off x="1197068" y="3323969"/>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BCA3456E-7D8A-E848-AD20-7079833BB4F9}"/>
              </a:ext>
            </a:extLst>
          </p:cNvPr>
          <p:cNvCxnSpPr/>
          <p:nvPr/>
        </p:nvCxnSpPr>
        <p:spPr>
          <a:xfrm flipH="1">
            <a:off x="1223316"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6D3CFDA2-C551-084E-9834-31A9090995AE}"/>
              </a:ext>
            </a:extLst>
          </p:cNvPr>
          <p:cNvCxnSpPr/>
          <p:nvPr/>
        </p:nvCxnSpPr>
        <p:spPr>
          <a:xfrm flipH="1">
            <a:off x="1223316" y="5371070"/>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DD2926A-834C-9643-BCE0-5E8D6C5FFCCB}"/>
              </a:ext>
            </a:extLst>
          </p:cNvPr>
          <p:cNvCxnSpPr/>
          <p:nvPr/>
        </p:nvCxnSpPr>
        <p:spPr>
          <a:xfrm flipH="1">
            <a:off x="802364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12FE5323-18A9-F04D-A44F-B79275F74DF1}"/>
              </a:ext>
            </a:extLst>
          </p:cNvPr>
          <p:cNvCxnSpPr/>
          <p:nvPr/>
        </p:nvCxnSpPr>
        <p:spPr>
          <a:xfrm flipH="1">
            <a:off x="8023649" y="338575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127222-C933-B440-9CAA-5BC739027332}"/>
              </a:ext>
            </a:extLst>
          </p:cNvPr>
          <p:cNvCxnSpPr/>
          <p:nvPr/>
        </p:nvCxnSpPr>
        <p:spPr>
          <a:xfrm flipH="1">
            <a:off x="8023648"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Immagine 27">
            <a:extLst>
              <a:ext uri="{FF2B5EF4-FFF2-40B4-BE49-F238E27FC236}">
                <a16:creationId xmlns:a16="http://schemas.microsoft.com/office/drawing/2014/main" id="{372E603E-43F5-154C-B632-73F4FDA48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088" y="4112702"/>
            <a:ext cx="2068517" cy="2479589"/>
          </a:xfrm>
          <a:prstGeom prst="rect">
            <a:avLst/>
          </a:prstGeom>
        </p:spPr>
      </p:pic>
      <p:cxnSp>
        <p:nvCxnSpPr>
          <p:cNvPr id="30" name="Connettore 2 29">
            <a:extLst>
              <a:ext uri="{FF2B5EF4-FFF2-40B4-BE49-F238E27FC236}">
                <a16:creationId xmlns:a16="http://schemas.microsoft.com/office/drawing/2014/main" id="{7629B868-6FD3-184A-AD4F-BCE02802CC10}"/>
              </a:ext>
            </a:extLst>
          </p:cNvPr>
          <p:cNvCxnSpPr>
            <a:cxnSpLocks/>
            <a:stCxn id="9" idx="3"/>
            <a:endCxn id="33" idx="1"/>
          </p:cNvCxnSpPr>
          <p:nvPr/>
        </p:nvCxnSpPr>
        <p:spPr>
          <a:xfrm flipV="1">
            <a:off x="2026506" y="1940011"/>
            <a:ext cx="5226379" cy="40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579AD45E-2814-4D47-9FE5-373A204551BE}"/>
              </a:ext>
            </a:extLst>
          </p:cNvPr>
          <p:cNvSpPr/>
          <p:nvPr/>
        </p:nvSpPr>
        <p:spPr>
          <a:xfrm>
            <a:off x="7252885"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Negativo</a:t>
            </a:r>
          </a:p>
        </p:txBody>
      </p:sp>
      <p:cxnSp>
        <p:nvCxnSpPr>
          <p:cNvPr id="38" name="Connettore 2 37">
            <a:extLst>
              <a:ext uri="{FF2B5EF4-FFF2-40B4-BE49-F238E27FC236}">
                <a16:creationId xmlns:a16="http://schemas.microsoft.com/office/drawing/2014/main" id="{D10D6EDC-D47D-9B4F-8270-50B5848162A2}"/>
              </a:ext>
            </a:extLst>
          </p:cNvPr>
          <p:cNvCxnSpPr>
            <a:stCxn id="12" idx="2"/>
          </p:cNvCxnSpPr>
          <p:nvPr/>
        </p:nvCxnSpPr>
        <p:spPr>
          <a:xfrm flipH="1">
            <a:off x="8023648" y="5371070"/>
            <a:ext cx="4" cy="3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8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4154984"/>
          </a:xfrm>
          <a:prstGeom prst="rect">
            <a:avLst/>
          </a:prstGeom>
          <a:noFill/>
        </p:spPr>
        <p:txBody>
          <a:bodyPr wrap="square" rtlCol="0">
            <a:spAutoFit/>
          </a:bodyPr>
          <a:lstStyle/>
          <a:p>
            <a:r>
              <a:rPr lang="it-IT" sz="2400" b="1" dirty="0"/>
              <a:t>Parametri ed esecuzione:</a:t>
            </a:r>
          </a:p>
          <a:p>
            <a:endParaRPr lang="it-IT" sz="2400" b="1" dirty="0"/>
          </a:p>
          <a:p>
            <a:pPr marL="342900" indent="-342900">
              <a:buFontTx/>
              <a:buChar char="-"/>
            </a:pPr>
            <a:r>
              <a:rPr lang="it-IT" sz="2400" b="1" dirty="0" err="1"/>
              <a:t>Padimage</a:t>
            </a:r>
            <a:r>
              <a:rPr lang="it-IT" sz="2400" b="1" dirty="0"/>
              <a:t> con: </a:t>
            </a:r>
            <a:r>
              <a:rPr lang="it-IT" sz="2400" b="1" dirty="0" err="1"/>
              <a:t>padding</a:t>
            </a:r>
            <a:r>
              <a:rPr lang="it-IT" sz="2400" b="1" dirty="0"/>
              <a:t> = 50</a:t>
            </a:r>
          </a:p>
          <a:p>
            <a:pPr marL="800100" lvl="1" indent="-342900">
              <a:buFontTx/>
              <a:buChar char="-"/>
            </a:pPr>
            <a:r>
              <a:rPr lang="it-IT" sz="2400" dirty="0"/>
              <a:t>Aggiungiamo un </a:t>
            </a:r>
            <a:r>
              <a:rPr lang="it-IT" sz="2400" dirty="0" err="1"/>
              <a:t>padding</a:t>
            </a:r>
            <a:r>
              <a:rPr lang="it-IT" sz="2400" dirty="0"/>
              <a:t> di zeri all’immagine di input </a:t>
            </a:r>
          </a:p>
          <a:p>
            <a:pPr marL="342900" indent="-342900">
              <a:buFontTx/>
              <a:buChar char="-"/>
            </a:pPr>
            <a:r>
              <a:rPr lang="it-IT" sz="2400" b="1" dirty="0"/>
              <a:t>Gamma </a:t>
            </a:r>
            <a:r>
              <a:rPr lang="it-IT" sz="2400" b="1" dirty="0" err="1"/>
              <a:t>correction</a:t>
            </a:r>
            <a:r>
              <a:rPr lang="it-IT" sz="2400" b="1" dirty="0"/>
              <a:t> con: </a:t>
            </a:r>
            <a:r>
              <a:rPr lang="it-IT" sz="2400" b="1" dirty="0" err="1"/>
              <a:t>alpha</a:t>
            </a:r>
            <a:r>
              <a:rPr lang="it-IT" sz="2400" b="1" dirty="0"/>
              <a:t> =  5:</a:t>
            </a:r>
          </a:p>
          <a:p>
            <a:pPr marL="800100" lvl="1" indent="-342900">
              <a:buFontTx/>
              <a:buChar char="-"/>
            </a:pPr>
            <a:r>
              <a:rPr lang="it-IT" sz="2400" dirty="0"/>
              <a:t>La gamma </a:t>
            </a:r>
            <a:r>
              <a:rPr lang="it-IT" sz="2400" dirty="0" err="1"/>
              <a:t>correction</a:t>
            </a:r>
            <a:r>
              <a:rPr lang="it-IT" sz="2400" dirty="0"/>
              <a:t> con </a:t>
            </a:r>
            <a:r>
              <a:rPr lang="it-IT" sz="2400" dirty="0" err="1"/>
              <a:t>alpha</a:t>
            </a:r>
            <a:r>
              <a:rPr lang="it-IT" sz="2400" dirty="0"/>
              <a:t> &gt; 1 trasla i valori di grigio verso lo zero; un valore sufficientemente alto (noi abbiamo individuato </a:t>
            </a:r>
            <a:r>
              <a:rPr lang="it-IT" sz="2400" dirty="0" err="1"/>
              <a:t>alpha</a:t>
            </a:r>
            <a:r>
              <a:rPr lang="it-IT" sz="2400" dirty="0"/>
              <a:t> = 5) rende il passo successivo (</a:t>
            </a:r>
            <a:r>
              <a:rPr lang="it-IT" sz="2400" b="1" dirty="0" err="1"/>
              <a:t>sauvola</a:t>
            </a:r>
            <a:r>
              <a:rPr lang="it-IT" sz="2400" b="1" dirty="0"/>
              <a:t>) </a:t>
            </a:r>
            <a:r>
              <a:rPr lang="it-IT" sz="2400" dirty="0"/>
              <a:t>più robusto</a:t>
            </a:r>
          </a:p>
          <a:p>
            <a:pPr marL="342900" indent="-342900">
              <a:buFontTx/>
              <a:buChar char="-"/>
            </a:pPr>
            <a:endParaRPr lang="it-IT" sz="2400" dirty="0"/>
          </a:p>
          <a:p>
            <a:pPr marL="342900" indent="-342900">
              <a:buFontTx/>
              <a:buChar char="-"/>
            </a:pPr>
            <a:r>
              <a:rPr lang="it-IT" sz="2400" b="1" dirty="0"/>
              <a:t>Nota: i passi iniziali di </a:t>
            </a:r>
            <a:r>
              <a:rPr lang="it-IT" sz="2400" b="1" dirty="0" err="1"/>
              <a:t>extractBoard</a:t>
            </a:r>
            <a:r>
              <a:rPr lang="it-IT" sz="2400" b="1" dirty="0"/>
              <a:t> preparano l’immagine alla binarizzazione tramite </a:t>
            </a:r>
            <a:r>
              <a:rPr lang="it-IT" sz="2400" b="1" dirty="0" err="1"/>
              <a:t>sauvola</a:t>
            </a:r>
            <a:endParaRPr lang="it-IT" sz="2400" b="1" dirty="0"/>
          </a:p>
        </p:txBody>
      </p:sp>
    </p:spTree>
    <p:extLst>
      <p:ext uri="{BB962C8B-B14F-4D97-AF65-F5344CB8AC3E}">
        <p14:creationId xmlns:p14="http://schemas.microsoft.com/office/powerpoint/2010/main" val="239485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248032"/>
            <a:ext cx="9786551" cy="4154984"/>
          </a:xfrm>
          <a:prstGeom prst="rect">
            <a:avLst/>
          </a:prstGeom>
          <a:noFill/>
        </p:spPr>
        <p:txBody>
          <a:bodyPr wrap="square" rtlCol="0">
            <a:spAutoFit/>
          </a:bodyPr>
          <a:lstStyle/>
          <a:p>
            <a:r>
              <a:rPr lang="it-IT" sz="2400" b="1" dirty="0"/>
              <a:t>Parametri ed esecuzione:</a:t>
            </a:r>
          </a:p>
          <a:p>
            <a:endParaRPr lang="it-IT" sz="2400" b="1" dirty="0"/>
          </a:p>
          <a:p>
            <a:pPr marL="342900" indent="-342900" algn="just">
              <a:buFont typeface="Arial" panose="020B0604020202020204" pitchFamily="34" charset="0"/>
              <a:buChar char="•"/>
            </a:pPr>
            <a:r>
              <a:rPr lang="it-IT" sz="2400" b="1" dirty="0" err="1"/>
              <a:t>Sauvola</a:t>
            </a:r>
            <a:r>
              <a:rPr lang="it-IT" sz="2400" b="1" dirty="0"/>
              <a:t> con: finestra = [50 50]; </a:t>
            </a:r>
            <a:r>
              <a:rPr lang="it-IT" sz="2400" b="1" dirty="0" err="1"/>
              <a:t>padding</a:t>
            </a:r>
            <a:r>
              <a:rPr lang="it-IT" sz="2400" b="1" dirty="0"/>
              <a:t> default; </a:t>
            </a:r>
            <a:r>
              <a:rPr lang="it-IT" sz="2400" b="1" dirty="0" err="1"/>
              <a:t>threshold</a:t>
            </a:r>
            <a:r>
              <a:rPr lang="it-IT" sz="2400" b="1" dirty="0"/>
              <a:t> </a:t>
            </a:r>
            <a:r>
              <a:rPr lang="it-IT" sz="2400" dirty="0"/>
              <a:t>Abbiamo optato per una finestra molto ridotta; utilizziamo </a:t>
            </a:r>
            <a:r>
              <a:rPr lang="it-IT" sz="2400" dirty="0" err="1"/>
              <a:t>sauvola</a:t>
            </a:r>
            <a:r>
              <a:rPr lang="it-IT" sz="2400" dirty="0"/>
              <a:t> per </a:t>
            </a:r>
            <a:r>
              <a:rPr lang="it-IT" sz="2400" dirty="0" err="1"/>
              <a:t>binarizzare</a:t>
            </a:r>
            <a:r>
              <a:rPr lang="it-IT" sz="2400" dirty="0"/>
              <a:t> l’immagine. Il risultato che si cerca di ottenere è un’immagine con un background estremamente omogeneo </a:t>
            </a:r>
            <a:r>
              <a:rPr lang="it-IT" sz="2400" b="1" dirty="0"/>
              <a:t>e/o </a:t>
            </a:r>
            <a:r>
              <a:rPr lang="it-IT" sz="2400" dirty="0"/>
              <a:t>un background connesso in un’unica grande componente connessa. Il </a:t>
            </a:r>
            <a:r>
              <a:rPr lang="it-IT" sz="2400" dirty="0" err="1"/>
              <a:t>padding</a:t>
            </a:r>
            <a:r>
              <a:rPr lang="it-IT" sz="2400" dirty="0"/>
              <a:t> permette di connettere punti di background altrimenti distanti</a:t>
            </a:r>
          </a:p>
          <a:p>
            <a:endParaRPr lang="it-IT" sz="2400" b="1" dirty="0"/>
          </a:p>
          <a:p>
            <a:endParaRPr lang="it-IT" sz="2400" b="1" dirty="0"/>
          </a:p>
          <a:p>
            <a:r>
              <a:rPr lang="it-IT" sz="2400" b="1" dirty="0"/>
              <a:t>Risultato dopo </a:t>
            </a:r>
            <a:r>
              <a:rPr lang="it-IT" sz="2400" b="1" dirty="0" err="1"/>
              <a:t>sauvola</a:t>
            </a:r>
            <a:r>
              <a:rPr lang="it-IT" sz="2400" b="1" dirty="0"/>
              <a:t>:</a:t>
            </a:r>
          </a:p>
        </p:txBody>
      </p:sp>
      <p:pic>
        <p:nvPicPr>
          <p:cNvPr id="4" name="Immagine 3">
            <a:extLst>
              <a:ext uri="{FF2B5EF4-FFF2-40B4-BE49-F238E27FC236}">
                <a16:creationId xmlns:a16="http://schemas.microsoft.com/office/drawing/2014/main" id="{EAE205EB-D864-BF4D-B01A-65CA337B3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512" y="4236685"/>
            <a:ext cx="2186747" cy="2621315"/>
          </a:xfrm>
          <a:prstGeom prst="rect">
            <a:avLst/>
          </a:prstGeom>
        </p:spPr>
      </p:pic>
    </p:spTree>
    <p:extLst>
      <p:ext uri="{BB962C8B-B14F-4D97-AF65-F5344CB8AC3E}">
        <p14:creationId xmlns:p14="http://schemas.microsoft.com/office/powerpoint/2010/main" val="155745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2"/>
            <a:ext cx="9786551" cy="4524315"/>
          </a:xfrm>
          <a:prstGeom prst="rect">
            <a:avLst/>
          </a:prstGeom>
          <a:noFill/>
        </p:spPr>
        <p:txBody>
          <a:bodyPr wrap="square" rtlCol="0">
            <a:spAutoFit/>
          </a:bodyPr>
          <a:lstStyle/>
          <a:p>
            <a:r>
              <a:rPr lang="it-IT" sz="2400" b="1" dirty="0"/>
              <a:t>Parametri ed esecuzione:</a:t>
            </a:r>
          </a:p>
          <a:p>
            <a:endParaRPr lang="it-IT" sz="2400" b="1" dirty="0"/>
          </a:p>
          <a:p>
            <a:pPr marL="342900" indent="-342900" algn="just">
              <a:buFontTx/>
              <a:buChar char="-"/>
            </a:pPr>
            <a:r>
              <a:rPr lang="it-IT" sz="2400" b="1" dirty="0" err="1"/>
              <a:t>Imerode</a:t>
            </a:r>
            <a:r>
              <a:rPr lang="it-IT" sz="2400" b="1" dirty="0"/>
              <a:t> con: elemento strutturante quadrato di l = 3</a:t>
            </a:r>
          </a:p>
          <a:p>
            <a:pPr marL="800100" lvl="1" indent="-342900" algn="just">
              <a:buFontTx/>
              <a:buChar char="-"/>
            </a:pPr>
            <a:r>
              <a:rPr lang="it-IT" sz="2400" dirty="0"/>
              <a:t>Usiamo un elemento strutturante per erode le regioni bianche (e connettere ulteriormente le regioni nere). </a:t>
            </a:r>
            <a:r>
              <a:rPr lang="it-IT" sz="2400" b="1" dirty="0"/>
              <a:t>Nota: </a:t>
            </a:r>
            <a:r>
              <a:rPr lang="it-IT" sz="2400" dirty="0"/>
              <a:t>la </a:t>
            </a:r>
            <a:r>
              <a:rPr lang="it-IT" sz="2400" dirty="0" err="1"/>
              <a:t>board</a:t>
            </a:r>
            <a:r>
              <a:rPr lang="it-IT" sz="2400" dirty="0"/>
              <a:t> è </a:t>
            </a:r>
            <a:r>
              <a:rPr lang="it-IT" sz="2400" b="1" dirty="0"/>
              <a:t>sempre </a:t>
            </a:r>
            <a:r>
              <a:rPr lang="it-IT" sz="2400" dirty="0"/>
              <a:t>circondata da un bordo bianco. Abbiamo valutato l = 3 come il valore massimo che non interrompe lo schema nelle immagini di test</a:t>
            </a:r>
            <a:endParaRPr lang="it-IT" sz="2400" b="1" dirty="0"/>
          </a:p>
          <a:p>
            <a:pPr marL="342900" indent="-342900">
              <a:buFontTx/>
              <a:buChar char="-"/>
            </a:pPr>
            <a:r>
              <a:rPr lang="it-IT" sz="2400" b="1" dirty="0"/>
              <a:t>Negativo </a:t>
            </a:r>
            <a:r>
              <a:rPr lang="it-IT" sz="2400" dirty="0"/>
              <a:t>dell’immagine ottenuta dai punti precedenti</a:t>
            </a:r>
          </a:p>
          <a:p>
            <a:pPr marL="342900" indent="-342900">
              <a:buFontTx/>
              <a:buChar char="-"/>
            </a:pPr>
            <a:endParaRPr lang="it-IT" sz="2400" dirty="0"/>
          </a:p>
          <a:p>
            <a:pPr marL="342900" indent="-342900">
              <a:buFontTx/>
              <a:buChar char="-"/>
            </a:pPr>
            <a:endParaRPr lang="it-IT" sz="2400" dirty="0"/>
          </a:p>
          <a:p>
            <a:pPr marL="342900" indent="-342900">
              <a:buFontTx/>
              <a:buChar char="-"/>
            </a:pPr>
            <a:endParaRPr lang="it-IT" sz="2400" dirty="0"/>
          </a:p>
          <a:p>
            <a:pPr marL="342900" indent="-342900">
              <a:buFontTx/>
              <a:buChar char="-"/>
            </a:pPr>
            <a:endParaRPr lang="it-IT" sz="2400" b="1" dirty="0"/>
          </a:p>
        </p:txBody>
      </p:sp>
    </p:spTree>
    <p:extLst>
      <p:ext uri="{BB962C8B-B14F-4D97-AF65-F5344CB8AC3E}">
        <p14:creationId xmlns:p14="http://schemas.microsoft.com/office/powerpoint/2010/main" val="150002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9" y="1149822"/>
            <a:ext cx="7039550" cy="3046988"/>
          </a:xfrm>
          <a:prstGeom prst="rect">
            <a:avLst/>
          </a:prstGeom>
          <a:noFill/>
        </p:spPr>
        <p:txBody>
          <a:bodyPr wrap="square" rtlCol="0">
            <a:spAutoFit/>
          </a:bodyPr>
          <a:lstStyle/>
          <a:p>
            <a:pPr algn="just"/>
            <a:r>
              <a:rPr lang="it-IT" sz="2400" b="1" dirty="0"/>
              <a:t>Risultato intermedio e note:</a:t>
            </a:r>
          </a:p>
          <a:p>
            <a:pPr marL="342900" indent="-342900" algn="just">
              <a:buFontTx/>
              <a:buChar char="-"/>
            </a:pPr>
            <a:r>
              <a:rPr lang="it-IT" sz="2400" dirty="0"/>
              <a:t>La </a:t>
            </a:r>
            <a:r>
              <a:rPr lang="it-IT" sz="2400" dirty="0" err="1"/>
              <a:t>chessboard</a:t>
            </a:r>
            <a:r>
              <a:rPr lang="it-IT" sz="2400" dirty="0"/>
              <a:t> (qui in bianco) è ben isolata dal background ed è un’unica regione connessa</a:t>
            </a:r>
          </a:p>
          <a:p>
            <a:pPr marL="342900" indent="-342900" algn="just">
              <a:buFontTx/>
              <a:buChar char="-"/>
            </a:pPr>
            <a:r>
              <a:rPr lang="it-IT" sz="2400" dirty="0"/>
              <a:t>Il background è ben omogeneo</a:t>
            </a:r>
          </a:p>
          <a:p>
            <a:pPr marL="342900" indent="-342900" algn="just">
              <a:buFontTx/>
              <a:buChar char="-"/>
            </a:pPr>
            <a:r>
              <a:rPr lang="it-IT" sz="2400" dirty="0"/>
              <a:t>Le linee bianche di </a:t>
            </a:r>
            <a:r>
              <a:rPr lang="it-IT" sz="2400" dirty="0" err="1"/>
              <a:t>backround</a:t>
            </a:r>
            <a:r>
              <a:rPr lang="it-IT" sz="2400" dirty="0"/>
              <a:t> sono connesse al </a:t>
            </a:r>
            <a:r>
              <a:rPr lang="it-IT" sz="2400" dirty="0" err="1"/>
              <a:t>padding</a:t>
            </a:r>
            <a:r>
              <a:rPr lang="it-IT" sz="2400" dirty="0"/>
              <a:t>, e rappresentano quindi un’unica regione. Il </a:t>
            </a:r>
            <a:r>
              <a:rPr lang="it-IT" sz="2400" dirty="0" err="1"/>
              <a:t>padding</a:t>
            </a:r>
            <a:r>
              <a:rPr lang="it-IT" sz="2400" dirty="0"/>
              <a:t> (qui in bianco) aggiunge </a:t>
            </a:r>
            <a:r>
              <a:rPr lang="it-IT" sz="2400" b="1" dirty="0"/>
              <a:t>area </a:t>
            </a:r>
            <a:r>
              <a:rPr lang="it-IT" sz="2400" dirty="0"/>
              <a:t>alla regione di background</a:t>
            </a:r>
          </a:p>
        </p:txBody>
      </p:sp>
      <p:pic>
        <p:nvPicPr>
          <p:cNvPr id="4" name="Segnaposto contenuto 3">
            <a:extLst>
              <a:ext uri="{FF2B5EF4-FFF2-40B4-BE49-F238E27FC236}">
                <a16:creationId xmlns:a16="http://schemas.microsoft.com/office/drawing/2014/main" id="{612AD1C7-DA3B-4046-89EF-A96E324C2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390" y="1298087"/>
            <a:ext cx="3817282" cy="4351338"/>
          </a:xfrm>
          <a:prstGeom prst="rect">
            <a:avLst/>
          </a:prstGeom>
        </p:spPr>
      </p:pic>
    </p:spTree>
    <p:extLst>
      <p:ext uri="{BB962C8B-B14F-4D97-AF65-F5344CB8AC3E}">
        <p14:creationId xmlns:p14="http://schemas.microsoft.com/office/powerpoint/2010/main" val="49346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3"/>
            <a:ext cx="10391285" cy="5632311"/>
          </a:xfrm>
          <a:prstGeom prst="rect">
            <a:avLst/>
          </a:prstGeom>
          <a:noFill/>
        </p:spPr>
        <p:txBody>
          <a:bodyPr wrap="square" rtlCol="0">
            <a:spAutoFit/>
          </a:bodyPr>
          <a:lstStyle/>
          <a:p>
            <a:r>
              <a:rPr lang="it-IT" sz="2400" b="1" dirty="0"/>
              <a:t>Parametri ed esecuzione:</a:t>
            </a:r>
          </a:p>
          <a:p>
            <a:pPr algn="just"/>
            <a:endParaRPr lang="it-IT" sz="2400" b="1" dirty="0"/>
          </a:p>
          <a:p>
            <a:pPr marL="342900" indent="-342900" algn="just">
              <a:buFontTx/>
              <a:buChar char="-"/>
            </a:pPr>
            <a:r>
              <a:rPr lang="it-IT" sz="2400" b="1" dirty="0" err="1"/>
              <a:t>bwareafilt</a:t>
            </a:r>
            <a:r>
              <a:rPr lang="it-IT" sz="2400" b="1" dirty="0"/>
              <a:t> con: n. aree da estrarre = 2</a:t>
            </a:r>
          </a:p>
          <a:p>
            <a:pPr marL="800100" lvl="1" indent="-342900" algn="just">
              <a:buFontTx/>
              <a:buChar char="-"/>
            </a:pPr>
            <a:r>
              <a:rPr lang="it-IT" sz="2400" dirty="0"/>
              <a:t>Estraiamo dall’immagine ottenuta (vedi slide precedente) una maschera contenente le </a:t>
            </a:r>
            <a:r>
              <a:rPr lang="it-IT" sz="2400" b="1" dirty="0"/>
              <a:t>due regioni di area maggiore</a:t>
            </a:r>
          </a:p>
          <a:p>
            <a:pPr marL="342900" indent="-342900" algn="just">
              <a:buFontTx/>
              <a:buChar char="-"/>
            </a:pPr>
            <a:r>
              <a:rPr lang="it-IT" sz="2400" b="1" dirty="0" err="1"/>
              <a:t>Bwareafilt</a:t>
            </a:r>
            <a:r>
              <a:rPr lang="it-IT" sz="2400" b="1" dirty="0"/>
              <a:t> con: </a:t>
            </a:r>
            <a:r>
              <a:rPr lang="it-IT" sz="2400" b="1" dirty="0" err="1"/>
              <a:t>n</a:t>
            </a:r>
            <a:r>
              <a:rPr lang="it-IT" sz="2400" b="1" dirty="0"/>
              <a:t> = 1</a:t>
            </a:r>
          </a:p>
          <a:p>
            <a:pPr marL="800100" lvl="1" indent="-342900" algn="just">
              <a:buFontTx/>
              <a:buChar char="-"/>
            </a:pPr>
            <a:r>
              <a:rPr lang="it-IT" sz="2400" dirty="0"/>
              <a:t>Estraiamo dall’immagine della slide precedente una maschera contenente </a:t>
            </a:r>
            <a:r>
              <a:rPr lang="it-IT" sz="2400" b="1" dirty="0"/>
              <a:t>la regione di area maggiore</a:t>
            </a:r>
          </a:p>
          <a:p>
            <a:pPr marL="342900" indent="-342900" algn="just">
              <a:buFontTx/>
              <a:buChar char="-"/>
            </a:pPr>
            <a:r>
              <a:rPr lang="it-IT" sz="2400" b="1" dirty="0"/>
              <a:t>Maschera delle due aree maggiori – maschera dell’area maggiore</a:t>
            </a:r>
          </a:p>
          <a:p>
            <a:pPr marL="342900" indent="-342900" algn="just">
              <a:buFontTx/>
              <a:buChar char="-"/>
            </a:pPr>
            <a:endParaRPr lang="it-IT" sz="2400" dirty="0"/>
          </a:p>
          <a:p>
            <a:pPr algn="just"/>
            <a:r>
              <a:rPr lang="it-IT" sz="2400" b="1" dirty="0"/>
              <a:t>Nota: </a:t>
            </a:r>
            <a:r>
              <a:rPr lang="it-IT" sz="2400" dirty="0"/>
              <a:t>abbiamo empiricamente scelto i parametri al fine di ottenere:</a:t>
            </a:r>
          </a:p>
          <a:p>
            <a:pPr marL="342900" indent="-342900" algn="just">
              <a:buFontTx/>
              <a:buChar char="-"/>
            </a:pPr>
            <a:r>
              <a:rPr lang="it-IT" sz="2400" b="1" dirty="0"/>
              <a:t>Regione di area maggiore = background</a:t>
            </a:r>
          </a:p>
          <a:p>
            <a:pPr marL="342900" indent="-342900" algn="just">
              <a:buFontTx/>
              <a:buChar char="-"/>
            </a:pPr>
            <a:r>
              <a:rPr lang="it-IT" sz="2400" b="1" dirty="0"/>
              <a:t>Seconda regione di area maggiore = </a:t>
            </a:r>
            <a:r>
              <a:rPr lang="it-IT" sz="2400" b="1" dirty="0" err="1"/>
              <a:t>chessboard</a:t>
            </a:r>
            <a:endParaRPr lang="it-IT" sz="2400" b="1" dirty="0"/>
          </a:p>
          <a:p>
            <a:pPr algn="just"/>
            <a:r>
              <a:rPr lang="it-IT" sz="2400" b="1" dirty="0"/>
              <a:t>Il nostro approccio si è rivelato semplice ed efficace, come dimostrano i risultati ottenuti sulle immagini di test</a:t>
            </a:r>
          </a:p>
        </p:txBody>
      </p:sp>
    </p:spTree>
    <p:extLst>
      <p:ext uri="{BB962C8B-B14F-4D97-AF65-F5344CB8AC3E}">
        <p14:creationId xmlns:p14="http://schemas.microsoft.com/office/powerpoint/2010/main" val="288328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3"/>
            <a:ext cx="10391285" cy="2308324"/>
          </a:xfrm>
          <a:prstGeom prst="rect">
            <a:avLst/>
          </a:prstGeom>
          <a:noFill/>
        </p:spPr>
        <p:txBody>
          <a:bodyPr wrap="square" rtlCol="0">
            <a:spAutoFit/>
          </a:bodyPr>
          <a:lstStyle/>
          <a:p>
            <a:r>
              <a:rPr lang="it-IT" sz="2400" b="1" dirty="0"/>
              <a:t>Parametri ed esecuzione:</a:t>
            </a:r>
          </a:p>
          <a:p>
            <a:endParaRPr lang="it-IT" sz="2400" b="1" dirty="0"/>
          </a:p>
          <a:p>
            <a:pPr marL="342900" indent="-342900">
              <a:buFontTx/>
              <a:buChar char="-"/>
            </a:pPr>
            <a:r>
              <a:rPr lang="it-IT" sz="2400" b="1" dirty="0" err="1"/>
              <a:t>Imfill</a:t>
            </a:r>
            <a:r>
              <a:rPr lang="it-IT" sz="2400" b="1" dirty="0"/>
              <a:t> della maschera ottenuta nella slide precedente</a:t>
            </a:r>
          </a:p>
          <a:p>
            <a:pPr marL="342900" indent="-342900">
              <a:buFontTx/>
              <a:buChar char="-"/>
            </a:pPr>
            <a:r>
              <a:rPr lang="it-IT" sz="2400" b="1" dirty="0"/>
              <a:t>Risultato: </a:t>
            </a:r>
          </a:p>
          <a:p>
            <a:endParaRPr lang="it-IT" sz="2400" b="1" dirty="0"/>
          </a:p>
          <a:p>
            <a:endParaRPr lang="it-IT" sz="2400" b="1" dirty="0"/>
          </a:p>
        </p:txBody>
      </p:sp>
      <p:pic>
        <p:nvPicPr>
          <p:cNvPr id="4" name="Immagine 3">
            <a:extLst>
              <a:ext uri="{FF2B5EF4-FFF2-40B4-BE49-F238E27FC236}">
                <a16:creationId xmlns:a16="http://schemas.microsoft.com/office/drawing/2014/main" id="{B3D6EC67-D22E-6146-88CA-A11647986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247" y="2571700"/>
            <a:ext cx="3020408" cy="3620647"/>
          </a:xfrm>
          <a:prstGeom prst="rect">
            <a:avLst/>
          </a:prstGeom>
        </p:spPr>
      </p:pic>
    </p:spTree>
    <p:extLst>
      <p:ext uri="{BB962C8B-B14F-4D97-AF65-F5344CB8AC3E}">
        <p14:creationId xmlns:p14="http://schemas.microsoft.com/office/powerpoint/2010/main" val="228368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p:txBody>
          <a:bodyPr/>
          <a:lstStyle/>
          <a:p>
            <a:r>
              <a:rPr lang="it-IT" b="1" dirty="0"/>
              <a:t>Membri del gruppo</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p:txBody>
          <a:bodyPr/>
          <a:lstStyle/>
          <a:p>
            <a:pPr marL="342900" indent="-342900">
              <a:buFontTx/>
              <a:buChar char="-"/>
            </a:pPr>
            <a:r>
              <a:rPr lang="it-IT" dirty="0"/>
              <a:t>Gianluca </a:t>
            </a:r>
            <a:r>
              <a:rPr lang="it-IT" dirty="0" err="1"/>
              <a:t>Scarpellini</a:t>
            </a:r>
            <a:r>
              <a:rPr lang="it-IT" dirty="0"/>
              <a:t> – 807541</a:t>
            </a:r>
          </a:p>
          <a:p>
            <a:pPr marL="342900" indent="-342900">
              <a:buFontTx/>
              <a:buChar char="-"/>
            </a:pPr>
            <a:r>
              <a:rPr lang="it-IT" dirty="0"/>
              <a:t>Federico Belotti - 808708</a:t>
            </a:r>
          </a:p>
        </p:txBody>
      </p:sp>
    </p:spTree>
    <p:extLst>
      <p:ext uri="{BB962C8B-B14F-4D97-AF65-F5344CB8AC3E}">
        <p14:creationId xmlns:p14="http://schemas.microsoft.com/office/powerpoint/2010/main" val="356001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3"/>
            <a:ext cx="10391285" cy="1569660"/>
          </a:xfrm>
          <a:prstGeom prst="rect">
            <a:avLst/>
          </a:prstGeom>
          <a:noFill/>
        </p:spPr>
        <p:txBody>
          <a:bodyPr wrap="square" rtlCol="0">
            <a:spAutoFit/>
          </a:bodyPr>
          <a:lstStyle/>
          <a:p>
            <a:r>
              <a:rPr lang="it-IT" sz="2400" b="1" dirty="0"/>
              <a:t>Obiettivo:</a:t>
            </a:r>
          </a:p>
          <a:p>
            <a:r>
              <a:rPr lang="it-IT" sz="2400" b="1" dirty="0"/>
              <a:t>Correggere la prospettiva della </a:t>
            </a:r>
            <a:r>
              <a:rPr lang="it-IT" sz="2400" b="1" dirty="0" err="1"/>
              <a:t>chessboard</a:t>
            </a:r>
            <a:r>
              <a:rPr lang="it-IT" sz="2400" b="1" dirty="0"/>
              <a:t> estratta tramite </a:t>
            </a:r>
            <a:r>
              <a:rPr lang="it-IT" sz="2400" b="1" dirty="0" err="1"/>
              <a:t>extractBoard</a:t>
            </a:r>
            <a:endParaRPr lang="it-IT" sz="2400" b="1" dirty="0"/>
          </a:p>
          <a:p>
            <a:endParaRPr lang="it-IT" sz="2400" b="1" dirty="0"/>
          </a:p>
          <a:p>
            <a:endParaRPr lang="it-IT" sz="2400" b="1" dirty="0"/>
          </a:p>
        </p:txBody>
      </p:sp>
      <p:sp>
        <p:nvSpPr>
          <p:cNvPr id="5" name="Rettangolo 4">
            <a:extLst>
              <a:ext uri="{FF2B5EF4-FFF2-40B4-BE49-F238E27FC236}">
                <a16:creationId xmlns:a16="http://schemas.microsoft.com/office/drawing/2014/main" id="{59760BAA-AF76-4646-A120-AC30A5859158}"/>
              </a:ext>
            </a:extLst>
          </p:cNvPr>
          <p:cNvSpPr/>
          <p:nvPr/>
        </p:nvSpPr>
        <p:spPr>
          <a:xfrm>
            <a:off x="803188" y="22111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Maschera della </a:t>
            </a:r>
            <a:r>
              <a:rPr lang="it-IT" dirty="0" err="1"/>
              <a:t>chessboard</a:t>
            </a:r>
            <a:endParaRPr lang="it-IT" dirty="0"/>
          </a:p>
          <a:p>
            <a:pPr algn="ctr"/>
            <a:endParaRPr lang="it-IT" dirty="0"/>
          </a:p>
        </p:txBody>
      </p:sp>
      <p:sp>
        <p:nvSpPr>
          <p:cNvPr id="6" name="Rettangolo 5">
            <a:extLst>
              <a:ext uri="{FF2B5EF4-FFF2-40B4-BE49-F238E27FC236}">
                <a16:creationId xmlns:a16="http://schemas.microsoft.com/office/drawing/2014/main" id="{8B31AD9B-AF1C-8942-97BC-2F3522907AB9}"/>
              </a:ext>
            </a:extLst>
          </p:cNvPr>
          <p:cNvSpPr/>
          <p:nvPr/>
        </p:nvSpPr>
        <p:spPr>
          <a:xfrm>
            <a:off x="2576570" y="22111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Immagine originale</a:t>
            </a:r>
          </a:p>
          <a:p>
            <a:pPr algn="ctr"/>
            <a:endParaRPr lang="it-IT" dirty="0"/>
          </a:p>
        </p:txBody>
      </p:sp>
      <p:sp>
        <p:nvSpPr>
          <p:cNvPr id="7" name="Rettangolo 6">
            <a:extLst>
              <a:ext uri="{FF2B5EF4-FFF2-40B4-BE49-F238E27FC236}">
                <a16:creationId xmlns:a16="http://schemas.microsoft.com/office/drawing/2014/main" id="{6276E996-DFFB-2D4B-BD6F-E929D9571583}"/>
              </a:ext>
            </a:extLst>
          </p:cNvPr>
          <p:cNvSpPr/>
          <p:nvPr/>
        </p:nvSpPr>
        <p:spPr>
          <a:xfrm>
            <a:off x="803183" y="32194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Get4corner</a:t>
            </a:r>
          </a:p>
          <a:p>
            <a:pPr algn="ctr"/>
            <a:endParaRPr lang="it-IT" dirty="0"/>
          </a:p>
        </p:txBody>
      </p:sp>
      <p:sp>
        <p:nvSpPr>
          <p:cNvPr id="8" name="Rettangolo 7">
            <a:extLst>
              <a:ext uri="{FF2B5EF4-FFF2-40B4-BE49-F238E27FC236}">
                <a16:creationId xmlns:a16="http://schemas.microsoft.com/office/drawing/2014/main" id="{CEE14C60-954D-4B4F-B6DE-7AFB9C7F007A}"/>
              </a:ext>
            </a:extLst>
          </p:cNvPr>
          <p:cNvSpPr/>
          <p:nvPr/>
        </p:nvSpPr>
        <p:spPr>
          <a:xfrm>
            <a:off x="803185" y="42277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Lunghezza del lato</a:t>
            </a:r>
          </a:p>
          <a:p>
            <a:pPr algn="ctr"/>
            <a:endParaRPr lang="it-IT" dirty="0"/>
          </a:p>
        </p:txBody>
      </p:sp>
      <p:sp>
        <p:nvSpPr>
          <p:cNvPr id="9" name="Rettangolo 8">
            <a:extLst>
              <a:ext uri="{FF2B5EF4-FFF2-40B4-BE49-F238E27FC236}">
                <a16:creationId xmlns:a16="http://schemas.microsoft.com/office/drawing/2014/main" id="{FD0ADD3D-BF14-2B48-AF4A-9B33BCA143E6}"/>
              </a:ext>
            </a:extLst>
          </p:cNvPr>
          <p:cNvSpPr/>
          <p:nvPr/>
        </p:nvSpPr>
        <p:spPr>
          <a:xfrm>
            <a:off x="803184" y="5244077"/>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fitgeotrans</a:t>
            </a:r>
            <a:endParaRPr lang="it-IT" dirty="0"/>
          </a:p>
          <a:p>
            <a:pPr algn="ctr"/>
            <a:endParaRPr lang="it-IT" dirty="0"/>
          </a:p>
        </p:txBody>
      </p:sp>
      <p:sp>
        <p:nvSpPr>
          <p:cNvPr id="10" name="Rettangolo 9">
            <a:extLst>
              <a:ext uri="{FF2B5EF4-FFF2-40B4-BE49-F238E27FC236}">
                <a16:creationId xmlns:a16="http://schemas.microsoft.com/office/drawing/2014/main" id="{3657E872-0CE1-214A-86D3-EA7A04ACBD86}"/>
              </a:ext>
            </a:extLst>
          </p:cNvPr>
          <p:cNvSpPr/>
          <p:nvPr/>
        </p:nvSpPr>
        <p:spPr>
          <a:xfrm>
            <a:off x="7125722" y="370518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imcrop</a:t>
            </a:r>
            <a:endParaRPr lang="it-IT" dirty="0"/>
          </a:p>
          <a:p>
            <a:pPr algn="ctr"/>
            <a:endParaRPr lang="it-IT" dirty="0"/>
          </a:p>
        </p:txBody>
      </p:sp>
      <p:sp>
        <p:nvSpPr>
          <p:cNvPr id="11" name="Rettangolo 10">
            <a:extLst>
              <a:ext uri="{FF2B5EF4-FFF2-40B4-BE49-F238E27FC236}">
                <a16:creationId xmlns:a16="http://schemas.microsoft.com/office/drawing/2014/main" id="{74E3E467-F9E9-9847-8C44-9053D770FDEC}"/>
              </a:ext>
            </a:extLst>
          </p:cNvPr>
          <p:cNvSpPr/>
          <p:nvPr/>
        </p:nvSpPr>
        <p:spPr>
          <a:xfrm>
            <a:off x="5252741" y="370518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imwarp</a:t>
            </a:r>
            <a:endParaRPr lang="it-IT" dirty="0"/>
          </a:p>
          <a:p>
            <a:pPr algn="ctr"/>
            <a:endParaRPr lang="it-IT" dirty="0"/>
          </a:p>
        </p:txBody>
      </p:sp>
      <p:pic>
        <p:nvPicPr>
          <p:cNvPr id="12" name="Immagine 11">
            <a:extLst>
              <a:ext uri="{FF2B5EF4-FFF2-40B4-BE49-F238E27FC236}">
                <a16:creationId xmlns:a16="http://schemas.microsoft.com/office/drawing/2014/main" id="{D3AE2DC5-5D02-EA41-A08C-E44E26442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417" y="2476145"/>
            <a:ext cx="2640002" cy="2458079"/>
          </a:xfrm>
          <a:prstGeom prst="rect">
            <a:avLst/>
          </a:prstGeom>
        </p:spPr>
      </p:pic>
      <p:cxnSp>
        <p:nvCxnSpPr>
          <p:cNvPr id="14" name="Connettore 2 13">
            <a:extLst>
              <a:ext uri="{FF2B5EF4-FFF2-40B4-BE49-F238E27FC236}">
                <a16:creationId xmlns:a16="http://schemas.microsoft.com/office/drawing/2014/main" id="{CAEE4D89-85B7-9E4B-B349-33F41378483F}"/>
              </a:ext>
            </a:extLst>
          </p:cNvPr>
          <p:cNvCxnSpPr>
            <a:stCxn id="5" idx="2"/>
            <a:endCxn id="7" idx="0"/>
          </p:cNvCxnSpPr>
          <p:nvPr/>
        </p:nvCxnSpPr>
        <p:spPr>
          <a:xfrm flipH="1">
            <a:off x="1606373" y="3026657"/>
            <a:ext cx="5"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8567EAF3-2193-DE43-B187-AF6199069E6C}"/>
              </a:ext>
            </a:extLst>
          </p:cNvPr>
          <p:cNvCxnSpPr/>
          <p:nvPr/>
        </p:nvCxnSpPr>
        <p:spPr>
          <a:xfrm flipH="1">
            <a:off x="1606370" y="4034957"/>
            <a:ext cx="2"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A06E4273-57A0-4F40-9EB6-981DE060B0A9}"/>
              </a:ext>
            </a:extLst>
          </p:cNvPr>
          <p:cNvCxnSpPr/>
          <p:nvPr/>
        </p:nvCxnSpPr>
        <p:spPr>
          <a:xfrm flipH="1">
            <a:off x="1606368" y="5051323"/>
            <a:ext cx="2"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2FEC9FA8-C7EB-A34F-A0D5-423388DCF493}"/>
              </a:ext>
            </a:extLst>
          </p:cNvPr>
          <p:cNvCxnSpPr>
            <a:endCxn id="11" idx="1"/>
          </p:cNvCxnSpPr>
          <p:nvPr/>
        </p:nvCxnSpPr>
        <p:spPr>
          <a:xfrm>
            <a:off x="4182949" y="2618884"/>
            <a:ext cx="1069792" cy="149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8085CCA9-3D3A-9346-BCA5-CD351860141B}"/>
              </a:ext>
            </a:extLst>
          </p:cNvPr>
          <p:cNvCxnSpPr>
            <a:stCxn id="9" idx="3"/>
            <a:endCxn id="11" idx="1"/>
          </p:cNvCxnSpPr>
          <p:nvPr/>
        </p:nvCxnSpPr>
        <p:spPr>
          <a:xfrm flipV="1">
            <a:off x="2409563" y="4112958"/>
            <a:ext cx="2843178" cy="1538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A06AE226-0294-874E-B425-F84782D88080}"/>
              </a:ext>
            </a:extLst>
          </p:cNvPr>
          <p:cNvCxnSpPr>
            <a:stCxn id="11" idx="3"/>
            <a:endCxn id="10" idx="1"/>
          </p:cNvCxnSpPr>
          <p:nvPr/>
        </p:nvCxnSpPr>
        <p:spPr>
          <a:xfrm>
            <a:off x="6859120" y="4112958"/>
            <a:ext cx="266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D95F1351-1919-BF4B-9057-6AA317F2BFB3}"/>
              </a:ext>
            </a:extLst>
          </p:cNvPr>
          <p:cNvCxnSpPr>
            <a:cxnSpLocks/>
            <a:stCxn id="10" idx="3"/>
            <a:endCxn id="12" idx="1"/>
          </p:cNvCxnSpPr>
          <p:nvPr/>
        </p:nvCxnSpPr>
        <p:spPr>
          <a:xfrm flipV="1">
            <a:off x="8732101" y="3705185"/>
            <a:ext cx="467316" cy="407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F39E6D59-18FD-6C40-8042-FE4219272479}"/>
              </a:ext>
            </a:extLst>
          </p:cNvPr>
          <p:cNvSpPr txBox="1"/>
          <p:nvPr/>
        </p:nvSpPr>
        <p:spPr>
          <a:xfrm>
            <a:off x="9199418" y="4856223"/>
            <a:ext cx="2521528" cy="1200329"/>
          </a:xfrm>
          <a:prstGeom prst="rect">
            <a:avLst/>
          </a:prstGeom>
          <a:noFill/>
        </p:spPr>
        <p:txBody>
          <a:bodyPr wrap="square" rtlCol="0">
            <a:spAutoFit/>
          </a:bodyPr>
          <a:lstStyle/>
          <a:p>
            <a:pPr algn="ctr"/>
            <a:r>
              <a:rPr lang="it-IT" i="1" dirty="0"/>
              <a:t>Da </a:t>
            </a:r>
            <a:r>
              <a:rPr lang="it-IT" i="1" dirty="0" err="1"/>
              <a:t>extractBoard</a:t>
            </a:r>
            <a:r>
              <a:rPr lang="it-IT" i="1" dirty="0"/>
              <a:t>, ripristina la gamma-</a:t>
            </a:r>
            <a:r>
              <a:rPr lang="it-IT" i="1" dirty="0" err="1"/>
              <a:t>correction</a:t>
            </a:r>
            <a:r>
              <a:rPr lang="it-IT" i="1" dirty="0"/>
              <a:t> e restituisce la </a:t>
            </a:r>
            <a:r>
              <a:rPr lang="it-IT" i="1" dirty="0" err="1"/>
              <a:t>chessboard</a:t>
            </a:r>
            <a:endParaRPr lang="it-IT" i="1" dirty="0"/>
          </a:p>
        </p:txBody>
      </p:sp>
    </p:spTree>
    <p:extLst>
      <p:ext uri="{BB962C8B-B14F-4D97-AF65-F5344CB8AC3E}">
        <p14:creationId xmlns:p14="http://schemas.microsoft.com/office/powerpoint/2010/main" val="388456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6001643"/>
          </a:xfrm>
          <a:prstGeom prst="rect">
            <a:avLst/>
          </a:prstGeom>
          <a:noFill/>
        </p:spPr>
        <p:txBody>
          <a:bodyPr wrap="square" rtlCol="0">
            <a:spAutoFit/>
          </a:bodyPr>
          <a:lstStyle/>
          <a:p>
            <a:r>
              <a:rPr lang="it-IT" sz="2400" b="1" dirty="0"/>
              <a:t>Parametri ed esecuzione:</a:t>
            </a:r>
          </a:p>
          <a:p>
            <a:pPr marL="342900" indent="-342900">
              <a:buFont typeface="Arial" panose="020B0604020202020204" pitchFamily="34" charset="0"/>
              <a:buChar char="•"/>
            </a:pPr>
            <a:r>
              <a:rPr lang="it-IT" sz="2400" b="1" dirty="0"/>
              <a:t>Get4Corner:</a:t>
            </a:r>
          </a:p>
          <a:p>
            <a:pPr marL="914400" lvl="1" indent="-457200">
              <a:buFont typeface="+mj-lt"/>
              <a:buAutoNum type="arabicPeriod"/>
            </a:pPr>
            <a:r>
              <a:rPr lang="it-IT" sz="2400" dirty="0" err="1"/>
              <a:t>detectHarrisFeatures</a:t>
            </a:r>
            <a:r>
              <a:rPr lang="it-IT" sz="2400" dirty="0"/>
              <a:t>: estraiamo i punti appartenenti al perimetro della maschera</a:t>
            </a:r>
          </a:p>
          <a:p>
            <a:pPr marL="914400" lvl="1" indent="-457200">
              <a:buFont typeface="+mj-lt"/>
              <a:buAutoNum type="arabicPeriod"/>
            </a:pPr>
            <a:r>
              <a:rPr lang="it-IT" sz="2400" dirty="0"/>
              <a:t>Valutiamo, per ogni punto, la distanza da ogni altro punto del perimetro: </a:t>
            </a:r>
            <a:r>
              <a:rPr lang="it-IT" sz="2400" b="1" dirty="0"/>
              <a:t>matrice distanza</a:t>
            </a:r>
            <a:r>
              <a:rPr lang="it-IT" sz="2400" dirty="0"/>
              <a:t>. Ogni riga è un vettore distanza del punto di riga rispetto a tutti i punti di colonna</a:t>
            </a:r>
          </a:p>
          <a:p>
            <a:pPr marL="914400" lvl="1" indent="-457200">
              <a:buFont typeface="+mj-lt"/>
              <a:buAutoNum type="arabicPeriod"/>
            </a:pPr>
            <a:r>
              <a:rPr lang="it-IT" sz="2400" dirty="0"/>
              <a:t>I punti la cui distanza tra essi è maggiore sono </a:t>
            </a:r>
            <a:r>
              <a:rPr lang="it-IT" sz="2400" b="1" dirty="0"/>
              <a:t>due punti di corner</a:t>
            </a:r>
          </a:p>
          <a:p>
            <a:pPr marL="914400" lvl="1" indent="-457200">
              <a:buFont typeface="+mj-lt"/>
              <a:buAutoNum type="arabicPeriod"/>
            </a:pPr>
            <a:r>
              <a:rPr lang="it-IT" sz="2400" dirty="0"/>
              <a:t>Sommiamo i vettori distanza dei due punti a ogni riga della </a:t>
            </a:r>
            <a:r>
              <a:rPr lang="it-IT" sz="2400" b="1" dirty="0"/>
              <a:t>matrice distanza</a:t>
            </a:r>
          </a:p>
          <a:p>
            <a:pPr marL="914400" lvl="1" indent="-457200">
              <a:buFont typeface="+mj-lt"/>
              <a:buAutoNum type="arabicPeriod"/>
            </a:pPr>
            <a:r>
              <a:rPr lang="it-IT" sz="2400" dirty="0"/>
              <a:t>Estraiamo i due punti la cui somma della distanza dai due punti di corner (che abbiamo aggiunto alla </a:t>
            </a:r>
            <a:r>
              <a:rPr lang="it-IT" sz="2400" b="1" dirty="0"/>
              <a:t>matrice </a:t>
            </a:r>
            <a:r>
              <a:rPr lang="it-IT" sz="2400" dirty="0"/>
              <a:t>distanza in (4) ) è massima:</a:t>
            </a:r>
          </a:p>
          <a:p>
            <a:pPr marL="914400" lvl="1" indent="-457200">
              <a:buFont typeface="+mj-lt"/>
              <a:buAutoNum type="arabicPeriod"/>
            </a:pPr>
            <a:r>
              <a:rPr lang="it-IT" sz="2400" b="1" dirty="0"/>
              <a:t>4 punti di corner (non ordinati) -&gt; </a:t>
            </a:r>
            <a:r>
              <a:rPr lang="it-IT" sz="2400" b="1" dirty="0" err="1"/>
              <a:t>sortCorners</a:t>
            </a:r>
            <a:endParaRPr lang="it-IT" sz="2400" b="1" dirty="0"/>
          </a:p>
          <a:p>
            <a:pPr marL="457200" indent="-457200">
              <a:buFont typeface="+mj-lt"/>
              <a:buAutoNum type="arabicPeriod"/>
            </a:pPr>
            <a:endParaRPr lang="it-IT" sz="2400" dirty="0"/>
          </a:p>
          <a:p>
            <a:endParaRPr lang="it-IT" sz="2400" b="1" dirty="0"/>
          </a:p>
          <a:p>
            <a:endParaRPr lang="it-IT" sz="2400" b="1" dirty="0"/>
          </a:p>
        </p:txBody>
      </p:sp>
    </p:spTree>
    <p:extLst>
      <p:ext uri="{BB962C8B-B14F-4D97-AF65-F5344CB8AC3E}">
        <p14:creationId xmlns:p14="http://schemas.microsoft.com/office/powerpoint/2010/main" val="102191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6001643"/>
          </a:xfrm>
          <a:prstGeom prst="rect">
            <a:avLst/>
          </a:prstGeom>
          <a:noFill/>
        </p:spPr>
        <p:txBody>
          <a:bodyPr wrap="square" rtlCol="0">
            <a:spAutoFit/>
          </a:bodyPr>
          <a:lstStyle/>
          <a:p>
            <a:r>
              <a:rPr lang="it-IT" sz="2400" b="1" dirty="0"/>
              <a:t>Parametri ed esecuzione:</a:t>
            </a:r>
          </a:p>
          <a:p>
            <a:pPr marL="342900" indent="-342900">
              <a:buFont typeface="Arial" panose="020B0604020202020204" pitchFamily="34" charset="0"/>
              <a:buChar char="•"/>
            </a:pPr>
            <a:r>
              <a:rPr lang="it-IT" sz="2400" b="1" dirty="0"/>
              <a:t>Get4Corner:</a:t>
            </a:r>
          </a:p>
          <a:p>
            <a:pPr marL="914400" lvl="1" indent="-457200">
              <a:buFont typeface="+mj-lt"/>
              <a:buAutoNum type="arabicPeriod"/>
            </a:pPr>
            <a:r>
              <a:rPr lang="it-IT" sz="2400" dirty="0" err="1"/>
              <a:t>detectHarrisFeatures</a:t>
            </a:r>
            <a:r>
              <a:rPr lang="it-IT" sz="2400" dirty="0"/>
              <a:t>: estraiamo i punti appartenenti al perimetro della maschera</a:t>
            </a:r>
          </a:p>
          <a:p>
            <a:pPr marL="914400" lvl="1" indent="-457200">
              <a:buFont typeface="+mj-lt"/>
              <a:buAutoNum type="arabicPeriod"/>
            </a:pPr>
            <a:r>
              <a:rPr lang="it-IT" sz="2400" dirty="0"/>
              <a:t>Valutiamo, per ogni punto, la distanza da ogni altro punto del perimetro: </a:t>
            </a:r>
            <a:r>
              <a:rPr lang="it-IT" sz="2400" b="1" dirty="0"/>
              <a:t>matrice distanza</a:t>
            </a:r>
            <a:r>
              <a:rPr lang="it-IT" sz="2400" dirty="0"/>
              <a:t>. Ogni riga è un vettore distanza del punto di riga rispetto a tutti i punti di colonna</a:t>
            </a:r>
          </a:p>
          <a:p>
            <a:pPr marL="914400" lvl="1" indent="-457200">
              <a:buFont typeface="+mj-lt"/>
              <a:buAutoNum type="arabicPeriod"/>
            </a:pPr>
            <a:r>
              <a:rPr lang="it-IT" sz="2400" dirty="0"/>
              <a:t>I punti la cui distanza tra essi è maggiore sono </a:t>
            </a:r>
            <a:r>
              <a:rPr lang="it-IT" sz="2400" b="1" dirty="0"/>
              <a:t>due punti di corner</a:t>
            </a:r>
          </a:p>
          <a:p>
            <a:pPr marL="914400" lvl="1" indent="-457200">
              <a:buFont typeface="+mj-lt"/>
              <a:buAutoNum type="arabicPeriod"/>
            </a:pPr>
            <a:r>
              <a:rPr lang="it-IT" sz="2400" dirty="0"/>
              <a:t>Sommiamo i vettori distanza dei due punti a ogni riga della </a:t>
            </a:r>
            <a:r>
              <a:rPr lang="it-IT" sz="2400" b="1" dirty="0"/>
              <a:t>matrice distanza</a:t>
            </a:r>
          </a:p>
          <a:p>
            <a:pPr marL="914400" lvl="1" indent="-457200">
              <a:buFont typeface="+mj-lt"/>
              <a:buAutoNum type="arabicPeriod"/>
            </a:pPr>
            <a:r>
              <a:rPr lang="it-IT" sz="2400" dirty="0"/>
              <a:t>Estraiamo i due punti la cui somma della distanza dai due punti di corner (che abbiamo aggiunto alla </a:t>
            </a:r>
            <a:r>
              <a:rPr lang="it-IT" sz="2400" b="1" dirty="0"/>
              <a:t>matrice </a:t>
            </a:r>
            <a:r>
              <a:rPr lang="it-IT" sz="2400" dirty="0"/>
              <a:t>distanza in (4) ) è massima:</a:t>
            </a:r>
          </a:p>
          <a:p>
            <a:pPr marL="914400" lvl="1" indent="-457200">
              <a:buFont typeface="+mj-lt"/>
              <a:buAutoNum type="arabicPeriod"/>
            </a:pPr>
            <a:r>
              <a:rPr lang="it-IT" sz="2400" b="1" dirty="0"/>
              <a:t>4 punti di corner (non ordinati) -&gt; </a:t>
            </a:r>
            <a:r>
              <a:rPr lang="it-IT" sz="2400" b="1" dirty="0" err="1"/>
              <a:t>sortCorners</a:t>
            </a:r>
            <a:endParaRPr lang="it-IT" sz="2400" b="1" dirty="0"/>
          </a:p>
          <a:p>
            <a:pPr marL="457200" indent="-457200">
              <a:buFont typeface="+mj-lt"/>
              <a:buAutoNum type="arabicPeriod"/>
            </a:pPr>
            <a:endParaRPr lang="it-IT" sz="2400" dirty="0"/>
          </a:p>
          <a:p>
            <a:endParaRPr lang="it-IT" sz="2400" b="1" dirty="0"/>
          </a:p>
          <a:p>
            <a:endParaRPr lang="it-IT" sz="2400" b="1" dirty="0"/>
          </a:p>
        </p:txBody>
      </p:sp>
    </p:spTree>
    <p:extLst>
      <p:ext uri="{BB962C8B-B14F-4D97-AF65-F5344CB8AC3E}">
        <p14:creationId xmlns:p14="http://schemas.microsoft.com/office/powerpoint/2010/main" val="170379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5262979"/>
          </a:xfrm>
          <a:prstGeom prst="rect">
            <a:avLst/>
          </a:prstGeom>
          <a:noFill/>
        </p:spPr>
        <p:txBody>
          <a:bodyPr wrap="square" rtlCol="0">
            <a:spAutoFit/>
          </a:bodyPr>
          <a:lstStyle/>
          <a:p>
            <a:r>
              <a:rPr lang="it-IT" sz="2400" b="1" dirty="0"/>
              <a:t>Parametri ed esecuzione:</a:t>
            </a:r>
          </a:p>
          <a:p>
            <a:pPr marL="342900" indent="-342900">
              <a:buFont typeface="Arial" panose="020B0604020202020204" pitchFamily="34" charset="0"/>
              <a:buChar char="•"/>
            </a:pPr>
            <a:r>
              <a:rPr lang="it-IT" sz="2400" b="1" dirty="0" err="1"/>
              <a:t>SortCorners</a:t>
            </a:r>
            <a:r>
              <a:rPr lang="it-IT" sz="2400" b="1" dirty="0"/>
              <a:t>:</a:t>
            </a:r>
          </a:p>
          <a:p>
            <a:pPr marL="914400" lvl="1" indent="-457200">
              <a:buFont typeface="+mj-lt"/>
              <a:buAutoNum type="arabicPeriod"/>
            </a:pPr>
            <a:r>
              <a:rPr lang="it-IT" sz="2400" dirty="0"/>
              <a:t>Valutiamo la coordinata x media e y media per i punti di corner</a:t>
            </a:r>
          </a:p>
          <a:p>
            <a:pPr marL="914400" lvl="1" indent="-457200">
              <a:buFont typeface="+mj-lt"/>
              <a:buAutoNum type="arabicPeriod"/>
            </a:pPr>
            <a:r>
              <a:rPr lang="it-IT" sz="2400" dirty="0"/>
              <a:t>Valutiamo, per ogni punto, l’</a:t>
            </a:r>
            <a:r>
              <a:rPr lang="it-IT" sz="2400" dirty="0" err="1"/>
              <a:t>arctangente</a:t>
            </a:r>
            <a:r>
              <a:rPr lang="it-IT" sz="2400" dirty="0"/>
              <a:t> del vettore (y – </a:t>
            </a:r>
            <a:r>
              <a:rPr lang="it-IT" sz="2400" dirty="0" err="1"/>
              <a:t>ymedio</a:t>
            </a:r>
            <a:r>
              <a:rPr lang="it-IT" sz="2400" dirty="0"/>
              <a:t>, x – </a:t>
            </a:r>
            <a:r>
              <a:rPr lang="it-IT" sz="2400" dirty="0" err="1"/>
              <a:t>xmedio</a:t>
            </a:r>
            <a:r>
              <a:rPr lang="it-IT" sz="2400" dirty="0"/>
              <a:t>): </a:t>
            </a:r>
            <a:r>
              <a:rPr lang="it-IT" sz="2400" b="1" dirty="0"/>
              <a:t>matrice degli angoli</a:t>
            </a:r>
            <a:endParaRPr lang="it-IT" sz="2400" dirty="0"/>
          </a:p>
          <a:p>
            <a:pPr marL="914400" lvl="1" indent="-457200">
              <a:buFont typeface="+mj-lt"/>
              <a:buAutoNum type="arabicPeriod"/>
            </a:pPr>
            <a:r>
              <a:rPr lang="it-IT" sz="2400" dirty="0"/>
              <a:t>Ordiniamo la matrice ottenuta al punto (2), ed estraiamo </a:t>
            </a:r>
            <a:r>
              <a:rPr lang="it-IT" sz="2400" b="1" dirty="0"/>
              <a:t>gli indici dell’ordinamento</a:t>
            </a:r>
          </a:p>
          <a:p>
            <a:pPr marL="914400" lvl="1" indent="-457200">
              <a:buFont typeface="+mj-lt"/>
              <a:buAutoNum type="arabicPeriod"/>
            </a:pPr>
            <a:r>
              <a:rPr lang="it-IT" sz="2400" dirty="0"/>
              <a:t>Usiamo gli indici del punto (3) per ordinare correttamente la matrice dei punti di corners</a:t>
            </a:r>
          </a:p>
          <a:p>
            <a:pPr marL="914400" lvl="1" indent="-457200">
              <a:buFont typeface="+mj-lt"/>
              <a:buAutoNum type="arabicPeriod"/>
            </a:pPr>
            <a:r>
              <a:rPr lang="it-IT" sz="2400" b="1" dirty="0"/>
              <a:t>Risultato: corner ordinati in ordine antiorario</a:t>
            </a:r>
          </a:p>
          <a:p>
            <a:pPr marL="914400" lvl="1" indent="-457200">
              <a:buFont typeface="+mj-lt"/>
              <a:buAutoNum type="arabicPeriod"/>
            </a:pPr>
            <a:endParaRPr lang="it-IT" sz="2400" b="1" dirty="0"/>
          </a:p>
          <a:p>
            <a:pPr marL="457200" indent="-457200">
              <a:buFont typeface="+mj-lt"/>
              <a:buAutoNum type="arabicPeriod"/>
            </a:pPr>
            <a:endParaRPr lang="it-IT" sz="2400" dirty="0"/>
          </a:p>
          <a:p>
            <a:endParaRPr lang="it-IT" sz="2400" b="1" dirty="0"/>
          </a:p>
          <a:p>
            <a:endParaRPr lang="it-IT" sz="2400" b="1" dirty="0"/>
          </a:p>
        </p:txBody>
      </p:sp>
    </p:spTree>
    <p:extLst>
      <p:ext uri="{BB962C8B-B14F-4D97-AF65-F5344CB8AC3E}">
        <p14:creationId xmlns:p14="http://schemas.microsoft.com/office/powerpoint/2010/main" val="243149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836128" cy="4339650"/>
          </a:xfrm>
          <a:prstGeom prst="rect">
            <a:avLst/>
          </a:prstGeom>
          <a:noFill/>
        </p:spPr>
        <p:txBody>
          <a:bodyPr wrap="square" rtlCol="0">
            <a:spAutoFit/>
          </a:bodyPr>
          <a:lstStyle/>
          <a:p>
            <a:r>
              <a:rPr lang="it-IT" sz="2400" b="1" dirty="0"/>
              <a:t>Parametri ed esecuzione:</a:t>
            </a:r>
          </a:p>
          <a:p>
            <a:pPr marL="342900" indent="-342900" algn="just">
              <a:buFont typeface="Arial" panose="020B0604020202020204" pitchFamily="34" charset="0"/>
              <a:buChar char="•"/>
            </a:pPr>
            <a:r>
              <a:rPr lang="it-IT" sz="2400" b="1" dirty="0"/>
              <a:t>Valuta il valore del lato</a:t>
            </a:r>
            <a:r>
              <a:rPr lang="it-IT" sz="2400" dirty="0"/>
              <a:t> come la minima distanza tra due corners adiacenti</a:t>
            </a:r>
          </a:p>
          <a:p>
            <a:pPr marL="342900" indent="-342900" algn="just">
              <a:buFont typeface="Arial" panose="020B0604020202020204" pitchFamily="34" charset="0"/>
              <a:buChar char="•"/>
            </a:pPr>
            <a:endParaRPr lang="it-IT" sz="2400" dirty="0"/>
          </a:p>
          <a:p>
            <a:pPr marL="342900" indent="-342900" algn="just">
              <a:buFont typeface="Arial" panose="020B0604020202020204" pitchFamily="34" charset="0"/>
              <a:buChar char="•"/>
            </a:pPr>
            <a:r>
              <a:rPr lang="it-IT" sz="2400" b="1" dirty="0"/>
              <a:t>Genera la matrice di 4 punti su cui proiettare i 4 corners: </a:t>
            </a:r>
          </a:p>
          <a:p>
            <a:pPr marL="800100" lvl="1" indent="-342900" algn="just">
              <a:buFont typeface="Arial" panose="020B0604020202020204" pitchFamily="34" charset="0"/>
              <a:buChar char="•"/>
            </a:pPr>
            <a:r>
              <a:rPr lang="it-IT" dirty="0"/>
              <a:t>[0 0; l 0; l l; 0 l;]</a:t>
            </a:r>
          </a:p>
          <a:p>
            <a:pPr marL="800100" lvl="1" indent="-342900" algn="just">
              <a:buFont typeface="Arial" panose="020B0604020202020204" pitchFamily="34" charset="0"/>
              <a:buChar char="•"/>
            </a:pPr>
            <a:endParaRPr lang="it-IT" dirty="0"/>
          </a:p>
          <a:p>
            <a:pPr marL="342900" indent="-342900" algn="just">
              <a:buFont typeface="Arial" panose="020B0604020202020204" pitchFamily="34" charset="0"/>
              <a:buChar char="•"/>
            </a:pPr>
            <a:r>
              <a:rPr lang="it-IT" sz="2400" b="1" dirty="0" err="1"/>
              <a:t>fitgeotrans</a:t>
            </a:r>
            <a:r>
              <a:rPr lang="it-IT" sz="2400" b="1" dirty="0"/>
              <a:t>(</a:t>
            </a:r>
            <a:r>
              <a:rPr lang="it-IT" sz="2400" b="1" dirty="0" err="1"/>
              <a:t>movingpoints</a:t>
            </a:r>
            <a:r>
              <a:rPr lang="it-IT" sz="2400" b="1" dirty="0"/>
              <a:t>, </a:t>
            </a:r>
            <a:r>
              <a:rPr lang="it-IT" sz="2400" b="1" dirty="0" err="1"/>
              <a:t>fixedpoints</a:t>
            </a:r>
            <a:r>
              <a:rPr lang="it-IT" sz="2400" b="1" dirty="0"/>
              <a:t>,'</a:t>
            </a:r>
            <a:r>
              <a:rPr lang="it-IT" sz="2400" b="1" dirty="0" err="1"/>
              <a:t>projective</a:t>
            </a:r>
            <a:r>
              <a:rPr lang="it-IT" sz="2400" b="1" dirty="0"/>
              <a:t>’):</a:t>
            </a:r>
          </a:p>
          <a:p>
            <a:pPr marL="800100" lvl="1" indent="-342900" algn="just">
              <a:buFont typeface="Arial" panose="020B0604020202020204" pitchFamily="34" charset="0"/>
              <a:buChar char="•"/>
            </a:pPr>
            <a:r>
              <a:rPr lang="it-IT" sz="2400" dirty="0"/>
              <a:t>Genera una matrice di </a:t>
            </a:r>
            <a:r>
              <a:rPr lang="it-IT" sz="2400" b="1" dirty="0"/>
              <a:t>proiezione</a:t>
            </a:r>
            <a:r>
              <a:rPr lang="it-IT" sz="2400" dirty="0"/>
              <a:t> T (3 x 3) dai 4 punti di corners ai 4 punti fissi</a:t>
            </a:r>
          </a:p>
          <a:p>
            <a:pPr marL="800100" lvl="1" indent="-342900" algn="just">
              <a:buFont typeface="Arial" panose="020B0604020202020204" pitchFamily="34" charset="0"/>
              <a:buChar char="•"/>
            </a:pPr>
            <a:r>
              <a:rPr lang="it-IT" sz="2400" dirty="0"/>
              <a:t>La matrice è </a:t>
            </a:r>
            <a:r>
              <a:rPr lang="it-IT" sz="2400" i="1" dirty="0"/>
              <a:t>aumentata </a:t>
            </a:r>
            <a:r>
              <a:rPr lang="it-IT" sz="2400" dirty="0"/>
              <a:t>di una dimensione (in R</a:t>
            </a:r>
            <a:r>
              <a:rPr lang="it-IT" sz="2400" baseline="30000" dirty="0"/>
              <a:t>3</a:t>
            </a:r>
            <a:r>
              <a:rPr lang="it-IT" sz="2400" dirty="0"/>
              <a:t>), ed è </a:t>
            </a:r>
            <a:r>
              <a:rPr lang="it-IT" sz="2400" i="1" dirty="0"/>
              <a:t>invertibile</a:t>
            </a:r>
          </a:p>
          <a:p>
            <a:endParaRPr lang="it-IT" sz="2400" dirty="0"/>
          </a:p>
          <a:p>
            <a:endParaRPr lang="it-IT" sz="2400" b="1" dirty="0"/>
          </a:p>
          <a:p>
            <a:endParaRPr lang="it-IT" sz="2400" b="1" dirty="0"/>
          </a:p>
        </p:txBody>
      </p:sp>
    </p:spTree>
    <p:extLst>
      <p:ext uri="{BB962C8B-B14F-4D97-AF65-F5344CB8AC3E}">
        <p14:creationId xmlns:p14="http://schemas.microsoft.com/office/powerpoint/2010/main" val="2099024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836128" cy="4524315"/>
          </a:xfrm>
          <a:prstGeom prst="rect">
            <a:avLst/>
          </a:prstGeom>
          <a:noFill/>
        </p:spPr>
        <p:txBody>
          <a:bodyPr wrap="square" rtlCol="0">
            <a:spAutoFit/>
          </a:bodyPr>
          <a:lstStyle/>
          <a:p>
            <a:r>
              <a:rPr lang="it-IT" sz="2400" b="1" dirty="0"/>
              <a:t>Parametri ed esecuzione:</a:t>
            </a:r>
          </a:p>
          <a:p>
            <a:pPr marL="342900" indent="-342900" algn="just">
              <a:buFont typeface="Arial" panose="020B0604020202020204" pitchFamily="34" charset="0"/>
              <a:buChar char="•"/>
            </a:pPr>
            <a:r>
              <a:rPr lang="it-IT" sz="2400" b="1" dirty="0" err="1"/>
              <a:t>imwarp</a:t>
            </a:r>
            <a:r>
              <a:rPr lang="it-IT" sz="2400" b="1" dirty="0"/>
              <a:t>(</a:t>
            </a:r>
            <a:r>
              <a:rPr lang="it-IT" sz="2400" b="1" dirty="0" err="1"/>
              <a:t>im</a:t>
            </a:r>
            <a:r>
              <a:rPr lang="it-IT" sz="2400" b="1" dirty="0"/>
              <a:t>, T, '</a:t>
            </a:r>
            <a:r>
              <a:rPr lang="it-IT" sz="2400" b="1" dirty="0" err="1"/>
              <a:t>bicubic</a:t>
            </a:r>
            <a:r>
              <a:rPr lang="it-IT" sz="2400" b="1" dirty="0"/>
              <a:t>’, '</a:t>
            </a:r>
            <a:r>
              <a:rPr lang="it-IT" sz="2400" b="1" dirty="0" err="1"/>
              <a:t>OutputView</a:t>
            </a:r>
            <a:r>
              <a:rPr lang="it-IT" sz="2400" b="1" dirty="0"/>
              <a:t>', imref2d( </a:t>
            </a:r>
            <a:r>
              <a:rPr lang="it-IT" sz="2400" b="1" dirty="0" err="1"/>
              <a:t>size</a:t>
            </a:r>
            <a:r>
              <a:rPr lang="it-IT" sz="2400" b="1" dirty="0"/>
              <a:t>(</a:t>
            </a:r>
            <a:r>
              <a:rPr lang="it-IT" sz="2400" b="1" dirty="0" err="1"/>
              <a:t>im</a:t>
            </a:r>
            <a:r>
              <a:rPr lang="it-IT" sz="2400" b="1" dirty="0"/>
              <a:t>) ) )</a:t>
            </a:r>
          </a:p>
          <a:p>
            <a:pPr marL="800100" lvl="1" indent="-342900" algn="just">
              <a:buFont typeface="Arial" panose="020B0604020202020204" pitchFamily="34" charset="0"/>
              <a:buChar char="•"/>
            </a:pPr>
            <a:r>
              <a:rPr lang="it-IT" sz="2400" dirty="0"/>
              <a:t>Per ogni punto dell’immagine risultato (x’, y’), ottiene il punto dell’immagine originale proiettato come (x’, y’) = T </a:t>
            </a:r>
            <a:r>
              <a:rPr lang="it-IT" sz="2400" baseline="30000" dirty="0"/>
              <a:t>-1</a:t>
            </a:r>
            <a:r>
              <a:rPr lang="it-IT" sz="2400" dirty="0"/>
              <a:t> * (x, y) </a:t>
            </a:r>
          </a:p>
          <a:p>
            <a:pPr marL="800100" lvl="1" indent="-342900" algn="just">
              <a:buFont typeface="Arial" panose="020B0604020202020204" pitchFamily="34" charset="0"/>
              <a:buChar char="•"/>
            </a:pPr>
            <a:r>
              <a:rPr lang="it-IT" sz="2400" b="1" dirty="0"/>
              <a:t>Interpolazione </a:t>
            </a:r>
            <a:r>
              <a:rPr lang="it-IT" sz="2400" b="1" dirty="0" err="1"/>
              <a:t>bicubica</a:t>
            </a:r>
            <a:r>
              <a:rPr lang="it-IT" sz="2400" b="1" dirty="0"/>
              <a:t>: </a:t>
            </a:r>
            <a:r>
              <a:rPr lang="it-IT" sz="2400" dirty="0"/>
              <a:t>interpola i punti (garantisce il massimo risultato)</a:t>
            </a:r>
          </a:p>
          <a:p>
            <a:pPr marL="800100" lvl="1" indent="-342900" algn="just">
              <a:buFont typeface="Arial" panose="020B0604020202020204" pitchFamily="34" charset="0"/>
              <a:buChar char="•"/>
            </a:pPr>
            <a:r>
              <a:rPr lang="it-IT" sz="2400" b="1" dirty="0" err="1"/>
              <a:t>OutputView</a:t>
            </a:r>
            <a:r>
              <a:rPr lang="it-IT" sz="2400" b="1" dirty="0"/>
              <a:t>: </a:t>
            </a:r>
            <a:r>
              <a:rPr lang="it-IT" sz="2400" dirty="0"/>
              <a:t>dimensione dell’immagine risultato (pari alla dimensione dell’immagine di input)</a:t>
            </a:r>
            <a:endParaRPr lang="it-IT" sz="2400" b="1" dirty="0"/>
          </a:p>
          <a:p>
            <a:endParaRPr lang="it-IT" sz="2400" b="1" dirty="0"/>
          </a:p>
          <a:p>
            <a:pPr marL="342900" indent="-342900" algn="just">
              <a:buFont typeface="Arial" panose="020B0604020202020204" pitchFamily="34" charset="0"/>
              <a:buChar char="•"/>
            </a:pPr>
            <a:r>
              <a:rPr lang="it-IT" sz="2400" b="1" dirty="0" err="1"/>
              <a:t>Imcrop</a:t>
            </a:r>
            <a:r>
              <a:rPr lang="it-IT" sz="2400" b="1" dirty="0"/>
              <a:t> della regione </a:t>
            </a:r>
            <a:r>
              <a:rPr lang="it-IT" sz="2400" dirty="0"/>
              <a:t>[0 0; l 0; l l; 0 l;] su cui è stata proiettata la </a:t>
            </a:r>
            <a:r>
              <a:rPr lang="it-IT" sz="2400" dirty="0" err="1"/>
              <a:t>chessboard</a:t>
            </a:r>
            <a:endParaRPr lang="it-IT" sz="2400" dirty="0"/>
          </a:p>
          <a:p>
            <a:pPr marL="342900" indent="-342900" algn="just">
              <a:buFont typeface="Arial" panose="020B0604020202020204" pitchFamily="34" charset="0"/>
              <a:buChar char="•"/>
            </a:pPr>
            <a:endParaRPr lang="it-IT" sz="2400" b="1" dirty="0"/>
          </a:p>
          <a:p>
            <a:endParaRPr lang="it-IT" sz="2400" dirty="0"/>
          </a:p>
          <a:p>
            <a:endParaRPr lang="it-IT" sz="2400" b="1" dirty="0"/>
          </a:p>
        </p:txBody>
      </p:sp>
    </p:spTree>
    <p:extLst>
      <p:ext uri="{BB962C8B-B14F-4D97-AF65-F5344CB8AC3E}">
        <p14:creationId xmlns:p14="http://schemas.microsoft.com/office/powerpoint/2010/main" val="241357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836128" cy="830997"/>
          </a:xfrm>
          <a:prstGeom prst="rect">
            <a:avLst/>
          </a:prstGeom>
          <a:noFill/>
        </p:spPr>
        <p:txBody>
          <a:bodyPr wrap="square" rtlCol="0">
            <a:spAutoFit/>
          </a:bodyPr>
          <a:lstStyle/>
          <a:p>
            <a:r>
              <a:rPr lang="it-IT" sz="2400" b="1" dirty="0"/>
              <a:t>Risultato:</a:t>
            </a:r>
            <a:endParaRPr lang="it-IT" sz="2400" dirty="0"/>
          </a:p>
          <a:p>
            <a:endParaRPr lang="it-IT" sz="2400" b="1" dirty="0"/>
          </a:p>
        </p:txBody>
      </p:sp>
      <p:pic>
        <p:nvPicPr>
          <p:cNvPr id="4" name="Immagine 3">
            <a:extLst>
              <a:ext uri="{FF2B5EF4-FFF2-40B4-BE49-F238E27FC236}">
                <a16:creationId xmlns:a16="http://schemas.microsoft.com/office/drawing/2014/main" id="{162B81D8-ABFD-1E41-A4C2-CDD464688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089" y="2096017"/>
            <a:ext cx="4787456" cy="4457552"/>
          </a:xfrm>
          <a:prstGeom prst="rect">
            <a:avLst/>
          </a:prstGeom>
        </p:spPr>
      </p:pic>
    </p:spTree>
    <p:extLst>
      <p:ext uri="{BB962C8B-B14F-4D97-AF65-F5344CB8AC3E}">
        <p14:creationId xmlns:p14="http://schemas.microsoft.com/office/powerpoint/2010/main" val="3721473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6" y="1680519"/>
            <a:ext cx="5008480" cy="3046988"/>
          </a:xfrm>
          <a:prstGeom prst="rect">
            <a:avLst/>
          </a:prstGeom>
          <a:noFill/>
        </p:spPr>
        <p:txBody>
          <a:bodyPr wrap="square" rtlCol="0">
            <a:spAutoFit/>
          </a:bodyPr>
          <a:lstStyle/>
          <a:p>
            <a:r>
              <a:rPr lang="it-IT" sz="2400" b="1" dirty="0"/>
              <a:t>Problematiche:</a:t>
            </a:r>
          </a:p>
          <a:p>
            <a:pPr marL="342900" indent="-342900">
              <a:buFont typeface="Calibri" panose="020F0502020204030204" pitchFamily="34" charset="0"/>
              <a:buChar char="-"/>
            </a:pPr>
            <a:r>
              <a:rPr lang="it-IT" sz="2400" dirty="0"/>
              <a:t>Problemi nel correggere la prospettiva quando l’immagine risulta piegata (immagine 049)</a:t>
            </a:r>
          </a:p>
          <a:p>
            <a:pPr marL="342900" indent="-342900">
              <a:buFont typeface="Calibri" panose="020F0502020204030204" pitchFamily="34" charset="0"/>
              <a:buChar char="-"/>
            </a:pPr>
            <a:endParaRPr lang="it-IT" sz="2400" dirty="0"/>
          </a:p>
          <a:p>
            <a:pPr marL="342900" indent="-342900">
              <a:buFont typeface="Calibri" panose="020F0502020204030204" pitchFamily="34" charset="0"/>
              <a:buChar char="-"/>
            </a:pPr>
            <a:endParaRPr lang="it-IT" sz="2400" b="1" dirty="0"/>
          </a:p>
          <a:p>
            <a:endParaRPr lang="it-IT" sz="2400" b="1" dirty="0"/>
          </a:p>
          <a:p>
            <a:endParaRPr lang="it-IT" sz="2400" b="1" dirty="0"/>
          </a:p>
        </p:txBody>
      </p:sp>
      <p:pic>
        <p:nvPicPr>
          <p:cNvPr id="6" name="Picture 5" descr="A close up of a logo&#10;&#10;Description generated with high confidence">
            <a:extLst>
              <a:ext uri="{FF2B5EF4-FFF2-40B4-BE49-F238E27FC236}">
                <a16:creationId xmlns:a16="http://schemas.microsoft.com/office/drawing/2014/main" id="{AC525D98-1522-42F1-AB97-0A06EFB8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392" y="1149822"/>
            <a:ext cx="6364213" cy="5708178"/>
          </a:xfrm>
          <a:prstGeom prst="rect">
            <a:avLst/>
          </a:prstGeom>
        </p:spPr>
      </p:pic>
    </p:spTree>
    <p:extLst>
      <p:ext uri="{BB962C8B-B14F-4D97-AF65-F5344CB8AC3E}">
        <p14:creationId xmlns:p14="http://schemas.microsoft.com/office/powerpoint/2010/main" val="1698228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6" y="1680519"/>
            <a:ext cx="5008480" cy="3046988"/>
          </a:xfrm>
          <a:prstGeom prst="rect">
            <a:avLst/>
          </a:prstGeom>
          <a:noFill/>
        </p:spPr>
        <p:txBody>
          <a:bodyPr wrap="square" rtlCol="0">
            <a:spAutoFit/>
          </a:bodyPr>
          <a:lstStyle/>
          <a:p>
            <a:r>
              <a:rPr lang="it-IT" sz="2400" b="1" dirty="0"/>
              <a:t>Problematiche:</a:t>
            </a:r>
          </a:p>
          <a:p>
            <a:pPr marL="342900" indent="-342900">
              <a:buFont typeface="Calibri" panose="020F0502020204030204" pitchFamily="34" charset="0"/>
              <a:buChar char="-"/>
            </a:pPr>
            <a:r>
              <a:rPr lang="it-IT" sz="2400" dirty="0"/>
              <a:t>Problemi nell’orientare correttamente la </a:t>
            </a:r>
            <a:r>
              <a:rPr lang="it-IT" sz="2400" dirty="0" err="1"/>
              <a:t>chessboard</a:t>
            </a:r>
            <a:r>
              <a:rPr lang="it-IT" sz="2400" dirty="0"/>
              <a:t> (immagine 058)</a:t>
            </a:r>
          </a:p>
          <a:p>
            <a:pPr marL="342900" indent="-342900">
              <a:buFont typeface="Calibri" panose="020F0502020204030204" pitchFamily="34" charset="0"/>
              <a:buChar char="-"/>
            </a:pPr>
            <a:endParaRPr lang="it-IT" sz="2400" dirty="0"/>
          </a:p>
          <a:p>
            <a:pPr marL="342900" indent="-342900">
              <a:buFont typeface="Calibri" panose="020F0502020204030204" pitchFamily="34" charset="0"/>
              <a:buChar char="-"/>
            </a:pPr>
            <a:endParaRPr lang="it-IT" sz="2400" b="1" dirty="0"/>
          </a:p>
          <a:p>
            <a:endParaRPr lang="it-IT" sz="2400" b="1" dirty="0"/>
          </a:p>
          <a:p>
            <a:endParaRPr lang="it-IT" sz="2400" b="1" dirty="0"/>
          </a:p>
        </p:txBody>
      </p:sp>
      <p:pic>
        <p:nvPicPr>
          <p:cNvPr id="5" name="Picture 4" descr="A picture containing object&#10;&#10;Description generated with high confidence">
            <a:extLst>
              <a:ext uri="{FF2B5EF4-FFF2-40B4-BE49-F238E27FC236}">
                <a16:creationId xmlns:a16="http://schemas.microsoft.com/office/drawing/2014/main" id="{A459EAC2-0F77-4843-A66A-65220A783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887" y="1326906"/>
            <a:ext cx="6716246" cy="5531094"/>
          </a:xfrm>
          <a:prstGeom prst="rect">
            <a:avLst/>
          </a:prstGeom>
        </p:spPr>
      </p:pic>
    </p:spTree>
    <p:extLst>
      <p:ext uri="{BB962C8B-B14F-4D97-AF65-F5344CB8AC3E}">
        <p14:creationId xmlns:p14="http://schemas.microsoft.com/office/powerpoint/2010/main" val="32394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960444" cy="5078313"/>
          </a:xfrm>
          <a:prstGeom prst="rect">
            <a:avLst/>
          </a:prstGeom>
          <a:noFill/>
        </p:spPr>
        <p:txBody>
          <a:bodyPr wrap="square" rtlCol="0">
            <a:spAutoFit/>
          </a:bodyPr>
          <a:lstStyle/>
          <a:p>
            <a:r>
              <a:rPr lang="it-IT" sz="2400" b="1" dirty="0"/>
              <a:t>Obiettivo:</a:t>
            </a:r>
          </a:p>
          <a:p>
            <a:pPr algn="just"/>
            <a:r>
              <a:rPr lang="it-IT" sz="2400" dirty="0"/>
              <a:t>Dobbiamo estrarre, per ogni chessboard, le 64 celle di cui è composta.</a:t>
            </a:r>
          </a:p>
          <a:p>
            <a:pPr algn="just"/>
            <a:r>
              <a:rPr lang="it-IT" sz="2400" dirty="0"/>
              <a:t>Si assume che la chessboard ricevuta in input sia stata estratta ed orientata correttamente.</a:t>
            </a:r>
          </a:p>
          <a:p>
            <a:pPr algn="just"/>
            <a:r>
              <a:rPr lang="it-IT" sz="2400" dirty="0"/>
              <a:t>L’algoritmo estrae correttamente le 64 celle di 16 immagini di test su 22.</a:t>
            </a:r>
          </a:p>
          <a:p>
            <a:endParaRPr lang="it-IT" sz="2400" dirty="0"/>
          </a:p>
          <a:p>
            <a:r>
              <a:rPr lang="it-IT" sz="2400" b="1" dirty="0"/>
              <a:t>Tempo totale di esecuzione (extractSquares): 1 seconds</a:t>
            </a:r>
          </a:p>
          <a:p>
            <a:r>
              <a:rPr lang="it-IT" sz="2400" b="1" dirty="0"/>
              <a:t>Hardware:</a:t>
            </a:r>
          </a:p>
          <a:p>
            <a:endParaRPr lang="it-IT" sz="2400" b="1" dirty="0"/>
          </a:p>
          <a:p>
            <a:r>
              <a:rPr lang="it-IT" sz="2000" dirty="0"/>
              <a:t>CPU  : 2,3 GHz Intel Core i5-5300U</a:t>
            </a:r>
          </a:p>
          <a:p>
            <a:r>
              <a:rPr lang="it-IT" sz="2000" dirty="0"/>
              <a:t>RAM : 8 GB 800 MHz DDR3</a:t>
            </a:r>
          </a:p>
          <a:p>
            <a:r>
              <a:rPr lang="it-IT" sz="2000" dirty="0"/>
              <a:t>GPU  : Intel HD Graphics 5500</a:t>
            </a:r>
          </a:p>
          <a:p>
            <a:endParaRPr lang="it-IT" sz="2400" b="1" dirty="0"/>
          </a:p>
          <a:p>
            <a:endParaRPr lang="it-IT" sz="2400" dirty="0"/>
          </a:p>
        </p:txBody>
      </p:sp>
    </p:spTree>
    <p:extLst>
      <p:ext uri="{BB962C8B-B14F-4D97-AF65-F5344CB8AC3E}">
        <p14:creationId xmlns:p14="http://schemas.microsoft.com/office/powerpoint/2010/main" val="125289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a:xfrm>
            <a:off x="1524000" y="924910"/>
            <a:ext cx="9144000" cy="1029522"/>
          </a:xfrm>
        </p:spPr>
        <p:txBody>
          <a:bodyPr/>
          <a:lstStyle/>
          <a:p>
            <a:r>
              <a:rPr lang="it-IT" b="1" dirty="0"/>
              <a:t>Contributo al progetto</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a:xfrm>
            <a:off x="1103587" y="2277734"/>
            <a:ext cx="10699530" cy="4417356"/>
          </a:xfrm>
        </p:spPr>
        <p:txBody>
          <a:bodyPr/>
          <a:lstStyle/>
          <a:p>
            <a:pPr marL="342900" indent="-342900" algn="l">
              <a:buFontTx/>
              <a:buChar char="-"/>
            </a:pPr>
            <a:r>
              <a:rPr lang="it-IT" sz="2000" dirty="0" err="1"/>
              <a:t>extractBoard</a:t>
            </a:r>
            <a:r>
              <a:rPr lang="it-IT" sz="2000" dirty="0"/>
              <a:t> -  </a:t>
            </a:r>
            <a:r>
              <a:rPr lang="it-IT" sz="2000" dirty="0" err="1"/>
              <a:t>CorrectPerspective</a:t>
            </a:r>
            <a:r>
              <a:rPr lang="it-IT" sz="2000" dirty="0"/>
              <a:t> : </a:t>
            </a:r>
            <a:r>
              <a:rPr lang="it-IT" sz="2000" i="1" dirty="0"/>
              <a:t>estrarre la </a:t>
            </a:r>
            <a:r>
              <a:rPr lang="it-IT" sz="2000" i="1" dirty="0" err="1"/>
              <a:t>board</a:t>
            </a:r>
            <a:r>
              <a:rPr lang="it-IT" sz="2000" i="1" dirty="0"/>
              <a:t> corretta dall’immagine </a:t>
            </a:r>
            <a:r>
              <a:rPr lang="it-IT" sz="2000" b="1" dirty="0"/>
              <a:t>(G. </a:t>
            </a:r>
            <a:r>
              <a:rPr lang="it-IT" sz="2000" b="1" dirty="0" err="1"/>
              <a:t>Scarpellini</a:t>
            </a:r>
            <a:r>
              <a:rPr lang="it-IT" sz="2000" b="1" dirty="0"/>
              <a:t>)</a:t>
            </a:r>
          </a:p>
          <a:p>
            <a:pPr marL="342900" indent="-342900" algn="l">
              <a:buFontTx/>
              <a:buChar char="-"/>
            </a:pPr>
            <a:r>
              <a:rPr lang="it-IT" sz="2000" dirty="0" err="1"/>
              <a:t>extractSquares</a:t>
            </a:r>
            <a:r>
              <a:rPr lang="it-IT" sz="2000" dirty="0"/>
              <a:t> : </a:t>
            </a:r>
            <a:r>
              <a:rPr lang="it-IT" sz="2000" i="1" dirty="0"/>
              <a:t>estrarre le singole celle dalla </a:t>
            </a:r>
            <a:r>
              <a:rPr lang="it-IT" sz="2000" i="1" dirty="0" err="1"/>
              <a:t>board</a:t>
            </a:r>
            <a:r>
              <a:rPr lang="it-IT" sz="2000" i="1" dirty="0"/>
              <a:t> di input </a:t>
            </a:r>
            <a:r>
              <a:rPr lang="it-IT" sz="2000" b="1" dirty="0"/>
              <a:t>(</a:t>
            </a:r>
            <a:r>
              <a:rPr lang="it-IT" sz="2000" b="1" dirty="0" err="1"/>
              <a:t>F</a:t>
            </a:r>
            <a:r>
              <a:rPr lang="it-IT" sz="2000" b="1" dirty="0"/>
              <a:t>. Belotti)</a:t>
            </a:r>
          </a:p>
          <a:p>
            <a:pPr marL="342900" indent="-342900" algn="l">
              <a:buFontTx/>
              <a:buChar char="-"/>
            </a:pPr>
            <a:r>
              <a:rPr lang="it-IT" sz="2000" dirty="0" err="1"/>
              <a:t>computeFEN_classify</a:t>
            </a:r>
            <a:r>
              <a:rPr lang="it-IT" sz="2000" dirty="0"/>
              <a:t> : </a:t>
            </a:r>
            <a:r>
              <a:rPr lang="it-IT" sz="2000" i="1" dirty="0"/>
              <a:t>compone la stringa FEN della matrice di celle di input usando un classificatore </a:t>
            </a:r>
            <a:r>
              <a:rPr lang="it-IT" sz="2000" b="1" dirty="0"/>
              <a:t>(G. </a:t>
            </a:r>
            <a:r>
              <a:rPr lang="it-IT" sz="2000" b="1" dirty="0" err="1"/>
              <a:t>Scarpellini</a:t>
            </a:r>
            <a:r>
              <a:rPr lang="it-IT" sz="2000" b="1" dirty="0"/>
              <a:t>)</a:t>
            </a:r>
          </a:p>
          <a:p>
            <a:pPr marL="342900" indent="-342900" algn="l">
              <a:buFontTx/>
              <a:buChar char="-"/>
            </a:pPr>
            <a:r>
              <a:rPr lang="it-IT" sz="2000" dirty="0" err="1"/>
              <a:t>ComputeFEN_matching</a:t>
            </a:r>
            <a:r>
              <a:rPr lang="it-IT" sz="2000" dirty="0"/>
              <a:t> : </a:t>
            </a:r>
            <a:r>
              <a:rPr lang="it-IT" sz="2000" i="1" dirty="0"/>
              <a:t>compone la stringa FEN della matrice di celle di input usando </a:t>
            </a:r>
            <a:r>
              <a:rPr lang="it-IT" sz="2000" i="1" dirty="0" err="1"/>
              <a:t>template</a:t>
            </a:r>
            <a:r>
              <a:rPr lang="it-IT" sz="2000" i="1" dirty="0"/>
              <a:t> </a:t>
            </a:r>
            <a:r>
              <a:rPr lang="it-IT" sz="2000" i="1" dirty="0" err="1"/>
              <a:t>matching</a:t>
            </a:r>
            <a:r>
              <a:rPr lang="it-IT" sz="2000" i="1" dirty="0"/>
              <a:t> </a:t>
            </a:r>
            <a:r>
              <a:rPr lang="it-IT" sz="2000" b="1" dirty="0"/>
              <a:t>(</a:t>
            </a:r>
            <a:r>
              <a:rPr lang="it-IT" sz="2000" b="1" dirty="0" err="1"/>
              <a:t>F</a:t>
            </a:r>
            <a:r>
              <a:rPr lang="it-IT" sz="2000" b="1" dirty="0"/>
              <a:t>. Belotti)</a:t>
            </a:r>
          </a:p>
          <a:p>
            <a:pPr marL="342900" indent="-342900" algn="l">
              <a:buFontTx/>
              <a:buChar char="-"/>
            </a:pPr>
            <a:r>
              <a:rPr lang="it-IT" sz="2000" dirty="0" err="1"/>
              <a:t>computeXDescriptor</a:t>
            </a:r>
            <a:r>
              <a:rPr lang="it-IT" sz="2000" dirty="0"/>
              <a:t> : restituisce un vettore di </a:t>
            </a:r>
            <a:r>
              <a:rPr lang="it-IT" sz="2000" dirty="0" err="1"/>
              <a:t>features</a:t>
            </a:r>
            <a:r>
              <a:rPr lang="it-IT" sz="2000" dirty="0"/>
              <a:t> X dell’immagine di input </a:t>
            </a:r>
            <a:r>
              <a:rPr lang="it-IT" sz="2000" b="1" dirty="0"/>
              <a:t>(G. </a:t>
            </a:r>
            <a:r>
              <a:rPr lang="it-IT" sz="2000" b="1" dirty="0" err="1"/>
              <a:t>Scarpellini</a:t>
            </a:r>
            <a:r>
              <a:rPr lang="it-IT" sz="2000" b="1" dirty="0"/>
              <a:t>)</a:t>
            </a:r>
          </a:p>
          <a:p>
            <a:pPr marL="342900" indent="-342900" algn="l">
              <a:buFontTx/>
              <a:buChar char="-"/>
            </a:pPr>
            <a:r>
              <a:rPr lang="it-IT" sz="2000" dirty="0"/>
              <a:t>Coefficienti di cross-</a:t>
            </a:r>
            <a:r>
              <a:rPr lang="it-IT" sz="2000" dirty="0" err="1"/>
              <a:t>correlation</a:t>
            </a:r>
            <a:r>
              <a:rPr lang="it-IT" sz="2000" dirty="0"/>
              <a:t> : funzioni per il calcolo dei coefficienti di correlazione </a:t>
            </a:r>
            <a:r>
              <a:rPr lang="it-IT" sz="2000" b="1" dirty="0"/>
              <a:t>(</a:t>
            </a:r>
            <a:r>
              <a:rPr lang="it-IT" sz="2000" b="1" dirty="0" err="1"/>
              <a:t>F</a:t>
            </a:r>
            <a:r>
              <a:rPr lang="it-IT" sz="2000" b="1" dirty="0"/>
              <a:t>. Belotti)</a:t>
            </a:r>
          </a:p>
          <a:p>
            <a:pPr marL="342900" indent="-342900" algn="l">
              <a:buFontTx/>
              <a:buChar char="-"/>
            </a:pPr>
            <a:r>
              <a:rPr lang="it-IT" sz="2000" dirty="0" err="1"/>
              <a:t>feedClassifier</a:t>
            </a:r>
            <a:r>
              <a:rPr lang="it-IT" sz="2000" dirty="0"/>
              <a:t> – </a:t>
            </a:r>
            <a:r>
              <a:rPr lang="it-IT" sz="2000" dirty="0" err="1"/>
              <a:t>generateClassifier</a:t>
            </a:r>
            <a:r>
              <a:rPr lang="it-IT" sz="2000" dirty="0"/>
              <a:t> : genera un classificatore SVM </a:t>
            </a:r>
            <a:r>
              <a:rPr lang="it-IT" sz="2000" b="1" dirty="0"/>
              <a:t>(G. </a:t>
            </a:r>
            <a:r>
              <a:rPr lang="it-IT" sz="2000" b="1" dirty="0" err="1"/>
              <a:t>Scarpellini</a:t>
            </a:r>
            <a:r>
              <a:rPr lang="it-IT" sz="2000" b="1" dirty="0"/>
              <a:t>)</a:t>
            </a:r>
            <a:endParaRPr lang="it-IT" sz="2000" dirty="0"/>
          </a:p>
          <a:p>
            <a:endParaRPr lang="it-IT" i="1" dirty="0"/>
          </a:p>
        </p:txBody>
      </p:sp>
    </p:spTree>
    <p:extLst>
      <p:ext uri="{BB962C8B-B14F-4D97-AF65-F5344CB8AC3E}">
        <p14:creationId xmlns:p14="http://schemas.microsoft.com/office/powerpoint/2010/main" val="3507602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4" name="Rettangolo 3">
            <a:extLst>
              <a:ext uri="{FF2B5EF4-FFF2-40B4-BE49-F238E27FC236}">
                <a16:creationId xmlns:a16="http://schemas.microsoft.com/office/drawing/2014/main" id="{4B1B87C7-F3FC-BB4C-9CB3-9FC44426A7DB}"/>
              </a:ext>
            </a:extLst>
          </p:cNvPr>
          <p:cNvSpPr/>
          <p:nvPr/>
        </p:nvSpPr>
        <p:spPr>
          <a:xfrm>
            <a:off x="420130"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Chessboard a livelli di grigio</a:t>
            </a:r>
          </a:p>
        </p:txBody>
      </p:sp>
      <p:sp>
        <p:nvSpPr>
          <p:cNvPr id="6" name="Rettangolo 5">
            <a:extLst>
              <a:ext uri="{FF2B5EF4-FFF2-40B4-BE49-F238E27FC236}">
                <a16:creationId xmlns:a16="http://schemas.microsoft.com/office/drawing/2014/main" id="{C1FF5A6B-5011-014D-A4EC-A70A19D55EAA}"/>
              </a:ext>
            </a:extLst>
          </p:cNvPr>
          <p:cNvSpPr/>
          <p:nvPr/>
        </p:nvSpPr>
        <p:spPr>
          <a:xfrm>
            <a:off x="420127" y="255785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Gamma correction</a:t>
            </a:r>
          </a:p>
        </p:txBody>
      </p:sp>
      <p:sp>
        <p:nvSpPr>
          <p:cNvPr id="7" name="Rettangolo 6">
            <a:extLst>
              <a:ext uri="{FF2B5EF4-FFF2-40B4-BE49-F238E27FC236}">
                <a16:creationId xmlns:a16="http://schemas.microsoft.com/office/drawing/2014/main" id="{A67F4D52-62BF-0C4D-837B-6C9CC6D3B0A7}"/>
              </a:ext>
            </a:extLst>
          </p:cNvPr>
          <p:cNvSpPr/>
          <p:nvPr/>
        </p:nvSpPr>
        <p:spPr>
          <a:xfrm>
            <a:off x="420129" y="356286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Sauvola</a:t>
            </a:r>
          </a:p>
          <a:p>
            <a:pPr algn="ctr"/>
            <a:endParaRPr lang="it-IT" dirty="0"/>
          </a:p>
        </p:txBody>
      </p:sp>
      <p:sp>
        <p:nvSpPr>
          <p:cNvPr id="8" name="Rettangolo 7">
            <a:extLst>
              <a:ext uri="{FF2B5EF4-FFF2-40B4-BE49-F238E27FC236}">
                <a16:creationId xmlns:a16="http://schemas.microsoft.com/office/drawing/2014/main" id="{20DD6C66-BAB4-7D4E-8B91-BA5CC61AFDC2}"/>
              </a:ext>
            </a:extLst>
          </p:cNvPr>
          <p:cNvSpPr/>
          <p:nvPr/>
        </p:nvSpPr>
        <p:spPr>
          <a:xfrm>
            <a:off x="420128"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Padding immagine binaria</a:t>
            </a:r>
          </a:p>
        </p:txBody>
      </p:sp>
      <p:sp>
        <p:nvSpPr>
          <p:cNvPr id="9" name="Rettangolo 8">
            <a:extLst>
              <a:ext uri="{FF2B5EF4-FFF2-40B4-BE49-F238E27FC236}">
                <a16:creationId xmlns:a16="http://schemas.microsoft.com/office/drawing/2014/main" id="{0DDF9D9C-D8B7-C349-AC85-D8B53B5CDCDD}"/>
              </a:ext>
            </a:extLst>
          </p:cNvPr>
          <p:cNvSpPr/>
          <p:nvPr/>
        </p:nvSpPr>
        <p:spPr>
          <a:xfrm>
            <a:off x="420127"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Open</a:t>
            </a:r>
          </a:p>
        </p:txBody>
      </p:sp>
      <p:sp>
        <p:nvSpPr>
          <p:cNvPr id="10" name="Rettangolo 9">
            <a:extLst>
              <a:ext uri="{FF2B5EF4-FFF2-40B4-BE49-F238E27FC236}">
                <a16:creationId xmlns:a16="http://schemas.microsoft.com/office/drawing/2014/main" id="{B3DE2083-3D4C-C647-90F8-F27E85489A99}"/>
              </a:ext>
            </a:extLst>
          </p:cNvPr>
          <p:cNvSpPr/>
          <p:nvPr/>
        </p:nvSpPr>
        <p:spPr>
          <a:xfrm>
            <a:off x="7251460" y="2570206"/>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Padding immagine originale</a:t>
            </a:r>
          </a:p>
        </p:txBody>
      </p:sp>
      <p:sp>
        <p:nvSpPr>
          <p:cNvPr id="11" name="Rettangolo 10">
            <a:extLst>
              <a:ext uri="{FF2B5EF4-FFF2-40B4-BE49-F238E27FC236}">
                <a16:creationId xmlns:a16="http://schemas.microsoft.com/office/drawing/2014/main" id="{F71F5E93-98E3-384D-95FB-36F9C4FF940F}"/>
              </a:ext>
            </a:extLst>
          </p:cNvPr>
          <p:cNvSpPr/>
          <p:nvPr/>
        </p:nvSpPr>
        <p:spPr>
          <a:xfrm>
            <a:off x="7220462" y="3566990"/>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Hough (matrice accumulatori)</a:t>
            </a:r>
          </a:p>
        </p:txBody>
      </p:sp>
      <p:sp>
        <p:nvSpPr>
          <p:cNvPr id="12" name="Rettangolo 11">
            <a:extLst>
              <a:ext uri="{FF2B5EF4-FFF2-40B4-BE49-F238E27FC236}">
                <a16:creationId xmlns:a16="http://schemas.microsoft.com/office/drawing/2014/main" id="{6A8A32E5-CC71-E14E-AC3B-141AA3F7E457}"/>
              </a:ext>
            </a:extLst>
          </p:cNvPr>
          <p:cNvSpPr/>
          <p:nvPr/>
        </p:nvSpPr>
        <p:spPr>
          <a:xfrm>
            <a:off x="7220462"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Picchi della matrice degli accumulatori</a:t>
            </a:r>
          </a:p>
        </p:txBody>
      </p:sp>
      <p:sp>
        <p:nvSpPr>
          <p:cNvPr id="14" name="Rettangolo 13">
            <a:extLst>
              <a:ext uri="{FF2B5EF4-FFF2-40B4-BE49-F238E27FC236}">
                <a16:creationId xmlns:a16="http://schemas.microsoft.com/office/drawing/2014/main" id="{FD592742-B839-4345-A3D8-CF7AC7EF8ED1}"/>
              </a:ext>
            </a:extLst>
          </p:cNvPr>
          <p:cNvSpPr/>
          <p:nvPr/>
        </p:nvSpPr>
        <p:spPr>
          <a:xfrm>
            <a:off x="7246709"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Estrazione linee e relative celle</a:t>
            </a:r>
          </a:p>
        </p:txBody>
      </p:sp>
      <p:cxnSp>
        <p:nvCxnSpPr>
          <p:cNvPr id="19" name="Connettore 2 18">
            <a:extLst>
              <a:ext uri="{FF2B5EF4-FFF2-40B4-BE49-F238E27FC236}">
                <a16:creationId xmlns:a16="http://schemas.microsoft.com/office/drawing/2014/main" id="{72754FD3-7111-CF48-987E-714B8072878A}"/>
              </a:ext>
            </a:extLst>
          </p:cNvPr>
          <p:cNvCxnSpPr/>
          <p:nvPr/>
        </p:nvCxnSpPr>
        <p:spPr>
          <a:xfrm flipH="1">
            <a:off x="122331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08805BE-7410-9C48-B4FC-98CB195E2153}"/>
              </a:ext>
            </a:extLst>
          </p:cNvPr>
          <p:cNvCxnSpPr/>
          <p:nvPr/>
        </p:nvCxnSpPr>
        <p:spPr>
          <a:xfrm flipH="1">
            <a:off x="1197068" y="3323969"/>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BCA3456E-7D8A-E848-AD20-7079833BB4F9}"/>
              </a:ext>
            </a:extLst>
          </p:cNvPr>
          <p:cNvCxnSpPr/>
          <p:nvPr/>
        </p:nvCxnSpPr>
        <p:spPr>
          <a:xfrm flipH="1">
            <a:off x="1223316"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6D3CFDA2-C551-084E-9834-31A9090995AE}"/>
              </a:ext>
            </a:extLst>
          </p:cNvPr>
          <p:cNvCxnSpPr/>
          <p:nvPr/>
        </p:nvCxnSpPr>
        <p:spPr>
          <a:xfrm flipH="1">
            <a:off x="1223316" y="5371070"/>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DD2926A-834C-9643-BCE0-5E8D6C5FFCCB}"/>
              </a:ext>
            </a:extLst>
          </p:cNvPr>
          <p:cNvCxnSpPr/>
          <p:nvPr/>
        </p:nvCxnSpPr>
        <p:spPr>
          <a:xfrm flipH="1">
            <a:off x="802364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12FE5323-18A9-F04D-A44F-B79275F74DF1}"/>
              </a:ext>
            </a:extLst>
          </p:cNvPr>
          <p:cNvCxnSpPr/>
          <p:nvPr/>
        </p:nvCxnSpPr>
        <p:spPr>
          <a:xfrm flipH="1">
            <a:off x="8023649" y="338575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127222-C933-B440-9CAA-5BC739027332}"/>
              </a:ext>
            </a:extLst>
          </p:cNvPr>
          <p:cNvCxnSpPr/>
          <p:nvPr/>
        </p:nvCxnSpPr>
        <p:spPr>
          <a:xfrm flipH="1">
            <a:off x="8023648"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7629B868-6FD3-184A-AD4F-BCE02802CC10}"/>
              </a:ext>
            </a:extLst>
          </p:cNvPr>
          <p:cNvCxnSpPr>
            <a:cxnSpLocks/>
            <a:stCxn id="9" idx="3"/>
            <a:endCxn id="33" idx="1"/>
          </p:cNvCxnSpPr>
          <p:nvPr/>
        </p:nvCxnSpPr>
        <p:spPr>
          <a:xfrm flipV="1">
            <a:off x="2026506" y="1940011"/>
            <a:ext cx="5226379" cy="40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579AD45E-2814-4D47-9FE5-373A204551BE}"/>
              </a:ext>
            </a:extLst>
          </p:cNvPr>
          <p:cNvSpPr/>
          <p:nvPr/>
        </p:nvSpPr>
        <p:spPr>
          <a:xfrm>
            <a:off x="7252885"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Edge</a:t>
            </a:r>
          </a:p>
        </p:txBody>
      </p:sp>
      <p:cxnSp>
        <p:nvCxnSpPr>
          <p:cNvPr id="38" name="Connettore 2 37">
            <a:extLst>
              <a:ext uri="{FF2B5EF4-FFF2-40B4-BE49-F238E27FC236}">
                <a16:creationId xmlns:a16="http://schemas.microsoft.com/office/drawing/2014/main" id="{D10D6EDC-D47D-9B4F-8270-50B5848162A2}"/>
              </a:ext>
            </a:extLst>
          </p:cNvPr>
          <p:cNvCxnSpPr>
            <a:stCxn id="12" idx="2"/>
          </p:cNvCxnSpPr>
          <p:nvPr/>
        </p:nvCxnSpPr>
        <p:spPr>
          <a:xfrm flipH="1">
            <a:off x="8023648" y="5371070"/>
            <a:ext cx="4" cy="3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835F06D-0F0B-45CB-AAEA-A7DB78365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68" y="1389234"/>
            <a:ext cx="2731283" cy="2380908"/>
          </a:xfrm>
          <a:prstGeom prst="rect">
            <a:avLst/>
          </a:prstGeom>
        </p:spPr>
      </p:pic>
      <p:pic>
        <p:nvPicPr>
          <p:cNvPr id="15" name="Picture 14" descr="A picture containing object&#10;&#10;Description generated with high confidence">
            <a:extLst>
              <a:ext uri="{FF2B5EF4-FFF2-40B4-BE49-F238E27FC236}">
                <a16:creationId xmlns:a16="http://schemas.microsoft.com/office/drawing/2014/main" id="{8BC313C2-D160-4FF0-8A63-90C563CFE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251" y="4119755"/>
            <a:ext cx="2852584" cy="2502629"/>
          </a:xfrm>
          <a:prstGeom prst="rect">
            <a:avLst/>
          </a:prstGeom>
        </p:spPr>
      </p:pic>
    </p:spTree>
    <p:extLst>
      <p:ext uri="{BB962C8B-B14F-4D97-AF65-F5344CB8AC3E}">
        <p14:creationId xmlns:p14="http://schemas.microsoft.com/office/powerpoint/2010/main" val="142637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4154984"/>
          </a:xfrm>
          <a:prstGeom prst="rect">
            <a:avLst/>
          </a:prstGeom>
          <a:noFill/>
        </p:spPr>
        <p:txBody>
          <a:bodyPr wrap="square" rtlCol="0">
            <a:spAutoFit/>
          </a:bodyPr>
          <a:lstStyle/>
          <a:p>
            <a:r>
              <a:rPr lang="it-IT" sz="2400" b="1" dirty="0"/>
              <a:t>Parametri ed esecuzione:</a:t>
            </a:r>
          </a:p>
          <a:p>
            <a:endParaRPr lang="it-IT" sz="2400" b="1" dirty="0"/>
          </a:p>
          <a:p>
            <a:pPr marL="342900" indent="-342900">
              <a:buFontTx/>
              <a:buChar char="-"/>
            </a:pPr>
            <a:r>
              <a:rPr lang="it-IT" sz="2400" b="1" dirty="0"/>
              <a:t>Gamma correction con: alpha =  6: l</a:t>
            </a:r>
            <a:r>
              <a:rPr lang="it-IT" sz="2400" dirty="0"/>
              <a:t>a gamma correction con alpha &gt; 1 trasla i valori di grigio verso lo zero; un valore sufficientemente alto (noi abbiamo individuato alpha = 6) rende il passo successivo (</a:t>
            </a:r>
            <a:r>
              <a:rPr lang="it-IT" sz="2400" b="1" dirty="0"/>
              <a:t>sauvola) </a:t>
            </a:r>
            <a:r>
              <a:rPr lang="it-IT" sz="2400" dirty="0"/>
              <a:t>più robusto</a:t>
            </a:r>
          </a:p>
          <a:p>
            <a:pPr marL="342900" indent="-342900">
              <a:buFontTx/>
              <a:buChar char="-"/>
            </a:pPr>
            <a:r>
              <a:rPr lang="it-IT" sz="2400" b="1" dirty="0"/>
              <a:t>Sauvola con: finestra = size(chessboard) / 8; </a:t>
            </a:r>
            <a:r>
              <a:rPr lang="it-IT" sz="2400" dirty="0"/>
              <a:t>abbiamo optato per una finestra di dimensione pari a 1/8 della dimensione della chessboard in quanto il più piccolo oggetto da binarizzare è appunto una cella; la soglia di  threshold viene calcolata automaticamente dall’algoritmo</a:t>
            </a:r>
          </a:p>
          <a:p>
            <a:endParaRPr lang="it-IT" sz="2400" dirty="0"/>
          </a:p>
        </p:txBody>
      </p:sp>
    </p:spTree>
    <p:extLst>
      <p:ext uri="{BB962C8B-B14F-4D97-AF65-F5344CB8AC3E}">
        <p14:creationId xmlns:p14="http://schemas.microsoft.com/office/powerpoint/2010/main" val="195286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928086" y="3429000"/>
            <a:ext cx="9786551" cy="1200329"/>
          </a:xfrm>
          <a:prstGeom prst="rect">
            <a:avLst/>
          </a:prstGeom>
          <a:noFill/>
        </p:spPr>
        <p:txBody>
          <a:bodyPr wrap="square" rtlCol="0">
            <a:spAutoFit/>
          </a:bodyPr>
          <a:lstStyle/>
          <a:p>
            <a:r>
              <a:rPr lang="it-IT" sz="2400" b="1" dirty="0"/>
              <a:t>Risultato dopo Sauvola:</a:t>
            </a:r>
          </a:p>
          <a:p>
            <a:endParaRPr lang="it-IT" sz="2400" dirty="0"/>
          </a:p>
          <a:p>
            <a:endParaRPr lang="it-IT" sz="2400" dirty="0"/>
          </a:p>
        </p:txBody>
      </p:sp>
      <p:pic>
        <p:nvPicPr>
          <p:cNvPr id="5" name="Picture 4">
            <a:extLst>
              <a:ext uri="{FF2B5EF4-FFF2-40B4-BE49-F238E27FC236}">
                <a16:creationId xmlns:a16="http://schemas.microsoft.com/office/drawing/2014/main" id="{17637B07-A5D5-4C91-8B94-BDB941968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960" y="1149822"/>
            <a:ext cx="6850966" cy="5708178"/>
          </a:xfrm>
          <a:prstGeom prst="rect">
            <a:avLst/>
          </a:prstGeom>
        </p:spPr>
      </p:pic>
    </p:spTree>
    <p:extLst>
      <p:ext uri="{BB962C8B-B14F-4D97-AF65-F5344CB8AC3E}">
        <p14:creationId xmlns:p14="http://schemas.microsoft.com/office/powerpoint/2010/main" val="84667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2"/>
            <a:ext cx="9786551" cy="4893647"/>
          </a:xfrm>
          <a:prstGeom prst="rect">
            <a:avLst/>
          </a:prstGeom>
          <a:noFill/>
        </p:spPr>
        <p:txBody>
          <a:bodyPr wrap="square" rtlCol="0">
            <a:spAutoFit/>
          </a:bodyPr>
          <a:lstStyle/>
          <a:p>
            <a:r>
              <a:rPr lang="it-IT" sz="2400" b="1" dirty="0"/>
              <a:t>Parametri ed esecuzione:</a:t>
            </a:r>
          </a:p>
          <a:p>
            <a:endParaRPr lang="it-IT" sz="2400" b="1" dirty="0"/>
          </a:p>
          <a:p>
            <a:pPr marL="342900" indent="-342900">
              <a:buFont typeface="Calibri" panose="020F0502020204030204" pitchFamily="34" charset="0"/>
              <a:buChar char="-"/>
            </a:pPr>
            <a:r>
              <a:rPr lang="it-IT" sz="2400" b="1" dirty="0"/>
              <a:t>padarray: </a:t>
            </a:r>
            <a:r>
              <a:rPr lang="it-IT" sz="2400" dirty="0"/>
              <a:t>si aggiunge un bordo nero spesso il 2% della dimensione della chessboard attorno ad essa. Due i principali motivi di questa operazione:</a:t>
            </a:r>
          </a:p>
          <a:p>
            <a:pPr marL="800100" lvl="1" indent="-342900">
              <a:buFont typeface="Calibri" panose="020F0502020204030204" pitchFamily="34" charset="0"/>
              <a:buChar char="-"/>
            </a:pPr>
            <a:r>
              <a:rPr lang="it-IT" sz="2400" dirty="0"/>
              <a:t>«Aiuta» la opening a eliminare i pixel di foreground ai lati che potrebbero non essere stati correttamente binarizzati nel passo precedente</a:t>
            </a:r>
          </a:p>
          <a:p>
            <a:pPr marL="800100" lvl="1" indent="-342900">
              <a:buFont typeface="Calibri" panose="020F0502020204030204" pitchFamily="34" charset="0"/>
              <a:buChar char="-"/>
            </a:pPr>
            <a:r>
              <a:rPr lang="it-IT" sz="2400" dirty="0"/>
              <a:t>Permette al calcolo degli edge di non considerare il bordo nero che circonda la chessboard (essenziale per il raggiungimento del 100% di riconoscimento nella fase di classificazione) </a:t>
            </a:r>
          </a:p>
          <a:p>
            <a:pPr marL="342900" indent="-342900">
              <a:buFontTx/>
              <a:buChar char="-"/>
            </a:pPr>
            <a:endParaRPr lang="it-IT" sz="2400" dirty="0"/>
          </a:p>
          <a:p>
            <a:pPr marL="342900" indent="-342900">
              <a:buFontTx/>
              <a:buChar char="-"/>
            </a:pPr>
            <a:endParaRPr lang="it-IT" sz="2400" dirty="0"/>
          </a:p>
          <a:p>
            <a:pPr marL="342900" indent="-342900">
              <a:buFontTx/>
              <a:buChar char="-"/>
            </a:pPr>
            <a:endParaRPr lang="it-IT" sz="2400" b="1" dirty="0"/>
          </a:p>
        </p:txBody>
      </p:sp>
    </p:spTree>
    <p:extLst>
      <p:ext uri="{BB962C8B-B14F-4D97-AF65-F5344CB8AC3E}">
        <p14:creationId xmlns:p14="http://schemas.microsoft.com/office/powerpoint/2010/main" val="162881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149822"/>
            <a:ext cx="9786551" cy="4893647"/>
          </a:xfrm>
          <a:prstGeom prst="rect">
            <a:avLst/>
          </a:prstGeom>
          <a:noFill/>
        </p:spPr>
        <p:txBody>
          <a:bodyPr wrap="square" rtlCol="0">
            <a:spAutoFit/>
          </a:bodyPr>
          <a:lstStyle/>
          <a:p>
            <a:r>
              <a:rPr lang="it-IT" sz="2400" b="1" dirty="0"/>
              <a:t>Parametri ed esecuzione:</a:t>
            </a:r>
          </a:p>
          <a:p>
            <a:endParaRPr lang="it-IT" sz="2400" b="1" dirty="0"/>
          </a:p>
          <a:p>
            <a:pPr marL="342900" indent="-342900">
              <a:buFontTx/>
              <a:buChar char="-"/>
            </a:pPr>
            <a:r>
              <a:rPr lang="it-IT" sz="2400" b="1" dirty="0"/>
              <a:t>imopen con: elemento strutturante di tipo linea, con angolazione pari a   -45° e una lunghezza pari al 2% della dimensione della chessboard. </a:t>
            </a:r>
            <a:r>
              <a:rPr lang="it-IT" sz="2400" dirty="0"/>
              <a:t>L’obiettivo è quello di «fondere» le linee nere, che appaiono appunto con un’angolazione di 45° circa, in un’unica componente connessa nera. La lunghezza della linea è stata calcolata empiricamente (test &amp; error). Abbiamo optato per eseguire una opening al posto di un’erosion in quanto la opening mantiene abbastanza fedelmente le dimensioni di ogni singola cella (l’erosion al contrario tende ad aumentare (di poco) le dimensioni delle celle nere a discapito di quelle bianche)</a:t>
            </a:r>
          </a:p>
          <a:p>
            <a:pPr marL="342900" indent="-342900">
              <a:buFontTx/>
              <a:buChar char="-"/>
            </a:pPr>
            <a:endParaRPr lang="it-IT" sz="2400" dirty="0"/>
          </a:p>
          <a:p>
            <a:pPr marL="342900" indent="-342900">
              <a:buFontTx/>
              <a:buChar char="-"/>
            </a:pPr>
            <a:endParaRPr lang="it-IT" sz="2400" b="1" dirty="0"/>
          </a:p>
        </p:txBody>
      </p:sp>
    </p:spTree>
    <p:extLst>
      <p:ext uri="{BB962C8B-B14F-4D97-AF65-F5344CB8AC3E}">
        <p14:creationId xmlns:p14="http://schemas.microsoft.com/office/powerpoint/2010/main" val="117117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9" y="1149822"/>
            <a:ext cx="5175580" cy="2677656"/>
          </a:xfrm>
          <a:prstGeom prst="rect">
            <a:avLst/>
          </a:prstGeom>
          <a:noFill/>
        </p:spPr>
        <p:txBody>
          <a:bodyPr wrap="square" rtlCol="0">
            <a:spAutoFit/>
          </a:bodyPr>
          <a:lstStyle/>
          <a:p>
            <a:pPr algn="just"/>
            <a:r>
              <a:rPr lang="it-IT" sz="2400" b="1" dirty="0"/>
              <a:t>Risultato intermedio e note:</a:t>
            </a:r>
          </a:p>
          <a:p>
            <a:pPr marL="342900" indent="-342900" algn="just">
              <a:buFontTx/>
              <a:buChar char="-"/>
            </a:pPr>
            <a:r>
              <a:rPr lang="it-IT" sz="2400" dirty="0"/>
              <a:t>Tutte le linee nere a 45° sono state condensate in un’unica componente connessa nera (cella per cella)</a:t>
            </a:r>
          </a:p>
          <a:p>
            <a:pPr marL="342900" indent="-342900" algn="just">
              <a:buFontTx/>
              <a:buChar char="-"/>
            </a:pPr>
            <a:r>
              <a:rPr lang="it-IT" sz="2400" dirty="0"/>
              <a:t>Piccoli artefatti o «buchi» non risultano essere un problema per il calcolo degli edge</a:t>
            </a:r>
          </a:p>
        </p:txBody>
      </p:sp>
      <p:pic>
        <p:nvPicPr>
          <p:cNvPr id="6" name="Picture 5">
            <a:extLst>
              <a:ext uri="{FF2B5EF4-FFF2-40B4-BE49-F238E27FC236}">
                <a16:creationId xmlns:a16="http://schemas.microsoft.com/office/drawing/2014/main" id="{73ACB750-89DF-4CAF-9C31-A9F7E308B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18170"/>
            <a:ext cx="6096000" cy="5338901"/>
          </a:xfrm>
          <a:prstGeom prst="rect">
            <a:avLst/>
          </a:prstGeom>
        </p:spPr>
      </p:pic>
    </p:spTree>
    <p:extLst>
      <p:ext uri="{BB962C8B-B14F-4D97-AF65-F5344CB8AC3E}">
        <p14:creationId xmlns:p14="http://schemas.microsoft.com/office/powerpoint/2010/main" val="1207214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900357" y="1149822"/>
            <a:ext cx="10391285" cy="5201424"/>
          </a:xfrm>
          <a:prstGeom prst="rect">
            <a:avLst/>
          </a:prstGeom>
          <a:noFill/>
        </p:spPr>
        <p:txBody>
          <a:bodyPr wrap="square" rtlCol="0">
            <a:spAutoFit/>
          </a:bodyPr>
          <a:lstStyle/>
          <a:p>
            <a:r>
              <a:rPr lang="it-IT" sz="2400" b="1" dirty="0"/>
              <a:t>Parametri ed esecuzione:</a:t>
            </a:r>
          </a:p>
          <a:p>
            <a:pPr algn="just"/>
            <a:endParaRPr lang="it-IT" sz="2400" b="1" dirty="0"/>
          </a:p>
          <a:p>
            <a:pPr marL="342900" indent="-342900" algn="just">
              <a:buFontTx/>
              <a:buChar char="-"/>
            </a:pPr>
            <a:r>
              <a:rPr lang="it-IT" sz="2400" b="1" dirty="0"/>
              <a:t>edge con: type = ‘Canny’. </a:t>
            </a:r>
            <a:r>
              <a:rPr lang="it-IT" sz="2000" dirty="0"/>
              <a:t>Abbiamo optato per l’utilizzo di Canny per rilevare gli edge in quanto, oltre ad essere considerato in letteratura «</a:t>
            </a:r>
            <a:r>
              <a:rPr lang="en-US" sz="2000" dirty="0"/>
              <a:t>as the optimal edge detector</a:t>
            </a:r>
            <a:r>
              <a:rPr lang="it-IT" sz="2000" dirty="0"/>
              <a:t>», il suo approccio combaciava con le nostre necessità:</a:t>
            </a:r>
          </a:p>
          <a:p>
            <a:pPr marL="800100" lvl="1" indent="-342900" algn="just">
              <a:buFontTx/>
              <a:buChar char="-"/>
            </a:pPr>
            <a:r>
              <a:rPr lang="it-IT" sz="2000" dirty="0"/>
              <a:t>Filtraggio rumore (maschera Gaussiana)</a:t>
            </a:r>
          </a:p>
          <a:p>
            <a:pPr marL="800100" lvl="1" indent="-342900" algn="just">
              <a:buFontTx/>
              <a:buChar char="-"/>
            </a:pPr>
            <a:r>
              <a:rPr lang="it-IT" sz="2000" dirty="0"/>
              <a:t>Risposta unica</a:t>
            </a:r>
          </a:p>
          <a:p>
            <a:pPr marL="800100" lvl="1" indent="-342900" algn="just">
              <a:buFontTx/>
              <a:buChar char="-"/>
            </a:pPr>
            <a:r>
              <a:rPr lang="it-IT" sz="2000" dirty="0"/>
              <a:t>Linea di edge di 1px (non-maximum suppression)  per meglio identificare i picchi nella matrice di Hough nel passo successivo</a:t>
            </a:r>
          </a:p>
          <a:p>
            <a:pPr lvl="1" algn="just"/>
            <a:r>
              <a:rPr lang="it-IT" sz="2000" dirty="0"/>
              <a:t>Il parametro </a:t>
            </a:r>
            <a:r>
              <a:rPr lang="it-IT" sz="2000" b="1" dirty="0"/>
              <a:t>threshold </a:t>
            </a:r>
            <a:r>
              <a:rPr lang="it-IT" sz="2000" dirty="0"/>
              <a:t>è stato lasciato di default in quanto si lagge dalla documentazione: «</a:t>
            </a:r>
            <a:r>
              <a:rPr lang="en-US" altLang="en-US" sz="2000" dirty="0"/>
              <a:t>edge</a:t>
            </a:r>
            <a:r>
              <a:rPr lang="en-US" altLang="en-US" sz="2000" dirty="0">
                <a:cs typeface="Arial" panose="020B0604020202020204" pitchFamily="34" charset="0"/>
              </a:rPr>
              <a:t> chooses the default threshold heuristically, depending on the input data. The best way to vary the threshold is to run </a:t>
            </a:r>
            <a:r>
              <a:rPr lang="en-US" altLang="en-US" sz="2000" dirty="0"/>
              <a:t>edge</a:t>
            </a:r>
            <a:r>
              <a:rPr lang="en-US" altLang="en-US" sz="2000" dirty="0">
                <a:cs typeface="Arial" panose="020B0604020202020204" pitchFamily="34" charset="0"/>
              </a:rPr>
              <a:t> once, capturing the calculated threshold as the second output argument. Then, starting from the value calculated by </a:t>
            </a:r>
            <a:r>
              <a:rPr lang="en-US" altLang="en-US" sz="2000" dirty="0"/>
              <a:t>edge</a:t>
            </a:r>
            <a:r>
              <a:rPr lang="en-US" altLang="en-US" sz="2000" dirty="0">
                <a:cs typeface="Arial" panose="020B0604020202020204" pitchFamily="34" charset="0"/>
              </a:rPr>
              <a:t>, adjust the threshold higher (fewer edge pixels) or lower (more edge pixels)</a:t>
            </a:r>
            <a:r>
              <a:rPr lang="it-IT" sz="2000" dirty="0"/>
              <a:t>»</a:t>
            </a:r>
          </a:p>
          <a:p>
            <a:pPr lvl="1" algn="just"/>
            <a:r>
              <a:rPr lang="it-IT" sz="2000" dirty="0"/>
              <a:t>Il parametro </a:t>
            </a:r>
            <a:r>
              <a:rPr lang="it-IT" sz="2000" b="1" dirty="0"/>
              <a:t>sigma</a:t>
            </a:r>
            <a:r>
              <a:rPr lang="it-IT" sz="2000" dirty="0"/>
              <a:t> anch’esso è stato lasciato al valore di default in quanto nel lasciarlo invariato si ottengono risultati soddisfacenti</a:t>
            </a:r>
          </a:p>
        </p:txBody>
      </p:sp>
    </p:spTree>
    <p:extLst>
      <p:ext uri="{BB962C8B-B14F-4D97-AF65-F5344CB8AC3E}">
        <p14:creationId xmlns:p14="http://schemas.microsoft.com/office/powerpoint/2010/main" val="2413206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696162" y="3403746"/>
            <a:ext cx="10391285" cy="1200329"/>
          </a:xfrm>
          <a:prstGeom prst="rect">
            <a:avLst/>
          </a:prstGeom>
          <a:noFill/>
        </p:spPr>
        <p:txBody>
          <a:bodyPr wrap="square" rtlCol="0">
            <a:spAutoFit/>
          </a:bodyPr>
          <a:lstStyle/>
          <a:p>
            <a:pPr marL="342900" indent="-342900">
              <a:buFontTx/>
              <a:buChar char="-"/>
            </a:pPr>
            <a:r>
              <a:rPr lang="it-IT" sz="2400" b="1" dirty="0"/>
              <a:t>Risultato: </a:t>
            </a:r>
          </a:p>
          <a:p>
            <a:endParaRPr lang="it-IT" sz="2400" b="1" dirty="0"/>
          </a:p>
          <a:p>
            <a:endParaRPr lang="it-IT" sz="2400" b="1" dirty="0"/>
          </a:p>
        </p:txBody>
      </p:sp>
      <p:pic>
        <p:nvPicPr>
          <p:cNvPr id="6" name="Picture 5" descr="A close up of a logo&#10;&#10;Description generated with high confidence">
            <a:extLst>
              <a:ext uri="{FF2B5EF4-FFF2-40B4-BE49-F238E27FC236}">
                <a16:creationId xmlns:a16="http://schemas.microsoft.com/office/drawing/2014/main" id="{0761A627-EB03-4C26-A31C-EE9CA154E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886" y="1149822"/>
            <a:ext cx="7035114" cy="5708178"/>
          </a:xfrm>
          <a:prstGeom prst="rect">
            <a:avLst/>
          </a:prstGeom>
        </p:spPr>
      </p:pic>
    </p:spTree>
    <p:extLst>
      <p:ext uri="{BB962C8B-B14F-4D97-AF65-F5344CB8AC3E}">
        <p14:creationId xmlns:p14="http://schemas.microsoft.com/office/powerpoint/2010/main" val="232933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6001643"/>
          </a:xfrm>
          <a:prstGeom prst="rect">
            <a:avLst/>
          </a:prstGeom>
          <a:noFill/>
        </p:spPr>
        <p:txBody>
          <a:bodyPr wrap="square" rtlCol="0">
            <a:spAutoFit/>
          </a:bodyPr>
          <a:lstStyle/>
          <a:p>
            <a:r>
              <a:rPr lang="it-IT" sz="2400" b="1" dirty="0"/>
              <a:t>Parametri ed esecuzione:</a:t>
            </a:r>
          </a:p>
          <a:p>
            <a:pPr marL="342900" indent="-342900">
              <a:buFont typeface="Calibri" panose="020F0502020204030204" pitchFamily="34" charset="0"/>
              <a:buChar char="-"/>
            </a:pPr>
            <a:r>
              <a:rPr lang="it-IT" sz="2400" b="1" dirty="0"/>
              <a:t>hough con: Theta = [-90, 0, 89]. </a:t>
            </a:r>
            <a:r>
              <a:rPr lang="it-IT" sz="2400" dirty="0"/>
              <a:t>SHT (Standard Hough Transform) dell’immagine di edge. Avendo supposto che la chessboard ricevuta in input sia correttamente orientata, calcoliamo la matrice degli accumulatori di Hough per linee che hanno solo  un’orientazione orizzontale (-90 o 89) o verticale (0).</a:t>
            </a:r>
          </a:p>
          <a:p>
            <a:pPr marL="342900" indent="-342900">
              <a:buFont typeface="Calibri" panose="020F0502020204030204" pitchFamily="34" charset="0"/>
              <a:buChar char="-"/>
            </a:pPr>
            <a:r>
              <a:rPr lang="it-IT" sz="2400" b="1" dirty="0"/>
              <a:t>Houghpeaks con: numpeaks = 18, threshold = 0.05*max(H). </a:t>
            </a:r>
            <a:r>
              <a:rPr lang="it-IT" sz="2400" dirty="0"/>
              <a:t>Il numero di picchi scelti (18) sono tanti quante le linee che vogliamo estrarre (9 orizzontali e 9 verticali). La threshold serve per identificare i picchi nella matrice degli accumulatori: non essendo «perfetta» l’immagine di edge, se si specifica una soglia troppo alta alcuni picchi di interesse potrebbero non essere selezionati, qui la scelta di prendere i picchi con valore maggiore del 5% del valore massimo della matrice degli accumulatori </a:t>
            </a:r>
            <a:endParaRPr lang="it-IT" sz="2400" b="1" dirty="0"/>
          </a:p>
          <a:p>
            <a:pPr marL="342900" indent="-342900">
              <a:buFont typeface="Calibri" panose="020F0502020204030204" pitchFamily="34" charset="0"/>
              <a:buChar char="-"/>
            </a:pPr>
            <a:endParaRPr lang="it-IT" sz="2400" b="1" dirty="0"/>
          </a:p>
          <a:p>
            <a:endParaRPr lang="it-IT" sz="2400" b="1" dirty="0"/>
          </a:p>
          <a:p>
            <a:endParaRPr lang="it-IT" sz="2400" b="1" dirty="0"/>
          </a:p>
        </p:txBody>
      </p:sp>
    </p:spTree>
    <p:extLst>
      <p:ext uri="{BB962C8B-B14F-4D97-AF65-F5344CB8AC3E}">
        <p14:creationId xmlns:p14="http://schemas.microsoft.com/office/powerpoint/2010/main" val="3572005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632665" y="3678131"/>
            <a:ext cx="9786551" cy="1200329"/>
          </a:xfrm>
          <a:prstGeom prst="rect">
            <a:avLst/>
          </a:prstGeom>
          <a:noFill/>
        </p:spPr>
        <p:txBody>
          <a:bodyPr wrap="square" rtlCol="0">
            <a:spAutoFit/>
          </a:bodyPr>
          <a:lstStyle/>
          <a:p>
            <a:r>
              <a:rPr lang="it-IT" sz="2400" b="1" dirty="0"/>
              <a:t>Picchi identificati</a:t>
            </a:r>
          </a:p>
          <a:p>
            <a:endParaRPr lang="it-IT" sz="2400" b="1" dirty="0"/>
          </a:p>
          <a:p>
            <a:endParaRPr lang="it-IT" sz="2400" b="1" dirty="0"/>
          </a:p>
        </p:txBody>
      </p:sp>
      <p:pic>
        <p:nvPicPr>
          <p:cNvPr id="5" name="Picture 4">
            <a:extLst>
              <a:ext uri="{FF2B5EF4-FFF2-40B4-BE49-F238E27FC236}">
                <a16:creationId xmlns:a16="http://schemas.microsoft.com/office/drawing/2014/main" id="{EE8A53F3-BB5D-4F2B-AE61-7871DF2F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603" y="1441236"/>
            <a:ext cx="6990852" cy="5183065"/>
          </a:xfrm>
          <a:prstGeom prst="rect">
            <a:avLst/>
          </a:prstGeom>
        </p:spPr>
      </p:pic>
    </p:spTree>
    <p:extLst>
      <p:ext uri="{BB962C8B-B14F-4D97-AF65-F5344CB8AC3E}">
        <p14:creationId xmlns:p14="http://schemas.microsoft.com/office/powerpoint/2010/main" val="20814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2157573-9D61-1F45-9FA6-EFCB8B57D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9" y="0"/>
            <a:ext cx="11986591" cy="6858000"/>
          </a:xfrm>
          <a:prstGeom prst="rect">
            <a:avLst/>
          </a:prstGeom>
        </p:spPr>
      </p:pic>
    </p:spTree>
    <p:extLst>
      <p:ext uri="{BB962C8B-B14F-4D97-AF65-F5344CB8AC3E}">
        <p14:creationId xmlns:p14="http://schemas.microsoft.com/office/powerpoint/2010/main" val="1603305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9786551" cy="3416320"/>
          </a:xfrm>
          <a:prstGeom prst="rect">
            <a:avLst/>
          </a:prstGeom>
          <a:noFill/>
        </p:spPr>
        <p:txBody>
          <a:bodyPr wrap="square" rtlCol="0">
            <a:spAutoFit/>
          </a:bodyPr>
          <a:lstStyle/>
          <a:p>
            <a:r>
              <a:rPr lang="it-IT" sz="2400" b="1" dirty="0"/>
              <a:t>Parametri ed esecuzione:</a:t>
            </a:r>
          </a:p>
          <a:p>
            <a:pPr marL="342900" indent="-342900" algn="just">
              <a:buFont typeface="Calibri" panose="020F0502020204030204" pitchFamily="34" charset="0"/>
              <a:buChar char="-"/>
            </a:pPr>
            <a:r>
              <a:rPr lang="it-IT" sz="2400" b="1" dirty="0"/>
              <a:t>houghlines con: grid_edges, theta, rho, peaks, fillgap = 0.99*max(size(chessboard)). </a:t>
            </a:r>
            <a:r>
              <a:rPr lang="it-IT" sz="2400" dirty="0"/>
              <a:t>houghlines, data la matrice degli edge, i valori di rho e theta calcolati dalla funzione hough e dati i picchi precedentemente calcolati, estrae le linee dall’immagine binaria (edge). Il parametro fillgap unisce segmenti appartenenti alla stessa linea la cui distanza è minore del valore specificato </a:t>
            </a:r>
            <a:endParaRPr lang="it-IT" sz="2400" b="1" dirty="0"/>
          </a:p>
          <a:p>
            <a:endParaRPr lang="it-IT" sz="2400" b="1" dirty="0"/>
          </a:p>
          <a:p>
            <a:endParaRPr lang="it-IT" sz="2400" b="1" dirty="0"/>
          </a:p>
        </p:txBody>
      </p:sp>
    </p:spTree>
    <p:extLst>
      <p:ext uri="{BB962C8B-B14F-4D97-AF65-F5344CB8AC3E}">
        <p14:creationId xmlns:p14="http://schemas.microsoft.com/office/powerpoint/2010/main" val="526564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314759"/>
            <a:ext cx="9786551" cy="1569660"/>
          </a:xfrm>
          <a:prstGeom prst="rect">
            <a:avLst/>
          </a:prstGeom>
          <a:noFill/>
        </p:spPr>
        <p:txBody>
          <a:bodyPr wrap="square" rtlCol="0">
            <a:spAutoFit/>
          </a:bodyPr>
          <a:lstStyle/>
          <a:p>
            <a:r>
              <a:rPr lang="it-IT" sz="2400" dirty="0"/>
              <a:t>Dopo aver calcolato le linee con houghlines, e dopo averne studiato i valori di ritorno, viene la parte di «normalizzazione» delle linee , in cui vengono uniformate in modo che abbiano stessa lunghezza e stessa altezza</a:t>
            </a:r>
            <a:endParaRPr lang="it-IT" sz="2400" b="1" dirty="0"/>
          </a:p>
          <a:p>
            <a:endParaRPr lang="it-IT" sz="2400" b="1" dirty="0"/>
          </a:p>
        </p:txBody>
      </p:sp>
      <p:pic>
        <p:nvPicPr>
          <p:cNvPr id="9" name="Picture 8" descr="A picture containing object&#10;&#10;Description generated with high confidence">
            <a:extLst>
              <a:ext uri="{FF2B5EF4-FFF2-40B4-BE49-F238E27FC236}">
                <a16:creationId xmlns:a16="http://schemas.microsoft.com/office/drawing/2014/main" id="{055D8222-7DE7-483D-82F5-F42801891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7" y="2470711"/>
            <a:ext cx="5667634" cy="4387289"/>
          </a:xfrm>
          <a:prstGeom prst="rect">
            <a:avLst/>
          </a:prstGeom>
        </p:spPr>
      </p:pic>
      <p:pic>
        <p:nvPicPr>
          <p:cNvPr id="11" name="Picture 10" descr="A picture containing object&#10;&#10;Description generated with high confidence">
            <a:extLst>
              <a:ext uri="{FF2B5EF4-FFF2-40B4-BE49-F238E27FC236}">
                <a16:creationId xmlns:a16="http://schemas.microsoft.com/office/drawing/2014/main" id="{19EA86F9-2920-41E0-982E-8A39B914F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210" y="2470710"/>
            <a:ext cx="6022790" cy="4387289"/>
          </a:xfrm>
          <a:prstGeom prst="rect">
            <a:avLst/>
          </a:prstGeom>
        </p:spPr>
      </p:pic>
    </p:spTree>
    <p:extLst>
      <p:ext uri="{BB962C8B-B14F-4D97-AF65-F5344CB8AC3E}">
        <p14:creationId xmlns:p14="http://schemas.microsoft.com/office/powerpoint/2010/main" val="4238338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477920" y="3684568"/>
            <a:ext cx="9786551" cy="1938992"/>
          </a:xfrm>
          <a:prstGeom prst="rect">
            <a:avLst/>
          </a:prstGeom>
          <a:noFill/>
        </p:spPr>
        <p:txBody>
          <a:bodyPr wrap="square" rtlCol="0">
            <a:spAutoFit/>
          </a:bodyPr>
          <a:lstStyle/>
          <a:p>
            <a:r>
              <a:rPr lang="it-IT" sz="2400" b="1" dirty="0"/>
              <a:t>Risultato:</a:t>
            </a:r>
          </a:p>
          <a:p>
            <a:pPr marL="914400" lvl="1" indent="-457200">
              <a:buFont typeface="+mj-lt"/>
              <a:buAutoNum type="arabicPeriod"/>
            </a:pPr>
            <a:endParaRPr lang="it-IT" sz="2400" b="1" dirty="0"/>
          </a:p>
          <a:p>
            <a:pPr marL="457200" indent="-457200">
              <a:buFont typeface="+mj-lt"/>
              <a:buAutoNum type="arabicPeriod"/>
            </a:pPr>
            <a:endParaRPr lang="it-IT" sz="2400" dirty="0"/>
          </a:p>
          <a:p>
            <a:endParaRPr lang="it-IT" sz="2400" b="1" dirty="0"/>
          </a:p>
          <a:p>
            <a:endParaRPr lang="it-IT" sz="2400" b="1" dirty="0"/>
          </a:p>
        </p:txBody>
      </p:sp>
      <p:pic>
        <p:nvPicPr>
          <p:cNvPr id="5" name="Picture 4" descr="A picture containing object&#10;&#10;Description generated with high confidence">
            <a:extLst>
              <a:ext uri="{FF2B5EF4-FFF2-40B4-BE49-F238E27FC236}">
                <a16:creationId xmlns:a16="http://schemas.microsoft.com/office/drawing/2014/main" id="{AE1130B4-5855-4B5D-8B29-FF0F0FE07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908" y="1234440"/>
            <a:ext cx="6975563" cy="5623560"/>
          </a:xfrm>
          <a:prstGeom prst="rect">
            <a:avLst/>
          </a:prstGeom>
        </p:spPr>
      </p:pic>
    </p:spTree>
    <p:extLst>
      <p:ext uri="{BB962C8B-B14F-4D97-AF65-F5344CB8AC3E}">
        <p14:creationId xmlns:p14="http://schemas.microsoft.com/office/powerpoint/2010/main" val="3639749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a:t>extractSquares.m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6" y="1680519"/>
            <a:ext cx="5008480" cy="4893647"/>
          </a:xfrm>
          <a:prstGeom prst="rect">
            <a:avLst/>
          </a:prstGeom>
          <a:noFill/>
        </p:spPr>
        <p:txBody>
          <a:bodyPr wrap="square" rtlCol="0">
            <a:spAutoFit/>
          </a:bodyPr>
          <a:lstStyle/>
          <a:p>
            <a:r>
              <a:rPr lang="it-IT" sz="2400" b="1" dirty="0"/>
              <a:t>Problematiche:</a:t>
            </a:r>
          </a:p>
          <a:p>
            <a:pPr marL="342900" indent="-342900">
              <a:buFont typeface="Calibri" panose="020F0502020204030204" pitchFamily="34" charset="0"/>
              <a:buChar char="-"/>
            </a:pPr>
            <a:r>
              <a:rPr lang="it-IT" sz="2400" dirty="0"/>
              <a:t>Se la griglia non viene correttamente estratta o la prospettiva non viene adeguatamente ripristinata, extractSquares, trovando essattamente 18 linee (9 verticali e 9 orizzontali), ritorna un risultato errato (immagine 049 e 054 di test)</a:t>
            </a:r>
          </a:p>
          <a:p>
            <a:pPr marL="342900" indent="-342900">
              <a:buFont typeface="Calibri" panose="020F0502020204030204" pitchFamily="34" charset="0"/>
              <a:buChar char="-"/>
            </a:pPr>
            <a:endParaRPr lang="it-IT" sz="2400" dirty="0"/>
          </a:p>
          <a:p>
            <a:pPr marL="342900" indent="-342900">
              <a:buFont typeface="Calibri" panose="020F0502020204030204" pitchFamily="34" charset="0"/>
              <a:buChar char="-"/>
            </a:pPr>
            <a:endParaRPr lang="it-IT" sz="2400" b="1" dirty="0"/>
          </a:p>
          <a:p>
            <a:endParaRPr lang="it-IT" sz="2400" b="1" dirty="0"/>
          </a:p>
          <a:p>
            <a:endParaRPr lang="it-IT" sz="2400" b="1" dirty="0"/>
          </a:p>
        </p:txBody>
      </p:sp>
      <p:pic>
        <p:nvPicPr>
          <p:cNvPr id="5" name="Picture 4" descr="A screen shot of a computer&#10;&#10;Description generated with high confidence">
            <a:extLst>
              <a:ext uri="{FF2B5EF4-FFF2-40B4-BE49-F238E27FC236}">
                <a16:creationId xmlns:a16="http://schemas.microsoft.com/office/drawing/2014/main" id="{23D68913-5338-4820-8DC9-0CA81BD71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026" y="1149822"/>
            <a:ext cx="6367974" cy="5424344"/>
          </a:xfrm>
          <a:prstGeom prst="rect">
            <a:avLst/>
          </a:prstGeom>
        </p:spPr>
      </p:pic>
    </p:spTree>
    <p:extLst>
      <p:ext uri="{BB962C8B-B14F-4D97-AF65-F5344CB8AC3E}">
        <p14:creationId xmlns:p14="http://schemas.microsoft.com/office/powerpoint/2010/main" val="68815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normAutofit fontScale="90000"/>
          </a:bodyPr>
          <a:lstStyle/>
          <a:p>
            <a:r>
              <a:rPr lang="it-IT" dirty="0" err="1"/>
              <a:t>computeFEN_classify.m</a:t>
            </a:r>
            <a:endParaRPr lang="it-IT" dirty="0"/>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960444" cy="5262979"/>
          </a:xfrm>
          <a:prstGeom prst="rect">
            <a:avLst/>
          </a:prstGeom>
          <a:noFill/>
        </p:spPr>
        <p:txBody>
          <a:bodyPr wrap="square" rtlCol="0">
            <a:spAutoFit/>
          </a:bodyPr>
          <a:lstStyle/>
          <a:p>
            <a:r>
              <a:rPr lang="it-IT" sz="2400" b="1" dirty="0"/>
              <a:t>Obiettivo:</a:t>
            </a:r>
          </a:p>
          <a:p>
            <a:pPr algn="just"/>
            <a:r>
              <a:rPr lang="it-IT" sz="2400" dirty="0"/>
              <a:t>Data una matrice 8x8 di caselle della scacchiera, una funzione </a:t>
            </a:r>
            <a:r>
              <a:rPr lang="it-IT" sz="2400" dirty="0" err="1"/>
              <a:t>computeDescriptor</a:t>
            </a:r>
            <a:r>
              <a:rPr lang="it-IT" sz="2400" dirty="0"/>
              <a:t> e un classificatore, l’algoritmo applica la classificazione sul descrittore associato a ciascuna cella e compone la stringa FEN</a:t>
            </a:r>
          </a:p>
          <a:p>
            <a:endParaRPr lang="it-IT" sz="2400" dirty="0"/>
          </a:p>
          <a:p>
            <a:r>
              <a:rPr lang="it-IT" sz="2400" b="1" dirty="0"/>
              <a:t>Tempo totale di esecuzione (extractBoard + correctPerspective + compute_FEN_classify): 7 seconds</a:t>
            </a:r>
          </a:p>
          <a:p>
            <a:r>
              <a:rPr lang="it-IT" sz="2400" b="1" dirty="0"/>
              <a:t>Hardware:</a:t>
            </a:r>
          </a:p>
          <a:p>
            <a:endParaRPr lang="it-IT" sz="2400" b="1" dirty="0"/>
          </a:p>
          <a:p>
            <a:r>
              <a:rPr lang="it-IT" dirty="0"/>
              <a:t>CPU  : 2,3 GHz Intel Core i5</a:t>
            </a:r>
          </a:p>
          <a:p>
            <a:r>
              <a:rPr lang="it-IT" dirty="0"/>
              <a:t>RAM : 8 GB 2133 MHz LPDDR3</a:t>
            </a:r>
          </a:p>
          <a:p>
            <a:r>
              <a:rPr lang="it-IT" dirty="0"/>
              <a:t>GPU  : Intel Iris Plus Graphics 640 1536 MB</a:t>
            </a:r>
          </a:p>
          <a:p>
            <a:endParaRPr lang="it-IT" dirty="0"/>
          </a:p>
          <a:p>
            <a:endParaRPr lang="it-IT" sz="2400" b="1" dirty="0"/>
          </a:p>
          <a:p>
            <a:endParaRPr lang="it-IT" sz="2400" dirty="0"/>
          </a:p>
        </p:txBody>
      </p:sp>
    </p:spTree>
    <p:extLst>
      <p:ext uri="{BB962C8B-B14F-4D97-AF65-F5344CB8AC3E}">
        <p14:creationId xmlns:p14="http://schemas.microsoft.com/office/powerpoint/2010/main" val="865477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normAutofit fontScale="90000"/>
          </a:bodyPr>
          <a:lstStyle/>
          <a:p>
            <a:r>
              <a:rPr lang="it-IT" dirty="0" err="1"/>
              <a:t>computeFEN_classify.m</a:t>
            </a:r>
            <a:endParaRPr lang="it-IT" dirty="0"/>
          </a:p>
        </p:txBody>
      </p:sp>
      <p:pic>
        <p:nvPicPr>
          <p:cNvPr id="15" name="Picture 14" descr="A picture containing object&#10;&#10;Description generated with high confidence">
            <a:extLst>
              <a:ext uri="{FF2B5EF4-FFF2-40B4-BE49-F238E27FC236}">
                <a16:creationId xmlns:a16="http://schemas.microsoft.com/office/drawing/2014/main" id="{8BC313C2-D160-4FF0-8A63-90C563CF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09" y="1272383"/>
            <a:ext cx="3905498" cy="3426372"/>
          </a:xfrm>
          <a:prstGeom prst="rect">
            <a:avLst/>
          </a:prstGeom>
        </p:spPr>
      </p:pic>
      <p:sp>
        <p:nvSpPr>
          <p:cNvPr id="26" name="Rettangolo 25">
            <a:extLst>
              <a:ext uri="{FF2B5EF4-FFF2-40B4-BE49-F238E27FC236}">
                <a16:creationId xmlns:a16="http://schemas.microsoft.com/office/drawing/2014/main" id="{6AAC60A0-8393-F448-B5DF-E3A9FDECD259}"/>
              </a:ext>
            </a:extLst>
          </p:cNvPr>
          <p:cNvSpPr/>
          <p:nvPr/>
        </p:nvSpPr>
        <p:spPr>
          <a:xfrm>
            <a:off x="420130" y="245821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Matrice </a:t>
            </a:r>
            <a:r>
              <a:rPr lang="it-IT" dirty="0" err="1"/>
              <a:t>squares</a:t>
            </a:r>
            <a:r>
              <a:rPr lang="it-IT" dirty="0"/>
              <a:t> 8x8</a:t>
            </a:r>
          </a:p>
        </p:txBody>
      </p:sp>
      <p:cxnSp>
        <p:nvCxnSpPr>
          <p:cNvPr id="16" name="Connettore 2 15">
            <a:extLst>
              <a:ext uri="{FF2B5EF4-FFF2-40B4-BE49-F238E27FC236}">
                <a16:creationId xmlns:a16="http://schemas.microsoft.com/office/drawing/2014/main" id="{DC782526-81B3-7F40-A1CC-B6CB905D54B0}"/>
              </a:ext>
            </a:extLst>
          </p:cNvPr>
          <p:cNvCxnSpPr/>
          <p:nvPr/>
        </p:nvCxnSpPr>
        <p:spPr>
          <a:xfrm>
            <a:off x="4722471" y="2865985"/>
            <a:ext cx="2384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tangolo 27">
            <a:extLst>
              <a:ext uri="{FF2B5EF4-FFF2-40B4-BE49-F238E27FC236}">
                <a16:creationId xmlns:a16="http://schemas.microsoft.com/office/drawing/2014/main" id="{757E107F-8945-1C43-89C9-8EE35F351868}"/>
              </a:ext>
            </a:extLst>
          </p:cNvPr>
          <p:cNvSpPr/>
          <p:nvPr/>
        </p:nvSpPr>
        <p:spPr>
          <a:xfrm>
            <a:off x="7225869" y="2341526"/>
            <a:ext cx="4522434" cy="104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FEN</a:t>
            </a:r>
            <a:br>
              <a:rPr lang="it-IT" dirty="0"/>
            </a:br>
            <a:r>
              <a:rPr lang="it-IT" dirty="0"/>
              <a:t> 2bb1K2/4p3/5k1n/3QNP2/5R1R/8/8/8 - 0 1</a:t>
            </a:r>
          </a:p>
          <a:p>
            <a:pPr algn="ctr"/>
            <a:endParaRPr lang="it-IT" dirty="0"/>
          </a:p>
        </p:txBody>
      </p:sp>
    </p:spTree>
    <p:extLst>
      <p:ext uri="{BB962C8B-B14F-4D97-AF65-F5344CB8AC3E}">
        <p14:creationId xmlns:p14="http://schemas.microsoft.com/office/powerpoint/2010/main" val="3616081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Descrittore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4893647"/>
          </a:xfrm>
          <a:prstGeom prst="rect">
            <a:avLst/>
          </a:prstGeom>
          <a:noFill/>
        </p:spPr>
        <p:txBody>
          <a:bodyPr wrap="square" rtlCol="0">
            <a:spAutoFit/>
          </a:bodyPr>
          <a:lstStyle/>
          <a:p>
            <a:r>
              <a:rPr lang="it-IT" sz="2400" b="1" dirty="0"/>
              <a:t>Parametri ed esecuzione:</a:t>
            </a:r>
          </a:p>
          <a:p>
            <a:pPr marL="342900" indent="-342900" algn="just">
              <a:buFont typeface="Arial" panose="020B0604020202020204" pitchFamily="34" charset="0"/>
              <a:buChar char="•"/>
            </a:pPr>
            <a:r>
              <a:rPr lang="it-IT" sz="2400" b="1" dirty="0" err="1"/>
              <a:t>Features</a:t>
            </a:r>
            <a:r>
              <a:rPr lang="it-IT" sz="2400" b="1" dirty="0"/>
              <a:t>: HOG – </a:t>
            </a:r>
            <a:r>
              <a:rPr lang="it-IT" sz="2400" b="1" dirty="0" err="1"/>
              <a:t>Histogram</a:t>
            </a:r>
            <a:r>
              <a:rPr lang="it-IT" sz="2400" b="1" dirty="0"/>
              <a:t> of </a:t>
            </a:r>
            <a:r>
              <a:rPr lang="it-IT" sz="2400" b="1" dirty="0" err="1"/>
              <a:t>Oriented</a:t>
            </a:r>
            <a:r>
              <a:rPr lang="it-IT" sz="2400" b="1" dirty="0"/>
              <a:t> </a:t>
            </a:r>
            <a:r>
              <a:rPr lang="it-IT" sz="2400" b="1" dirty="0" err="1"/>
              <a:t>Gradients</a:t>
            </a:r>
            <a:endParaRPr lang="it-IT" sz="2400" b="1" dirty="0"/>
          </a:p>
          <a:p>
            <a:pPr marL="742950" lvl="1" indent="-285750">
              <a:buFont typeface="Arial" panose="020B0604020202020204" pitchFamily="34" charset="0"/>
              <a:buChar char="•"/>
            </a:pPr>
            <a:r>
              <a:rPr lang="it-IT" sz="2400" dirty="0"/>
              <a:t>Valutiamo il descrittore sulla cella di input ridimensionata: 120 x 120</a:t>
            </a:r>
          </a:p>
          <a:p>
            <a:pPr marL="742950" lvl="1" indent="-285750">
              <a:buFont typeface="Arial" panose="020B0604020202020204" pitchFamily="34" charset="0"/>
              <a:buChar char="•"/>
            </a:pPr>
            <a:r>
              <a:rPr lang="it-IT" sz="2400" dirty="0"/>
              <a:t>La cella viene inoltre </a:t>
            </a:r>
            <a:r>
              <a:rPr lang="it-IT" sz="2400" b="1" dirty="0" err="1"/>
              <a:t>binarizzata</a:t>
            </a:r>
            <a:r>
              <a:rPr lang="it-IT" sz="2400" b="1" dirty="0"/>
              <a:t> </a:t>
            </a:r>
            <a:r>
              <a:rPr lang="it-IT" sz="2400" dirty="0"/>
              <a:t>tramite </a:t>
            </a:r>
            <a:r>
              <a:rPr lang="it-IT" sz="2400" dirty="0" err="1"/>
              <a:t>Otsu</a:t>
            </a:r>
            <a:endParaRPr lang="it-IT" sz="2400" dirty="0"/>
          </a:p>
          <a:p>
            <a:pPr marL="742950" lvl="1" indent="-285750">
              <a:buFont typeface="Arial" panose="020B0604020202020204" pitchFamily="34" charset="0"/>
              <a:buChar char="•"/>
            </a:pPr>
            <a:r>
              <a:rPr lang="it-IT" sz="2400" dirty="0"/>
              <a:t>Calcoliamo quindi HOG tramite </a:t>
            </a:r>
            <a:r>
              <a:rPr lang="it-IT" sz="2400" dirty="0" err="1"/>
              <a:t>extractHOGFeatures</a:t>
            </a:r>
            <a:r>
              <a:rPr lang="it-IT" sz="2400" dirty="0"/>
              <a:t> </a:t>
            </a:r>
          </a:p>
          <a:p>
            <a:pPr marL="742950" lvl="1" indent="-285750">
              <a:buFont typeface="Arial" panose="020B0604020202020204" pitchFamily="34" charset="0"/>
              <a:buChar char="•"/>
            </a:pPr>
            <a:r>
              <a:rPr lang="it-IT" sz="2400" dirty="0"/>
              <a:t>Abbiamo scelto questo descrittore per alcune sue proprietà:</a:t>
            </a:r>
          </a:p>
          <a:p>
            <a:pPr marL="1257300" lvl="2" indent="-342900" algn="just">
              <a:buFontTx/>
              <a:buChar char="-"/>
            </a:pPr>
            <a:r>
              <a:rPr lang="it-IT" sz="2400" b="1" dirty="0"/>
              <a:t>Buona descrizione delle </a:t>
            </a:r>
            <a:r>
              <a:rPr lang="it-IT" sz="2400" b="1" dirty="0" err="1"/>
              <a:t>shape</a:t>
            </a:r>
            <a:r>
              <a:rPr lang="it-IT" sz="2400" b="1" dirty="0"/>
              <a:t>; </a:t>
            </a:r>
            <a:r>
              <a:rPr lang="it-IT" sz="2400" dirty="0"/>
              <a:t>l’istogramma dei gradienti e la loro energia danno una buona rappresentazione della </a:t>
            </a:r>
            <a:r>
              <a:rPr lang="it-IT" sz="2400" dirty="0" err="1"/>
              <a:t>shape</a:t>
            </a:r>
            <a:r>
              <a:rPr lang="it-IT" sz="2400" dirty="0"/>
              <a:t> dei pezzi (vedasi </a:t>
            </a:r>
            <a:r>
              <a:rPr lang="it-IT" sz="2400" dirty="0" err="1"/>
              <a:t>paper</a:t>
            </a:r>
            <a:r>
              <a:rPr lang="it-IT" sz="2400" dirty="0"/>
              <a:t>)</a:t>
            </a:r>
          </a:p>
          <a:p>
            <a:pPr marL="1257300" lvl="2" indent="-342900" algn="just">
              <a:buFontTx/>
              <a:buChar char="-"/>
            </a:pPr>
            <a:r>
              <a:rPr lang="it-IT" sz="2400" b="1" dirty="0"/>
              <a:t>Compatibilità con SVM; </a:t>
            </a:r>
            <a:r>
              <a:rPr lang="it-IT" sz="2400" dirty="0"/>
              <a:t>HOG si trova spesso in letteratura in materia di </a:t>
            </a:r>
            <a:r>
              <a:rPr lang="it-IT" sz="2400" dirty="0" err="1"/>
              <a:t>object</a:t>
            </a:r>
            <a:r>
              <a:rPr lang="it-IT" sz="2400" dirty="0"/>
              <a:t> </a:t>
            </a:r>
            <a:r>
              <a:rPr lang="it-IT" sz="2400" dirty="0" err="1"/>
              <a:t>recognition</a:t>
            </a:r>
            <a:r>
              <a:rPr lang="it-IT" sz="2400" dirty="0"/>
              <a:t> e, quando adottata per addestrare un classificatore SVM, rappresenta un ottima scelta.</a:t>
            </a:r>
            <a:endParaRPr lang="it-IT" sz="2400" b="1" dirty="0"/>
          </a:p>
          <a:p>
            <a:endParaRPr lang="it-IT" sz="2400" dirty="0"/>
          </a:p>
          <a:p>
            <a:endParaRPr lang="it-IT" sz="2400" b="1" dirty="0"/>
          </a:p>
        </p:txBody>
      </p:sp>
    </p:spTree>
    <p:extLst>
      <p:ext uri="{BB962C8B-B14F-4D97-AF65-F5344CB8AC3E}">
        <p14:creationId xmlns:p14="http://schemas.microsoft.com/office/powerpoint/2010/main" val="3142714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Descrittore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5632311"/>
          </a:xfrm>
          <a:prstGeom prst="rect">
            <a:avLst/>
          </a:prstGeom>
          <a:noFill/>
        </p:spPr>
        <p:txBody>
          <a:bodyPr wrap="square" rtlCol="0">
            <a:spAutoFit/>
          </a:bodyPr>
          <a:lstStyle/>
          <a:p>
            <a:r>
              <a:rPr lang="it-IT" sz="2400" b="1" dirty="0"/>
              <a:t>Parametri ed esecuzione:</a:t>
            </a:r>
          </a:p>
          <a:p>
            <a:pPr marL="342900" indent="-342900" algn="just">
              <a:buFont typeface="Arial" panose="020B0604020202020204" pitchFamily="34" charset="0"/>
              <a:buChar char="•"/>
            </a:pPr>
            <a:r>
              <a:rPr lang="it-IT" sz="2400" b="1" dirty="0" err="1"/>
              <a:t>Features</a:t>
            </a:r>
            <a:r>
              <a:rPr lang="it-IT" sz="2400" b="1" dirty="0"/>
              <a:t>: HOG – </a:t>
            </a:r>
            <a:r>
              <a:rPr lang="it-IT" sz="2400" b="1" dirty="0" err="1"/>
              <a:t>Histogram</a:t>
            </a:r>
            <a:r>
              <a:rPr lang="it-IT" sz="2400" b="1" dirty="0"/>
              <a:t> of </a:t>
            </a:r>
            <a:r>
              <a:rPr lang="it-IT" sz="2400" b="1" dirty="0" err="1"/>
              <a:t>Oriented</a:t>
            </a:r>
            <a:r>
              <a:rPr lang="it-IT" sz="2400" b="1" dirty="0"/>
              <a:t> </a:t>
            </a:r>
            <a:r>
              <a:rPr lang="it-IT" sz="2400" b="1" dirty="0" err="1"/>
              <a:t>Gradients</a:t>
            </a:r>
            <a:r>
              <a:rPr lang="it-IT" sz="2400" b="1" dirty="0"/>
              <a:t>. Parametri</a:t>
            </a:r>
          </a:p>
          <a:p>
            <a:pPr marL="1257300" lvl="2" indent="-342900" algn="just">
              <a:buFont typeface="Arial" panose="020B0604020202020204" pitchFamily="34" charset="0"/>
              <a:buChar char="•"/>
            </a:pPr>
            <a:r>
              <a:rPr lang="it-IT" sz="2400" b="1" dirty="0" err="1"/>
              <a:t>CellSize</a:t>
            </a:r>
            <a:r>
              <a:rPr lang="it-IT" sz="2400" dirty="0"/>
              <a:t> [8 8] : abbiamo mantenuto la dimensione di default </a:t>
            </a:r>
          </a:p>
          <a:p>
            <a:pPr marL="1200150" lvl="2" indent="-285750" algn="just">
              <a:buFont typeface="Arial" panose="020B0604020202020204" pitchFamily="34" charset="0"/>
              <a:buChar char="•"/>
            </a:pPr>
            <a:r>
              <a:rPr lang="it-IT" sz="2400" b="1" dirty="0" err="1"/>
              <a:t>BlockSize</a:t>
            </a:r>
            <a:r>
              <a:rPr lang="it-IT" sz="2400" dirty="0"/>
              <a:t> [6 6] : scegliamo una dimensione di blocco (</a:t>
            </a:r>
            <a:r>
              <a:rPr lang="it-IT" sz="2400" dirty="0" err="1"/>
              <a:t>n</a:t>
            </a:r>
            <a:r>
              <a:rPr lang="it-IT" sz="2400" dirty="0"/>
              <a:t> di celle) maggiore rispetto al default. Le celle in input sono </a:t>
            </a:r>
            <a:r>
              <a:rPr lang="it-IT" sz="2400" dirty="0" err="1"/>
              <a:t>binarizzate</a:t>
            </a:r>
            <a:r>
              <a:rPr lang="it-IT" sz="2400" dirty="0"/>
              <a:t> per ridurre cambiamenti di luce; una </a:t>
            </a:r>
            <a:r>
              <a:rPr lang="it-IT" sz="2400" dirty="0" err="1"/>
              <a:t>BlockSize</a:t>
            </a:r>
            <a:r>
              <a:rPr lang="it-IT" sz="2400" dirty="0"/>
              <a:t> maggiore –&gt; normalizzazione degli istogrammi su più celle. Empiricamente abbiamo cercato di individuare un valore che ci permette di ottenere descrittori robusti alla presenza/assenza delle linee di sfondo delle celle nere</a:t>
            </a:r>
          </a:p>
          <a:p>
            <a:pPr marL="1200150" lvl="2" indent="-285750" algn="just">
              <a:buFont typeface="Arial" panose="020B0604020202020204" pitchFamily="34" charset="0"/>
              <a:buChar char="•"/>
            </a:pPr>
            <a:r>
              <a:rPr lang="it-IT" sz="2400" b="1" dirty="0" err="1"/>
              <a:t>BlockOverlap</a:t>
            </a:r>
            <a:r>
              <a:rPr lang="it-IT" sz="2400" dirty="0"/>
              <a:t> [2 2] : abbiamo mantenuto la dimensione di default, che abbiamo valutato empiricamente come la migliore per le nostre esigenze</a:t>
            </a:r>
          </a:p>
          <a:p>
            <a:pPr marL="1200150" lvl="2" indent="-285750" algn="just">
              <a:buFont typeface="Arial" panose="020B0604020202020204" pitchFamily="34" charset="0"/>
              <a:buChar char="•"/>
            </a:pPr>
            <a:r>
              <a:rPr lang="it-IT" sz="2400" b="1" dirty="0" err="1"/>
              <a:t>NumBins</a:t>
            </a:r>
            <a:r>
              <a:rPr lang="it-IT" sz="2400" dirty="0"/>
              <a:t> 18 : abbiamo scelto un alto numero di bin per l’istogramma degli orientamenti (rispetto al 9 di default); ottenendo buoni risultati </a:t>
            </a:r>
          </a:p>
          <a:p>
            <a:pPr marL="800100" lvl="1" indent="-342900" algn="just">
              <a:buFont typeface="Arial" panose="020B0604020202020204" pitchFamily="34" charset="0"/>
              <a:buChar char="•"/>
            </a:pPr>
            <a:endParaRPr lang="it-IT" sz="2400" dirty="0"/>
          </a:p>
          <a:p>
            <a:endParaRPr lang="it-IT" sz="2400" b="1" dirty="0"/>
          </a:p>
        </p:txBody>
      </p:sp>
    </p:spTree>
    <p:extLst>
      <p:ext uri="{BB962C8B-B14F-4D97-AF65-F5344CB8AC3E}">
        <p14:creationId xmlns:p14="http://schemas.microsoft.com/office/powerpoint/2010/main" val="67256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Descrittore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469968" y="1333843"/>
            <a:ext cx="10886304" cy="6740307"/>
          </a:xfrm>
          <a:prstGeom prst="rect">
            <a:avLst/>
          </a:prstGeom>
          <a:noFill/>
        </p:spPr>
        <p:txBody>
          <a:bodyPr wrap="square" rtlCol="0">
            <a:spAutoFit/>
          </a:bodyPr>
          <a:lstStyle/>
          <a:p>
            <a:r>
              <a:rPr lang="it-IT" sz="2100" b="1" dirty="0"/>
              <a:t>Cosa ci ha permesso di migliorare la classificazione:</a:t>
            </a:r>
          </a:p>
          <a:p>
            <a:pPr algn="just"/>
            <a:r>
              <a:rPr lang="it-IT" sz="2100" dirty="0"/>
              <a:t>Sono stati essenziali alcuni accorgimenti al fine di ottenere i risultati illustrati in seguito. In particolare abbiamo scelto di:</a:t>
            </a:r>
          </a:p>
          <a:p>
            <a:pPr algn="just"/>
            <a:endParaRPr lang="it-IT" sz="2100" dirty="0"/>
          </a:p>
          <a:p>
            <a:pPr marL="457200" indent="-457200" algn="just">
              <a:buFont typeface="+mj-lt"/>
              <a:buAutoNum type="arabicPeriod"/>
            </a:pPr>
            <a:r>
              <a:rPr lang="it-IT" sz="2100" dirty="0"/>
              <a:t>Settare un numero fisso di celle vuote; su un totale di 3520 celle di Dataset, 2910 sono essenzialmente celle vuote. Abbiamo provato con 800, 1000, 1500 e 2000 celle vuote per la classificazione. I risultati migliori per classificazione delle 13 classi si sono ottenuti con 800 celle vuote estratte </a:t>
            </a:r>
            <a:r>
              <a:rPr lang="it-IT" sz="2100" dirty="0" err="1"/>
              <a:t>randomicamente</a:t>
            </a:r>
            <a:r>
              <a:rPr lang="it-IT" sz="2100" dirty="0"/>
              <a:t> dal </a:t>
            </a:r>
            <a:r>
              <a:rPr lang="it-IT" sz="2100" dirty="0" err="1"/>
              <a:t>dataset</a:t>
            </a:r>
            <a:endParaRPr lang="it-IT" sz="2100" dirty="0"/>
          </a:p>
          <a:p>
            <a:pPr marL="457200" indent="-457200" algn="just">
              <a:buFont typeface="+mj-lt"/>
              <a:buAutoNum type="arabicPeriod"/>
            </a:pPr>
            <a:r>
              <a:rPr lang="it-IT" sz="2100" dirty="0"/>
              <a:t>Traslare la matrice di descrittori centrandone la media: abbiamo trovato in letteratura la pratica comune di traslare i descrittori al fine di ottenerne una versione </a:t>
            </a:r>
            <a:r>
              <a:rPr lang="it-IT" sz="2100" b="1" dirty="0"/>
              <a:t>zero-</a:t>
            </a:r>
            <a:r>
              <a:rPr lang="it-IT" sz="2100" b="1" dirty="0" err="1"/>
              <a:t>mean</a:t>
            </a:r>
            <a:r>
              <a:rPr lang="it-IT" sz="2100" b="1" dirty="0"/>
              <a:t>. </a:t>
            </a:r>
            <a:r>
              <a:rPr lang="it-IT" sz="2100" dirty="0"/>
              <a:t>Ciò accorcia i tempi di addestramento, e semplifica il classificatore SVM nella ricerca dell’ottimo</a:t>
            </a:r>
          </a:p>
          <a:p>
            <a:pPr marL="457200" indent="-457200" algn="just">
              <a:buFont typeface="+mj-lt"/>
              <a:buAutoNum type="arabicPeriod"/>
            </a:pPr>
            <a:r>
              <a:rPr lang="it-IT" sz="2100" dirty="0"/>
              <a:t>Dividere i descrittori per la loro deviazione standard; come sopra, abbiamo scelto questo approccio. Abbiamo chiamato il descrittore risultato G(aussian)HOG feature</a:t>
            </a:r>
          </a:p>
          <a:p>
            <a:pPr marL="457200" indent="-457200" algn="just">
              <a:buFont typeface="+mj-lt"/>
              <a:buAutoNum type="arabicPeriod"/>
            </a:pPr>
            <a:r>
              <a:rPr lang="it-IT" sz="2100" dirty="0"/>
              <a:t>Ritagliare ogni cella senza comprendere nel ritaglio il bordo nero della chessboard: con esso la classificazione raggiungeva un picco massimo di riconoscimento del 77%; senza, il picco raggiunge un’accuracy del 100%</a:t>
            </a:r>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
        <p:nvSpPr>
          <p:cNvPr id="4" name="CasellaDiTesto 3">
            <a:extLst>
              <a:ext uri="{FF2B5EF4-FFF2-40B4-BE49-F238E27FC236}">
                <a16:creationId xmlns:a16="http://schemas.microsoft.com/office/drawing/2014/main" id="{949571CB-C782-F143-B582-3885514164F9}"/>
              </a:ext>
            </a:extLst>
          </p:cNvPr>
          <p:cNvSpPr txBox="1"/>
          <p:nvPr/>
        </p:nvSpPr>
        <p:spPr>
          <a:xfrm>
            <a:off x="9082216" y="51898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639337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446384"/>
            <a:ext cx="10886304" cy="6370975"/>
          </a:xfrm>
          <a:prstGeom prst="rect">
            <a:avLst/>
          </a:prstGeom>
          <a:noFill/>
        </p:spPr>
        <p:txBody>
          <a:bodyPr wrap="square" rtlCol="0">
            <a:spAutoFit/>
          </a:bodyPr>
          <a:lstStyle/>
          <a:p>
            <a:r>
              <a:rPr lang="it-IT" sz="2400" b="1" dirty="0"/>
              <a:t>SVM:</a:t>
            </a:r>
          </a:p>
          <a:p>
            <a:pPr marL="342900" indent="-342900">
              <a:buFont typeface="Arial" panose="020B0604020202020204" pitchFamily="34" charset="0"/>
              <a:buChar char="•"/>
            </a:pPr>
            <a:r>
              <a:rPr lang="it-IT" sz="2400" dirty="0"/>
              <a:t>Abbiamo optato per SVM quale migliore algoritmo di classificazione individuato in letteratura, e la scelta è stato confermata dal </a:t>
            </a:r>
            <a:r>
              <a:rPr lang="it-IT" sz="2400" dirty="0" err="1"/>
              <a:t>tool</a:t>
            </a:r>
            <a:r>
              <a:rPr lang="it-IT" sz="2400" dirty="0"/>
              <a:t> </a:t>
            </a:r>
            <a:r>
              <a:rPr lang="it-IT" sz="2400" dirty="0" err="1"/>
              <a:t>matlab</a:t>
            </a:r>
            <a:r>
              <a:rPr lang="it-IT" sz="2400" dirty="0"/>
              <a:t> </a:t>
            </a:r>
            <a:r>
              <a:rPr lang="it-IT" sz="2400" b="1" dirty="0" err="1"/>
              <a:t>classification</a:t>
            </a:r>
            <a:r>
              <a:rPr lang="it-IT" sz="2400" b="1" dirty="0"/>
              <a:t> </a:t>
            </a:r>
            <a:r>
              <a:rPr lang="it-IT" sz="2400" b="1" dirty="0" err="1"/>
              <a:t>learner</a:t>
            </a:r>
            <a:endParaRPr lang="it-IT" sz="2400" b="1" dirty="0"/>
          </a:p>
          <a:p>
            <a:pPr marL="342900" indent="-342900">
              <a:buFont typeface="Arial" panose="020B0604020202020204" pitchFamily="34" charset="0"/>
              <a:buChar char="•"/>
            </a:pPr>
            <a:endParaRPr lang="it-IT" sz="2400" b="1" dirty="0"/>
          </a:p>
          <a:p>
            <a:r>
              <a:rPr lang="it-IT" sz="2400" b="1" dirty="0"/>
              <a:t>I parametri di </a:t>
            </a:r>
            <a:r>
              <a:rPr lang="it-IT" sz="2400" b="1" dirty="0" err="1"/>
              <a:t>template</a:t>
            </a:r>
            <a:r>
              <a:rPr lang="it-IT" sz="2400" b="1" dirty="0"/>
              <a:t> individuati sono:</a:t>
            </a:r>
          </a:p>
          <a:p>
            <a:pPr marL="342900" indent="-342900" algn="just">
              <a:buFont typeface="Arial" panose="020B0604020202020204" pitchFamily="34" charset="0"/>
              <a:buChar char="•"/>
            </a:pPr>
            <a:r>
              <a:rPr lang="it-IT" sz="2400" dirty="0" err="1"/>
              <a:t>KernelFunction</a:t>
            </a:r>
            <a:r>
              <a:rPr lang="it-IT" sz="2400" dirty="0"/>
              <a:t>: </a:t>
            </a:r>
            <a:r>
              <a:rPr lang="it-IT" sz="2400" dirty="0" err="1"/>
              <a:t>polynomial</a:t>
            </a:r>
            <a:r>
              <a:rPr lang="it-IT" sz="2400" dirty="0"/>
              <a:t>; </a:t>
            </a:r>
            <a:r>
              <a:rPr lang="it-IT" sz="2400" dirty="0" err="1"/>
              <a:t>PolynomialOrder</a:t>
            </a:r>
            <a:r>
              <a:rPr lang="it-IT" sz="2400" dirty="0"/>
              <a:t>: 3: per estendere lo spazio delle </a:t>
            </a:r>
            <a:r>
              <a:rPr lang="it-IT" sz="2400" dirty="0" err="1"/>
              <a:t>feature</a:t>
            </a:r>
            <a:r>
              <a:rPr lang="it-IT" sz="2400" dirty="0"/>
              <a:t> abbiamo consultato il pdf </a:t>
            </a:r>
            <a:r>
              <a:rPr lang="it-IT" sz="2400" b="1" dirty="0"/>
              <a:t>CS229 </a:t>
            </a:r>
            <a:r>
              <a:rPr lang="it-IT" sz="2400" b="1" dirty="0" err="1"/>
              <a:t>Lecture</a:t>
            </a:r>
            <a:r>
              <a:rPr lang="it-IT" sz="2400" b="1" dirty="0"/>
              <a:t> notes </a:t>
            </a:r>
            <a:r>
              <a:rPr lang="it-IT" sz="2400" dirty="0"/>
              <a:t>del prof. Andrew </a:t>
            </a:r>
            <a:r>
              <a:rPr lang="it-IT" sz="2400" dirty="0" err="1"/>
              <a:t>Ng</a:t>
            </a:r>
            <a:r>
              <a:rPr lang="it-IT" sz="2400" dirty="0"/>
              <a:t>; la funzione individuata nel pdf estende lo spazio del descrittore ottenendo un polinomio di ordine </a:t>
            </a:r>
            <a:r>
              <a:rPr lang="it-IT" sz="2400" b="1" dirty="0"/>
              <a:t>3 </a:t>
            </a:r>
            <a:r>
              <a:rPr lang="it-IT" sz="2400" dirty="0"/>
              <a:t>al fine di ottenere uno spazio di </a:t>
            </a:r>
            <a:r>
              <a:rPr lang="it-IT" sz="2400" dirty="0" err="1"/>
              <a:t>features</a:t>
            </a:r>
            <a:r>
              <a:rPr lang="it-IT" sz="2400" dirty="0"/>
              <a:t> </a:t>
            </a:r>
            <a:r>
              <a:rPr lang="it-IT" sz="2400" b="1" dirty="0"/>
              <a:t>separabile linearmente;</a:t>
            </a:r>
            <a:r>
              <a:rPr lang="it-IT" sz="2400" dirty="0"/>
              <a:t> la scelta è stata confermata dal </a:t>
            </a:r>
            <a:r>
              <a:rPr lang="it-IT" sz="2400" dirty="0" err="1"/>
              <a:t>tool</a:t>
            </a:r>
            <a:r>
              <a:rPr lang="it-IT" sz="2400" dirty="0"/>
              <a:t> </a:t>
            </a:r>
            <a:r>
              <a:rPr lang="it-IT" sz="2400" dirty="0" err="1"/>
              <a:t>matlab</a:t>
            </a:r>
            <a:r>
              <a:rPr lang="it-IT" sz="2400" dirty="0"/>
              <a:t>;</a:t>
            </a:r>
            <a:endParaRPr lang="it-IT" sz="2400" b="1" dirty="0"/>
          </a:p>
          <a:p>
            <a:pPr marL="342900" indent="-342900" algn="just">
              <a:buFont typeface="Arial" panose="020B0604020202020204" pitchFamily="34" charset="0"/>
              <a:buChar char="•"/>
            </a:pPr>
            <a:r>
              <a:rPr lang="it-IT" sz="2400" dirty="0" err="1"/>
              <a:t>KernelScale</a:t>
            </a:r>
            <a:r>
              <a:rPr lang="it-IT" sz="2400" dirty="0"/>
              <a:t>: auto : lasciamo che sia l’algoritmo a individuare il fattore di scala del </a:t>
            </a:r>
            <a:r>
              <a:rPr lang="it-IT" sz="2400" dirty="0" err="1"/>
              <a:t>kernel</a:t>
            </a:r>
            <a:r>
              <a:rPr lang="it-IT" sz="2400" dirty="0"/>
              <a:t> </a:t>
            </a:r>
            <a:endParaRPr lang="it-IT" sz="2400" b="1" dirty="0"/>
          </a:p>
          <a:p>
            <a:pPr marL="342900" indent="-342900">
              <a:buFont typeface="Arial" panose="020B0604020202020204" pitchFamily="34" charset="0"/>
              <a:buChar char="•"/>
            </a:pPr>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Tree>
    <p:extLst>
      <p:ext uri="{BB962C8B-B14F-4D97-AF65-F5344CB8AC3E}">
        <p14:creationId xmlns:p14="http://schemas.microsoft.com/office/powerpoint/2010/main" val="307143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a:xfrm>
            <a:off x="1524000" y="924910"/>
            <a:ext cx="9144000" cy="1029522"/>
          </a:xfrm>
        </p:spPr>
        <p:txBody>
          <a:bodyPr/>
          <a:lstStyle/>
          <a:p>
            <a:r>
              <a:rPr lang="it-IT" b="1" dirty="0"/>
              <a:t>Come abbiamo lavorato</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a:xfrm>
            <a:off x="1093077" y="2277734"/>
            <a:ext cx="8891752" cy="4081026"/>
          </a:xfrm>
        </p:spPr>
        <p:txBody>
          <a:bodyPr>
            <a:normAutofit/>
          </a:bodyPr>
          <a:lstStyle/>
          <a:p>
            <a:pPr algn="l"/>
            <a:r>
              <a:rPr lang="it-IT" dirty="0"/>
              <a:t>Abbiamo portato a termine il lavoro comunicando e lavorando come un team</a:t>
            </a:r>
          </a:p>
          <a:p>
            <a:pPr algn="l"/>
            <a:r>
              <a:rPr lang="it-IT" dirty="0"/>
              <a:t>In particolare, ci siamo avvalsi di:</a:t>
            </a:r>
          </a:p>
          <a:p>
            <a:pPr marL="342900" indent="-342900" algn="l">
              <a:buFontTx/>
              <a:buChar char="-"/>
            </a:pPr>
            <a:r>
              <a:rPr lang="it-IT" sz="2000" b="1" dirty="0" err="1"/>
              <a:t>Discord</a:t>
            </a:r>
            <a:r>
              <a:rPr lang="it-IT" sz="2000" dirty="0"/>
              <a:t> : per tenerci in contattato, scambiarci consigli e opinioni</a:t>
            </a:r>
          </a:p>
          <a:p>
            <a:pPr algn="l"/>
            <a:endParaRPr lang="it-IT" sz="2000" dirty="0"/>
          </a:p>
          <a:p>
            <a:pPr marL="342900" indent="-342900" algn="l">
              <a:buFontTx/>
              <a:buChar char="-"/>
            </a:pPr>
            <a:r>
              <a:rPr lang="it-IT" sz="2000" b="1" dirty="0" err="1"/>
              <a:t>Git</a:t>
            </a:r>
            <a:r>
              <a:rPr lang="it-IT" sz="2000" b="1" dirty="0"/>
              <a:t> : </a:t>
            </a:r>
            <a:r>
              <a:rPr lang="it-IT" sz="2000" dirty="0"/>
              <a:t>abbiamo svolto il progetto collaborando su un </a:t>
            </a:r>
            <a:r>
              <a:rPr lang="it-IT" sz="2000" dirty="0" err="1"/>
              <a:t>repositery</a:t>
            </a:r>
            <a:r>
              <a:rPr lang="it-IT" sz="2000" dirty="0"/>
              <a:t> </a:t>
            </a:r>
            <a:r>
              <a:rPr lang="it-IT" sz="2000" dirty="0" err="1"/>
              <a:t>gitlab</a:t>
            </a:r>
            <a:r>
              <a:rPr lang="it-IT" sz="2000" dirty="0"/>
              <a:t> (al link </a:t>
            </a:r>
            <a:r>
              <a:rPr lang="it-IT" sz="2000" dirty="0">
                <a:hlinkClick r:id="rId2"/>
              </a:rPr>
              <a:t>https://gitlab.com/gianscarpe/EI_Progetto2018</a:t>
            </a:r>
            <a:r>
              <a:rPr lang="it-IT" sz="2000" dirty="0"/>
              <a:t> )</a:t>
            </a:r>
          </a:p>
          <a:p>
            <a:pPr algn="l"/>
            <a:endParaRPr lang="it-IT" sz="2000" dirty="0"/>
          </a:p>
          <a:p>
            <a:pPr marL="342900" indent="-342900" algn="l">
              <a:buFontTx/>
              <a:buChar char="-"/>
            </a:pPr>
            <a:r>
              <a:rPr lang="it-IT" sz="2000" b="1" dirty="0" err="1"/>
              <a:t>Git</a:t>
            </a:r>
            <a:r>
              <a:rPr lang="it-IT" sz="2000" b="1" dirty="0"/>
              <a:t>-flow : </a:t>
            </a:r>
            <a:r>
              <a:rPr lang="it-IT" sz="2000" dirty="0"/>
              <a:t>abbiamo collaborato seguendo il work-flow proposto da </a:t>
            </a:r>
            <a:r>
              <a:rPr lang="it-IT" sz="2000" dirty="0">
                <a:hlinkClick r:id="rId3"/>
              </a:rPr>
              <a:t>Vincent Driessen</a:t>
            </a:r>
            <a:r>
              <a:rPr lang="it-IT" sz="2000" dirty="0"/>
              <a:t> ; un </a:t>
            </a:r>
            <a:r>
              <a:rPr lang="it-IT" sz="2000" dirty="0" err="1"/>
              <a:t>print</a:t>
            </a:r>
            <a:r>
              <a:rPr lang="it-IT" sz="2000" dirty="0"/>
              <a:t> dei </a:t>
            </a:r>
            <a:r>
              <a:rPr lang="it-IT" sz="2000" dirty="0" err="1"/>
              <a:t>branch</a:t>
            </a:r>
            <a:r>
              <a:rPr lang="it-IT" sz="2000" dirty="0"/>
              <a:t> si trova in </a:t>
            </a:r>
            <a:r>
              <a:rPr lang="it-IT" sz="2000" dirty="0" err="1"/>
              <a:t>Documents</a:t>
            </a:r>
            <a:r>
              <a:rPr lang="it-IT" sz="2000" dirty="0"/>
              <a:t>/</a:t>
            </a:r>
            <a:r>
              <a:rPr lang="it-IT" sz="2000" dirty="0" err="1"/>
              <a:t>git-graph.txt</a:t>
            </a:r>
            <a:endParaRPr lang="it-IT" dirty="0"/>
          </a:p>
          <a:p>
            <a:pPr algn="l"/>
            <a:endParaRPr lang="it-IT" dirty="0"/>
          </a:p>
        </p:txBody>
      </p:sp>
      <p:pic>
        <p:nvPicPr>
          <p:cNvPr id="5" name="Immagine 4">
            <a:extLst>
              <a:ext uri="{FF2B5EF4-FFF2-40B4-BE49-F238E27FC236}">
                <a16:creationId xmlns:a16="http://schemas.microsoft.com/office/drawing/2014/main" id="{04E640F3-2A8D-4845-BE1F-E0D640BD0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8559" y="3446682"/>
            <a:ext cx="895111" cy="503500"/>
          </a:xfrm>
          <a:prstGeom prst="rect">
            <a:avLst/>
          </a:prstGeom>
        </p:spPr>
      </p:pic>
      <p:pic>
        <p:nvPicPr>
          <p:cNvPr id="7" name="Immagine 6">
            <a:extLst>
              <a:ext uri="{FF2B5EF4-FFF2-40B4-BE49-F238E27FC236}">
                <a16:creationId xmlns:a16="http://schemas.microsoft.com/office/drawing/2014/main" id="{9129BA98-B2B8-C440-858C-291E171AA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8559" y="3950182"/>
            <a:ext cx="1079017" cy="1079017"/>
          </a:xfrm>
          <a:prstGeom prst="rect">
            <a:avLst/>
          </a:prstGeom>
        </p:spPr>
      </p:pic>
    </p:spTree>
    <p:extLst>
      <p:ext uri="{BB962C8B-B14F-4D97-AF65-F5344CB8AC3E}">
        <p14:creationId xmlns:p14="http://schemas.microsoft.com/office/powerpoint/2010/main" val="2757001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446384"/>
            <a:ext cx="10886304" cy="5262979"/>
          </a:xfrm>
          <a:prstGeom prst="rect">
            <a:avLst/>
          </a:prstGeom>
          <a:noFill/>
        </p:spPr>
        <p:txBody>
          <a:bodyPr wrap="square" rtlCol="0">
            <a:spAutoFit/>
          </a:bodyPr>
          <a:lstStyle/>
          <a:p>
            <a:r>
              <a:rPr lang="it-IT" sz="2400" b="1" dirty="0"/>
              <a:t>SVM:</a:t>
            </a:r>
          </a:p>
          <a:p>
            <a:pPr marL="342900" indent="-342900">
              <a:buFont typeface="Arial" panose="020B0604020202020204" pitchFamily="34" charset="0"/>
              <a:buChar char="•"/>
            </a:pPr>
            <a:r>
              <a:rPr lang="it-IT" sz="2400" dirty="0"/>
              <a:t>Abbiamo optato per SVM quale migliore algoritmo di classificazione individuato in letteratura, e la scelta è stato confermata dal </a:t>
            </a:r>
            <a:r>
              <a:rPr lang="it-IT" sz="2400" dirty="0" err="1"/>
              <a:t>tool</a:t>
            </a:r>
            <a:r>
              <a:rPr lang="it-IT" sz="2400" dirty="0"/>
              <a:t> </a:t>
            </a:r>
            <a:r>
              <a:rPr lang="it-IT" sz="2400" dirty="0" err="1"/>
              <a:t>matlab</a:t>
            </a:r>
            <a:r>
              <a:rPr lang="it-IT" sz="2400" dirty="0"/>
              <a:t> </a:t>
            </a:r>
            <a:r>
              <a:rPr lang="it-IT" sz="2400" b="1" dirty="0" err="1"/>
              <a:t>classification</a:t>
            </a:r>
            <a:r>
              <a:rPr lang="it-IT" sz="2400" b="1" dirty="0"/>
              <a:t> </a:t>
            </a:r>
            <a:r>
              <a:rPr lang="it-IT" sz="2400" b="1" dirty="0" err="1"/>
              <a:t>learner</a:t>
            </a:r>
            <a:endParaRPr lang="it-IT" sz="2400" b="1" dirty="0"/>
          </a:p>
          <a:p>
            <a:pPr marL="342900" indent="-342900">
              <a:buFont typeface="Arial" panose="020B0604020202020204" pitchFamily="34" charset="0"/>
              <a:buChar char="•"/>
            </a:pPr>
            <a:endParaRPr lang="it-IT" sz="2400" b="1" dirty="0"/>
          </a:p>
          <a:p>
            <a:r>
              <a:rPr lang="it-IT" sz="2400" b="1" dirty="0"/>
              <a:t>I parametri di </a:t>
            </a:r>
            <a:r>
              <a:rPr lang="it-IT" sz="2400" b="1" dirty="0" err="1"/>
              <a:t>template</a:t>
            </a:r>
            <a:r>
              <a:rPr lang="it-IT" sz="2400" b="1" dirty="0"/>
              <a:t> individuati sono:</a:t>
            </a:r>
          </a:p>
          <a:p>
            <a:pPr marL="342900" indent="-342900" algn="just">
              <a:buFont typeface="Arial" panose="020B0604020202020204" pitchFamily="34" charset="0"/>
              <a:buChar char="•"/>
            </a:pPr>
            <a:r>
              <a:rPr lang="it-IT" sz="2400" dirty="0" err="1"/>
              <a:t>Standardize</a:t>
            </a:r>
            <a:r>
              <a:rPr lang="it-IT" sz="2400" dirty="0"/>
              <a:t>: </a:t>
            </a:r>
            <a:r>
              <a:rPr lang="it-IT" sz="2400" dirty="0" err="1"/>
              <a:t>true</a:t>
            </a:r>
            <a:r>
              <a:rPr lang="it-IT" sz="2400" dirty="0"/>
              <a:t> : centra i valori dall’aumento polinomiale rispetto alla loro deviazione standard</a:t>
            </a:r>
          </a:p>
          <a:p>
            <a:pPr marL="342900" indent="-342900" algn="just">
              <a:buFont typeface="Arial" panose="020B0604020202020204" pitchFamily="34" charset="0"/>
              <a:buChar char="•"/>
            </a:pPr>
            <a:r>
              <a:rPr lang="it-IT" sz="2400" dirty="0" err="1"/>
              <a:t>BoxConstraint</a:t>
            </a:r>
            <a:r>
              <a:rPr lang="it-IT" sz="2400" dirty="0"/>
              <a:t>: 1 : Spiegato in seguito</a:t>
            </a:r>
          </a:p>
          <a:p>
            <a:endParaRPr lang="it-IT" sz="2400" b="1" dirty="0"/>
          </a:p>
          <a:p>
            <a:pPr marL="342900" indent="-342900">
              <a:buFont typeface="Arial" panose="020B0604020202020204" pitchFamily="34" charset="0"/>
              <a:buChar char="•"/>
            </a:pPr>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Tree>
    <p:extLst>
      <p:ext uri="{BB962C8B-B14F-4D97-AF65-F5344CB8AC3E}">
        <p14:creationId xmlns:p14="http://schemas.microsoft.com/office/powerpoint/2010/main" val="1723058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03188" y="1446384"/>
            <a:ext cx="10886304" cy="6370975"/>
          </a:xfrm>
          <a:prstGeom prst="rect">
            <a:avLst/>
          </a:prstGeom>
          <a:noFill/>
        </p:spPr>
        <p:txBody>
          <a:bodyPr wrap="square" rtlCol="0">
            <a:spAutoFit/>
          </a:bodyPr>
          <a:lstStyle/>
          <a:p>
            <a:r>
              <a:rPr lang="it-IT" sz="2400" b="1" dirty="0"/>
              <a:t>SVM:</a:t>
            </a:r>
          </a:p>
          <a:p>
            <a:pPr marL="342900" indent="-342900">
              <a:buFont typeface="Arial" panose="020B0604020202020204" pitchFamily="34" charset="0"/>
              <a:buChar char="•"/>
            </a:pPr>
            <a:r>
              <a:rPr lang="it-IT" sz="2400" dirty="0"/>
              <a:t>Abbiamo optato per SVM quale migliore algoritmo di classificazione individuato in letteratura, e la scelta è stato confermata dal </a:t>
            </a:r>
            <a:r>
              <a:rPr lang="it-IT" sz="2400" dirty="0" err="1"/>
              <a:t>tool</a:t>
            </a:r>
            <a:r>
              <a:rPr lang="it-IT" sz="2400" dirty="0"/>
              <a:t> </a:t>
            </a:r>
            <a:r>
              <a:rPr lang="it-IT" sz="2400" dirty="0" err="1"/>
              <a:t>matlab</a:t>
            </a:r>
            <a:r>
              <a:rPr lang="it-IT" sz="2400" dirty="0"/>
              <a:t> </a:t>
            </a:r>
            <a:r>
              <a:rPr lang="it-IT" sz="2400" b="1" dirty="0" err="1"/>
              <a:t>classification</a:t>
            </a:r>
            <a:r>
              <a:rPr lang="it-IT" sz="2400" b="1" dirty="0"/>
              <a:t> </a:t>
            </a:r>
            <a:r>
              <a:rPr lang="it-IT" sz="2400" b="1" dirty="0" err="1"/>
              <a:t>learner</a:t>
            </a:r>
            <a:endParaRPr lang="it-IT" sz="2400" b="1" dirty="0"/>
          </a:p>
          <a:p>
            <a:pPr marL="342900" indent="-342900">
              <a:buFont typeface="Arial" panose="020B0604020202020204" pitchFamily="34" charset="0"/>
              <a:buChar char="•"/>
            </a:pPr>
            <a:endParaRPr lang="it-IT" sz="2400" b="1" dirty="0"/>
          </a:p>
          <a:p>
            <a:r>
              <a:rPr lang="it-IT" sz="2400" b="1" dirty="0"/>
              <a:t>I parametri per </a:t>
            </a:r>
            <a:r>
              <a:rPr lang="it-IT" sz="2400" b="1" dirty="0" err="1"/>
              <a:t>fitceoc</a:t>
            </a:r>
            <a:r>
              <a:rPr lang="it-IT" sz="2400" b="1" dirty="0"/>
              <a:t> individuati sono:</a:t>
            </a:r>
          </a:p>
          <a:p>
            <a:endParaRPr lang="it-IT" sz="2400" b="1" dirty="0"/>
          </a:p>
          <a:p>
            <a:pPr marL="285750" indent="-285750" algn="just">
              <a:buFont typeface="Arial" panose="020B0604020202020204" pitchFamily="34" charset="0"/>
              <a:buChar char="•"/>
            </a:pPr>
            <a:r>
              <a:rPr lang="it-IT" sz="2400" dirty="0" err="1"/>
              <a:t>Coding</a:t>
            </a:r>
            <a:r>
              <a:rPr lang="it-IT" sz="2400" dirty="0"/>
              <a:t>: </a:t>
            </a:r>
            <a:r>
              <a:rPr lang="it-IT" sz="2400" b="1" dirty="0" err="1"/>
              <a:t>onevsone</a:t>
            </a:r>
            <a:r>
              <a:rPr lang="it-IT" sz="2400" dirty="0"/>
              <a:t>; costruisce un classificatore SVM per ogni coppia di classi. Nel nostro caso: (13 * 12) / 2 = 91 classificatori. Ciascun classificatore costruito è </a:t>
            </a:r>
            <a:r>
              <a:rPr lang="it-IT" sz="2400" b="1" dirty="0"/>
              <a:t>binario (da qui </a:t>
            </a:r>
            <a:r>
              <a:rPr lang="it-IT" sz="2400" b="1" dirty="0" err="1"/>
              <a:t>BoxConstraint</a:t>
            </a:r>
            <a:r>
              <a:rPr lang="it-IT" sz="2400" b="1" dirty="0"/>
              <a:t> = 1) </a:t>
            </a:r>
            <a:r>
              <a:rPr lang="it-IT" sz="2400" dirty="0"/>
              <a:t>ed è trainato per distinguere due sole classi. Dato una </a:t>
            </a:r>
            <a:r>
              <a:rPr lang="it-IT" sz="2400" dirty="0" err="1"/>
              <a:t>feature</a:t>
            </a:r>
            <a:r>
              <a:rPr lang="it-IT" sz="2400" dirty="0"/>
              <a:t> da classificare, viene predetta la classe usando tutti ci classificatori; la classe che ha ottenuto il maggior numero di voti viene restituita </a:t>
            </a:r>
          </a:p>
          <a:p>
            <a:endParaRPr lang="it-IT" sz="2400" b="1" dirty="0"/>
          </a:p>
          <a:p>
            <a:pPr marL="342900" indent="-342900">
              <a:buFont typeface="Arial" panose="020B0604020202020204" pitchFamily="34" charset="0"/>
              <a:buChar char="•"/>
            </a:pPr>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Tree>
    <p:extLst>
      <p:ext uri="{BB962C8B-B14F-4D97-AF65-F5344CB8AC3E}">
        <p14:creationId xmlns:p14="http://schemas.microsoft.com/office/powerpoint/2010/main" val="3349893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914399" y="1981335"/>
            <a:ext cx="2323071" cy="2308324"/>
          </a:xfrm>
          <a:prstGeom prst="rect">
            <a:avLst/>
          </a:prstGeom>
          <a:noFill/>
        </p:spPr>
        <p:txBody>
          <a:bodyPr wrap="square" rtlCol="0">
            <a:spAutoFit/>
          </a:bodyPr>
          <a:lstStyle/>
          <a:p>
            <a:r>
              <a:rPr lang="it-IT" sz="2400" b="1" dirty="0"/>
              <a:t>Risultati:</a:t>
            </a:r>
          </a:p>
          <a:p>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
        <p:nvSpPr>
          <p:cNvPr id="7" name="CasellaDiTesto 6">
            <a:extLst>
              <a:ext uri="{FF2B5EF4-FFF2-40B4-BE49-F238E27FC236}">
                <a16:creationId xmlns:a16="http://schemas.microsoft.com/office/drawing/2014/main" id="{7C878069-78F9-1F45-87F0-75651C3A428F}"/>
              </a:ext>
            </a:extLst>
          </p:cNvPr>
          <p:cNvSpPr txBox="1"/>
          <p:nvPr/>
        </p:nvSpPr>
        <p:spPr>
          <a:xfrm>
            <a:off x="5156886" y="1981335"/>
            <a:ext cx="6757282" cy="2308324"/>
          </a:xfrm>
          <a:prstGeom prst="rect">
            <a:avLst/>
          </a:prstGeom>
          <a:noFill/>
        </p:spPr>
        <p:txBody>
          <a:bodyPr wrap="square" rtlCol="0">
            <a:spAutoFit/>
          </a:bodyPr>
          <a:lstStyle/>
          <a:p>
            <a:r>
              <a:rPr lang="it-IT" sz="2400" b="1" dirty="0"/>
              <a:t>Matrice di confusione sul </a:t>
            </a:r>
            <a:r>
              <a:rPr lang="it-IT" sz="2400" b="1" dirty="0" err="1"/>
              <a:t>dataset</a:t>
            </a:r>
            <a:r>
              <a:rPr lang="it-IT" sz="2400" b="1" dirty="0"/>
              <a:t> di </a:t>
            </a:r>
            <a:r>
              <a:rPr lang="it-IT" sz="2400" b="1" dirty="0" err="1"/>
              <a:t>evaluation</a:t>
            </a:r>
            <a:r>
              <a:rPr lang="it-IT" sz="2400" b="1" dirty="0"/>
              <a:t>:</a:t>
            </a:r>
          </a:p>
          <a:p>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pic>
        <p:nvPicPr>
          <p:cNvPr id="8" name="Picture 7">
            <a:extLst>
              <a:ext uri="{FF2B5EF4-FFF2-40B4-BE49-F238E27FC236}">
                <a16:creationId xmlns:a16="http://schemas.microsoft.com/office/drawing/2014/main" id="{9B387A16-9767-4F46-98D0-D52CBF370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9218"/>
            <a:ext cx="5334000" cy="4000500"/>
          </a:xfrm>
          <a:prstGeom prst="rect">
            <a:avLst/>
          </a:prstGeom>
        </p:spPr>
      </p:pic>
      <p:graphicFrame>
        <p:nvGraphicFramePr>
          <p:cNvPr id="11" name="Table 10">
            <a:extLst>
              <a:ext uri="{FF2B5EF4-FFF2-40B4-BE49-F238E27FC236}">
                <a16:creationId xmlns:a16="http://schemas.microsoft.com/office/drawing/2014/main" id="{B564B96B-E2E4-4693-9546-CA9B9B02DDD4}"/>
              </a:ext>
            </a:extLst>
          </p:cNvPr>
          <p:cNvGraphicFramePr>
            <a:graphicFrameLocks noGrp="1"/>
          </p:cNvGraphicFramePr>
          <p:nvPr>
            <p:extLst/>
          </p:nvPr>
        </p:nvGraphicFramePr>
        <p:xfrm>
          <a:off x="5156886" y="2686344"/>
          <a:ext cx="6757282" cy="3278352"/>
        </p:xfrm>
        <a:graphic>
          <a:graphicData uri="http://schemas.openxmlformats.org/drawingml/2006/table">
            <a:tbl>
              <a:tblPr>
                <a:tableStyleId>{5C22544A-7EE6-4342-B048-85BDC9FD1C3A}</a:tableStyleId>
              </a:tblPr>
              <a:tblGrid>
                <a:gridCol w="482663">
                  <a:extLst>
                    <a:ext uri="{9D8B030D-6E8A-4147-A177-3AD203B41FA5}">
                      <a16:colId xmlns:a16="http://schemas.microsoft.com/office/drawing/2014/main" val="2426538787"/>
                    </a:ext>
                  </a:extLst>
                </a:gridCol>
                <a:gridCol w="482663">
                  <a:extLst>
                    <a:ext uri="{9D8B030D-6E8A-4147-A177-3AD203B41FA5}">
                      <a16:colId xmlns:a16="http://schemas.microsoft.com/office/drawing/2014/main" val="2355144725"/>
                    </a:ext>
                  </a:extLst>
                </a:gridCol>
                <a:gridCol w="482663">
                  <a:extLst>
                    <a:ext uri="{9D8B030D-6E8A-4147-A177-3AD203B41FA5}">
                      <a16:colId xmlns:a16="http://schemas.microsoft.com/office/drawing/2014/main" val="1458993042"/>
                    </a:ext>
                  </a:extLst>
                </a:gridCol>
                <a:gridCol w="482663">
                  <a:extLst>
                    <a:ext uri="{9D8B030D-6E8A-4147-A177-3AD203B41FA5}">
                      <a16:colId xmlns:a16="http://schemas.microsoft.com/office/drawing/2014/main" val="248108377"/>
                    </a:ext>
                  </a:extLst>
                </a:gridCol>
                <a:gridCol w="482663">
                  <a:extLst>
                    <a:ext uri="{9D8B030D-6E8A-4147-A177-3AD203B41FA5}">
                      <a16:colId xmlns:a16="http://schemas.microsoft.com/office/drawing/2014/main" val="3744486059"/>
                    </a:ext>
                  </a:extLst>
                </a:gridCol>
                <a:gridCol w="482663">
                  <a:extLst>
                    <a:ext uri="{9D8B030D-6E8A-4147-A177-3AD203B41FA5}">
                      <a16:colId xmlns:a16="http://schemas.microsoft.com/office/drawing/2014/main" val="1575625005"/>
                    </a:ext>
                  </a:extLst>
                </a:gridCol>
                <a:gridCol w="482663">
                  <a:extLst>
                    <a:ext uri="{9D8B030D-6E8A-4147-A177-3AD203B41FA5}">
                      <a16:colId xmlns:a16="http://schemas.microsoft.com/office/drawing/2014/main" val="3409808146"/>
                    </a:ext>
                  </a:extLst>
                </a:gridCol>
                <a:gridCol w="482663">
                  <a:extLst>
                    <a:ext uri="{9D8B030D-6E8A-4147-A177-3AD203B41FA5}">
                      <a16:colId xmlns:a16="http://schemas.microsoft.com/office/drawing/2014/main" val="3773167353"/>
                    </a:ext>
                  </a:extLst>
                </a:gridCol>
                <a:gridCol w="482663">
                  <a:extLst>
                    <a:ext uri="{9D8B030D-6E8A-4147-A177-3AD203B41FA5}">
                      <a16:colId xmlns:a16="http://schemas.microsoft.com/office/drawing/2014/main" val="2602123030"/>
                    </a:ext>
                  </a:extLst>
                </a:gridCol>
                <a:gridCol w="482663">
                  <a:extLst>
                    <a:ext uri="{9D8B030D-6E8A-4147-A177-3AD203B41FA5}">
                      <a16:colId xmlns:a16="http://schemas.microsoft.com/office/drawing/2014/main" val="3998538953"/>
                    </a:ext>
                  </a:extLst>
                </a:gridCol>
                <a:gridCol w="482663">
                  <a:extLst>
                    <a:ext uri="{9D8B030D-6E8A-4147-A177-3AD203B41FA5}">
                      <a16:colId xmlns:a16="http://schemas.microsoft.com/office/drawing/2014/main" val="4010276086"/>
                    </a:ext>
                  </a:extLst>
                </a:gridCol>
                <a:gridCol w="482663">
                  <a:extLst>
                    <a:ext uri="{9D8B030D-6E8A-4147-A177-3AD203B41FA5}">
                      <a16:colId xmlns:a16="http://schemas.microsoft.com/office/drawing/2014/main" val="1668948672"/>
                    </a:ext>
                  </a:extLst>
                </a:gridCol>
                <a:gridCol w="482663">
                  <a:extLst>
                    <a:ext uri="{9D8B030D-6E8A-4147-A177-3AD203B41FA5}">
                      <a16:colId xmlns:a16="http://schemas.microsoft.com/office/drawing/2014/main" val="170867074"/>
                    </a:ext>
                  </a:extLst>
                </a:gridCol>
                <a:gridCol w="482663">
                  <a:extLst>
                    <a:ext uri="{9D8B030D-6E8A-4147-A177-3AD203B41FA5}">
                      <a16:colId xmlns:a16="http://schemas.microsoft.com/office/drawing/2014/main" val="1670278347"/>
                    </a:ext>
                  </a:extLst>
                </a:gridCol>
              </a:tblGrid>
              <a:tr h="234168">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Q</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vuota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somma</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9824415"/>
                  </a:ext>
                </a:extLst>
              </a:tr>
              <a:tr h="234168">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9971500"/>
                  </a:ext>
                </a:extLst>
              </a:tr>
              <a:tr h="234168">
                <a:tc>
                  <a:txBody>
                    <a:bodyPr/>
                    <a:lstStyle/>
                    <a:p>
                      <a:pPr algn="ctr" fontAlgn="ctr"/>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9970960"/>
                  </a:ext>
                </a:extLst>
              </a:tr>
              <a:tr h="234168">
                <a:tc>
                  <a:txBody>
                    <a:bodyPr/>
                    <a:lstStyle/>
                    <a:p>
                      <a:pPr algn="ctr" fontAlgn="ctr"/>
                      <a:r>
                        <a:rPr lang="en-US" sz="1100" u="none" strike="noStrike">
                          <a:effectLst/>
                        </a:rPr>
                        <a:t>Q</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8600078"/>
                  </a:ext>
                </a:extLst>
              </a:tr>
              <a:tr h="234168">
                <a:tc>
                  <a:txBody>
                    <a:bodyPr/>
                    <a:lstStyle/>
                    <a:p>
                      <a:pPr algn="ctr" fontAlgn="ctr"/>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6511599"/>
                  </a:ext>
                </a:extLst>
              </a:tr>
              <a:tr h="234168">
                <a:tc>
                  <a:txBody>
                    <a:bodyPr/>
                    <a:lstStyle/>
                    <a:p>
                      <a:pPr algn="ctr" fontAlgn="ctr"/>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11393548"/>
                  </a:ext>
                </a:extLst>
              </a:tr>
              <a:tr h="234168">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436249"/>
                  </a:ext>
                </a:extLst>
              </a:tr>
              <a:tr h="234168">
                <a:tc>
                  <a:txBody>
                    <a:bodyPr/>
                    <a:lstStyle/>
                    <a:p>
                      <a:pPr algn="ctr" fontAlgn="ctr"/>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94520457"/>
                  </a:ext>
                </a:extLst>
              </a:tr>
              <a:tr h="234168">
                <a:tc>
                  <a:txBody>
                    <a:bodyPr/>
                    <a:lstStyle/>
                    <a:p>
                      <a:pPr algn="ctr" fontAlgn="ctr"/>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7883353"/>
                  </a:ext>
                </a:extLst>
              </a:tr>
              <a:tr h="234168">
                <a:tc>
                  <a:txBody>
                    <a:bodyPr/>
                    <a:lstStyle/>
                    <a:p>
                      <a:pPr algn="ctr" fontAlgn="ctr"/>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9030018"/>
                  </a:ext>
                </a:extLst>
              </a:tr>
              <a:tr h="234168">
                <a:tc>
                  <a:txBody>
                    <a:bodyPr/>
                    <a:lstStyle/>
                    <a:p>
                      <a:pPr algn="ctr" fontAlgn="ctr"/>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45465932"/>
                  </a:ext>
                </a:extLst>
              </a:tr>
              <a:tr h="234168">
                <a:tc>
                  <a:txBody>
                    <a:bodyPr/>
                    <a:lstStyle/>
                    <a:p>
                      <a:pPr algn="ctr" fontAlgn="ctr"/>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0212284"/>
                  </a:ext>
                </a:extLst>
              </a:tr>
              <a:tr h="234168">
                <a:tc>
                  <a:txBody>
                    <a:bodyPr/>
                    <a:lstStyle/>
                    <a:p>
                      <a:pPr algn="ctr" fontAlgn="ctr"/>
                      <a:r>
                        <a:rPr lang="en-US" sz="1100" u="none" strike="noStrike">
                          <a:effectLst/>
                        </a:rPr>
                        <a:t>vuota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160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4626557"/>
                  </a:ext>
                </a:extLst>
              </a:tr>
              <a:tr h="234168">
                <a:tc>
                  <a:txBody>
                    <a:bodyPr/>
                    <a:lstStyle/>
                    <a:p>
                      <a:pPr algn="ctr" fontAlgn="ctr"/>
                      <a:r>
                        <a:rPr lang="en-US" sz="1100" u="none" strike="noStrike">
                          <a:effectLst/>
                        </a:rPr>
                        <a:t>somma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282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9324055"/>
                  </a:ext>
                </a:extLst>
              </a:tr>
            </a:tbl>
          </a:graphicData>
        </a:graphic>
      </p:graphicFrame>
    </p:spTree>
    <p:extLst>
      <p:ext uri="{BB962C8B-B14F-4D97-AF65-F5344CB8AC3E}">
        <p14:creationId xmlns:p14="http://schemas.microsoft.com/office/powerpoint/2010/main" val="455235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296562"/>
            <a:ext cx="7035114" cy="1149822"/>
          </a:xfrm>
        </p:spPr>
        <p:txBody>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914399" y="1446384"/>
            <a:ext cx="2323071" cy="2308324"/>
          </a:xfrm>
          <a:prstGeom prst="rect">
            <a:avLst/>
          </a:prstGeom>
          <a:noFill/>
        </p:spPr>
        <p:txBody>
          <a:bodyPr wrap="square" rtlCol="0">
            <a:spAutoFit/>
          </a:bodyPr>
          <a:lstStyle/>
          <a:p>
            <a:r>
              <a:rPr lang="it-IT" sz="2400" b="1" dirty="0"/>
              <a:t>Risultati:</a:t>
            </a:r>
          </a:p>
          <a:p>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sp>
        <p:nvSpPr>
          <p:cNvPr id="7" name="CasellaDiTesto 6">
            <a:extLst>
              <a:ext uri="{FF2B5EF4-FFF2-40B4-BE49-F238E27FC236}">
                <a16:creationId xmlns:a16="http://schemas.microsoft.com/office/drawing/2014/main" id="{7C878069-78F9-1F45-87F0-75651C3A428F}"/>
              </a:ext>
            </a:extLst>
          </p:cNvPr>
          <p:cNvSpPr txBox="1"/>
          <p:nvPr/>
        </p:nvSpPr>
        <p:spPr>
          <a:xfrm>
            <a:off x="6729284" y="1446384"/>
            <a:ext cx="5157915" cy="7478970"/>
          </a:xfrm>
          <a:prstGeom prst="rect">
            <a:avLst/>
          </a:prstGeom>
          <a:noFill/>
        </p:spPr>
        <p:txBody>
          <a:bodyPr wrap="square" rtlCol="0">
            <a:spAutoFit/>
          </a:bodyPr>
          <a:lstStyle/>
          <a:p>
            <a:r>
              <a:rPr lang="it-IT" sz="2400" b="1" dirty="0"/>
              <a:t>Numeri:</a:t>
            </a:r>
          </a:p>
          <a:p>
            <a:r>
              <a:rPr lang="it-IT" sz="2400" b="1" dirty="0"/>
              <a:t>Dataset: 77 immagini totali</a:t>
            </a:r>
          </a:p>
          <a:p>
            <a:r>
              <a:rPr lang="it-IT" sz="2400" b="1" dirty="0"/>
              <a:t>Di cui:</a:t>
            </a:r>
          </a:p>
          <a:p>
            <a:pPr marL="342900" indent="-342900">
              <a:buFontTx/>
              <a:buChar char="-"/>
            </a:pPr>
            <a:r>
              <a:rPr lang="it-IT" sz="2400" b="1" dirty="0"/>
              <a:t>Test: 22 immagini </a:t>
            </a:r>
          </a:p>
          <a:p>
            <a:pPr marL="342900" indent="-342900">
              <a:buFontTx/>
              <a:buChar char="-"/>
            </a:pPr>
            <a:r>
              <a:rPr lang="it-IT" sz="2400" b="1" dirty="0"/>
              <a:t>Training: 55 immagini = 3520 celle (di cui 2910 vuote)</a:t>
            </a:r>
          </a:p>
          <a:p>
            <a:pPr marL="342900" indent="-342900">
              <a:buFontTx/>
              <a:buChar char="-"/>
            </a:pPr>
            <a:endParaRPr lang="it-IT" sz="2400" b="1" dirty="0"/>
          </a:p>
          <a:p>
            <a:r>
              <a:rPr lang="it-IT" sz="2400" b="1" dirty="0"/>
              <a:t>Per il classificatore utilizziamo:</a:t>
            </a:r>
          </a:p>
          <a:p>
            <a:pPr marL="342900" indent="-342900">
              <a:buFont typeface="Calibri" panose="020F0502020204030204" pitchFamily="34" charset="0"/>
              <a:buChar char="-"/>
            </a:pPr>
            <a:r>
              <a:rPr lang="it-IT" sz="2400" b="1" dirty="0"/>
              <a:t>Totale: 3520 – (2910 - 800) = 1410 celle</a:t>
            </a:r>
          </a:p>
          <a:p>
            <a:pPr marL="800100" lvl="1" indent="-342900">
              <a:buFontTx/>
              <a:buChar char="-"/>
            </a:pPr>
            <a:r>
              <a:rPr lang="it-IT" sz="2400" b="1" dirty="0"/>
              <a:t>Evaluation (20% del totale): 282 celle</a:t>
            </a:r>
          </a:p>
          <a:p>
            <a:pPr marL="800100" lvl="1" indent="-342900">
              <a:buFontTx/>
              <a:buChar char="-"/>
            </a:pPr>
            <a:r>
              <a:rPr lang="it-IT" sz="2400" b="1" dirty="0"/>
              <a:t>Training: 1128 celle</a:t>
            </a:r>
          </a:p>
          <a:p>
            <a:pPr marL="800100" lvl="1" indent="-342900">
              <a:buFontTx/>
              <a:buChar char="-"/>
            </a:pPr>
            <a:endParaRPr lang="it-IT" sz="2400" b="1" dirty="0"/>
          </a:p>
          <a:p>
            <a:pPr marL="800100" lvl="1" indent="-342900">
              <a:buFontTx/>
              <a:buChar char="-"/>
            </a:pPr>
            <a:endParaRPr lang="it-IT" sz="2400" b="1" dirty="0"/>
          </a:p>
          <a:p>
            <a:endParaRPr lang="it-IT" sz="2400" dirty="0"/>
          </a:p>
          <a:p>
            <a:pPr marL="457200" indent="-457200">
              <a:buFont typeface="+mj-lt"/>
              <a:buAutoNum type="arabicPeriod"/>
            </a:pPr>
            <a:endParaRPr lang="it-IT" sz="2400" dirty="0"/>
          </a:p>
          <a:p>
            <a:pPr marL="457200" indent="-457200">
              <a:buFont typeface="+mj-lt"/>
              <a:buAutoNum type="arabicPeriod"/>
            </a:pPr>
            <a:endParaRPr lang="it-IT" sz="2400" b="1" dirty="0"/>
          </a:p>
          <a:p>
            <a:pPr marL="342900" indent="-342900" algn="just">
              <a:buFont typeface="Arial" panose="020B0604020202020204" pitchFamily="34" charset="0"/>
              <a:buChar char="•"/>
            </a:pPr>
            <a:endParaRPr lang="it-IT" sz="2400" dirty="0"/>
          </a:p>
          <a:p>
            <a:endParaRPr lang="it-IT" sz="2400" b="1" dirty="0"/>
          </a:p>
        </p:txBody>
      </p:sp>
      <p:pic>
        <p:nvPicPr>
          <p:cNvPr id="6" name="Picture 5" descr="A screenshot of a cell phone&#10;&#10;Description generated with high confidence">
            <a:extLst>
              <a:ext uri="{FF2B5EF4-FFF2-40B4-BE49-F238E27FC236}">
                <a16:creationId xmlns:a16="http://schemas.microsoft.com/office/drawing/2014/main" id="{9777D09F-5EB5-41BC-BD55-E6477FE5C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885072"/>
            <a:ext cx="6119682" cy="4676366"/>
          </a:xfrm>
          <a:prstGeom prst="rect">
            <a:avLst/>
          </a:prstGeom>
        </p:spPr>
      </p:pic>
    </p:spTree>
    <p:extLst>
      <p:ext uri="{BB962C8B-B14F-4D97-AF65-F5344CB8AC3E}">
        <p14:creationId xmlns:p14="http://schemas.microsoft.com/office/powerpoint/2010/main" val="4057092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7"/>
            <a:ext cx="7465255" cy="814786"/>
          </a:xfrm>
        </p:spPr>
        <p:txBody>
          <a:bodyPr>
            <a:normAutofit fontScale="90000"/>
          </a:bodyPr>
          <a:lstStyle/>
          <a:p>
            <a:r>
              <a:rPr lang="it-IT" dirty="0"/>
              <a:t>Classificatore</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892552"/>
          </a:xfrm>
          <a:prstGeom prst="rect">
            <a:avLst/>
          </a:prstGeom>
          <a:noFill/>
        </p:spPr>
        <p:txBody>
          <a:bodyPr wrap="square" rtlCol="0">
            <a:spAutoFit/>
          </a:bodyPr>
          <a:lstStyle/>
          <a:p>
            <a:endParaRPr lang="it-IT" sz="2400" dirty="0"/>
          </a:p>
          <a:p>
            <a:pPr marL="457200" indent="-457200">
              <a:buFont typeface="Arial" panose="020B0604020202020204" pitchFamily="34" charset="0"/>
              <a:buChar char="•"/>
            </a:pPr>
            <a:endParaRPr lang="it-IT" sz="2800" dirty="0"/>
          </a:p>
        </p:txBody>
      </p:sp>
      <p:graphicFrame>
        <p:nvGraphicFramePr>
          <p:cNvPr id="4" name="Table 3">
            <a:extLst>
              <a:ext uri="{FF2B5EF4-FFF2-40B4-BE49-F238E27FC236}">
                <a16:creationId xmlns:a16="http://schemas.microsoft.com/office/drawing/2014/main" id="{30B0F834-5C9E-48B1-B75D-A647DD250CC7}"/>
              </a:ext>
            </a:extLst>
          </p:cNvPr>
          <p:cNvGraphicFramePr>
            <a:graphicFrameLocks noGrp="1"/>
          </p:cNvGraphicFramePr>
          <p:nvPr>
            <p:extLst/>
          </p:nvPr>
        </p:nvGraphicFramePr>
        <p:xfrm>
          <a:off x="239151" y="844063"/>
          <a:ext cx="11765370" cy="5795888"/>
        </p:xfrm>
        <a:graphic>
          <a:graphicData uri="http://schemas.openxmlformats.org/drawingml/2006/table">
            <a:tbl>
              <a:tblPr>
                <a:tableStyleId>{5C22544A-7EE6-4342-B048-85BDC9FD1C3A}</a:tableStyleId>
              </a:tblPr>
              <a:tblGrid>
                <a:gridCol w="785117">
                  <a:extLst>
                    <a:ext uri="{9D8B030D-6E8A-4147-A177-3AD203B41FA5}">
                      <a16:colId xmlns:a16="http://schemas.microsoft.com/office/drawing/2014/main" val="1531693089"/>
                    </a:ext>
                  </a:extLst>
                </a:gridCol>
                <a:gridCol w="785117">
                  <a:extLst>
                    <a:ext uri="{9D8B030D-6E8A-4147-A177-3AD203B41FA5}">
                      <a16:colId xmlns:a16="http://schemas.microsoft.com/office/drawing/2014/main" val="480190399"/>
                    </a:ext>
                  </a:extLst>
                </a:gridCol>
                <a:gridCol w="728224">
                  <a:extLst>
                    <a:ext uri="{9D8B030D-6E8A-4147-A177-3AD203B41FA5}">
                      <a16:colId xmlns:a16="http://schemas.microsoft.com/office/drawing/2014/main" val="559532643"/>
                    </a:ext>
                  </a:extLst>
                </a:gridCol>
                <a:gridCol w="728224">
                  <a:extLst>
                    <a:ext uri="{9D8B030D-6E8A-4147-A177-3AD203B41FA5}">
                      <a16:colId xmlns:a16="http://schemas.microsoft.com/office/drawing/2014/main" val="2127428626"/>
                    </a:ext>
                  </a:extLst>
                </a:gridCol>
                <a:gridCol w="728224">
                  <a:extLst>
                    <a:ext uri="{9D8B030D-6E8A-4147-A177-3AD203B41FA5}">
                      <a16:colId xmlns:a16="http://schemas.microsoft.com/office/drawing/2014/main" val="2621138760"/>
                    </a:ext>
                  </a:extLst>
                </a:gridCol>
                <a:gridCol w="728224">
                  <a:extLst>
                    <a:ext uri="{9D8B030D-6E8A-4147-A177-3AD203B41FA5}">
                      <a16:colId xmlns:a16="http://schemas.microsoft.com/office/drawing/2014/main" val="2524294879"/>
                    </a:ext>
                  </a:extLst>
                </a:gridCol>
                <a:gridCol w="728224">
                  <a:extLst>
                    <a:ext uri="{9D8B030D-6E8A-4147-A177-3AD203B41FA5}">
                      <a16:colId xmlns:a16="http://schemas.microsoft.com/office/drawing/2014/main" val="2457483244"/>
                    </a:ext>
                  </a:extLst>
                </a:gridCol>
                <a:gridCol w="728224">
                  <a:extLst>
                    <a:ext uri="{9D8B030D-6E8A-4147-A177-3AD203B41FA5}">
                      <a16:colId xmlns:a16="http://schemas.microsoft.com/office/drawing/2014/main" val="4207902755"/>
                    </a:ext>
                  </a:extLst>
                </a:gridCol>
                <a:gridCol w="728224">
                  <a:extLst>
                    <a:ext uri="{9D8B030D-6E8A-4147-A177-3AD203B41FA5}">
                      <a16:colId xmlns:a16="http://schemas.microsoft.com/office/drawing/2014/main" val="2702434204"/>
                    </a:ext>
                  </a:extLst>
                </a:gridCol>
                <a:gridCol w="728224">
                  <a:extLst>
                    <a:ext uri="{9D8B030D-6E8A-4147-A177-3AD203B41FA5}">
                      <a16:colId xmlns:a16="http://schemas.microsoft.com/office/drawing/2014/main" val="859061895"/>
                    </a:ext>
                  </a:extLst>
                </a:gridCol>
                <a:gridCol w="728224">
                  <a:extLst>
                    <a:ext uri="{9D8B030D-6E8A-4147-A177-3AD203B41FA5}">
                      <a16:colId xmlns:a16="http://schemas.microsoft.com/office/drawing/2014/main" val="1729967674"/>
                    </a:ext>
                  </a:extLst>
                </a:gridCol>
                <a:gridCol w="728224">
                  <a:extLst>
                    <a:ext uri="{9D8B030D-6E8A-4147-A177-3AD203B41FA5}">
                      <a16:colId xmlns:a16="http://schemas.microsoft.com/office/drawing/2014/main" val="1974496804"/>
                    </a:ext>
                  </a:extLst>
                </a:gridCol>
                <a:gridCol w="728224">
                  <a:extLst>
                    <a:ext uri="{9D8B030D-6E8A-4147-A177-3AD203B41FA5}">
                      <a16:colId xmlns:a16="http://schemas.microsoft.com/office/drawing/2014/main" val="3215310417"/>
                    </a:ext>
                  </a:extLst>
                </a:gridCol>
                <a:gridCol w="728224">
                  <a:extLst>
                    <a:ext uri="{9D8B030D-6E8A-4147-A177-3AD203B41FA5}">
                      <a16:colId xmlns:a16="http://schemas.microsoft.com/office/drawing/2014/main" val="1616720683"/>
                    </a:ext>
                  </a:extLst>
                </a:gridCol>
                <a:gridCol w="728224">
                  <a:extLst>
                    <a:ext uri="{9D8B030D-6E8A-4147-A177-3AD203B41FA5}">
                      <a16:colId xmlns:a16="http://schemas.microsoft.com/office/drawing/2014/main" val="866790156"/>
                    </a:ext>
                  </a:extLst>
                </a:gridCol>
                <a:gridCol w="728224">
                  <a:extLst>
                    <a:ext uri="{9D8B030D-6E8A-4147-A177-3AD203B41FA5}">
                      <a16:colId xmlns:a16="http://schemas.microsoft.com/office/drawing/2014/main" val="1413996721"/>
                    </a:ext>
                  </a:extLst>
                </a:gridCol>
              </a:tblGrid>
              <a:tr h="362243">
                <a:tc gridSpan="16">
                  <a:txBody>
                    <a:bodyPr/>
                    <a:lstStyle/>
                    <a:p>
                      <a:pPr algn="ctr" fontAlgn="ctr"/>
                      <a:r>
                        <a:rPr lang="it-IT" sz="1800" b="1" u="none" strike="noStrike" dirty="0">
                          <a:effectLst/>
                        </a:rPr>
                        <a:t>Global </a:t>
                      </a:r>
                      <a:r>
                        <a:rPr lang="it-IT" sz="1800" b="1" u="none" strike="noStrike" dirty="0" err="1">
                          <a:effectLst/>
                        </a:rPr>
                        <a:t>classifier</a:t>
                      </a:r>
                      <a:r>
                        <a:rPr lang="it-IT" sz="1800" b="1" u="none" strike="noStrike" dirty="0">
                          <a:effectLst/>
                        </a:rPr>
                        <a:t> </a:t>
                      </a:r>
                      <a:r>
                        <a:rPr lang="it-IT" sz="1800" b="1" u="none" strike="noStrike" dirty="0" err="1">
                          <a:effectLst/>
                        </a:rPr>
                        <a:t>confusion</a:t>
                      </a:r>
                      <a:r>
                        <a:rPr lang="it-IT" sz="1800" b="1" u="none" strike="noStrike" dirty="0">
                          <a:effectLst/>
                        </a:rPr>
                        <a:t> </a:t>
                      </a:r>
                      <a:r>
                        <a:rPr lang="it-IT" sz="1800" b="1" u="none" strike="noStrike" dirty="0" err="1">
                          <a:effectLst/>
                        </a:rPr>
                        <a:t>matrix</a:t>
                      </a:r>
                      <a:r>
                        <a:rPr lang="it-IT" sz="1800" b="1" u="none" strike="noStrike" dirty="0">
                          <a:effectLst/>
                        </a:rPr>
                        <a:t> on test </a:t>
                      </a:r>
                      <a:r>
                        <a:rPr lang="it-IT" sz="1800" b="1" u="none" strike="noStrike" dirty="0" err="1">
                          <a:effectLst/>
                        </a:rPr>
                        <a:t>dataset</a:t>
                      </a:r>
                      <a:endParaRPr lang="it-IT" sz="1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487511542"/>
                  </a:ext>
                </a:extLst>
              </a:tr>
              <a:tr h="362243">
                <a:tc>
                  <a:txBody>
                    <a:bodyPr/>
                    <a:lstStyle/>
                    <a:p>
                      <a:pPr algn="ctr" fontAlgn="ct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Accuracy</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1282350"/>
                  </a:ext>
                </a:extLst>
              </a:tr>
              <a:tr h="362243">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0.923077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4435120"/>
                  </a:ext>
                </a:extLst>
              </a:tr>
              <a:tr h="362243">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0.928571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7176076"/>
                  </a:ext>
                </a:extLst>
              </a:tr>
              <a:tr h="362243">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0.923077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75755867"/>
                  </a:ext>
                </a:extLst>
              </a:tr>
              <a:tr h="362243">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6430"/>
                  </a:ext>
                </a:extLst>
              </a:tr>
              <a:tr h="362243">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8110822"/>
                  </a:ext>
                </a:extLst>
              </a:tr>
              <a:tr h="362243">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0.916667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3593402"/>
                  </a:ext>
                </a:extLst>
              </a:tr>
              <a:tr h="362243">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NaN</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78277649"/>
                  </a:ext>
                </a:extLst>
              </a:tr>
              <a:tr h="362243">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07092"/>
                  </a:ext>
                </a:extLst>
              </a:tr>
              <a:tr h="362243">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32750388"/>
                  </a:ext>
                </a:extLst>
              </a:tr>
              <a:tr h="362243">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3123134"/>
                  </a:ext>
                </a:extLst>
              </a:tr>
              <a:tr h="362243">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3069882"/>
                  </a:ext>
                </a:extLst>
              </a:tr>
              <a:tr h="362243">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0.866667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8246358"/>
                  </a:ext>
                </a:extLst>
              </a:tr>
              <a:tr h="362243">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3716029"/>
                  </a:ext>
                </a:extLst>
              </a:tr>
              <a:tr h="362243">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896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2703997"/>
                  </a:ext>
                </a:extLst>
              </a:tr>
            </a:tbl>
          </a:graphicData>
        </a:graphic>
      </p:graphicFrame>
    </p:spTree>
    <p:extLst>
      <p:ext uri="{BB962C8B-B14F-4D97-AF65-F5344CB8AC3E}">
        <p14:creationId xmlns:p14="http://schemas.microsoft.com/office/powerpoint/2010/main" val="4168328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4515729" y="0"/>
            <a:ext cx="7676271" cy="1149822"/>
          </a:xfrm>
        </p:spPr>
        <p:txBody>
          <a:bodyPr>
            <a:normAutofit fontScale="90000"/>
          </a:bodyPr>
          <a:lstStyle/>
          <a:p>
            <a:r>
              <a:rPr lang="it-IT" dirty="0"/>
              <a:t>computeFEN_matching.m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680519"/>
            <a:ext cx="10960444" cy="6001643"/>
          </a:xfrm>
          <a:prstGeom prst="rect">
            <a:avLst/>
          </a:prstGeom>
          <a:noFill/>
        </p:spPr>
        <p:txBody>
          <a:bodyPr wrap="square" rtlCol="0">
            <a:spAutoFit/>
          </a:bodyPr>
          <a:lstStyle/>
          <a:p>
            <a:r>
              <a:rPr lang="it-IT" sz="2400" b="1" dirty="0"/>
              <a:t>Obiettivo:</a:t>
            </a:r>
          </a:p>
          <a:p>
            <a:pPr algn="just"/>
            <a:r>
              <a:rPr lang="it-IT" sz="2400" dirty="0"/>
              <a:t>Data una matrice 8x8 di celle della scacchiera, un bit (1 usa il template matching per il riconoscimento delle celle vuote, 0 usa un classificatore binario), una funzione per il tipo di coefficiente di cross-correlation, una funzione computeDescriptor e un classificatore, l’algoritmo esegue il template matching (previa classificazione delle celle vuote in caso di utilizzo del classificatore) per la composizione della stringa FEN.</a:t>
            </a:r>
          </a:p>
          <a:p>
            <a:endParaRPr lang="it-IT" sz="2400" dirty="0"/>
          </a:p>
          <a:p>
            <a:r>
              <a:rPr lang="it-IT" sz="2400" b="1" dirty="0"/>
              <a:t>Tempo totale di esecuzione (extractBoard + correctPerspective + compute_FEN_matching): 10 seconds</a:t>
            </a:r>
          </a:p>
          <a:p>
            <a:r>
              <a:rPr lang="it-IT" sz="2400" b="1" dirty="0"/>
              <a:t>Hardware:</a:t>
            </a:r>
          </a:p>
          <a:p>
            <a:endParaRPr lang="it-IT" sz="2400" b="1" dirty="0"/>
          </a:p>
          <a:p>
            <a:r>
              <a:rPr lang="it-IT" dirty="0"/>
              <a:t>CPU  : 2,3 GHz Intel Core i5-5300U</a:t>
            </a:r>
          </a:p>
          <a:p>
            <a:r>
              <a:rPr lang="it-IT" dirty="0"/>
              <a:t>RAM : 8 GB 800 MHz DDR3</a:t>
            </a:r>
          </a:p>
          <a:p>
            <a:r>
              <a:rPr lang="it-IT" dirty="0"/>
              <a:t>GPU  : Intel HD Graphics 5500</a:t>
            </a:r>
          </a:p>
          <a:p>
            <a:endParaRPr lang="it-IT" dirty="0"/>
          </a:p>
          <a:p>
            <a:endParaRPr lang="it-IT" sz="2400" b="1" dirty="0"/>
          </a:p>
          <a:p>
            <a:endParaRPr lang="it-IT" sz="2400" dirty="0"/>
          </a:p>
        </p:txBody>
      </p:sp>
    </p:spTree>
    <p:extLst>
      <p:ext uri="{BB962C8B-B14F-4D97-AF65-F5344CB8AC3E}">
        <p14:creationId xmlns:p14="http://schemas.microsoft.com/office/powerpoint/2010/main" val="1491090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4722471" y="0"/>
            <a:ext cx="7469529" cy="1157468"/>
          </a:xfrm>
        </p:spPr>
        <p:txBody>
          <a:bodyPr>
            <a:normAutofit fontScale="90000"/>
          </a:bodyPr>
          <a:lstStyle/>
          <a:p>
            <a:r>
              <a:rPr lang="it-IT" dirty="0" err="1"/>
              <a:t>computeFEN_matching.m</a:t>
            </a:r>
            <a:endParaRPr lang="it-IT" dirty="0"/>
          </a:p>
        </p:txBody>
      </p:sp>
      <p:pic>
        <p:nvPicPr>
          <p:cNvPr id="15" name="Picture 14" descr="A picture containing object&#10;&#10;Description generated with high confidence">
            <a:extLst>
              <a:ext uri="{FF2B5EF4-FFF2-40B4-BE49-F238E27FC236}">
                <a16:creationId xmlns:a16="http://schemas.microsoft.com/office/drawing/2014/main" id="{8BC313C2-D160-4FF0-8A63-90C563CF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09" y="1272383"/>
            <a:ext cx="3905498" cy="3426372"/>
          </a:xfrm>
          <a:prstGeom prst="rect">
            <a:avLst/>
          </a:prstGeom>
        </p:spPr>
      </p:pic>
      <p:sp>
        <p:nvSpPr>
          <p:cNvPr id="26" name="Rettangolo 25">
            <a:extLst>
              <a:ext uri="{FF2B5EF4-FFF2-40B4-BE49-F238E27FC236}">
                <a16:creationId xmlns:a16="http://schemas.microsoft.com/office/drawing/2014/main" id="{6AAC60A0-8393-F448-B5DF-E3A9FDECD259}"/>
              </a:ext>
            </a:extLst>
          </p:cNvPr>
          <p:cNvSpPr/>
          <p:nvPr/>
        </p:nvSpPr>
        <p:spPr>
          <a:xfrm>
            <a:off x="420130" y="245821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Matrice </a:t>
            </a:r>
            <a:r>
              <a:rPr lang="it-IT" dirty="0" err="1"/>
              <a:t>squares</a:t>
            </a:r>
            <a:r>
              <a:rPr lang="it-IT" dirty="0"/>
              <a:t> 8x8</a:t>
            </a:r>
          </a:p>
        </p:txBody>
      </p:sp>
      <p:cxnSp>
        <p:nvCxnSpPr>
          <p:cNvPr id="16" name="Connettore 2 15">
            <a:extLst>
              <a:ext uri="{FF2B5EF4-FFF2-40B4-BE49-F238E27FC236}">
                <a16:creationId xmlns:a16="http://schemas.microsoft.com/office/drawing/2014/main" id="{DC782526-81B3-7F40-A1CC-B6CB905D54B0}"/>
              </a:ext>
            </a:extLst>
          </p:cNvPr>
          <p:cNvCxnSpPr/>
          <p:nvPr/>
        </p:nvCxnSpPr>
        <p:spPr>
          <a:xfrm>
            <a:off x="4722471" y="2865985"/>
            <a:ext cx="2384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tangolo 27">
            <a:extLst>
              <a:ext uri="{FF2B5EF4-FFF2-40B4-BE49-F238E27FC236}">
                <a16:creationId xmlns:a16="http://schemas.microsoft.com/office/drawing/2014/main" id="{757E107F-8945-1C43-89C9-8EE35F351868}"/>
              </a:ext>
            </a:extLst>
          </p:cNvPr>
          <p:cNvSpPr/>
          <p:nvPr/>
        </p:nvSpPr>
        <p:spPr>
          <a:xfrm>
            <a:off x="7225869" y="2341526"/>
            <a:ext cx="4522434" cy="104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FEN</a:t>
            </a:r>
            <a:br>
              <a:rPr lang="it-IT" dirty="0"/>
            </a:br>
            <a:r>
              <a:rPr lang="it-IT" dirty="0"/>
              <a:t> 2bb1K2/4p3/5k1n/3QNP2/5R1R/8/8/8 - 0 1</a:t>
            </a:r>
          </a:p>
          <a:p>
            <a:pPr algn="ctr"/>
            <a:endParaRPr lang="it-IT" dirty="0"/>
          </a:p>
        </p:txBody>
      </p:sp>
    </p:spTree>
    <p:extLst>
      <p:ext uri="{BB962C8B-B14F-4D97-AF65-F5344CB8AC3E}">
        <p14:creationId xmlns:p14="http://schemas.microsoft.com/office/powerpoint/2010/main" val="1027113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4726745" y="296562"/>
            <a:ext cx="7465255" cy="1149822"/>
          </a:xfrm>
        </p:spPr>
        <p:txBody>
          <a:bodyPr>
            <a:normAutofit fontScale="90000"/>
          </a:bodyPr>
          <a:lstStyle/>
          <a:p>
            <a:r>
              <a:rPr lang="it-IT" dirty="0"/>
              <a:t>computeFEN_matching.m</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4524315"/>
          </a:xfrm>
          <a:prstGeom prst="rect">
            <a:avLst/>
          </a:prstGeom>
          <a:noFill/>
        </p:spPr>
        <p:txBody>
          <a:bodyPr wrap="square" rtlCol="0">
            <a:spAutoFit/>
          </a:bodyPr>
          <a:lstStyle/>
          <a:p>
            <a:r>
              <a:rPr lang="it-IT" sz="2400" b="1" dirty="0"/>
              <a:t>Parametri ed esecuzione:</a:t>
            </a:r>
          </a:p>
          <a:p>
            <a:pPr marL="342900" indent="-342900" algn="just">
              <a:buFont typeface="Calibri" panose="020F0502020204030204" pitchFamily="34" charset="0"/>
              <a:buChar char="-"/>
            </a:pPr>
            <a:r>
              <a:rPr lang="it-IT" sz="2400" b="1" dirty="0"/>
              <a:t>squares: </a:t>
            </a:r>
            <a:r>
              <a:rPr lang="it-IT" sz="2400" dirty="0"/>
              <a:t>matrice 8x8 contenente le celle della chessboard</a:t>
            </a:r>
          </a:p>
          <a:p>
            <a:pPr marL="342900" indent="-342900" algn="just">
              <a:buFont typeface="Calibri" panose="020F0502020204030204" pitchFamily="34" charset="0"/>
              <a:buChar char="-"/>
            </a:pPr>
            <a:r>
              <a:rPr lang="it-IT" sz="2400" b="1" dirty="0"/>
              <a:t>tm_type: </a:t>
            </a:r>
            <a:r>
              <a:rPr lang="it-IT" sz="2400" dirty="0"/>
              <a:t>specifica l’utilizzo (valore 1) del template matching o l’utilizzo di un classificatore binario (valore 0) per il riconoscimento delle celle vuote</a:t>
            </a:r>
          </a:p>
          <a:p>
            <a:pPr marL="342900" indent="-342900" algn="just">
              <a:buFont typeface="Calibri" panose="020F0502020204030204" pitchFamily="34" charset="0"/>
              <a:buChar char="-"/>
            </a:pPr>
            <a:r>
              <a:rPr lang="it-IT" sz="2400" b="1" dirty="0"/>
              <a:t>corr_type:</a:t>
            </a:r>
            <a:r>
              <a:rPr lang="it-IT" sz="2400" dirty="0"/>
              <a:t> funzione per il calcolo del coefficiente di cross-correlation. Può assumere i seguenti valori: @ncc, @nssd, @zncc, @znssd</a:t>
            </a:r>
          </a:p>
          <a:p>
            <a:pPr marL="342900" indent="-342900" algn="just">
              <a:buFont typeface="Calibri" panose="020F0502020204030204" pitchFamily="34" charset="0"/>
              <a:buChar char="-"/>
            </a:pPr>
            <a:r>
              <a:rPr lang="it-IT" sz="2400" b="1" dirty="0"/>
              <a:t>computeDescriptor: </a:t>
            </a:r>
            <a:r>
              <a:rPr lang="it-IT" sz="2400" dirty="0"/>
              <a:t>funzione per il calcolo del descrittore sulla singola cella</a:t>
            </a:r>
          </a:p>
          <a:p>
            <a:pPr marL="342900" indent="-342900" algn="just">
              <a:buFont typeface="Calibri" panose="020F0502020204030204" pitchFamily="34" charset="0"/>
              <a:buChar char="-"/>
            </a:pPr>
            <a:r>
              <a:rPr lang="it-IT" sz="2400" b="1" dirty="0"/>
              <a:t>classifier: </a:t>
            </a:r>
            <a:r>
              <a:rPr lang="it-IT" sz="2400" dirty="0"/>
              <a:t> classificatore (in questo caso binario) per l’eventuale riconoscimento delle celle vuote</a:t>
            </a:r>
            <a:endParaRPr lang="it-IT" sz="2400" b="1" dirty="0"/>
          </a:p>
          <a:p>
            <a:pPr marL="342900" indent="-342900" algn="just">
              <a:buFont typeface="Calibri" panose="020F0502020204030204" pitchFamily="34" charset="0"/>
              <a:buChar char="-"/>
            </a:pPr>
            <a:endParaRPr lang="it-IT" sz="2400" b="1" dirty="0"/>
          </a:p>
          <a:p>
            <a:endParaRPr lang="it-IT" sz="2400" dirty="0"/>
          </a:p>
          <a:p>
            <a:endParaRPr lang="it-IT" sz="2400" b="1" dirty="0"/>
          </a:p>
        </p:txBody>
      </p:sp>
    </p:spTree>
    <p:extLst>
      <p:ext uri="{BB962C8B-B14F-4D97-AF65-F5344CB8AC3E}">
        <p14:creationId xmlns:p14="http://schemas.microsoft.com/office/powerpoint/2010/main" val="2601845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6"/>
            <a:ext cx="7465255" cy="1149822"/>
          </a:xfrm>
        </p:spPr>
        <p:txBody>
          <a:bodyPr>
            <a:normAutofit/>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4154984"/>
          </a:xfrm>
          <a:prstGeom prst="rect">
            <a:avLst/>
          </a:prstGeom>
          <a:noFill/>
        </p:spPr>
        <p:txBody>
          <a:bodyPr wrap="square" rtlCol="0">
            <a:spAutoFit/>
          </a:bodyPr>
          <a:lstStyle/>
          <a:p>
            <a:pPr algn="just"/>
            <a:r>
              <a:rPr lang="it-IT" sz="2400" dirty="0"/>
              <a:t>La tecnica del </a:t>
            </a:r>
            <a:r>
              <a:rPr lang="it-IT" sz="2400" b="1" dirty="0"/>
              <a:t>template matching </a:t>
            </a:r>
            <a:r>
              <a:rPr lang="it-IT" sz="2400" dirty="0"/>
              <a:t>è una tecnica che consiste nel cercare regioni nell’immagine sorgente che siano uguali (o simili) ad un’immagine di template, traslando il template per tutta l’immagine sorgente. </a:t>
            </a:r>
          </a:p>
          <a:p>
            <a:pPr algn="just"/>
            <a:r>
              <a:rPr lang="it-IT" sz="2400" dirty="0"/>
              <a:t>L’</a:t>
            </a:r>
            <a:r>
              <a:rPr lang="it-IT" sz="2400" b="1" dirty="0"/>
              <a:t>approccio</a:t>
            </a:r>
            <a:r>
              <a:rPr lang="it-IT" sz="2400" dirty="0"/>
              <a:t> da noi </a:t>
            </a:r>
            <a:r>
              <a:rPr lang="it-IT" sz="2400" b="1" dirty="0"/>
              <a:t>adottato</a:t>
            </a:r>
            <a:r>
              <a:rPr lang="it-IT" sz="2400" dirty="0"/>
              <a:t> è il seguente: avendo a disposizione ogni singola cella della chessboard, invece di traslare ogni template (26 in tutto) per tutta l’immagine ritornando poi, ad esempio, i baricentri (per la posizione nella chessboard) delle sotto-immagini con la similarità maggiore e la lettera (della stringa FEN) associata a tal template, calcoliamo solo la similarità tra ogni cella e i template (ridimensionando template e cella quando necessario), in quanto l’informazione di posizione è già disponibile. La lettera (della stringa FEN) da associare alla cella i,j con (i,j = 1,...,8) è quella del template con la similarità maggiore.</a:t>
            </a:r>
          </a:p>
        </p:txBody>
      </p:sp>
    </p:spTree>
    <p:extLst>
      <p:ext uri="{BB962C8B-B14F-4D97-AF65-F5344CB8AC3E}">
        <p14:creationId xmlns:p14="http://schemas.microsoft.com/office/powerpoint/2010/main" val="2960974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6"/>
            <a:ext cx="7465255" cy="1149822"/>
          </a:xfrm>
        </p:spPr>
        <p:txBody>
          <a:bodyPr>
            <a:normAutofit/>
          </a:bodyPr>
          <a:lstStyle/>
          <a:p>
            <a:r>
              <a:rPr lang="it-IT" dirty="0"/>
              <a:t>Template matching</a:t>
            </a:r>
          </a:p>
        </p:txBody>
      </p:sp>
      <p:pic>
        <p:nvPicPr>
          <p:cNvPr id="63" name="Picture 62">
            <a:extLst>
              <a:ext uri="{FF2B5EF4-FFF2-40B4-BE49-F238E27FC236}">
                <a16:creationId xmlns:a16="http://schemas.microsoft.com/office/drawing/2014/main" id="{EA718E34-3C97-4DD3-9B29-374219EAF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320" y="1383243"/>
            <a:ext cx="701040" cy="731520"/>
          </a:xfrm>
          <a:prstGeom prst="rect">
            <a:avLst/>
          </a:prstGeom>
        </p:spPr>
      </p:pic>
      <p:pic>
        <p:nvPicPr>
          <p:cNvPr id="65" name="Picture 64">
            <a:extLst>
              <a:ext uri="{FF2B5EF4-FFF2-40B4-BE49-F238E27FC236}">
                <a16:creationId xmlns:a16="http://schemas.microsoft.com/office/drawing/2014/main" id="{DD067008-8A13-4A5A-9908-7450254F9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471" y="1389641"/>
            <a:ext cx="701664" cy="731520"/>
          </a:xfrm>
          <a:prstGeom prst="rect">
            <a:avLst/>
          </a:prstGeom>
        </p:spPr>
      </p:pic>
      <p:pic>
        <p:nvPicPr>
          <p:cNvPr id="67" name="Picture 66" descr="A close up of ware&#10;&#10;Description generated with high confidence">
            <a:extLst>
              <a:ext uri="{FF2B5EF4-FFF2-40B4-BE49-F238E27FC236}">
                <a16:creationId xmlns:a16="http://schemas.microsoft.com/office/drawing/2014/main" id="{6BE94D3A-CCB0-44AE-B55A-8D9FDE6BF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510" y="1383243"/>
            <a:ext cx="731520" cy="731520"/>
          </a:xfrm>
          <a:prstGeom prst="rect">
            <a:avLst/>
          </a:prstGeom>
        </p:spPr>
      </p:pic>
      <p:pic>
        <p:nvPicPr>
          <p:cNvPr id="69" name="Picture 68" descr="A close up of a logo&#10;&#10;Description generated with high confidence">
            <a:extLst>
              <a:ext uri="{FF2B5EF4-FFF2-40B4-BE49-F238E27FC236}">
                <a16:creationId xmlns:a16="http://schemas.microsoft.com/office/drawing/2014/main" id="{62C04C51-6901-4453-AECE-B3FC71095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9453" y="4970881"/>
            <a:ext cx="715960" cy="731520"/>
          </a:xfrm>
          <a:prstGeom prst="rect">
            <a:avLst/>
          </a:prstGeom>
        </p:spPr>
      </p:pic>
      <p:pic>
        <p:nvPicPr>
          <p:cNvPr id="71" name="Picture 70" descr="A close up of a logo&#10;&#10;Description generated with high confidence">
            <a:extLst>
              <a:ext uri="{FF2B5EF4-FFF2-40B4-BE49-F238E27FC236}">
                <a16:creationId xmlns:a16="http://schemas.microsoft.com/office/drawing/2014/main" id="{21B87CC8-042C-4BEB-9DAF-935195ABA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0456" y="4970881"/>
            <a:ext cx="747776" cy="731520"/>
          </a:xfrm>
          <a:prstGeom prst="rect">
            <a:avLst/>
          </a:prstGeom>
        </p:spPr>
      </p:pic>
      <p:pic>
        <p:nvPicPr>
          <p:cNvPr id="73" name="Picture 72">
            <a:extLst>
              <a:ext uri="{FF2B5EF4-FFF2-40B4-BE49-F238E27FC236}">
                <a16:creationId xmlns:a16="http://schemas.microsoft.com/office/drawing/2014/main" id="{AAE8C737-5991-438B-B556-CBCB17491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9453" y="4040439"/>
            <a:ext cx="731520" cy="731520"/>
          </a:xfrm>
          <a:prstGeom prst="rect">
            <a:avLst/>
          </a:prstGeom>
        </p:spPr>
      </p:pic>
      <p:pic>
        <p:nvPicPr>
          <p:cNvPr id="75" name="Picture 74" descr="A close up of a logo&#10;&#10;Description generated with high confidence">
            <a:extLst>
              <a:ext uri="{FF2B5EF4-FFF2-40B4-BE49-F238E27FC236}">
                <a16:creationId xmlns:a16="http://schemas.microsoft.com/office/drawing/2014/main" id="{37FC9D46-EC47-4DC1-9F30-0C64CDC8A3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6708" y="4040439"/>
            <a:ext cx="747424" cy="731520"/>
          </a:xfrm>
          <a:prstGeom prst="rect">
            <a:avLst/>
          </a:prstGeom>
        </p:spPr>
      </p:pic>
      <p:pic>
        <p:nvPicPr>
          <p:cNvPr id="77" name="Picture 76" descr="A close up of a mans face&#10;&#10;Description generated with high confidence">
            <a:extLst>
              <a:ext uri="{FF2B5EF4-FFF2-40B4-BE49-F238E27FC236}">
                <a16:creationId xmlns:a16="http://schemas.microsoft.com/office/drawing/2014/main" id="{0245CEE9-9E10-4027-A9D6-958371CD9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4667" y="4040439"/>
            <a:ext cx="716280" cy="731520"/>
          </a:xfrm>
          <a:prstGeom prst="rect">
            <a:avLst/>
          </a:prstGeom>
        </p:spPr>
      </p:pic>
      <p:pic>
        <p:nvPicPr>
          <p:cNvPr id="79" name="Picture 78" descr="A picture containing furniture&#10;&#10;Description generated with high confidence">
            <a:extLst>
              <a:ext uri="{FF2B5EF4-FFF2-40B4-BE49-F238E27FC236}">
                <a16:creationId xmlns:a16="http://schemas.microsoft.com/office/drawing/2014/main" id="{6C106A31-D71D-4965-9B09-CE9D2CE55E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2080" y="4040439"/>
            <a:ext cx="731520" cy="731520"/>
          </a:xfrm>
          <a:prstGeom prst="rect">
            <a:avLst/>
          </a:prstGeom>
        </p:spPr>
      </p:pic>
      <p:pic>
        <p:nvPicPr>
          <p:cNvPr id="81" name="Picture 80" descr="A picture containing object&#10;&#10;Description generated with high confidence">
            <a:extLst>
              <a:ext uri="{FF2B5EF4-FFF2-40B4-BE49-F238E27FC236}">
                <a16:creationId xmlns:a16="http://schemas.microsoft.com/office/drawing/2014/main" id="{0884A37B-E1B2-49B3-B5D2-63463B0677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14471" y="4037877"/>
            <a:ext cx="731520" cy="731520"/>
          </a:xfrm>
          <a:prstGeom prst="rect">
            <a:avLst/>
          </a:prstGeom>
        </p:spPr>
      </p:pic>
      <p:pic>
        <p:nvPicPr>
          <p:cNvPr id="83" name="Picture 82">
            <a:extLst>
              <a:ext uri="{FF2B5EF4-FFF2-40B4-BE49-F238E27FC236}">
                <a16:creationId xmlns:a16="http://schemas.microsoft.com/office/drawing/2014/main" id="{8D357AAC-AC6C-441E-8DC9-D4DC9A617C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36862" y="4040439"/>
            <a:ext cx="715960" cy="731520"/>
          </a:xfrm>
          <a:prstGeom prst="rect">
            <a:avLst/>
          </a:prstGeom>
        </p:spPr>
      </p:pic>
      <p:pic>
        <p:nvPicPr>
          <p:cNvPr id="85" name="Picture 84">
            <a:extLst>
              <a:ext uri="{FF2B5EF4-FFF2-40B4-BE49-F238E27FC236}">
                <a16:creationId xmlns:a16="http://schemas.microsoft.com/office/drawing/2014/main" id="{BFE938D3-F169-4130-B2A7-4C52EC2489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62272" y="3183450"/>
            <a:ext cx="715960" cy="731520"/>
          </a:xfrm>
          <a:prstGeom prst="rect">
            <a:avLst/>
          </a:prstGeom>
        </p:spPr>
      </p:pic>
      <p:pic>
        <p:nvPicPr>
          <p:cNvPr id="87" name="Picture 86" descr="A picture containing outdoor&#10;&#10;Description generated with high confidence">
            <a:extLst>
              <a:ext uri="{FF2B5EF4-FFF2-40B4-BE49-F238E27FC236}">
                <a16:creationId xmlns:a16="http://schemas.microsoft.com/office/drawing/2014/main" id="{077B7F50-990E-45BF-8929-06980A707D4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84667" y="3183450"/>
            <a:ext cx="700392" cy="731520"/>
          </a:xfrm>
          <a:prstGeom prst="rect">
            <a:avLst/>
          </a:prstGeom>
        </p:spPr>
      </p:pic>
      <p:pic>
        <p:nvPicPr>
          <p:cNvPr id="89" name="Picture 88" descr="A close up of a building&#10;&#10;Description generated with high confidence">
            <a:extLst>
              <a:ext uri="{FF2B5EF4-FFF2-40B4-BE49-F238E27FC236}">
                <a16:creationId xmlns:a16="http://schemas.microsoft.com/office/drawing/2014/main" id="{EB35DB84-8AE1-4EF6-AB9D-4C19A73446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92080" y="3183450"/>
            <a:ext cx="731520" cy="731520"/>
          </a:xfrm>
          <a:prstGeom prst="rect">
            <a:avLst/>
          </a:prstGeom>
        </p:spPr>
      </p:pic>
      <p:pic>
        <p:nvPicPr>
          <p:cNvPr id="91" name="Picture 90" descr="A picture containing outdoor, ground, photo&#10;&#10;Description generated with very high confidence">
            <a:extLst>
              <a:ext uri="{FF2B5EF4-FFF2-40B4-BE49-F238E27FC236}">
                <a16:creationId xmlns:a16="http://schemas.microsoft.com/office/drawing/2014/main" id="{78C536D9-7F17-4E6D-A58D-896FD768B59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99855" y="3183450"/>
            <a:ext cx="716280" cy="731520"/>
          </a:xfrm>
          <a:prstGeom prst="rect">
            <a:avLst/>
          </a:prstGeom>
        </p:spPr>
      </p:pic>
      <p:pic>
        <p:nvPicPr>
          <p:cNvPr id="93" name="Picture 92" descr="A close up of a mans face&#10;&#10;Description generated with high confidence">
            <a:extLst>
              <a:ext uri="{FF2B5EF4-FFF2-40B4-BE49-F238E27FC236}">
                <a16:creationId xmlns:a16="http://schemas.microsoft.com/office/drawing/2014/main" id="{334D1FC5-A77B-4D4C-868F-E0101B59F1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19876" y="3183450"/>
            <a:ext cx="700392" cy="731520"/>
          </a:xfrm>
          <a:prstGeom prst="rect">
            <a:avLst/>
          </a:prstGeom>
        </p:spPr>
      </p:pic>
      <p:pic>
        <p:nvPicPr>
          <p:cNvPr id="95" name="Picture 94">
            <a:extLst>
              <a:ext uri="{FF2B5EF4-FFF2-40B4-BE49-F238E27FC236}">
                <a16:creationId xmlns:a16="http://schemas.microsoft.com/office/drawing/2014/main" id="{5F4D7775-9595-43C8-91C7-F8D7CA6D021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97233" y="2227304"/>
            <a:ext cx="715960" cy="731520"/>
          </a:xfrm>
          <a:prstGeom prst="rect">
            <a:avLst/>
          </a:prstGeom>
        </p:spPr>
      </p:pic>
      <p:pic>
        <p:nvPicPr>
          <p:cNvPr id="97" name="Picture 96">
            <a:extLst>
              <a:ext uri="{FF2B5EF4-FFF2-40B4-BE49-F238E27FC236}">
                <a16:creationId xmlns:a16="http://schemas.microsoft.com/office/drawing/2014/main" id="{25D451E6-3F27-4FF0-922E-9C264488C92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46708" y="2232427"/>
            <a:ext cx="747088" cy="731520"/>
          </a:xfrm>
          <a:prstGeom prst="rect">
            <a:avLst/>
          </a:prstGeom>
        </p:spPr>
      </p:pic>
      <p:pic>
        <p:nvPicPr>
          <p:cNvPr id="99" name="Picture 98" descr="A close up of a logo&#10;&#10;Description generated with high confidence">
            <a:extLst>
              <a:ext uri="{FF2B5EF4-FFF2-40B4-BE49-F238E27FC236}">
                <a16:creationId xmlns:a16="http://schemas.microsoft.com/office/drawing/2014/main" id="{E07515F2-3CFE-40FF-8022-E91C3DB27EF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84667" y="2232427"/>
            <a:ext cx="716280" cy="731520"/>
          </a:xfrm>
          <a:prstGeom prst="rect">
            <a:avLst/>
          </a:prstGeom>
        </p:spPr>
      </p:pic>
      <p:pic>
        <p:nvPicPr>
          <p:cNvPr id="101" name="Picture 100" descr="A picture containing furniture&#10;&#10;Description generated with high confidence">
            <a:extLst>
              <a:ext uri="{FF2B5EF4-FFF2-40B4-BE49-F238E27FC236}">
                <a16:creationId xmlns:a16="http://schemas.microsoft.com/office/drawing/2014/main" id="{1E019CB3-152C-4F10-83EB-56563C4512C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6840" y="2239749"/>
            <a:ext cx="731520" cy="731520"/>
          </a:xfrm>
          <a:prstGeom prst="rect">
            <a:avLst/>
          </a:prstGeom>
        </p:spPr>
      </p:pic>
      <p:pic>
        <p:nvPicPr>
          <p:cNvPr id="103" name="Picture 102" descr="A close up of a logo&#10;&#10;Description generated with very high confidence">
            <a:extLst>
              <a:ext uri="{FF2B5EF4-FFF2-40B4-BE49-F238E27FC236}">
                <a16:creationId xmlns:a16="http://schemas.microsoft.com/office/drawing/2014/main" id="{501F78E6-A4DD-46BB-8CCA-C465395D2E6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014471" y="2259339"/>
            <a:ext cx="701664" cy="731520"/>
          </a:xfrm>
          <a:prstGeom prst="rect">
            <a:avLst/>
          </a:prstGeom>
        </p:spPr>
      </p:pic>
      <p:pic>
        <p:nvPicPr>
          <p:cNvPr id="105" name="Picture 104" descr="A picture containing grate&#10;&#10;Description generated with high confidence">
            <a:extLst>
              <a:ext uri="{FF2B5EF4-FFF2-40B4-BE49-F238E27FC236}">
                <a16:creationId xmlns:a16="http://schemas.microsoft.com/office/drawing/2014/main" id="{C5E1BE77-B7B3-4200-8B0C-F0F5282FD23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97510" y="2259339"/>
            <a:ext cx="731520" cy="731520"/>
          </a:xfrm>
          <a:prstGeom prst="rect">
            <a:avLst/>
          </a:prstGeom>
        </p:spPr>
      </p:pic>
      <p:pic>
        <p:nvPicPr>
          <p:cNvPr id="107" name="Picture 106" descr="A close up of a logo&#10;&#10;Description generated with high confidence">
            <a:extLst>
              <a:ext uri="{FF2B5EF4-FFF2-40B4-BE49-F238E27FC236}">
                <a16:creationId xmlns:a16="http://schemas.microsoft.com/office/drawing/2014/main" id="{6361EE86-2C3F-4E79-823D-2F087C521CA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277836" y="1383243"/>
            <a:ext cx="715960" cy="731520"/>
          </a:xfrm>
          <a:prstGeom prst="rect">
            <a:avLst/>
          </a:prstGeom>
        </p:spPr>
      </p:pic>
      <p:pic>
        <p:nvPicPr>
          <p:cNvPr id="109" name="Picture 108">
            <a:extLst>
              <a:ext uri="{FF2B5EF4-FFF2-40B4-BE49-F238E27FC236}">
                <a16:creationId xmlns:a16="http://schemas.microsoft.com/office/drawing/2014/main" id="{5D7D1F2C-F41D-4EBC-A286-D7E184218E2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99283" y="1388366"/>
            <a:ext cx="701664" cy="731520"/>
          </a:xfrm>
          <a:prstGeom prst="rect">
            <a:avLst/>
          </a:prstGeom>
        </p:spPr>
      </p:pic>
      <p:sp>
        <p:nvSpPr>
          <p:cNvPr id="110" name="TextBox 109">
            <a:extLst>
              <a:ext uri="{FF2B5EF4-FFF2-40B4-BE49-F238E27FC236}">
                <a16:creationId xmlns:a16="http://schemas.microsoft.com/office/drawing/2014/main" id="{0D510E29-4376-4285-A373-8C49C0656DA6}"/>
              </a:ext>
            </a:extLst>
          </p:cNvPr>
          <p:cNvSpPr txBox="1"/>
          <p:nvPr/>
        </p:nvSpPr>
        <p:spPr>
          <a:xfrm>
            <a:off x="450166" y="1856935"/>
            <a:ext cx="3675593" cy="2677656"/>
          </a:xfrm>
          <a:prstGeom prst="rect">
            <a:avLst/>
          </a:prstGeom>
          <a:noFill/>
        </p:spPr>
        <p:txBody>
          <a:bodyPr wrap="square" rtlCol="0">
            <a:spAutoFit/>
          </a:bodyPr>
          <a:lstStyle/>
          <a:p>
            <a:pPr algn="just"/>
            <a:r>
              <a:rPr lang="en-US" sz="2400" dirty="0"/>
              <a:t>I template da </a:t>
            </a:r>
            <a:r>
              <a:rPr lang="en-US" sz="2400" dirty="0" err="1"/>
              <a:t>noi</a:t>
            </a:r>
            <a:r>
              <a:rPr lang="en-US" sz="2400" dirty="0"/>
              <a:t> </a:t>
            </a:r>
            <a:r>
              <a:rPr lang="en-US" sz="2400" dirty="0" err="1"/>
              <a:t>utilizzati</a:t>
            </a:r>
            <a:r>
              <a:rPr lang="en-US" sz="2400" dirty="0"/>
              <a:t> </a:t>
            </a:r>
            <a:r>
              <a:rPr lang="en-US" sz="2400" dirty="0" err="1"/>
              <a:t>sono</a:t>
            </a:r>
            <a:r>
              <a:rPr lang="en-US" sz="2400" dirty="0"/>
              <a:t> </a:t>
            </a:r>
            <a:r>
              <a:rPr lang="en-US" sz="2400" dirty="0" err="1"/>
              <a:t>stati</a:t>
            </a:r>
            <a:r>
              <a:rPr lang="en-US" sz="2400" dirty="0"/>
              <a:t> </a:t>
            </a:r>
            <a:r>
              <a:rPr lang="en-US" sz="2400" dirty="0" err="1"/>
              <a:t>ritagliati</a:t>
            </a:r>
            <a:r>
              <a:rPr lang="en-US" sz="2400" dirty="0"/>
              <a:t> manual-</a:t>
            </a:r>
            <a:r>
              <a:rPr lang="en-US" sz="2400" dirty="0" err="1"/>
              <a:t>mente</a:t>
            </a:r>
            <a:r>
              <a:rPr lang="en-US" sz="2400" dirty="0"/>
              <a:t> dale </a:t>
            </a:r>
            <a:r>
              <a:rPr lang="en-US" sz="2400" dirty="0" err="1"/>
              <a:t>immagini</a:t>
            </a:r>
            <a:r>
              <a:rPr lang="en-US" sz="2400" dirty="0"/>
              <a:t> </a:t>
            </a:r>
            <a:r>
              <a:rPr lang="en-US" sz="2400" dirty="0" err="1"/>
              <a:t>delle</a:t>
            </a:r>
            <a:r>
              <a:rPr lang="en-US" sz="2400" dirty="0"/>
              <a:t> chessboard </a:t>
            </a:r>
            <a:r>
              <a:rPr lang="en-US" sz="2400" dirty="0" err="1"/>
              <a:t>estratte</a:t>
            </a:r>
            <a:r>
              <a:rPr lang="en-US" sz="2400" dirty="0"/>
              <a:t>, </a:t>
            </a:r>
            <a:r>
              <a:rPr lang="en-US" sz="2400" dirty="0" err="1"/>
              <a:t>invece</a:t>
            </a:r>
            <a:r>
              <a:rPr lang="en-US" sz="2400" dirty="0"/>
              <a:t> </a:t>
            </a:r>
            <a:r>
              <a:rPr lang="en-US" sz="2400" dirty="0" err="1"/>
              <a:t>che</a:t>
            </a:r>
            <a:r>
              <a:rPr lang="en-US" sz="2400" dirty="0"/>
              <a:t> </a:t>
            </a:r>
            <a:r>
              <a:rPr lang="en-US" sz="2400" dirty="0" err="1"/>
              <a:t>utilizzare</a:t>
            </a:r>
            <a:r>
              <a:rPr lang="en-US" sz="2400" dirty="0"/>
              <a:t> </a:t>
            </a:r>
            <a:r>
              <a:rPr lang="en-US" sz="2400" dirty="0" err="1"/>
              <a:t>il</a:t>
            </a:r>
            <a:r>
              <a:rPr lang="en-US" sz="2400" dirty="0"/>
              <a:t> font </a:t>
            </a:r>
            <a:r>
              <a:rPr lang="en-US" sz="2400" dirty="0" err="1"/>
              <a:t>fornitoci</a:t>
            </a:r>
            <a:r>
              <a:rPr lang="en-US" sz="2400" dirty="0"/>
              <a:t>; </a:t>
            </a:r>
            <a:r>
              <a:rPr lang="en-US" sz="2400" dirty="0" err="1"/>
              <a:t>il</a:t>
            </a:r>
            <a:r>
              <a:rPr lang="en-US" sz="2400" dirty="0"/>
              <a:t> matching </a:t>
            </a:r>
            <a:r>
              <a:rPr lang="en-US" sz="2400" dirty="0" err="1"/>
              <a:t>risulta</a:t>
            </a:r>
            <a:r>
              <a:rPr lang="en-US" sz="2400" dirty="0"/>
              <a:t> </a:t>
            </a:r>
            <a:r>
              <a:rPr lang="en-US" sz="2400" dirty="0" err="1"/>
              <a:t>così</a:t>
            </a:r>
            <a:r>
              <a:rPr lang="en-US" sz="2400" dirty="0"/>
              <a:t> </a:t>
            </a:r>
            <a:r>
              <a:rPr lang="en-US" sz="2400" dirty="0" err="1"/>
              <a:t>essere</a:t>
            </a:r>
            <a:r>
              <a:rPr lang="en-US" sz="2400" dirty="0"/>
              <a:t> </a:t>
            </a:r>
            <a:r>
              <a:rPr lang="en-US" sz="2400" dirty="0" err="1"/>
              <a:t>più</a:t>
            </a:r>
            <a:r>
              <a:rPr lang="en-US" sz="2400" dirty="0"/>
              <a:t> </a:t>
            </a:r>
            <a:r>
              <a:rPr lang="en-US" sz="2400" dirty="0" err="1"/>
              <a:t>robusto</a:t>
            </a:r>
            <a:endParaRPr lang="en-US" sz="2400" dirty="0"/>
          </a:p>
        </p:txBody>
      </p:sp>
    </p:spTree>
    <p:extLst>
      <p:ext uri="{BB962C8B-B14F-4D97-AF65-F5344CB8AC3E}">
        <p14:creationId xmlns:p14="http://schemas.microsoft.com/office/powerpoint/2010/main" val="246269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a:xfrm>
            <a:off x="1524000" y="924910"/>
            <a:ext cx="9144000" cy="1029522"/>
          </a:xfrm>
        </p:spPr>
        <p:txBody>
          <a:bodyPr/>
          <a:lstStyle/>
          <a:p>
            <a:r>
              <a:rPr lang="it-IT" b="1" dirty="0"/>
              <a:t>Come abbiamo lavorato</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a:xfrm>
            <a:off x="1093077" y="2277734"/>
            <a:ext cx="8891752" cy="1705687"/>
          </a:xfrm>
        </p:spPr>
        <p:txBody>
          <a:bodyPr>
            <a:normAutofit/>
          </a:bodyPr>
          <a:lstStyle/>
          <a:p>
            <a:pPr algn="l"/>
            <a:r>
              <a:rPr lang="it-IT" b="1" dirty="0" err="1"/>
              <a:t>Matlab</a:t>
            </a:r>
            <a:endParaRPr lang="it-IT" b="1" dirty="0"/>
          </a:p>
          <a:p>
            <a:pPr algn="just"/>
            <a:r>
              <a:rPr lang="it-IT" dirty="0"/>
              <a:t>abbiamo svolto il progetto in</a:t>
            </a:r>
            <a:r>
              <a:rPr lang="it-IT" i="1" dirty="0"/>
              <a:t> </a:t>
            </a:r>
            <a:r>
              <a:rPr lang="it-IT" i="1" dirty="0" err="1"/>
              <a:t>Matlab</a:t>
            </a:r>
            <a:r>
              <a:rPr lang="it-IT" i="1" dirty="0"/>
              <a:t> R2017b</a:t>
            </a:r>
            <a:r>
              <a:rPr lang="it-IT" dirty="0"/>
              <a:t>; un ulteriore requisito, essenziale per l’esecuzione di diverse funzioni, è </a:t>
            </a:r>
            <a:r>
              <a:rPr lang="it-IT" i="1" dirty="0"/>
              <a:t>Computer Vision System Toolbox</a:t>
            </a:r>
            <a:endParaRPr lang="it-IT" b="1" i="1" dirty="0"/>
          </a:p>
        </p:txBody>
      </p:sp>
    </p:spTree>
    <p:extLst>
      <p:ext uri="{BB962C8B-B14F-4D97-AF65-F5344CB8AC3E}">
        <p14:creationId xmlns:p14="http://schemas.microsoft.com/office/powerpoint/2010/main" val="328706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6"/>
            <a:ext cx="7465255" cy="1149822"/>
          </a:xfrm>
        </p:spPr>
        <p:txBody>
          <a:bodyPr>
            <a:normAutofit/>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4955203"/>
          </a:xfrm>
          <a:prstGeom prst="rect">
            <a:avLst/>
          </a:prstGeom>
          <a:noFill/>
        </p:spPr>
        <p:txBody>
          <a:bodyPr wrap="square" rtlCol="0">
            <a:spAutoFit/>
          </a:bodyPr>
          <a:lstStyle/>
          <a:p>
            <a:pPr algn="just"/>
            <a:r>
              <a:rPr lang="it-IT" sz="2400" dirty="0"/>
              <a:t>Esistono diversi criteri di similarità, quelli da noi adottati sono i coefficienti di cross-correlation (CC) e i coefficienti di </a:t>
            </a:r>
            <a:r>
              <a:rPr lang="en-US" sz="2400" dirty="0"/>
              <a:t>sum of squared difference (SSD)</a:t>
            </a:r>
            <a:r>
              <a:rPr lang="it-IT" sz="2400" dirty="0"/>
              <a:t>.</a:t>
            </a:r>
          </a:p>
          <a:p>
            <a:pPr algn="just"/>
            <a:r>
              <a:rPr lang="it-IT" sz="2400" dirty="0"/>
              <a:t>Ne abbiamo implementati 4: NCC, ZNCC, NSSD, ZNSSD.</a:t>
            </a:r>
          </a:p>
          <a:p>
            <a:pPr algn="just"/>
            <a:r>
              <a:rPr lang="it-IT" sz="2400" dirty="0"/>
              <a:t>La Z prima del tipo di coefficiente sta ad indicare «Zero-mean» (si sottrae sia all’immagine sorgente che al template le rispettive medie); la versione zero-mean rende il coefficiente tollerante ai cambiamenti di offset dell’immagine sorgente.</a:t>
            </a:r>
          </a:p>
          <a:p>
            <a:pPr algn="just"/>
            <a:r>
              <a:rPr lang="it-IT" sz="2400" dirty="0"/>
              <a:t>La N prima sta ad indicare «Normalized» (si divide per la radice quadrata della somma dei quadrati dell’immagine e del template); la versione normalized rende il coefficiente tollerante ai cambiamenti lineari di intensità dei livelli di grigio.</a:t>
            </a:r>
          </a:p>
          <a:p>
            <a:pPr algn="just"/>
            <a:r>
              <a:rPr lang="it-IT" sz="2400" dirty="0"/>
              <a:t>Il coefficiente da noi utilizzato è ZNCC (abbiamo provato pure ad utilizzare ZNSSD ottenendo gli stessi risultati), come consigliato dal paper </a:t>
            </a:r>
            <a:r>
              <a:rPr lang="en-US" sz="2400" b="1" dirty="0"/>
              <a:t>Equivalence of digital image correlation criteria for pattern matching</a:t>
            </a:r>
            <a:r>
              <a:rPr lang="it-IT" sz="2400" b="1"/>
              <a:t>.</a:t>
            </a:r>
            <a:endParaRPr lang="it-IT" sz="2800" dirty="0"/>
          </a:p>
          <a:p>
            <a:pPr marL="342900" indent="-342900">
              <a:buFont typeface="Arial" panose="020B0604020202020204" pitchFamily="34" charset="0"/>
              <a:buChar char="•"/>
            </a:pPr>
            <a:endParaRPr lang="it-IT" sz="2800" dirty="0"/>
          </a:p>
        </p:txBody>
      </p:sp>
    </p:spTree>
    <p:extLst>
      <p:ext uri="{BB962C8B-B14F-4D97-AF65-F5344CB8AC3E}">
        <p14:creationId xmlns:p14="http://schemas.microsoft.com/office/powerpoint/2010/main" val="1460052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6"/>
            <a:ext cx="7465255" cy="885124"/>
          </a:xfrm>
        </p:spPr>
        <p:txBody>
          <a:bodyPr>
            <a:normAutofit fontScale="90000"/>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892552"/>
          </a:xfrm>
          <a:prstGeom prst="rect">
            <a:avLst/>
          </a:prstGeom>
          <a:noFill/>
        </p:spPr>
        <p:txBody>
          <a:bodyPr wrap="square" rtlCol="0">
            <a:spAutoFit/>
          </a:bodyPr>
          <a:lstStyle/>
          <a:p>
            <a:endParaRPr lang="it-IT" sz="2400" dirty="0"/>
          </a:p>
          <a:p>
            <a:pPr marL="457200" indent="-457200">
              <a:buFont typeface="Arial" panose="020B0604020202020204" pitchFamily="34" charset="0"/>
              <a:buChar char="•"/>
            </a:pPr>
            <a:endParaRPr lang="it-IT" sz="2800" dirty="0"/>
          </a:p>
        </p:txBody>
      </p:sp>
      <p:graphicFrame>
        <p:nvGraphicFramePr>
          <p:cNvPr id="5" name="Table 4">
            <a:extLst>
              <a:ext uri="{FF2B5EF4-FFF2-40B4-BE49-F238E27FC236}">
                <a16:creationId xmlns:a16="http://schemas.microsoft.com/office/drawing/2014/main" id="{34E4923D-A1B6-4A72-BA5D-ED87A0AEC4E4}"/>
              </a:ext>
            </a:extLst>
          </p:cNvPr>
          <p:cNvGraphicFramePr>
            <a:graphicFrameLocks noGrp="1"/>
          </p:cNvGraphicFramePr>
          <p:nvPr>
            <p:extLst/>
          </p:nvPr>
        </p:nvGraphicFramePr>
        <p:xfrm>
          <a:off x="225083" y="914400"/>
          <a:ext cx="11774644" cy="5697408"/>
        </p:xfrm>
        <a:graphic>
          <a:graphicData uri="http://schemas.openxmlformats.org/drawingml/2006/table">
            <a:tbl>
              <a:tblPr>
                <a:tableStyleId>{5C22544A-7EE6-4342-B048-85BDC9FD1C3A}</a:tableStyleId>
              </a:tblPr>
              <a:tblGrid>
                <a:gridCol w="785736">
                  <a:extLst>
                    <a:ext uri="{9D8B030D-6E8A-4147-A177-3AD203B41FA5}">
                      <a16:colId xmlns:a16="http://schemas.microsoft.com/office/drawing/2014/main" val="1815991822"/>
                    </a:ext>
                  </a:extLst>
                </a:gridCol>
                <a:gridCol w="785736">
                  <a:extLst>
                    <a:ext uri="{9D8B030D-6E8A-4147-A177-3AD203B41FA5}">
                      <a16:colId xmlns:a16="http://schemas.microsoft.com/office/drawing/2014/main" val="1748335853"/>
                    </a:ext>
                  </a:extLst>
                </a:gridCol>
                <a:gridCol w="728798">
                  <a:extLst>
                    <a:ext uri="{9D8B030D-6E8A-4147-A177-3AD203B41FA5}">
                      <a16:colId xmlns:a16="http://schemas.microsoft.com/office/drawing/2014/main" val="2328618793"/>
                    </a:ext>
                  </a:extLst>
                </a:gridCol>
                <a:gridCol w="728798">
                  <a:extLst>
                    <a:ext uri="{9D8B030D-6E8A-4147-A177-3AD203B41FA5}">
                      <a16:colId xmlns:a16="http://schemas.microsoft.com/office/drawing/2014/main" val="3580484623"/>
                    </a:ext>
                  </a:extLst>
                </a:gridCol>
                <a:gridCol w="728798">
                  <a:extLst>
                    <a:ext uri="{9D8B030D-6E8A-4147-A177-3AD203B41FA5}">
                      <a16:colId xmlns:a16="http://schemas.microsoft.com/office/drawing/2014/main" val="4140081325"/>
                    </a:ext>
                  </a:extLst>
                </a:gridCol>
                <a:gridCol w="728798">
                  <a:extLst>
                    <a:ext uri="{9D8B030D-6E8A-4147-A177-3AD203B41FA5}">
                      <a16:colId xmlns:a16="http://schemas.microsoft.com/office/drawing/2014/main" val="4162066587"/>
                    </a:ext>
                  </a:extLst>
                </a:gridCol>
                <a:gridCol w="728798">
                  <a:extLst>
                    <a:ext uri="{9D8B030D-6E8A-4147-A177-3AD203B41FA5}">
                      <a16:colId xmlns:a16="http://schemas.microsoft.com/office/drawing/2014/main" val="2214703855"/>
                    </a:ext>
                  </a:extLst>
                </a:gridCol>
                <a:gridCol w="728798">
                  <a:extLst>
                    <a:ext uri="{9D8B030D-6E8A-4147-A177-3AD203B41FA5}">
                      <a16:colId xmlns:a16="http://schemas.microsoft.com/office/drawing/2014/main" val="4197360834"/>
                    </a:ext>
                  </a:extLst>
                </a:gridCol>
                <a:gridCol w="728798">
                  <a:extLst>
                    <a:ext uri="{9D8B030D-6E8A-4147-A177-3AD203B41FA5}">
                      <a16:colId xmlns:a16="http://schemas.microsoft.com/office/drawing/2014/main" val="2154205589"/>
                    </a:ext>
                  </a:extLst>
                </a:gridCol>
                <a:gridCol w="728798">
                  <a:extLst>
                    <a:ext uri="{9D8B030D-6E8A-4147-A177-3AD203B41FA5}">
                      <a16:colId xmlns:a16="http://schemas.microsoft.com/office/drawing/2014/main" val="3421610408"/>
                    </a:ext>
                  </a:extLst>
                </a:gridCol>
                <a:gridCol w="728798">
                  <a:extLst>
                    <a:ext uri="{9D8B030D-6E8A-4147-A177-3AD203B41FA5}">
                      <a16:colId xmlns:a16="http://schemas.microsoft.com/office/drawing/2014/main" val="1906130139"/>
                    </a:ext>
                  </a:extLst>
                </a:gridCol>
                <a:gridCol w="728798">
                  <a:extLst>
                    <a:ext uri="{9D8B030D-6E8A-4147-A177-3AD203B41FA5}">
                      <a16:colId xmlns:a16="http://schemas.microsoft.com/office/drawing/2014/main" val="3486093635"/>
                    </a:ext>
                  </a:extLst>
                </a:gridCol>
                <a:gridCol w="728798">
                  <a:extLst>
                    <a:ext uri="{9D8B030D-6E8A-4147-A177-3AD203B41FA5}">
                      <a16:colId xmlns:a16="http://schemas.microsoft.com/office/drawing/2014/main" val="2068337468"/>
                    </a:ext>
                  </a:extLst>
                </a:gridCol>
                <a:gridCol w="728798">
                  <a:extLst>
                    <a:ext uri="{9D8B030D-6E8A-4147-A177-3AD203B41FA5}">
                      <a16:colId xmlns:a16="http://schemas.microsoft.com/office/drawing/2014/main" val="1007839389"/>
                    </a:ext>
                  </a:extLst>
                </a:gridCol>
                <a:gridCol w="728798">
                  <a:extLst>
                    <a:ext uri="{9D8B030D-6E8A-4147-A177-3AD203B41FA5}">
                      <a16:colId xmlns:a16="http://schemas.microsoft.com/office/drawing/2014/main" val="3376918671"/>
                    </a:ext>
                  </a:extLst>
                </a:gridCol>
                <a:gridCol w="728798">
                  <a:extLst>
                    <a:ext uri="{9D8B030D-6E8A-4147-A177-3AD203B41FA5}">
                      <a16:colId xmlns:a16="http://schemas.microsoft.com/office/drawing/2014/main" val="1626844061"/>
                    </a:ext>
                  </a:extLst>
                </a:gridCol>
              </a:tblGrid>
              <a:tr h="356088">
                <a:tc gridSpan="16">
                  <a:txBody>
                    <a:bodyPr/>
                    <a:lstStyle/>
                    <a:p>
                      <a:pPr algn="ctr" fontAlgn="ctr"/>
                      <a:r>
                        <a:rPr lang="it-IT" sz="1600" b="1" u="none" strike="noStrike" dirty="0">
                          <a:effectLst/>
                        </a:rPr>
                        <a:t>Global </a:t>
                      </a:r>
                      <a:r>
                        <a:rPr lang="it-IT" sz="1600" b="1" u="none" strike="noStrike" dirty="0" err="1">
                          <a:effectLst/>
                        </a:rPr>
                        <a:t>template</a:t>
                      </a:r>
                      <a:r>
                        <a:rPr lang="it-IT" sz="1600" b="1" u="none" strike="noStrike" dirty="0">
                          <a:effectLst/>
                        </a:rPr>
                        <a:t> </a:t>
                      </a:r>
                      <a:r>
                        <a:rPr lang="it-IT" sz="1600" b="1" u="none" strike="noStrike" dirty="0" err="1">
                          <a:effectLst/>
                        </a:rPr>
                        <a:t>matching</a:t>
                      </a:r>
                      <a:r>
                        <a:rPr lang="it-IT" sz="1600" b="1" u="none" strike="noStrike" dirty="0">
                          <a:effectLst/>
                        </a:rPr>
                        <a:t> </a:t>
                      </a:r>
                      <a:r>
                        <a:rPr lang="it-IT" sz="1600" b="1" u="none" strike="noStrike" dirty="0" err="1">
                          <a:effectLst/>
                        </a:rPr>
                        <a:t>confusion</a:t>
                      </a:r>
                      <a:r>
                        <a:rPr lang="it-IT" sz="1600" b="1" u="none" strike="noStrike" dirty="0">
                          <a:effectLst/>
                        </a:rPr>
                        <a:t> </a:t>
                      </a:r>
                      <a:r>
                        <a:rPr lang="it-IT" sz="1600" b="1" u="none" strike="noStrike" dirty="0" err="1">
                          <a:effectLst/>
                        </a:rPr>
                        <a:t>matrix</a:t>
                      </a:r>
                      <a:r>
                        <a:rPr lang="it-IT" sz="1600" b="1" u="none" strike="noStrike" dirty="0">
                          <a:effectLst/>
                        </a:rPr>
                        <a:t> (ZNCC) on test </a:t>
                      </a:r>
                      <a:r>
                        <a:rPr lang="it-IT" sz="1600" b="1" u="none" strike="noStrike" dirty="0" err="1">
                          <a:effectLst/>
                        </a:rPr>
                        <a:t>dataset</a:t>
                      </a:r>
                      <a:endParaRPr lang="it-IT"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22699421"/>
                  </a:ext>
                </a:extLst>
              </a:tr>
              <a:tr h="356088">
                <a:tc>
                  <a:txBody>
                    <a:bodyPr/>
                    <a:lstStyle/>
                    <a:p>
                      <a:pPr algn="ctr" fontAlgn="ct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Accuracy</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1323838"/>
                  </a:ext>
                </a:extLst>
              </a:tr>
              <a:tr h="356088">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0.923077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5819889"/>
                  </a:ext>
                </a:extLst>
              </a:tr>
              <a:tr h="356088">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0.785714</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4099033"/>
                  </a:ext>
                </a:extLst>
              </a:tr>
              <a:tr h="356088">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0.692308</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8596167"/>
                  </a:ext>
                </a:extLst>
              </a:tr>
              <a:tr h="356088">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0.857143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63483543"/>
                  </a:ext>
                </a:extLst>
              </a:tr>
              <a:tr h="356088">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7054601"/>
                  </a:ext>
                </a:extLst>
              </a:tr>
              <a:tr h="356088">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0.833333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6312049"/>
                  </a:ext>
                </a:extLst>
              </a:tr>
              <a:tr h="356088">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NaN</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5564868"/>
                  </a:ext>
                </a:extLst>
              </a:tr>
              <a:tr h="356088">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8905361"/>
                  </a:ext>
                </a:extLst>
              </a:tr>
              <a:tr h="356088">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0.875</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0361695"/>
                  </a:ext>
                </a:extLst>
              </a:tr>
              <a:tr h="356088">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107043"/>
                  </a:ext>
                </a:extLst>
              </a:tr>
              <a:tr h="356088">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7407358"/>
                  </a:ext>
                </a:extLst>
              </a:tr>
              <a:tr h="356088">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9833921"/>
                  </a:ext>
                </a:extLst>
              </a:tr>
              <a:tr h="356088">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37</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45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369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0.497305</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01748857"/>
                  </a:ext>
                </a:extLst>
              </a:tr>
              <a:tr h="356088">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48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51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46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54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51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371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896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3923657"/>
                  </a:ext>
                </a:extLst>
              </a:tr>
            </a:tbl>
          </a:graphicData>
        </a:graphic>
      </p:graphicFrame>
    </p:spTree>
    <p:extLst>
      <p:ext uri="{BB962C8B-B14F-4D97-AF65-F5344CB8AC3E}">
        <p14:creationId xmlns:p14="http://schemas.microsoft.com/office/powerpoint/2010/main" val="384513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6"/>
            <a:ext cx="7465255" cy="1149822"/>
          </a:xfrm>
        </p:spPr>
        <p:txBody>
          <a:bodyPr>
            <a:normAutofit/>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4647426"/>
          </a:xfrm>
          <a:prstGeom prst="rect">
            <a:avLst/>
          </a:prstGeom>
          <a:noFill/>
        </p:spPr>
        <p:txBody>
          <a:bodyPr wrap="square" rtlCol="0">
            <a:spAutoFit/>
          </a:bodyPr>
          <a:lstStyle/>
          <a:p>
            <a:pPr algn="just"/>
            <a:r>
              <a:rPr lang="en-US" sz="2400" dirty="0" err="1"/>
              <a:t>Dalla</a:t>
            </a:r>
            <a:r>
              <a:rPr lang="en-US" sz="2400" dirty="0"/>
              <a:t> </a:t>
            </a:r>
            <a:r>
              <a:rPr lang="en-US" sz="2400" dirty="0" err="1"/>
              <a:t>matrice</a:t>
            </a:r>
            <a:r>
              <a:rPr lang="en-US" sz="2400" dirty="0"/>
              <a:t> di </a:t>
            </a:r>
            <a:r>
              <a:rPr lang="en-US" sz="2400" dirty="0" err="1"/>
              <a:t>confusione</a:t>
            </a:r>
            <a:r>
              <a:rPr lang="en-US" sz="2400" dirty="0"/>
              <a:t> </a:t>
            </a:r>
            <a:r>
              <a:rPr lang="en-US" sz="2400" dirty="0" err="1"/>
              <a:t>si</a:t>
            </a:r>
            <a:r>
              <a:rPr lang="en-US" sz="2400" dirty="0"/>
              <a:t> evince </a:t>
            </a:r>
            <a:r>
              <a:rPr lang="en-US" sz="2400" dirty="0" err="1"/>
              <a:t>che</a:t>
            </a:r>
            <a:r>
              <a:rPr lang="en-US" sz="2400" dirty="0"/>
              <a:t> </a:t>
            </a:r>
            <a:r>
              <a:rPr lang="en-US" sz="2400" dirty="0" err="1"/>
              <a:t>il</a:t>
            </a:r>
            <a:r>
              <a:rPr lang="en-US" sz="2400" dirty="0"/>
              <a:t> template matching </a:t>
            </a:r>
            <a:r>
              <a:rPr lang="en-US" sz="2400" dirty="0" err="1"/>
              <a:t>classifica</a:t>
            </a:r>
            <a:r>
              <a:rPr lang="en-US" sz="2400" dirty="0"/>
              <a:t> </a:t>
            </a:r>
            <a:r>
              <a:rPr lang="en-US" sz="2400" dirty="0" err="1"/>
              <a:t>erroneamente</a:t>
            </a:r>
            <a:r>
              <a:rPr lang="en-US" sz="2400" dirty="0"/>
              <a:t> </a:t>
            </a:r>
            <a:r>
              <a:rPr lang="en-US" sz="2400" dirty="0" err="1"/>
              <a:t>più</a:t>
            </a:r>
            <a:r>
              <a:rPr lang="en-US" sz="2400" dirty="0"/>
              <a:t> del 50% </a:t>
            </a:r>
            <a:r>
              <a:rPr lang="en-US" sz="2400" dirty="0" err="1"/>
              <a:t>delle</a:t>
            </a:r>
            <a:r>
              <a:rPr lang="en-US" sz="2400" dirty="0"/>
              <a:t> </a:t>
            </a:r>
            <a:r>
              <a:rPr lang="en-US" sz="2400" dirty="0" err="1"/>
              <a:t>celle</a:t>
            </a:r>
            <a:r>
              <a:rPr lang="en-US" sz="2400" dirty="0"/>
              <a:t> </a:t>
            </a:r>
            <a:r>
              <a:rPr lang="en-US" sz="2400" dirty="0" err="1"/>
              <a:t>vuote</a:t>
            </a:r>
            <a:r>
              <a:rPr lang="en-US" sz="2400" dirty="0"/>
              <a:t>, </a:t>
            </a:r>
            <a:r>
              <a:rPr lang="en-US" sz="2400" dirty="0" err="1"/>
              <a:t>mentre</a:t>
            </a:r>
            <a:r>
              <a:rPr lang="en-US" sz="2400" dirty="0"/>
              <a:t> </a:t>
            </a:r>
            <a:r>
              <a:rPr lang="en-US" sz="2400" dirty="0" err="1"/>
              <a:t>negli</a:t>
            </a:r>
            <a:r>
              <a:rPr lang="en-US" sz="2400" dirty="0"/>
              <a:t> </a:t>
            </a:r>
            <a:r>
              <a:rPr lang="en-US" sz="2400" dirty="0" err="1"/>
              <a:t>altri</a:t>
            </a:r>
            <a:r>
              <a:rPr lang="en-US" sz="2400" dirty="0"/>
              <a:t> </a:t>
            </a:r>
            <a:r>
              <a:rPr lang="en-US" sz="2400" dirty="0" err="1"/>
              <a:t>casi</a:t>
            </a:r>
            <a:r>
              <a:rPr lang="en-US" sz="2400" dirty="0"/>
              <a:t> </a:t>
            </a:r>
            <a:r>
              <a:rPr lang="en-US" sz="2400" dirty="0" err="1"/>
              <a:t>vengono</a:t>
            </a:r>
            <a:r>
              <a:rPr lang="en-US" sz="2400" dirty="0"/>
              <a:t> </a:t>
            </a:r>
            <a:r>
              <a:rPr lang="en-US" sz="2400" dirty="0" err="1"/>
              <a:t>commessi</a:t>
            </a:r>
            <a:r>
              <a:rPr lang="en-US" sz="2400" dirty="0"/>
              <a:t> al </a:t>
            </a:r>
            <a:r>
              <a:rPr lang="en-US" sz="2400" dirty="0" err="1"/>
              <a:t>più</a:t>
            </a:r>
            <a:r>
              <a:rPr lang="en-US" sz="2400" dirty="0"/>
              <a:t> 4 </a:t>
            </a:r>
            <a:r>
              <a:rPr lang="en-US" sz="2400" dirty="0" err="1"/>
              <a:t>errori</a:t>
            </a:r>
            <a:r>
              <a:rPr lang="en-US" sz="2400" dirty="0"/>
              <a:t>.</a:t>
            </a:r>
          </a:p>
          <a:p>
            <a:pPr algn="just"/>
            <a:r>
              <a:rPr lang="en-US" sz="2400" dirty="0"/>
              <a:t>Per </a:t>
            </a:r>
            <a:r>
              <a:rPr lang="en-US" sz="2400" dirty="0" err="1"/>
              <a:t>ovviare</a:t>
            </a:r>
            <a:r>
              <a:rPr lang="en-US" sz="2400" dirty="0"/>
              <a:t> </a:t>
            </a:r>
            <a:r>
              <a:rPr lang="en-US" sz="2400" dirty="0" err="1"/>
              <a:t>questo</a:t>
            </a:r>
            <a:r>
              <a:rPr lang="en-US" sz="2400" dirty="0"/>
              <a:t> </a:t>
            </a:r>
            <a:r>
              <a:rPr lang="en-US" sz="2400" dirty="0" err="1"/>
              <a:t>problema</a:t>
            </a:r>
            <a:r>
              <a:rPr lang="en-US" sz="2400" dirty="0"/>
              <a:t> </a:t>
            </a:r>
            <a:r>
              <a:rPr lang="en-US" sz="2400" dirty="0" err="1"/>
              <a:t>abbiamo</a:t>
            </a:r>
            <a:r>
              <a:rPr lang="en-US" sz="2400" dirty="0"/>
              <a:t> </a:t>
            </a:r>
            <a:r>
              <a:rPr lang="en-US" sz="2400" dirty="0" err="1"/>
              <a:t>deciso</a:t>
            </a:r>
            <a:r>
              <a:rPr lang="en-US" sz="2400" dirty="0"/>
              <a:t> di </a:t>
            </a:r>
            <a:r>
              <a:rPr lang="en-US" sz="2400" dirty="0" err="1"/>
              <a:t>utilizzare</a:t>
            </a:r>
            <a:r>
              <a:rPr lang="en-US" sz="2400" dirty="0"/>
              <a:t> un </a:t>
            </a:r>
            <a:r>
              <a:rPr lang="en-US" sz="2400" dirty="0" err="1"/>
              <a:t>classificatore</a:t>
            </a:r>
            <a:r>
              <a:rPr lang="en-US" sz="2400" dirty="0"/>
              <a:t> </a:t>
            </a:r>
            <a:r>
              <a:rPr lang="en-US" sz="2400" dirty="0" err="1"/>
              <a:t>binario</a:t>
            </a:r>
            <a:r>
              <a:rPr lang="en-US" sz="2400" dirty="0"/>
              <a:t> </a:t>
            </a:r>
            <a:r>
              <a:rPr lang="en-US" sz="2400" dirty="0" err="1"/>
              <a:t>che</a:t>
            </a:r>
            <a:r>
              <a:rPr lang="en-US" sz="2400" dirty="0"/>
              <a:t> </a:t>
            </a:r>
            <a:r>
              <a:rPr lang="en-US" sz="2400" dirty="0" err="1"/>
              <a:t>classifica</a:t>
            </a:r>
            <a:r>
              <a:rPr lang="en-US" sz="2400" dirty="0"/>
              <a:t> </a:t>
            </a:r>
            <a:r>
              <a:rPr lang="en-US" sz="2400" dirty="0" err="1"/>
              <a:t>ogni</a:t>
            </a:r>
            <a:r>
              <a:rPr lang="en-US" sz="2400" dirty="0"/>
              <a:t> </a:t>
            </a:r>
            <a:r>
              <a:rPr lang="en-US" sz="2400" dirty="0" err="1"/>
              <a:t>cella</a:t>
            </a:r>
            <a:r>
              <a:rPr lang="en-US" sz="2400" dirty="0"/>
              <a:t> come “</a:t>
            </a:r>
            <a:r>
              <a:rPr lang="en-US" sz="2400" dirty="0" err="1"/>
              <a:t>vuota</a:t>
            </a:r>
            <a:r>
              <a:rPr lang="en-US" sz="2400" dirty="0"/>
              <a:t>” o “non </a:t>
            </a:r>
            <a:r>
              <a:rPr lang="en-US" sz="2400" dirty="0" err="1"/>
              <a:t>vuota</a:t>
            </a:r>
            <a:r>
              <a:rPr lang="en-US" sz="2400" dirty="0"/>
              <a:t>”, e </a:t>
            </a:r>
            <a:r>
              <a:rPr lang="en-US" sz="2400" dirty="0" err="1"/>
              <a:t>nel</a:t>
            </a:r>
            <a:r>
              <a:rPr lang="en-US" sz="2400" dirty="0"/>
              <a:t> </a:t>
            </a:r>
            <a:r>
              <a:rPr lang="en-US" sz="2400" dirty="0" err="1"/>
              <a:t>caso</a:t>
            </a:r>
            <a:r>
              <a:rPr lang="en-US" sz="2400" dirty="0"/>
              <a:t> la </a:t>
            </a:r>
            <a:r>
              <a:rPr lang="en-US" sz="2400" dirty="0" err="1"/>
              <a:t>cella</a:t>
            </a:r>
            <a:r>
              <a:rPr lang="en-US" sz="2400" dirty="0"/>
              <a:t> non fosse </a:t>
            </a:r>
            <a:r>
              <a:rPr lang="en-US" sz="2400" dirty="0" err="1"/>
              <a:t>vuota</a:t>
            </a:r>
            <a:r>
              <a:rPr lang="en-US" sz="2400" dirty="0"/>
              <a:t> </a:t>
            </a:r>
            <a:r>
              <a:rPr lang="en-US" sz="2400" dirty="0" err="1"/>
              <a:t>utilizzare</a:t>
            </a:r>
            <a:r>
              <a:rPr lang="en-US" sz="2400" dirty="0"/>
              <a:t> </a:t>
            </a:r>
            <a:r>
              <a:rPr lang="en-US" sz="2400" dirty="0" err="1"/>
              <a:t>il</a:t>
            </a:r>
            <a:r>
              <a:rPr lang="en-US" sz="2400" dirty="0"/>
              <a:t> template matching per </a:t>
            </a:r>
            <a:r>
              <a:rPr lang="en-US" sz="2400" dirty="0" err="1"/>
              <a:t>riconoscerla</a:t>
            </a:r>
            <a:r>
              <a:rPr lang="en-US" sz="2400" dirty="0"/>
              <a:t>. </a:t>
            </a:r>
          </a:p>
          <a:p>
            <a:pPr algn="just"/>
            <a:r>
              <a:rPr lang="en-US" sz="2400" dirty="0"/>
              <a:t>I </a:t>
            </a:r>
            <a:r>
              <a:rPr lang="en-US" sz="2400" dirty="0" err="1"/>
              <a:t>vantaggi</a:t>
            </a:r>
            <a:r>
              <a:rPr lang="en-US" sz="2400" dirty="0"/>
              <a:t> </a:t>
            </a:r>
            <a:r>
              <a:rPr lang="en-US" sz="2400" dirty="0" err="1"/>
              <a:t>ottenuti</a:t>
            </a:r>
            <a:r>
              <a:rPr lang="en-US" sz="2400" dirty="0"/>
              <a:t> </a:t>
            </a:r>
            <a:r>
              <a:rPr lang="en-US" sz="2400" dirty="0" err="1"/>
              <a:t>sono</a:t>
            </a:r>
            <a:r>
              <a:rPr lang="en-US" sz="2400" dirty="0"/>
              <a:t> </a:t>
            </a:r>
            <a:r>
              <a:rPr lang="en-US" sz="2400" dirty="0" err="1"/>
              <a:t>un’ottima</a:t>
            </a:r>
            <a:r>
              <a:rPr lang="en-US" sz="2400" dirty="0"/>
              <a:t> </a:t>
            </a:r>
            <a:r>
              <a:rPr lang="en-US" sz="2400" dirty="0" err="1"/>
              <a:t>percentuale</a:t>
            </a:r>
            <a:r>
              <a:rPr lang="en-US" sz="2400" dirty="0"/>
              <a:t> di </a:t>
            </a:r>
            <a:r>
              <a:rPr lang="en-US" sz="2400" dirty="0" err="1"/>
              <a:t>riconoscimento</a:t>
            </a:r>
            <a:r>
              <a:rPr lang="en-US" sz="2400" dirty="0"/>
              <a:t> </a:t>
            </a:r>
            <a:r>
              <a:rPr lang="en-US" sz="2400" dirty="0" err="1"/>
              <a:t>mantenendo</a:t>
            </a:r>
            <a:r>
              <a:rPr lang="en-US" sz="2400" dirty="0"/>
              <a:t> </a:t>
            </a:r>
            <a:r>
              <a:rPr lang="en-US" sz="2400" dirty="0" err="1"/>
              <a:t>bassi</a:t>
            </a:r>
            <a:r>
              <a:rPr lang="en-US" sz="2400" dirty="0"/>
              <a:t> </a:t>
            </a:r>
            <a:r>
              <a:rPr lang="en-US" sz="2400" dirty="0" err="1"/>
              <a:t>i</a:t>
            </a:r>
            <a:r>
              <a:rPr lang="en-US" sz="2400" dirty="0"/>
              <a:t> tempi di </a:t>
            </a:r>
            <a:r>
              <a:rPr lang="en-US" sz="2400" dirty="0" err="1"/>
              <a:t>esecuzione</a:t>
            </a:r>
            <a:r>
              <a:rPr lang="en-US" sz="2400" dirty="0"/>
              <a:t> (3-4s circa).</a:t>
            </a:r>
          </a:p>
          <a:p>
            <a:endParaRPr lang="en-US" sz="2400" dirty="0"/>
          </a:p>
          <a:p>
            <a:pPr algn="just"/>
            <a:r>
              <a:rPr lang="en-US" sz="2400" b="1" dirty="0"/>
              <a:t>Nota: per </a:t>
            </a:r>
            <a:r>
              <a:rPr lang="en-US" sz="2400" b="1" dirty="0" err="1"/>
              <a:t>tutto</a:t>
            </a:r>
            <a:r>
              <a:rPr lang="en-US" sz="2400" b="1" dirty="0"/>
              <a:t> </a:t>
            </a:r>
            <a:r>
              <a:rPr lang="en-US" sz="2400" b="1" dirty="0" err="1"/>
              <a:t>ciò</a:t>
            </a:r>
            <a:r>
              <a:rPr lang="en-US" sz="2400" b="1" dirty="0"/>
              <a:t> </a:t>
            </a:r>
            <a:r>
              <a:rPr lang="en-US" sz="2400" b="1" dirty="0" err="1"/>
              <a:t>che</a:t>
            </a:r>
            <a:r>
              <a:rPr lang="en-US" sz="2400" b="1" dirty="0"/>
              <a:t> </a:t>
            </a:r>
            <a:r>
              <a:rPr lang="en-US" sz="2400" b="1" dirty="0" err="1"/>
              <a:t>riguarda</a:t>
            </a:r>
            <a:r>
              <a:rPr lang="en-US" sz="2400" b="1" dirty="0"/>
              <a:t> </a:t>
            </a:r>
            <a:r>
              <a:rPr lang="en-US" sz="2400" b="1" dirty="0" err="1"/>
              <a:t>il</a:t>
            </a:r>
            <a:r>
              <a:rPr lang="en-US" sz="2400" b="1" dirty="0"/>
              <a:t> </a:t>
            </a:r>
            <a:r>
              <a:rPr lang="en-US" sz="2400" b="1" dirty="0" err="1"/>
              <a:t>classificatore</a:t>
            </a:r>
            <a:r>
              <a:rPr lang="en-US" sz="2400" b="1" dirty="0"/>
              <a:t> </a:t>
            </a:r>
            <a:r>
              <a:rPr lang="en-US" sz="2400" b="1" dirty="0" err="1"/>
              <a:t>si</a:t>
            </a:r>
            <a:r>
              <a:rPr lang="en-US" sz="2400" b="1" dirty="0"/>
              <a:t> </a:t>
            </a:r>
            <a:r>
              <a:rPr lang="en-US" sz="2400" b="1" dirty="0" err="1"/>
              <a:t>rimanda</a:t>
            </a:r>
            <a:r>
              <a:rPr lang="en-US" sz="2400" b="1" dirty="0"/>
              <a:t> </a:t>
            </a:r>
            <a:r>
              <a:rPr lang="en-US" sz="2400" b="1" dirty="0" err="1"/>
              <a:t>alle</a:t>
            </a:r>
            <a:r>
              <a:rPr lang="en-US" sz="2400" b="1" dirty="0"/>
              <a:t> slides </a:t>
            </a:r>
            <a:r>
              <a:rPr lang="en-US" sz="2400" b="1" dirty="0" err="1"/>
              <a:t>strettamente</a:t>
            </a:r>
            <a:r>
              <a:rPr lang="en-US" sz="2400" b="1" dirty="0"/>
              <a:t> </a:t>
            </a:r>
            <a:r>
              <a:rPr lang="en-US" sz="2400" b="1" dirty="0" err="1"/>
              <a:t>inerenti</a:t>
            </a:r>
            <a:endParaRPr lang="it-IT" sz="2400" b="1" dirty="0"/>
          </a:p>
          <a:p>
            <a:pPr marL="457200" indent="-457200">
              <a:buFont typeface="Arial" panose="020B0604020202020204" pitchFamily="34" charset="0"/>
              <a:buChar char="•"/>
            </a:pPr>
            <a:endParaRPr lang="it-IT" sz="2800" dirty="0"/>
          </a:p>
          <a:p>
            <a:pPr marL="342900" indent="-342900">
              <a:buFont typeface="Arial" panose="020B0604020202020204" pitchFamily="34" charset="0"/>
              <a:buChar char="•"/>
            </a:pPr>
            <a:endParaRPr lang="it-IT" sz="2800" dirty="0"/>
          </a:p>
        </p:txBody>
      </p:sp>
    </p:spTree>
    <p:extLst>
      <p:ext uri="{BB962C8B-B14F-4D97-AF65-F5344CB8AC3E}">
        <p14:creationId xmlns:p14="http://schemas.microsoft.com/office/powerpoint/2010/main" val="836713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7"/>
            <a:ext cx="7465255" cy="814786"/>
          </a:xfrm>
        </p:spPr>
        <p:txBody>
          <a:bodyPr>
            <a:normAutofit fontScale="90000"/>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892552"/>
          </a:xfrm>
          <a:prstGeom prst="rect">
            <a:avLst/>
          </a:prstGeom>
          <a:noFill/>
        </p:spPr>
        <p:txBody>
          <a:bodyPr wrap="square" rtlCol="0">
            <a:spAutoFit/>
          </a:bodyPr>
          <a:lstStyle/>
          <a:p>
            <a:endParaRPr lang="it-IT" sz="2400" dirty="0"/>
          </a:p>
          <a:p>
            <a:pPr marL="457200" indent="-457200">
              <a:buFont typeface="Arial" panose="020B0604020202020204" pitchFamily="34" charset="0"/>
              <a:buChar char="•"/>
            </a:pPr>
            <a:endParaRPr lang="it-IT" sz="2800" dirty="0"/>
          </a:p>
        </p:txBody>
      </p:sp>
      <p:graphicFrame>
        <p:nvGraphicFramePr>
          <p:cNvPr id="4" name="Table 3">
            <a:extLst>
              <a:ext uri="{FF2B5EF4-FFF2-40B4-BE49-F238E27FC236}">
                <a16:creationId xmlns:a16="http://schemas.microsoft.com/office/drawing/2014/main" id="{B03D9E29-2081-40DB-9C08-0EC8AB734356}"/>
              </a:ext>
            </a:extLst>
          </p:cNvPr>
          <p:cNvGraphicFramePr>
            <a:graphicFrameLocks noGrp="1"/>
          </p:cNvGraphicFramePr>
          <p:nvPr>
            <p:extLst/>
          </p:nvPr>
        </p:nvGraphicFramePr>
        <p:xfrm>
          <a:off x="225083" y="956603"/>
          <a:ext cx="11779442" cy="5669280"/>
        </p:xfrm>
        <a:graphic>
          <a:graphicData uri="http://schemas.openxmlformats.org/drawingml/2006/table">
            <a:tbl>
              <a:tblPr>
                <a:tableStyleId>{5C22544A-7EE6-4342-B048-85BDC9FD1C3A}</a:tableStyleId>
              </a:tblPr>
              <a:tblGrid>
                <a:gridCol w="786056">
                  <a:extLst>
                    <a:ext uri="{9D8B030D-6E8A-4147-A177-3AD203B41FA5}">
                      <a16:colId xmlns:a16="http://schemas.microsoft.com/office/drawing/2014/main" val="2142408552"/>
                    </a:ext>
                  </a:extLst>
                </a:gridCol>
                <a:gridCol w="786056">
                  <a:extLst>
                    <a:ext uri="{9D8B030D-6E8A-4147-A177-3AD203B41FA5}">
                      <a16:colId xmlns:a16="http://schemas.microsoft.com/office/drawing/2014/main" val="1295240440"/>
                    </a:ext>
                  </a:extLst>
                </a:gridCol>
                <a:gridCol w="729095">
                  <a:extLst>
                    <a:ext uri="{9D8B030D-6E8A-4147-A177-3AD203B41FA5}">
                      <a16:colId xmlns:a16="http://schemas.microsoft.com/office/drawing/2014/main" val="2354647639"/>
                    </a:ext>
                  </a:extLst>
                </a:gridCol>
                <a:gridCol w="729095">
                  <a:extLst>
                    <a:ext uri="{9D8B030D-6E8A-4147-A177-3AD203B41FA5}">
                      <a16:colId xmlns:a16="http://schemas.microsoft.com/office/drawing/2014/main" val="1365220934"/>
                    </a:ext>
                  </a:extLst>
                </a:gridCol>
                <a:gridCol w="729095">
                  <a:extLst>
                    <a:ext uri="{9D8B030D-6E8A-4147-A177-3AD203B41FA5}">
                      <a16:colId xmlns:a16="http://schemas.microsoft.com/office/drawing/2014/main" val="3333003292"/>
                    </a:ext>
                  </a:extLst>
                </a:gridCol>
                <a:gridCol w="729095">
                  <a:extLst>
                    <a:ext uri="{9D8B030D-6E8A-4147-A177-3AD203B41FA5}">
                      <a16:colId xmlns:a16="http://schemas.microsoft.com/office/drawing/2014/main" val="186972708"/>
                    </a:ext>
                  </a:extLst>
                </a:gridCol>
                <a:gridCol w="729095">
                  <a:extLst>
                    <a:ext uri="{9D8B030D-6E8A-4147-A177-3AD203B41FA5}">
                      <a16:colId xmlns:a16="http://schemas.microsoft.com/office/drawing/2014/main" val="3225849723"/>
                    </a:ext>
                  </a:extLst>
                </a:gridCol>
                <a:gridCol w="729095">
                  <a:extLst>
                    <a:ext uri="{9D8B030D-6E8A-4147-A177-3AD203B41FA5}">
                      <a16:colId xmlns:a16="http://schemas.microsoft.com/office/drawing/2014/main" val="1865315471"/>
                    </a:ext>
                  </a:extLst>
                </a:gridCol>
                <a:gridCol w="729095">
                  <a:extLst>
                    <a:ext uri="{9D8B030D-6E8A-4147-A177-3AD203B41FA5}">
                      <a16:colId xmlns:a16="http://schemas.microsoft.com/office/drawing/2014/main" val="1870975035"/>
                    </a:ext>
                  </a:extLst>
                </a:gridCol>
                <a:gridCol w="729095">
                  <a:extLst>
                    <a:ext uri="{9D8B030D-6E8A-4147-A177-3AD203B41FA5}">
                      <a16:colId xmlns:a16="http://schemas.microsoft.com/office/drawing/2014/main" val="3796568968"/>
                    </a:ext>
                  </a:extLst>
                </a:gridCol>
                <a:gridCol w="729095">
                  <a:extLst>
                    <a:ext uri="{9D8B030D-6E8A-4147-A177-3AD203B41FA5}">
                      <a16:colId xmlns:a16="http://schemas.microsoft.com/office/drawing/2014/main" val="4226389220"/>
                    </a:ext>
                  </a:extLst>
                </a:gridCol>
                <a:gridCol w="729095">
                  <a:extLst>
                    <a:ext uri="{9D8B030D-6E8A-4147-A177-3AD203B41FA5}">
                      <a16:colId xmlns:a16="http://schemas.microsoft.com/office/drawing/2014/main" val="3556835372"/>
                    </a:ext>
                  </a:extLst>
                </a:gridCol>
                <a:gridCol w="729095">
                  <a:extLst>
                    <a:ext uri="{9D8B030D-6E8A-4147-A177-3AD203B41FA5}">
                      <a16:colId xmlns:a16="http://schemas.microsoft.com/office/drawing/2014/main" val="2209699589"/>
                    </a:ext>
                  </a:extLst>
                </a:gridCol>
                <a:gridCol w="729095">
                  <a:extLst>
                    <a:ext uri="{9D8B030D-6E8A-4147-A177-3AD203B41FA5}">
                      <a16:colId xmlns:a16="http://schemas.microsoft.com/office/drawing/2014/main" val="682483123"/>
                    </a:ext>
                  </a:extLst>
                </a:gridCol>
                <a:gridCol w="729095">
                  <a:extLst>
                    <a:ext uri="{9D8B030D-6E8A-4147-A177-3AD203B41FA5}">
                      <a16:colId xmlns:a16="http://schemas.microsoft.com/office/drawing/2014/main" val="671766855"/>
                    </a:ext>
                  </a:extLst>
                </a:gridCol>
                <a:gridCol w="729095">
                  <a:extLst>
                    <a:ext uri="{9D8B030D-6E8A-4147-A177-3AD203B41FA5}">
                      <a16:colId xmlns:a16="http://schemas.microsoft.com/office/drawing/2014/main" val="937811323"/>
                    </a:ext>
                  </a:extLst>
                </a:gridCol>
              </a:tblGrid>
              <a:tr h="354330">
                <a:tc gridSpan="16">
                  <a:txBody>
                    <a:bodyPr/>
                    <a:lstStyle/>
                    <a:p>
                      <a:pPr algn="ctr" fontAlgn="ctr"/>
                      <a:r>
                        <a:rPr lang="en-US" sz="1600" b="1" u="none" strike="noStrike" dirty="0">
                          <a:effectLst/>
                        </a:rPr>
                        <a:t>Global template matching confusion matrix with binary classifier (ZNCC) </a:t>
                      </a:r>
                      <a:r>
                        <a:rPr lang="it-IT" sz="1600" b="1" u="none" strike="noStrike" dirty="0">
                          <a:effectLst/>
                        </a:rPr>
                        <a:t>on test </a:t>
                      </a:r>
                      <a:r>
                        <a:rPr lang="it-IT" sz="1600" b="1" u="none" strike="noStrike" dirty="0" err="1">
                          <a:effectLst/>
                        </a:rPr>
                        <a:t>dataset</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74931210"/>
                  </a:ext>
                </a:extLst>
              </a:tr>
              <a:tr h="354330">
                <a:tc>
                  <a:txBody>
                    <a:bodyPr/>
                    <a:lstStyle/>
                    <a:p>
                      <a:pPr algn="ctr" fontAlgn="ct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Accuracy</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65880159"/>
                  </a:ext>
                </a:extLst>
              </a:tr>
              <a:tr h="354330">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0.923077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3418548"/>
                  </a:ext>
                </a:extLst>
              </a:tr>
              <a:tr h="354330">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0.857143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59546221"/>
                  </a:ext>
                </a:extLst>
              </a:tr>
              <a:tr h="354330">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0.692308</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03810519"/>
                  </a:ext>
                </a:extLst>
              </a:tr>
              <a:tr h="354330">
                <a:tc>
                  <a:txBody>
                    <a:bodyPr/>
                    <a:lstStyle/>
                    <a:p>
                      <a:pPr algn="ctr" fontAlgn="ctr"/>
                      <a:r>
                        <a:rPr lang="it-IT" sz="1100" u="none" strike="noStrike" dirty="0" err="1">
                          <a:effectLst/>
                        </a:rPr>
                        <a:t>R</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0.857143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6538280"/>
                  </a:ext>
                </a:extLst>
              </a:tr>
              <a:tr h="354330">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7993785"/>
                  </a:ext>
                </a:extLst>
              </a:tr>
              <a:tr h="354330">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0.833333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94626949"/>
                  </a:ext>
                </a:extLst>
              </a:tr>
              <a:tr h="354330">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NaN</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68779919"/>
                  </a:ext>
                </a:extLst>
              </a:tr>
              <a:tr h="354330">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7665078"/>
                  </a:ext>
                </a:extLst>
              </a:tr>
              <a:tr h="354330">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0.875</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3763006"/>
                  </a:ext>
                </a:extLst>
              </a:tr>
              <a:tr h="354330">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91390571"/>
                  </a:ext>
                </a:extLst>
              </a:tr>
              <a:tr h="354330">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05543991"/>
                  </a:ext>
                </a:extLst>
              </a:tr>
              <a:tr h="354330">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66061674"/>
                  </a:ext>
                </a:extLst>
              </a:tr>
              <a:tr h="354330">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0.997305</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91960535"/>
                  </a:ext>
                </a:extLst>
              </a:tr>
              <a:tr h="354330">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896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5486293"/>
                  </a:ext>
                </a:extLst>
              </a:tr>
            </a:tbl>
          </a:graphicData>
        </a:graphic>
      </p:graphicFrame>
    </p:spTree>
    <p:extLst>
      <p:ext uri="{BB962C8B-B14F-4D97-AF65-F5344CB8AC3E}">
        <p14:creationId xmlns:p14="http://schemas.microsoft.com/office/powerpoint/2010/main" val="404868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289453" y="29277"/>
            <a:ext cx="7465255" cy="814786"/>
          </a:xfrm>
        </p:spPr>
        <p:txBody>
          <a:bodyPr>
            <a:normAutofit fontScale="90000"/>
          </a:bodyPr>
          <a:lstStyle/>
          <a:p>
            <a:r>
              <a:rPr lang="it-IT" dirty="0"/>
              <a:t>Template matching</a:t>
            </a:r>
          </a:p>
        </p:txBody>
      </p:sp>
      <p:sp>
        <p:nvSpPr>
          <p:cNvPr id="3" name="CasellaDiTesto 2">
            <a:extLst>
              <a:ext uri="{FF2B5EF4-FFF2-40B4-BE49-F238E27FC236}">
                <a16:creationId xmlns:a16="http://schemas.microsoft.com/office/drawing/2014/main" id="{AC6EDD1F-C235-564C-8936-BD3CE7D6C45C}"/>
              </a:ext>
            </a:extLst>
          </p:cNvPr>
          <p:cNvSpPr txBox="1"/>
          <p:nvPr/>
        </p:nvSpPr>
        <p:spPr>
          <a:xfrm>
            <a:off x="815545" y="1446384"/>
            <a:ext cx="10836128" cy="892552"/>
          </a:xfrm>
          <a:prstGeom prst="rect">
            <a:avLst/>
          </a:prstGeom>
          <a:noFill/>
        </p:spPr>
        <p:txBody>
          <a:bodyPr wrap="square" rtlCol="0">
            <a:spAutoFit/>
          </a:bodyPr>
          <a:lstStyle/>
          <a:p>
            <a:endParaRPr lang="it-IT" sz="2400" dirty="0"/>
          </a:p>
          <a:p>
            <a:pPr marL="457200" indent="-457200">
              <a:buFont typeface="Arial" panose="020B0604020202020204" pitchFamily="34" charset="0"/>
              <a:buChar char="•"/>
            </a:pPr>
            <a:endParaRPr lang="it-IT" sz="2800" dirty="0"/>
          </a:p>
        </p:txBody>
      </p:sp>
      <p:graphicFrame>
        <p:nvGraphicFramePr>
          <p:cNvPr id="5" name="Table 4">
            <a:extLst>
              <a:ext uri="{FF2B5EF4-FFF2-40B4-BE49-F238E27FC236}">
                <a16:creationId xmlns:a16="http://schemas.microsoft.com/office/drawing/2014/main" id="{0B163023-DD4A-4937-A455-E8100EA8B222}"/>
              </a:ext>
            </a:extLst>
          </p:cNvPr>
          <p:cNvGraphicFramePr>
            <a:graphicFrameLocks noGrp="1"/>
          </p:cNvGraphicFramePr>
          <p:nvPr>
            <p:extLst/>
          </p:nvPr>
        </p:nvGraphicFramePr>
        <p:xfrm>
          <a:off x="212726" y="872580"/>
          <a:ext cx="11779442" cy="5739616"/>
        </p:xfrm>
        <a:graphic>
          <a:graphicData uri="http://schemas.openxmlformats.org/drawingml/2006/table">
            <a:tbl>
              <a:tblPr>
                <a:tableStyleId>{5C22544A-7EE6-4342-B048-85BDC9FD1C3A}</a:tableStyleId>
              </a:tblPr>
              <a:tblGrid>
                <a:gridCol w="786056">
                  <a:extLst>
                    <a:ext uri="{9D8B030D-6E8A-4147-A177-3AD203B41FA5}">
                      <a16:colId xmlns:a16="http://schemas.microsoft.com/office/drawing/2014/main" val="67968451"/>
                    </a:ext>
                  </a:extLst>
                </a:gridCol>
                <a:gridCol w="786056">
                  <a:extLst>
                    <a:ext uri="{9D8B030D-6E8A-4147-A177-3AD203B41FA5}">
                      <a16:colId xmlns:a16="http://schemas.microsoft.com/office/drawing/2014/main" val="3728700768"/>
                    </a:ext>
                  </a:extLst>
                </a:gridCol>
                <a:gridCol w="729095">
                  <a:extLst>
                    <a:ext uri="{9D8B030D-6E8A-4147-A177-3AD203B41FA5}">
                      <a16:colId xmlns:a16="http://schemas.microsoft.com/office/drawing/2014/main" val="3361537139"/>
                    </a:ext>
                  </a:extLst>
                </a:gridCol>
                <a:gridCol w="729095">
                  <a:extLst>
                    <a:ext uri="{9D8B030D-6E8A-4147-A177-3AD203B41FA5}">
                      <a16:colId xmlns:a16="http://schemas.microsoft.com/office/drawing/2014/main" val="903063503"/>
                    </a:ext>
                  </a:extLst>
                </a:gridCol>
                <a:gridCol w="729095">
                  <a:extLst>
                    <a:ext uri="{9D8B030D-6E8A-4147-A177-3AD203B41FA5}">
                      <a16:colId xmlns:a16="http://schemas.microsoft.com/office/drawing/2014/main" val="2483642056"/>
                    </a:ext>
                  </a:extLst>
                </a:gridCol>
                <a:gridCol w="729095">
                  <a:extLst>
                    <a:ext uri="{9D8B030D-6E8A-4147-A177-3AD203B41FA5}">
                      <a16:colId xmlns:a16="http://schemas.microsoft.com/office/drawing/2014/main" val="4202860880"/>
                    </a:ext>
                  </a:extLst>
                </a:gridCol>
                <a:gridCol w="729095">
                  <a:extLst>
                    <a:ext uri="{9D8B030D-6E8A-4147-A177-3AD203B41FA5}">
                      <a16:colId xmlns:a16="http://schemas.microsoft.com/office/drawing/2014/main" val="2405031002"/>
                    </a:ext>
                  </a:extLst>
                </a:gridCol>
                <a:gridCol w="729095">
                  <a:extLst>
                    <a:ext uri="{9D8B030D-6E8A-4147-A177-3AD203B41FA5}">
                      <a16:colId xmlns:a16="http://schemas.microsoft.com/office/drawing/2014/main" val="1466144392"/>
                    </a:ext>
                  </a:extLst>
                </a:gridCol>
                <a:gridCol w="729095">
                  <a:extLst>
                    <a:ext uri="{9D8B030D-6E8A-4147-A177-3AD203B41FA5}">
                      <a16:colId xmlns:a16="http://schemas.microsoft.com/office/drawing/2014/main" val="763425614"/>
                    </a:ext>
                  </a:extLst>
                </a:gridCol>
                <a:gridCol w="729095">
                  <a:extLst>
                    <a:ext uri="{9D8B030D-6E8A-4147-A177-3AD203B41FA5}">
                      <a16:colId xmlns:a16="http://schemas.microsoft.com/office/drawing/2014/main" val="1036477396"/>
                    </a:ext>
                  </a:extLst>
                </a:gridCol>
                <a:gridCol w="729095">
                  <a:extLst>
                    <a:ext uri="{9D8B030D-6E8A-4147-A177-3AD203B41FA5}">
                      <a16:colId xmlns:a16="http://schemas.microsoft.com/office/drawing/2014/main" val="1227384554"/>
                    </a:ext>
                  </a:extLst>
                </a:gridCol>
                <a:gridCol w="729095">
                  <a:extLst>
                    <a:ext uri="{9D8B030D-6E8A-4147-A177-3AD203B41FA5}">
                      <a16:colId xmlns:a16="http://schemas.microsoft.com/office/drawing/2014/main" val="1920293651"/>
                    </a:ext>
                  </a:extLst>
                </a:gridCol>
                <a:gridCol w="729095">
                  <a:extLst>
                    <a:ext uri="{9D8B030D-6E8A-4147-A177-3AD203B41FA5}">
                      <a16:colId xmlns:a16="http://schemas.microsoft.com/office/drawing/2014/main" val="2822710598"/>
                    </a:ext>
                  </a:extLst>
                </a:gridCol>
                <a:gridCol w="729095">
                  <a:extLst>
                    <a:ext uri="{9D8B030D-6E8A-4147-A177-3AD203B41FA5}">
                      <a16:colId xmlns:a16="http://schemas.microsoft.com/office/drawing/2014/main" val="1845841340"/>
                    </a:ext>
                  </a:extLst>
                </a:gridCol>
                <a:gridCol w="729095">
                  <a:extLst>
                    <a:ext uri="{9D8B030D-6E8A-4147-A177-3AD203B41FA5}">
                      <a16:colId xmlns:a16="http://schemas.microsoft.com/office/drawing/2014/main" val="3015342838"/>
                    </a:ext>
                  </a:extLst>
                </a:gridCol>
                <a:gridCol w="729095">
                  <a:extLst>
                    <a:ext uri="{9D8B030D-6E8A-4147-A177-3AD203B41FA5}">
                      <a16:colId xmlns:a16="http://schemas.microsoft.com/office/drawing/2014/main" val="616827046"/>
                    </a:ext>
                  </a:extLst>
                </a:gridCol>
              </a:tblGrid>
              <a:tr h="358726">
                <a:tc gridSpan="16">
                  <a:txBody>
                    <a:bodyPr/>
                    <a:lstStyle/>
                    <a:p>
                      <a:pPr algn="ctr" fontAlgn="ctr"/>
                      <a:r>
                        <a:rPr lang="en-US" sz="1600" b="1" u="none" strike="noStrike" dirty="0">
                          <a:effectLst/>
                        </a:rPr>
                        <a:t>Global template matching confusion matrix with binary classifier (ZNSSD) </a:t>
                      </a:r>
                      <a:r>
                        <a:rPr lang="it-IT" sz="1600" b="1" u="none" strike="noStrike" dirty="0">
                          <a:effectLst/>
                        </a:rPr>
                        <a:t>on test </a:t>
                      </a:r>
                      <a:r>
                        <a:rPr lang="it-IT" sz="1600" b="1" u="none" strike="noStrike" dirty="0" err="1">
                          <a:effectLst/>
                        </a:rPr>
                        <a:t>dataset</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598523886"/>
                  </a:ext>
                </a:extLst>
              </a:tr>
              <a:tr h="358726">
                <a:tc>
                  <a:txBody>
                    <a:bodyPr/>
                    <a:lstStyle/>
                    <a:p>
                      <a:pPr algn="ctr" fontAlgn="ct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Accuracy</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7396974"/>
                  </a:ext>
                </a:extLst>
              </a:tr>
              <a:tr h="358726">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0.923077</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6185609"/>
                  </a:ext>
                </a:extLst>
              </a:tr>
              <a:tr h="358726">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0.857143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5981184"/>
                  </a:ext>
                </a:extLst>
              </a:tr>
              <a:tr h="358726">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13</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0.692308</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8048604"/>
                  </a:ext>
                </a:extLst>
              </a:tr>
              <a:tr h="358726">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0.857143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64245036"/>
                  </a:ext>
                </a:extLst>
              </a:tr>
              <a:tr h="358726">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62990813"/>
                  </a:ext>
                </a:extLst>
              </a:tr>
              <a:tr h="358726">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0.833333</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9822182"/>
                  </a:ext>
                </a:extLst>
              </a:tr>
              <a:tr h="358726">
                <a:tc>
                  <a:txBody>
                    <a:bodyPr/>
                    <a:lstStyle/>
                    <a:p>
                      <a:pPr algn="ctr" fontAlgn="ctr"/>
                      <a:r>
                        <a:rPr lang="it-IT" sz="1100" u="none" strike="noStrike">
                          <a:effectLst/>
                        </a:rPr>
                        <a:t>q</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NaN</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37274"/>
                  </a:ext>
                </a:extLst>
              </a:tr>
              <a:tr h="358726">
                <a:tc>
                  <a:txBody>
                    <a:bodyPr/>
                    <a:lstStyle/>
                    <a:p>
                      <a:pPr algn="ctr" fontAlgn="ctr"/>
                      <a:r>
                        <a:rPr lang="it-IT" sz="1100" u="none" strike="noStrike">
                          <a:effectLst/>
                        </a:rPr>
                        <a:t>k</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68240674"/>
                  </a:ext>
                </a:extLst>
              </a:tr>
              <a:tr h="358726">
                <a:tc>
                  <a:txBody>
                    <a:bodyPr/>
                    <a:lstStyle/>
                    <a:p>
                      <a:pPr algn="ctr" fontAlgn="ctr"/>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0.875</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1802537"/>
                  </a:ext>
                </a:extLst>
              </a:tr>
              <a:tr h="358726">
                <a:tc>
                  <a:txBody>
                    <a:bodyPr/>
                    <a:lstStyle/>
                    <a:p>
                      <a:pPr algn="ctr" fontAlgn="ctr"/>
                      <a:r>
                        <a:rPr lang="it-IT" sz="1100" u="none" strike="noStrike">
                          <a:effectLst/>
                        </a:rPr>
                        <a:t>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5657442"/>
                  </a:ext>
                </a:extLst>
              </a:tr>
              <a:tr h="358726">
                <a:tc>
                  <a:txBody>
                    <a:bodyPr/>
                    <a:lstStyle/>
                    <a:p>
                      <a:pPr algn="ctr" fontAlgn="ctr"/>
                      <a:r>
                        <a:rPr lang="it-IT" sz="1100" u="none" strike="noStrike">
                          <a:effectLst/>
                        </a:rPr>
                        <a:t>n</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2079578"/>
                  </a:ext>
                </a:extLst>
              </a:tr>
              <a:tr h="358726">
                <a:tc>
                  <a:txBody>
                    <a:bodyPr/>
                    <a:lstStyle/>
                    <a:p>
                      <a:pPr algn="ctr" fontAlgn="ctr"/>
                      <a:r>
                        <a:rPr lang="it-IT" sz="1100" u="none" strike="noStrike">
                          <a:effectLst/>
                        </a:rPr>
                        <a:t>p</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31130703"/>
                  </a:ext>
                </a:extLst>
              </a:tr>
              <a:tr h="358726">
                <a:tc>
                  <a:txBody>
                    <a:bodyPr/>
                    <a:lstStyle/>
                    <a:p>
                      <a:pPr algn="ctr" fontAlgn="ctr"/>
                      <a:r>
                        <a:rPr lang="it-IT" sz="1100" u="none" strike="noStrike">
                          <a:effectLst/>
                        </a:rPr>
                        <a:t>vuota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742</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b="0" u="none" strike="noStrike" dirty="0">
                          <a:effectLst/>
                        </a:rPr>
                        <a:t>0.997305</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1105302"/>
                  </a:ext>
                </a:extLst>
              </a:tr>
              <a:tr h="358726">
                <a:tc>
                  <a:txBody>
                    <a:bodyPr/>
                    <a:lstStyle/>
                    <a:p>
                      <a:pPr algn="ctr" fontAlgn="ctr"/>
                      <a:r>
                        <a:rPr lang="it-IT" sz="1100" u="none" strike="noStrike">
                          <a:effectLst/>
                        </a:rPr>
                        <a:t>somma</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21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8</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9</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31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a:effectLst/>
                        </a:rPr>
                        <a:t>741</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896</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94309369"/>
                  </a:ext>
                </a:extLst>
              </a:tr>
            </a:tbl>
          </a:graphicData>
        </a:graphic>
      </p:graphicFrame>
    </p:spTree>
    <p:extLst>
      <p:ext uri="{BB962C8B-B14F-4D97-AF65-F5344CB8AC3E}">
        <p14:creationId xmlns:p14="http://schemas.microsoft.com/office/powerpoint/2010/main" val="27132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942BC-F9D6-4A43-A679-7192A0AC5F82}"/>
              </a:ext>
            </a:extLst>
          </p:cNvPr>
          <p:cNvSpPr>
            <a:spLocks noGrp="1"/>
          </p:cNvSpPr>
          <p:nvPr>
            <p:ph type="ctrTitle"/>
          </p:nvPr>
        </p:nvSpPr>
        <p:spPr>
          <a:xfrm>
            <a:off x="1524000" y="924910"/>
            <a:ext cx="9144000" cy="1029522"/>
          </a:xfrm>
        </p:spPr>
        <p:txBody>
          <a:bodyPr/>
          <a:lstStyle/>
          <a:p>
            <a:r>
              <a:rPr lang="it-IT" b="1" dirty="0"/>
              <a:t>Il nostro progetto in breve</a:t>
            </a:r>
          </a:p>
        </p:txBody>
      </p:sp>
      <p:sp>
        <p:nvSpPr>
          <p:cNvPr id="3" name="Sottotitolo 2">
            <a:extLst>
              <a:ext uri="{FF2B5EF4-FFF2-40B4-BE49-F238E27FC236}">
                <a16:creationId xmlns:a16="http://schemas.microsoft.com/office/drawing/2014/main" id="{3322A79F-A574-1F41-BE7A-7D51B9BD0999}"/>
              </a:ext>
            </a:extLst>
          </p:cNvPr>
          <p:cNvSpPr>
            <a:spLocks noGrp="1"/>
          </p:cNvSpPr>
          <p:nvPr>
            <p:ph type="subTitle" idx="1"/>
          </p:nvPr>
        </p:nvSpPr>
        <p:spPr>
          <a:xfrm>
            <a:off x="1093077" y="2277734"/>
            <a:ext cx="8891752" cy="2224818"/>
          </a:xfrm>
        </p:spPr>
        <p:txBody>
          <a:bodyPr>
            <a:normAutofit lnSpcReduction="10000"/>
          </a:bodyPr>
          <a:lstStyle/>
          <a:p>
            <a:pPr algn="l"/>
            <a:r>
              <a:rPr lang="it-IT" i="1" dirty="0"/>
              <a:t>Il progetto si articola in 4 fasi :</a:t>
            </a:r>
          </a:p>
          <a:p>
            <a:pPr marL="342900" indent="-342900" algn="l">
              <a:buFontTx/>
              <a:buChar char="-"/>
            </a:pPr>
            <a:r>
              <a:rPr lang="it-IT" i="1" dirty="0" err="1"/>
              <a:t>extractBoard</a:t>
            </a:r>
            <a:r>
              <a:rPr lang="it-IT" i="1" dirty="0"/>
              <a:t> : estrazione della </a:t>
            </a:r>
            <a:r>
              <a:rPr lang="it-IT" i="1" dirty="0" err="1"/>
              <a:t>board</a:t>
            </a:r>
            <a:r>
              <a:rPr lang="it-IT" i="1" dirty="0"/>
              <a:t> dall’immagine</a:t>
            </a:r>
          </a:p>
          <a:p>
            <a:pPr marL="342900" indent="-342900" algn="l">
              <a:buFontTx/>
              <a:buChar char="-"/>
            </a:pPr>
            <a:r>
              <a:rPr lang="it-IT" i="1" dirty="0" err="1"/>
              <a:t>correctPerspective</a:t>
            </a:r>
            <a:r>
              <a:rPr lang="it-IT" i="1" dirty="0"/>
              <a:t>: correzione di problemi di prospettiva</a:t>
            </a:r>
          </a:p>
          <a:p>
            <a:pPr marL="342900" indent="-342900" algn="l">
              <a:buFontTx/>
              <a:buChar char="-"/>
            </a:pPr>
            <a:r>
              <a:rPr lang="it-IT" i="1" dirty="0" err="1"/>
              <a:t>extractSquares</a:t>
            </a:r>
            <a:r>
              <a:rPr lang="it-IT" i="1" dirty="0"/>
              <a:t> : estrazione delle celle della </a:t>
            </a:r>
            <a:r>
              <a:rPr lang="it-IT" i="1" dirty="0" err="1"/>
              <a:t>board</a:t>
            </a:r>
            <a:endParaRPr lang="it-IT" i="1" dirty="0"/>
          </a:p>
          <a:p>
            <a:pPr marL="342900" indent="-342900" algn="l">
              <a:buFontTx/>
              <a:buChar char="-"/>
            </a:pPr>
            <a:r>
              <a:rPr lang="it-IT" i="1" dirty="0" err="1"/>
              <a:t>computeFEN</a:t>
            </a:r>
            <a:r>
              <a:rPr lang="it-IT" i="1" dirty="0"/>
              <a:t> : compute della FEN della corrispondente</a:t>
            </a:r>
          </a:p>
        </p:txBody>
      </p:sp>
    </p:spTree>
    <p:extLst>
      <p:ext uri="{BB962C8B-B14F-4D97-AF65-F5344CB8AC3E}">
        <p14:creationId xmlns:p14="http://schemas.microsoft.com/office/powerpoint/2010/main" val="50914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extractBoard.m</a:t>
            </a:r>
            <a:endParaRPr lang="it-IT" dirty="0"/>
          </a:p>
        </p:txBody>
      </p:sp>
      <p:sp>
        <p:nvSpPr>
          <p:cNvPr id="4" name="Rettangolo 3">
            <a:extLst>
              <a:ext uri="{FF2B5EF4-FFF2-40B4-BE49-F238E27FC236}">
                <a16:creationId xmlns:a16="http://schemas.microsoft.com/office/drawing/2014/main" id="{4B1B87C7-F3FC-BB4C-9CB3-9FC44426A7DB}"/>
              </a:ext>
            </a:extLst>
          </p:cNvPr>
          <p:cNvSpPr/>
          <p:nvPr/>
        </p:nvSpPr>
        <p:spPr>
          <a:xfrm>
            <a:off x="420130"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 a livelli di grigio</a:t>
            </a:r>
          </a:p>
        </p:txBody>
      </p:sp>
      <p:sp>
        <p:nvSpPr>
          <p:cNvPr id="6" name="Rettangolo 5">
            <a:extLst>
              <a:ext uri="{FF2B5EF4-FFF2-40B4-BE49-F238E27FC236}">
                <a16:creationId xmlns:a16="http://schemas.microsoft.com/office/drawing/2014/main" id="{C1FF5A6B-5011-014D-A4EC-A70A19D55EAA}"/>
              </a:ext>
            </a:extLst>
          </p:cNvPr>
          <p:cNvSpPr/>
          <p:nvPr/>
        </p:nvSpPr>
        <p:spPr>
          <a:xfrm>
            <a:off x="420127" y="255785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Padimage</a:t>
            </a:r>
            <a:endParaRPr lang="it-IT" dirty="0"/>
          </a:p>
        </p:txBody>
      </p:sp>
      <p:sp>
        <p:nvSpPr>
          <p:cNvPr id="7" name="Rettangolo 6">
            <a:extLst>
              <a:ext uri="{FF2B5EF4-FFF2-40B4-BE49-F238E27FC236}">
                <a16:creationId xmlns:a16="http://schemas.microsoft.com/office/drawing/2014/main" id="{A67F4D52-62BF-0C4D-837B-6C9CC6D3B0A7}"/>
              </a:ext>
            </a:extLst>
          </p:cNvPr>
          <p:cNvSpPr/>
          <p:nvPr/>
        </p:nvSpPr>
        <p:spPr>
          <a:xfrm>
            <a:off x="420129" y="356286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Gamma </a:t>
            </a:r>
            <a:r>
              <a:rPr lang="it-IT" dirty="0" err="1"/>
              <a:t>correction</a:t>
            </a:r>
            <a:endParaRPr lang="it-IT" dirty="0"/>
          </a:p>
          <a:p>
            <a:pPr algn="ctr"/>
            <a:endParaRPr lang="it-IT" dirty="0"/>
          </a:p>
        </p:txBody>
      </p:sp>
      <p:sp>
        <p:nvSpPr>
          <p:cNvPr id="8" name="Rettangolo 7">
            <a:extLst>
              <a:ext uri="{FF2B5EF4-FFF2-40B4-BE49-F238E27FC236}">
                <a16:creationId xmlns:a16="http://schemas.microsoft.com/office/drawing/2014/main" id="{20DD6C66-BAB4-7D4E-8B91-BA5CC61AFDC2}"/>
              </a:ext>
            </a:extLst>
          </p:cNvPr>
          <p:cNvSpPr/>
          <p:nvPr/>
        </p:nvSpPr>
        <p:spPr>
          <a:xfrm>
            <a:off x="420128"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Sauvola</a:t>
            </a:r>
            <a:endParaRPr lang="it-IT" dirty="0"/>
          </a:p>
        </p:txBody>
      </p:sp>
      <p:sp>
        <p:nvSpPr>
          <p:cNvPr id="9" name="Rettangolo 8">
            <a:extLst>
              <a:ext uri="{FF2B5EF4-FFF2-40B4-BE49-F238E27FC236}">
                <a16:creationId xmlns:a16="http://schemas.microsoft.com/office/drawing/2014/main" id="{0DDF9D9C-D8B7-C349-AC85-D8B53B5CDCDD}"/>
              </a:ext>
            </a:extLst>
          </p:cNvPr>
          <p:cNvSpPr/>
          <p:nvPr/>
        </p:nvSpPr>
        <p:spPr>
          <a:xfrm>
            <a:off x="420127"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Erode</a:t>
            </a:r>
          </a:p>
        </p:txBody>
      </p:sp>
      <p:sp>
        <p:nvSpPr>
          <p:cNvPr id="10" name="Rettangolo 9">
            <a:extLst>
              <a:ext uri="{FF2B5EF4-FFF2-40B4-BE49-F238E27FC236}">
                <a16:creationId xmlns:a16="http://schemas.microsoft.com/office/drawing/2014/main" id="{B3DE2083-3D4C-C647-90F8-F27E85489A99}"/>
              </a:ext>
            </a:extLst>
          </p:cNvPr>
          <p:cNvSpPr/>
          <p:nvPr/>
        </p:nvSpPr>
        <p:spPr>
          <a:xfrm>
            <a:off x="7251460" y="2570206"/>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bwareafilt</a:t>
            </a:r>
            <a:endParaRPr lang="it-IT" dirty="0"/>
          </a:p>
        </p:txBody>
      </p:sp>
      <p:sp>
        <p:nvSpPr>
          <p:cNvPr id="11" name="Rettangolo 10">
            <a:extLst>
              <a:ext uri="{FF2B5EF4-FFF2-40B4-BE49-F238E27FC236}">
                <a16:creationId xmlns:a16="http://schemas.microsoft.com/office/drawing/2014/main" id="{F71F5E93-98E3-384D-95FB-36F9C4FF940F}"/>
              </a:ext>
            </a:extLst>
          </p:cNvPr>
          <p:cNvSpPr/>
          <p:nvPr/>
        </p:nvSpPr>
        <p:spPr>
          <a:xfrm>
            <a:off x="7220462" y="3566990"/>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Regione con la </a:t>
            </a:r>
            <a:r>
              <a:rPr lang="it-IT" dirty="0" err="1"/>
              <a:t>second</a:t>
            </a:r>
            <a:r>
              <a:rPr lang="it-IT" dirty="0"/>
              <a:t> area maggiore</a:t>
            </a:r>
          </a:p>
        </p:txBody>
      </p:sp>
      <p:sp>
        <p:nvSpPr>
          <p:cNvPr id="12" name="Rettangolo 11">
            <a:extLst>
              <a:ext uri="{FF2B5EF4-FFF2-40B4-BE49-F238E27FC236}">
                <a16:creationId xmlns:a16="http://schemas.microsoft.com/office/drawing/2014/main" id="{6A8A32E5-CC71-E14E-AC3B-141AA3F7E457}"/>
              </a:ext>
            </a:extLst>
          </p:cNvPr>
          <p:cNvSpPr/>
          <p:nvPr/>
        </p:nvSpPr>
        <p:spPr>
          <a:xfrm>
            <a:off x="7220462" y="4555524"/>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imfill</a:t>
            </a:r>
            <a:endParaRPr lang="it-IT" dirty="0"/>
          </a:p>
        </p:txBody>
      </p:sp>
      <p:sp>
        <p:nvSpPr>
          <p:cNvPr id="14" name="Rettangolo 13">
            <a:extLst>
              <a:ext uri="{FF2B5EF4-FFF2-40B4-BE49-F238E27FC236}">
                <a16:creationId xmlns:a16="http://schemas.microsoft.com/office/drawing/2014/main" id="{FD592742-B839-4345-A3D8-CF7AC7EF8ED1}"/>
              </a:ext>
            </a:extLst>
          </p:cNvPr>
          <p:cNvSpPr/>
          <p:nvPr/>
        </p:nvSpPr>
        <p:spPr>
          <a:xfrm>
            <a:off x="7246709" y="5593492"/>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maschera della </a:t>
            </a:r>
            <a:r>
              <a:rPr lang="it-IT" dirty="0" err="1"/>
              <a:t>board</a:t>
            </a:r>
            <a:endParaRPr lang="it-IT" dirty="0"/>
          </a:p>
        </p:txBody>
      </p:sp>
      <p:pic>
        <p:nvPicPr>
          <p:cNvPr id="16" name="Immagine 15">
            <a:extLst>
              <a:ext uri="{FF2B5EF4-FFF2-40B4-BE49-F238E27FC236}">
                <a16:creationId xmlns:a16="http://schemas.microsoft.com/office/drawing/2014/main" id="{B01F6E6C-0624-4D48-B333-FA6A5649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255" y="1532238"/>
            <a:ext cx="2169542" cy="2612667"/>
          </a:xfrm>
          <a:prstGeom prst="rect">
            <a:avLst/>
          </a:prstGeom>
        </p:spPr>
      </p:pic>
      <p:cxnSp>
        <p:nvCxnSpPr>
          <p:cNvPr id="19" name="Connettore 2 18">
            <a:extLst>
              <a:ext uri="{FF2B5EF4-FFF2-40B4-BE49-F238E27FC236}">
                <a16:creationId xmlns:a16="http://schemas.microsoft.com/office/drawing/2014/main" id="{72754FD3-7111-CF48-987E-714B8072878A}"/>
              </a:ext>
            </a:extLst>
          </p:cNvPr>
          <p:cNvCxnSpPr/>
          <p:nvPr/>
        </p:nvCxnSpPr>
        <p:spPr>
          <a:xfrm flipH="1">
            <a:off x="122331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08805BE-7410-9C48-B4FC-98CB195E2153}"/>
              </a:ext>
            </a:extLst>
          </p:cNvPr>
          <p:cNvCxnSpPr/>
          <p:nvPr/>
        </p:nvCxnSpPr>
        <p:spPr>
          <a:xfrm flipH="1">
            <a:off x="1197068" y="3323969"/>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BCA3456E-7D8A-E848-AD20-7079833BB4F9}"/>
              </a:ext>
            </a:extLst>
          </p:cNvPr>
          <p:cNvCxnSpPr/>
          <p:nvPr/>
        </p:nvCxnSpPr>
        <p:spPr>
          <a:xfrm flipH="1">
            <a:off x="1223316"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6D3CFDA2-C551-084E-9834-31A9090995AE}"/>
              </a:ext>
            </a:extLst>
          </p:cNvPr>
          <p:cNvCxnSpPr/>
          <p:nvPr/>
        </p:nvCxnSpPr>
        <p:spPr>
          <a:xfrm flipH="1">
            <a:off x="1223316" y="5371070"/>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DD2926A-834C-9643-BCE0-5E8D6C5FFCCB}"/>
              </a:ext>
            </a:extLst>
          </p:cNvPr>
          <p:cNvCxnSpPr/>
          <p:nvPr/>
        </p:nvCxnSpPr>
        <p:spPr>
          <a:xfrm flipH="1">
            <a:off x="8023649" y="234778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12FE5323-18A9-F04D-A44F-B79275F74DF1}"/>
              </a:ext>
            </a:extLst>
          </p:cNvPr>
          <p:cNvCxnSpPr/>
          <p:nvPr/>
        </p:nvCxnSpPr>
        <p:spPr>
          <a:xfrm flipH="1">
            <a:off x="8023649" y="3385754"/>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127222-C933-B440-9CAA-5BC739027332}"/>
              </a:ext>
            </a:extLst>
          </p:cNvPr>
          <p:cNvCxnSpPr/>
          <p:nvPr/>
        </p:nvCxnSpPr>
        <p:spPr>
          <a:xfrm flipH="1">
            <a:off x="8023648" y="4333102"/>
            <a:ext cx="1"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Immagine 27">
            <a:extLst>
              <a:ext uri="{FF2B5EF4-FFF2-40B4-BE49-F238E27FC236}">
                <a16:creationId xmlns:a16="http://schemas.microsoft.com/office/drawing/2014/main" id="{372E603E-43F5-154C-B632-73F4FDA48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088" y="4112702"/>
            <a:ext cx="2068517" cy="2479589"/>
          </a:xfrm>
          <a:prstGeom prst="rect">
            <a:avLst/>
          </a:prstGeom>
        </p:spPr>
      </p:pic>
      <p:cxnSp>
        <p:nvCxnSpPr>
          <p:cNvPr id="30" name="Connettore 2 29">
            <a:extLst>
              <a:ext uri="{FF2B5EF4-FFF2-40B4-BE49-F238E27FC236}">
                <a16:creationId xmlns:a16="http://schemas.microsoft.com/office/drawing/2014/main" id="{7629B868-6FD3-184A-AD4F-BCE02802CC10}"/>
              </a:ext>
            </a:extLst>
          </p:cNvPr>
          <p:cNvCxnSpPr>
            <a:cxnSpLocks/>
            <a:stCxn id="9" idx="3"/>
            <a:endCxn id="33" idx="1"/>
          </p:cNvCxnSpPr>
          <p:nvPr/>
        </p:nvCxnSpPr>
        <p:spPr>
          <a:xfrm flipV="1">
            <a:off x="2026506" y="1940011"/>
            <a:ext cx="5226379" cy="40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579AD45E-2814-4D47-9FE5-373A204551BE}"/>
              </a:ext>
            </a:extLst>
          </p:cNvPr>
          <p:cNvSpPr/>
          <p:nvPr/>
        </p:nvSpPr>
        <p:spPr>
          <a:xfrm>
            <a:off x="7252885" y="1532238"/>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Negativo</a:t>
            </a:r>
          </a:p>
        </p:txBody>
      </p:sp>
      <p:cxnSp>
        <p:nvCxnSpPr>
          <p:cNvPr id="38" name="Connettore 2 37">
            <a:extLst>
              <a:ext uri="{FF2B5EF4-FFF2-40B4-BE49-F238E27FC236}">
                <a16:creationId xmlns:a16="http://schemas.microsoft.com/office/drawing/2014/main" id="{D10D6EDC-D47D-9B4F-8270-50B5848162A2}"/>
              </a:ext>
            </a:extLst>
          </p:cNvPr>
          <p:cNvCxnSpPr>
            <a:stCxn id="12" idx="2"/>
          </p:cNvCxnSpPr>
          <p:nvPr/>
        </p:nvCxnSpPr>
        <p:spPr>
          <a:xfrm flipH="1">
            <a:off x="8023648" y="5371070"/>
            <a:ext cx="4" cy="3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91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100A-1542-7143-A1BB-E65FDCBF597D}"/>
              </a:ext>
            </a:extLst>
          </p:cNvPr>
          <p:cNvSpPr>
            <a:spLocks noGrp="1"/>
          </p:cNvSpPr>
          <p:nvPr>
            <p:ph type="ctrTitle"/>
          </p:nvPr>
        </p:nvSpPr>
        <p:spPr>
          <a:xfrm>
            <a:off x="5156886" y="0"/>
            <a:ext cx="7035114" cy="1149822"/>
          </a:xfrm>
        </p:spPr>
        <p:txBody>
          <a:bodyPr/>
          <a:lstStyle/>
          <a:p>
            <a:r>
              <a:rPr lang="it-IT" dirty="0" err="1"/>
              <a:t>correctPerspective.m</a:t>
            </a:r>
            <a:endParaRPr lang="it-IT" dirty="0"/>
          </a:p>
        </p:txBody>
      </p:sp>
      <p:sp>
        <p:nvSpPr>
          <p:cNvPr id="5" name="Rettangolo 4">
            <a:extLst>
              <a:ext uri="{FF2B5EF4-FFF2-40B4-BE49-F238E27FC236}">
                <a16:creationId xmlns:a16="http://schemas.microsoft.com/office/drawing/2014/main" id="{59760BAA-AF76-4646-A120-AC30A5859158}"/>
              </a:ext>
            </a:extLst>
          </p:cNvPr>
          <p:cNvSpPr/>
          <p:nvPr/>
        </p:nvSpPr>
        <p:spPr>
          <a:xfrm>
            <a:off x="803188" y="22111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Maschera della </a:t>
            </a:r>
            <a:r>
              <a:rPr lang="it-IT" dirty="0" err="1"/>
              <a:t>chessboard</a:t>
            </a:r>
            <a:endParaRPr lang="it-IT" dirty="0"/>
          </a:p>
          <a:p>
            <a:pPr algn="ctr"/>
            <a:endParaRPr lang="it-IT" dirty="0"/>
          </a:p>
        </p:txBody>
      </p:sp>
      <p:sp>
        <p:nvSpPr>
          <p:cNvPr id="6" name="Rettangolo 5">
            <a:extLst>
              <a:ext uri="{FF2B5EF4-FFF2-40B4-BE49-F238E27FC236}">
                <a16:creationId xmlns:a16="http://schemas.microsoft.com/office/drawing/2014/main" id="{8B31AD9B-AF1C-8942-97BC-2F3522907AB9}"/>
              </a:ext>
            </a:extLst>
          </p:cNvPr>
          <p:cNvSpPr/>
          <p:nvPr/>
        </p:nvSpPr>
        <p:spPr>
          <a:xfrm>
            <a:off x="2576570" y="22111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Immagine originale</a:t>
            </a:r>
          </a:p>
          <a:p>
            <a:pPr algn="ctr"/>
            <a:endParaRPr lang="it-IT" dirty="0"/>
          </a:p>
        </p:txBody>
      </p:sp>
      <p:sp>
        <p:nvSpPr>
          <p:cNvPr id="7" name="Rettangolo 6">
            <a:extLst>
              <a:ext uri="{FF2B5EF4-FFF2-40B4-BE49-F238E27FC236}">
                <a16:creationId xmlns:a16="http://schemas.microsoft.com/office/drawing/2014/main" id="{6276E996-DFFB-2D4B-BD6F-E929D9571583}"/>
              </a:ext>
            </a:extLst>
          </p:cNvPr>
          <p:cNvSpPr/>
          <p:nvPr/>
        </p:nvSpPr>
        <p:spPr>
          <a:xfrm>
            <a:off x="803183" y="32194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Get4corner</a:t>
            </a:r>
          </a:p>
          <a:p>
            <a:pPr algn="ctr"/>
            <a:endParaRPr lang="it-IT" dirty="0"/>
          </a:p>
        </p:txBody>
      </p:sp>
      <p:sp>
        <p:nvSpPr>
          <p:cNvPr id="8" name="Rettangolo 7">
            <a:extLst>
              <a:ext uri="{FF2B5EF4-FFF2-40B4-BE49-F238E27FC236}">
                <a16:creationId xmlns:a16="http://schemas.microsoft.com/office/drawing/2014/main" id="{CEE14C60-954D-4B4F-B6DE-7AFB9C7F007A}"/>
              </a:ext>
            </a:extLst>
          </p:cNvPr>
          <p:cNvSpPr/>
          <p:nvPr/>
        </p:nvSpPr>
        <p:spPr>
          <a:xfrm>
            <a:off x="803185" y="4227711"/>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Lunghezza del lato</a:t>
            </a:r>
          </a:p>
          <a:p>
            <a:pPr algn="ctr"/>
            <a:endParaRPr lang="it-IT" dirty="0"/>
          </a:p>
        </p:txBody>
      </p:sp>
      <p:sp>
        <p:nvSpPr>
          <p:cNvPr id="9" name="Rettangolo 8">
            <a:extLst>
              <a:ext uri="{FF2B5EF4-FFF2-40B4-BE49-F238E27FC236}">
                <a16:creationId xmlns:a16="http://schemas.microsoft.com/office/drawing/2014/main" id="{FD0ADD3D-BF14-2B48-AF4A-9B33BCA143E6}"/>
              </a:ext>
            </a:extLst>
          </p:cNvPr>
          <p:cNvSpPr/>
          <p:nvPr/>
        </p:nvSpPr>
        <p:spPr>
          <a:xfrm>
            <a:off x="803184" y="5244077"/>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fitgeotrans</a:t>
            </a:r>
            <a:endParaRPr lang="it-IT" dirty="0"/>
          </a:p>
          <a:p>
            <a:pPr algn="ctr"/>
            <a:endParaRPr lang="it-IT" dirty="0"/>
          </a:p>
        </p:txBody>
      </p:sp>
      <p:sp>
        <p:nvSpPr>
          <p:cNvPr id="10" name="Rettangolo 9">
            <a:extLst>
              <a:ext uri="{FF2B5EF4-FFF2-40B4-BE49-F238E27FC236}">
                <a16:creationId xmlns:a16="http://schemas.microsoft.com/office/drawing/2014/main" id="{3657E872-0CE1-214A-86D3-EA7A04ACBD86}"/>
              </a:ext>
            </a:extLst>
          </p:cNvPr>
          <p:cNvSpPr/>
          <p:nvPr/>
        </p:nvSpPr>
        <p:spPr>
          <a:xfrm>
            <a:off x="7125722" y="370518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imcrop</a:t>
            </a:r>
            <a:endParaRPr lang="it-IT" dirty="0"/>
          </a:p>
          <a:p>
            <a:pPr algn="ctr"/>
            <a:endParaRPr lang="it-IT" dirty="0"/>
          </a:p>
        </p:txBody>
      </p:sp>
      <p:sp>
        <p:nvSpPr>
          <p:cNvPr id="11" name="Rettangolo 10">
            <a:extLst>
              <a:ext uri="{FF2B5EF4-FFF2-40B4-BE49-F238E27FC236}">
                <a16:creationId xmlns:a16="http://schemas.microsoft.com/office/drawing/2014/main" id="{74E3E467-F9E9-9847-8C44-9053D770FDEC}"/>
              </a:ext>
            </a:extLst>
          </p:cNvPr>
          <p:cNvSpPr/>
          <p:nvPr/>
        </p:nvSpPr>
        <p:spPr>
          <a:xfrm>
            <a:off x="5252741" y="3705185"/>
            <a:ext cx="1606379" cy="81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imwarp</a:t>
            </a:r>
            <a:endParaRPr lang="it-IT" dirty="0"/>
          </a:p>
          <a:p>
            <a:pPr algn="ctr"/>
            <a:endParaRPr lang="it-IT" dirty="0"/>
          </a:p>
        </p:txBody>
      </p:sp>
      <p:pic>
        <p:nvPicPr>
          <p:cNvPr id="12" name="Immagine 11">
            <a:extLst>
              <a:ext uri="{FF2B5EF4-FFF2-40B4-BE49-F238E27FC236}">
                <a16:creationId xmlns:a16="http://schemas.microsoft.com/office/drawing/2014/main" id="{D3AE2DC5-5D02-EA41-A08C-E44E26442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417" y="2476145"/>
            <a:ext cx="2640002" cy="2458079"/>
          </a:xfrm>
          <a:prstGeom prst="rect">
            <a:avLst/>
          </a:prstGeom>
        </p:spPr>
      </p:pic>
      <p:cxnSp>
        <p:nvCxnSpPr>
          <p:cNvPr id="14" name="Connettore 2 13">
            <a:extLst>
              <a:ext uri="{FF2B5EF4-FFF2-40B4-BE49-F238E27FC236}">
                <a16:creationId xmlns:a16="http://schemas.microsoft.com/office/drawing/2014/main" id="{CAEE4D89-85B7-9E4B-B349-33F41378483F}"/>
              </a:ext>
            </a:extLst>
          </p:cNvPr>
          <p:cNvCxnSpPr>
            <a:stCxn id="5" idx="2"/>
            <a:endCxn id="7" idx="0"/>
          </p:cNvCxnSpPr>
          <p:nvPr/>
        </p:nvCxnSpPr>
        <p:spPr>
          <a:xfrm flipH="1">
            <a:off x="1606373" y="3026657"/>
            <a:ext cx="5"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8567EAF3-2193-DE43-B187-AF6199069E6C}"/>
              </a:ext>
            </a:extLst>
          </p:cNvPr>
          <p:cNvCxnSpPr/>
          <p:nvPr/>
        </p:nvCxnSpPr>
        <p:spPr>
          <a:xfrm flipH="1">
            <a:off x="1606370" y="4034957"/>
            <a:ext cx="2"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A06E4273-57A0-4F40-9EB6-981DE060B0A9}"/>
              </a:ext>
            </a:extLst>
          </p:cNvPr>
          <p:cNvCxnSpPr/>
          <p:nvPr/>
        </p:nvCxnSpPr>
        <p:spPr>
          <a:xfrm flipH="1">
            <a:off x="1606368" y="5051323"/>
            <a:ext cx="2" cy="19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2FEC9FA8-C7EB-A34F-A0D5-423388DCF493}"/>
              </a:ext>
            </a:extLst>
          </p:cNvPr>
          <p:cNvCxnSpPr>
            <a:endCxn id="11" idx="1"/>
          </p:cNvCxnSpPr>
          <p:nvPr/>
        </p:nvCxnSpPr>
        <p:spPr>
          <a:xfrm>
            <a:off x="4182949" y="2618884"/>
            <a:ext cx="1069792" cy="149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8085CCA9-3D3A-9346-BCA5-CD351860141B}"/>
              </a:ext>
            </a:extLst>
          </p:cNvPr>
          <p:cNvCxnSpPr>
            <a:stCxn id="9" idx="3"/>
            <a:endCxn id="11" idx="1"/>
          </p:cNvCxnSpPr>
          <p:nvPr/>
        </p:nvCxnSpPr>
        <p:spPr>
          <a:xfrm flipV="1">
            <a:off x="2409563" y="4112958"/>
            <a:ext cx="2843178" cy="1538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A06AE226-0294-874E-B425-F84782D88080}"/>
              </a:ext>
            </a:extLst>
          </p:cNvPr>
          <p:cNvCxnSpPr>
            <a:stCxn id="11" idx="3"/>
            <a:endCxn id="10" idx="1"/>
          </p:cNvCxnSpPr>
          <p:nvPr/>
        </p:nvCxnSpPr>
        <p:spPr>
          <a:xfrm>
            <a:off x="6859120" y="4112958"/>
            <a:ext cx="266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D95F1351-1919-BF4B-9057-6AA317F2BFB3}"/>
              </a:ext>
            </a:extLst>
          </p:cNvPr>
          <p:cNvCxnSpPr>
            <a:cxnSpLocks/>
            <a:stCxn id="10" idx="3"/>
            <a:endCxn id="12" idx="1"/>
          </p:cNvCxnSpPr>
          <p:nvPr/>
        </p:nvCxnSpPr>
        <p:spPr>
          <a:xfrm flipV="1">
            <a:off x="8732101" y="3705185"/>
            <a:ext cx="467316" cy="407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F39E6D59-18FD-6C40-8042-FE4219272479}"/>
              </a:ext>
            </a:extLst>
          </p:cNvPr>
          <p:cNvSpPr txBox="1"/>
          <p:nvPr/>
        </p:nvSpPr>
        <p:spPr>
          <a:xfrm>
            <a:off x="9199418" y="4856223"/>
            <a:ext cx="2521528" cy="1200329"/>
          </a:xfrm>
          <a:prstGeom prst="rect">
            <a:avLst/>
          </a:prstGeom>
          <a:noFill/>
        </p:spPr>
        <p:txBody>
          <a:bodyPr wrap="square" rtlCol="0">
            <a:spAutoFit/>
          </a:bodyPr>
          <a:lstStyle/>
          <a:p>
            <a:pPr algn="ctr"/>
            <a:r>
              <a:rPr lang="it-IT" i="1" dirty="0"/>
              <a:t>Da </a:t>
            </a:r>
            <a:r>
              <a:rPr lang="it-IT" i="1" dirty="0" err="1"/>
              <a:t>extractBoard</a:t>
            </a:r>
            <a:r>
              <a:rPr lang="it-IT" i="1" dirty="0"/>
              <a:t>, ripristina la gamma-</a:t>
            </a:r>
            <a:r>
              <a:rPr lang="it-IT" i="1" dirty="0" err="1"/>
              <a:t>correction</a:t>
            </a:r>
            <a:r>
              <a:rPr lang="it-IT" i="1" dirty="0"/>
              <a:t> e restituisce la </a:t>
            </a:r>
            <a:r>
              <a:rPr lang="it-IT" i="1" dirty="0" err="1"/>
              <a:t>chessboard</a:t>
            </a:r>
            <a:endParaRPr lang="it-IT" i="1" dirty="0"/>
          </a:p>
        </p:txBody>
      </p:sp>
    </p:spTree>
    <p:extLst>
      <p:ext uri="{BB962C8B-B14F-4D97-AF65-F5344CB8AC3E}">
        <p14:creationId xmlns:p14="http://schemas.microsoft.com/office/powerpoint/2010/main" val="11729354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5186</Words>
  <Application>Microsoft Macintosh PowerPoint</Application>
  <PresentationFormat>Widescreen</PresentationFormat>
  <Paragraphs>1587</Paragraphs>
  <Slides>64</Slides>
  <Notes>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64</vt:i4>
      </vt:variant>
    </vt:vector>
  </HeadingPairs>
  <TitlesOfParts>
    <vt:vector size="68" baseType="lpstr">
      <vt:lpstr>Arial</vt:lpstr>
      <vt:lpstr>Calibri</vt:lpstr>
      <vt:lpstr>Calibri Light</vt:lpstr>
      <vt:lpstr>Tema di Office</vt:lpstr>
      <vt:lpstr>Progetto 2017 / 2018</vt:lpstr>
      <vt:lpstr>Membri del gruppo</vt:lpstr>
      <vt:lpstr>Contributo al progetto</vt:lpstr>
      <vt:lpstr>Presentazione standard di PowerPoint</vt:lpstr>
      <vt:lpstr>Come abbiamo lavorato</vt:lpstr>
      <vt:lpstr>Come abbiamo lavorato</vt:lpstr>
      <vt:lpstr>Il nostro progetto in breve</vt:lpstr>
      <vt:lpstr>extractBoard.m</vt:lpstr>
      <vt:lpstr>correctPerspective.m</vt:lpstr>
      <vt:lpstr>extractSquares.m</vt:lpstr>
      <vt:lpstr>computeFEN_x.m</vt:lpstr>
      <vt:lpstr>extractBoard.m</vt:lpstr>
      <vt:lpstr>extractBoard.m</vt:lpstr>
      <vt:lpstr>extractBoard.m</vt:lpstr>
      <vt:lpstr>extractBoard.m</vt:lpstr>
      <vt:lpstr>extractBoard.m</vt:lpstr>
      <vt:lpstr>extractBoard.m</vt:lpstr>
      <vt:lpstr>extractBoard.m</vt:lpstr>
      <vt:lpstr>extractBoard.m</vt:lpstr>
      <vt:lpstr>correctPerspective.m</vt:lpstr>
      <vt:lpstr>correctPerspective.m</vt:lpstr>
      <vt:lpstr>correctPerspective.m</vt:lpstr>
      <vt:lpstr>correctPerspective.m</vt:lpstr>
      <vt:lpstr>correctPerspective.m</vt:lpstr>
      <vt:lpstr>correctPerspective.m</vt:lpstr>
      <vt:lpstr>correctPerspective.m</vt:lpstr>
      <vt:lpstr>correctPerspective.m</vt:lpstr>
      <vt:lpstr>correctPerspective.m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extractSquares.m</vt:lpstr>
      <vt:lpstr>computeFEN_classify.m</vt:lpstr>
      <vt:lpstr>computeFEN_classify.m</vt:lpstr>
      <vt:lpstr>Descrittore</vt:lpstr>
      <vt:lpstr>Descrittore</vt:lpstr>
      <vt:lpstr>Descrittore</vt:lpstr>
      <vt:lpstr>Classificatore</vt:lpstr>
      <vt:lpstr>Classificatore</vt:lpstr>
      <vt:lpstr>Classificatore</vt:lpstr>
      <vt:lpstr>Classificatore</vt:lpstr>
      <vt:lpstr>Classificatore</vt:lpstr>
      <vt:lpstr>Classificatore</vt:lpstr>
      <vt:lpstr>computeFEN_matching.m</vt:lpstr>
      <vt:lpstr>computeFEN_matching.m</vt:lpstr>
      <vt:lpstr>computeFEN_matching.m</vt:lpstr>
      <vt:lpstr>Template matching</vt:lpstr>
      <vt:lpstr>Template matching</vt:lpstr>
      <vt:lpstr>Template matching</vt:lpstr>
      <vt:lpstr>Template matching</vt:lpstr>
      <vt:lpstr>Template matching</vt:lpstr>
      <vt:lpstr>Template matching</vt:lpstr>
      <vt:lpstr>Template matching</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2017 / 2018</dc:title>
  <dc:creator>g.scarpellini1@campus.unimib.it</dc:creator>
  <cp:lastModifiedBy>g.scarpellini1@campus.unimib.it</cp:lastModifiedBy>
  <cp:revision>14</cp:revision>
  <dcterms:created xsi:type="dcterms:W3CDTF">2018-02-24T10:15:20Z</dcterms:created>
  <dcterms:modified xsi:type="dcterms:W3CDTF">2018-02-26T17:19:53Z</dcterms:modified>
</cp:coreProperties>
</file>