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xlsx" ContentType="application/vnd.openxmlformats-officedocument.spreadsheetml.sheet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0"/>
  </p:notesMasterIdLst>
  <p:sldIdLst>
    <p:sldId id="258" r:id="rId2"/>
    <p:sldId id="295" r:id="rId3"/>
    <p:sldId id="259" r:id="rId4"/>
    <p:sldId id="300" r:id="rId5"/>
    <p:sldId id="261" r:id="rId6"/>
    <p:sldId id="265" r:id="rId7"/>
    <p:sldId id="327" r:id="rId8"/>
    <p:sldId id="266" r:id="rId9"/>
    <p:sldId id="312" r:id="rId10"/>
    <p:sldId id="323" r:id="rId11"/>
    <p:sldId id="324" r:id="rId12"/>
    <p:sldId id="326" r:id="rId13"/>
    <p:sldId id="267" r:id="rId14"/>
    <p:sldId id="317" r:id="rId15"/>
    <p:sldId id="314" r:id="rId16"/>
    <p:sldId id="286" r:id="rId17"/>
    <p:sldId id="302" r:id="rId18"/>
    <p:sldId id="320" r:id="rId19"/>
    <p:sldId id="294" r:id="rId20"/>
    <p:sldId id="321" r:id="rId21"/>
    <p:sldId id="288" r:id="rId22"/>
    <p:sldId id="310" r:id="rId23"/>
    <p:sldId id="298" r:id="rId24"/>
    <p:sldId id="272" r:id="rId25"/>
    <p:sldId id="273" r:id="rId26"/>
    <p:sldId id="299" r:id="rId27"/>
    <p:sldId id="276" r:id="rId28"/>
    <p:sldId id="279" r:id="rId29"/>
    <p:sldId id="283" r:id="rId30"/>
    <p:sldId id="322" r:id="rId31"/>
    <p:sldId id="306" r:id="rId32"/>
    <p:sldId id="291" r:id="rId33"/>
    <p:sldId id="316" r:id="rId34"/>
    <p:sldId id="307" r:id="rId35"/>
    <p:sldId id="304" r:id="rId36"/>
    <p:sldId id="308" r:id="rId37"/>
    <p:sldId id="305" r:id="rId38"/>
    <p:sldId id="318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3F41"/>
    <a:srgbClr val="498AF4"/>
    <a:srgbClr val="159F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270"/>
    <p:restoredTop sz="95369"/>
  </p:normalViewPr>
  <p:slideViewPr>
    <p:cSldViewPr snapToGrid="0" snapToObjects="1">
      <p:cViewPr>
        <p:scale>
          <a:sx n="77" d="100"/>
          <a:sy n="77" d="100"/>
        </p:scale>
        <p:origin x="14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1" d="100"/>
          <a:sy n="81" d="100"/>
        </p:scale>
        <p:origin x="2176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notesMaster" Target="notesMasters/notesMaster1.xml"/><Relationship Id="rId41" Type="http://schemas.openxmlformats.org/officeDocument/2006/relationships/presProps" Target="presProps.xml"/><Relationship Id="rId42" Type="http://schemas.openxmlformats.org/officeDocument/2006/relationships/viewProps" Target="viewProps.xml"/><Relationship Id="rId43" Type="http://schemas.openxmlformats.org/officeDocument/2006/relationships/theme" Target="theme/theme1.xml"/><Relationship Id="rId4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microsoft.com/office/2011/relationships/chartStyle" Target="style2.xml"/><Relationship Id="rId2" Type="http://schemas.microsoft.com/office/2011/relationships/chartColorStyle" Target="colors2.xml"/><Relationship Id="rId3" Type="http://schemas.openxmlformats.org/officeDocument/2006/relationships/package" Target="../embeddings/Microsoft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Sheet1!$A$2:$A$15</c:f>
              <c:strCache>
                <c:ptCount val="14"/>
                <c:pt idx="0">
                  <c:v>x_days_since_first_open</c:v>
                </c:pt>
                <c:pt idx="1">
                  <c:v>x_webmail_taps</c:v>
                </c:pt>
                <c:pt idx="2">
                  <c:v>x_app_opened</c:v>
                </c:pt>
                <c:pt idx="3">
                  <c:v>x_calendar_taps</c:v>
                </c:pt>
                <c:pt idx="4">
                  <c:v>x_average_grade</c:v>
                </c:pt>
                <c:pt idx="5">
                  <c:v>x_academic_year</c:v>
                </c:pt>
                <c:pt idx="6">
                  <c:v>x_force_refreshes</c:v>
                </c:pt>
                <c:pt idx="7">
                  <c:v>x_years_over</c:v>
                </c:pt>
                <c:pt idx="8">
                  <c:v>x_grade_projections</c:v>
                </c:pt>
                <c:pt idx="9">
                  <c:v>x_goal_projections</c:v>
                </c:pt>
                <c:pt idx="10">
                  <c:v>x_ects_progress</c:v>
                </c:pt>
                <c:pt idx="11">
                  <c:v>x_channels_taps</c:v>
                </c:pt>
                <c:pt idx="12">
                  <c:v>x_exams_passed</c:v>
                </c:pt>
                <c:pt idx="13">
                  <c:v>x_ects_done</c:v>
                </c:pt>
              </c:strCache>
            </c:strRef>
          </c:cat>
          <c:val>
            <c:numRef>
              <c:f>Sheet1!$B$2:$B$15</c:f>
              <c:numCache>
                <c:formatCode>General</c:formatCode>
                <c:ptCount val="14"/>
                <c:pt idx="0">
                  <c:v>0.003396224</c:v>
                </c:pt>
                <c:pt idx="1">
                  <c:v>0.00373532</c:v>
                </c:pt>
                <c:pt idx="2">
                  <c:v>0.009388053</c:v>
                </c:pt>
                <c:pt idx="3">
                  <c:v>0.10392829</c:v>
                </c:pt>
                <c:pt idx="4">
                  <c:v>0.281438576</c:v>
                </c:pt>
                <c:pt idx="5">
                  <c:v>0.455193221</c:v>
                </c:pt>
                <c:pt idx="6">
                  <c:v>0.606292769</c:v>
                </c:pt>
                <c:pt idx="7">
                  <c:v>0.705806476</c:v>
                </c:pt>
                <c:pt idx="8">
                  <c:v>0.846181634</c:v>
                </c:pt>
                <c:pt idx="9" formatCode="#,##0.000000">
                  <c:v>1.64601320431532</c:v>
                </c:pt>
                <c:pt idx="10" formatCode="#,##0.000000">
                  <c:v>2.11794555225913</c:v>
                </c:pt>
                <c:pt idx="11" formatCode="#,##0.000000">
                  <c:v>2.23345765040162</c:v>
                </c:pt>
                <c:pt idx="12" formatCode="#,##0.000000">
                  <c:v>2.78292695146113</c:v>
                </c:pt>
                <c:pt idx="13" formatCode="#,##0.000000">
                  <c:v>2.82975333873548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-2059570416"/>
        <c:axId val="-2059451648"/>
      </c:barChart>
      <c:catAx>
        <c:axId val="-205957041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59451648"/>
        <c:crosses val="autoZero"/>
        <c:auto val="1"/>
        <c:lblAlgn val="ctr"/>
        <c:lblOffset val="100"/>
        <c:noMultiLvlLbl val="0"/>
      </c:catAx>
      <c:valAx>
        <c:axId val="-205945164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595704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Behavior 2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14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Sheet1!$A$2:$A$11</c:f>
              <c:numCache>
                <c:formatCode>General</c:formatCode>
                <c:ptCount val="10"/>
                <c:pt idx="0">
                  <c:v>0.5</c:v>
                </c:pt>
                <c:pt idx="1">
                  <c:v>0.5</c:v>
                </c:pt>
                <c:pt idx="2">
                  <c:v>1.0</c:v>
                </c:pt>
                <c:pt idx="3">
                  <c:v>0.8</c:v>
                </c:pt>
                <c:pt idx="4">
                  <c:v>1.5</c:v>
                </c:pt>
              </c:numCache>
            </c:numRef>
          </c:xVal>
          <c:yVal>
            <c:numRef>
              <c:f>Sheet1!$B$2:$B$11</c:f>
              <c:numCache>
                <c:formatCode>General</c:formatCode>
                <c:ptCount val="10"/>
                <c:pt idx="0">
                  <c:v>1.0</c:v>
                </c:pt>
                <c:pt idx="1">
                  <c:v>2.0</c:v>
                </c:pt>
                <c:pt idx="2">
                  <c:v>0.5</c:v>
                </c:pt>
                <c:pt idx="3">
                  <c:v>0.5</c:v>
                </c:pt>
                <c:pt idx="4">
                  <c:v>0.8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Sheet1!$C$1:$D$1</c:f>
              <c:strCache>
                <c:ptCount val="1"/>
                <c:pt idx="0">
                  <c:v>Behaviour 1 Behavior 2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triangle"/>
            <c:size val="14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Sheet1!$C$2:$C$6</c:f>
              <c:numCache>
                <c:formatCode>General</c:formatCode>
                <c:ptCount val="5"/>
                <c:pt idx="0">
                  <c:v>3.5</c:v>
                </c:pt>
                <c:pt idx="1">
                  <c:v>3.2</c:v>
                </c:pt>
                <c:pt idx="2">
                  <c:v>2.0</c:v>
                </c:pt>
                <c:pt idx="3">
                  <c:v>3.0</c:v>
                </c:pt>
                <c:pt idx="4">
                  <c:v>2.5</c:v>
                </c:pt>
              </c:numCache>
            </c:numRef>
          </c:xVal>
          <c:yVal>
            <c:numRef>
              <c:f>Sheet1!$D$2:$D$6</c:f>
              <c:numCache>
                <c:formatCode>General</c:formatCode>
                <c:ptCount val="5"/>
                <c:pt idx="0">
                  <c:v>3.0</c:v>
                </c:pt>
                <c:pt idx="1">
                  <c:v>1.9</c:v>
                </c:pt>
                <c:pt idx="2">
                  <c:v>3.6</c:v>
                </c:pt>
                <c:pt idx="3">
                  <c:v>2.5</c:v>
                </c:pt>
                <c:pt idx="4">
                  <c:v>3.0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124395728"/>
        <c:axId val="-2124401552"/>
      </c:scatterChart>
      <c:valAx>
        <c:axId val="-212439572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8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800" b="1" smtClean="0"/>
                  <a:t>X2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8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24401552"/>
        <c:crosses val="autoZero"/>
        <c:crossBetween val="midCat"/>
      </c:valAx>
      <c:valAx>
        <c:axId val="-21244015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8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800" b="1" dirty="0" smtClean="0"/>
                  <a:t>X1</a:t>
                </a:r>
                <a:endParaRPr lang="en-US" sz="2800" b="1" baseline="0" dirty="0" smtClean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8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2439572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BC5F80F-9834-0A4B-8861-8FEAFAAE6069}" type="doc">
      <dgm:prSet loTypeId="urn:microsoft.com/office/officeart/2005/8/layout/chevron1" loCatId="" qsTypeId="urn:microsoft.com/office/officeart/2005/8/quickstyle/simple4" qsCatId="simple" csTypeId="urn:microsoft.com/office/officeart/2005/8/colors/accent1_2" csCatId="accent1" phldr="1"/>
      <dgm:spPr/>
    </dgm:pt>
    <dgm:pt modelId="{5ED2BBB4-B722-924D-BB19-31B6E4D10168}">
      <dgm:prSet phldrT="[Text]"/>
      <dgm:spPr/>
      <dgm:t>
        <a:bodyPr/>
        <a:lstStyle/>
        <a:p>
          <a:r>
            <a:rPr lang="en-US" dirty="0" smtClean="0"/>
            <a:t>Gather data</a:t>
          </a:r>
          <a:endParaRPr lang="en-US" dirty="0"/>
        </a:p>
      </dgm:t>
    </dgm:pt>
    <dgm:pt modelId="{0BF2E4CE-DE35-7341-BB61-22C6142DAE28}" type="parTrans" cxnId="{7443430D-9BB4-7D43-A2AC-63AE17AB0E93}">
      <dgm:prSet/>
      <dgm:spPr/>
      <dgm:t>
        <a:bodyPr/>
        <a:lstStyle/>
        <a:p>
          <a:endParaRPr lang="en-US"/>
        </a:p>
      </dgm:t>
    </dgm:pt>
    <dgm:pt modelId="{5E1665FF-C58D-CE4C-A40C-0FDF5C8C7CCE}" type="sibTrans" cxnId="{7443430D-9BB4-7D43-A2AC-63AE17AB0E93}">
      <dgm:prSet/>
      <dgm:spPr/>
      <dgm:t>
        <a:bodyPr/>
        <a:lstStyle/>
        <a:p>
          <a:endParaRPr lang="en-US"/>
        </a:p>
      </dgm:t>
    </dgm:pt>
    <dgm:pt modelId="{57245C1B-8D44-A347-A8C2-BE4A1975708C}">
      <dgm:prSet phldrT="[Text]"/>
      <dgm:spPr/>
      <dgm:t>
        <a:bodyPr/>
        <a:lstStyle/>
        <a:p>
          <a:r>
            <a:rPr lang="en-US" dirty="0" smtClean="0"/>
            <a:t>Pre-process</a:t>
          </a:r>
          <a:endParaRPr lang="en-US" dirty="0"/>
        </a:p>
      </dgm:t>
    </dgm:pt>
    <dgm:pt modelId="{FD2332D5-80D2-844B-9AED-69970F3244BB}" type="parTrans" cxnId="{2E001430-1F01-694B-AFBA-B8D14B2A4A80}">
      <dgm:prSet/>
      <dgm:spPr/>
      <dgm:t>
        <a:bodyPr/>
        <a:lstStyle/>
        <a:p>
          <a:endParaRPr lang="en-US"/>
        </a:p>
      </dgm:t>
    </dgm:pt>
    <dgm:pt modelId="{EAE3B311-C9D8-8E4B-8042-35AC5BDEE727}" type="sibTrans" cxnId="{2E001430-1F01-694B-AFBA-B8D14B2A4A80}">
      <dgm:prSet/>
      <dgm:spPr/>
      <dgm:t>
        <a:bodyPr/>
        <a:lstStyle/>
        <a:p>
          <a:endParaRPr lang="en-US"/>
        </a:p>
      </dgm:t>
    </dgm:pt>
    <dgm:pt modelId="{580E6380-7254-684F-8930-8E8CC5299170}">
      <dgm:prSet/>
      <dgm:spPr/>
      <dgm:t>
        <a:bodyPr/>
        <a:lstStyle/>
        <a:p>
          <a:r>
            <a:rPr lang="en-US" dirty="0" smtClean="0"/>
            <a:t>Features engineering</a:t>
          </a:r>
          <a:endParaRPr lang="en-US" dirty="0"/>
        </a:p>
      </dgm:t>
    </dgm:pt>
    <dgm:pt modelId="{7EFDDC2A-1FB2-2F49-A015-91C78C2CCB70}" type="parTrans" cxnId="{E2D2CA53-93D6-DB47-827D-CA96ABBC4396}">
      <dgm:prSet/>
      <dgm:spPr/>
      <dgm:t>
        <a:bodyPr/>
        <a:lstStyle/>
        <a:p>
          <a:endParaRPr lang="en-US"/>
        </a:p>
      </dgm:t>
    </dgm:pt>
    <dgm:pt modelId="{3594B452-23D2-5F43-B99C-2AEBBB264B8D}" type="sibTrans" cxnId="{E2D2CA53-93D6-DB47-827D-CA96ABBC4396}">
      <dgm:prSet/>
      <dgm:spPr/>
      <dgm:t>
        <a:bodyPr/>
        <a:lstStyle/>
        <a:p>
          <a:endParaRPr lang="en-US"/>
        </a:p>
      </dgm:t>
    </dgm:pt>
    <dgm:pt modelId="{8EB631CB-CA7E-B544-A1C6-E4F62747E9E5}">
      <dgm:prSet/>
      <dgm:spPr/>
      <dgm:t>
        <a:bodyPr/>
        <a:lstStyle/>
        <a:p>
          <a:r>
            <a:rPr lang="en-US" dirty="0" smtClean="0"/>
            <a:t>Training and evaluation</a:t>
          </a:r>
          <a:endParaRPr lang="en-US" dirty="0"/>
        </a:p>
      </dgm:t>
    </dgm:pt>
    <dgm:pt modelId="{1DECF4C1-EFBB-7746-8D11-95897EBE2C30}" type="parTrans" cxnId="{BBC42358-40DF-9F4F-87EE-2A1A09958A0A}">
      <dgm:prSet/>
      <dgm:spPr/>
      <dgm:t>
        <a:bodyPr/>
        <a:lstStyle/>
        <a:p>
          <a:endParaRPr lang="en-US"/>
        </a:p>
      </dgm:t>
    </dgm:pt>
    <dgm:pt modelId="{E60F8ECC-80BE-3040-9D9E-A4604B354B84}" type="sibTrans" cxnId="{BBC42358-40DF-9F4F-87EE-2A1A09958A0A}">
      <dgm:prSet/>
      <dgm:spPr/>
      <dgm:t>
        <a:bodyPr/>
        <a:lstStyle/>
        <a:p>
          <a:endParaRPr lang="en-US"/>
        </a:p>
      </dgm:t>
    </dgm:pt>
    <dgm:pt modelId="{2A418723-11FD-5941-8B19-547BDD56E361}">
      <dgm:prSet/>
      <dgm:spPr/>
      <dgm:t>
        <a:bodyPr/>
        <a:lstStyle/>
        <a:p>
          <a:r>
            <a:rPr lang="en-US" dirty="0" smtClean="0"/>
            <a:t>Deploy</a:t>
          </a:r>
          <a:endParaRPr lang="en-US" dirty="0"/>
        </a:p>
      </dgm:t>
    </dgm:pt>
    <dgm:pt modelId="{851A6E87-AE01-A74A-BCA2-3EB6ABB70ACB}" type="parTrans" cxnId="{914BE726-13E8-674F-BE56-659A6E3C3D3A}">
      <dgm:prSet/>
      <dgm:spPr/>
      <dgm:t>
        <a:bodyPr/>
        <a:lstStyle/>
        <a:p>
          <a:endParaRPr lang="en-US"/>
        </a:p>
      </dgm:t>
    </dgm:pt>
    <dgm:pt modelId="{5FEF12E8-59C9-7A4E-94AB-A7C65BC791FF}" type="sibTrans" cxnId="{914BE726-13E8-674F-BE56-659A6E3C3D3A}">
      <dgm:prSet/>
      <dgm:spPr/>
      <dgm:t>
        <a:bodyPr/>
        <a:lstStyle/>
        <a:p>
          <a:endParaRPr lang="en-US"/>
        </a:p>
      </dgm:t>
    </dgm:pt>
    <dgm:pt modelId="{2AFACA5D-8E6E-094D-98E5-600F5D3BC86E}" type="pres">
      <dgm:prSet presAssocID="{7BC5F80F-9834-0A4B-8861-8FEAFAAE6069}" presName="Name0" presStyleCnt="0">
        <dgm:presLayoutVars>
          <dgm:dir/>
          <dgm:animLvl val="lvl"/>
          <dgm:resizeHandles val="exact"/>
        </dgm:presLayoutVars>
      </dgm:prSet>
      <dgm:spPr/>
    </dgm:pt>
    <dgm:pt modelId="{DCCEE07C-D4F7-F346-901F-03BAB9464FA7}" type="pres">
      <dgm:prSet presAssocID="{5ED2BBB4-B722-924D-BB19-31B6E4D10168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8F3C541-8E50-3547-9729-47EFDC8A5673}" type="pres">
      <dgm:prSet presAssocID="{5E1665FF-C58D-CE4C-A40C-0FDF5C8C7CCE}" presName="parTxOnlySpace" presStyleCnt="0"/>
      <dgm:spPr/>
    </dgm:pt>
    <dgm:pt modelId="{26864B88-84DA-904A-A37B-19F079FD4890}" type="pres">
      <dgm:prSet presAssocID="{57245C1B-8D44-A347-A8C2-BE4A1975708C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821057A-A164-B248-9A9D-EEED1D5B2C6E}" type="pres">
      <dgm:prSet presAssocID="{EAE3B311-C9D8-8E4B-8042-35AC5BDEE727}" presName="parTxOnlySpace" presStyleCnt="0"/>
      <dgm:spPr/>
    </dgm:pt>
    <dgm:pt modelId="{7BA9A753-C98D-4544-B113-84668CC1EC87}" type="pres">
      <dgm:prSet presAssocID="{580E6380-7254-684F-8930-8E8CC5299170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480DE96-F96D-744F-B7E7-96B96F93E0CB}" type="pres">
      <dgm:prSet presAssocID="{3594B452-23D2-5F43-B99C-2AEBBB264B8D}" presName="parTxOnlySpace" presStyleCnt="0"/>
      <dgm:spPr/>
    </dgm:pt>
    <dgm:pt modelId="{0AFB8501-4DCC-694C-B45B-7174D3E4443A}" type="pres">
      <dgm:prSet presAssocID="{8EB631CB-CA7E-B544-A1C6-E4F62747E9E5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F04134C-8EE9-3848-AE92-91EAE2804D88}" type="pres">
      <dgm:prSet presAssocID="{E60F8ECC-80BE-3040-9D9E-A4604B354B84}" presName="parTxOnlySpace" presStyleCnt="0"/>
      <dgm:spPr/>
    </dgm:pt>
    <dgm:pt modelId="{7E2A40AC-1331-FD4A-A2CF-BD917CC6DB11}" type="pres">
      <dgm:prSet presAssocID="{2A418723-11FD-5941-8B19-547BDD56E361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6D1C20F-1F2E-EF4C-92E3-D0CD89EDB463}" type="presOf" srcId="{8EB631CB-CA7E-B544-A1C6-E4F62747E9E5}" destId="{0AFB8501-4DCC-694C-B45B-7174D3E4443A}" srcOrd="0" destOrd="0" presId="urn:microsoft.com/office/officeart/2005/8/layout/chevron1"/>
    <dgm:cxn modelId="{5E673947-68A1-9F45-9CC1-F699F1B9E630}" type="presOf" srcId="{580E6380-7254-684F-8930-8E8CC5299170}" destId="{7BA9A753-C98D-4544-B113-84668CC1EC87}" srcOrd="0" destOrd="0" presId="urn:microsoft.com/office/officeart/2005/8/layout/chevron1"/>
    <dgm:cxn modelId="{BBC42358-40DF-9F4F-87EE-2A1A09958A0A}" srcId="{7BC5F80F-9834-0A4B-8861-8FEAFAAE6069}" destId="{8EB631CB-CA7E-B544-A1C6-E4F62747E9E5}" srcOrd="3" destOrd="0" parTransId="{1DECF4C1-EFBB-7746-8D11-95897EBE2C30}" sibTransId="{E60F8ECC-80BE-3040-9D9E-A4604B354B84}"/>
    <dgm:cxn modelId="{04BFDDD1-37AB-1240-A3A8-EC259FFB228F}" type="presOf" srcId="{5ED2BBB4-B722-924D-BB19-31B6E4D10168}" destId="{DCCEE07C-D4F7-F346-901F-03BAB9464FA7}" srcOrd="0" destOrd="0" presId="urn:microsoft.com/office/officeart/2005/8/layout/chevron1"/>
    <dgm:cxn modelId="{E2D2CA53-93D6-DB47-827D-CA96ABBC4396}" srcId="{7BC5F80F-9834-0A4B-8861-8FEAFAAE6069}" destId="{580E6380-7254-684F-8930-8E8CC5299170}" srcOrd="2" destOrd="0" parTransId="{7EFDDC2A-1FB2-2F49-A015-91C78C2CCB70}" sibTransId="{3594B452-23D2-5F43-B99C-2AEBBB264B8D}"/>
    <dgm:cxn modelId="{914BE726-13E8-674F-BE56-659A6E3C3D3A}" srcId="{7BC5F80F-9834-0A4B-8861-8FEAFAAE6069}" destId="{2A418723-11FD-5941-8B19-547BDD56E361}" srcOrd="4" destOrd="0" parTransId="{851A6E87-AE01-A74A-BCA2-3EB6ABB70ACB}" sibTransId="{5FEF12E8-59C9-7A4E-94AB-A7C65BC791FF}"/>
    <dgm:cxn modelId="{E8C5C7B9-2792-964E-993E-0531BCA42B37}" type="presOf" srcId="{2A418723-11FD-5941-8B19-547BDD56E361}" destId="{7E2A40AC-1331-FD4A-A2CF-BD917CC6DB11}" srcOrd="0" destOrd="0" presId="urn:microsoft.com/office/officeart/2005/8/layout/chevron1"/>
    <dgm:cxn modelId="{7443430D-9BB4-7D43-A2AC-63AE17AB0E93}" srcId="{7BC5F80F-9834-0A4B-8861-8FEAFAAE6069}" destId="{5ED2BBB4-B722-924D-BB19-31B6E4D10168}" srcOrd="0" destOrd="0" parTransId="{0BF2E4CE-DE35-7341-BB61-22C6142DAE28}" sibTransId="{5E1665FF-C58D-CE4C-A40C-0FDF5C8C7CCE}"/>
    <dgm:cxn modelId="{2E001430-1F01-694B-AFBA-B8D14B2A4A80}" srcId="{7BC5F80F-9834-0A4B-8861-8FEAFAAE6069}" destId="{57245C1B-8D44-A347-A8C2-BE4A1975708C}" srcOrd="1" destOrd="0" parTransId="{FD2332D5-80D2-844B-9AED-69970F3244BB}" sibTransId="{EAE3B311-C9D8-8E4B-8042-35AC5BDEE727}"/>
    <dgm:cxn modelId="{F96772C5-EC84-9445-958C-99280A566AF8}" type="presOf" srcId="{7BC5F80F-9834-0A4B-8861-8FEAFAAE6069}" destId="{2AFACA5D-8E6E-094D-98E5-600F5D3BC86E}" srcOrd="0" destOrd="0" presId="urn:microsoft.com/office/officeart/2005/8/layout/chevron1"/>
    <dgm:cxn modelId="{F005DCC4-FD56-EB43-9CF4-F93C5106B1C1}" type="presOf" srcId="{57245C1B-8D44-A347-A8C2-BE4A1975708C}" destId="{26864B88-84DA-904A-A37B-19F079FD4890}" srcOrd="0" destOrd="0" presId="urn:microsoft.com/office/officeart/2005/8/layout/chevron1"/>
    <dgm:cxn modelId="{229F1F9A-F861-D246-8424-B05CD0D7B81B}" type="presParOf" srcId="{2AFACA5D-8E6E-094D-98E5-600F5D3BC86E}" destId="{DCCEE07C-D4F7-F346-901F-03BAB9464FA7}" srcOrd="0" destOrd="0" presId="urn:microsoft.com/office/officeart/2005/8/layout/chevron1"/>
    <dgm:cxn modelId="{75A5495B-545B-2845-8A38-AC98FB185730}" type="presParOf" srcId="{2AFACA5D-8E6E-094D-98E5-600F5D3BC86E}" destId="{D8F3C541-8E50-3547-9729-47EFDC8A5673}" srcOrd="1" destOrd="0" presId="urn:microsoft.com/office/officeart/2005/8/layout/chevron1"/>
    <dgm:cxn modelId="{84BE63E3-77FB-9844-871C-00CA40EF9F00}" type="presParOf" srcId="{2AFACA5D-8E6E-094D-98E5-600F5D3BC86E}" destId="{26864B88-84DA-904A-A37B-19F079FD4890}" srcOrd="2" destOrd="0" presId="urn:microsoft.com/office/officeart/2005/8/layout/chevron1"/>
    <dgm:cxn modelId="{FF9C17BB-BEF5-E04E-85BF-69202664FE4F}" type="presParOf" srcId="{2AFACA5D-8E6E-094D-98E5-600F5D3BC86E}" destId="{4821057A-A164-B248-9A9D-EEED1D5B2C6E}" srcOrd="3" destOrd="0" presId="urn:microsoft.com/office/officeart/2005/8/layout/chevron1"/>
    <dgm:cxn modelId="{8265C2EB-44CE-2345-9591-9EDF0620D1CC}" type="presParOf" srcId="{2AFACA5D-8E6E-094D-98E5-600F5D3BC86E}" destId="{7BA9A753-C98D-4544-B113-84668CC1EC87}" srcOrd="4" destOrd="0" presId="urn:microsoft.com/office/officeart/2005/8/layout/chevron1"/>
    <dgm:cxn modelId="{719509DB-C64F-D84B-8FCF-97BE1AF99152}" type="presParOf" srcId="{2AFACA5D-8E6E-094D-98E5-600F5D3BC86E}" destId="{D480DE96-F96D-744F-B7E7-96B96F93E0CB}" srcOrd="5" destOrd="0" presId="urn:microsoft.com/office/officeart/2005/8/layout/chevron1"/>
    <dgm:cxn modelId="{8E5160AD-F0F8-1746-AEB8-52CB3F26C704}" type="presParOf" srcId="{2AFACA5D-8E6E-094D-98E5-600F5D3BC86E}" destId="{0AFB8501-4DCC-694C-B45B-7174D3E4443A}" srcOrd="6" destOrd="0" presId="urn:microsoft.com/office/officeart/2005/8/layout/chevron1"/>
    <dgm:cxn modelId="{360F48FD-9170-E147-86D8-05AFDEE3B9D0}" type="presParOf" srcId="{2AFACA5D-8E6E-094D-98E5-600F5D3BC86E}" destId="{EF04134C-8EE9-3848-AE92-91EAE2804D88}" srcOrd="7" destOrd="0" presId="urn:microsoft.com/office/officeart/2005/8/layout/chevron1"/>
    <dgm:cxn modelId="{CFB3F330-9829-7A4B-B90C-87EA26D8E287}" type="presParOf" srcId="{2AFACA5D-8E6E-094D-98E5-600F5D3BC86E}" destId="{7E2A40AC-1331-FD4A-A2CF-BD917CC6DB11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CEE07C-D4F7-F346-901F-03BAB9464FA7}">
      <dsp:nvSpPr>
        <dsp:cNvPr id="0" name=""/>
        <dsp:cNvSpPr/>
      </dsp:nvSpPr>
      <dsp:spPr>
        <a:xfrm>
          <a:off x="2567" y="1718692"/>
          <a:ext cx="2284883" cy="913953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Gather data</a:t>
          </a:r>
          <a:endParaRPr lang="en-US" sz="2000" kern="1200" dirty="0"/>
        </a:p>
      </dsp:txBody>
      <dsp:txXfrm>
        <a:off x="459544" y="1718692"/>
        <a:ext cx="1370930" cy="913953"/>
      </dsp:txXfrm>
    </dsp:sp>
    <dsp:sp modelId="{26864B88-84DA-904A-A37B-19F079FD4890}">
      <dsp:nvSpPr>
        <dsp:cNvPr id="0" name=""/>
        <dsp:cNvSpPr/>
      </dsp:nvSpPr>
      <dsp:spPr>
        <a:xfrm>
          <a:off x="2058962" y="1718692"/>
          <a:ext cx="2284883" cy="913953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Pre-process</a:t>
          </a:r>
          <a:endParaRPr lang="en-US" sz="2000" kern="1200" dirty="0"/>
        </a:p>
      </dsp:txBody>
      <dsp:txXfrm>
        <a:off x="2515939" y="1718692"/>
        <a:ext cx="1370930" cy="913953"/>
      </dsp:txXfrm>
    </dsp:sp>
    <dsp:sp modelId="{7BA9A753-C98D-4544-B113-84668CC1EC87}">
      <dsp:nvSpPr>
        <dsp:cNvPr id="0" name=""/>
        <dsp:cNvSpPr/>
      </dsp:nvSpPr>
      <dsp:spPr>
        <a:xfrm>
          <a:off x="4115358" y="1718692"/>
          <a:ext cx="2284883" cy="913953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Features engineering</a:t>
          </a:r>
          <a:endParaRPr lang="en-US" sz="2000" kern="1200" dirty="0"/>
        </a:p>
      </dsp:txBody>
      <dsp:txXfrm>
        <a:off x="4572335" y="1718692"/>
        <a:ext cx="1370930" cy="913953"/>
      </dsp:txXfrm>
    </dsp:sp>
    <dsp:sp modelId="{0AFB8501-4DCC-694C-B45B-7174D3E4443A}">
      <dsp:nvSpPr>
        <dsp:cNvPr id="0" name=""/>
        <dsp:cNvSpPr/>
      </dsp:nvSpPr>
      <dsp:spPr>
        <a:xfrm>
          <a:off x="6171753" y="1718692"/>
          <a:ext cx="2284883" cy="913953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Training and evaluation</a:t>
          </a:r>
          <a:endParaRPr lang="en-US" sz="2000" kern="1200" dirty="0"/>
        </a:p>
      </dsp:txBody>
      <dsp:txXfrm>
        <a:off x="6628730" y="1718692"/>
        <a:ext cx="1370930" cy="913953"/>
      </dsp:txXfrm>
    </dsp:sp>
    <dsp:sp modelId="{7E2A40AC-1331-FD4A-A2CF-BD917CC6DB11}">
      <dsp:nvSpPr>
        <dsp:cNvPr id="0" name=""/>
        <dsp:cNvSpPr/>
      </dsp:nvSpPr>
      <dsp:spPr>
        <a:xfrm>
          <a:off x="8228148" y="1718692"/>
          <a:ext cx="2284883" cy="913953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Deploy</a:t>
          </a:r>
          <a:endParaRPr lang="en-US" sz="2000" kern="1200" dirty="0"/>
        </a:p>
      </dsp:txBody>
      <dsp:txXfrm>
        <a:off x="8685125" y="1718692"/>
        <a:ext cx="1370930" cy="91395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2DF8ED-40A6-A34D-916D-1512ED6321B4}" type="datetimeFigureOut">
              <a:rPr lang="en-US" smtClean="0"/>
              <a:t>11/9/16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371875-BF1D-D344-8503-877BF777D2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3532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371875-BF1D-D344-8503-877BF777D23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9401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Explain</a:t>
            </a:r>
            <a:r>
              <a:rPr lang="en-US" baseline="0" dirty="0" smtClean="0"/>
              <a:t> better the time component</a:t>
            </a:r>
          </a:p>
          <a:p>
            <a:r>
              <a:rPr lang="en-US" baseline="0" dirty="0" smtClean="0"/>
              <a:t>Make the graphical representation better -&gt; circle</a:t>
            </a:r>
          </a:p>
          <a:p>
            <a:r>
              <a:rPr lang="en-US" baseline="0" dirty="0" smtClean="0"/>
              <a:t>Initial arrow: initial model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371875-BF1D-D344-8503-877BF777D236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7928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Updating the</a:t>
            </a:r>
            <a:r>
              <a:rPr lang="en-US" baseline="0" dirty="0" smtClean="0"/>
              <a:t> model with retraining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371875-BF1D-D344-8503-877BF777D236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232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8E12-40E9-7644-A03B-06BE0FC0B109}" type="datetimeFigureOut">
              <a:rPr lang="en-US" smtClean="0"/>
              <a:t>11/9/16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1E74B-4195-6E4C-B3F9-1EAD9C078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117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8E12-40E9-7644-A03B-06BE0FC0B109}" type="datetimeFigureOut">
              <a:rPr lang="en-US" smtClean="0"/>
              <a:t>11/9/16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1E74B-4195-6E4C-B3F9-1EAD9C078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0400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8E12-40E9-7644-A03B-06BE0FC0B109}" type="datetimeFigureOut">
              <a:rPr lang="en-US" smtClean="0"/>
              <a:t>11/9/16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1E74B-4195-6E4C-B3F9-1EAD9C078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87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8E12-40E9-7644-A03B-06BE0FC0B109}" type="datetimeFigureOut">
              <a:rPr lang="en-US" smtClean="0"/>
              <a:t>11/9/16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1E74B-4195-6E4C-B3F9-1EAD9C078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76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8E12-40E9-7644-A03B-06BE0FC0B109}" type="datetimeFigureOut">
              <a:rPr lang="en-US" smtClean="0"/>
              <a:t>11/9/16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1E74B-4195-6E4C-B3F9-1EAD9C078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3117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8E12-40E9-7644-A03B-06BE0FC0B109}" type="datetimeFigureOut">
              <a:rPr lang="en-US" smtClean="0"/>
              <a:t>11/9/16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1E74B-4195-6E4C-B3F9-1EAD9C078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5975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8E12-40E9-7644-A03B-06BE0FC0B109}" type="datetimeFigureOut">
              <a:rPr lang="en-US" smtClean="0"/>
              <a:t>11/9/16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1E74B-4195-6E4C-B3F9-1EAD9C078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876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8E12-40E9-7644-A03B-06BE0FC0B109}" type="datetimeFigureOut">
              <a:rPr lang="en-US" smtClean="0"/>
              <a:t>11/9/16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1E74B-4195-6E4C-B3F9-1EAD9C078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475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8E12-40E9-7644-A03B-06BE0FC0B109}" type="datetimeFigureOut">
              <a:rPr lang="en-US" smtClean="0"/>
              <a:t>11/9/16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1E74B-4195-6E4C-B3F9-1EAD9C078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92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8E12-40E9-7644-A03B-06BE0FC0B109}" type="datetimeFigureOut">
              <a:rPr lang="en-US" smtClean="0"/>
              <a:t>11/9/16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1E74B-4195-6E4C-B3F9-1EAD9C078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7952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8E12-40E9-7644-A03B-06BE0FC0B109}" type="datetimeFigureOut">
              <a:rPr lang="en-US" smtClean="0"/>
              <a:t>11/9/16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1E74B-4195-6E4C-B3F9-1EAD9C078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760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defRPr>
            </a:lvl1pPr>
          </a:lstStyle>
          <a:p>
            <a:fld id="{12DE8E12-40E9-7644-A03B-06BE0FC0B109}" type="datetimeFigureOut">
              <a:rPr lang="en-US" smtClean="0"/>
              <a:pPr/>
              <a:t>11/9/16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defRPr>
            </a:lvl1pPr>
          </a:lstStyle>
          <a:p>
            <a:fld id="{B131E74B-4195-6E4C-B3F9-1EAD9C07844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5987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>
          <a:solidFill>
            <a:schemeClr val="tx2">
              <a:lumMod val="75000"/>
            </a:schemeClr>
          </a:solidFill>
          <a:latin typeface="Lato Light" charset="0"/>
          <a:ea typeface="Lato Light" charset="0"/>
          <a:cs typeface="Lato Light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2">
              <a:lumMod val="75000"/>
            </a:schemeClr>
          </a:solidFill>
          <a:latin typeface="Lato" charset="0"/>
          <a:ea typeface="Lato" charset="0"/>
          <a:cs typeface="Lato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2">
              <a:lumMod val="75000"/>
            </a:schemeClr>
          </a:solidFill>
          <a:latin typeface="Lato" charset="0"/>
          <a:ea typeface="Lato" charset="0"/>
          <a:cs typeface="Lato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2">
              <a:lumMod val="75000"/>
            </a:schemeClr>
          </a:solidFill>
          <a:latin typeface="Lato" charset="0"/>
          <a:ea typeface="Lato" charset="0"/>
          <a:cs typeface="Lato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2">
              <a:lumMod val="75000"/>
            </a:schemeClr>
          </a:solidFill>
          <a:latin typeface="Lato" charset="0"/>
          <a:ea typeface="Lato" charset="0"/>
          <a:cs typeface="Lato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2">
              <a:lumMod val="75000"/>
            </a:schemeClr>
          </a:solidFill>
          <a:latin typeface="Lato" charset="0"/>
          <a:ea typeface="Lato" charset="0"/>
          <a:cs typeface="Lato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2.png"/><Relationship Id="rId7" Type="http://schemas.openxmlformats.org/officeDocument/2006/relationships/image" Target="../media/image13.png"/><Relationship Id="rId8" Type="http://schemas.openxmlformats.org/officeDocument/2006/relationships/image" Target="../media/image14.png"/><Relationship Id="rId9" Type="http://schemas.openxmlformats.org/officeDocument/2006/relationships/image" Target="../media/image15.png"/><Relationship Id="rId10" Type="http://schemas.openxmlformats.org/officeDocument/2006/relationships/image" Target="../media/image16.png"/><Relationship Id="rId11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60.png"/><Relationship Id="rId7" Type="http://schemas.openxmlformats.org/officeDocument/2006/relationships/image" Target="../media/image170.png"/><Relationship Id="rId8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3" Type="http://schemas.openxmlformats.org/officeDocument/2006/relationships/image" Target="../media/image22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Relationship Id="rId3" Type="http://schemas.openxmlformats.org/officeDocument/2006/relationships/image" Target="../media/image26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718" y="2673785"/>
            <a:ext cx="9000564" cy="2087980"/>
          </a:xfrm>
        </p:spPr>
        <p:txBody>
          <a:bodyPr>
            <a:noAutofit/>
          </a:bodyPr>
          <a:lstStyle/>
          <a:p>
            <a:r>
              <a:rPr lang="en-US" sz="4800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Improve Your App Ratings Using Machine Learning</a:t>
            </a:r>
            <a:endParaRPr lang="en-US" sz="4800" dirty="0">
              <a:solidFill>
                <a:schemeClr val="tx2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91409" y="5208448"/>
            <a:ext cx="7209182" cy="1305412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Gianluca Segato</a:t>
            </a:r>
          </a:p>
          <a:p>
            <a:r>
              <a:rPr lang="en-US" dirty="0" smtClean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founder &amp; lead Android </a:t>
            </a:r>
            <a:r>
              <a:rPr lang="en-US" dirty="0" err="1" smtClean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dev</a:t>
            </a:r>
            <a:r>
              <a:rPr lang="en-US" dirty="0" smtClean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 @ Uniwhere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869" y="787131"/>
            <a:ext cx="3040413" cy="102374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595718" y="1007345"/>
            <a:ext cx="43738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mr-IN" sz="3200" dirty="0">
                <a:solidFill>
                  <a:schemeClr val="tx2"/>
                </a:solidFill>
                <a:latin typeface="Lato Light" charset="0"/>
                <a:ea typeface="Lato Light" charset="0"/>
                <a:cs typeface="Lato Light" charset="0"/>
              </a:rPr>
              <a:t>(つ◕౪◕)</a:t>
            </a:r>
            <a:r>
              <a:rPr lang="mr-IN" sz="3200" dirty="0" err="1">
                <a:solidFill>
                  <a:schemeClr val="tx2"/>
                </a:solidFill>
                <a:latin typeface="Lato Light" charset="0"/>
                <a:ea typeface="Lato Light" charset="0"/>
                <a:cs typeface="Lato Light" charset="0"/>
              </a:rPr>
              <a:t>つ</a:t>
            </a:r>
            <a:r>
              <a:rPr lang="mr-IN" sz="3200" dirty="0">
                <a:solidFill>
                  <a:schemeClr val="tx2"/>
                </a:solidFill>
                <a:latin typeface="Lato Light" charset="0"/>
                <a:ea typeface="Lato Light" charset="0"/>
                <a:cs typeface="Lato Light" charset="0"/>
              </a:rPr>
              <a:t>━☆ﾟ.*･｡ﾟ</a:t>
            </a:r>
            <a:endParaRPr lang="en-US" sz="3200" dirty="0">
              <a:solidFill>
                <a:schemeClr val="tx2"/>
              </a:solidFill>
              <a:latin typeface="Lato Light" charset="0"/>
              <a:ea typeface="Lato Light" charset="0"/>
              <a:cs typeface="Lato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4438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Output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What are we going to build?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5599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 this going to work?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</a:t>
            </a:r>
            <a:r>
              <a:rPr lang="en-US" b="1" dirty="0" smtClean="0"/>
              <a:t>Uniwhere</a:t>
            </a:r>
            <a:r>
              <a:rPr lang="en-US" dirty="0" smtClean="0"/>
              <a:t>, after 2 weeks in production: </a:t>
            </a:r>
            <a:r>
              <a:rPr lang="en-US" sz="3600" b="1" dirty="0" smtClean="0"/>
              <a:t>88% accuracy</a:t>
            </a:r>
            <a:r>
              <a:rPr lang="en-US" b="1" dirty="0" smtClean="0"/>
              <a:t/>
            </a:r>
            <a:br>
              <a:rPr lang="en-US" b="1" dirty="0" smtClean="0"/>
            </a:br>
            <a:endParaRPr lang="en-US" b="1" dirty="0" smtClean="0"/>
          </a:p>
          <a:p>
            <a:r>
              <a:rPr lang="en-US" dirty="0" smtClean="0"/>
              <a:t>The results were outstanding!</a:t>
            </a:r>
          </a:p>
          <a:p>
            <a:pPr lvl="1"/>
            <a:r>
              <a:rPr lang="en-US" dirty="0" smtClean="0"/>
              <a:t>Timing has little to no impact</a:t>
            </a:r>
          </a:p>
          <a:p>
            <a:pPr lvl="1"/>
            <a:r>
              <a:rPr lang="en-US" dirty="0" smtClean="0"/>
              <a:t>Usage features have a lot instead!</a:t>
            </a:r>
          </a:p>
          <a:p>
            <a:pPr lvl="1">
              <a:tabLst>
                <a:tab pos="8131175" algn="l"/>
              </a:tabLst>
            </a:pPr>
            <a:r>
              <a:rPr lang="en-US" dirty="0" smtClean="0"/>
              <a:t>And also does user profile data!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948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Feature </a:t>
            </a:r>
            <a:r>
              <a:rPr lang="en-US" dirty="0" err="1" smtClean="0"/>
              <a:t>Informativeness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07308"/>
              </p:ext>
            </p:extLst>
          </p:nvPr>
        </p:nvGraphicFramePr>
        <p:xfrm>
          <a:off x="838200" y="1825624"/>
          <a:ext cx="10515600" cy="46416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817201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Formalization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1165412" y="3908803"/>
                <a:ext cx="9861176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𝑓𝑢𝑛𝑐𝑡𝑖𝑜𝑛</m:t>
                      </m:r>
                      <m:d>
                        <m:dPr>
                          <m:ctrlPr>
                            <a:rPr lang="en-US" sz="3200" b="1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𝑢𝑠𝑒𝑟</m:t>
                          </m:r>
                        </m:e>
                      </m:d>
                      <m:r>
                        <a:rPr lang="en-US" sz="3200" b="1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r>
                        <a:rPr lang="en-US" sz="32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𝒫</m:t>
                      </m:r>
                      <m:d>
                        <m:dPr>
                          <m:endChr m:val="|"/>
                          <m:ctrlPr>
                            <a:rPr lang="en-US" sz="32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latin typeface="Cambria Math" charset="0"/>
                            </a:rPr>
                            <m:t>𝑢𝑠𝑒𝑟</m:t>
                          </m:r>
                          <m:r>
                            <a:rPr lang="en-US" sz="3200" i="1">
                              <a:latin typeface="Cambria Math" charset="0"/>
                            </a:rPr>
                            <m:t> </m:t>
                          </m:r>
                          <m:r>
                            <a:rPr lang="en-US" sz="3200" i="1">
                              <a:latin typeface="Cambria Math" charset="0"/>
                            </a:rPr>
                            <m:t>𝑠𝑎𝑦𝑠</m:t>
                          </m:r>
                          <m:r>
                            <a:rPr lang="en-US" sz="3200" i="1">
                              <a:latin typeface="Cambria Math" charset="0"/>
                            </a:rPr>
                            <m:t> </m:t>
                          </m:r>
                          <m:r>
                            <a:rPr lang="en-US" sz="3200" i="1">
                              <a:latin typeface="Cambria Math" charset="0"/>
                            </a:rPr>
                            <m:t>𝑦𝑒𝑠</m:t>
                          </m:r>
                          <m:r>
                            <a:rPr lang="en-US" sz="3200" i="1">
                              <a:latin typeface="Cambria Math" charset="0"/>
                            </a:rPr>
                            <m:t> </m:t>
                          </m:r>
                        </m:e>
                      </m:d>
                      <m:r>
                        <a:rPr lang="en-US" sz="3200" i="1">
                          <a:latin typeface="Cambria Math" charset="0"/>
                        </a:rPr>
                        <m:t> </m:t>
                      </m:r>
                      <m:r>
                        <a:rPr lang="en-US" sz="3200" b="0" i="1">
                          <a:latin typeface="Cambria Math" charset="0"/>
                        </a:rPr>
                        <m:t>𝑢𝑠𝑒𝑟</m:t>
                      </m:r>
                      <m:r>
                        <a:rPr lang="en-US" sz="3200" i="1">
                          <a:latin typeface="Cambria Math" charset="0"/>
                        </a:rPr>
                        <m:t>, </m:t>
                      </m:r>
                      <m:r>
                        <a:rPr lang="en-US" sz="3200" i="1">
                          <a:latin typeface="Cambria Math" charset="0"/>
                        </a:rPr>
                        <m:t>𝑡𝑖𝑚𝑒</m:t>
                      </m:r>
                      <m:r>
                        <a:rPr lang="en-US" sz="3200" b="0" i="1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sz="3200" b="1" dirty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5412" y="3908803"/>
                <a:ext cx="9861176" cy="492443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1739402" y="4895244"/>
                <a:ext cx="8713196" cy="156991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𝑢𝑠𝑒𝑟</m:t>
                      </m:r>
                      <m:r>
                        <a:rPr lang="en-US" sz="36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mr-IN" sz="3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mr-IN" sz="36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sz="3600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600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3600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36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=</m:t>
                              </m:r>
                              <m:r>
                                <m:rPr>
                                  <m:sty m:val="p"/>
                                </m:rPr>
                                <a:rPr lang="en-US" sz="3600" b="0" i="0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pictures</m:t>
                              </m:r>
                              <m:r>
                                <a:rPr lang="en-US" sz="3600" b="0" i="0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sz="3600" b="0" i="0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shared</m:t>
                              </m:r>
                            </m:e>
                            <m:e>
                              <m:r>
                                <a:rPr lang="en-US" sz="3600" b="0" i="1" smtClean="0">
                                  <a:latin typeface="Cambria Math" charset="0"/>
                                </a:rPr>
                                <m:t>…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sz="3600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600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3600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sz="36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=</m:t>
                              </m:r>
                              <m:r>
                                <m:rPr>
                                  <m:sty m:val="p"/>
                                </m:rPr>
                                <a:rPr lang="en-US" sz="3600" b="0" i="0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game</m:t>
                              </m:r>
                              <m:r>
                                <a:rPr lang="en-US" sz="3600" b="0" i="0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sz="3600" b="0" i="0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score</m:t>
                              </m:r>
                            </m:e>
                          </m:eqArr>
                        </m:e>
                      </m:d>
                      <m:r>
                        <a:rPr lang="en-US" sz="36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r>
                        <a:rPr lang="en-US" sz="3600" b="1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𝒙</m:t>
                      </m:r>
                    </m:oMath>
                  </m:oMathPara>
                </a14:m>
                <a:endParaRPr lang="en-US" sz="5400" b="1" dirty="0"/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9402" y="4895244"/>
                <a:ext cx="8713196" cy="156991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2451414" y="1890193"/>
            <a:ext cx="728917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C00000"/>
                </a:solidFill>
                <a:latin typeface="Lato" charset="0"/>
                <a:ea typeface="Lato" charset="0"/>
                <a:cs typeface="Lato" charset="0"/>
              </a:rPr>
              <a:t>We want to predict in advance whether a user will say yes to the question, based on his/her behavior and characteristics</a:t>
            </a:r>
            <a:endParaRPr lang="en-US" sz="2800" b="1" dirty="0">
              <a:solidFill>
                <a:srgbClr val="C00000"/>
              </a:solidFill>
              <a:latin typeface="Lato" charset="0"/>
              <a:ea typeface="Lato" charset="0"/>
              <a:cs typeface="Lat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7880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Classification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74357"/>
            <a:ext cx="10515600" cy="1706469"/>
          </a:xfrm>
        </p:spPr>
        <p:txBody>
          <a:bodyPr/>
          <a:lstStyle/>
          <a:p>
            <a:r>
              <a:rPr lang="en-US" dirty="0" smtClean="0"/>
              <a:t>Logistic Regression</a:t>
            </a:r>
          </a:p>
          <a:p>
            <a:r>
              <a:rPr lang="en-US" dirty="0" smtClean="0"/>
              <a:t>SVM</a:t>
            </a:r>
          </a:p>
          <a:p>
            <a:r>
              <a:rPr lang="en-US" dirty="0" smtClean="0"/>
              <a:t>Vanilla Neural Network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9470" y="4031005"/>
            <a:ext cx="1711950" cy="17119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838200" y="4286784"/>
                <a:ext cx="2214324" cy="12003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600" i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user</m:t>
                      </m:r>
                    </m:oMath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600" b="0" i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behavior</m:t>
                      </m:r>
                    </m:oMath>
                  </m:oMathPara>
                </a14:m>
                <a:r>
                  <a:rPr lang="en-US" sz="3600" dirty="0" smtClean="0">
                    <a:ea typeface="Cambria Math" charset="0"/>
                    <a:cs typeface="Cambria Math" charset="0"/>
                  </a:rPr>
                  <a:t/>
                </a:r>
                <a:br>
                  <a:rPr lang="en-US" sz="3600" dirty="0" smtClean="0">
                    <a:ea typeface="Cambria Math" charset="0"/>
                    <a:cs typeface="Cambria Math" charset="0"/>
                  </a:rPr>
                </a:br>
                <a:endParaRPr lang="en-US" sz="36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286784"/>
                <a:ext cx="2214324" cy="120039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7738366" y="4159057"/>
                <a:ext cx="3961918" cy="13281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600" b="0" i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group</m:t>
                      </m:r>
                      <m:r>
                        <a:rPr lang="en-US" sz="3600" b="0" i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mr-IN" sz="3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mr-IN" sz="36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eqArrPr>
                            <m:e>
                              <m:r>
                                <a:rPr lang="en-US" sz="36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0=</m:t>
                              </m:r>
                              <m:r>
                                <a:rPr lang="en-US" sz="36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𝑛𝑜</m:t>
                              </m:r>
                            </m:e>
                            <m:e>
                              <m:r>
                                <a:rPr lang="en-US" sz="36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 1=</m:t>
                              </m:r>
                              <m:r>
                                <a:rPr lang="en-US" sz="36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𝑦𝑒𝑠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8366" y="4159057"/>
                <a:ext cx="3961918" cy="132812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ight Arrow 6"/>
          <p:cNvSpPr/>
          <p:nvPr/>
        </p:nvSpPr>
        <p:spPr>
          <a:xfrm>
            <a:off x="3307336" y="4644933"/>
            <a:ext cx="977322" cy="4840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>
            <a:off x="6506232" y="4609073"/>
            <a:ext cx="977322" cy="4840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080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 animBg="1"/>
      <p:bldP spid="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Workflow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4055085"/>
              </p:ext>
            </p:extLst>
          </p:nvPr>
        </p:nvGraphicFramePr>
        <p:xfrm>
          <a:off x="838200" y="1690688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27602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Two-Stage </a:t>
            </a:r>
            <a:r>
              <a:rPr lang="en-US" dirty="0" smtClean="0"/>
              <a:t>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112496"/>
            <a:ext cx="10515600" cy="4351338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First stage</a:t>
            </a:r>
            <a:r>
              <a:rPr lang="en-US" sz="3200" dirty="0" smtClean="0"/>
              <a:t>: Model training</a:t>
            </a:r>
          </a:p>
          <a:p>
            <a:pPr lvl="1"/>
            <a:r>
              <a:rPr lang="en-US" sz="2800" dirty="0" smtClean="0"/>
              <a:t>gather data</a:t>
            </a:r>
          </a:p>
          <a:p>
            <a:pPr lvl="1"/>
            <a:r>
              <a:rPr lang="en-US" sz="2800" dirty="0" smtClean="0"/>
              <a:t>build the model upon it</a:t>
            </a:r>
            <a:br>
              <a:rPr lang="en-US" sz="2800" dirty="0" smtClean="0"/>
            </a:br>
            <a:endParaRPr lang="en-US" sz="2800" dirty="0" smtClean="0"/>
          </a:p>
          <a:p>
            <a:r>
              <a:rPr lang="en-US" sz="3200" b="1" dirty="0" smtClean="0"/>
              <a:t>Second stage</a:t>
            </a:r>
            <a:r>
              <a:rPr lang="en-US" sz="3200" dirty="0" smtClean="0"/>
              <a:t>: Deployment of prediction model</a:t>
            </a:r>
          </a:p>
          <a:p>
            <a:pPr lvl="1"/>
            <a:r>
              <a:rPr lang="en-US" sz="2800" dirty="0" smtClean="0"/>
              <a:t>deploy the model</a:t>
            </a:r>
          </a:p>
          <a:p>
            <a:pPr lvl="1"/>
            <a:r>
              <a:rPr lang="en-US" sz="2800" dirty="0" smtClean="0"/>
              <a:t>adapt online (retraining at each step)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777324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System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architecture and stuff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1036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Firebase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18610"/>
          </a:xfrm>
        </p:spPr>
        <p:txBody>
          <a:bodyPr>
            <a:normAutofit lnSpcReduction="10000"/>
          </a:bodyPr>
          <a:lstStyle/>
          <a:p>
            <a:r>
              <a:rPr lang="en-US" sz="3200" dirty="0" smtClean="0"/>
              <a:t>Store and sync data in real time</a:t>
            </a:r>
            <a:br>
              <a:rPr lang="en-US" sz="3200" dirty="0" smtClean="0"/>
            </a:br>
            <a:endParaRPr lang="en-US" sz="3200" dirty="0" smtClean="0"/>
          </a:p>
          <a:p>
            <a:r>
              <a:rPr lang="en-US" sz="3200" dirty="0" smtClean="0"/>
              <a:t>Both a:</a:t>
            </a:r>
          </a:p>
          <a:p>
            <a:pPr lvl="1"/>
            <a:r>
              <a:rPr lang="en-US" sz="2800" dirty="0" smtClean="0"/>
              <a:t>storage layer</a:t>
            </a:r>
          </a:p>
          <a:p>
            <a:pPr lvl="1"/>
            <a:r>
              <a:rPr lang="en-US" sz="2800" dirty="0" smtClean="0"/>
              <a:t>communication layer</a:t>
            </a:r>
          </a:p>
          <a:p>
            <a:pPr lvl="1"/>
            <a:endParaRPr lang="en-US" sz="2800" dirty="0"/>
          </a:p>
          <a:p>
            <a:r>
              <a:rPr lang="en-US" sz="3200" dirty="0" smtClean="0"/>
              <a:t>NoSQL approach: you </a:t>
            </a:r>
            <a:r>
              <a:rPr lang="en-US" sz="3200" dirty="0" smtClean="0"/>
              <a:t>represent data as nodes</a:t>
            </a:r>
            <a:r>
              <a:rPr lang="en-US" sz="3200" dirty="0" smtClean="0"/>
              <a:t>, </a:t>
            </a:r>
            <a:r>
              <a:rPr lang="en-US" sz="3200" dirty="0" smtClean="0"/>
              <a:t>without tables </a:t>
            </a:r>
            <a:r>
              <a:rPr lang="en-US" sz="3200" dirty="0" smtClean="0"/>
              <a:t>-&gt; </a:t>
            </a:r>
            <a:r>
              <a:rPr lang="en-US" sz="3200" b="1" u="sng" dirty="0" smtClean="0"/>
              <a:t>JSON</a:t>
            </a:r>
          </a:p>
          <a:p>
            <a:endParaRPr lang="en-US" sz="3200" dirty="0"/>
          </a:p>
          <a:p>
            <a:r>
              <a:rPr lang="en-US" sz="3200" dirty="0" smtClean="0"/>
              <a:t>Free up to a (high) point, and scalable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025398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First Stage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Training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2234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stuff we’re going to talk about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5190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Stage: Model Building</a:t>
            </a:r>
            <a:endParaRPr lang="en-US" dirty="0"/>
          </a:p>
        </p:txBody>
      </p:sp>
      <p:sp>
        <p:nvSpPr>
          <p:cNvPr id="6" name="Right Arrow 5"/>
          <p:cNvSpPr/>
          <p:nvPr/>
        </p:nvSpPr>
        <p:spPr>
          <a:xfrm>
            <a:off x="838200" y="3711800"/>
            <a:ext cx="9996868" cy="306410"/>
          </a:xfrm>
          <a:prstGeom prst="rightArrow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0960571" y="3603395"/>
            <a:ext cx="10374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latin typeface="Lato" charset="0"/>
                <a:ea typeface="Lato" charset="0"/>
                <a:cs typeface="Lato" charset="0"/>
              </a:rPr>
              <a:t>TIME</a:t>
            </a:r>
            <a:endParaRPr lang="en-US" sz="2800" b="1" dirty="0"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255846" y="2167015"/>
            <a:ext cx="43588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gather features from users</a:t>
            </a:r>
            <a:endParaRPr lang="en-US" sz="2800" dirty="0">
              <a:solidFill>
                <a:schemeClr val="tx2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10" name="Right Brace 9"/>
          <p:cNvSpPr/>
          <p:nvPr/>
        </p:nvSpPr>
        <p:spPr>
          <a:xfrm rot="16200000">
            <a:off x="4166348" y="-467995"/>
            <a:ext cx="537883" cy="7194178"/>
          </a:xfrm>
          <a:prstGeom prst="rightBrace">
            <a:avLst/>
          </a:prstGeom>
          <a:ln w="1016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8301319" y="2269903"/>
            <a:ext cx="103639" cy="3001344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826818" y="2202874"/>
            <a:ext cx="16979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label data</a:t>
            </a:r>
            <a:endParaRPr lang="en-US" sz="2800" dirty="0">
              <a:solidFill>
                <a:schemeClr val="tx2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15" name="Right Brace 14"/>
          <p:cNvSpPr/>
          <p:nvPr/>
        </p:nvSpPr>
        <p:spPr>
          <a:xfrm rot="16200000">
            <a:off x="9421908" y="2134011"/>
            <a:ext cx="502024" cy="2026025"/>
          </a:xfrm>
          <a:prstGeom prst="rightBrace">
            <a:avLst/>
          </a:prstGeom>
          <a:ln w="1016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 flipH="1">
            <a:off x="3621743" y="4249271"/>
            <a:ext cx="4679577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>
            <a:off x="4435289" y="4866003"/>
            <a:ext cx="3866033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>
            <a:off x="1757082" y="4563036"/>
            <a:ext cx="6544240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555353" y="4054095"/>
            <a:ext cx="811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>
                <a:latin typeface="Lato" charset="0"/>
                <a:ea typeface="Lato" charset="0"/>
                <a:cs typeface="Lato" charset="0"/>
              </a:rPr>
              <a:t>user 1</a:t>
            </a:r>
            <a:endParaRPr lang="en-US" b="1"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842005" y="4378370"/>
            <a:ext cx="811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Lato" charset="0"/>
                <a:ea typeface="Lato" charset="0"/>
                <a:cs typeface="Lato" charset="0"/>
              </a:rPr>
              <a:t>user 2</a:t>
            </a:r>
            <a:endParaRPr lang="en-US" b="1" dirty="0"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352598" y="4681337"/>
            <a:ext cx="811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Lato" charset="0"/>
                <a:ea typeface="Lato" charset="0"/>
                <a:cs typeface="Lato" charset="0"/>
              </a:rPr>
              <a:t>user 3</a:t>
            </a:r>
            <a:endParaRPr lang="en-US" b="1" dirty="0"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8570260" y="4054095"/>
            <a:ext cx="2180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Lato" charset="0"/>
                <a:ea typeface="Lato" charset="0"/>
                <a:cs typeface="Lato" charset="0"/>
              </a:rPr>
              <a:t>y1 | user 1, timing 1</a:t>
            </a:r>
            <a:endParaRPr lang="en-US" b="1" dirty="0"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8575701" y="4378370"/>
            <a:ext cx="2180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Lato" charset="0"/>
                <a:ea typeface="Lato" charset="0"/>
                <a:cs typeface="Lato" charset="0"/>
              </a:rPr>
              <a:t>y2 | user 2, timing 2</a:t>
            </a:r>
            <a:endParaRPr lang="en-US" b="1" dirty="0"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8575701" y="4688942"/>
            <a:ext cx="2180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Lato" charset="0"/>
                <a:ea typeface="Lato" charset="0"/>
                <a:cs typeface="Lato" charset="0"/>
              </a:rPr>
              <a:t>y3 | user 3, timing 3</a:t>
            </a:r>
            <a:endParaRPr lang="en-US" b="1" dirty="0">
              <a:latin typeface="Lato" charset="0"/>
              <a:ea typeface="Lato" charset="0"/>
              <a:cs typeface="Lat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2157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 animBg="1"/>
      <p:bldP spid="13" grpId="0" animBg="1"/>
      <p:bldP spid="14" grpId="0"/>
      <p:bldP spid="15" grpId="0" animBg="1"/>
      <p:bldP spid="24" grpId="0"/>
      <p:bldP spid="27" grpId="0"/>
      <p:bldP spid="28" grpId="0"/>
      <p:bldP spid="29" grpId="0"/>
      <p:bldP spid="31" grpId="0"/>
      <p:bldP spid="3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</a:t>
            </a:r>
            <a:r>
              <a:rPr lang="en-US" dirty="0" smtClean="0"/>
              <a:t>Stage: </a:t>
            </a:r>
            <a:r>
              <a:rPr lang="en-US" dirty="0"/>
              <a:t>Model </a:t>
            </a:r>
            <a:r>
              <a:rPr lang="en-US" dirty="0" smtClean="0"/>
              <a:t>Training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8288" y="3178304"/>
            <a:ext cx="1324306" cy="176574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197" y="3527773"/>
            <a:ext cx="1066802" cy="106680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236" y="3527773"/>
            <a:ext cx="1066802" cy="106680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7878" y="3527773"/>
            <a:ext cx="1066802" cy="1066802"/>
          </a:xfrm>
          <a:prstGeom prst="rect">
            <a:avLst/>
          </a:prstGeom>
        </p:spPr>
      </p:pic>
      <p:sp>
        <p:nvSpPr>
          <p:cNvPr id="16" name="Right Arrow 15"/>
          <p:cNvSpPr/>
          <p:nvPr/>
        </p:nvSpPr>
        <p:spPr>
          <a:xfrm>
            <a:off x="3366489" y="3037668"/>
            <a:ext cx="5459022" cy="3650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4779774" y="5481498"/>
            <a:ext cx="26324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latin typeface="Lato" charset="0"/>
                <a:ea typeface="Lato" charset="0"/>
                <a:cs typeface="Lato" charset="0"/>
              </a:rPr>
              <a:t>(at a certain point)</a:t>
            </a:r>
            <a:endParaRPr lang="en-US" sz="2400" i="1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25" name="Right Arrow 24"/>
          <p:cNvSpPr/>
          <p:nvPr/>
        </p:nvSpPr>
        <p:spPr>
          <a:xfrm>
            <a:off x="3366489" y="4917082"/>
            <a:ext cx="5459022" cy="3650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4220646" y="2288261"/>
                <a:ext cx="3750707" cy="6771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b="1" i="1" smtClean="0">
                          <a:latin typeface="Cambria Math" charset="0"/>
                        </a:rPr>
                        <m:t>𝒙</m:t>
                      </m:r>
                      <m:r>
                        <a:rPr lang="en-US" sz="4400" b="0" i="1" smtClean="0">
                          <a:latin typeface="Cambria Math" charset="0"/>
                        </a:rPr>
                        <m:t>=[</m:t>
                      </m:r>
                      <m:sSub>
                        <m:sSubPr>
                          <m:ctrlPr>
                            <a:rPr lang="en-US" sz="4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4400" b="0" i="1" smtClean="0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4400" b="0" i="1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sz="4400" b="0" i="1" smtClean="0">
                          <a:latin typeface="Cambria Math" charset="0"/>
                        </a:rPr>
                        <m:t>,</m:t>
                      </m:r>
                      <m:sSub>
                        <m:sSubPr>
                          <m:ctrlPr>
                            <a:rPr lang="en-US" sz="4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4400" b="0" i="1" smtClean="0">
                              <a:latin typeface="Cambria Math" charset="0"/>
                            </a:rPr>
                            <m:t>…,</m:t>
                          </m:r>
                          <m:r>
                            <a:rPr lang="en-US" sz="4400" b="0" i="1" smtClean="0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4400" b="0" i="1" smtClean="0">
                              <a:latin typeface="Cambria Math" charset="0"/>
                            </a:rPr>
                            <m:t>𝑛</m:t>
                          </m:r>
                        </m:sub>
                      </m:sSub>
                      <m:r>
                        <a:rPr lang="en-US" sz="4400" b="0" i="1" smtClean="0">
                          <a:latin typeface="Cambria Math" charset="0"/>
                        </a:rPr>
                        <m:t>]</m:t>
                      </m:r>
                    </m:oMath>
                  </m:oMathPara>
                </a14:m>
                <a:endParaRPr lang="en-US" sz="4400" b="1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0646" y="2288261"/>
                <a:ext cx="3750707" cy="677108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5869175" y="4140276"/>
                <a:ext cx="453650" cy="6771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b="0" i="1" smtClean="0">
                          <a:latin typeface="Cambria Math" charset="0"/>
                        </a:rPr>
                        <m:t>𝑦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9175" y="4140276"/>
                <a:ext cx="453650" cy="677108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06051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22" grpId="0"/>
      <p:bldP spid="25" grpId="0" animBg="1"/>
      <p:bldP spid="12" grpId="0"/>
      <p:bldP spid="1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Building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8288" y="3178304"/>
            <a:ext cx="1324306" cy="176574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197" y="3527773"/>
            <a:ext cx="1066802" cy="106680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236" y="3527773"/>
            <a:ext cx="1066802" cy="106680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7878" y="3527773"/>
            <a:ext cx="1066802" cy="1066802"/>
          </a:xfrm>
          <a:prstGeom prst="rect">
            <a:avLst/>
          </a:prstGeom>
        </p:spPr>
      </p:pic>
      <p:sp>
        <p:nvSpPr>
          <p:cNvPr id="16" name="Right Arrow 15"/>
          <p:cNvSpPr/>
          <p:nvPr/>
        </p:nvSpPr>
        <p:spPr>
          <a:xfrm>
            <a:off x="3366489" y="3037668"/>
            <a:ext cx="5459022" cy="3650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3673016" y="5481498"/>
            <a:ext cx="491031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Lato" charset="0"/>
                <a:ea typeface="Lato" charset="0"/>
                <a:cs typeface="Lato" charset="0"/>
              </a:rPr>
              <a:t>if </a:t>
            </a:r>
            <a:r>
              <a:rPr lang="en-US" sz="2400" dirty="0" err="1" smtClean="0">
                <a:latin typeface="Consolas" charset="0"/>
                <a:ea typeface="Consolas" charset="0"/>
                <a:cs typeface="Consolas" charset="0"/>
              </a:rPr>
              <a:t>label_data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== true</a:t>
            </a:r>
            <a:r>
              <a:rPr lang="en-US" sz="2400" dirty="0" smtClean="0">
                <a:latin typeface="Lato" charset="0"/>
                <a:ea typeface="Lato" charset="0"/>
                <a:cs typeface="Lato" charset="0"/>
              </a:rPr>
              <a:t>, writes on</a:t>
            </a:r>
          </a:p>
          <a:p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{</a:t>
            </a:r>
            <a:r>
              <a:rPr lang="en-US" sz="2400" dirty="0" err="1">
                <a:latin typeface="Consolas" charset="0"/>
                <a:ea typeface="Consolas" charset="0"/>
                <a:cs typeface="Consolas" charset="0"/>
              </a:rPr>
              <a:t>userId</a:t>
            </a: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}/</a:t>
            </a:r>
            <a:r>
              <a:rPr lang="en-US" sz="2400" dirty="0" err="1" smtClean="0">
                <a:latin typeface="Consolas" charset="0"/>
                <a:ea typeface="Consolas" charset="0"/>
                <a:cs typeface="Consolas" charset="0"/>
              </a:rPr>
              <a:t>y_observed</a:t>
            </a:r>
            <a:endParaRPr lang="en-US" sz="2400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2400" dirty="0" smtClean="0">
                <a:latin typeface="Lato" charset="0"/>
                <a:ea typeface="Lato" charset="0"/>
                <a:cs typeface="Lato" charset="0"/>
              </a:rPr>
              <a:t> </a:t>
            </a:r>
            <a:endParaRPr lang="en-US" sz="2400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25" name="Right Arrow 24"/>
          <p:cNvSpPr/>
          <p:nvPr/>
        </p:nvSpPr>
        <p:spPr>
          <a:xfrm>
            <a:off x="3366489" y="4917082"/>
            <a:ext cx="5459022" cy="3650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3509671" y="4337029"/>
            <a:ext cx="51972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Lato" charset="0"/>
                <a:ea typeface="Lato" charset="0"/>
                <a:cs typeface="Lato" charset="0"/>
              </a:rPr>
              <a:t>observes </a:t>
            </a:r>
            <a:r>
              <a:rPr lang="en-US" sz="2400" dirty="0" err="1" smtClean="0">
                <a:latin typeface="Lato" charset="0"/>
                <a:ea typeface="Lato" charset="0"/>
                <a:cs typeface="Lato" charset="0"/>
              </a:rPr>
              <a:t>RemoteConfig</a:t>
            </a:r>
            <a:r>
              <a:rPr lang="en-US" sz="2400" dirty="0" smtClean="0"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2400" dirty="0" err="1" smtClean="0">
                <a:latin typeface="Consolas" charset="0"/>
                <a:ea typeface="Consolas" charset="0"/>
                <a:cs typeface="Consolas" charset="0"/>
              </a:rPr>
              <a:t>label_data</a:t>
            </a:r>
            <a:endParaRPr lang="en-US" sz="2400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758862" y="2421052"/>
            <a:ext cx="52597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Lato" charset="0"/>
                <a:ea typeface="Lato" charset="0"/>
                <a:cs typeface="Lato" charset="0"/>
              </a:rPr>
              <a:t>writes features on </a:t>
            </a: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{</a:t>
            </a:r>
            <a:r>
              <a:rPr lang="en-US" sz="2400" dirty="0" err="1" smtClean="0">
                <a:latin typeface="Consolas" charset="0"/>
                <a:ea typeface="Consolas" charset="0"/>
                <a:cs typeface="Consolas" charset="0"/>
              </a:rPr>
              <a:t>userId</a:t>
            </a: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}/x_... </a:t>
            </a:r>
            <a:endParaRPr lang="en-US" sz="2400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8770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22" grpId="0"/>
      <p:bldP spid="25" grpId="0" animBg="1"/>
      <p:bldP spid="27" grpId="0"/>
      <p:bldP spid="1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Second Step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Deployed prediction 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230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4368" y="2253539"/>
            <a:ext cx="1568820" cy="156882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6481" y="2201998"/>
            <a:ext cx="1213584" cy="161811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856" y="2522249"/>
            <a:ext cx="977610" cy="97761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895" y="2522249"/>
            <a:ext cx="977610" cy="97761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1537" y="2522249"/>
            <a:ext cx="977610" cy="977610"/>
          </a:xfrm>
          <a:prstGeom prst="rect">
            <a:avLst/>
          </a:prstGeom>
        </p:spPr>
      </p:pic>
      <p:sp>
        <p:nvSpPr>
          <p:cNvPr id="16" name="Right Arrow 15"/>
          <p:cNvSpPr/>
          <p:nvPr/>
        </p:nvSpPr>
        <p:spPr>
          <a:xfrm>
            <a:off x="3239691" y="2632143"/>
            <a:ext cx="1100840" cy="2423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Arrow 17"/>
          <p:cNvSpPr/>
          <p:nvPr/>
        </p:nvSpPr>
        <p:spPr>
          <a:xfrm rot="10800000">
            <a:off x="3239690" y="3170028"/>
            <a:ext cx="1100838" cy="2423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Arrow 18"/>
          <p:cNvSpPr/>
          <p:nvPr/>
        </p:nvSpPr>
        <p:spPr>
          <a:xfrm rot="10800000">
            <a:off x="6433695" y="3170028"/>
            <a:ext cx="1100838" cy="2423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Arrow 20"/>
          <p:cNvSpPr/>
          <p:nvPr/>
        </p:nvSpPr>
        <p:spPr>
          <a:xfrm>
            <a:off x="6466016" y="2632143"/>
            <a:ext cx="1100840" cy="2423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/>
              <p:cNvSpPr txBox="1"/>
              <p:nvPr/>
            </p:nvSpPr>
            <p:spPr>
              <a:xfrm>
                <a:off x="3590720" y="1871725"/>
                <a:ext cx="613272" cy="67710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400" b="1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4400" b="1" i="1">
                              <a:latin typeface="Cambria Math" charset="0"/>
                            </a:rPr>
                            <m:t>𝒙</m:t>
                          </m:r>
                        </m:e>
                        <m:sub>
                          <m:r>
                            <a:rPr lang="en-US" sz="4400" b="0" i="1" smtClean="0">
                              <a:latin typeface="Cambria Math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4400" b="1" dirty="0"/>
              </a:p>
            </p:txBody>
          </p:sp>
        </mc:Choice>
        <mc:Fallback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0720" y="1871725"/>
                <a:ext cx="613272" cy="677108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/>
              <p:cNvSpPr txBox="1"/>
              <p:nvPr/>
            </p:nvSpPr>
            <p:spPr>
              <a:xfrm>
                <a:off x="6752403" y="1871725"/>
                <a:ext cx="613272" cy="67710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400" b="1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4400" b="1" i="1">
                              <a:latin typeface="Cambria Math" charset="0"/>
                            </a:rPr>
                            <m:t>𝒙</m:t>
                          </m:r>
                        </m:e>
                        <m:sub>
                          <m:r>
                            <a:rPr lang="en-US" sz="4400" i="1">
                              <a:latin typeface="Cambria Math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4400" b="1" dirty="0"/>
              </a:p>
            </p:txBody>
          </p:sp>
        </mc:Choice>
        <mc:Fallback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2403" y="1871725"/>
                <a:ext cx="613272" cy="677108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/>
              <p:cNvSpPr txBox="1"/>
              <p:nvPr/>
            </p:nvSpPr>
            <p:spPr>
              <a:xfrm>
                <a:off x="6277848" y="3950540"/>
                <a:ext cx="1600604" cy="67710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4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4400" b="0" i="1" smtClean="0">
                              <a:latin typeface="Cambria Math" charset="0"/>
                            </a:rPr>
                            <m:t>h</m:t>
                          </m:r>
                        </m:e>
                        <m:sub>
                          <m:r>
                            <a:rPr lang="en-US" sz="4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𝜃</m:t>
                          </m:r>
                        </m:sub>
                      </m:sSub>
                      <m:r>
                        <a:rPr lang="en-US" sz="4400" b="0" i="1" smtClean="0">
                          <a:latin typeface="Cambria Math" charset="0"/>
                        </a:rPr>
                        <m:t>(</m:t>
                      </m:r>
                      <m:sSub>
                        <m:sSubPr>
                          <m:ctrlPr>
                            <a:rPr lang="en-US" sz="4400" b="1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4400" b="1" i="1">
                              <a:latin typeface="Cambria Math" charset="0"/>
                            </a:rPr>
                            <m:t>𝒙</m:t>
                          </m:r>
                        </m:e>
                        <m:sub>
                          <m:r>
                            <a:rPr lang="en-US" sz="4400" i="1">
                              <a:latin typeface="Cambria Math" charset="0"/>
                            </a:rPr>
                            <m:t>𝑡</m:t>
                          </m:r>
                        </m:sub>
                      </m:sSub>
                      <m:r>
                        <a:rPr lang="en-US" sz="4400" b="0" i="1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7848" y="3950540"/>
                <a:ext cx="1600604" cy="677108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/>
              <p:cNvSpPr txBox="1"/>
              <p:nvPr/>
            </p:nvSpPr>
            <p:spPr>
              <a:xfrm>
                <a:off x="3051525" y="3950540"/>
                <a:ext cx="1600604" cy="67710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4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4400" b="0" i="1" smtClean="0">
                              <a:latin typeface="Cambria Math" charset="0"/>
                            </a:rPr>
                            <m:t>h</m:t>
                          </m:r>
                        </m:e>
                        <m:sub>
                          <m:r>
                            <a:rPr lang="en-US" sz="4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𝜃</m:t>
                          </m:r>
                        </m:sub>
                      </m:sSub>
                      <m:r>
                        <a:rPr lang="en-US" sz="4400" b="0" i="1" smtClean="0">
                          <a:latin typeface="Cambria Math" charset="0"/>
                        </a:rPr>
                        <m:t>(</m:t>
                      </m:r>
                      <m:sSub>
                        <m:sSubPr>
                          <m:ctrlPr>
                            <a:rPr lang="en-US" sz="4400" b="1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4400" b="1" i="1">
                              <a:latin typeface="Cambria Math" charset="0"/>
                            </a:rPr>
                            <m:t>𝒙</m:t>
                          </m:r>
                        </m:e>
                        <m:sub>
                          <m:r>
                            <a:rPr lang="en-US" sz="4400" i="1">
                              <a:latin typeface="Cambria Math" charset="0"/>
                            </a:rPr>
                            <m:t>𝑡</m:t>
                          </m:r>
                        </m:sub>
                      </m:sSub>
                      <m:r>
                        <a:rPr lang="en-US" sz="4400" b="0" i="1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1525" y="3950540"/>
                <a:ext cx="1600604" cy="677108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Down Arrow 44"/>
          <p:cNvSpPr/>
          <p:nvPr/>
        </p:nvSpPr>
        <p:spPr>
          <a:xfrm>
            <a:off x="1494060" y="4077293"/>
            <a:ext cx="327922" cy="10441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6" name="TextBox 45"/>
              <p:cNvSpPr txBox="1"/>
              <p:nvPr/>
            </p:nvSpPr>
            <p:spPr>
              <a:xfrm>
                <a:off x="-531005" y="5471494"/>
                <a:ext cx="6541070" cy="121693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0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4000" b="0" i="0" smtClean="0">
                              <a:latin typeface="Cambria Math" charset="0"/>
                            </a:rPr>
                            <m:t>when</m:t>
                          </m:r>
                          <m:r>
                            <a:rPr lang="en-US" sz="4000" b="0" i="1" smtClean="0">
                              <a:latin typeface="Cambria Math" charset="0"/>
                            </a:rPr>
                            <m:t> </m:t>
                          </m:r>
                          <m:r>
                            <a:rPr lang="en-US" sz="4000" b="0" i="1" smtClean="0">
                              <a:latin typeface="Cambria Math" charset="0"/>
                            </a:rPr>
                            <m:t>h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𝜃</m:t>
                          </m:r>
                        </m:sub>
                      </m:sSub>
                      <m:d>
                        <m:dPr>
                          <m:ctrlPr>
                            <a:rPr lang="en-US" sz="4000" b="0" i="1" smtClean="0">
                              <a:latin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4000" b="1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4000" b="1" i="1">
                                  <a:latin typeface="Cambria Math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sz="4000" i="1">
                                  <a:latin typeface="Cambria Math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sz="4000" b="0" i="1" smtClean="0">
                          <a:latin typeface="Cambria Math" charset="0"/>
                        </a:rPr>
                        <m:t>&gt;</m:t>
                      </m:r>
                      <m:r>
                        <a:rPr lang="en-US" sz="4000" b="0" i="1" smtClean="0">
                          <a:latin typeface="Cambria Math" charset="0"/>
                        </a:rPr>
                        <m:t>𝑡h𝑟𝑒𝑠h𝑜𝑙𝑑</m:t>
                      </m:r>
                      <m:r>
                        <a:rPr lang="en-US" sz="4000" b="0" i="1" smtClean="0">
                          <a:latin typeface="Cambria Math" charset="0"/>
                        </a:rPr>
                        <m:t>, </m:t>
                      </m:r>
                      <m:r>
                        <a:rPr lang="en-US" sz="4000" b="1" i="0" smtClean="0">
                          <a:latin typeface="Cambria Math" charset="0"/>
                        </a:rPr>
                        <m:t>𝐚𝐬𝐤</m:t>
                      </m:r>
                    </m:oMath>
                  </m:oMathPara>
                </a14:m>
                <a:endParaRPr lang="en-US" sz="4000" b="1" dirty="0"/>
              </a:p>
            </p:txBody>
          </p:sp>
        </mc:Choice>
        <mc:Fallback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31005" y="5471494"/>
                <a:ext cx="6541070" cy="1216936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/>
          <p:cNvSpPr txBox="1"/>
          <p:nvPr/>
        </p:nvSpPr>
        <p:spPr>
          <a:xfrm>
            <a:off x="5638800" y="3144982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/>
          </a:p>
        </p:txBody>
      </p:sp>
      <p:sp>
        <p:nvSpPr>
          <p:cNvPr id="6" name="Right Brace 5"/>
          <p:cNvSpPr/>
          <p:nvPr/>
        </p:nvSpPr>
        <p:spPr>
          <a:xfrm>
            <a:off x="9842754" y="1871725"/>
            <a:ext cx="769827" cy="3005075"/>
          </a:xfrm>
          <a:prstGeom prst="rightBrace">
            <a:avLst>
              <a:gd name="adj1" fmla="val 8333"/>
              <a:gd name="adj2" fmla="val 487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/>
              <p:cNvSpPr txBox="1"/>
              <p:nvPr/>
            </p:nvSpPr>
            <p:spPr>
              <a:xfrm>
                <a:off x="11031073" y="2991858"/>
                <a:ext cx="613272" cy="73866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b="1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∀</m:t>
                      </m:r>
                      <m:r>
                        <a:rPr lang="en-US" sz="4800" i="1">
                          <a:latin typeface="Cambria Math" charset="0"/>
                        </a:rPr>
                        <m:t>𝑡</m:t>
                      </m:r>
                    </m:oMath>
                  </m:oMathPara>
                </a14:m>
                <a:endParaRPr lang="en-US" sz="4800" b="1" dirty="0"/>
              </a:p>
            </p:txBody>
          </p:sp>
        </mc:Choice>
        <mc:Fallback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31073" y="2991858"/>
                <a:ext cx="613272" cy="738664"/>
              </a:xfrm>
              <a:prstGeom prst="rect">
                <a:avLst/>
              </a:prstGeom>
              <a:blipFill rotWithShape="0">
                <a:blip r:embed="rId11"/>
                <a:stretch>
                  <a:fillRect r="-1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69916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8" grpId="0" animBg="1"/>
      <p:bldP spid="19" grpId="0" animBg="1"/>
      <p:bldP spid="21" grpId="0" animBg="1"/>
      <p:bldP spid="23" grpId="0"/>
      <p:bldP spid="34" grpId="0"/>
      <p:bldP spid="35" grpId="0"/>
      <p:bldP spid="36" grpId="0"/>
      <p:bldP spid="45" grpId="0" animBg="1"/>
      <p:bldP spid="46" grpId="0"/>
      <p:bldP spid="6" grpId="0" animBg="1"/>
      <p:bldP spid="20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Online </a:t>
            </a:r>
            <a:r>
              <a:rPr lang="en-US" dirty="0" smtClean="0"/>
              <a:t>Prediction </a:t>
            </a:r>
            <a:r>
              <a:rPr lang="en-US" dirty="0" smtClean="0"/>
              <a:t>and </a:t>
            </a:r>
            <a:r>
              <a:rPr lang="en-US" dirty="0" smtClean="0"/>
              <a:t>Re-training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5530" y="2626815"/>
            <a:ext cx="1711950" cy="17119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3847" y="2573025"/>
            <a:ext cx="1324306" cy="176574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3987" y="2922494"/>
            <a:ext cx="1066802" cy="106680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6" y="2922494"/>
            <a:ext cx="1066802" cy="106680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9668" y="2922494"/>
            <a:ext cx="1066802" cy="1066802"/>
          </a:xfrm>
          <a:prstGeom prst="rect">
            <a:avLst/>
          </a:prstGeom>
        </p:spPr>
      </p:pic>
      <p:sp>
        <p:nvSpPr>
          <p:cNvPr id="16" name="Right Arrow 15"/>
          <p:cNvSpPr/>
          <p:nvPr/>
        </p:nvSpPr>
        <p:spPr>
          <a:xfrm>
            <a:off x="3882202" y="3404483"/>
            <a:ext cx="1201271" cy="2644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Arrow 20"/>
          <p:cNvSpPr/>
          <p:nvPr/>
        </p:nvSpPr>
        <p:spPr>
          <a:xfrm>
            <a:off x="7108527" y="3404483"/>
            <a:ext cx="1201271" cy="2644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4255472" y="2543004"/>
                <a:ext cx="464871" cy="7448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b="0" i="1" smtClean="0">
                          <a:latin typeface="Cambria Math" charset="0"/>
                        </a:rPr>
                        <m:t>𝑦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5472" y="2543004"/>
                <a:ext cx="464871" cy="744819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7417155" y="2543004"/>
                <a:ext cx="464871" cy="7448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b="0" i="1" smtClean="0">
                          <a:latin typeface="Cambria Math" charset="0"/>
                        </a:rPr>
                        <m:t>𝑦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7155" y="2543004"/>
                <a:ext cx="464871" cy="744819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Down Arrow 44"/>
          <p:cNvSpPr/>
          <p:nvPr/>
        </p:nvSpPr>
        <p:spPr>
          <a:xfrm>
            <a:off x="9093665" y="4705213"/>
            <a:ext cx="357840" cy="113935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6" name="TextBox 45"/>
              <p:cNvSpPr txBox="1"/>
              <p:nvPr/>
            </p:nvSpPr>
            <p:spPr>
              <a:xfrm>
                <a:off x="6959683" y="6052560"/>
                <a:ext cx="4267963" cy="6771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4400" i="0" smtClean="0">
                          <a:latin typeface="Cambria Math" charset="0"/>
                        </a:rPr>
                        <m:t>r</m:t>
                      </m:r>
                      <m:r>
                        <m:rPr>
                          <m:sty m:val="p"/>
                        </m:rPr>
                        <a:rPr lang="en-US" sz="4400" b="0" i="0" smtClean="0">
                          <a:latin typeface="Cambria Math" charset="0"/>
                        </a:rPr>
                        <m:t>e</m:t>
                      </m:r>
                      <m:r>
                        <a:rPr lang="en-US" sz="4400" b="0" i="0" smtClean="0">
                          <a:latin typeface="Cambria Math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sz="4400" b="0" i="0" smtClean="0">
                          <a:latin typeface="Cambria Math" charset="0"/>
                        </a:rPr>
                        <m:t>train</m:t>
                      </m:r>
                      <m:r>
                        <a:rPr lang="en-US" sz="4400" b="0" i="0" smtClean="0">
                          <a:latin typeface="Cambria Math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4400" b="0" i="0" smtClean="0">
                          <a:latin typeface="Cambria Math" charset="0"/>
                        </a:rPr>
                        <m:t>model</m:t>
                      </m:r>
                    </m:oMath>
                  </m:oMathPara>
                </a14:m>
                <a:endParaRPr lang="en-US" sz="4400" b="1" dirty="0"/>
              </a:p>
            </p:txBody>
          </p:sp>
        </mc:Choice>
        <mc:Fallback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9683" y="6052560"/>
                <a:ext cx="4267963" cy="677108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26352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21" grpId="0" animBg="1"/>
      <p:bldP spid="23" grpId="0"/>
      <p:bldP spid="34" grpId="0"/>
      <p:bldP spid="45" grpId="0" animBg="1"/>
      <p:bldP spid="4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378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System: Client Side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6008" y="3178304"/>
            <a:ext cx="1324306" cy="176574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0647" y="3527773"/>
            <a:ext cx="1066802" cy="106680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686" y="3527773"/>
            <a:ext cx="1066802" cy="106680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6328" y="3527773"/>
            <a:ext cx="1066802" cy="1066802"/>
          </a:xfrm>
          <a:prstGeom prst="rect">
            <a:avLst/>
          </a:prstGeom>
        </p:spPr>
      </p:pic>
      <p:sp>
        <p:nvSpPr>
          <p:cNvPr id="16" name="Right Arrow 15"/>
          <p:cNvSpPr/>
          <p:nvPr/>
        </p:nvSpPr>
        <p:spPr>
          <a:xfrm>
            <a:off x="3758862" y="3037668"/>
            <a:ext cx="5459022" cy="3650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3758862" y="2421052"/>
            <a:ext cx="52597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Lato" charset="0"/>
                <a:ea typeface="Lato" charset="0"/>
                <a:cs typeface="Lato" charset="0"/>
              </a:rPr>
              <a:t>writes features on </a:t>
            </a: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{</a:t>
            </a:r>
            <a:r>
              <a:rPr lang="en-US" sz="2400" dirty="0" err="1" smtClean="0">
                <a:latin typeface="Consolas" charset="0"/>
                <a:ea typeface="Consolas" charset="0"/>
                <a:cs typeface="Consolas" charset="0"/>
              </a:rPr>
              <a:t>userId</a:t>
            </a: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}/x_... </a:t>
            </a:r>
            <a:endParaRPr lang="en-US" sz="2400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342431" y="5373777"/>
            <a:ext cx="42787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Lato" charset="0"/>
                <a:ea typeface="Lato" charset="0"/>
                <a:cs typeface="Lato" charset="0"/>
              </a:rPr>
              <a:t>so that if </a:t>
            </a: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action == 1</a:t>
            </a:r>
            <a:r>
              <a:rPr lang="en-US" sz="2400" dirty="0" smtClean="0">
                <a:latin typeface="Lato" charset="0"/>
                <a:ea typeface="Lato" charset="0"/>
                <a:cs typeface="Lato" charset="0"/>
              </a:rPr>
              <a:t> =&gt; ask</a:t>
            </a:r>
            <a:endParaRPr lang="en-US" sz="2400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25" name="Right Arrow 24"/>
          <p:cNvSpPr/>
          <p:nvPr/>
        </p:nvSpPr>
        <p:spPr>
          <a:xfrm>
            <a:off x="3758862" y="4917082"/>
            <a:ext cx="5459022" cy="3650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4141254" y="4363742"/>
            <a:ext cx="40206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Lato" charset="0"/>
                <a:ea typeface="Lato" charset="0"/>
                <a:cs typeface="Lato" charset="0"/>
              </a:rPr>
              <a:t>observes </a:t>
            </a: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{</a:t>
            </a:r>
            <a:r>
              <a:rPr lang="en-US" sz="2400" dirty="0" err="1" smtClean="0">
                <a:latin typeface="Consolas" charset="0"/>
                <a:ea typeface="Consolas" charset="0"/>
                <a:cs typeface="Consolas" charset="0"/>
              </a:rPr>
              <a:t>userId</a:t>
            </a: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}/action</a:t>
            </a:r>
            <a:endParaRPr lang="en-US" sz="2400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889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3" grpId="0"/>
      <p:bldP spid="22" grpId="0"/>
      <p:bldP spid="25" grpId="0" animBg="1"/>
      <p:bldP spid="27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System: Backend Side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073697"/>
            <a:ext cx="1324306" cy="1765740"/>
          </a:xfrm>
          <a:prstGeom prst="rect">
            <a:avLst/>
          </a:prstGeom>
        </p:spPr>
      </p:pic>
      <p:sp>
        <p:nvSpPr>
          <p:cNvPr id="16" name="Right Arrow 15"/>
          <p:cNvSpPr/>
          <p:nvPr/>
        </p:nvSpPr>
        <p:spPr>
          <a:xfrm rot="10800000">
            <a:off x="3378547" y="2407317"/>
            <a:ext cx="5459022" cy="3650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4097732" y="1826559"/>
            <a:ext cx="40206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Lato" charset="0"/>
                <a:ea typeface="Lato" charset="0"/>
                <a:cs typeface="Lato" charset="0"/>
              </a:rPr>
              <a:t>observes </a:t>
            </a: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{</a:t>
            </a:r>
            <a:r>
              <a:rPr lang="en-US" sz="2400" dirty="0" err="1" smtClean="0">
                <a:latin typeface="Consolas" charset="0"/>
                <a:ea typeface="Consolas" charset="0"/>
                <a:cs typeface="Consolas" charset="0"/>
              </a:rPr>
              <a:t>userId</a:t>
            </a: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}/x_... </a:t>
            </a:r>
            <a:endParaRPr lang="en-US" sz="2400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231582" y="2891429"/>
            <a:ext cx="375295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Lato" charset="0"/>
                <a:ea typeface="Lato" charset="0"/>
                <a:cs typeface="Lato" charset="0"/>
              </a:rPr>
              <a:t>in order to </a:t>
            </a:r>
            <a:r>
              <a:rPr lang="en-US" sz="2400" smtClean="0">
                <a:latin typeface="Lato" charset="0"/>
                <a:ea typeface="Lato" charset="0"/>
                <a:cs typeface="Lato" charset="0"/>
              </a:rPr>
              <a:t>update </a:t>
            </a:r>
            <a:br>
              <a:rPr lang="en-US" sz="2400" smtClean="0">
                <a:latin typeface="Lato" charset="0"/>
                <a:ea typeface="Lato" charset="0"/>
                <a:cs typeface="Lato" charset="0"/>
              </a:rPr>
            </a:br>
            <a:r>
              <a:rPr lang="en-US" sz="2400" smtClean="0">
                <a:latin typeface="Consolas" charset="0"/>
                <a:ea typeface="Consolas" charset="0"/>
                <a:cs typeface="Consolas" charset="0"/>
              </a:rPr>
              <a:t>{</a:t>
            </a:r>
            <a:r>
              <a:rPr lang="en-US" sz="2400" dirty="0" err="1" smtClean="0">
                <a:latin typeface="Consolas" charset="0"/>
                <a:ea typeface="Consolas" charset="0"/>
                <a:cs typeface="Consolas" charset="0"/>
              </a:rPr>
              <a:t>userId</a:t>
            </a: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}/</a:t>
            </a:r>
            <a:r>
              <a:rPr lang="en-US" sz="2400" dirty="0" err="1" smtClean="0">
                <a:latin typeface="Consolas" charset="0"/>
                <a:ea typeface="Consolas" charset="0"/>
                <a:cs typeface="Consolas" charset="0"/>
              </a:rPr>
              <a:t>y_prediction</a:t>
            </a:r>
            <a:r>
              <a:rPr lang="en-US" sz="2400" dirty="0" smtClean="0">
                <a:latin typeface="Lato" charset="0"/>
                <a:ea typeface="Lato" charset="0"/>
                <a:cs typeface="Lato" charset="0"/>
              </a:rPr>
              <a:t/>
            </a:r>
            <a:br>
              <a:rPr lang="en-US" sz="2400" dirty="0" smtClean="0">
                <a:latin typeface="Lato" charset="0"/>
                <a:ea typeface="Lato" charset="0"/>
                <a:cs typeface="Lato" charset="0"/>
              </a:rPr>
            </a:br>
            <a:r>
              <a:rPr lang="en-US" sz="2400" dirty="0" smtClean="0">
                <a:latin typeface="Lato" charset="0"/>
                <a:ea typeface="Lato" charset="0"/>
                <a:cs typeface="Lato" charset="0"/>
              </a:rPr>
              <a:t>and </a:t>
            </a: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{</a:t>
            </a:r>
            <a:r>
              <a:rPr lang="en-US" sz="2400" dirty="0" err="1" smtClean="0">
                <a:latin typeface="Consolas" charset="0"/>
                <a:ea typeface="Consolas" charset="0"/>
                <a:cs typeface="Consolas" charset="0"/>
              </a:rPr>
              <a:t>userId</a:t>
            </a: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}/action</a:t>
            </a:r>
            <a:endParaRPr lang="en-US" sz="2400" dirty="0">
              <a:latin typeface="Consolas" charset="0"/>
              <a:ea typeface="Consolas" charset="0"/>
              <a:cs typeface="Consolas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1850" y="2896655"/>
            <a:ext cx="1711950" cy="1711950"/>
          </a:xfrm>
          <a:prstGeom prst="rect">
            <a:avLst/>
          </a:prstGeom>
        </p:spPr>
      </p:pic>
      <p:sp>
        <p:nvSpPr>
          <p:cNvPr id="13" name="Right Arrow 12"/>
          <p:cNvSpPr/>
          <p:nvPr/>
        </p:nvSpPr>
        <p:spPr>
          <a:xfrm rot="10800000">
            <a:off x="3378547" y="5189362"/>
            <a:ext cx="5459022" cy="3650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3672935" y="4608605"/>
            <a:ext cx="48702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Lato" charset="0"/>
                <a:ea typeface="Lato" charset="0"/>
                <a:cs typeface="Lato" charset="0"/>
              </a:rPr>
              <a:t>observes </a:t>
            </a: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{</a:t>
            </a:r>
            <a:r>
              <a:rPr lang="en-US" sz="2400" dirty="0" err="1" smtClean="0">
                <a:latin typeface="Consolas" charset="0"/>
                <a:ea typeface="Consolas" charset="0"/>
                <a:cs typeface="Consolas" charset="0"/>
              </a:rPr>
              <a:t>userId</a:t>
            </a: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}/</a:t>
            </a:r>
            <a:r>
              <a:rPr lang="en-US" sz="2400" dirty="0" err="1" smtClean="0">
                <a:latin typeface="Consolas" charset="0"/>
                <a:ea typeface="Consolas" charset="0"/>
                <a:cs typeface="Consolas" charset="0"/>
              </a:rPr>
              <a:t>y_observed</a:t>
            </a: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endParaRPr lang="en-US" sz="2400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076090" y="5673475"/>
            <a:ext cx="40639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Lato" charset="0"/>
                <a:ea typeface="Lato" charset="0"/>
                <a:cs typeface="Lato" charset="0"/>
              </a:rPr>
              <a:t>in order to update the model</a:t>
            </a:r>
            <a:endParaRPr lang="en-US" sz="2400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18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3" grpId="0"/>
      <p:bldP spid="20" grpId="0"/>
      <p:bldP spid="13" grpId="0" animBg="1"/>
      <p:bldP spid="14" grpId="0"/>
      <p:bldP spid="15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System: Recap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4219" y="2840984"/>
            <a:ext cx="1283612" cy="128361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8345" y="2974374"/>
            <a:ext cx="1324306" cy="176574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754" y="2922494"/>
            <a:ext cx="1066802" cy="1066802"/>
          </a:xfrm>
          <a:prstGeom prst="rect">
            <a:avLst/>
          </a:prstGeom>
        </p:spPr>
      </p:pic>
      <p:sp>
        <p:nvSpPr>
          <p:cNvPr id="16" name="Right Arrow 15"/>
          <p:cNvSpPr/>
          <p:nvPr/>
        </p:nvSpPr>
        <p:spPr>
          <a:xfrm>
            <a:off x="1925463" y="2888393"/>
            <a:ext cx="2656956" cy="3635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2116116" y="2330839"/>
            <a:ext cx="222368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sends x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_... </a:t>
            </a:r>
            <a:endParaRPr lang="en-US" sz="2400" dirty="0"/>
          </a:p>
        </p:txBody>
      </p:sp>
      <p:sp>
        <p:nvSpPr>
          <p:cNvPr id="20" name="Rectangle 19"/>
          <p:cNvSpPr/>
          <p:nvPr/>
        </p:nvSpPr>
        <p:spPr>
          <a:xfrm>
            <a:off x="7567605" y="2330838"/>
            <a:ext cx="273344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observes x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_... </a:t>
            </a:r>
            <a:endParaRPr lang="en-US" sz="2400" dirty="0"/>
          </a:p>
        </p:txBody>
      </p:sp>
      <p:sp>
        <p:nvSpPr>
          <p:cNvPr id="25" name="Left-Right Arrow 24"/>
          <p:cNvSpPr/>
          <p:nvPr/>
        </p:nvSpPr>
        <p:spPr>
          <a:xfrm>
            <a:off x="7567605" y="2840984"/>
            <a:ext cx="2733441" cy="358588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7568729" y="3251957"/>
            <a:ext cx="256352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updates </a:t>
            </a:r>
            <a:r>
              <a:rPr lang="en-US" sz="2400" dirty="0" err="1" smtClean="0">
                <a:latin typeface="Consolas" charset="0"/>
                <a:ea typeface="Consolas" charset="0"/>
                <a:cs typeface="Consolas" charset="0"/>
              </a:rPr>
              <a:t>y_pred</a:t>
            </a: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sz="2400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and action</a:t>
            </a:r>
            <a:endParaRPr lang="en-US" sz="2400" dirty="0"/>
          </a:p>
        </p:txBody>
      </p:sp>
      <p:sp>
        <p:nvSpPr>
          <p:cNvPr id="30" name="Rectangle 29"/>
          <p:cNvSpPr/>
          <p:nvPr/>
        </p:nvSpPr>
        <p:spPr>
          <a:xfrm>
            <a:off x="1935988" y="3684508"/>
            <a:ext cx="273344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observes action</a:t>
            </a:r>
            <a:endParaRPr lang="en-US" sz="2400" dirty="0"/>
          </a:p>
        </p:txBody>
      </p:sp>
      <p:sp>
        <p:nvSpPr>
          <p:cNvPr id="31" name="Left-Right Arrow 30"/>
          <p:cNvSpPr/>
          <p:nvPr/>
        </p:nvSpPr>
        <p:spPr>
          <a:xfrm>
            <a:off x="1935988" y="4194654"/>
            <a:ext cx="2733441" cy="358588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1937112" y="4751310"/>
            <a:ext cx="273344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if 1, prompts</a:t>
            </a:r>
            <a:br>
              <a:rPr lang="en-US" sz="2400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&amp; updates </a:t>
            </a:r>
            <a:r>
              <a:rPr lang="en-US" sz="2400" dirty="0" err="1" smtClean="0">
                <a:latin typeface="Consolas" charset="0"/>
                <a:ea typeface="Consolas" charset="0"/>
                <a:cs typeface="Consolas" charset="0"/>
              </a:rPr>
              <a:t>y_obs</a:t>
            </a:r>
            <a:endParaRPr lang="en-US" sz="2400" dirty="0"/>
          </a:p>
        </p:txBody>
      </p:sp>
      <p:sp>
        <p:nvSpPr>
          <p:cNvPr id="33" name="Rectangle 32"/>
          <p:cNvSpPr/>
          <p:nvPr/>
        </p:nvSpPr>
        <p:spPr>
          <a:xfrm>
            <a:off x="7567605" y="4302078"/>
            <a:ext cx="256352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observes </a:t>
            </a:r>
            <a:r>
              <a:rPr lang="en-US" sz="2400" dirty="0" err="1" smtClean="0">
                <a:latin typeface="Consolas" charset="0"/>
                <a:ea typeface="Consolas" charset="0"/>
                <a:cs typeface="Consolas" charset="0"/>
              </a:rPr>
              <a:t>y_obs</a:t>
            </a:r>
            <a:endParaRPr lang="en-US" sz="2400" dirty="0"/>
          </a:p>
        </p:txBody>
      </p:sp>
      <p:sp>
        <p:nvSpPr>
          <p:cNvPr id="38" name="Rectangle 37"/>
          <p:cNvSpPr/>
          <p:nvPr/>
        </p:nvSpPr>
        <p:spPr>
          <a:xfrm>
            <a:off x="7568729" y="5223197"/>
            <a:ext cx="307327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updates the model</a:t>
            </a:r>
            <a:endParaRPr lang="en-US" sz="2400" dirty="0"/>
          </a:p>
        </p:txBody>
      </p:sp>
      <p:sp>
        <p:nvSpPr>
          <p:cNvPr id="39" name="Right Arrow 38"/>
          <p:cNvSpPr/>
          <p:nvPr/>
        </p:nvSpPr>
        <p:spPr>
          <a:xfrm>
            <a:off x="7567604" y="4831781"/>
            <a:ext cx="2733441" cy="35367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74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3" grpId="0"/>
      <p:bldP spid="20" grpId="0"/>
      <p:bldP spid="25" grpId="0" animBg="1"/>
      <p:bldP spid="26" grpId="0"/>
      <p:bldP spid="30" grpId="0"/>
      <p:bldP spid="31" grpId="0" animBg="1"/>
      <p:bldP spid="32" grpId="0"/>
      <p:bldP spid="33" grpId="0"/>
      <p:bldP spid="38" grpId="0"/>
      <p:bldP spid="3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31870"/>
            <a:ext cx="10515600" cy="4686594"/>
          </a:xfrm>
        </p:spPr>
        <p:txBody>
          <a:bodyPr>
            <a:noAutofit/>
          </a:bodyPr>
          <a:lstStyle/>
          <a:p>
            <a:pPr marL="365125" indent="-365125"/>
            <a:r>
              <a:rPr lang="en-US" sz="3200" b="1" dirty="0" smtClean="0"/>
              <a:t>Context</a:t>
            </a:r>
            <a:r>
              <a:rPr lang="en-US" sz="3200" dirty="0" smtClean="0"/>
              <a:t> – What you should expect</a:t>
            </a:r>
          </a:p>
          <a:p>
            <a:pPr marL="365125" indent="-365125"/>
            <a:r>
              <a:rPr lang="en-US" sz="3200" b="1" dirty="0" smtClean="0"/>
              <a:t>Stuff </a:t>
            </a:r>
            <a:r>
              <a:rPr lang="en-US" sz="3200" dirty="0" smtClean="0"/>
              <a:t>you’ll need</a:t>
            </a:r>
            <a:br>
              <a:rPr lang="en-US" sz="3200" dirty="0" smtClean="0"/>
            </a:br>
            <a:endParaRPr lang="en-US" sz="3200" dirty="0" smtClean="0"/>
          </a:p>
          <a:p>
            <a:pPr marL="365125" indent="-365125"/>
            <a:r>
              <a:rPr lang="en-US" sz="3200" b="1" dirty="0" smtClean="0"/>
              <a:t>Problem</a:t>
            </a:r>
            <a:r>
              <a:rPr lang="en-US" sz="3200" dirty="0"/>
              <a:t> </a:t>
            </a:r>
            <a:r>
              <a:rPr lang="en-US" sz="3200" dirty="0" smtClean="0"/>
              <a:t>– What are we addressing?</a:t>
            </a:r>
            <a:endParaRPr lang="en-US" sz="3200" b="1" dirty="0" smtClean="0"/>
          </a:p>
          <a:p>
            <a:pPr marL="365125" indent="-365125"/>
            <a:r>
              <a:rPr lang="en-US" sz="3200" b="1" dirty="0" smtClean="0"/>
              <a:t>Workflow</a:t>
            </a:r>
            <a:r>
              <a:rPr lang="en-US" sz="3200" dirty="0" smtClean="0"/>
              <a:t/>
            </a:r>
            <a:br>
              <a:rPr lang="en-US" sz="3200" dirty="0" smtClean="0"/>
            </a:br>
            <a:endParaRPr lang="en-US" sz="3200" dirty="0" smtClean="0"/>
          </a:p>
          <a:p>
            <a:pPr marL="365125" indent="-365125"/>
            <a:r>
              <a:rPr lang="en-US" sz="3200" dirty="0" smtClean="0"/>
              <a:t>High level </a:t>
            </a:r>
            <a:r>
              <a:rPr lang="en-US" sz="3200" b="1" dirty="0" smtClean="0"/>
              <a:t>solution</a:t>
            </a:r>
            <a:r>
              <a:rPr lang="en-US" sz="3200" dirty="0"/>
              <a:t> </a:t>
            </a:r>
            <a:r>
              <a:rPr lang="en-US" sz="3200" dirty="0" smtClean="0"/>
              <a:t>– </a:t>
            </a:r>
            <a:r>
              <a:rPr lang="en-US" sz="3200" dirty="0"/>
              <a:t>T</a:t>
            </a:r>
            <a:r>
              <a:rPr lang="en-US" sz="3200" dirty="0" smtClean="0"/>
              <a:t>he architecture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645408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Stuff you’ll need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4267201"/>
            <a:ext cx="12191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Consolas" charset="0"/>
                <a:ea typeface="Consolas" charset="0"/>
                <a:cs typeface="Consolas" charset="0"/>
              </a:rPr>
              <a:t>http://</a:t>
            </a:r>
            <a:r>
              <a:rPr lang="en-US" sz="2800" dirty="0" err="1">
                <a:latin typeface="Consolas" charset="0"/>
                <a:ea typeface="Consolas" charset="0"/>
                <a:cs typeface="Consolas" charset="0"/>
              </a:rPr>
              <a:t>bit.ly</a:t>
            </a:r>
            <a:r>
              <a:rPr lang="en-US" sz="2800" dirty="0">
                <a:latin typeface="Consolas" charset="0"/>
                <a:ea typeface="Consolas" charset="0"/>
                <a:cs typeface="Consolas" charset="0"/>
              </a:rPr>
              <a:t>/</a:t>
            </a:r>
            <a:r>
              <a:rPr lang="en-US" sz="2800" b="1" dirty="0" err="1">
                <a:latin typeface="Consolas" charset="0"/>
                <a:ea typeface="Consolas" charset="0"/>
                <a:cs typeface="Consolas" charset="0"/>
              </a:rPr>
              <a:t>gdg</a:t>
            </a:r>
            <a:r>
              <a:rPr lang="en-US" sz="2800" b="1" dirty="0">
                <a:latin typeface="Consolas" charset="0"/>
                <a:ea typeface="Consolas" charset="0"/>
                <a:cs typeface="Consolas" charset="0"/>
              </a:rPr>
              <a:t>-android-backend</a:t>
            </a:r>
            <a:endParaRPr lang="en-US" sz="2800" b="1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-1" y="2534773"/>
            <a:ext cx="12191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Consolas" charset="0"/>
                <a:ea typeface="Consolas" charset="0"/>
                <a:cs typeface="Consolas" charset="0"/>
              </a:rPr>
              <a:t>http://</a:t>
            </a:r>
            <a:r>
              <a:rPr lang="en-US" sz="2800" dirty="0" err="1">
                <a:latin typeface="Consolas" charset="0"/>
                <a:ea typeface="Consolas" charset="0"/>
                <a:cs typeface="Consolas" charset="0"/>
              </a:rPr>
              <a:t>bit.ly</a:t>
            </a:r>
            <a:r>
              <a:rPr lang="en-US" sz="2800" dirty="0">
                <a:latin typeface="Consolas" charset="0"/>
                <a:ea typeface="Consolas" charset="0"/>
                <a:cs typeface="Consolas" charset="0"/>
              </a:rPr>
              <a:t>/</a:t>
            </a:r>
            <a:r>
              <a:rPr lang="en-US" sz="2800" b="1" dirty="0" err="1">
                <a:latin typeface="Consolas" charset="0"/>
                <a:ea typeface="Consolas" charset="0"/>
                <a:cs typeface="Consolas" charset="0"/>
              </a:rPr>
              <a:t>gdg</a:t>
            </a:r>
            <a:r>
              <a:rPr lang="en-US" sz="2800" b="1" dirty="0">
                <a:latin typeface="Consolas" charset="0"/>
                <a:ea typeface="Consolas" charset="0"/>
                <a:cs typeface="Consolas" charset="0"/>
              </a:rPr>
              <a:t>-android</a:t>
            </a:r>
            <a:endParaRPr lang="en-US" sz="2800" b="1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-1" y="1850188"/>
            <a:ext cx="12191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Starting App Rep:</a:t>
            </a:r>
            <a:endParaRPr lang="en-US" sz="2800" dirty="0">
              <a:solidFill>
                <a:schemeClr val="tx2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" y="3582616"/>
            <a:ext cx="12191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Python backend Rep:</a:t>
            </a:r>
            <a:endParaRPr lang="en-US" sz="2800" dirty="0">
              <a:solidFill>
                <a:schemeClr val="tx2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369931" y="5999629"/>
            <a:ext cx="54521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pip install -r </a:t>
            </a:r>
            <a:r>
              <a:rPr lang="en-US" sz="2400" dirty="0" err="1">
                <a:latin typeface="Consolas" charset="0"/>
                <a:ea typeface="Consolas" charset="0"/>
                <a:cs typeface="Consolas" charset="0"/>
              </a:rPr>
              <a:t>requirements.txt</a:t>
            </a:r>
            <a:endParaRPr lang="en-US" sz="2400" b="1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304482" y="5390065"/>
            <a:ext cx="35830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Consolas" charset="0"/>
                <a:ea typeface="Consolas" charset="0"/>
                <a:cs typeface="Consolas" charset="0"/>
              </a:rPr>
              <a:t>https://</a:t>
            </a:r>
            <a:r>
              <a:rPr lang="en-US" sz="2400" b="1" dirty="0" err="1" smtClean="0">
                <a:latin typeface="Consolas" charset="0"/>
                <a:ea typeface="Consolas" charset="0"/>
                <a:cs typeface="Consolas" charset="0"/>
              </a:rPr>
              <a:t>pip.pypa.io</a:t>
            </a:r>
            <a:r>
              <a:rPr lang="en-US" sz="2400" b="1" dirty="0" smtClean="0">
                <a:latin typeface="Consolas" charset="0"/>
                <a:ea typeface="Consolas" charset="0"/>
                <a:cs typeface="Consolas" charset="0"/>
              </a:rPr>
              <a:t>/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4911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Reference Slides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240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Issue: Precision and Recall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087034"/>
          </a:xfrm>
        </p:spPr>
        <p:txBody>
          <a:bodyPr>
            <a:normAutofit/>
          </a:bodyPr>
          <a:lstStyle/>
          <a:p>
            <a:r>
              <a:rPr lang="en-US" dirty="0" smtClean="0"/>
              <a:t>If we take no action when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y_prediction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&lt; threshold</a:t>
            </a:r>
            <a:r>
              <a:rPr lang="en-US" dirty="0" smtClean="0"/>
              <a:t>, then the system will never correct the model in case of false negatives (Type II error)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In other words, the model update itself overtime just maximizing the precision by minimizing false positives (Type I errors), without touching the recall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838200" y="5336084"/>
                <a:ext cx="5008230" cy="97578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 b="0" i="0" smtClean="0">
                          <a:latin typeface="Cambria Math" charset="0"/>
                        </a:rPr>
                        <m:t>Precision</m:t>
                      </m:r>
                      <m:r>
                        <a:rPr lang="en-US" sz="3200" b="0" i="1" smtClean="0">
                          <a:latin typeface="Cambria Math" charset="0"/>
                        </a:rPr>
                        <m:t>= </m:t>
                      </m:r>
                      <m:f>
                        <m:fPr>
                          <m:ctrlPr>
                            <a:rPr lang="mr-IN" sz="3200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sz="3200" b="0" i="1" smtClean="0">
                              <a:latin typeface="Cambria Math" charset="0"/>
                            </a:rPr>
                            <m:t>𝑡𝑝</m:t>
                          </m:r>
                        </m:num>
                        <m:den>
                          <m:r>
                            <a:rPr lang="en-US" sz="3200" b="0" i="1" smtClean="0">
                              <a:latin typeface="Cambria Math" charset="0"/>
                            </a:rPr>
                            <m:t>𝑡𝑝</m:t>
                          </m:r>
                          <m:r>
                            <a:rPr lang="en-US" sz="3200" b="0" i="1" smtClean="0">
                              <a:latin typeface="Cambria Math" charset="0"/>
                            </a:rPr>
                            <m:t>+</m:t>
                          </m:r>
                          <m:r>
                            <a:rPr lang="en-US" sz="3200" b="0" i="1" smtClean="0">
                              <a:latin typeface="Cambria Math" charset="0"/>
                            </a:rPr>
                            <m:t>𝑓𝑝</m:t>
                          </m:r>
                        </m:den>
                      </m:f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5336084"/>
                <a:ext cx="5008230" cy="97578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6096000" y="5336083"/>
                <a:ext cx="5008230" cy="97578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 b="0" i="0" smtClean="0">
                          <a:latin typeface="Cambria Math" charset="0"/>
                        </a:rPr>
                        <m:t>Recall</m:t>
                      </m:r>
                      <m:r>
                        <a:rPr lang="en-US" sz="3200" b="0" i="1" smtClean="0">
                          <a:latin typeface="Cambria Math" charset="0"/>
                        </a:rPr>
                        <m:t>= </m:t>
                      </m:r>
                      <m:f>
                        <m:fPr>
                          <m:ctrlPr>
                            <a:rPr lang="mr-IN" sz="3200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sz="3200" b="0" i="1" smtClean="0">
                              <a:latin typeface="Cambria Math" charset="0"/>
                            </a:rPr>
                            <m:t>𝑡𝑝</m:t>
                          </m:r>
                        </m:num>
                        <m:den>
                          <m:r>
                            <a:rPr lang="en-US" sz="3200" b="0" i="1" smtClean="0">
                              <a:latin typeface="Cambria Math" charset="0"/>
                            </a:rPr>
                            <m:t>𝑡𝑝</m:t>
                          </m:r>
                          <m:r>
                            <a:rPr lang="en-US" sz="3200" b="0" i="1" smtClean="0">
                              <a:latin typeface="Cambria Math" charset="0"/>
                            </a:rPr>
                            <m:t>+</m:t>
                          </m:r>
                          <m:r>
                            <a:rPr lang="en-US" sz="3200" b="0" i="1" smtClean="0">
                              <a:latin typeface="Cambria Math" charset="0"/>
                            </a:rPr>
                            <m:t>𝑓𝑛</m:t>
                          </m:r>
                        </m:den>
                      </m:f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5336083"/>
                <a:ext cx="5008230" cy="97578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96386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35755"/>
            <a:ext cx="10515600" cy="1325563"/>
          </a:xfrm>
        </p:spPr>
        <p:txBody>
          <a:bodyPr/>
          <a:lstStyle/>
          <a:p>
            <a:r>
              <a:rPr lang="en-US" dirty="0" smtClean="0"/>
              <a:t>Formalization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6" name="Straight Connector 5"/>
          <p:cNvCxnSpPr/>
          <p:nvPr/>
        </p:nvCxnSpPr>
        <p:spPr>
          <a:xfrm>
            <a:off x="2761129" y="2026023"/>
            <a:ext cx="5910790" cy="3492000"/>
          </a:xfrm>
          <a:prstGeom prst="line">
            <a:avLst/>
          </a:prstGeom>
          <a:ln w="6032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 flipH="1">
            <a:off x="1828800" y="1961716"/>
            <a:ext cx="9233647" cy="3291602"/>
          </a:xfrm>
          <a:prstGeom prst="line">
            <a:avLst/>
          </a:prstGeom>
          <a:ln w="6032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9909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Sigmoid Function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3295837"/>
                <a:ext cx="10515600" cy="1007222"/>
              </a:xfrm>
            </p:spPr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charset="0"/>
                        </a:rPr>
                        <m:t>h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charset="0"/>
                            </a:rPr>
                            <m:t>𝑧</m:t>
                          </m:r>
                        </m:e>
                      </m:d>
                      <m:r>
                        <a:rPr lang="en-US" sz="3200" b="0" i="1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mr-IN" sz="3200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sz="3200" b="0" i="1" smtClean="0">
                              <a:latin typeface="Cambria Math" charset="0"/>
                            </a:rPr>
                            <m:t>1</m:t>
                          </m:r>
                        </m:num>
                        <m:den>
                          <m:r>
                            <a:rPr lang="en-US" sz="3200" b="0" i="1" smtClean="0">
                              <a:latin typeface="Cambria Math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sz="3200" b="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sz="3200" b="0" i="1" smtClean="0">
                                  <a:latin typeface="Cambria Math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3200" b="0" i="1" smtClean="0">
                                  <a:latin typeface="Cambria Math" charset="0"/>
                                </a:rPr>
                                <m:t>−</m:t>
                              </m:r>
                              <m:r>
                                <a:rPr lang="en-US" sz="3200" b="0" i="1" smtClean="0">
                                  <a:latin typeface="Cambria Math" charset="0"/>
                                </a:rPr>
                                <m:t>𝑧</m:t>
                              </m:r>
                            </m:sup>
                          </m:sSup>
                        </m:den>
                      </m:f>
                      <m:r>
                        <a:rPr lang="en-US" sz="3200" b="0" i="1" smtClean="0">
                          <a:latin typeface="Cambria Math" charset="0"/>
                        </a:rPr>
                        <m:t>,   </m:t>
                      </m:r>
                      <m:r>
                        <a:rPr lang="en-US" sz="3200" b="0" i="1" smtClean="0">
                          <a:latin typeface="Cambria Math" charset="0"/>
                        </a:rPr>
                        <m:t>𝑧</m:t>
                      </m:r>
                      <m:r>
                        <a:rPr lang="en-US" sz="3200" b="0" i="1" smtClean="0">
                          <a:latin typeface="Cambria Math" charset="0"/>
                        </a:rPr>
                        <m:t>=</m:t>
                      </m:r>
                      <m:sSup>
                        <m:sSupPr>
                          <m:ctrlPr>
                            <a:rPr lang="en-US" sz="3200" b="1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r>
                            <a:rPr lang="en-US" sz="3200" b="1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𝜽</m:t>
                          </m:r>
                        </m:e>
                        <m:sup>
                          <m:r>
                            <a:rPr lang="en-US" sz="32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𝑇</m:t>
                          </m:r>
                        </m:sup>
                      </m:sSup>
                      <m:r>
                        <a:rPr lang="en-US" sz="3200" b="1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𝒙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3295837"/>
                <a:ext cx="10515600" cy="1007222"/>
              </a:xfr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23479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Sigmoid Function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8102" y="2294965"/>
            <a:ext cx="6335796" cy="3412658"/>
          </a:xfrm>
        </p:spPr>
      </p:pic>
      <p:sp>
        <p:nvSpPr>
          <p:cNvPr id="5" name="Donut 4"/>
          <p:cNvSpPr/>
          <p:nvPr/>
        </p:nvSpPr>
        <p:spPr>
          <a:xfrm>
            <a:off x="4267200" y="3316941"/>
            <a:ext cx="1039906" cy="1039906"/>
          </a:xfrm>
          <a:prstGeom prst="donut">
            <a:avLst>
              <a:gd name="adj" fmla="val 11169"/>
            </a:avLst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9842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Sigmoid Function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/>
              <p:cNvSpPr txBox="1">
                <a:spLocks/>
              </p:cNvSpPr>
              <p:nvPr/>
            </p:nvSpPr>
            <p:spPr>
              <a:xfrm>
                <a:off x="838200" y="2294917"/>
                <a:ext cx="10515600" cy="100722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/>
                  <a:buChar char="•"/>
                  <a:defRPr sz="2800" kern="1200">
                    <a:solidFill>
                      <a:schemeClr val="tx2">
                        <a:lumMod val="75000"/>
                      </a:schemeClr>
                    </a:solidFill>
                    <a:latin typeface="Lato" charset="0"/>
                    <a:ea typeface="Lato" charset="0"/>
                    <a:cs typeface="Lato" charset="0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400" kern="1200">
                    <a:solidFill>
                      <a:schemeClr val="tx2">
                        <a:lumMod val="75000"/>
                      </a:schemeClr>
                    </a:solidFill>
                    <a:latin typeface="Lato" charset="0"/>
                    <a:ea typeface="Lato" charset="0"/>
                    <a:cs typeface="Lato" charset="0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000" kern="1200">
                    <a:solidFill>
                      <a:schemeClr val="tx2">
                        <a:lumMod val="75000"/>
                      </a:schemeClr>
                    </a:solidFill>
                    <a:latin typeface="Lato" charset="0"/>
                    <a:ea typeface="Lato" charset="0"/>
                    <a:cs typeface="Lato" charset="0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2">
                        <a:lumMod val="75000"/>
                      </a:schemeClr>
                    </a:solidFill>
                    <a:latin typeface="Lato" charset="0"/>
                    <a:ea typeface="Lato" charset="0"/>
                    <a:cs typeface="Lato" charset="0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2">
                        <a:lumMod val="75000"/>
                      </a:schemeClr>
                    </a:solidFill>
                    <a:latin typeface="Lato" charset="0"/>
                    <a:ea typeface="Lato" charset="0"/>
                    <a:cs typeface="Lato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charset="0"/>
                        </a:rPr>
                        <m:t>𝐽</m:t>
                      </m:r>
                      <m:d>
                        <m:dPr>
                          <m:ctrlPr>
                            <a:rPr lang="en-US" sz="320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sz="3200" b="1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𝜽</m:t>
                          </m:r>
                        </m:e>
                      </m:d>
                      <m:r>
                        <a:rPr lang="en-US" sz="3200" b="0" i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f>
                        <m:fPr>
                          <m:ctrlPr>
                            <a:rPr lang="mr-IN" sz="320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a:rPr lang="en-US" sz="32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1</m:t>
                          </m:r>
                        </m:num>
                        <m:den>
                          <m:r>
                            <a:rPr lang="en-US" sz="32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2</m:t>
                          </m:r>
                          <m:r>
                            <a:rPr lang="en-US" sz="32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𝑚</m:t>
                          </m:r>
                        </m:den>
                      </m:f>
                      <m:r>
                        <a:rPr lang="en-US" sz="32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</m:t>
                      </m:r>
                      <m:nary>
                        <m:naryPr>
                          <m:chr m:val="∑"/>
                          <m:ctrlPr>
                            <a:rPr lang="is-IS" sz="320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32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𝑖</m:t>
                          </m:r>
                          <m:r>
                            <a:rPr lang="en-US" sz="32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=1</m:t>
                          </m:r>
                        </m:sub>
                        <m:sup>
                          <m:r>
                            <a:rPr lang="en-US" sz="32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𝑚</m:t>
                          </m:r>
                        </m:sup>
                        <m:e>
                          <m:sSub>
                            <m:sSubPr>
                              <m:ctrlPr>
                                <a:rPr lang="en-US" sz="32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𝐶𝑜𝑠𝑡</m:t>
                              </m:r>
                              <m:r>
                                <a:rPr lang="en-US" sz="32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(</m:t>
                              </m:r>
                              <m:r>
                                <a:rPr lang="en-US" sz="32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3200" b="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𝜃</m:t>
                              </m:r>
                            </m:sub>
                          </m:sSub>
                          <m:r>
                            <a:rPr lang="en-US" sz="32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sz="32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sz="32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𝑥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320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p>
                          <m:r>
                            <a:rPr lang="en-US" sz="32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),</m:t>
                          </m:r>
                          <m:sSup>
                            <m:sSupPr>
                              <m:ctrlPr>
                                <a:rPr lang="en-US" sz="32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sz="32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sz="32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(</m:t>
                              </m:r>
                              <m:r>
                                <a:rPr lang="en-US" sz="32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𝑖</m:t>
                              </m:r>
                              <m:r>
                                <a:rPr lang="en-US" sz="32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)</m:t>
                              </m:r>
                            </m:sup>
                          </m:sSup>
                          <m:r>
                            <a:rPr lang="en-US" sz="32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294917"/>
                <a:ext cx="10515600" cy="1007222"/>
              </a:xfrm>
              <a:prstGeom prst="rect">
                <a:avLst/>
              </a:prstGeom>
              <a:blipFill rotWithShape="0">
                <a:blip r:embed="rId2"/>
                <a:stretch>
                  <a:fillRect b="-277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/>
              <p:cNvSpPr txBox="1">
                <a:spLocks/>
              </p:cNvSpPr>
              <p:nvPr/>
            </p:nvSpPr>
            <p:spPr>
              <a:xfrm>
                <a:off x="838200" y="4232273"/>
                <a:ext cx="10515600" cy="169339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/>
                  <a:buChar char="•"/>
                  <a:defRPr sz="2800" kern="1200">
                    <a:solidFill>
                      <a:schemeClr val="tx2">
                        <a:lumMod val="75000"/>
                      </a:schemeClr>
                    </a:solidFill>
                    <a:latin typeface="Lato" charset="0"/>
                    <a:ea typeface="Lato" charset="0"/>
                    <a:cs typeface="Lato" charset="0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400" kern="1200">
                    <a:solidFill>
                      <a:schemeClr val="tx2">
                        <a:lumMod val="75000"/>
                      </a:schemeClr>
                    </a:solidFill>
                    <a:latin typeface="Lato" charset="0"/>
                    <a:ea typeface="Lato" charset="0"/>
                    <a:cs typeface="Lato" charset="0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000" kern="1200">
                    <a:solidFill>
                      <a:schemeClr val="tx2">
                        <a:lumMod val="75000"/>
                      </a:schemeClr>
                    </a:solidFill>
                    <a:latin typeface="Lato" charset="0"/>
                    <a:ea typeface="Lato" charset="0"/>
                    <a:cs typeface="Lato" charset="0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2">
                        <a:lumMod val="75000"/>
                      </a:schemeClr>
                    </a:solidFill>
                    <a:latin typeface="Lato" charset="0"/>
                    <a:ea typeface="Lato" charset="0"/>
                    <a:cs typeface="Lato" charset="0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2">
                        <a:lumMod val="75000"/>
                      </a:schemeClr>
                    </a:solidFill>
                    <a:latin typeface="Lato" charset="0"/>
                    <a:ea typeface="Lato" charset="0"/>
                    <a:cs typeface="Lato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𝐶𝑜𝑠𝑡</m:t>
                          </m:r>
                          <m:r>
                            <a:rPr lang="en-US" sz="32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(</m:t>
                          </m:r>
                          <m:r>
                            <a:rPr lang="en-US" sz="32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h</m:t>
                          </m:r>
                        </m:e>
                        <m:sub>
                          <m:r>
                            <a:rPr lang="en-US" sz="32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𝜃</m:t>
                          </m:r>
                        </m:sub>
                      </m:sSub>
                      <m:r>
                        <a:rPr lang="en-US" sz="32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(</m:t>
                      </m:r>
                      <m:sSup>
                        <m:sSupPr>
                          <m:ctrlPr>
                            <a:rPr lang="en-US" sz="32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r>
                            <a:rPr lang="en-US" sz="32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𝑥</m:t>
                          </m:r>
                        </m:e>
                        <m:sup>
                          <m:d>
                            <m:dPr>
                              <m:ctrlPr>
                                <a:rPr lang="en-US" sz="32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sz="32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𝑖</m:t>
                              </m:r>
                            </m:e>
                          </m:d>
                        </m:sup>
                      </m:sSup>
                      <m:r>
                        <a:rPr lang="en-US" sz="32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),</m:t>
                      </m:r>
                      <m:sSup>
                        <m:sSupPr>
                          <m:ctrlPr>
                            <a:rPr lang="en-US" sz="32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r>
                            <a:rPr lang="en-US" sz="32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𝑦</m:t>
                          </m:r>
                        </m:e>
                        <m:sup>
                          <m:d>
                            <m:dPr>
                              <m:ctrlPr>
                                <a:rPr lang="en-US" sz="32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sz="32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𝑖</m:t>
                              </m:r>
                            </m:e>
                          </m:d>
                        </m:sup>
                      </m:sSup>
                      <m:r>
                        <a:rPr lang="en-US" sz="32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)</m:t>
                      </m:r>
                      <m:r>
                        <a:rPr lang="en-US" sz="32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mr-IN" sz="32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mr-IN" sz="32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eqArrPr>
                            <m:e>
                              <m:r>
                                <a:rPr lang="en-US" sz="32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en-US" sz="3200" b="0" i="0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log</m:t>
                              </m:r>
                              <m:r>
                                <a:rPr lang="en-US" sz="32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⁡(</m:t>
                              </m:r>
                              <m:sSub>
                                <m:sSubPr>
                                  <m:ctrlPr>
                                    <a:rPr lang="en-US" sz="3200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𝜃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3200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3200" b="0" i="1" smtClean="0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3200" b="0" i="1" smtClean="0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sz="3200" b="0" i="1" smtClean="0">
                                              <a:latin typeface="Cambria Math" charset="0"/>
                                              <a:ea typeface="Cambria Math" charset="0"/>
                                              <a:cs typeface="Cambria Math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3200" b="0" i="1" smtClean="0">
                                              <a:latin typeface="Cambria Math" charset="0"/>
                                              <a:ea typeface="Cambria Math" charset="0"/>
                                              <a:cs typeface="Cambria Math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  <m:r>
                                <a:rPr lang="en-US" sz="32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)   </m:t>
                              </m:r>
                              <m:r>
                                <m:rPr>
                                  <m:sty m:val="p"/>
                                </m:rPr>
                                <a:rPr lang="en-US" sz="3200" b="0" i="0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if</m:t>
                              </m:r>
                              <m:r>
                                <a:rPr lang="en-US" sz="3200" b="0" i="0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 </m:t>
                              </m:r>
                              <m:r>
                                <a:rPr lang="en-US" sz="32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𝑦</m:t>
                              </m:r>
                              <m:r>
                                <a:rPr lang="en-US" sz="32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=1</m:t>
                              </m:r>
                            </m:e>
                            <m:e>
                              <m:r>
                                <a:rPr lang="en-US" sz="32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en-US" sz="320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log</m:t>
                              </m:r>
                              <m:r>
                                <a:rPr lang="en-US" sz="32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⁡(</m:t>
                              </m:r>
                              <m:r>
                                <a:rPr lang="en-US" sz="32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US" sz="3200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𝜃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3200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3200" i="1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3200" i="1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sz="3200" i="1">
                                              <a:latin typeface="Cambria Math" charset="0"/>
                                              <a:ea typeface="Cambria Math" charset="0"/>
                                              <a:cs typeface="Cambria Math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3200" i="1">
                                              <a:latin typeface="Cambria Math" charset="0"/>
                                              <a:ea typeface="Cambria Math" charset="0"/>
                                              <a:cs typeface="Cambria Math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  <m:r>
                                <a:rPr lang="en-US" sz="32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)</m:t>
                              </m:r>
                              <m:r>
                                <a:rPr lang="en-US" sz="32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   </m:t>
                              </m:r>
                              <m:r>
                                <m:rPr>
                                  <m:sty m:val="p"/>
                                </m:rPr>
                                <a:rPr lang="en-US" sz="320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if</m:t>
                              </m:r>
                              <m:r>
                                <a:rPr lang="en-US" sz="320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 </m:t>
                              </m:r>
                              <m:r>
                                <a:rPr lang="en-US" sz="32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𝑦</m:t>
                              </m:r>
                              <m:r>
                                <a:rPr lang="en-US" sz="32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=0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5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232273"/>
                <a:ext cx="10515600" cy="1693397"/>
              </a:xfrm>
              <a:prstGeom prst="rect">
                <a:avLst/>
              </a:prstGeom>
              <a:blipFill rotWithShape="0">
                <a:blip r:embed="rId3"/>
                <a:stretch>
                  <a:fillRect t="-7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80143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153" y="1290918"/>
            <a:ext cx="10581694" cy="4309130"/>
          </a:xfrm>
        </p:spPr>
      </p:pic>
    </p:spTree>
    <p:extLst>
      <p:ext uri="{BB962C8B-B14F-4D97-AF65-F5344CB8AC3E}">
        <p14:creationId xmlns:p14="http://schemas.microsoft.com/office/powerpoint/2010/main" val="487736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Firebase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51194"/>
            <a:ext cx="1896763" cy="10703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 smtClean="0"/>
              <a:t>It was:</a:t>
            </a:r>
            <a:endParaRPr lang="en-US" sz="3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2352" y="1951194"/>
            <a:ext cx="1711950" cy="17119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0718" y="1815726"/>
            <a:ext cx="1324306" cy="176573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4572" y="2031370"/>
            <a:ext cx="1551598" cy="1551598"/>
          </a:xfrm>
          <a:prstGeom prst="rect">
            <a:avLst/>
          </a:prstGeom>
        </p:spPr>
      </p:pic>
      <p:sp>
        <p:nvSpPr>
          <p:cNvPr id="9" name="Left-Right Arrow 8"/>
          <p:cNvSpPr/>
          <p:nvPr/>
        </p:nvSpPr>
        <p:spPr>
          <a:xfrm>
            <a:off x="4801378" y="2592825"/>
            <a:ext cx="1075765" cy="428688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Left-Right Arrow 9"/>
          <p:cNvSpPr/>
          <p:nvPr/>
        </p:nvSpPr>
        <p:spPr>
          <a:xfrm>
            <a:off x="8829627" y="2592825"/>
            <a:ext cx="1075765" cy="428688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838200" y="4700749"/>
            <a:ext cx="1896763" cy="10703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2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2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2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2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2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3600" dirty="0" smtClean="0"/>
              <a:t>Now:</a:t>
            </a:r>
            <a:endParaRPr lang="en-US" sz="3600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6896" y="4700749"/>
            <a:ext cx="1711950" cy="171195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6174" y="4675820"/>
            <a:ext cx="1324306" cy="1765736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4572" y="4780925"/>
            <a:ext cx="1551598" cy="1551598"/>
          </a:xfrm>
          <a:prstGeom prst="rect">
            <a:avLst/>
          </a:prstGeom>
        </p:spPr>
      </p:pic>
      <p:sp>
        <p:nvSpPr>
          <p:cNvPr id="18" name="Left-Right Arrow 17"/>
          <p:cNvSpPr/>
          <p:nvPr/>
        </p:nvSpPr>
        <p:spPr>
          <a:xfrm>
            <a:off x="4801378" y="5342380"/>
            <a:ext cx="1075765" cy="428688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Left-Right Arrow 18"/>
          <p:cNvSpPr/>
          <p:nvPr/>
        </p:nvSpPr>
        <p:spPr>
          <a:xfrm>
            <a:off x="8829627" y="5342380"/>
            <a:ext cx="1075765" cy="428688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772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9" grpId="0" animBg="1"/>
      <p:bldP spid="10" grpId="0" animBg="1"/>
      <p:bldP spid="14" grpId="0"/>
      <p:bldP spid="18" grpId="0" animBg="1"/>
      <p:bldP spid="1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5125" indent="-365125"/>
            <a:r>
              <a:rPr lang="en-US" sz="3200" dirty="0"/>
              <a:t>Let’s </a:t>
            </a:r>
            <a:r>
              <a:rPr lang="en-US" sz="3200" b="1" dirty="0"/>
              <a:t>code</a:t>
            </a:r>
            <a:r>
              <a:rPr lang="en-US" sz="3200" dirty="0"/>
              <a:t>!</a:t>
            </a:r>
          </a:p>
          <a:p>
            <a:pPr marL="666750" lvl="1" indent="498475"/>
            <a:r>
              <a:rPr lang="en-US" sz="2800" dirty="0"/>
              <a:t>Android</a:t>
            </a:r>
          </a:p>
          <a:p>
            <a:pPr marL="666750" lvl="1" indent="498475"/>
            <a:r>
              <a:rPr lang="en-US" sz="2800" dirty="0"/>
              <a:t>Python</a:t>
            </a:r>
            <a:br>
              <a:rPr lang="en-US" sz="2800" dirty="0"/>
            </a:br>
            <a:endParaRPr lang="en-US" sz="2800" dirty="0"/>
          </a:p>
          <a:p>
            <a:pPr marL="365125" indent="-365125">
              <a:tabLst>
                <a:tab pos="2487613" algn="l"/>
                <a:tab pos="4346575" algn="l"/>
              </a:tabLst>
            </a:pPr>
            <a:r>
              <a:rPr lang="en-US" sz="3200" dirty="0"/>
              <a:t>Conclusions &amp; </a:t>
            </a:r>
            <a:r>
              <a:rPr lang="en-US" sz="3200" b="1" dirty="0" smtClean="0"/>
              <a:t>Q&amp;A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591087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30188"/>
            <a:ext cx="10515600" cy="1325563"/>
          </a:xfrm>
        </p:spPr>
        <p:txBody>
          <a:bodyPr/>
          <a:lstStyle/>
          <a:p>
            <a:r>
              <a:rPr lang="en-US" dirty="0" smtClean="0"/>
              <a:t>What you </a:t>
            </a:r>
            <a:r>
              <a:rPr lang="en-US" dirty="0" smtClean="0">
                <a:solidFill>
                  <a:schemeClr val="accent6"/>
                </a:solidFill>
              </a:rPr>
              <a:t>should </a:t>
            </a:r>
            <a:r>
              <a:rPr lang="en-US" dirty="0" smtClean="0"/>
              <a:t>expect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1513923"/>
          </a:xfrm>
        </p:spPr>
        <p:txBody>
          <a:bodyPr/>
          <a:lstStyle/>
          <a:p>
            <a:r>
              <a:rPr lang="en-US" dirty="0" smtClean="0"/>
              <a:t>How to deploy a ML system in the context of mobile application infrastructure (client-backend)</a:t>
            </a:r>
          </a:p>
          <a:p>
            <a:r>
              <a:rPr lang="en-US" dirty="0" smtClean="0"/>
              <a:t>An insight on how Firebase can partly get rid of a backend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38200" y="361784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i="0" kern="1200">
                <a:solidFill>
                  <a:schemeClr val="tx2">
                    <a:lumMod val="7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en-US" dirty="0" smtClean="0"/>
              <a:t>What you </a:t>
            </a:r>
            <a:r>
              <a:rPr lang="en-US" dirty="0" smtClean="0">
                <a:solidFill>
                  <a:srgbClr val="C00000"/>
                </a:solidFill>
              </a:rPr>
              <a:t>shouldn’t</a:t>
            </a:r>
            <a:r>
              <a:rPr lang="en-US" dirty="0" smtClean="0"/>
              <a:t> expect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5078343"/>
            <a:ext cx="10515600" cy="15139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2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2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2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2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2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A </a:t>
            </a:r>
            <a:r>
              <a:rPr lang="en-US" b="1" dirty="0" smtClean="0"/>
              <a:t>production-level deliverable</a:t>
            </a:r>
            <a:r>
              <a:rPr lang="en-US" dirty="0" smtClean="0"/>
              <a:t>: more like a MVP</a:t>
            </a:r>
          </a:p>
          <a:p>
            <a:r>
              <a:rPr lang="en-US" dirty="0" smtClean="0"/>
              <a:t>An </a:t>
            </a:r>
            <a:r>
              <a:rPr lang="en-US" b="1" dirty="0" smtClean="0"/>
              <a:t>academic-level Machine Learning implementation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-&gt; for that there’s a 2-year Master’s Degree in Statistics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877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 you want to rate my app?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 b="16783"/>
          <a:stretch/>
        </p:blipFill>
        <p:spPr>
          <a:xfrm>
            <a:off x="1141299" y="1808123"/>
            <a:ext cx="3001814" cy="4433940"/>
          </a:xfrm>
        </p:spPr>
      </p:pic>
      <p:sp>
        <p:nvSpPr>
          <p:cNvPr id="5" name="TextBox 4"/>
          <p:cNvSpPr txBox="1"/>
          <p:nvPr/>
        </p:nvSpPr>
        <p:spPr>
          <a:xfrm>
            <a:off x="5330789" y="1780847"/>
            <a:ext cx="5070940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Prompted after:</a:t>
            </a:r>
          </a:p>
          <a:p>
            <a:pPr marL="496888" indent="-314325">
              <a:buFont typeface="Arial" charset="0"/>
              <a:buChar char="•"/>
            </a:pP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5 days of usage </a:t>
            </a:r>
            <a:br>
              <a:rPr lang="en-US" sz="2800" dirty="0" smtClean="0">
                <a:solidFill>
                  <a:schemeClr val="tx2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</a:b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		</a:t>
            </a: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OR</a:t>
            </a:r>
            <a:endParaRPr lang="en-US" sz="2800" b="1" dirty="0" smtClean="0">
              <a:solidFill>
                <a:schemeClr val="tx2">
                  <a:lumMod val="75000"/>
                </a:schemeClr>
              </a:solidFill>
              <a:latin typeface="Lato" charset="0"/>
              <a:ea typeface="Lato" charset="0"/>
              <a:cs typeface="Lato" charset="0"/>
            </a:endParaRPr>
          </a:p>
          <a:p>
            <a:pPr marL="496888" indent="-314325">
              <a:buFont typeface="Arial" charset="0"/>
              <a:buChar char="•"/>
            </a:pP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12 app openings </a:t>
            </a:r>
            <a:br>
              <a:rPr lang="en-US" sz="2800" dirty="0" smtClean="0">
                <a:solidFill>
                  <a:schemeClr val="tx2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</a:b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		</a:t>
            </a: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OR</a:t>
            </a:r>
            <a:endParaRPr lang="en-US" sz="2800" b="1" dirty="0" smtClean="0">
              <a:solidFill>
                <a:schemeClr val="tx2">
                  <a:lumMod val="75000"/>
                </a:schemeClr>
              </a:solidFill>
              <a:latin typeface="Lato" charset="0"/>
              <a:ea typeface="Lato" charset="0"/>
              <a:cs typeface="Lato" charset="0"/>
            </a:endParaRPr>
          </a:p>
          <a:p>
            <a:pPr marL="496888" indent="-314325">
              <a:buFont typeface="Arial" charset="0"/>
              <a:buChar char="•"/>
            </a:pP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5 days </a:t>
            </a: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and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 12 app 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openings</a:t>
            </a:r>
            <a:endParaRPr lang="en-US" sz="2800" dirty="0" smtClean="0">
              <a:solidFill>
                <a:schemeClr val="tx2">
                  <a:lumMod val="75000"/>
                </a:schemeClr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30789" y="4833106"/>
            <a:ext cx="6635150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Never know when/to whom you </a:t>
            </a:r>
            <a:r>
              <a:rPr lang="en-US" sz="2800" smtClean="0">
                <a:solidFill>
                  <a:schemeClr val="tx2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should</a:t>
            </a:r>
            <a:r>
              <a:rPr lang="en-US" sz="2800" smtClean="0">
                <a:solidFill>
                  <a:schemeClr val="tx2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!</a:t>
            </a:r>
            <a:br>
              <a:rPr lang="en-US" sz="2800" smtClean="0">
                <a:solidFill>
                  <a:schemeClr val="tx2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</a:br>
            <a:endParaRPr lang="en-US" sz="2800" dirty="0">
              <a:solidFill>
                <a:schemeClr val="tx2">
                  <a:lumMod val="75000"/>
                </a:schemeClr>
              </a:solidFill>
              <a:latin typeface="Lato" charset="0"/>
              <a:ea typeface="Lato" charset="0"/>
              <a:cs typeface="Lato" charset="0"/>
            </a:endParaRPr>
          </a:p>
          <a:p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I would like to ask only those people that</a:t>
            </a:r>
            <a:br>
              <a:rPr lang="en-US" sz="2800" b="1" dirty="0" smtClean="0">
                <a:solidFill>
                  <a:schemeClr val="tx2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</a:b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I know are more likely to say yes.</a:t>
            </a:r>
          </a:p>
        </p:txBody>
      </p:sp>
    </p:spTree>
    <p:extLst>
      <p:ext uri="{BB962C8B-B14F-4D97-AF65-F5344CB8AC3E}">
        <p14:creationId xmlns:p14="http://schemas.microsoft.com/office/powerpoint/2010/main" val="1191654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Uniwhere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08427"/>
          </a:xfrm>
        </p:spPr>
        <p:txBody>
          <a:bodyPr>
            <a:normAutofit/>
          </a:bodyPr>
          <a:lstStyle/>
          <a:p>
            <a:r>
              <a:rPr lang="en-US" dirty="0" smtClean="0"/>
              <a:t>80,000 users, 30% iOS, 65% Android, 5% WP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Audience: University students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Given that:</a:t>
            </a:r>
          </a:p>
          <a:p>
            <a:pPr lvl="1"/>
            <a:r>
              <a:rPr lang="en-US" dirty="0" smtClean="0"/>
              <a:t>Bad reviews happen because of issues</a:t>
            </a:r>
          </a:p>
          <a:p>
            <a:pPr lvl="1"/>
            <a:r>
              <a:rPr lang="en-US" dirty="0" smtClean="0"/>
              <a:t>Good reviews must be asked</a:t>
            </a:r>
            <a:r>
              <a:rPr lang="mr-IN" dirty="0" smtClean="0"/>
              <a:t>…</a:t>
            </a:r>
            <a:r>
              <a:rPr lang="en-US" dirty="0" smtClean="0"/>
              <a:t> otherwise people forget about it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We wanted to improve our ratings by asking the right people at the right moment for a review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9528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84651"/>
            <a:ext cx="5616388" cy="1169366"/>
          </a:xfrm>
        </p:spPr>
        <p:txBody>
          <a:bodyPr/>
          <a:lstStyle/>
          <a:p>
            <a:r>
              <a:rPr lang="en-US" b="1" dirty="0" smtClean="0"/>
              <a:t>Whom</a:t>
            </a:r>
            <a:r>
              <a:rPr lang="en-US" dirty="0" smtClean="0"/>
              <a:t> should I ask for a review?</a:t>
            </a:r>
          </a:p>
          <a:p>
            <a:r>
              <a:rPr lang="en-US" b="1" dirty="0" smtClean="0"/>
              <a:t>When</a:t>
            </a:r>
            <a:r>
              <a:rPr lang="en-US" dirty="0" smtClean="0"/>
              <a:t> should I ask for a review?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451413" y="3675529"/>
            <a:ext cx="728917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 smtClean="0">
                <a:solidFill>
                  <a:schemeClr val="accent5"/>
                </a:solidFill>
                <a:latin typeface="Lato Light" charset="0"/>
                <a:ea typeface="Lato Light" charset="0"/>
                <a:cs typeface="Lato Light" charset="0"/>
              </a:rPr>
              <a:t>CLASSIFICATION PROBLEM</a:t>
            </a:r>
            <a:endParaRPr lang="en-US" sz="4400" b="1" dirty="0">
              <a:solidFill>
                <a:schemeClr val="accent5"/>
              </a:solidFill>
              <a:latin typeface="Lato Light" charset="0"/>
              <a:ea typeface="Lato Light" charset="0"/>
              <a:cs typeface="Lato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61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Machine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Supervised learning: using labeled data, trying to predict values</a:t>
            </a:r>
            <a:br>
              <a:rPr lang="en-US" sz="3600" dirty="0" smtClean="0"/>
            </a:br>
            <a:endParaRPr lang="en-US" sz="3600" dirty="0" smtClean="0"/>
          </a:p>
          <a:p>
            <a:pPr lvl="1"/>
            <a:r>
              <a:rPr lang="en-US" sz="3200" b="1" dirty="0"/>
              <a:t>Regression</a:t>
            </a:r>
            <a:r>
              <a:rPr lang="en-US" sz="3200" dirty="0"/>
              <a:t>: real output (</a:t>
            </a:r>
            <a:r>
              <a:rPr lang="en-US" sz="3200" dirty="0" err="1"/>
              <a:t>ie</a:t>
            </a:r>
            <a:r>
              <a:rPr lang="en-US" sz="3200" dirty="0"/>
              <a:t>. a price</a:t>
            </a:r>
            <a:r>
              <a:rPr lang="en-US" sz="3200" dirty="0" smtClean="0"/>
              <a:t>)</a:t>
            </a:r>
            <a:br>
              <a:rPr lang="en-US" sz="3200" dirty="0" smtClean="0"/>
            </a:br>
            <a:endParaRPr lang="en-US" sz="2800" dirty="0"/>
          </a:p>
          <a:p>
            <a:pPr lvl="1"/>
            <a:r>
              <a:rPr lang="en-US" sz="3200" b="1" dirty="0" smtClean="0">
                <a:solidFill>
                  <a:srgbClr val="C00000"/>
                </a:solidFill>
              </a:rPr>
              <a:t>Classification</a:t>
            </a:r>
            <a:r>
              <a:rPr lang="en-US" sz="3200" dirty="0" smtClean="0"/>
              <a:t>: predict </a:t>
            </a:r>
            <a:r>
              <a:rPr lang="en-US" sz="3200" b="1" dirty="0" smtClean="0"/>
              <a:t>categorical data </a:t>
            </a:r>
            <a:r>
              <a:rPr lang="en-US" sz="3200" dirty="0" smtClean="0"/>
              <a:t>(</a:t>
            </a:r>
            <a:r>
              <a:rPr lang="en-US" sz="3200" dirty="0" err="1" smtClean="0"/>
              <a:t>ie</a:t>
            </a:r>
            <a:r>
              <a:rPr lang="en-US" sz="3200" dirty="0" smtClean="0"/>
              <a:t>. 0 or 1</a:t>
            </a:r>
            <a:r>
              <a:rPr lang="en-US" sz="3200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10640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8562</TotalTime>
  <Words>556</Words>
  <Application>Microsoft Macintosh PowerPoint</Application>
  <PresentationFormat>Widescreen</PresentationFormat>
  <Paragraphs>173</Paragraphs>
  <Slides>38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6" baseType="lpstr">
      <vt:lpstr>Calibri</vt:lpstr>
      <vt:lpstr>Cambria Math</vt:lpstr>
      <vt:lpstr>Consolas</vt:lpstr>
      <vt:lpstr>Lato</vt:lpstr>
      <vt:lpstr>Lato Light</vt:lpstr>
      <vt:lpstr>Mangal</vt:lpstr>
      <vt:lpstr>Arial</vt:lpstr>
      <vt:lpstr>Office Theme</vt:lpstr>
      <vt:lpstr>Improve Your App Ratings Using Machine Learning</vt:lpstr>
      <vt:lpstr>Agenda</vt:lpstr>
      <vt:lpstr>Agenda</vt:lpstr>
      <vt:lpstr>Agenda</vt:lpstr>
      <vt:lpstr>What you should expect</vt:lpstr>
      <vt:lpstr>Do you want to rate my app?</vt:lpstr>
      <vt:lpstr>In Uniwhere</vt:lpstr>
      <vt:lpstr>The problem</vt:lpstr>
      <vt:lpstr>Machine Learning</vt:lpstr>
      <vt:lpstr>Output</vt:lpstr>
      <vt:lpstr>Is this going to work?</vt:lpstr>
      <vt:lpstr>Feature Informativeness</vt:lpstr>
      <vt:lpstr>Formalization</vt:lpstr>
      <vt:lpstr>Classification Algorithms</vt:lpstr>
      <vt:lpstr>Workflow</vt:lpstr>
      <vt:lpstr>A Two-Stage Process</vt:lpstr>
      <vt:lpstr>The System</vt:lpstr>
      <vt:lpstr>Firebase</vt:lpstr>
      <vt:lpstr>First Stage</vt:lpstr>
      <vt:lpstr>First Stage: Model Building</vt:lpstr>
      <vt:lpstr>First Stage: Model Training</vt:lpstr>
      <vt:lpstr>Model Building</vt:lpstr>
      <vt:lpstr>Second Step</vt:lpstr>
      <vt:lpstr>Architecture</vt:lpstr>
      <vt:lpstr>Online Prediction and Re-training</vt:lpstr>
      <vt:lpstr>Implementation</vt:lpstr>
      <vt:lpstr>Final System: Client Side</vt:lpstr>
      <vt:lpstr>Final System: Backend Side</vt:lpstr>
      <vt:lpstr>Final System: Recap</vt:lpstr>
      <vt:lpstr>Stuff you’ll need</vt:lpstr>
      <vt:lpstr>Reference Slides</vt:lpstr>
      <vt:lpstr>Issue: Precision and Recall</vt:lpstr>
      <vt:lpstr>Formalization</vt:lpstr>
      <vt:lpstr>Sigmoid Function</vt:lpstr>
      <vt:lpstr>Sigmoid Function</vt:lpstr>
      <vt:lpstr>Sigmoid Function</vt:lpstr>
      <vt:lpstr>PowerPoint Presentation</vt:lpstr>
      <vt:lpstr>Firebase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Gianluca Segato</dc:creator>
  <cp:lastModifiedBy>Gianluca Segato</cp:lastModifiedBy>
  <cp:revision>104</cp:revision>
  <dcterms:created xsi:type="dcterms:W3CDTF">2016-11-05T15:18:06Z</dcterms:created>
  <dcterms:modified xsi:type="dcterms:W3CDTF">2016-11-11T14:06:19Z</dcterms:modified>
</cp:coreProperties>
</file>