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9" r:id="rId3"/>
    <p:sldId id="270" r:id="rId4"/>
    <p:sldId id="278" r:id="rId5"/>
    <p:sldId id="261" r:id="rId6"/>
    <p:sldId id="279" r:id="rId7"/>
    <p:sldId id="267" r:id="rId8"/>
    <p:sldId id="271" r:id="rId9"/>
    <p:sldId id="258" r:id="rId10"/>
    <p:sldId id="259" r:id="rId11"/>
    <p:sldId id="260" r:id="rId12"/>
    <p:sldId id="262" r:id="rId13"/>
    <p:sldId id="263" r:id="rId14"/>
    <p:sldId id="265" r:id="rId15"/>
    <p:sldId id="274" r:id="rId16"/>
    <p:sldId id="264" r:id="rId17"/>
    <p:sldId id="273" r:id="rId18"/>
    <p:sldId id="268" r:id="rId19"/>
    <p:sldId id="275" r:id="rId20"/>
    <p:sldId id="276" r:id="rId21"/>
    <p:sldId id="277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8"/>
    <p:restoredTop sz="94674"/>
  </p:normalViewPr>
  <p:slideViewPr>
    <p:cSldViewPr snapToGrid="0" snapToObjects="1">
      <p:cViewPr varScale="1">
        <p:scale>
          <a:sx n="170" d="100"/>
          <a:sy n="170" d="100"/>
        </p:scale>
        <p:origin x="21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80A0F-92D0-F647-85B4-5A32428FAD75}" type="datetimeFigureOut">
              <a:rPr lang="en-US" smtClean="0"/>
              <a:t>3/14/18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95668-B4F8-2240-9351-9973AE6DB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33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forward and central differences </a:t>
            </a:r>
          </a:p>
          <a:p>
            <a:r>
              <a:rPr lang="en-US" baseline="0" dirty="0" smtClean="0"/>
              <a:t>first and second order accurate </a:t>
            </a:r>
          </a:p>
          <a:p>
            <a:r>
              <a:rPr lang="en-US" baseline="0" dirty="0" smtClean="0"/>
              <a:t>can cancel out certain things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95668-B4F8-2240-9351-9973AE6DBA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EDD7-4415-F643-915B-632ED1B007A8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9862-3711-0E4F-A51D-27DE69F8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1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EDD7-4415-F643-915B-632ED1B007A8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9862-3711-0E4F-A51D-27DE69F8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8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EDD7-4415-F643-915B-632ED1B007A8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9862-3711-0E4F-A51D-27DE69F8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6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EDD7-4415-F643-915B-632ED1B007A8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9862-3711-0E4F-A51D-27DE69F8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2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EDD7-4415-F643-915B-632ED1B007A8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9862-3711-0E4F-A51D-27DE69F8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EDD7-4415-F643-915B-632ED1B007A8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9862-3711-0E4F-A51D-27DE69F8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9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EDD7-4415-F643-915B-632ED1B007A8}" type="datetimeFigureOut">
              <a:rPr lang="en-US" smtClean="0"/>
              <a:t>3/14/18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9862-3711-0E4F-A51D-27DE69F8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6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EDD7-4415-F643-915B-632ED1B007A8}" type="datetimeFigureOut">
              <a:rPr lang="en-US" smtClean="0"/>
              <a:t>3/14/18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9862-3711-0E4F-A51D-27DE69F8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7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EDD7-4415-F643-915B-632ED1B007A8}" type="datetimeFigureOut">
              <a:rPr lang="en-US" smtClean="0"/>
              <a:t>3/14/18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9862-3711-0E4F-A51D-27DE69F8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EDD7-4415-F643-915B-632ED1B007A8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9862-3711-0E4F-A51D-27DE69F8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8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EDD7-4415-F643-915B-632ED1B007A8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9862-3711-0E4F-A51D-27DE69F8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8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BEDD7-4415-F643-915B-632ED1B007A8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C9862-3711-0E4F-A51D-27DE69F8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Local Sensitivity Analysis: Sensitivity Equations, Finite Differences and Complex-step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mtClean="0"/>
              <a:t>Ben Randall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817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Complex-step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Define a finite difference-like derivative estimate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𝑢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mr-IN" b="0" i="0" smtClean="0">
                                <a:latin typeface="Cambria Math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b="0" i="1" dirty="0" smtClean="0">
                    <a:latin typeface="Cambria Math" charset="0"/>
                  </a:rPr>
                  <a:t/>
                </a:r>
                <a:br>
                  <a:rPr lang="en-US" b="0" i="1" dirty="0" smtClean="0">
                    <a:latin typeface="Cambria Math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      </m:t>
                    </m:r>
                    <m:r>
                      <a:rPr lang="en-US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mr-IN" i="1" smtClean="0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mr-IN" i="0" smtClean="0">
                                <a:latin typeface="Cambria Math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𝐼𝑚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𝐼𝑚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𝑖𝑦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h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charset="0"/>
                      </a:rPr>
                      <m:t>⁡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Note that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dirty="0" smtClean="0"/>
                  <a:t> takes a real-valued input (which is most likely what you’re working with),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 smtClean="0"/>
                  <a:t>, which implies that </a:t>
                </a:r>
                <a:br>
                  <a:rPr lang="en-US" dirty="0" smtClean="0"/>
                </a:br>
                <a:r>
                  <a:rPr lang="en-US" b="0" i="1" dirty="0" smtClean="0">
                    <a:latin typeface="Cambria Math" charset="0"/>
                  </a:rPr>
                  <a:t/>
                </a:r>
                <a:br>
                  <a:rPr lang="en-US" b="0" i="1" dirty="0" smtClean="0">
                    <a:latin typeface="Cambria Math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𝑖𝑣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⇒</m:t>
                    </m:r>
                    <m:r>
                      <a:rPr lang="en-US" b="0" i="1" smtClean="0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𝐼𝑚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=0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94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Complex-step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Thus, we have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𝑢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func>
                      <m:func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mr-IN" b="0" i="0" smtClean="0">
                                <a:latin typeface="Cambria Math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𝐼𝑚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𝑖h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For sufficiently 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h</m:t>
                    </m:r>
                  </m:oMath>
                </a14:m>
                <a:r>
                  <a:rPr lang="en-US" dirty="0" smtClean="0"/>
                  <a:t>, the </a:t>
                </a:r>
                <a:r>
                  <a:rPr lang="en-US" u="sng" dirty="0" smtClean="0"/>
                  <a:t>complex-step derivative estimate</a:t>
                </a:r>
                <a:r>
                  <a:rPr lang="en-US" dirty="0" smtClean="0"/>
                  <a:t> is 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𝐼𝑚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𝑖h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h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We can also derive this using Taylor expansion and show this method is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and is accurate up to a critical step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𝑐𝑟𝑖𝑡</m:t>
                        </m:r>
                      </m:sub>
                    </m:sSub>
                  </m:oMath>
                </a14:m>
                <a:r>
                  <a:rPr lang="en-US" dirty="0" smtClean="0"/>
                  <a:t> (underflow occurs and approximations become useless)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00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Complex-step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Notes: </a:t>
                </a:r>
              </a:p>
              <a:p>
                <a:pPr lvl="1"/>
                <a:r>
                  <a:rPr lang="en-US" dirty="0" smtClean="0"/>
                  <a:t>Derivation depends on the assumption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is analytic </a:t>
                </a:r>
              </a:p>
              <a:p>
                <a:pPr lvl="1"/>
                <a:r>
                  <a:rPr lang="en-US" dirty="0" smtClean="0"/>
                  <a:t>When discontinuities occur, the function is no longer analytic. However, the complex-step method provides a correct derivative approximation up to the point of discontinuity </a:t>
                </a:r>
              </a:p>
              <a:p>
                <a:pPr lvl="1"/>
                <a:r>
                  <a:rPr lang="en-US" dirty="0" smtClean="0"/>
                  <a:t>Can get accurate approximations of one-sided derivatives if the function is uniquely defined at that point </a:t>
                </a:r>
              </a:p>
              <a:p>
                <a:pPr lvl="1"/>
                <a:r>
                  <a:rPr lang="en-US" dirty="0" smtClean="0"/>
                  <a:t>You have to adjust the algorithm you’re using to accept complex functions</a:t>
                </a:r>
              </a:p>
              <a:p>
                <a:pPr lvl="2"/>
                <a:r>
                  <a:rPr lang="en-US" dirty="0" smtClean="0"/>
                  <a:t>Requires redefining the max, min and abs functions to only use the real part of the values rather than compute the modulus</a:t>
                </a:r>
              </a:p>
              <a:p>
                <a:pPr lvl="2"/>
                <a:r>
                  <a:rPr lang="en-US" dirty="0" smtClean="0"/>
                  <a:t>Use the non-conjugate transpose when finding the transpose </a:t>
                </a:r>
              </a:p>
              <a:p>
                <a:pPr lvl="2"/>
                <a:r>
                  <a:rPr lang="en-US" dirty="0" smtClean="0"/>
                  <a:t>+, *, and trig functions are analytic everywhere so that’s fine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35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Complex-step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Implementation: </a:t>
                </a:r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US" dirty="0" smtClean="0"/>
                  <a:t>Redefine the built-in MATLAB functions to accept complex variables </a:t>
                </a:r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US" dirty="0" smtClean="0"/>
                  <a:t>Add small complex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𝑖h</m:t>
                    </m:r>
                  </m:oMath>
                </a14:m>
                <a:r>
                  <a:rPr lang="en-US" dirty="0" smtClean="0"/>
                  <a:t> to desired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run the algorithm that evaluates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US" dirty="0" smtClean="0"/>
                  <a:t>Compute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𝐼𝑚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𝑖h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h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8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Here, we have the two-compartment SI model for a constant population size (i.e.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𝑁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𝐼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𝑅</m:t>
                    </m:r>
                    <m:r>
                      <a:rPr lang="en-US" b="0" i="1" smtClean="0">
                        <a:latin typeface="Cambria Math" charset="0"/>
                      </a:rPr>
                      <m:t>⇒</m:t>
                    </m:r>
                    <m:r>
                      <a:rPr lang="en-US" b="0" i="1" smtClean="0">
                        <a:latin typeface="Cambria Math" charset="0"/>
                      </a:rPr>
                      <m:t>𝑅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𝑁</m:t>
                    </m:r>
                    <m:r>
                      <a:rPr lang="en-US" b="0" i="1" smtClean="0">
                        <a:latin typeface="Cambria Math" charset="0"/>
                      </a:rPr>
                      <m:t> −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 −</m:t>
                    </m:r>
                    <m:r>
                      <a:rPr lang="en-US" b="0" i="1" smtClean="0">
                        <a:latin typeface="Cambria Math" charset="0"/>
                      </a:rPr>
                      <m:t>𝐼</m:t>
                    </m:r>
                  </m:oMath>
                </a14:m>
                <a:r>
                  <a:rPr lang="en-US" dirty="0" smtClean="0"/>
                  <a:t>)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𝑑𝑆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𝛾</m:t>
                    </m:r>
                    <m:r>
                      <a:rPr lang="en-US" b="0" i="1" smtClean="0">
                        <a:latin typeface="Cambria Math" charset="0"/>
                      </a:rPr>
                      <m:t>𝑘𝑆𝐼</m:t>
                    </m:r>
                    <m:r>
                      <a:rPr lang="en-US" b="0" i="1" smtClean="0">
                        <a:latin typeface="Cambria Math" charset="0"/>
                      </a:rPr>
                      <m:t>,  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𝑑𝐼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𝛾</m:t>
                    </m:r>
                    <m:r>
                      <a:rPr lang="en-US" b="0" i="1" smtClean="0">
                        <a:latin typeface="Cambria Math" charset="0"/>
                      </a:rPr>
                      <m:t>𝑘𝑆𝐼</m:t>
                    </m:r>
                    <m:r>
                      <a:rPr lang="en-US" b="0" i="1" smtClean="0">
                        <a:latin typeface="Cambria Math" charset="0"/>
                      </a:rPr>
                      <m:t> −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𝛿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𝐼</m:t>
                    </m:r>
                    <m:r>
                      <a:rPr lang="en-US" b="0" i="1" smtClean="0">
                        <a:latin typeface="Cambria Math" charset="0"/>
                      </a:rPr>
                      <m:t>,    </m:t>
                    </m:r>
                    <m:r>
                      <a:rPr lang="en-US" b="0" i="1" smtClean="0">
                        <a:latin typeface="Cambria Math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States: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dirty="0" smtClean="0"/>
                  <a:t> - susceptible;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𝐼</m:t>
                    </m:r>
                  </m:oMath>
                </a14:m>
                <a:r>
                  <a:rPr lang="en-US" dirty="0" smtClean="0"/>
                  <a:t> - infectious</a:t>
                </a:r>
              </a:p>
              <a:p>
                <a:r>
                  <a:rPr lang="en-US" dirty="0" smtClean="0"/>
                  <a:t>Parameters: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𝜃</m:t>
                    </m:r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𝛿</m:t>
                    </m:r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</a:rPr>
                      <m:t>𝛾</m:t>
                    </m:r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</a:rPr>
                      <m:t>𝑟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35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Initial parameter values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𝛾</m:t>
                    </m:r>
                    <m:r>
                      <a:rPr lang="en-US" b="0" i="1" smtClean="0">
                        <a:latin typeface="Cambria Math" charset="0"/>
                      </a:rPr>
                      <m:t>=0.2,  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=0.1,  </m:t>
                    </m:r>
                    <m:r>
                      <a:rPr lang="en-US" b="0" i="1" smtClean="0">
                        <a:latin typeface="Cambria Math" charset="0"/>
                      </a:rPr>
                      <m:t>𝑟</m:t>
                    </m:r>
                    <m:r>
                      <a:rPr lang="en-US" b="0" i="1" smtClean="0">
                        <a:latin typeface="Cambria Math" charset="0"/>
                      </a:rPr>
                      <m:t>=0.6,  </m:t>
                    </m:r>
                    <m:r>
                      <a:rPr lang="en-US" b="0" i="1" smtClean="0">
                        <a:latin typeface="Cambria Math" charset="0"/>
                      </a:rPr>
                      <m:t>𝛿</m:t>
                    </m:r>
                    <m:r>
                      <a:rPr lang="en-US" b="0" i="1" smtClean="0">
                        <a:latin typeface="Cambria Math" charset="0"/>
                      </a:rPr>
                      <m:t>=0.15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Population size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𝑁</m:t>
                    </m:r>
                    <m:r>
                      <a:rPr lang="en-US" b="0" i="1" smtClean="0">
                        <a:latin typeface="Cambria Math" charset="0"/>
                      </a:rPr>
                      <m:t>=1000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Initial conditions 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=900, 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=100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40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To determine sensitivity equations, we take the partial derivative of each state to each parameter</a:t>
                </a:r>
              </a:p>
              <a:p>
                <a:pPr lvl="1"/>
                <a:r>
                  <a:rPr lang="en-US" dirty="0" smtClean="0"/>
                  <a:t>We should get 8 equations since we have 2 states and 4 parameters</a:t>
                </a:r>
              </a:p>
              <a:p>
                <a:r>
                  <a:rPr lang="en-US" dirty="0"/>
                  <a:t>W</a:t>
                </a:r>
                <a:r>
                  <a:rPr lang="en-US" dirty="0" smtClean="0"/>
                  <a:t>e’ll derive two sensitivity equations here </a:t>
                </a:r>
              </a:p>
              <a:p>
                <a:pPr lvl="1"/>
                <a:r>
                  <a:rPr lang="en-US" dirty="0" smtClean="0"/>
                  <a:t>Define </a:t>
                </a:r>
                <a:r>
                  <a:rPr lang="en-US" b="0" i="1" dirty="0" smtClean="0">
                    <a:latin typeface="Cambria Math" charset="0"/>
                  </a:rPr>
                  <a:t/>
                </a:r>
                <a:br>
                  <a:rPr lang="en-US" b="0" i="1" dirty="0" smtClean="0">
                    <a:latin typeface="Cambria Math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𝜕𝛿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𝜕𝛾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</m:oMath>
                </a14:m>
                <a:r>
                  <a:rPr lang="en-US" b="0" i="1" dirty="0" smtClean="0">
                    <a:latin typeface="Cambria Math" charset="0"/>
                  </a:rPr>
                  <a:t/>
                </a:r>
                <a:br>
                  <a:rPr lang="en-US" b="0" i="1" dirty="0" smtClean="0">
                    <a:latin typeface="Cambria Math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b="0" i="1" dirty="0" smtClean="0">
                    <a:latin typeface="Cambria Math" charset="0"/>
                  </a:rPr>
                  <a:t/>
                </a:r>
                <a:br>
                  <a:rPr lang="en-US" b="0" i="1" dirty="0" smtClean="0">
                    <a:latin typeface="Cambria Math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𝐼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𝜕𝛿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𝐼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𝜕𝛾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7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𝐼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8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𝐼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b="0" i="1" dirty="0" smtClean="0">
                    <a:latin typeface="Cambria Math" charset="0"/>
                  </a:rPr>
                  <a:t/>
                </a:r>
                <a:br>
                  <a:rPr lang="en-US" b="0" i="1" dirty="0" smtClean="0">
                    <a:latin typeface="Cambria Math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b="0" i="1" dirty="0" smtClean="0">
                    <a:latin typeface="Cambria Math" charset="0"/>
                  </a:rPr>
                  <a:t/>
                </a:r>
                <a:br>
                  <a:rPr lang="en-US" b="0" i="1" dirty="0" smtClean="0">
                    <a:latin typeface="Cambria Math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𝐼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𝐼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5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𝜕𝛿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b="0" i="1" dirty="0" smtClean="0">
                    <a:latin typeface="Cambria Math" charset="0"/>
                  </a:rPr>
                  <a:t/>
                </a:r>
                <a:br>
                  <a:rPr lang="en-US" b="0" i="1" dirty="0" smtClean="0">
                    <a:latin typeface="Cambria Math" charset="0"/>
                  </a:rPr>
                </a:br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𝜕𝛿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𝑑𝑆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𝜕𝛿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𝑘𝑆𝐼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𝑁</m:t>
                      </m:r>
                      <m:r>
                        <a:rPr lang="en-US" b="0" i="1" smtClean="0">
                          <a:latin typeface="Cambria Math" charset="0"/>
                        </a:rPr>
                        <m:t> 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𝜕𝛿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</a:rPr>
                        <m:t>𝑘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𝜕𝛿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𝜕𝛿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𝑘𝐼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𝑁</m:t>
                      </m:r>
                      <m:r>
                        <a:rPr lang="en-US" b="0" i="1" smtClean="0">
                          <a:latin typeface="Cambria Math" charset="0"/>
                        </a:rPr>
                        <m:t> −</m:t>
                      </m:r>
                      <m:r>
                        <a:rPr lang="en-US" b="0" i="1" smtClean="0">
                          <a:latin typeface="Cambria Math" charset="0"/>
                        </a:rPr>
                        <m:t>𝑆</m:t>
                      </m:r>
                      <m:r>
                        <a:rPr lang="en-US" b="0" i="1" smtClean="0">
                          <a:latin typeface="Cambria Math" charset="0"/>
                        </a:rPr>
                        <m:t> −</m:t>
                      </m:r>
                      <m:r>
                        <a:rPr lang="en-US" b="0" i="1" smtClean="0">
                          <a:latin typeface="Cambria Math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</a:rPr>
                        <m:t>𝑘𝑆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b="-8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𝜕𝛾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𝜕𝛾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𝑑𝑆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𝜕𝛾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𝑘𝑆𝐼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r>
                        <a:rPr lang="en-US" b="0" i="1" smtClean="0">
                          <a:latin typeface="Cambria Math" charset="0"/>
                        </a:rPr>
                        <m:t>𝛿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𝜕𝛾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 −</m:t>
                      </m:r>
                      <m:r>
                        <a:rPr lang="en-US" b="0" i="1" smtClean="0">
                          <a:latin typeface="Cambria Math" charset="0"/>
                        </a:rPr>
                        <m:t>𝑘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𝑆𝐼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𝛾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𝜕𝛾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𝜕𝛾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𝑘𝐼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</a:rPr>
                        <m:t>𝑘𝑆𝐼</m:t>
                      </m:r>
                      <m:r>
                        <a:rPr lang="en-US" b="0" i="1" smtClean="0">
                          <a:latin typeface="Cambria Math" charset="0"/>
                        </a:rPr>
                        <m:t> −</m:t>
                      </m:r>
                      <m:r>
                        <a:rPr lang="en-US" b="0" i="1" smtClean="0">
                          <a:latin typeface="Cambria Math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</a:rPr>
                        <m:t>𝑘𝑆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b="-6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66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𝑘𝐼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𝑁</m:t>
                      </m:r>
                      <m:r>
                        <a:rPr lang="en-US" b="0" i="1" smtClean="0">
                          <a:latin typeface="Cambria Math" charset="0"/>
                        </a:rPr>
                        <m:t> −</m:t>
                      </m:r>
                      <m:r>
                        <a:rPr lang="en-US" b="0" i="1" smtClean="0">
                          <a:latin typeface="Cambria Math" charset="0"/>
                        </a:rPr>
                        <m:t>𝑆</m:t>
                      </m:r>
                      <m:r>
                        <a:rPr lang="en-US" b="0" i="1" smtClean="0">
                          <a:latin typeface="Cambria Math" charset="0"/>
                        </a:rPr>
                        <m:t> −</m:t>
                      </m:r>
                      <m:r>
                        <a:rPr lang="en-US" b="0" i="1" smtClean="0">
                          <a:latin typeface="Cambria Math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</a:rPr>
                        <m:t>𝑘𝑆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𝑘𝐼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</a:rPr>
                        <m:t>𝑘𝑆𝐼</m:t>
                      </m:r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</a:rPr>
                        <m:t>𝑘𝑆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</m:oMath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𝑘𝐼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</a:rPr>
                        <m:t>𝑆𝐼</m:t>
                      </m:r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</a:rPr>
                        <m:t>𝑘𝑆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7</m:t>
                          </m:r>
                        </m:sub>
                      </m:sSub>
                    </m:oMath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𝑘𝐼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</a:rPr>
                        <m:t>𝑘𝑆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8</m:t>
                          </m:r>
                        </m:sub>
                      </m:sSub>
                    </m:oMath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𝑘𝑆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</a:rPr>
                        <m:t>𝑘𝐼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</a:rPr>
                        <m:t>𝐼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6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𝑘𝑆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𝑘𝑆𝐼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</a:rPr>
                        <m:t>𝑘𝐼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7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𝑘𝑆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</a:rPr>
                        <m:t>𝑆𝐼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</a:rPr>
                        <m:t>𝑘𝐼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8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𝑘𝑆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</a:rPr>
                        <m:t>𝑘𝐼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</a:rPr>
                        <m:t>𝐼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𝑑𝑆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</a:rPr>
                        <m:t>𝑘𝑆𝐼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𝑑𝐼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</a:rPr>
                        <m:t>𝑘𝑆𝐼</m:t>
                      </m:r>
                      <m:r>
                        <a:rPr lang="en-US" b="0" i="1" smtClean="0">
                          <a:latin typeface="Cambria Math" charset="0"/>
                        </a:rPr>
                        <m:t> −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𝐼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𝑘𝐼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</a:rPr>
                        <m:t>𝑘𝑆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𝑘𝐼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</a:rPr>
                        <m:t>𝑘𝑆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𝑘𝑆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</a:rPr>
                        <m:t>𝑘𝐼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𝑘𝑆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</a:rPr>
                        <m:t>𝑘𝐼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,  </m:t>
                      </m:r>
                      <m:r>
                        <a:rPr lang="en-US" b="0" i="1" smtClean="0">
                          <a:latin typeface="Cambria Math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=0,</m:t>
                      </m:r>
                    </m:oMath>
                  </m:oMathPara>
                </a14:m>
                <a:r>
                  <a:rPr lang="en-US" b="0" i="1" dirty="0" smtClean="0">
                    <a:latin typeface="Cambria Math" charset="0"/>
                  </a:rPr>
                  <a:t/>
                </a:r>
                <a:br>
                  <a:rPr lang="en-US" b="0" i="1" dirty="0" smtClean="0">
                    <a:latin typeface="Cambria Math" charset="0"/>
                  </a:rPr>
                </a:br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charset="0"/>
                  </a:rPr>
                  <a:t/>
                </a:r>
                <a:br>
                  <a:rPr lang="en-US" i="1" dirty="0">
                    <a:latin typeface="Cambria Math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=1 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b="-7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000240" y="1690688"/>
            <a:ext cx="3535680" cy="122015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Notes</a:t>
                </a:r>
              </a:p>
              <a:p>
                <a:r>
                  <a:rPr lang="en-US" dirty="0" smtClean="0"/>
                  <a:t>The finite difference method uses the residual to determine the sensitivities. Here, we set the residual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𝐼</m:t>
                    </m:r>
                  </m:oMath>
                </a14:m>
                <a:r>
                  <a:rPr lang="en-US" dirty="0" smtClean="0"/>
                  <a:t>. Thus, the sensitivities calculated using this method are all of the partial derivatives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𝐼</m:t>
                    </m:r>
                  </m:oMath>
                </a14:m>
                <a:r>
                  <a:rPr lang="en-US" dirty="0" smtClean="0"/>
                  <a:t>, the infectious individuals, with respect to each parameter </a:t>
                </a:r>
              </a:p>
              <a:p>
                <a:r>
                  <a:rPr lang="en-US" dirty="0" smtClean="0"/>
                  <a:t>Equivalently for other problems, this would be the same as finding the partial derivatives of an observational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𝑪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𝑡</m:t>
                    </m:r>
                    <m:r>
                      <a:rPr lang="en-US" b="0" i="1" smtClean="0">
                        <a:latin typeface="Cambria Math" charset="0"/>
                      </a:rPr>
                      <m:t>;</m:t>
                    </m:r>
                    <m:r>
                      <a:rPr lang="en-US" b="0" i="1" smtClean="0">
                        <a:latin typeface="Cambria Math" charset="0"/>
                      </a:rPr>
                      <m:t>𝜃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Sensitivity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For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-dimensional vector system</a:t>
                </a:r>
                <a:br>
                  <a:rPr lang="en-US" dirty="0" smtClean="0"/>
                </a:br>
                <a:r>
                  <a:rPr lang="en-US" dirty="0" smtClean="0"/>
                  <a:t> 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𝒙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𝒈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𝒒</m:t>
                          </m:r>
                        </m:e>
                      </m:d>
                      <m:r>
                        <a:rPr lang="en-US" b="0" i="0" smtClean="0">
                          <a:latin typeface="Cambria Math" charset="0"/>
                        </a:rPr>
                        <m:t>,  </m:t>
                      </m:r>
                      <m:r>
                        <a:rPr lang="en-US" b="1" i="1" smtClean="0">
                          <a:latin typeface="Cambria Math" charset="0"/>
                        </a:rPr>
                        <m:t>𝒙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charset="0"/>
                            </a:rPr>
                            <m:t>𝟎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𝜽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𝑪</m:t>
                      </m:r>
                      <m:r>
                        <a:rPr lang="en-US" b="1" i="1" smtClean="0">
                          <a:latin typeface="Cambria Math" charset="0"/>
                        </a:rPr>
                        <m:t> </m:t>
                      </m:r>
                      <m:r>
                        <a:rPr lang="en-US" b="1" i="1" smtClean="0">
                          <a:latin typeface="Cambria Math" charset="0"/>
                        </a:rPr>
                        <m:t>𝒙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f</a:t>
                </a:r>
                <a:r>
                  <a:rPr lang="en-US" dirty="0" smtClean="0"/>
                  <a:t>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the state vector,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𝒈</m:t>
                    </m:r>
                  </m:oMath>
                </a14:m>
                <a:r>
                  <a:rPr lang="en-US" dirty="0" smtClean="0"/>
                  <a:t> the right hand side,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𝒒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the parameter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 smtClean="0"/>
                  <a:t> the initial conditions,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𝑪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 matrix,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𝜽</m:t>
                    </m:r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𝟎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the observational process.</a:t>
                </a:r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6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24981" y="1312946"/>
                <a:ext cx="42301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Finite Forward Difference </a:t>
                </a:r>
                <a:r>
                  <a:rPr lang="en-US" dirty="0" smtClean="0"/>
                  <a:t>with mesh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81" y="1312946"/>
                <a:ext cx="423018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4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738620" y="1310859"/>
            <a:ext cx="176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Complex-step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4520" y="1310859"/>
            <a:ext cx="2199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Sensitivity Equations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830" y="1859280"/>
            <a:ext cx="2974340" cy="22301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" y="1859280"/>
            <a:ext cx="2974340" cy="22301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660" y="1859280"/>
            <a:ext cx="2974340" cy="22301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170" y="1859280"/>
            <a:ext cx="2974340" cy="22301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53110" y="1651671"/>
                <a:ext cx="1762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charset="0"/>
                        </a:rPr>
                        <m:t>𝑏</m:t>
                      </m:r>
                      <m:r>
                        <a:rPr lang="en-US" b="0" i="1" dirty="0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10" y="1651671"/>
                <a:ext cx="176276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727450" y="1651671"/>
                <a:ext cx="1762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charset="0"/>
                        </a:rPr>
                        <m:t>𝑏</m:t>
                      </m:r>
                      <m:r>
                        <a:rPr lang="en-US" b="0" i="1" dirty="0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450" y="1651671"/>
                <a:ext cx="176276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830" y="4260720"/>
            <a:ext cx="2974340" cy="22301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1" y="4260720"/>
            <a:ext cx="2974338" cy="223011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661" y="4260720"/>
            <a:ext cx="2974338" cy="223011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171" y="4260720"/>
            <a:ext cx="2974338" cy="223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63" y="1825625"/>
            <a:ext cx="8911473" cy="435133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047999" y="1443335"/>
                <a:ext cx="6096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Comparison of each method for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𝑘</m:t>
                    </m:r>
                  </m:oMath>
                </a14:m>
                <a:endParaRPr lang="en-US" dirty="0">
                  <a:effectLst/>
                  <a:latin typeface="Courier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1443335"/>
                <a:ext cx="609600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0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76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Banks, H.T.;  Bekele-Maxwell, K.; </a:t>
            </a:r>
            <a:r>
              <a:rPr lang="en-US" dirty="0" err="1" smtClean="0"/>
              <a:t>Bociu</a:t>
            </a:r>
            <a:r>
              <a:rPr lang="en-US" dirty="0" smtClean="0"/>
              <a:t>, L.; </a:t>
            </a:r>
            <a:r>
              <a:rPr lang="en-US" dirty="0" err="1" smtClean="0"/>
              <a:t>Noorman</a:t>
            </a:r>
            <a:r>
              <a:rPr lang="en-US" dirty="0" smtClean="0"/>
              <a:t>, M.; Tillman, K. </a:t>
            </a:r>
            <a:r>
              <a:rPr lang="en-US" i="1" dirty="0" smtClean="0"/>
              <a:t>The complex-step method for sensitivity analysis of non-smooth problems arising in biology</a:t>
            </a:r>
            <a:r>
              <a:rPr lang="en-US" dirty="0" smtClean="0"/>
              <a:t>. Eurasian Journal of Mathematical and Computer Applications. 3. 16-68. 2015.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Banks, H.T.; Tran, H.T. </a:t>
            </a:r>
            <a:r>
              <a:rPr lang="en-US" i="1" dirty="0" smtClean="0"/>
              <a:t>Mathematical and Experimental Modeling of Physical and Biological Processes. </a:t>
            </a:r>
            <a:r>
              <a:rPr lang="en-US" dirty="0" smtClean="0"/>
              <a:t>CRC Press, Boca Raton, FL. 2009.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28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Sensitivity Analysis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Using the ordinary least squares method, we want to minimize the cost functional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𝐽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for parameter estimation, defined as </a:t>
                </a:r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𝐽</m:t>
                      </m:r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func>
                        <m:func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b="0" i="0" smtClean="0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Ω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is-IS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b="1" i="1" smtClean="0">
                                              <a:latin typeface="Cambria Math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the data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lang="en-US" dirty="0" smtClean="0"/>
                  <a:t> is the admissible set for the parameters. We</a:t>
                </a:r>
              </a:p>
              <a:p>
                <a:pPr marL="0" indent="0">
                  <a:buNone/>
                </a:pPr>
                <a:r>
                  <a:rPr lang="en-US" dirty="0" smtClean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𝐽</m:t>
                    </m:r>
                  </m:oMath>
                </a14:m>
                <a:r>
                  <a:rPr lang="en-US" dirty="0" smtClean="0"/>
                  <a:t> follows a normal distribution with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𝜇</m:t>
                    </m:r>
                  </m:oMath>
                </a14:m>
                <a:r>
                  <a:rPr lang="en-US" dirty="0" smtClean="0"/>
                  <a:t> and covariance matrix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𝐶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𝜒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is the variance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𝜒</m:t>
                    </m:r>
                  </m:oMath>
                </a14:m>
                <a:r>
                  <a:rPr lang="en-US" dirty="0" smtClean="0"/>
                  <a:t> is the </a:t>
                </a:r>
                <a:r>
                  <a:rPr lang="en-US" u="sng" dirty="0" smtClean="0"/>
                  <a:t>sensitivity matrix</a:t>
                </a:r>
                <a:r>
                  <a:rPr lang="en-US" dirty="0" smtClean="0"/>
                  <a:t> defined as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𝑗𝑘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;</m:t>
                              </m:r>
                              <m:r>
                                <a:rPr lang="en-US" b="1" i="1" smtClean="0">
                                  <a:latin typeface="Cambria Math" charset="0"/>
                                </a:rPr>
                                <m:t>𝜽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5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85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Sensitivity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GOAL: </a:t>
                </a:r>
              </a:p>
              <a:p>
                <a:pPr marL="0" indent="0">
                  <a:buNone/>
                </a:pPr>
                <a:r>
                  <a:rPr lang="en-US" dirty="0" smtClean="0"/>
                  <a:t>Compute the sensitivity matrix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𝑗𝑘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;</m:t>
                              </m:r>
                              <m:r>
                                <a:rPr lang="en-US" b="1" i="1" smtClean="0">
                                  <a:latin typeface="Cambria Math" charset="0"/>
                                </a:rPr>
                                <m:t>𝜽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as efficiently and accurately as possible </a:t>
                </a:r>
                <a:endParaRPr lang="en-US" b="1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33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Methods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32004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 smtClean="0"/>
                  <a:t>Finite Difference</a:t>
                </a:r>
              </a:p>
              <a:p>
                <a:r>
                  <a:rPr lang="en-US" sz="2400" dirty="0" smtClean="0"/>
                  <a:t>Easy and efficient</a:t>
                </a:r>
              </a:p>
              <a:p>
                <a:r>
                  <a:rPr lang="en-US" sz="2400" dirty="0" smtClean="0"/>
                  <a:t>Requires mesh size parameter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𝑏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Subject to cancellation errors due to the difference operation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3200400" cy="4351338"/>
              </a:xfrm>
              <a:blipFill rotWithShape="0">
                <a:blip r:embed="rId3"/>
                <a:stretch>
                  <a:fillRect l="-304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153400" y="1830614"/>
                <a:ext cx="32004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 smtClean="0"/>
                  <a:t>Complex-step</a:t>
                </a:r>
              </a:p>
              <a:p>
                <a:r>
                  <a:rPr lang="en-US" sz="2400" dirty="0" smtClean="0"/>
                  <a:t>Add a perturbation to existing algorithm</a:t>
                </a:r>
              </a:p>
              <a:p>
                <a:r>
                  <a:rPr lang="en-US" sz="2400" dirty="0" smtClean="0"/>
                  <a:t>Requires a step size parameter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h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Have to run the program individually for each parameter 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153400" y="1830614"/>
                <a:ext cx="3200400" cy="4351338"/>
              </a:xfrm>
              <a:blipFill rotWithShape="0">
                <a:blip r:embed="rId4"/>
                <a:stretch>
                  <a:fillRect l="-3048" t="-1961" r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495800" y="1825625"/>
            <a:ext cx="3200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Sensitivity Equations</a:t>
            </a:r>
          </a:p>
          <a:p>
            <a:r>
              <a:rPr lang="en-US" sz="2400" dirty="0" smtClean="0"/>
              <a:t>Accurate and computationally inexpensive for reasonably small problems</a:t>
            </a:r>
          </a:p>
          <a:p>
            <a:r>
              <a:rPr lang="en-US" sz="2400" dirty="0" smtClean="0"/>
              <a:t>Have to solve a new set of equations for every problem </a:t>
            </a:r>
          </a:p>
          <a:p>
            <a:r>
              <a:rPr lang="en-US" sz="2400" dirty="0" smtClean="0"/>
              <a:t>No step size parameter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36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Difference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Approximate a partial derivative of the observable function as a first-order approximation</a:t>
                </a:r>
              </a:p>
              <a:p>
                <a:r>
                  <a:rPr lang="en-US" sz="2400" dirty="0" smtClean="0"/>
                  <a:t>We compute the directional derivative in the in the direction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400" baseline="30000" dirty="0" err="1" smtClean="0"/>
                  <a:t>th</a:t>
                </a:r>
                <a:r>
                  <a:rPr lang="en-US" sz="2400" dirty="0" smtClean="0"/>
                  <a:t> parameter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3363686"/>
                <a:ext cx="5023757" cy="28296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b="1" dirty="0" smtClean="0"/>
                  <a:t>Forward Difference 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charset="0"/>
                      </a:rPr>
                      <m:t>𝒪</m:t>
                    </m:r>
                    <m:d>
                      <m:d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sz="2400" dirty="0" smtClean="0"/>
                  <a:t>)</a:t>
                </a:r>
              </a:p>
              <a:p>
                <a:pPr marL="0" indent="0">
                  <a:buFont typeface="Arial"/>
                  <a:buNone/>
                </a:pPr>
                <a:endParaRPr lang="en-US" sz="2000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;</m:t>
                              </m:r>
                              <m:r>
                                <a:rPr lang="en-US" sz="1600" b="1" i="1" smtClean="0">
                                  <a:latin typeface="Cambria Math" charset="0"/>
                                </a:rPr>
                                <m:t>𝜽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charset="0"/>
                        </a:rPr>
                        <m:t>≈</m:t>
                      </m:r>
                      <m:f>
                        <m:fPr>
                          <m:ctrlPr>
                            <a:rPr lang="mr-IN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charset="0"/>
                                </a:rPr>
                                <m:t>;</m:t>
                              </m:r>
                              <m:r>
                                <a:rPr lang="en-US" sz="1600" b="1" i="1">
                                  <a:latin typeface="Cambria Math" charset="0"/>
                                </a:rPr>
                                <m:t>𝜽</m:t>
                              </m:r>
                              <m:r>
                                <a:rPr lang="en-US" sz="1600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charset="0"/>
                                </a:rPr>
                                <m:t>h</m:t>
                              </m:r>
                              <m:r>
                                <a:rPr lang="en-US" sz="1600" i="1">
                                  <a:latin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latin typeface="Cambria Math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charset="0"/>
                                </a:rPr>
                                <m:t>;</m:t>
                              </m:r>
                              <m:r>
                                <a:rPr lang="en-US" sz="1600" b="1" i="1">
                                  <a:latin typeface="Cambria Math" charset="0"/>
                                </a:rPr>
                                <m:t>𝜽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1600" dirty="0" smtClean="0"/>
              </a:p>
              <a:p>
                <a:pPr marL="0" indent="0">
                  <a:buFont typeface="Arial"/>
                  <a:buNone/>
                </a:pPr>
                <a:r>
                  <a:rPr lang="en-US" sz="2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charset="0"/>
                          </a:rPr>
                          <m:t>𝒆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> is an elementary vector with a 1 in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000" baseline="30000" dirty="0" err="1" smtClean="0"/>
                  <a:t>th</a:t>
                </a:r>
                <a:r>
                  <a:rPr lang="en-US" sz="2000" dirty="0" smtClean="0"/>
                  <a:t> entry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000" dirty="0" smtClean="0"/>
                  <a:t>Pro: Computationally efficient 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000" dirty="0" smtClean="0"/>
                  <a:t>Con: Lower accuracy</a:t>
                </a:r>
              </a:p>
              <a:p>
                <a:pPr marL="0" indent="0">
                  <a:buFont typeface="Arial"/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63686"/>
                <a:ext cx="5023757" cy="2829604"/>
              </a:xfrm>
              <a:prstGeom prst="rect">
                <a:avLst/>
              </a:prstGeom>
              <a:blipFill rotWithShape="0">
                <a:blip r:embed="rId3"/>
                <a:stretch>
                  <a:fillRect l="-1942" t="-3017" b="-2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861957" y="3363686"/>
                <a:ext cx="5491843" cy="28296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b="1" dirty="0" smtClean="0"/>
                  <a:t>Central Difference 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charset="0"/>
                      </a:rPr>
                      <m:t>𝒪</m:t>
                    </m:r>
                    <m:r>
                      <a:rPr lang="en-US" sz="2000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h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 marL="0" indent="0">
                  <a:buFont typeface="Arial"/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;</m:t>
                              </m:r>
                              <m:r>
                                <a:rPr lang="en-US" sz="1600" b="1" i="1" smtClean="0">
                                  <a:latin typeface="Cambria Math" charset="0"/>
                                </a:rPr>
                                <m:t>𝜽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charset="0"/>
                        </a:rPr>
                        <m:t>≈</m:t>
                      </m:r>
                      <m:f>
                        <m:fPr>
                          <m:ctrlPr>
                            <a:rPr lang="mr-IN" sz="1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charset="0"/>
                                </a:rPr>
                                <m:t>;</m:t>
                              </m:r>
                              <m:r>
                                <a:rPr lang="en-US" sz="1600" b="1" i="1">
                                  <a:latin typeface="Cambria Math" charset="0"/>
                                </a:rPr>
                                <m:t>𝜽</m:t>
                              </m:r>
                              <m:r>
                                <a:rPr lang="en-US" sz="1600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charset="0"/>
                                </a:rPr>
                                <m:t>h</m:t>
                              </m:r>
                              <m:r>
                                <a:rPr lang="en-US" sz="1600" i="1">
                                  <a:latin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latin typeface="Cambria Math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;</m:t>
                              </m:r>
                              <m:r>
                                <a:rPr lang="en-US" sz="1600" b="1" i="1" smtClean="0">
                                  <a:latin typeface="Cambria Math" charset="0"/>
                                </a:rPr>
                                <m:t>𝜽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2000" dirty="0" smtClean="0"/>
                  <a:t>Pro: higher order of accuracy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Con: you may not have information about the past (i.e.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r>
                      <a:rPr lang="en-US" sz="20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charset="0"/>
                          </a:rPr>
                          <m:t>;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000" dirty="0" smtClean="0"/>
                  <a:t>, you may not have information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 smtClean="0"/>
                  <a:t>) 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957" y="3363686"/>
                <a:ext cx="5491843" cy="2829604"/>
              </a:xfrm>
              <a:prstGeom prst="rect">
                <a:avLst/>
              </a:prstGeom>
              <a:blipFill rotWithShape="0">
                <a:blip r:embed="rId4"/>
                <a:stretch>
                  <a:fillRect l="-1776" t="-3017" r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75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numCol="1"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sz="3500" b="1" dirty="0" smtClean="0"/>
                  <a:t>General Form</a:t>
                </a:r>
              </a:p>
              <a:p>
                <a:r>
                  <a:rPr lang="en-US" dirty="0" smtClean="0"/>
                  <a:t>Define the sensitivity equations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charset="0"/>
                      </a:rPr>
                      <m:t>𝐬</m:t>
                    </m:r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where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𝒔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,  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=1, …, </m:t>
                    </m:r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Take the derivative with respect to time 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𝒔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𝒈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den>
                    </m:f>
                    <m:r>
                      <a:rPr lang="en-US" b="1" i="1" smtClean="0">
                        <a:latin typeface="Cambria Math" charset="0"/>
                      </a:rPr>
                      <m:t>𝒔</m:t>
                    </m:r>
                    <m:d>
                      <m:d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𝒈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𝒒</m:t>
                        </m:r>
                      </m:den>
                    </m:f>
                    <m:r>
                      <a:rPr lang="en-US" b="0" i="0" smtClean="0">
                        <a:latin typeface="Cambria Math" charset="0"/>
                      </a:rPr>
                      <m:t>,  </m:t>
                    </m:r>
                    <m:r>
                      <a:rPr lang="en-US" b="1" i="0" smtClean="0">
                        <a:latin typeface="Cambria Math" charset="0"/>
                      </a:rPr>
                      <m:t>𝐬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charset="0"/>
                          </a:rPr>
                          <m:t>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×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For initial conditions, 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𝒓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where 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𝒓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𝜽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,  </m:t>
                    </m:r>
                    <m:r>
                      <a:rPr lang="en-US" b="0" i="1" smtClean="0">
                        <a:latin typeface="Cambria Math" charset="0"/>
                      </a:rPr>
                      <m:t>𝑗</m:t>
                    </m:r>
                    <m:r>
                      <a:rPr lang="en-US" b="0" i="1" smtClean="0">
                        <a:latin typeface="Cambria Math" charset="0"/>
                      </a:rPr>
                      <m:t>=1, …, 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Take the derivative with respect to time</a:t>
                </a:r>
                <a:br>
                  <a:rPr lang="en-US" dirty="0" smtClean="0"/>
                </a:br>
                <a:r>
                  <a:rPr lang="en-US" dirty="0" smtClean="0"/>
                  <a:t>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𝒓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𝑡</m:t>
                    </m:r>
                    <m:r>
                      <a:rPr lang="en-US" b="0" i="1" smtClean="0">
                        <a:latin typeface="Cambria Math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𝒈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den>
                    </m:f>
                    <m:r>
                      <a:rPr lang="en-US" b="1" i="1" smtClean="0">
                        <a:latin typeface="Cambria Math" charset="0"/>
                      </a:rPr>
                      <m:t>𝒓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𝒈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𝒈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den>
                    </m:f>
                    <m:r>
                      <a:rPr lang="en-US" b="1" i="1" smtClean="0">
                        <a:latin typeface="Cambria Math" charset="0"/>
                      </a:rPr>
                      <m:t>𝒓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,  </m:t>
                    </m:r>
                    <m:r>
                      <a:rPr lang="en-US" b="1" i="1" smtClean="0">
                        <a:latin typeface="Cambria Math" charset="0"/>
                      </a:rPr>
                      <m:t>𝒓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𝑰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×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4" t="-280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73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So we then want to solve the new system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𝒙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𝒈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𝒒</m:t>
                          </m:r>
                        </m:e>
                      </m:d>
                      <m:r>
                        <a:rPr lang="en-US" b="0" i="0" smtClean="0">
                          <a:latin typeface="Cambria Math" charset="0"/>
                        </a:rPr>
                        <m:t>,  </m:t>
                      </m:r>
                      <m:r>
                        <a:rPr lang="en-US" b="1" i="1" smtClean="0">
                          <a:latin typeface="Cambria Math" charset="0"/>
                        </a:rPr>
                        <m:t>𝒙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charset="0"/>
                            </a:rPr>
                            <m:t>𝟎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𝒔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𝒈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𝒙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𝒈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𝒒</m:t>
                          </m:r>
                        </m:den>
                      </m:f>
                      <m:r>
                        <a:rPr lang="en-US" b="0" i="0" smtClean="0">
                          <a:latin typeface="Cambria Math" charset="0"/>
                        </a:rPr>
                        <m:t>,  </m:t>
                      </m:r>
                      <m:r>
                        <a:rPr lang="en-US" b="1" i="0" smtClean="0">
                          <a:latin typeface="Cambria Math" charset="0"/>
                        </a:rPr>
                        <m:t>𝐬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charset="0"/>
                            </a:rPr>
                            <m:t>𝟎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×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𝒓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𝒈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𝒙</m:t>
                          </m:r>
                        </m:den>
                      </m:f>
                      <m:r>
                        <a:rPr lang="en-US" b="1" i="1" smtClean="0">
                          <a:latin typeface="Cambria Math" charset="0"/>
                        </a:rPr>
                        <m:t>𝒓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,  </m:t>
                      </m:r>
                      <m:r>
                        <a:rPr lang="en-US" b="1" i="1" smtClean="0">
                          <a:latin typeface="Cambria Math" charset="0"/>
                        </a:rPr>
                        <m:t>         </m:t>
                      </m:r>
                      <m:r>
                        <a:rPr lang="en-US" b="1" i="1" smtClean="0">
                          <a:latin typeface="Cambria Math" charset="0"/>
                        </a:rPr>
                        <m:t>𝒓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𝑰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×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54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Complex-step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𝑧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𝑖𝑦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</a:rPr>
                      <m:t>ℝ</m:t>
                    </m:r>
                  </m:oMath>
                </a14:m>
                <a:r>
                  <a:rPr lang="en-US" dirty="0" smtClean="0"/>
                  <a:t>. Then, for a complex function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𝑖𝑦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𝑖𝑣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dirty="0" smtClean="0"/>
                  <a:t> analytic (a function that can be written as a locally convergent power series), we obtain the Cauchy-Riemann equations, i.e. 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𝑢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,     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𝑢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15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4378</TotalTime>
  <Words>967</Words>
  <Application>Microsoft Macintosh PowerPoint</Application>
  <PresentationFormat>Widescreen</PresentationFormat>
  <Paragraphs>135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</vt:lpstr>
      <vt:lpstr>Mangal</vt:lpstr>
      <vt:lpstr>Office Theme</vt:lpstr>
      <vt:lpstr> Local Sensitivity Analysis: Sensitivity Equations, Finite Differences and Complex-step Method</vt:lpstr>
      <vt:lpstr>Local Sensitivity Analysis</vt:lpstr>
      <vt:lpstr>Local Sensitivity Analysis </vt:lpstr>
      <vt:lpstr>Local Sensitivity Analysis</vt:lpstr>
      <vt:lpstr>Comparison of Methods</vt:lpstr>
      <vt:lpstr>Finite Difference</vt:lpstr>
      <vt:lpstr>Sensitivity Equations</vt:lpstr>
      <vt:lpstr>Sensitivity Equations</vt:lpstr>
      <vt:lpstr>Complex-step Method</vt:lpstr>
      <vt:lpstr>Complex-step Method</vt:lpstr>
      <vt:lpstr>Complex-step Method</vt:lpstr>
      <vt:lpstr>Complex-step Method</vt:lpstr>
      <vt:lpstr>Complex-step Method</vt:lpstr>
      <vt:lpstr>SI Model</vt:lpstr>
      <vt:lpstr>SI Model</vt:lpstr>
      <vt:lpstr>SI Model</vt:lpstr>
      <vt:lpstr>SI Model</vt:lpstr>
      <vt:lpstr>SI Model</vt:lpstr>
      <vt:lpstr>SI Model</vt:lpstr>
      <vt:lpstr>SI Model</vt:lpstr>
      <vt:lpstr>SI Model</vt:lpstr>
      <vt:lpstr>References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Complex-step method for Sensitivity Analysis of non-smooth problems</dc:title>
  <dc:creator>Microsoft Office User</dc:creator>
  <cp:lastModifiedBy>Microsoft Office User</cp:lastModifiedBy>
  <cp:revision>39</cp:revision>
  <dcterms:created xsi:type="dcterms:W3CDTF">2017-09-25T19:55:04Z</dcterms:created>
  <dcterms:modified xsi:type="dcterms:W3CDTF">2018-03-14T17:51:45Z</dcterms:modified>
</cp:coreProperties>
</file>