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7" r:id="rId4"/>
    <p:sldId id="258" r:id="rId5"/>
    <p:sldId id="259" r:id="rId6"/>
    <p:sldId id="260"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C0D5C242-982C-4358-A5A3-347EF29087F0}" type="datetimeFigureOut">
              <a:rPr lang="en-US" smtClean="0"/>
              <a:t>5/25/2022</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B7D1157F-9325-401E-B7D2-9025BFD227BD}" type="slidenum">
              <a:rPr lang="en-US" smtClean="0"/>
              <a:t>‹#›</a:t>
            </a:fld>
            <a:endParaRPr lang="en-US"/>
          </a:p>
        </p:txBody>
      </p:sp>
    </p:spTree>
    <p:extLst>
      <p:ext uri="{BB962C8B-B14F-4D97-AF65-F5344CB8AC3E}">
        <p14:creationId xmlns:p14="http://schemas.microsoft.com/office/powerpoint/2010/main" val="3429787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D5C242-982C-4358-A5A3-347EF29087F0}"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D1157F-9325-401E-B7D2-9025BFD227BD}" type="slidenum">
              <a:rPr lang="en-US" smtClean="0"/>
              <a:t>‹#›</a:t>
            </a:fld>
            <a:endParaRPr lang="en-US"/>
          </a:p>
        </p:txBody>
      </p:sp>
    </p:spTree>
    <p:extLst>
      <p:ext uri="{BB962C8B-B14F-4D97-AF65-F5344CB8AC3E}">
        <p14:creationId xmlns:p14="http://schemas.microsoft.com/office/powerpoint/2010/main" val="172298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C0D5C242-982C-4358-A5A3-347EF29087F0}" type="datetimeFigureOut">
              <a:rPr lang="en-US" smtClean="0"/>
              <a:t>5/25/2022</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B7D1157F-9325-401E-B7D2-9025BFD227BD}" type="slidenum">
              <a:rPr lang="en-US" smtClean="0"/>
              <a:t>‹#›</a:t>
            </a:fld>
            <a:endParaRPr lang="en-US"/>
          </a:p>
        </p:txBody>
      </p:sp>
    </p:spTree>
    <p:extLst>
      <p:ext uri="{BB962C8B-B14F-4D97-AF65-F5344CB8AC3E}">
        <p14:creationId xmlns:p14="http://schemas.microsoft.com/office/powerpoint/2010/main" val="1722404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D5C242-982C-4358-A5A3-347EF29087F0}"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B7D1157F-9325-401E-B7D2-9025BFD227BD}" type="slidenum">
              <a:rPr lang="en-US" smtClean="0"/>
              <a:t>‹#›</a:t>
            </a:fld>
            <a:endParaRPr lang="en-US"/>
          </a:p>
        </p:txBody>
      </p:sp>
    </p:spTree>
    <p:extLst>
      <p:ext uri="{BB962C8B-B14F-4D97-AF65-F5344CB8AC3E}">
        <p14:creationId xmlns:p14="http://schemas.microsoft.com/office/powerpoint/2010/main" val="1398810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C0D5C242-982C-4358-A5A3-347EF29087F0}" type="datetimeFigureOut">
              <a:rPr lang="en-US" smtClean="0"/>
              <a:t>5/25/2022</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B7D1157F-9325-401E-B7D2-9025BFD227BD}" type="slidenum">
              <a:rPr lang="en-US" smtClean="0"/>
              <a:t>‹#›</a:t>
            </a:fld>
            <a:endParaRPr lang="en-US"/>
          </a:p>
        </p:txBody>
      </p:sp>
    </p:spTree>
    <p:extLst>
      <p:ext uri="{BB962C8B-B14F-4D97-AF65-F5344CB8AC3E}">
        <p14:creationId xmlns:p14="http://schemas.microsoft.com/office/powerpoint/2010/main" val="1277680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D5C242-982C-4358-A5A3-347EF29087F0}" type="datetimeFigureOut">
              <a:rPr lang="en-US" smtClean="0"/>
              <a:t>5/25/2022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D1157F-9325-401E-B7D2-9025BFD227BD}" type="slidenum">
              <a:rPr lang="en-US" smtClean="0"/>
              <a:t>‹#›</a:t>
            </a:fld>
            <a:endParaRPr lang="en-US"/>
          </a:p>
        </p:txBody>
      </p:sp>
    </p:spTree>
    <p:extLst>
      <p:ext uri="{BB962C8B-B14F-4D97-AF65-F5344CB8AC3E}">
        <p14:creationId xmlns:p14="http://schemas.microsoft.com/office/powerpoint/2010/main" val="1609130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D5C242-982C-4358-A5A3-347EF29087F0}" type="datetimeFigureOut">
              <a:rPr lang="en-US" smtClean="0"/>
              <a:t>5/25/2022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D1157F-9325-401E-B7D2-9025BFD227BD}" type="slidenum">
              <a:rPr lang="en-US" smtClean="0"/>
              <a:t>‹#›</a:t>
            </a:fld>
            <a:endParaRPr lang="en-US"/>
          </a:p>
        </p:txBody>
      </p:sp>
    </p:spTree>
    <p:extLst>
      <p:ext uri="{BB962C8B-B14F-4D97-AF65-F5344CB8AC3E}">
        <p14:creationId xmlns:p14="http://schemas.microsoft.com/office/powerpoint/2010/main" val="2234241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D5C242-982C-4358-A5A3-347EF29087F0}" type="datetimeFigureOut">
              <a:rPr lang="en-US" smtClean="0"/>
              <a:t>5/25/2022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D1157F-9325-401E-B7D2-9025BFD227BD}" type="slidenum">
              <a:rPr lang="en-US" smtClean="0"/>
              <a:t>‹#›</a:t>
            </a:fld>
            <a:endParaRPr lang="en-US"/>
          </a:p>
        </p:txBody>
      </p:sp>
    </p:spTree>
    <p:extLst>
      <p:ext uri="{BB962C8B-B14F-4D97-AF65-F5344CB8AC3E}">
        <p14:creationId xmlns:p14="http://schemas.microsoft.com/office/powerpoint/2010/main" val="1149638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D5C242-982C-4358-A5A3-347EF29087F0}" type="datetimeFigureOut">
              <a:rPr lang="en-US" smtClean="0"/>
              <a:t>5/25/2022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D1157F-9325-401E-B7D2-9025BFD227BD}" type="slidenum">
              <a:rPr lang="en-US" smtClean="0"/>
              <a:t>‹#›</a:t>
            </a:fld>
            <a:endParaRPr lang="en-US"/>
          </a:p>
        </p:txBody>
      </p:sp>
    </p:spTree>
    <p:extLst>
      <p:ext uri="{BB962C8B-B14F-4D97-AF65-F5344CB8AC3E}">
        <p14:creationId xmlns:p14="http://schemas.microsoft.com/office/powerpoint/2010/main" val="3799557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0D5C242-982C-4358-A5A3-347EF29087F0}" type="datetimeFigureOut">
              <a:rPr lang="en-US" smtClean="0"/>
              <a:t>5/25/2022</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B7D1157F-9325-401E-B7D2-9025BFD227BD}" type="slidenum">
              <a:rPr lang="en-US" smtClean="0"/>
              <a:t>‹#›</a:t>
            </a:fld>
            <a:endParaRPr lang="en-US"/>
          </a:p>
        </p:txBody>
      </p:sp>
    </p:spTree>
    <p:extLst>
      <p:ext uri="{BB962C8B-B14F-4D97-AF65-F5344CB8AC3E}">
        <p14:creationId xmlns:p14="http://schemas.microsoft.com/office/powerpoint/2010/main" val="216979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D5C242-982C-4358-A5A3-347EF29087F0}" type="datetimeFigureOut">
              <a:rPr lang="en-US" smtClean="0"/>
              <a:t>5/25/2022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D1157F-9325-401E-B7D2-9025BFD227BD}" type="slidenum">
              <a:rPr lang="en-US" smtClean="0"/>
              <a:t>‹#›</a:t>
            </a:fld>
            <a:endParaRPr lang="en-US"/>
          </a:p>
        </p:txBody>
      </p:sp>
    </p:spTree>
    <p:extLst>
      <p:ext uri="{BB962C8B-B14F-4D97-AF65-F5344CB8AC3E}">
        <p14:creationId xmlns:p14="http://schemas.microsoft.com/office/powerpoint/2010/main" val="624570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C0D5C242-982C-4358-A5A3-347EF29087F0}" type="datetimeFigureOut">
              <a:rPr lang="en-US" smtClean="0"/>
              <a:t>5/25/2022</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B7D1157F-9325-401E-B7D2-9025BFD227BD}"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7500731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B9C6-19D7-4389-9B5F-6E02CEDB8609}"/>
              </a:ext>
            </a:extLst>
          </p:cNvPr>
          <p:cNvSpPr>
            <a:spLocks noGrp="1"/>
          </p:cNvSpPr>
          <p:nvPr>
            <p:ph type="ctrTitle"/>
          </p:nvPr>
        </p:nvSpPr>
        <p:spPr>
          <a:xfrm>
            <a:off x="1524000" y="256854"/>
            <a:ext cx="9144000" cy="2387600"/>
          </a:xfrm>
        </p:spPr>
        <p:txBody>
          <a:bodyPr/>
          <a:lstStyle/>
          <a:p>
            <a:r>
              <a:rPr lang="en-US" dirty="0"/>
              <a:t>Automated and intelligent Elderberry Collector</a:t>
            </a:r>
            <a:br>
              <a:rPr lang="en-US" dirty="0"/>
            </a:br>
            <a:r>
              <a:rPr lang="en-US" dirty="0"/>
              <a:t>Research Plan</a:t>
            </a:r>
          </a:p>
        </p:txBody>
      </p:sp>
    </p:spTree>
    <p:extLst>
      <p:ext uri="{BB962C8B-B14F-4D97-AF65-F5344CB8AC3E}">
        <p14:creationId xmlns:p14="http://schemas.microsoft.com/office/powerpoint/2010/main" val="891475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FEAD6-D18F-481A-9571-068E2F88A1F2}"/>
              </a:ext>
            </a:extLst>
          </p:cNvPr>
          <p:cNvSpPr>
            <a:spLocks noGrp="1"/>
          </p:cNvSpPr>
          <p:nvPr>
            <p:ph type="title"/>
          </p:nvPr>
        </p:nvSpPr>
        <p:spPr/>
        <p:txBody>
          <a:bodyPr/>
          <a:lstStyle/>
          <a:p>
            <a:r>
              <a:rPr lang="en-US" dirty="0"/>
              <a:t>Step 8. Go back to initial position and repeat step 3 until all chunks have been analyzed.</a:t>
            </a:r>
          </a:p>
        </p:txBody>
      </p:sp>
      <p:pic>
        <p:nvPicPr>
          <p:cNvPr id="4" name="Picture 2" descr="Boosting plant-part segmentation of cucumber plants by enriching incomplete  3D point clouds with spectral data - ScienceDirect">
            <a:extLst>
              <a:ext uri="{FF2B5EF4-FFF2-40B4-BE49-F238E27FC236}">
                <a16:creationId xmlns:a16="http://schemas.microsoft.com/office/drawing/2014/main" id="{0FBB79A9-D50E-4B5C-A0D1-ABC0638860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7107" y="1868104"/>
            <a:ext cx="3716916" cy="222271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739B68CD-9DA7-4B0C-B806-0336AEA8E70A}"/>
              </a:ext>
            </a:extLst>
          </p:cNvPr>
          <p:cNvPicPr>
            <a:picLocks noChangeAspect="1"/>
          </p:cNvPicPr>
          <p:nvPr/>
        </p:nvPicPr>
        <p:blipFill>
          <a:blip r:embed="rId3"/>
          <a:stretch>
            <a:fillRect/>
          </a:stretch>
        </p:blipFill>
        <p:spPr>
          <a:xfrm>
            <a:off x="231063" y="3291258"/>
            <a:ext cx="3716916" cy="2706492"/>
          </a:xfrm>
          <a:prstGeom prst="rect">
            <a:avLst/>
          </a:prstGeom>
        </p:spPr>
      </p:pic>
      <p:sp>
        <p:nvSpPr>
          <p:cNvPr id="6" name="Oval 5">
            <a:extLst>
              <a:ext uri="{FF2B5EF4-FFF2-40B4-BE49-F238E27FC236}">
                <a16:creationId xmlns:a16="http://schemas.microsoft.com/office/drawing/2014/main" id="{550F1316-402D-430C-93D7-6EA225C606AA}"/>
              </a:ext>
            </a:extLst>
          </p:cNvPr>
          <p:cNvSpPr/>
          <p:nvPr/>
        </p:nvSpPr>
        <p:spPr>
          <a:xfrm>
            <a:off x="8861544" y="3799712"/>
            <a:ext cx="1037690" cy="688369"/>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48B2281-CDEB-4FF6-9583-430FD95EDC5C}"/>
              </a:ext>
            </a:extLst>
          </p:cNvPr>
          <p:cNvSpPr/>
          <p:nvPr/>
        </p:nvSpPr>
        <p:spPr>
          <a:xfrm>
            <a:off x="9608854" y="3799712"/>
            <a:ext cx="760287" cy="12597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C63A49C-CF01-48BC-9542-3899B3ED66C4}"/>
              </a:ext>
            </a:extLst>
          </p:cNvPr>
          <p:cNvSpPr/>
          <p:nvPr/>
        </p:nvSpPr>
        <p:spPr>
          <a:xfrm>
            <a:off x="10369141" y="3237319"/>
            <a:ext cx="113016" cy="290758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D924501-31F8-4A7D-937B-29E0C4C39115}"/>
              </a:ext>
            </a:extLst>
          </p:cNvPr>
          <p:cNvSpPr txBox="1"/>
          <p:nvPr/>
        </p:nvSpPr>
        <p:spPr>
          <a:xfrm>
            <a:off x="10615721" y="5983049"/>
            <a:ext cx="832207" cy="369332"/>
          </a:xfrm>
          <a:prstGeom prst="rect">
            <a:avLst/>
          </a:prstGeom>
          <a:noFill/>
        </p:spPr>
        <p:txBody>
          <a:bodyPr wrap="square" rtlCol="0">
            <a:spAutoFit/>
          </a:bodyPr>
          <a:lstStyle/>
          <a:p>
            <a:r>
              <a:rPr lang="en-US" dirty="0"/>
              <a:t>Plant</a:t>
            </a:r>
          </a:p>
        </p:txBody>
      </p:sp>
      <p:sp>
        <p:nvSpPr>
          <p:cNvPr id="10" name="TextBox 9">
            <a:extLst>
              <a:ext uri="{FF2B5EF4-FFF2-40B4-BE49-F238E27FC236}">
                <a16:creationId xmlns:a16="http://schemas.microsoft.com/office/drawing/2014/main" id="{5A9CB701-1256-4835-ABBD-843725BD64B7}"/>
              </a:ext>
            </a:extLst>
          </p:cNvPr>
          <p:cNvSpPr txBox="1"/>
          <p:nvPr/>
        </p:nvSpPr>
        <p:spPr>
          <a:xfrm>
            <a:off x="8823151" y="4522258"/>
            <a:ext cx="1263721" cy="646331"/>
          </a:xfrm>
          <a:prstGeom prst="rect">
            <a:avLst/>
          </a:prstGeom>
          <a:noFill/>
        </p:spPr>
        <p:txBody>
          <a:bodyPr wrap="square" rtlCol="0">
            <a:spAutoFit/>
          </a:bodyPr>
          <a:lstStyle/>
          <a:p>
            <a:r>
              <a:rPr lang="en-US" dirty="0"/>
              <a:t>Elderberry chunk</a:t>
            </a:r>
          </a:p>
        </p:txBody>
      </p:sp>
      <p:sp>
        <p:nvSpPr>
          <p:cNvPr id="11" name="Rectangle 10">
            <a:extLst>
              <a:ext uri="{FF2B5EF4-FFF2-40B4-BE49-F238E27FC236}">
                <a16:creationId xmlns:a16="http://schemas.microsoft.com/office/drawing/2014/main" id="{EE2E0CC2-A295-4A73-9F01-72C9C6200C78}"/>
              </a:ext>
            </a:extLst>
          </p:cNvPr>
          <p:cNvSpPr/>
          <p:nvPr/>
        </p:nvSpPr>
        <p:spPr>
          <a:xfrm>
            <a:off x="10369141" y="4425093"/>
            <a:ext cx="760287" cy="12597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67688A9-C34A-442A-97F0-CBAA4600905F}"/>
              </a:ext>
            </a:extLst>
          </p:cNvPr>
          <p:cNvSpPr/>
          <p:nvPr/>
        </p:nvSpPr>
        <p:spPr>
          <a:xfrm>
            <a:off x="10764426" y="4346927"/>
            <a:ext cx="1037690" cy="688369"/>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95CE304-0B34-4E82-A3BD-F73EE84AB6A9}"/>
              </a:ext>
            </a:extLst>
          </p:cNvPr>
          <p:cNvSpPr/>
          <p:nvPr/>
        </p:nvSpPr>
        <p:spPr>
          <a:xfrm>
            <a:off x="10369141" y="2945785"/>
            <a:ext cx="1037690" cy="688369"/>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5244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AA074-2965-499D-9F23-0C9796B3470F}"/>
              </a:ext>
            </a:extLst>
          </p:cNvPr>
          <p:cNvSpPr>
            <a:spLocks noGrp="1"/>
          </p:cNvSpPr>
          <p:nvPr>
            <p:ph type="title"/>
          </p:nvPr>
        </p:nvSpPr>
        <p:spPr/>
        <p:txBody>
          <a:bodyPr/>
          <a:lstStyle/>
          <a:p>
            <a:r>
              <a:rPr lang="en-US" dirty="0"/>
              <a:t>Things to be determined:</a:t>
            </a:r>
          </a:p>
        </p:txBody>
      </p:sp>
      <p:sp>
        <p:nvSpPr>
          <p:cNvPr id="3" name="Content Placeholder 2">
            <a:extLst>
              <a:ext uri="{FF2B5EF4-FFF2-40B4-BE49-F238E27FC236}">
                <a16:creationId xmlns:a16="http://schemas.microsoft.com/office/drawing/2014/main" id="{C63F6F72-D9D4-40A7-8CBD-BC2ABE037342}"/>
              </a:ext>
            </a:extLst>
          </p:cNvPr>
          <p:cNvSpPr>
            <a:spLocks noGrp="1"/>
          </p:cNvSpPr>
          <p:nvPr>
            <p:ph idx="1"/>
          </p:nvPr>
        </p:nvSpPr>
        <p:spPr/>
        <p:txBody>
          <a:bodyPr/>
          <a:lstStyle/>
          <a:p>
            <a:r>
              <a:rPr lang="en-US" sz="2800" dirty="0"/>
              <a:t>Best sensor or camera to develop the 3D point cloud of the plant (is photogrammetry an option?)</a:t>
            </a:r>
          </a:p>
          <a:p>
            <a:r>
              <a:rPr lang="en-US" sz="2800" dirty="0"/>
              <a:t>Robot Type.</a:t>
            </a:r>
          </a:p>
          <a:p>
            <a:r>
              <a:rPr lang="en-US" sz="2800" dirty="0"/>
              <a:t>Robot arm Degree of Freedom.</a:t>
            </a:r>
          </a:p>
          <a:p>
            <a:r>
              <a:rPr lang="en-US" sz="2800" dirty="0"/>
              <a:t>Robot operating system of choice. (ROS should be a great option)</a:t>
            </a:r>
          </a:p>
          <a:p>
            <a:r>
              <a:rPr lang="en-US" sz="2800" dirty="0"/>
              <a:t>Where will the robot arm be located (a tractor?)</a:t>
            </a:r>
          </a:p>
          <a:p>
            <a:endParaRPr lang="en-US" dirty="0"/>
          </a:p>
        </p:txBody>
      </p:sp>
    </p:spTree>
    <p:extLst>
      <p:ext uri="{BB962C8B-B14F-4D97-AF65-F5344CB8AC3E}">
        <p14:creationId xmlns:p14="http://schemas.microsoft.com/office/powerpoint/2010/main" val="308334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EA656-7B26-46C1-9AE7-34074B0D713E}"/>
              </a:ext>
            </a:extLst>
          </p:cNvPr>
          <p:cNvSpPr>
            <a:spLocks noGrp="1"/>
          </p:cNvSpPr>
          <p:nvPr>
            <p:ph type="title"/>
          </p:nvPr>
        </p:nvSpPr>
        <p:spPr/>
        <p:txBody>
          <a:bodyPr/>
          <a:lstStyle/>
          <a:p>
            <a:r>
              <a:rPr lang="en-US" dirty="0"/>
              <a:t>Flowchart:</a:t>
            </a:r>
          </a:p>
        </p:txBody>
      </p:sp>
      <p:sp>
        <p:nvSpPr>
          <p:cNvPr id="5" name="TextBox 4">
            <a:extLst>
              <a:ext uri="{FF2B5EF4-FFF2-40B4-BE49-F238E27FC236}">
                <a16:creationId xmlns:a16="http://schemas.microsoft.com/office/drawing/2014/main" id="{5568F554-D8B1-4B01-B65D-474EF8E615C8}"/>
              </a:ext>
            </a:extLst>
          </p:cNvPr>
          <p:cNvSpPr txBox="1"/>
          <p:nvPr/>
        </p:nvSpPr>
        <p:spPr>
          <a:xfrm>
            <a:off x="581193" y="2547991"/>
            <a:ext cx="2151734" cy="1200329"/>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US" dirty="0"/>
              <a:t>Build the CNN able to recognize if the elderberry is ready for collection or not</a:t>
            </a:r>
          </a:p>
        </p:txBody>
      </p:sp>
      <p:cxnSp>
        <p:nvCxnSpPr>
          <p:cNvPr id="7" name="Straight Arrow Connector 6">
            <a:extLst>
              <a:ext uri="{FF2B5EF4-FFF2-40B4-BE49-F238E27FC236}">
                <a16:creationId xmlns:a16="http://schemas.microsoft.com/office/drawing/2014/main" id="{E1082FEB-4737-4B77-A68A-1CA2A30D0BA4}"/>
              </a:ext>
            </a:extLst>
          </p:cNvPr>
          <p:cNvCxnSpPr/>
          <p:nvPr/>
        </p:nvCxnSpPr>
        <p:spPr>
          <a:xfrm>
            <a:off x="2928135" y="3143893"/>
            <a:ext cx="739739"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074932B-9ED2-4B56-9351-4806AB8E8401}"/>
              </a:ext>
            </a:extLst>
          </p:cNvPr>
          <p:cNvSpPr txBox="1"/>
          <p:nvPr/>
        </p:nvSpPr>
        <p:spPr>
          <a:xfrm>
            <a:off x="3863082" y="2682228"/>
            <a:ext cx="2393880" cy="92333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a:t>Create a CNN able to identify elderberry chunks in a point cloud</a:t>
            </a:r>
          </a:p>
        </p:txBody>
      </p:sp>
      <p:cxnSp>
        <p:nvCxnSpPr>
          <p:cNvPr id="10" name="Straight Arrow Connector 9">
            <a:extLst>
              <a:ext uri="{FF2B5EF4-FFF2-40B4-BE49-F238E27FC236}">
                <a16:creationId xmlns:a16="http://schemas.microsoft.com/office/drawing/2014/main" id="{7D12ACD0-B5E9-41ED-91DF-AB307F3047C5}"/>
              </a:ext>
            </a:extLst>
          </p:cNvPr>
          <p:cNvCxnSpPr/>
          <p:nvPr/>
        </p:nvCxnSpPr>
        <p:spPr>
          <a:xfrm>
            <a:off x="6471007" y="3143893"/>
            <a:ext cx="739739"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966A86C-279B-4A8E-8BC6-9954DC7071CE}"/>
              </a:ext>
            </a:extLst>
          </p:cNvPr>
          <p:cNvSpPr txBox="1"/>
          <p:nvPr/>
        </p:nvSpPr>
        <p:spPr>
          <a:xfrm>
            <a:off x="7387117" y="2543728"/>
            <a:ext cx="2479497" cy="1200329"/>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dirty="0"/>
              <a:t>Determine the Robot Arm and create the path planning and decision making algorithms.</a:t>
            </a:r>
          </a:p>
        </p:txBody>
      </p:sp>
      <p:sp>
        <p:nvSpPr>
          <p:cNvPr id="12" name="Arrow: Curved Left 11">
            <a:extLst>
              <a:ext uri="{FF2B5EF4-FFF2-40B4-BE49-F238E27FC236}">
                <a16:creationId xmlns:a16="http://schemas.microsoft.com/office/drawing/2014/main" id="{DCE65364-6F1A-4FB6-9994-6F3092039426}"/>
              </a:ext>
            </a:extLst>
          </p:cNvPr>
          <p:cNvSpPr/>
          <p:nvPr/>
        </p:nvSpPr>
        <p:spPr>
          <a:xfrm>
            <a:off x="10140593" y="3143893"/>
            <a:ext cx="1232899" cy="2229491"/>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Oval 12">
            <a:extLst>
              <a:ext uri="{FF2B5EF4-FFF2-40B4-BE49-F238E27FC236}">
                <a16:creationId xmlns:a16="http://schemas.microsoft.com/office/drawing/2014/main" id="{13808959-5E1B-4F4D-A9E9-FDA1CFBBD70A}"/>
              </a:ext>
            </a:extLst>
          </p:cNvPr>
          <p:cNvSpPr/>
          <p:nvPr/>
        </p:nvSpPr>
        <p:spPr>
          <a:xfrm>
            <a:off x="4791182" y="4448713"/>
            <a:ext cx="4839128" cy="1849342"/>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Link all the parts together!</a:t>
            </a:r>
          </a:p>
        </p:txBody>
      </p:sp>
    </p:spTree>
    <p:extLst>
      <p:ext uri="{BB962C8B-B14F-4D97-AF65-F5344CB8AC3E}">
        <p14:creationId xmlns:p14="http://schemas.microsoft.com/office/powerpoint/2010/main" val="972712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DC52D-9F4A-4F34-B443-78DDF5F19651}"/>
              </a:ext>
            </a:extLst>
          </p:cNvPr>
          <p:cNvSpPr>
            <a:spLocks noGrp="1"/>
          </p:cNvSpPr>
          <p:nvPr>
            <p:ph type="title"/>
          </p:nvPr>
        </p:nvSpPr>
        <p:spPr/>
        <p:txBody>
          <a:bodyPr/>
          <a:lstStyle/>
          <a:p>
            <a:r>
              <a:rPr lang="en-US" dirty="0"/>
              <a:t>Expectations:</a:t>
            </a:r>
          </a:p>
        </p:txBody>
      </p:sp>
      <p:sp>
        <p:nvSpPr>
          <p:cNvPr id="3" name="Content Placeholder 2">
            <a:extLst>
              <a:ext uri="{FF2B5EF4-FFF2-40B4-BE49-F238E27FC236}">
                <a16:creationId xmlns:a16="http://schemas.microsoft.com/office/drawing/2014/main" id="{06A479F4-6B85-4E58-825C-49CE34427318}"/>
              </a:ext>
            </a:extLst>
          </p:cNvPr>
          <p:cNvSpPr>
            <a:spLocks noGrp="1"/>
          </p:cNvSpPr>
          <p:nvPr>
            <p:ph idx="1"/>
          </p:nvPr>
        </p:nvSpPr>
        <p:spPr>
          <a:xfrm>
            <a:off x="581190" y="2563065"/>
            <a:ext cx="6569622" cy="4028140"/>
          </a:xfrm>
        </p:spPr>
        <p:txBody>
          <a:bodyPr>
            <a:normAutofit lnSpcReduction="10000"/>
          </a:bodyPr>
          <a:lstStyle/>
          <a:p>
            <a:r>
              <a:rPr lang="en-US" sz="2000" dirty="0"/>
              <a:t>Collect data:</a:t>
            </a:r>
          </a:p>
          <a:p>
            <a:pPr lvl="1">
              <a:buFont typeface="Wingdings" panose="05000000000000000000" pitchFamily="2" charset="2"/>
              <a:buChar char="§"/>
            </a:pPr>
            <a:r>
              <a:rPr lang="en-US" sz="1800" dirty="0"/>
              <a:t>Capture pictures of collectable and not collectable elderberry chunks and label them</a:t>
            </a:r>
          </a:p>
          <a:p>
            <a:pPr lvl="1">
              <a:buFont typeface="Wingdings" panose="05000000000000000000" pitchFamily="2" charset="2"/>
              <a:buChar char="§"/>
            </a:pPr>
            <a:r>
              <a:rPr lang="en-US" sz="1800" dirty="0"/>
              <a:t>Create 3D point clouds of elderberry plants and label the elderberry chunks </a:t>
            </a:r>
          </a:p>
          <a:p>
            <a:r>
              <a:rPr lang="en-US" sz="2000" dirty="0"/>
              <a:t>Write the code:</a:t>
            </a:r>
          </a:p>
          <a:p>
            <a:pPr lvl="1">
              <a:buFont typeface="Wingdings" panose="05000000000000000000" pitchFamily="2" charset="2"/>
              <a:buChar char="§"/>
            </a:pPr>
            <a:r>
              <a:rPr lang="en-US" sz="1800" dirty="0"/>
              <a:t>For the collectable and not collectable elderberry chunk CNN</a:t>
            </a:r>
          </a:p>
          <a:p>
            <a:pPr lvl="1">
              <a:buFont typeface="Wingdings" panose="05000000000000000000" pitchFamily="2" charset="2"/>
              <a:buChar char="§"/>
            </a:pPr>
            <a:r>
              <a:rPr lang="en-US" sz="1800" dirty="0"/>
              <a:t>For the elderberry chunk detection in the point cloud CNN</a:t>
            </a:r>
          </a:p>
          <a:p>
            <a:r>
              <a:rPr lang="en-US" sz="2000" dirty="0"/>
              <a:t>Train both CNN’s with the dataset collected until reach high efficiency</a:t>
            </a:r>
          </a:p>
        </p:txBody>
      </p:sp>
      <p:sp>
        <p:nvSpPr>
          <p:cNvPr id="4" name="TextBox 3">
            <a:extLst>
              <a:ext uri="{FF2B5EF4-FFF2-40B4-BE49-F238E27FC236}">
                <a16:creationId xmlns:a16="http://schemas.microsoft.com/office/drawing/2014/main" id="{45955C77-8150-45B5-909B-3BDA126B5B88}"/>
              </a:ext>
            </a:extLst>
          </p:cNvPr>
          <p:cNvSpPr txBox="1"/>
          <p:nvPr/>
        </p:nvSpPr>
        <p:spPr>
          <a:xfrm>
            <a:off x="581189" y="2101400"/>
            <a:ext cx="2357218" cy="430887"/>
          </a:xfrm>
          <a:prstGeom prst="rect">
            <a:avLst/>
          </a:prstGeom>
          <a:noFill/>
        </p:spPr>
        <p:txBody>
          <a:bodyPr wrap="square" rtlCol="0">
            <a:spAutoFit/>
          </a:bodyPr>
          <a:lstStyle/>
          <a:p>
            <a:r>
              <a:rPr lang="en-US" sz="2200" dirty="0"/>
              <a:t>For this summer:</a:t>
            </a:r>
          </a:p>
        </p:txBody>
      </p:sp>
      <p:sp>
        <p:nvSpPr>
          <p:cNvPr id="7" name="Content Placeholder 2">
            <a:extLst>
              <a:ext uri="{FF2B5EF4-FFF2-40B4-BE49-F238E27FC236}">
                <a16:creationId xmlns:a16="http://schemas.microsoft.com/office/drawing/2014/main" id="{7BB61322-4517-4DF1-85CA-4DCE890560DD}"/>
              </a:ext>
            </a:extLst>
          </p:cNvPr>
          <p:cNvSpPr txBox="1">
            <a:spLocks/>
          </p:cNvSpPr>
          <p:nvPr/>
        </p:nvSpPr>
        <p:spPr>
          <a:xfrm>
            <a:off x="8013843" y="2770357"/>
            <a:ext cx="3750063" cy="276627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US" sz="2000" dirty="0"/>
          </a:p>
        </p:txBody>
      </p:sp>
      <p:cxnSp>
        <p:nvCxnSpPr>
          <p:cNvPr id="9" name="Straight Connector 8">
            <a:extLst>
              <a:ext uri="{FF2B5EF4-FFF2-40B4-BE49-F238E27FC236}">
                <a16:creationId xmlns:a16="http://schemas.microsoft.com/office/drawing/2014/main" id="{D9A9AD43-D3D3-4A6C-9A08-93C912DF9DD1}"/>
              </a:ext>
            </a:extLst>
          </p:cNvPr>
          <p:cNvCxnSpPr/>
          <p:nvPr/>
        </p:nvCxnSpPr>
        <p:spPr>
          <a:xfrm>
            <a:off x="7469312" y="2101400"/>
            <a:ext cx="0" cy="4330222"/>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03171E2-51A6-40F0-AF6F-0A9955B7369D}"/>
              </a:ext>
            </a:extLst>
          </p:cNvPr>
          <p:cNvSpPr txBox="1"/>
          <p:nvPr/>
        </p:nvSpPr>
        <p:spPr>
          <a:xfrm>
            <a:off x="7469312" y="2101400"/>
            <a:ext cx="4530906" cy="430887"/>
          </a:xfrm>
          <a:prstGeom prst="rect">
            <a:avLst/>
          </a:prstGeom>
          <a:noFill/>
        </p:spPr>
        <p:txBody>
          <a:bodyPr wrap="square" rtlCol="0">
            <a:spAutoFit/>
          </a:bodyPr>
          <a:lstStyle/>
          <a:p>
            <a:r>
              <a:rPr lang="en-US" sz="2200" dirty="0"/>
              <a:t>To do after completing previous tasks:</a:t>
            </a:r>
          </a:p>
        </p:txBody>
      </p:sp>
      <p:sp>
        <p:nvSpPr>
          <p:cNvPr id="11" name="Content Placeholder 2">
            <a:extLst>
              <a:ext uri="{FF2B5EF4-FFF2-40B4-BE49-F238E27FC236}">
                <a16:creationId xmlns:a16="http://schemas.microsoft.com/office/drawing/2014/main" id="{C3EE5803-C121-44BD-BA91-CD62DA3CF18B}"/>
              </a:ext>
            </a:extLst>
          </p:cNvPr>
          <p:cNvSpPr txBox="1">
            <a:spLocks/>
          </p:cNvSpPr>
          <p:nvPr/>
        </p:nvSpPr>
        <p:spPr>
          <a:xfrm>
            <a:off x="7469309" y="2566152"/>
            <a:ext cx="4530905" cy="4028140"/>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000" dirty="0"/>
              <a:t>Implement the chunk detection CNN into the creation of the path planning of the robot arm (</a:t>
            </a:r>
            <a:r>
              <a:rPr lang="en-US" sz="2000" dirty="0" err="1"/>
              <a:t>DoF</a:t>
            </a:r>
            <a:r>
              <a:rPr lang="en-US" sz="2000" dirty="0"/>
              <a:t> </a:t>
            </a:r>
            <a:r>
              <a:rPr lang="en-US" sz="2000" dirty="0" err="1"/>
              <a:t>tbd</a:t>
            </a:r>
            <a:r>
              <a:rPr lang="en-US" sz="2000" dirty="0"/>
              <a:t>).</a:t>
            </a:r>
          </a:p>
          <a:p>
            <a:r>
              <a:rPr lang="en-US" sz="2000" dirty="0"/>
              <a:t>Implement the elderberry harvesting CNN into the decision making algorithm of the robot.</a:t>
            </a:r>
          </a:p>
          <a:p>
            <a:r>
              <a:rPr lang="en-US" sz="2000" dirty="0"/>
              <a:t>Integrate everything into an automated and intelligent elderberry harvesting system.</a:t>
            </a:r>
          </a:p>
        </p:txBody>
      </p:sp>
    </p:spTree>
    <p:extLst>
      <p:ext uri="{BB962C8B-B14F-4D97-AF65-F5344CB8AC3E}">
        <p14:creationId xmlns:p14="http://schemas.microsoft.com/office/powerpoint/2010/main" val="3161996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9A8BB-D71C-4683-B758-93216C998F11}"/>
              </a:ext>
            </a:extLst>
          </p:cNvPr>
          <p:cNvSpPr>
            <a:spLocks noGrp="1"/>
          </p:cNvSpPr>
          <p:nvPr>
            <p:ph type="title"/>
          </p:nvPr>
        </p:nvSpPr>
        <p:spPr>
          <a:xfrm>
            <a:off x="581192" y="702156"/>
            <a:ext cx="11029616" cy="910887"/>
          </a:xfrm>
        </p:spPr>
        <p:txBody>
          <a:bodyPr>
            <a:normAutofit fontScale="90000"/>
          </a:bodyPr>
          <a:lstStyle/>
          <a:p>
            <a:r>
              <a:rPr lang="en-US" dirty="0"/>
              <a:t>How can we intelligently automate elderberry collection?</a:t>
            </a:r>
          </a:p>
        </p:txBody>
      </p:sp>
      <p:sp>
        <p:nvSpPr>
          <p:cNvPr id="3" name="Content Placeholder 2">
            <a:extLst>
              <a:ext uri="{FF2B5EF4-FFF2-40B4-BE49-F238E27FC236}">
                <a16:creationId xmlns:a16="http://schemas.microsoft.com/office/drawing/2014/main" id="{15ADD333-FEDE-43A9-AECA-2572723C8791}"/>
              </a:ext>
            </a:extLst>
          </p:cNvPr>
          <p:cNvSpPr>
            <a:spLocks noGrp="1"/>
          </p:cNvSpPr>
          <p:nvPr>
            <p:ph idx="1"/>
          </p:nvPr>
        </p:nvSpPr>
        <p:spPr/>
        <p:txBody>
          <a:bodyPr>
            <a:normAutofit/>
          </a:bodyPr>
          <a:lstStyle/>
          <a:p>
            <a:pPr marL="0" indent="0" algn="ctr">
              <a:buNone/>
            </a:pPr>
            <a:r>
              <a:rPr lang="en-US" sz="2800" dirty="0"/>
              <a:t>The following slides will showcase the steps (or algorithm, set of tasks) needed to be able to automate the elderberry collection task.</a:t>
            </a:r>
          </a:p>
        </p:txBody>
      </p:sp>
    </p:spTree>
    <p:extLst>
      <p:ext uri="{BB962C8B-B14F-4D97-AF65-F5344CB8AC3E}">
        <p14:creationId xmlns:p14="http://schemas.microsoft.com/office/powerpoint/2010/main" val="941030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D0E17-569D-4BCA-824B-EEF5DBBB1AB9}"/>
              </a:ext>
            </a:extLst>
          </p:cNvPr>
          <p:cNvSpPr>
            <a:spLocks noGrp="1"/>
          </p:cNvSpPr>
          <p:nvPr>
            <p:ph type="title"/>
          </p:nvPr>
        </p:nvSpPr>
        <p:spPr/>
        <p:txBody>
          <a:bodyPr/>
          <a:lstStyle/>
          <a:p>
            <a:r>
              <a:rPr lang="en-US" dirty="0"/>
              <a:t>Step 1. Create real-time 3D point cloud of the plant</a:t>
            </a:r>
          </a:p>
        </p:txBody>
      </p:sp>
      <p:pic>
        <p:nvPicPr>
          <p:cNvPr id="1026" name="Picture 2" descr="Boosting plant-part segmentation of cucumber plants by enriching incomplete  3D point clouds with spectral data - ScienceDirect">
            <a:extLst>
              <a:ext uri="{FF2B5EF4-FFF2-40B4-BE49-F238E27FC236}">
                <a16:creationId xmlns:a16="http://schemas.microsoft.com/office/drawing/2014/main" id="{AF6F0F2B-8640-4D15-AEB4-C90923F3FC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9045" y="1900524"/>
            <a:ext cx="5220390" cy="312179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 point cloud image of a vehicle approaching an intersection... | Download  Scientific Diagram">
            <a:extLst>
              <a:ext uri="{FF2B5EF4-FFF2-40B4-BE49-F238E27FC236}">
                <a16:creationId xmlns:a16="http://schemas.microsoft.com/office/drawing/2014/main" id="{1CACF648-BD7B-4913-A330-C0645C208C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126" y="3782441"/>
            <a:ext cx="5071764" cy="2988229"/>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6E9B2DC6-D6EA-4E36-ADD8-F92B16FCFDE8}"/>
              </a:ext>
            </a:extLst>
          </p:cNvPr>
          <p:cNvSpPr>
            <a:spLocks noGrp="1"/>
          </p:cNvSpPr>
          <p:nvPr>
            <p:ph idx="1"/>
          </p:nvPr>
        </p:nvSpPr>
        <p:spPr>
          <a:xfrm>
            <a:off x="581192" y="2180496"/>
            <a:ext cx="5514808" cy="1528475"/>
          </a:xfrm>
        </p:spPr>
        <p:txBody>
          <a:bodyPr>
            <a:normAutofit/>
          </a:bodyPr>
          <a:lstStyle/>
          <a:p>
            <a:r>
              <a:rPr lang="en-US" dirty="0"/>
              <a:t>3D point cloud of the plant will create a digital environment in which the </a:t>
            </a:r>
            <a:r>
              <a:rPr lang="en-US" b="1" dirty="0"/>
              <a:t>location of objects can be measured in space</a:t>
            </a:r>
            <a:r>
              <a:rPr lang="en-US" dirty="0"/>
              <a:t> (Necessary for robot to interact with object!).</a:t>
            </a:r>
          </a:p>
        </p:txBody>
      </p:sp>
      <p:sp>
        <p:nvSpPr>
          <p:cNvPr id="8" name="Content Placeholder 2">
            <a:extLst>
              <a:ext uri="{FF2B5EF4-FFF2-40B4-BE49-F238E27FC236}">
                <a16:creationId xmlns:a16="http://schemas.microsoft.com/office/drawing/2014/main" id="{19918A04-431E-4C50-A0D4-0948D63BC8C7}"/>
              </a:ext>
            </a:extLst>
          </p:cNvPr>
          <p:cNvSpPr txBox="1">
            <a:spLocks/>
          </p:cNvSpPr>
          <p:nvPr/>
        </p:nvSpPr>
        <p:spPr>
          <a:xfrm>
            <a:off x="5652956" y="4839129"/>
            <a:ext cx="6157291" cy="1831390"/>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Determine which sensor is best to provide 3D point cloud data of elderberry plant (probably LiDAR)</a:t>
            </a:r>
          </a:p>
        </p:txBody>
      </p:sp>
    </p:spTree>
    <p:extLst>
      <p:ext uri="{BB962C8B-B14F-4D97-AF65-F5344CB8AC3E}">
        <p14:creationId xmlns:p14="http://schemas.microsoft.com/office/powerpoint/2010/main" val="2782663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9D867-3871-4A10-B49F-D25EE2564B24}"/>
              </a:ext>
            </a:extLst>
          </p:cNvPr>
          <p:cNvSpPr>
            <a:spLocks noGrp="1"/>
          </p:cNvSpPr>
          <p:nvPr>
            <p:ph type="title"/>
          </p:nvPr>
        </p:nvSpPr>
        <p:spPr/>
        <p:txBody>
          <a:bodyPr/>
          <a:lstStyle/>
          <a:p>
            <a:r>
              <a:rPr lang="en-US" dirty="0"/>
              <a:t>Step 2. Point cloud object detection, detect and get position in space of elderberry chunks in the plant</a:t>
            </a:r>
          </a:p>
        </p:txBody>
      </p:sp>
      <p:sp>
        <p:nvSpPr>
          <p:cNvPr id="3" name="Content Placeholder 2">
            <a:extLst>
              <a:ext uri="{FF2B5EF4-FFF2-40B4-BE49-F238E27FC236}">
                <a16:creationId xmlns:a16="http://schemas.microsoft.com/office/drawing/2014/main" id="{394ECBDF-78F5-406F-AFFB-2EB81C909B08}"/>
              </a:ext>
            </a:extLst>
          </p:cNvPr>
          <p:cNvSpPr>
            <a:spLocks noGrp="1"/>
          </p:cNvSpPr>
          <p:nvPr>
            <p:ph idx="1"/>
          </p:nvPr>
        </p:nvSpPr>
        <p:spPr/>
        <p:txBody>
          <a:bodyPr/>
          <a:lstStyle/>
          <a:p>
            <a:r>
              <a:rPr lang="en-US" dirty="0"/>
              <a:t>Very challenging task. Second most important task, and the second thing needed to complete in order to make huge progress in this project (the first one is step 5).</a:t>
            </a:r>
          </a:p>
          <a:p>
            <a:r>
              <a:rPr lang="en-US" dirty="0"/>
              <a:t>CNN would have to learn how to identify an elderberry chunk in a point cloud environment.</a:t>
            </a:r>
          </a:p>
          <a:p>
            <a:r>
              <a:rPr lang="en-US" dirty="0"/>
              <a:t>Field work needed in order to collect data for the training of this CNN (very unlikely that there’s a dataset for this case available). </a:t>
            </a:r>
          </a:p>
          <a:p>
            <a:r>
              <a:rPr lang="en-US" dirty="0"/>
              <a:t>Data collection would involve creating 3D point cloud of several plants with the determined sensor, and then label all the chunks of elderberry in each point cloud.</a:t>
            </a:r>
          </a:p>
          <a:p>
            <a:r>
              <a:rPr lang="en-US" dirty="0"/>
              <a:t>Will most likely need to use data augmentation.</a:t>
            </a:r>
          </a:p>
        </p:txBody>
      </p:sp>
    </p:spTree>
    <p:extLst>
      <p:ext uri="{BB962C8B-B14F-4D97-AF65-F5344CB8AC3E}">
        <p14:creationId xmlns:p14="http://schemas.microsoft.com/office/powerpoint/2010/main" val="979059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An Intro to 3D Coordinate Frames for Augmented Reality">
            <a:extLst>
              <a:ext uri="{FF2B5EF4-FFF2-40B4-BE49-F238E27FC236}">
                <a16:creationId xmlns:a16="http://schemas.microsoft.com/office/drawing/2014/main" id="{43A42345-C123-4D8F-A0E8-E5157FA08A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5828" y="2005720"/>
            <a:ext cx="3456986" cy="31363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39663A0-6C7F-442D-9E4A-5857668C8926}"/>
              </a:ext>
            </a:extLst>
          </p:cNvPr>
          <p:cNvSpPr>
            <a:spLocks noGrp="1"/>
          </p:cNvSpPr>
          <p:nvPr>
            <p:ph type="title"/>
          </p:nvPr>
        </p:nvSpPr>
        <p:spPr/>
        <p:txBody>
          <a:bodyPr/>
          <a:lstStyle/>
          <a:p>
            <a:r>
              <a:rPr lang="en-US" dirty="0"/>
              <a:t>Step 3. Robot arm end-effector moves close to the nearest elderberry chunk not analyzed yet</a:t>
            </a:r>
          </a:p>
        </p:txBody>
      </p:sp>
      <p:sp>
        <p:nvSpPr>
          <p:cNvPr id="3" name="Content Placeholder 2">
            <a:extLst>
              <a:ext uri="{FF2B5EF4-FFF2-40B4-BE49-F238E27FC236}">
                <a16:creationId xmlns:a16="http://schemas.microsoft.com/office/drawing/2014/main" id="{C05C03F9-1E3B-4754-90DA-CF2755CF2274}"/>
              </a:ext>
            </a:extLst>
          </p:cNvPr>
          <p:cNvSpPr>
            <a:spLocks noGrp="1"/>
          </p:cNvSpPr>
          <p:nvPr>
            <p:ph idx="1"/>
          </p:nvPr>
        </p:nvSpPr>
        <p:spPr>
          <a:xfrm>
            <a:off x="581192" y="2180496"/>
            <a:ext cx="7432651" cy="4066192"/>
          </a:xfrm>
        </p:spPr>
        <p:txBody>
          <a:bodyPr/>
          <a:lstStyle/>
          <a:p>
            <a:r>
              <a:rPr lang="en-US" dirty="0"/>
              <a:t>Get position of all chunks, compare with robot’s initial position and record them.</a:t>
            </a:r>
          </a:p>
          <a:p>
            <a:r>
              <a:rPr lang="en-US" dirty="0"/>
              <a:t>Compare the distance of all chunks in order to select the nearest chunk.</a:t>
            </a:r>
          </a:p>
          <a:p>
            <a:r>
              <a:rPr lang="en-US" dirty="0"/>
              <a:t>Path planning by inverse kinematics with the location of the chunk provided by point cloud.</a:t>
            </a:r>
          </a:p>
          <a:p>
            <a:r>
              <a:rPr lang="en-US" dirty="0"/>
              <a:t>Set the final position of the end effector some centimeters before the position of the chunk (positive x direction) in order to take a good picture</a:t>
            </a:r>
          </a:p>
          <a:p>
            <a:endParaRPr lang="en-US" dirty="0"/>
          </a:p>
        </p:txBody>
      </p:sp>
      <p:sp>
        <p:nvSpPr>
          <p:cNvPr id="4" name="Oval 3">
            <a:extLst>
              <a:ext uri="{FF2B5EF4-FFF2-40B4-BE49-F238E27FC236}">
                <a16:creationId xmlns:a16="http://schemas.microsoft.com/office/drawing/2014/main" id="{78114898-37FD-4644-B899-C03375FB7D47}"/>
              </a:ext>
            </a:extLst>
          </p:cNvPr>
          <p:cNvSpPr/>
          <p:nvPr/>
        </p:nvSpPr>
        <p:spPr>
          <a:xfrm>
            <a:off x="9496026" y="3682800"/>
            <a:ext cx="1037690" cy="688369"/>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20DC685-2120-46EB-AC5C-8CC88836E861}"/>
              </a:ext>
            </a:extLst>
          </p:cNvPr>
          <p:cNvSpPr/>
          <p:nvPr/>
        </p:nvSpPr>
        <p:spPr>
          <a:xfrm>
            <a:off x="10243336" y="3682800"/>
            <a:ext cx="760287" cy="12597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812B212-86E7-47BA-89BD-A862B75BA113}"/>
              </a:ext>
            </a:extLst>
          </p:cNvPr>
          <p:cNvSpPr/>
          <p:nvPr/>
        </p:nvSpPr>
        <p:spPr>
          <a:xfrm>
            <a:off x="11003623" y="3120407"/>
            <a:ext cx="113016" cy="290758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AA3717B-F7E0-496E-8DAB-6C07A6D83481}"/>
              </a:ext>
            </a:extLst>
          </p:cNvPr>
          <p:cNvSpPr txBox="1"/>
          <p:nvPr/>
        </p:nvSpPr>
        <p:spPr>
          <a:xfrm>
            <a:off x="11219380" y="5763395"/>
            <a:ext cx="832207" cy="369332"/>
          </a:xfrm>
          <a:prstGeom prst="rect">
            <a:avLst/>
          </a:prstGeom>
          <a:noFill/>
        </p:spPr>
        <p:txBody>
          <a:bodyPr wrap="square" rtlCol="0">
            <a:spAutoFit/>
          </a:bodyPr>
          <a:lstStyle/>
          <a:p>
            <a:r>
              <a:rPr lang="en-US" dirty="0"/>
              <a:t>Plant</a:t>
            </a:r>
          </a:p>
        </p:txBody>
      </p:sp>
      <p:sp>
        <p:nvSpPr>
          <p:cNvPr id="8" name="TextBox 7">
            <a:extLst>
              <a:ext uri="{FF2B5EF4-FFF2-40B4-BE49-F238E27FC236}">
                <a16:creationId xmlns:a16="http://schemas.microsoft.com/office/drawing/2014/main" id="{07737A1A-9675-4D99-8938-E4948F5AB311}"/>
              </a:ext>
            </a:extLst>
          </p:cNvPr>
          <p:cNvSpPr txBox="1"/>
          <p:nvPr/>
        </p:nvSpPr>
        <p:spPr>
          <a:xfrm>
            <a:off x="9457633" y="4405346"/>
            <a:ext cx="1263721" cy="646331"/>
          </a:xfrm>
          <a:prstGeom prst="rect">
            <a:avLst/>
          </a:prstGeom>
          <a:noFill/>
        </p:spPr>
        <p:txBody>
          <a:bodyPr wrap="square" rtlCol="0">
            <a:spAutoFit/>
          </a:bodyPr>
          <a:lstStyle/>
          <a:p>
            <a:r>
              <a:rPr lang="en-US" dirty="0"/>
              <a:t>Elderberry chunk</a:t>
            </a:r>
          </a:p>
        </p:txBody>
      </p:sp>
    </p:spTree>
    <p:extLst>
      <p:ext uri="{BB962C8B-B14F-4D97-AF65-F5344CB8AC3E}">
        <p14:creationId xmlns:p14="http://schemas.microsoft.com/office/powerpoint/2010/main" val="2961349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E989B-F3B9-4618-A3CF-B4121A1DB853}"/>
              </a:ext>
            </a:extLst>
          </p:cNvPr>
          <p:cNvSpPr>
            <a:spLocks noGrp="1"/>
          </p:cNvSpPr>
          <p:nvPr>
            <p:ph type="title"/>
          </p:nvPr>
        </p:nvSpPr>
        <p:spPr>
          <a:xfrm>
            <a:off x="581192" y="825446"/>
            <a:ext cx="11029616" cy="1013800"/>
          </a:xfrm>
        </p:spPr>
        <p:txBody>
          <a:bodyPr>
            <a:normAutofit fontScale="90000"/>
          </a:bodyPr>
          <a:lstStyle/>
          <a:p>
            <a:r>
              <a:rPr lang="en-US" dirty="0"/>
              <a:t>Step 4. High quality camera attached to robot’s end effector takes picture of the chunk then go back to robot’s initial position.</a:t>
            </a:r>
          </a:p>
        </p:txBody>
      </p:sp>
      <p:sp>
        <p:nvSpPr>
          <p:cNvPr id="3" name="Content Placeholder 2">
            <a:extLst>
              <a:ext uri="{FF2B5EF4-FFF2-40B4-BE49-F238E27FC236}">
                <a16:creationId xmlns:a16="http://schemas.microsoft.com/office/drawing/2014/main" id="{277A3079-95F5-4DF0-801A-3D617659587E}"/>
              </a:ext>
            </a:extLst>
          </p:cNvPr>
          <p:cNvSpPr>
            <a:spLocks noGrp="1"/>
          </p:cNvSpPr>
          <p:nvPr>
            <p:ph idx="1"/>
          </p:nvPr>
        </p:nvSpPr>
        <p:spPr>
          <a:xfrm>
            <a:off x="1577784" y="4622803"/>
            <a:ext cx="5514808" cy="2012344"/>
          </a:xfrm>
        </p:spPr>
        <p:txBody>
          <a:bodyPr>
            <a:normAutofit/>
          </a:bodyPr>
          <a:lstStyle/>
          <a:p>
            <a:r>
              <a:rPr lang="en-US" sz="2800" dirty="0"/>
              <a:t>Straight forward task. </a:t>
            </a:r>
          </a:p>
        </p:txBody>
      </p:sp>
      <p:pic>
        <p:nvPicPr>
          <p:cNvPr id="3076" name="Picture 4" descr="Case study: SERVAL project (teleoperated robotic arm for nuclear  decommissioning)">
            <a:extLst>
              <a:ext uri="{FF2B5EF4-FFF2-40B4-BE49-F238E27FC236}">
                <a16:creationId xmlns:a16="http://schemas.microsoft.com/office/drawing/2014/main" id="{4BEA2C0C-C37E-4ED9-B635-9003C7F9F7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2504" y="1953938"/>
            <a:ext cx="3629804" cy="4839738"/>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Robotized plant measuring">
            <a:extLst>
              <a:ext uri="{FF2B5EF4-FFF2-40B4-BE49-F238E27FC236}">
                <a16:creationId xmlns:a16="http://schemas.microsoft.com/office/drawing/2014/main" id="{6E89086B-ADE2-45F4-8446-25E3B8506E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7784" y="1953938"/>
            <a:ext cx="4987514" cy="3214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6474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33BE6-B32F-47B9-82EE-4167DC80CFC7}"/>
              </a:ext>
            </a:extLst>
          </p:cNvPr>
          <p:cNvSpPr>
            <a:spLocks noGrp="1"/>
          </p:cNvSpPr>
          <p:nvPr>
            <p:ph type="title"/>
          </p:nvPr>
        </p:nvSpPr>
        <p:spPr/>
        <p:txBody>
          <a:bodyPr/>
          <a:lstStyle/>
          <a:p>
            <a:r>
              <a:rPr lang="en-US" dirty="0"/>
              <a:t>Step 5. Feed image taken to the </a:t>
            </a:r>
            <a:r>
              <a:rPr lang="en-US" dirty="0" err="1"/>
              <a:t>cnn</a:t>
            </a:r>
            <a:r>
              <a:rPr lang="en-US" dirty="0"/>
              <a:t> that will determine if the elderberry is ready for collection or not</a:t>
            </a:r>
          </a:p>
        </p:txBody>
      </p:sp>
      <p:sp>
        <p:nvSpPr>
          <p:cNvPr id="3" name="Content Placeholder 2">
            <a:extLst>
              <a:ext uri="{FF2B5EF4-FFF2-40B4-BE49-F238E27FC236}">
                <a16:creationId xmlns:a16="http://schemas.microsoft.com/office/drawing/2014/main" id="{23AECC45-062B-4755-81AF-62F2E379B635}"/>
              </a:ext>
            </a:extLst>
          </p:cNvPr>
          <p:cNvSpPr>
            <a:spLocks noGrp="1"/>
          </p:cNvSpPr>
          <p:nvPr>
            <p:ph idx="1"/>
          </p:nvPr>
        </p:nvSpPr>
        <p:spPr/>
        <p:txBody>
          <a:bodyPr/>
          <a:lstStyle/>
          <a:p>
            <a:r>
              <a:rPr lang="en-US" dirty="0"/>
              <a:t>Utilize object detection then image segmentation of the picture to isolate chunk from the background and eliminate noise.</a:t>
            </a:r>
          </a:p>
          <a:p>
            <a:r>
              <a:rPr lang="en-US" dirty="0"/>
              <a:t>Analyze if the chunk is ready for collection or not.</a:t>
            </a:r>
          </a:p>
          <a:p>
            <a:r>
              <a:rPr lang="en-US" dirty="0"/>
              <a:t>Research and understand features of a “ready” for collection elderberry and of a “not ready” for collection elderberry.</a:t>
            </a:r>
          </a:p>
          <a:p>
            <a:r>
              <a:rPr lang="en-US" dirty="0"/>
              <a:t>Possibly field work on data collection and label data according if it’s ready for collection or not.</a:t>
            </a:r>
          </a:p>
          <a:p>
            <a:r>
              <a:rPr lang="en-US" dirty="0"/>
              <a:t>Most important factor of the project, but probably the less challenging. Must be the first part to be done to have progress</a:t>
            </a:r>
          </a:p>
          <a:p>
            <a:endParaRPr lang="en-US" dirty="0"/>
          </a:p>
        </p:txBody>
      </p:sp>
    </p:spTree>
    <p:extLst>
      <p:ext uri="{BB962C8B-B14F-4D97-AF65-F5344CB8AC3E}">
        <p14:creationId xmlns:p14="http://schemas.microsoft.com/office/powerpoint/2010/main" val="1528555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38D7D-2098-43B7-99B6-0D766EEED0D6}"/>
              </a:ext>
            </a:extLst>
          </p:cNvPr>
          <p:cNvSpPr>
            <a:spLocks noGrp="1"/>
          </p:cNvSpPr>
          <p:nvPr>
            <p:ph type="title"/>
          </p:nvPr>
        </p:nvSpPr>
        <p:spPr>
          <a:xfrm>
            <a:off x="581192" y="774076"/>
            <a:ext cx="11029616" cy="1013800"/>
          </a:xfrm>
        </p:spPr>
        <p:txBody>
          <a:bodyPr>
            <a:normAutofit fontScale="90000"/>
          </a:bodyPr>
          <a:lstStyle/>
          <a:p>
            <a:r>
              <a:rPr lang="en-US" dirty="0"/>
              <a:t>Step 6. If ready to collect, determine the position of the chunk with respect to the robot’s origin frame from the point cloud created (If not, set the chunk as analyzed and repeat step 3).</a:t>
            </a:r>
          </a:p>
        </p:txBody>
      </p:sp>
      <p:sp>
        <p:nvSpPr>
          <p:cNvPr id="3" name="Content Placeholder 2">
            <a:extLst>
              <a:ext uri="{FF2B5EF4-FFF2-40B4-BE49-F238E27FC236}">
                <a16:creationId xmlns:a16="http://schemas.microsoft.com/office/drawing/2014/main" id="{DEB60732-E513-4F33-94F3-A896C23490E5}"/>
              </a:ext>
            </a:extLst>
          </p:cNvPr>
          <p:cNvSpPr>
            <a:spLocks noGrp="1"/>
          </p:cNvSpPr>
          <p:nvPr>
            <p:ph idx="1"/>
          </p:nvPr>
        </p:nvSpPr>
        <p:spPr>
          <a:xfrm>
            <a:off x="581192" y="3429000"/>
            <a:ext cx="4761370" cy="1703135"/>
          </a:xfrm>
        </p:spPr>
        <p:txBody>
          <a:bodyPr>
            <a:normAutofit/>
          </a:bodyPr>
          <a:lstStyle/>
          <a:p>
            <a:r>
              <a:rPr lang="en-US" sz="2800" dirty="0"/>
              <a:t>Get the specific chunk position recorded in step 3.</a:t>
            </a:r>
          </a:p>
        </p:txBody>
      </p:sp>
      <p:pic>
        <p:nvPicPr>
          <p:cNvPr id="4" name="Picture 2" descr="An Intro to 3D Coordinate Frames for Augmented Reality">
            <a:extLst>
              <a:ext uri="{FF2B5EF4-FFF2-40B4-BE49-F238E27FC236}">
                <a16:creationId xmlns:a16="http://schemas.microsoft.com/office/drawing/2014/main" id="{69FA0F12-306C-484B-9913-FAF24FBC21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1601" y="2998699"/>
            <a:ext cx="3456986" cy="3136325"/>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84A0DE12-9E23-42AE-9B18-F3AEEB863948}"/>
              </a:ext>
            </a:extLst>
          </p:cNvPr>
          <p:cNvSpPr/>
          <p:nvPr/>
        </p:nvSpPr>
        <p:spPr>
          <a:xfrm>
            <a:off x="8725462" y="4674663"/>
            <a:ext cx="1037690" cy="688369"/>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5DAC4DF-870B-4561-B968-56AB17855392}"/>
              </a:ext>
            </a:extLst>
          </p:cNvPr>
          <p:cNvSpPr/>
          <p:nvPr/>
        </p:nvSpPr>
        <p:spPr>
          <a:xfrm>
            <a:off x="9472772" y="4674663"/>
            <a:ext cx="760287" cy="12597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A6113E7-620C-4D24-B3BB-8AEAA2FF3D03}"/>
              </a:ext>
            </a:extLst>
          </p:cNvPr>
          <p:cNvSpPr/>
          <p:nvPr/>
        </p:nvSpPr>
        <p:spPr>
          <a:xfrm>
            <a:off x="10233059" y="4112270"/>
            <a:ext cx="113016" cy="290758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C8CB5F49-AF0F-44F5-A014-9CA9155807C5}"/>
              </a:ext>
            </a:extLst>
          </p:cNvPr>
          <p:cNvSpPr txBox="1"/>
          <p:nvPr/>
        </p:nvSpPr>
        <p:spPr>
          <a:xfrm>
            <a:off x="10399878" y="6367089"/>
            <a:ext cx="832207" cy="369332"/>
          </a:xfrm>
          <a:prstGeom prst="rect">
            <a:avLst/>
          </a:prstGeom>
          <a:noFill/>
        </p:spPr>
        <p:txBody>
          <a:bodyPr wrap="square" rtlCol="0">
            <a:spAutoFit/>
          </a:bodyPr>
          <a:lstStyle/>
          <a:p>
            <a:r>
              <a:rPr lang="en-US" dirty="0"/>
              <a:t>Plant</a:t>
            </a:r>
          </a:p>
        </p:txBody>
      </p:sp>
      <p:sp>
        <p:nvSpPr>
          <p:cNvPr id="9" name="TextBox 8">
            <a:extLst>
              <a:ext uri="{FF2B5EF4-FFF2-40B4-BE49-F238E27FC236}">
                <a16:creationId xmlns:a16="http://schemas.microsoft.com/office/drawing/2014/main" id="{B35C0A93-F352-4285-9329-FF334F8504A3}"/>
              </a:ext>
            </a:extLst>
          </p:cNvPr>
          <p:cNvSpPr txBox="1"/>
          <p:nvPr/>
        </p:nvSpPr>
        <p:spPr>
          <a:xfrm>
            <a:off x="8687069" y="5397209"/>
            <a:ext cx="1263721" cy="646331"/>
          </a:xfrm>
          <a:prstGeom prst="rect">
            <a:avLst/>
          </a:prstGeom>
          <a:noFill/>
        </p:spPr>
        <p:txBody>
          <a:bodyPr wrap="square" rtlCol="0">
            <a:spAutoFit/>
          </a:bodyPr>
          <a:lstStyle/>
          <a:p>
            <a:r>
              <a:rPr lang="en-US" dirty="0"/>
              <a:t>Elderberry chunk</a:t>
            </a:r>
          </a:p>
        </p:txBody>
      </p:sp>
      <p:pic>
        <p:nvPicPr>
          <p:cNvPr id="10" name="Picture 9">
            <a:extLst>
              <a:ext uri="{FF2B5EF4-FFF2-40B4-BE49-F238E27FC236}">
                <a16:creationId xmlns:a16="http://schemas.microsoft.com/office/drawing/2014/main" id="{BB10E906-CFE4-49F0-8316-DB249D6A46E3}"/>
              </a:ext>
            </a:extLst>
          </p:cNvPr>
          <p:cNvPicPr>
            <a:picLocks noChangeAspect="1"/>
          </p:cNvPicPr>
          <p:nvPr/>
        </p:nvPicPr>
        <p:blipFill>
          <a:blip r:embed="rId3"/>
          <a:stretch>
            <a:fillRect/>
          </a:stretch>
        </p:blipFill>
        <p:spPr>
          <a:xfrm>
            <a:off x="6375009" y="1822053"/>
            <a:ext cx="3716916" cy="2706492"/>
          </a:xfrm>
          <a:prstGeom prst="rect">
            <a:avLst/>
          </a:prstGeom>
        </p:spPr>
      </p:pic>
    </p:spTree>
    <p:extLst>
      <p:ext uri="{BB962C8B-B14F-4D97-AF65-F5344CB8AC3E}">
        <p14:creationId xmlns:p14="http://schemas.microsoft.com/office/powerpoint/2010/main" val="3891355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D6AEF-7279-4FBF-8CF0-9A6ED9E288CF}"/>
              </a:ext>
            </a:extLst>
          </p:cNvPr>
          <p:cNvSpPr>
            <a:spLocks noGrp="1"/>
          </p:cNvSpPr>
          <p:nvPr>
            <p:ph type="title"/>
          </p:nvPr>
        </p:nvSpPr>
        <p:spPr/>
        <p:txBody>
          <a:bodyPr>
            <a:normAutofit fontScale="90000"/>
          </a:bodyPr>
          <a:lstStyle/>
          <a:p>
            <a:r>
              <a:rPr lang="en-US" dirty="0"/>
              <a:t>Step 7. Path planning with inverse kinematics in order for the end effector to reach the chunk, then cut the chunk</a:t>
            </a:r>
          </a:p>
        </p:txBody>
      </p:sp>
      <p:sp>
        <p:nvSpPr>
          <p:cNvPr id="3" name="Content Placeholder 2">
            <a:extLst>
              <a:ext uri="{FF2B5EF4-FFF2-40B4-BE49-F238E27FC236}">
                <a16:creationId xmlns:a16="http://schemas.microsoft.com/office/drawing/2014/main" id="{DD2E4EA3-0539-48FC-BA01-3806C8301B33}"/>
              </a:ext>
            </a:extLst>
          </p:cNvPr>
          <p:cNvSpPr>
            <a:spLocks noGrp="1"/>
          </p:cNvSpPr>
          <p:nvPr>
            <p:ph idx="1"/>
          </p:nvPr>
        </p:nvSpPr>
        <p:spPr>
          <a:xfrm>
            <a:off x="581193" y="2180496"/>
            <a:ext cx="6764830" cy="3678303"/>
          </a:xfrm>
        </p:spPr>
        <p:txBody>
          <a:bodyPr/>
          <a:lstStyle/>
          <a:p>
            <a:r>
              <a:rPr lang="en-US" dirty="0"/>
              <a:t>The final position of the end effector should be some centimeters after the chunk (negative x direction) and some centimeters above (positive z direction).  Very subjective, adjustments should be made in order to have the best spot to cut it.</a:t>
            </a:r>
          </a:p>
        </p:txBody>
      </p:sp>
      <p:pic>
        <p:nvPicPr>
          <p:cNvPr id="2050" name="Picture 2" descr="An Intro to 3D Coordinate Frames for Augmented Reality">
            <a:extLst>
              <a:ext uri="{FF2B5EF4-FFF2-40B4-BE49-F238E27FC236}">
                <a16:creationId xmlns:a16="http://schemas.microsoft.com/office/drawing/2014/main" id="{FF96D7AA-DE1B-485D-A962-8CAFA6C0A4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5828" y="2005720"/>
            <a:ext cx="3456986" cy="3136325"/>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2499ED2C-47FA-40EB-AB2F-2C8BE243DBF3}"/>
              </a:ext>
            </a:extLst>
          </p:cNvPr>
          <p:cNvSpPr/>
          <p:nvPr/>
        </p:nvSpPr>
        <p:spPr>
          <a:xfrm>
            <a:off x="9300816" y="3675462"/>
            <a:ext cx="1037690" cy="688369"/>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7A07C86-EE2F-4A2B-96B3-D42A7712AC6E}"/>
              </a:ext>
            </a:extLst>
          </p:cNvPr>
          <p:cNvSpPr/>
          <p:nvPr/>
        </p:nvSpPr>
        <p:spPr>
          <a:xfrm>
            <a:off x="10048126" y="3675462"/>
            <a:ext cx="760287" cy="12597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745B50E-73DE-4634-B003-D0FBE985AC19}"/>
              </a:ext>
            </a:extLst>
          </p:cNvPr>
          <p:cNvSpPr/>
          <p:nvPr/>
        </p:nvSpPr>
        <p:spPr>
          <a:xfrm>
            <a:off x="10808413" y="3113069"/>
            <a:ext cx="113016" cy="290758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42D1026-FE2D-40D8-BBDA-6C8716172DDC}"/>
              </a:ext>
            </a:extLst>
          </p:cNvPr>
          <p:cNvSpPr txBox="1"/>
          <p:nvPr/>
        </p:nvSpPr>
        <p:spPr>
          <a:xfrm>
            <a:off x="11054993" y="5858799"/>
            <a:ext cx="832207" cy="369332"/>
          </a:xfrm>
          <a:prstGeom prst="rect">
            <a:avLst/>
          </a:prstGeom>
          <a:noFill/>
        </p:spPr>
        <p:txBody>
          <a:bodyPr wrap="square" rtlCol="0">
            <a:spAutoFit/>
          </a:bodyPr>
          <a:lstStyle/>
          <a:p>
            <a:r>
              <a:rPr lang="en-US" dirty="0"/>
              <a:t>Plant</a:t>
            </a:r>
          </a:p>
        </p:txBody>
      </p:sp>
      <p:sp>
        <p:nvSpPr>
          <p:cNvPr id="11" name="TextBox 10">
            <a:extLst>
              <a:ext uri="{FF2B5EF4-FFF2-40B4-BE49-F238E27FC236}">
                <a16:creationId xmlns:a16="http://schemas.microsoft.com/office/drawing/2014/main" id="{0A7668AD-2576-43EF-9698-0D74052997DE}"/>
              </a:ext>
            </a:extLst>
          </p:cNvPr>
          <p:cNvSpPr txBox="1"/>
          <p:nvPr/>
        </p:nvSpPr>
        <p:spPr>
          <a:xfrm>
            <a:off x="9262423" y="4398008"/>
            <a:ext cx="1263721" cy="646331"/>
          </a:xfrm>
          <a:prstGeom prst="rect">
            <a:avLst/>
          </a:prstGeom>
          <a:noFill/>
        </p:spPr>
        <p:txBody>
          <a:bodyPr wrap="square" rtlCol="0">
            <a:spAutoFit/>
          </a:bodyPr>
          <a:lstStyle/>
          <a:p>
            <a:r>
              <a:rPr lang="en-US" dirty="0"/>
              <a:t>Elderberry chunk</a:t>
            </a:r>
          </a:p>
        </p:txBody>
      </p:sp>
    </p:spTree>
    <p:extLst>
      <p:ext uri="{BB962C8B-B14F-4D97-AF65-F5344CB8AC3E}">
        <p14:creationId xmlns:p14="http://schemas.microsoft.com/office/powerpoint/2010/main" val="24051067"/>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251</TotalTime>
  <Words>845</Words>
  <Application>Microsoft Office PowerPoint</Application>
  <PresentationFormat>Widescreen</PresentationFormat>
  <Paragraphs>62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Gill Sans MT</vt:lpstr>
      <vt:lpstr>Wingdings</vt:lpstr>
      <vt:lpstr>Wingdings 2</vt:lpstr>
      <vt:lpstr>Dividend</vt:lpstr>
      <vt:lpstr>Automated and intelligent Elderberry Collector Research Plan</vt:lpstr>
      <vt:lpstr>How can we intelligently automate elderberry collection?</vt:lpstr>
      <vt:lpstr>Step 1. Create real-time 3D point cloud of the plant</vt:lpstr>
      <vt:lpstr>Step 2. Point cloud object detection, detect and get position in space of elderberry chunks in the plant</vt:lpstr>
      <vt:lpstr>Step 3. Robot arm end-effector moves close to the nearest elderberry chunk not analyzed yet</vt:lpstr>
      <vt:lpstr>Step 4. High quality camera attached to robot’s end effector takes picture of the chunk then go back to robot’s initial position.</vt:lpstr>
      <vt:lpstr>Step 5. Feed image taken to the cnn that will determine if the elderberry is ready for collection or not</vt:lpstr>
      <vt:lpstr>Step 6. If ready to collect, determine the position of the chunk with respect to the robot’s origin frame from the point cloud created (If not, set the chunk as analyzed and repeat step 3).</vt:lpstr>
      <vt:lpstr>Step 7. Path planning with inverse kinematics in order for the end effector to reach the chunk, then cut the chunk</vt:lpstr>
      <vt:lpstr>Step 8. Go back to initial position and repeat step 3 until all chunks have been analyzed.</vt:lpstr>
      <vt:lpstr>Things to be determined:</vt:lpstr>
      <vt:lpstr>Flowchart:</vt:lpstr>
      <vt:lpstr>Expectations: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Gian Lucca Araújo Teixeira</dc:creator>
  <cp:lastModifiedBy>Gian Lucca Araújo Teixeira</cp:lastModifiedBy>
  <cp:revision>10</cp:revision>
  <dcterms:created xsi:type="dcterms:W3CDTF">2022-05-26T01:15:39Z</dcterms:created>
  <dcterms:modified xsi:type="dcterms:W3CDTF">2022-05-26T05:28:00Z</dcterms:modified>
</cp:coreProperties>
</file>