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0"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32E1CB21-A18A-4254-997A-E6A422AC1ACB}" type="datetimeFigureOut">
              <a:rPr lang="ru-RU" smtClean="0"/>
              <a:t>28.06.2015</a:t>
            </a:fld>
            <a:endParaRPr lang="ru-RU"/>
          </a:p>
        </p:txBody>
      </p:sp>
      <p:sp>
        <p:nvSpPr>
          <p:cNvPr id="8" name="Slide Number Placeholder 7"/>
          <p:cNvSpPr>
            <a:spLocks noGrp="1"/>
          </p:cNvSpPr>
          <p:nvPr>
            <p:ph type="sldNum" sz="quarter" idx="11"/>
          </p:nvPr>
        </p:nvSpPr>
        <p:spPr/>
        <p:txBody>
          <a:bodyPr/>
          <a:lstStyle/>
          <a:p>
            <a:fld id="{C81A1182-DF62-4627-AEEC-1BFB414AFC8B}"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2E1CB21-A18A-4254-997A-E6A422AC1ACB}" type="datetimeFigureOut">
              <a:rPr lang="ru-RU" smtClean="0"/>
              <a:t>28.06.2015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1A1182-DF62-4627-AEEC-1BFB414AFC8B}"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2E1CB21-A18A-4254-997A-E6A422AC1ACB}" type="datetimeFigureOut">
              <a:rPr lang="ru-RU" smtClean="0"/>
              <a:t>28.06.2015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1A1182-DF62-4627-AEEC-1BFB414AFC8B}"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32E1CB21-A18A-4254-997A-E6A422AC1ACB}" type="datetimeFigureOut">
              <a:rPr lang="ru-RU" smtClean="0"/>
              <a:t>28.06.2015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1A1182-DF62-4627-AEEC-1BFB414AFC8B}"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2E1CB21-A18A-4254-997A-E6A422AC1ACB}" type="datetimeFigureOut">
              <a:rPr lang="ru-RU" smtClean="0"/>
              <a:t>28.06.2015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1A1182-DF62-4627-AEEC-1BFB414AFC8B}"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32E1CB21-A18A-4254-997A-E6A422AC1ACB}" type="datetimeFigureOut">
              <a:rPr lang="ru-RU" smtClean="0"/>
              <a:t>28.06.2015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1A1182-DF62-4627-AEEC-1BFB414AFC8B}"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32E1CB21-A18A-4254-997A-E6A422AC1ACB}" type="datetimeFigureOut">
              <a:rPr lang="ru-RU" smtClean="0"/>
              <a:t>28.06.2015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81A1182-DF62-4627-AEEC-1BFB414AFC8B}"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2E1CB21-A18A-4254-997A-E6A422AC1ACB}" type="datetimeFigureOut">
              <a:rPr lang="ru-RU" smtClean="0"/>
              <a:t>28.06.2015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81A1182-DF62-4627-AEEC-1BFB414AFC8B}"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1CB21-A18A-4254-997A-E6A422AC1ACB}" type="datetimeFigureOut">
              <a:rPr lang="ru-RU" smtClean="0"/>
              <a:t>28.06.2015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81A1182-DF62-4627-AEEC-1BFB414AFC8B}"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2E1CB21-A18A-4254-997A-E6A422AC1ACB}" type="datetimeFigureOut">
              <a:rPr lang="ru-RU" smtClean="0"/>
              <a:t>28.06.2015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1A1182-DF62-4627-AEEC-1BFB414AFC8B}"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2E1CB21-A18A-4254-997A-E6A422AC1ACB}" type="datetimeFigureOut">
              <a:rPr lang="ru-RU" smtClean="0"/>
              <a:t>28.06.2015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1A1182-DF62-4627-AEEC-1BFB414AFC8B}"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2E1CB21-A18A-4254-997A-E6A422AC1ACB}" type="datetimeFigureOut">
              <a:rPr lang="ru-RU" smtClean="0"/>
              <a:t>28.06.2015</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81A1182-DF62-4627-AEEC-1BFB414AFC8B}"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116632"/>
            <a:ext cx="7772400" cy="4267200"/>
          </a:xfrm>
        </p:spPr>
        <p:txBody>
          <a:bodyPr/>
          <a:lstStyle/>
          <a:p>
            <a:r>
              <a:rPr lang="en-US" dirty="0" smtClean="0"/>
              <a:t>Test automation course</a:t>
            </a:r>
            <a:endParaRPr lang="ru-RU" dirty="0"/>
          </a:p>
        </p:txBody>
      </p:sp>
      <p:sp>
        <p:nvSpPr>
          <p:cNvPr id="3" name="Подзаголовок 2"/>
          <p:cNvSpPr>
            <a:spLocks noGrp="1"/>
          </p:cNvSpPr>
          <p:nvPr>
            <p:ph type="subTitle" idx="1"/>
          </p:nvPr>
        </p:nvSpPr>
        <p:spPr>
          <a:xfrm>
            <a:off x="1835696" y="4365104"/>
            <a:ext cx="4953000" cy="1752600"/>
          </a:xfrm>
        </p:spPr>
        <p:txBody>
          <a:bodyPr/>
          <a:lstStyle/>
          <a:p>
            <a:r>
              <a:rPr lang="en-US" dirty="0" smtClean="0"/>
              <a:t>Lesson 2</a:t>
            </a:r>
            <a:endParaRPr lang="ru-RU" dirty="0"/>
          </a:p>
        </p:txBody>
      </p:sp>
    </p:spTree>
    <p:extLst>
      <p:ext uri="{BB962C8B-B14F-4D97-AF65-F5344CB8AC3E}">
        <p14:creationId xmlns:p14="http://schemas.microsoft.com/office/powerpoint/2010/main" val="2071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rmAutofit/>
          </a:bodyPr>
          <a:lstStyle/>
          <a:p>
            <a:pPr marL="0" indent="0">
              <a:buNone/>
            </a:pPr>
            <a:r>
              <a:rPr lang="en-US" dirty="0" smtClean="0"/>
              <a:t>   </a:t>
            </a:r>
            <a:r>
              <a:rPr lang="en-US" b="1" dirty="0" smtClean="0"/>
              <a:t>Active </a:t>
            </a:r>
            <a:r>
              <a:rPr lang="en-US" b="1" dirty="0"/>
              <a:t>class Notation</a:t>
            </a:r>
            <a:r>
              <a:rPr lang="en-US" dirty="0"/>
              <a:t>:</a:t>
            </a:r>
          </a:p>
          <a:p>
            <a:pPr marL="0" indent="0">
              <a:buNone/>
            </a:pPr>
            <a:r>
              <a:rPr lang="en-US" dirty="0" smtClean="0"/>
              <a:t>   Active </a:t>
            </a:r>
            <a:r>
              <a:rPr lang="en-US" dirty="0"/>
              <a:t>class looks similar to a class with a solid border. Active class is generally used to describe concurrent </a:t>
            </a:r>
            <a:r>
              <a:rPr lang="en-US" dirty="0" err="1"/>
              <a:t>behaviour</a:t>
            </a:r>
            <a:r>
              <a:rPr lang="en-US" dirty="0"/>
              <a:t> of a system.</a:t>
            </a:r>
          </a:p>
          <a:p>
            <a:pPr marL="0" indent="0">
              <a:buNone/>
            </a:pP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04341"/>
            <a:ext cx="4619432" cy="1646287"/>
          </a:xfrm>
          <a:prstGeom prst="rect">
            <a:avLst/>
          </a:prstGeom>
        </p:spPr>
      </p:pic>
    </p:spTree>
    <p:extLst>
      <p:ext uri="{BB962C8B-B14F-4D97-AF65-F5344CB8AC3E}">
        <p14:creationId xmlns:p14="http://schemas.microsoft.com/office/powerpoint/2010/main" val="207045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rmAutofit/>
          </a:bodyPr>
          <a:lstStyle/>
          <a:p>
            <a:pPr marL="0" indent="0">
              <a:buNone/>
            </a:pPr>
            <a:r>
              <a:rPr lang="en-US" dirty="0" smtClean="0"/>
              <a:t>   </a:t>
            </a:r>
            <a:r>
              <a:rPr lang="en-US" b="1" dirty="0" smtClean="0"/>
              <a:t>Component </a:t>
            </a:r>
            <a:r>
              <a:rPr lang="en-US" b="1" dirty="0"/>
              <a:t>Notation</a:t>
            </a:r>
            <a:r>
              <a:rPr lang="en-US" dirty="0"/>
              <a:t>:</a:t>
            </a:r>
          </a:p>
          <a:p>
            <a:pPr marL="0" indent="0">
              <a:buNone/>
            </a:pPr>
            <a:r>
              <a:rPr lang="en-US" dirty="0" smtClean="0"/>
              <a:t>   A </a:t>
            </a:r>
            <a:r>
              <a:rPr lang="en-US" dirty="0"/>
              <a:t>component in UML is shown as below with a name inside. Additional elements can be added wherever required.</a:t>
            </a:r>
          </a:p>
          <a:p>
            <a:pPr marL="0" indent="0">
              <a:buNone/>
            </a:pP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821304"/>
            <a:ext cx="3842908" cy="1699245"/>
          </a:xfrm>
          <a:prstGeom prst="rect">
            <a:avLst/>
          </a:prstGeom>
        </p:spPr>
      </p:pic>
    </p:spTree>
    <p:extLst>
      <p:ext uri="{BB962C8B-B14F-4D97-AF65-F5344CB8AC3E}">
        <p14:creationId xmlns:p14="http://schemas.microsoft.com/office/powerpoint/2010/main" val="422238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rmAutofit/>
          </a:bodyPr>
          <a:lstStyle/>
          <a:p>
            <a:pPr marL="0" indent="0">
              <a:buNone/>
            </a:pPr>
            <a:r>
              <a:rPr lang="en-US" dirty="0" smtClean="0"/>
              <a:t>   </a:t>
            </a:r>
            <a:r>
              <a:rPr lang="en-US" b="1" dirty="0" smtClean="0"/>
              <a:t>Node </a:t>
            </a:r>
            <a:r>
              <a:rPr lang="en-US" b="1" dirty="0"/>
              <a:t>Notation</a:t>
            </a:r>
            <a:r>
              <a:rPr lang="en-US" dirty="0"/>
              <a:t>:</a:t>
            </a:r>
          </a:p>
          <a:p>
            <a:pPr marL="0" indent="0">
              <a:buNone/>
            </a:pPr>
            <a:r>
              <a:rPr lang="en-US" dirty="0" smtClean="0"/>
              <a:t>   A </a:t>
            </a:r>
            <a:r>
              <a:rPr lang="en-US" dirty="0"/>
              <a:t>node in UML is represented by a square box as shown below with a name. A node represents a physical component of the system.</a:t>
            </a:r>
          </a:p>
          <a:p>
            <a:pPr marL="0" indent="0">
              <a:buNone/>
            </a:pP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605087"/>
            <a:ext cx="2881287" cy="2195871"/>
          </a:xfrm>
          <a:prstGeom prst="rect">
            <a:avLst/>
          </a:prstGeom>
        </p:spPr>
      </p:pic>
    </p:spTree>
    <p:extLst>
      <p:ext uri="{BB962C8B-B14F-4D97-AF65-F5344CB8AC3E}">
        <p14:creationId xmlns:p14="http://schemas.microsoft.com/office/powerpoint/2010/main" val="10580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Autofit/>
          </a:bodyPr>
          <a:lstStyle/>
          <a:p>
            <a:pPr marL="0" indent="0">
              <a:buNone/>
            </a:pPr>
            <a:r>
              <a:rPr lang="en-US" dirty="0" smtClean="0"/>
              <a:t>   </a:t>
            </a:r>
            <a:r>
              <a:rPr lang="en-US" b="1" dirty="0" smtClean="0"/>
              <a:t>Relationships</a:t>
            </a:r>
            <a:endParaRPr lang="en-US" b="1" dirty="0"/>
          </a:p>
          <a:p>
            <a:pPr marL="0" indent="0">
              <a:buNone/>
            </a:pPr>
            <a:r>
              <a:rPr lang="en-US" dirty="0" smtClean="0"/>
              <a:t>   A </a:t>
            </a:r>
            <a:r>
              <a:rPr lang="en-US" dirty="0"/>
              <a:t>model is not complete unless the relationships between elements are described properly. The </a:t>
            </a:r>
            <a:r>
              <a:rPr lang="en-US" i="1" dirty="0"/>
              <a:t>Relationship</a:t>
            </a:r>
            <a:r>
              <a:rPr lang="en-US" dirty="0"/>
              <a:t> gives a proper meaning to an UML model. Following are the different types of relationships available in UML</a:t>
            </a:r>
            <a:r>
              <a:rPr lang="en-US" dirty="0" smtClean="0"/>
              <a:t>.</a:t>
            </a:r>
          </a:p>
          <a:p>
            <a:pPr marL="0" indent="0">
              <a:buNone/>
            </a:pPr>
            <a:endParaRPr lang="en-US" dirty="0"/>
          </a:p>
          <a:p>
            <a:pPr>
              <a:buFont typeface="Wingdings" pitchFamily="2" charset="2"/>
              <a:buChar char="q"/>
            </a:pPr>
            <a:r>
              <a:rPr lang="en-US" dirty="0"/>
              <a:t>Dependency</a:t>
            </a:r>
          </a:p>
          <a:p>
            <a:pPr>
              <a:buFont typeface="Wingdings" pitchFamily="2" charset="2"/>
              <a:buChar char="q"/>
            </a:pPr>
            <a:r>
              <a:rPr lang="en-US" dirty="0"/>
              <a:t>Association</a:t>
            </a:r>
          </a:p>
          <a:p>
            <a:pPr>
              <a:buFont typeface="Wingdings" pitchFamily="2" charset="2"/>
              <a:buChar char="q"/>
            </a:pPr>
            <a:r>
              <a:rPr lang="en-US" dirty="0"/>
              <a:t>Generalization</a:t>
            </a:r>
          </a:p>
          <a:p>
            <a:pPr>
              <a:buFont typeface="Wingdings" pitchFamily="2" charset="2"/>
              <a:buChar char="q"/>
            </a:pPr>
            <a:r>
              <a:rPr lang="en-US" dirty="0"/>
              <a:t>Extensibility</a:t>
            </a:r>
          </a:p>
        </p:txBody>
      </p:sp>
    </p:spTree>
    <p:extLst>
      <p:ext uri="{BB962C8B-B14F-4D97-AF65-F5344CB8AC3E}">
        <p14:creationId xmlns:p14="http://schemas.microsoft.com/office/powerpoint/2010/main" val="280624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Autofit/>
          </a:bodyPr>
          <a:lstStyle/>
          <a:p>
            <a:pPr marL="0" indent="0">
              <a:buNone/>
            </a:pPr>
            <a:r>
              <a:rPr lang="en-US" dirty="0" smtClean="0"/>
              <a:t>   </a:t>
            </a:r>
            <a:r>
              <a:rPr lang="en-US" b="1" dirty="0" smtClean="0"/>
              <a:t>Dependency </a:t>
            </a:r>
            <a:r>
              <a:rPr lang="en-US" b="1" dirty="0"/>
              <a:t>Notation</a:t>
            </a:r>
            <a:r>
              <a:rPr lang="en-US" dirty="0"/>
              <a:t>:</a:t>
            </a:r>
          </a:p>
          <a:p>
            <a:pPr marL="0" indent="0">
              <a:buNone/>
            </a:pPr>
            <a:r>
              <a:rPr lang="en-US" dirty="0" smtClean="0"/>
              <a:t>   Dependency </a:t>
            </a:r>
            <a:r>
              <a:rPr lang="en-US" dirty="0"/>
              <a:t>is an important aspect in UML elements. It describes the dependent elements and the direction of dependency.</a:t>
            </a:r>
          </a:p>
          <a:p>
            <a:pPr marL="0" indent="0">
              <a:buNone/>
            </a:pPr>
            <a:r>
              <a:rPr lang="en-US" dirty="0" smtClean="0"/>
              <a:t>   Dependency </a:t>
            </a:r>
            <a:r>
              <a:rPr lang="en-US" dirty="0"/>
              <a:t>is represented by a dotted arrow as shown below. The arrow head represents the independent element and the other end the dependent element.</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4149080"/>
            <a:ext cx="5446424" cy="1917928"/>
          </a:xfrm>
          <a:prstGeom prst="rect">
            <a:avLst/>
          </a:prstGeom>
        </p:spPr>
      </p:pic>
    </p:spTree>
    <p:extLst>
      <p:ext uri="{BB962C8B-B14F-4D97-AF65-F5344CB8AC3E}">
        <p14:creationId xmlns:p14="http://schemas.microsoft.com/office/powerpoint/2010/main" val="282560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Autofit/>
          </a:bodyPr>
          <a:lstStyle/>
          <a:p>
            <a:pPr marL="0" indent="0">
              <a:buNone/>
            </a:pPr>
            <a:r>
              <a:rPr lang="en-US" dirty="0" smtClean="0"/>
              <a:t>   </a:t>
            </a:r>
            <a:r>
              <a:rPr lang="en-US" b="1" dirty="0" smtClean="0"/>
              <a:t>Association </a:t>
            </a:r>
            <a:r>
              <a:rPr lang="en-US" b="1" dirty="0"/>
              <a:t>Notation</a:t>
            </a:r>
            <a:r>
              <a:rPr lang="en-US" dirty="0"/>
              <a:t>:</a:t>
            </a:r>
          </a:p>
          <a:p>
            <a:pPr marL="0" indent="0">
              <a:buNone/>
            </a:pPr>
            <a:r>
              <a:rPr lang="en-US" dirty="0" smtClean="0"/>
              <a:t>   Association </a:t>
            </a:r>
            <a:r>
              <a:rPr lang="en-US" dirty="0"/>
              <a:t>describes how the elements in an UML diagram are associated. In simple word it describes how many elements are taking part in an interaction</a:t>
            </a:r>
            <a:r>
              <a:rPr lang="en-US" dirty="0" smtClean="0"/>
              <a:t>.</a:t>
            </a:r>
          </a:p>
          <a:p>
            <a:pPr marL="0" indent="0">
              <a:buNone/>
            </a:pPr>
            <a:endParaRPr lang="en-US" dirty="0"/>
          </a:p>
          <a:p>
            <a:pPr marL="0" indent="0">
              <a:buNone/>
            </a:pPr>
            <a:r>
              <a:rPr lang="en-US" dirty="0" smtClean="0"/>
              <a:t>   Association </a:t>
            </a:r>
            <a:r>
              <a:rPr lang="en-US" dirty="0"/>
              <a:t>is represented by a dotted line with (without) arrows on both sides. The two ends represent two associated elements as shown below. The multiplicity is also mentioned at the ends (1, * </a:t>
            </a:r>
            <a:r>
              <a:rPr lang="en-US" dirty="0" err="1"/>
              <a:t>etc</a:t>
            </a:r>
            <a:r>
              <a:rPr lang="en-US" dirty="0"/>
              <a:t>) to show how many objects are associated.</a:t>
            </a:r>
          </a:p>
          <a:p>
            <a:pPr marL="0" indent="0">
              <a:buNone/>
            </a:pP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4797152"/>
            <a:ext cx="4229100" cy="1390650"/>
          </a:xfrm>
          <a:prstGeom prst="rect">
            <a:avLst/>
          </a:prstGeom>
        </p:spPr>
      </p:pic>
    </p:spTree>
    <p:extLst>
      <p:ext uri="{BB962C8B-B14F-4D97-AF65-F5344CB8AC3E}">
        <p14:creationId xmlns:p14="http://schemas.microsoft.com/office/powerpoint/2010/main" val="207746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Autofit/>
          </a:bodyPr>
          <a:lstStyle/>
          <a:p>
            <a:pPr marL="0" indent="0">
              <a:buNone/>
            </a:pPr>
            <a:r>
              <a:rPr lang="en-US" dirty="0" smtClean="0"/>
              <a:t>   </a:t>
            </a:r>
            <a:r>
              <a:rPr lang="en-US" b="1" dirty="0" smtClean="0"/>
              <a:t>Generalization </a:t>
            </a:r>
            <a:r>
              <a:rPr lang="en-US" b="1" dirty="0"/>
              <a:t>Notation</a:t>
            </a:r>
            <a:r>
              <a:rPr lang="en-US" dirty="0"/>
              <a:t>:</a:t>
            </a:r>
          </a:p>
          <a:p>
            <a:pPr marL="0" indent="0">
              <a:buNone/>
            </a:pPr>
            <a:r>
              <a:rPr lang="en-US" dirty="0" smtClean="0"/>
              <a:t>   Generalization </a:t>
            </a:r>
            <a:r>
              <a:rPr lang="en-US" dirty="0"/>
              <a:t>describes the inheritance relationship of the object oriented world. It is parent and child relationship.</a:t>
            </a:r>
          </a:p>
          <a:p>
            <a:pPr marL="0" indent="0">
              <a:buNone/>
            </a:pPr>
            <a:r>
              <a:rPr lang="en-US" dirty="0" smtClean="0"/>
              <a:t>   Generalization </a:t>
            </a:r>
            <a:r>
              <a:rPr lang="en-US" dirty="0"/>
              <a:t>is represented by an arrow with hollow arrow head as shown below. One end represents the parent element and the other end child element.</a:t>
            </a:r>
          </a:p>
          <a:p>
            <a:pPr marL="0" indent="0">
              <a:buNone/>
            </a:pP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4077072"/>
            <a:ext cx="5557601" cy="792088"/>
          </a:xfrm>
          <a:prstGeom prst="rect">
            <a:avLst/>
          </a:prstGeom>
        </p:spPr>
      </p:pic>
    </p:spTree>
    <p:extLst>
      <p:ext uri="{BB962C8B-B14F-4D97-AF65-F5344CB8AC3E}">
        <p14:creationId xmlns:p14="http://schemas.microsoft.com/office/powerpoint/2010/main" val="403247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Autofit/>
          </a:bodyPr>
          <a:lstStyle/>
          <a:p>
            <a:pPr marL="0" indent="0">
              <a:buNone/>
            </a:pPr>
            <a:r>
              <a:rPr lang="en-US" dirty="0" smtClean="0"/>
              <a:t>   </a:t>
            </a:r>
            <a:r>
              <a:rPr lang="en-US" b="1" dirty="0" smtClean="0"/>
              <a:t>Extensibility </a:t>
            </a:r>
            <a:r>
              <a:rPr lang="en-US" b="1" dirty="0"/>
              <a:t>Notation</a:t>
            </a:r>
            <a:r>
              <a:rPr lang="en-US" dirty="0"/>
              <a:t>:</a:t>
            </a:r>
          </a:p>
          <a:p>
            <a:pPr marL="0" indent="0">
              <a:buNone/>
            </a:pPr>
            <a:r>
              <a:rPr lang="en-US" dirty="0" smtClean="0"/>
              <a:t>   All </a:t>
            </a:r>
            <a:r>
              <a:rPr lang="en-US" dirty="0"/>
              <a:t>the languages (programming or modeling) have some mechanism to extend its capabilities like syntax, semantics etc. UML is also having the following mechanisms to provide extensibility features</a:t>
            </a:r>
            <a:r>
              <a:rPr lang="en-US" dirty="0" smtClean="0"/>
              <a:t>.</a:t>
            </a:r>
          </a:p>
          <a:p>
            <a:pPr marL="0" indent="0">
              <a:buNone/>
            </a:pPr>
            <a:endParaRPr lang="en-US" dirty="0"/>
          </a:p>
          <a:p>
            <a:pPr>
              <a:buFont typeface="Wingdings" pitchFamily="2" charset="2"/>
              <a:buChar char="q"/>
            </a:pPr>
            <a:r>
              <a:rPr lang="en-US" dirty="0"/>
              <a:t>Stereotypes (Represents new elements)</a:t>
            </a:r>
          </a:p>
          <a:p>
            <a:pPr>
              <a:buFont typeface="Wingdings" pitchFamily="2" charset="2"/>
              <a:buChar char="q"/>
            </a:pPr>
            <a:r>
              <a:rPr lang="en-US" dirty="0"/>
              <a:t>Tagged values (Represents new attributes)</a:t>
            </a:r>
          </a:p>
          <a:p>
            <a:pPr>
              <a:buFont typeface="Wingdings" pitchFamily="2" charset="2"/>
              <a:buChar char="q"/>
            </a:pPr>
            <a:r>
              <a:rPr lang="en-US" dirty="0"/>
              <a:t>Constraints (Represents the boundaries)</a:t>
            </a:r>
          </a:p>
          <a:p>
            <a:pPr marL="0" indent="0">
              <a:buNone/>
            </a:pPr>
            <a:endParaRPr lang="en-US"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542065"/>
            <a:ext cx="3600450" cy="2162175"/>
          </a:xfrm>
          <a:prstGeom prst="rect">
            <a:avLst/>
          </a:prstGeom>
        </p:spPr>
      </p:pic>
    </p:spTree>
    <p:extLst>
      <p:ext uri="{BB962C8B-B14F-4D97-AF65-F5344CB8AC3E}">
        <p14:creationId xmlns:p14="http://schemas.microsoft.com/office/powerpoint/2010/main" val="291452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764704"/>
          </a:xfrm>
        </p:spPr>
        <p:txBody>
          <a:bodyPr/>
          <a:lstStyle/>
          <a:p>
            <a:r>
              <a:rPr lang="en-US" dirty="0">
                <a:effectLst/>
              </a:rPr>
              <a:t>Java b</a:t>
            </a:r>
            <a:r>
              <a:rPr lang="en-US" dirty="0" smtClean="0">
                <a:effectLst/>
              </a:rPr>
              <a:t>asic data types</a:t>
            </a:r>
            <a:endParaRPr lang="en-US" dirty="0">
              <a:effectLst/>
            </a:endParaRPr>
          </a:p>
        </p:txBody>
      </p:sp>
      <p:sp>
        <p:nvSpPr>
          <p:cNvPr id="3" name="Объект 2"/>
          <p:cNvSpPr>
            <a:spLocks noGrp="1"/>
          </p:cNvSpPr>
          <p:nvPr>
            <p:ph idx="1"/>
          </p:nvPr>
        </p:nvSpPr>
        <p:spPr>
          <a:xfrm>
            <a:off x="467544" y="980728"/>
            <a:ext cx="8229600" cy="2952328"/>
          </a:xfrm>
        </p:spPr>
        <p:txBody>
          <a:bodyPr>
            <a:noAutofit/>
          </a:bodyPr>
          <a:lstStyle/>
          <a:p>
            <a:pPr marL="0" indent="0">
              <a:buNone/>
            </a:pPr>
            <a:r>
              <a:rPr lang="en-US" dirty="0" smtClean="0"/>
              <a:t>   Variables </a:t>
            </a:r>
            <a:r>
              <a:rPr lang="en-US" dirty="0"/>
              <a:t>are nothing but reserved memory locations to store values. This means that when you create a variable you reserve some space in memory</a:t>
            </a:r>
            <a:r>
              <a:rPr lang="en-US" dirty="0" smtClean="0"/>
              <a:t>.</a:t>
            </a:r>
          </a:p>
          <a:p>
            <a:pPr marL="0" indent="0">
              <a:buNone/>
            </a:pPr>
            <a:endParaRPr lang="en-US" dirty="0"/>
          </a:p>
          <a:p>
            <a:pPr marL="0" indent="0">
              <a:buNone/>
            </a:pPr>
            <a:r>
              <a:rPr lang="en-US" dirty="0"/>
              <a:t>There are two data types available in Java</a:t>
            </a:r>
            <a:r>
              <a:rPr lang="en-US" dirty="0" smtClean="0"/>
              <a:t>:</a:t>
            </a:r>
          </a:p>
          <a:p>
            <a:pPr marL="0" indent="0">
              <a:buNone/>
            </a:pPr>
            <a:endParaRPr lang="en-US" dirty="0"/>
          </a:p>
          <a:p>
            <a:pPr>
              <a:buFont typeface="Wingdings" pitchFamily="2" charset="2"/>
              <a:buChar char="q"/>
            </a:pPr>
            <a:r>
              <a:rPr lang="en-US" dirty="0"/>
              <a:t>Primitive Data Types</a:t>
            </a:r>
          </a:p>
          <a:p>
            <a:pPr>
              <a:buFont typeface="Wingdings" pitchFamily="2" charset="2"/>
              <a:buChar char="q"/>
            </a:pPr>
            <a:r>
              <a:rPr lang="en-US" dirty="0"/>
              <a:t>Reference/Object Data Types</a:t>
            </a:r>
          </a:p>
          <a:p>
            <a:pPr marL="0" indent="0">
              <a:buNone/>
            </a:pPr>
            <a:endParaRPr lang="en-US" dirty="0"/>
          </a:p>
        </p:txBody>
      </p:sp>
    </p:spTree>
    <p:extLst>
      <p:ext uri="{BB962C8B-B14F-4D97-AF65-F5344CB8AC3E}">
        <p14:creationId xmlns:p14="http://schemas.microsoft.com/office/powerpoint/2010/main" val="338071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20688"/>
          </a:xfrm>
        </p:spPr>
        <p:txBody>
          <a:bodyPr/>
          <a:lstStyle/>
          <a:p>
            <a:pPr algn="r"/>
            <a:r>
              <a:rPr lang="en-US" sz="2400" dirty="0">
                <a:effectLst/>
              </a:rPr>
              <a:t>Java basic data types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Primitive </a:t>
            </a:r>
            <a:r>
              <a:rPr lang="en-US" b="1" dirty="0"/>
              <a:t>Data Types</a:t>
            </a:r>
            <a:r>
              <a:rPr lang="en-US" dirty="0"/>
              <a:t>:</a:t>
            </a:r>
          </a:p>
          <a:p>
            <a:pPr marL="0" indent="0">
              <a:buNone/>
            </a:pPr>
            <a:r>
              <a:rPr lang="en-US" dirty="0" smtClean="0"/>
              <a:t>   There </a:t>
            </a:r>
            <a:r>
              <a:rPr lang="en-US" dirty="0"/>
              <a:t>are eight primitive data types supported by Java. Primitive data types are predefined by the language and named by a keyword. Let us now look into detail about the eight primitive data types</a:t>
            </a:r>
            <a:r>
              <a:rPr lang="en-US" dirty="0" smtClean="0"/>
              <a:t>.</a:t>
            </a:r>
          </a:p>
          <a:p>
            <a:pPr marL="0" indent="0">
              <a:buNone/>
            </a:pPr>
            <a:endParaRPr lang="en-US" dirty="0"/>
          </a:p>
          <a:p>
            <a:pPr marL="0" indent="0">
              <a:buNone/>
            </a:pPr>
            <a:r>
              <a:rPr lang="en-US" dirty="0" smtClean="0"/>
              <a:t>Byte  (example  values  from -128 to 127 )</a:t>
            </a:r>
            <a:endParaRPr lang="en-US" dirty="0"/>
          </a:p>
          <a:p>
            <a:pPr marL="0" indent="0">
              <a:buNone/>
            </a:pPr>
            <a:r>
              <a:rPr lang="en-US" dirty="0" smtClean="0"/>
              <a:t>Short - </a:t>
            </a:r>
            <a:r>
              <a:rPr lang="en-US" dirty="0"/>
              <a:t>(example  values  </a:t>
            </a:r>
            <a:r>
              <a:rPr lang="en-US" dirty="0" smtClean="0"/>
              <a:t>from </a:t>
            </a:r>
            <a:r>
              <a:rPr lang="ru-RU" dirty="0"/>
              <a:t>-</a:t>
            </a:r>
            <a:r>
              <a:rPr lang="ru-RU" dirty="0" smtClean="0"/>
              <a:t>2^15</a:t>
            </a:r>
            <a:r>
              <a:rPr lang="en-US" dirty="0" smtClean="0"/>
              <a:t> to </a:t>
            </a:r>
            <a:r>
              <a:rPr lang="ru-RU" dirty="0"/>
              <a:t>2^15 -1</a:t>
            </a:r>
            <a:r>
              <a:rPr lang="en-US" dirty="0" smtClean="0"/>
              <a:t>)</a:t>
            </a:r>
          </a:p>
          <a:p>
            <a:pPr marL="0" indent="0">
              <a:buNone/>
            </a:pPr>
            <a:r>
              <a:rPr lang="en-US" dirty="0" err="1" smtClean="0"/>
              <a:t>Int</a:t>
            </a:r>
            <a:r>
              <a:rPr lang="en-US" dirty="0" smtClean="0"/>
              <a:t> - </a:t>
            </a:r>
            <a:r>
              <a:rPr lang="en-US" dirty="0"/>
              <a:t>(example  values  from </a:t>
            </a:r>
            <a:r>
              <a:rPr lang="ru-RU" dirty="0"/>
              <a:t>-2^31</a:t>
            </a:r>
            <a:r>
              <a:rPr lang="en-US" dirty="0" smtClean="0"/>
              <a:t>to </a:t>
            </a:r>
            <a:r>
              <a:rPr lang="ru-RU" dirty="0"/>
              <a:t>2^31 -1</a:t>
            </a:r>
            <a:r>
              <a:rPr lang="en-US" dirty="0" smtClean="0"/>
              <a:t>)</a:t>
            </a:r>
            <a:endParaRPr lang="en-US" dirty="0"/>
          </a:p>
          <a:p>
            <a:pPr marL="0" indent="0">
              <a:buNone/>
            </a:pPr>
            <a:r>
              <a:rPr lang="en-US" dirty="0" smtClean="0"/>
              <a:t>Long - </a:t>
            </a:r>
            <a:r>
              <a:rPr lang="en-US" dirty="0"/>
              <a:t>(example  values  from </a:t>
            </a:r>
            <a:r>
              <a:rPr lang="ru-RU" dirty="0"/>
              <a:t>-2^63</a:t>
            </a:r>
            <a:r>
              <a:rPr lang="en-US" dirty="0" smtClean="0"/>
              <a:t>to </a:t>
            </a:r>
            <a:r>
              <a:rPr lang="ru-RU" dirty="0"/>
              <a:t>2^63 -1</a:t>
            </a:r>
            <a:r>
              <a:rPr lang="en-US" dirty="0" smtClean="0"/>
              <a:t>)</a:t>
            </a:r>
            <a:endParaRPr lang="en-US" dirty="0"/>
          </a:p>
          <a:p>
            <a:pPr marL="0" indent="0">
              <a:buNone/>
            </a:pPr>
            <a:r>
              <a:rPr lang="en-US" dirty="0" smtClean="0"/>
              <a:t>Float - data </a:t>
            </a:r>
            <a:r>
              <a:rPr lang="en-US" dirty="0"/>
              <a:t>type is a single-precision </a:t>
            </a:r>
            <a:r>
              <a:rPr lang="en-US" dirty="0" smtClean="0"/>
              <a:t>32-bit.</a:t>
            </a:r>
            <a:endParaRPr lang="en-US" dirty="0"/>
          </a:p>
          <a:p>
            <a:pPr marL="0" indent="0">
              <a:buNone/>
            </a:pPr>
            <a:r>
              <a:rPr lang="en-US" dirty="0" smtClean="0"/>
              <a:t>Double - data </a:t>
            </a:r>
            <a:r>
              <a:rPr lang="en-US" dirty="0"/>
              <a:t>type is a double-precision 64-bit</a:t>
            </a:r>
          </a:p>
          <a:p>
            <a:pPr marL="0" indent="0">
              <a:buNone/>
            </a:pPr>
            <a:r>
              <a:rPr lang="en-US" dirty="0" smtClean="0"/>
              <a:t>Boolean - </a:t>
            </a:r>
            <a:r>
              <a:rPr lang="en-US" dirty="0"/>
              <a:t> two possible values: true and false.</a:t>
            </a:r>
          </a:p>
          <a:p>
            <a:pPr marL="0" indent="0">
              <a:buNone/>
            </a:pPr>
            <a:r>
              <a:rPr lang="en-US" dirty="0" smtClean="0"/>
              <a:t>Char - data </a:t>
            </a:r>
            <a:r>
              <a:rPr lang="en-US" dirty="0"/>
              <a:t>type is a single 16-bit Unicode character.</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780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Table of contents</a:t>
            </a:r>
            <a:endParaRPr lang="ru-RU" dirty="0"/>
          </a:p>
        </p:txBody>
      </p:sp>
      <p:sp>
        <p:nvSpPr>
          <p:cNvPr id="3" name="Объект 2"/>
          <p:cNvSpPr>
            <a:spLocks noGrp="1"/>
          </p:cNvSpPr>
          <p:nvPr>
            <p:ph idx="1"/>
          </p:nvPr>
        </p:nvSpPr>
        <p:spPr/>
        <p:txBody>
          <a:bodyPr/>
          <a:lstStyle/>
          <a:p>
            <a:pPr>
              <a:buFont typeface="Wingdings" pitchFamily="2" charset="2"/>
              <a:buChar char="q"/>
            </a:pPr>
            <a:r>
              <a:rPr lang="en-US" dirty="0" smtClean="0"/>
              <a:t>UML notations</a:t>
            </a:r>
          </a:p>
          <a:p>
            <a:pPr>
              <a:buFont typeface="Wingdings" pitchFamily="2" charset="2"/>
              <a:buChar char="q"/>
            </a:pPr>
            <a:r>
              <a:rPr lang="en-US" dirty="0" smtClean="0"/>
              <a:t>Java basic </a:t>
            </a:r>
            <a:r>
              <a:rPr lang="en-US" dirty="0"/>
              <a:t>data </a:t>
            </a:r>
            <a:r>
              <a:rPr lang="en-US" dirty="0" smtClean="0"/>
              <a:t>types</a:t>
            </a:r>
          </a:p>
          <a:p>
            <a:pPr>
              <a:buFont typeface="Wingdings" pitchFamily="2" charset="2"/>
              <a:buChar char="q"/>
            </a:pPr>
            <a:r>
              <a:rPr lang="en-US" dirty="0" smtClean="0"/>
              <a:t>Access modifiers</a:t>
            </a:r>
          </a:p>
          <a:p>
            <a:pPr>
              <a:buFont typeface="Wingdings" pitchFamily="2" charset="2"/>
              <a:buChar char="q"/>
            </a:pPr>
            <a:r>
              <a:rPr lang="en-US" dirty="0" smtClean="0"/>
              <a:t>Non-access modifiers</a:t>
            </a:r>
          </a:p>
          <a:p>
            <a:pPr>
              <a:buFont typeface="Wingdings" pitchFamily="2" charset="2"/>
              <a:buChar char="q"/>
            </a:pPr>
            <a:r>
              <a:rPr lang="en-US" dirty="0" smtClean="0"/>
              <a:t>Java constructor</a:t>
            </a:r>
          </a:p>
          <a:p>
            <a:pPr>
              <a:buFont typeface="Wingdings" pitchFamily="2" charset="2"/>
              <a:buChar char="q"/>
            </a:pPr>
            <a:r>
              <a:rPr lang="en-US" dirty="0" smtClean="0"/>
              <a:t>Keywords in Java</a:t>
            </a:r>
          </a:p>
          <a:p>
            <a:pPr>
              <a:buFont typeface="Wingdings" pitchFamily="2" charset="2"/>
              <a:buChar char="q"/>
            </a:pPr>
            <a:r>
              <a:rPr lang="en-US" dirty="0" smtClean="0"/>
              <a:t>Creation </a:t>
            </a:r>
            <a:r>
              <a:rPr lang="en-US" dirty="0"/>
              <a:t>of class instances (objects) </a:t>
            </a:r>
          </a:p>
          <a:p>
            <a:pPr marL="0" indent="0">
              <a:buNone/>
            </a:pPr>
            <a:endParaRPr lang="ru-RU" dirty="0"/>
          </a:p>
        </p:txBody>
      </p:sp>
    </p:spTree>
    <p:extLst>
      <p:ext uri="{BB962C8B-B14F-4D97-AF65-F5344CB8AC3E}">
        <p14:creationId xmlns:p14="http://schemas.microsoft.com/office/powerpoint/2010/main" val="3608368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20688"/>
          </a:xfrm>
        </p:spPr>
        <p:txBody>
          <a:bodyPr/>
          <a:lstStyle/>
          <a:p>
            <a:pPr algn="r"/>
            <a:r>
              <a:rPr lang="en-US" sz="2400" dirty="0">
                <a:effectLst/>
              </a:rPr>
              <a:t>Java basic data types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Reference </a:t>
            </a:r>
            <a:r>
              <a:rPr lang="en-US" b="1" dirty="0"/>
              <a:t>Data Types</a:t>
            </a:r>
            <a:r>
              <a:rPr lang="en-US" dirty="0"/>
              <a:t>:</a:t>
            </a:r>
          </a:p>
          <a:p>
            <a:pPr marL="0" indent="0">
              <a:buNone/>
            </a:pPr>
            <a:r>
              <a:rPr lang="en-US" dirty="0" smtClean="0"/>
              <a:t>   Reference </a:t>
            </a:r>
            <a:r>
              <a:rPr lang="en-US" dirty="0"/>
              <a:t>variables are created using defined constructors of the classes. They are used to access objects. These variables are declared to be of a specific type that cannot be changed. For example, Employee, Puppy etc.</a:t>
            </a:r>
          </a:p>
          <a:p>
            <a:pPr marL="0" indent="0">
              <a:buNone/>
            </a:pPr>
            <a:r>
              <a:rPr lang="en-US" dirty="0" smtClean="0"/>
              <a:t>   Class </a:t>
            </a:r>
            <a:r>
              <a:rPr lang="en-US" dirty="0"/>
              <a:t>objects, and various type of array variables come under reference data type.</a:t>
            </a:r>
          </a:p>
          <a:p>
            <a:pPr marL="0" indent="0">
              <a:buNone/>
            </a:pPr>
            <a:r>
              <a:rPr lang="en-US" dirty="0"/>
              <a:t>Default value of any reference variable is null.</a:t>
            </a:r>
          </a:p>
          <a:p>
            <a:pPr marL="0" indent="0">
              <a:buNone/>
            </a:pPr>
            <a:r>
              <a:rPr lang="en-US" dirty="0"/>
              <a:t>A reference variable can be used to refer to any object of the declared type or any compatible type.</a:t>
            </a:r>
          </a:p>
          <a:p>
            <a:pPr marL="0" indent="0">
              <a:buNone/>
            </a:pPr>
            <a:endParaRPr lang="en-US" dirty="0" smtClean="0"/>
          </a:p>
          <a:p>
            <a:pPr marL="0" indent="0">
              <a:buNone/>
            </a:pPr>
            <a:r>
              <a:rPr lang="en-US" dirty="0" smtClean="0"/>
              <a:t>Example</a:t>
            </a:r>
            <a:r>
              <a:rPr lang="en-US" dirty="0"/>
              <a:t>: Animal </a:t>
            </a:r>
            <a:r>
              <a:rPr lang="en-US" dirty="0" err="1"/>
              <a:t>animal</a:t>
            </a:r>
            <a:r>
              <a:rPr lang="en-US" dirty="0"/>
              <a:t> = new Animal("giraffe");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6133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764704"/>
          </a:xfrm>
        </p:spPr>
        <p:txBody>
          <a:bodyPr/>
          <a:lstStyle/>
          <a:p>
            <a:r>
              <a:rPr lang="en-US" dirty="0"/>
              <a:t>Access modifiers</a:t>
            </a:r>
          </a:p>
        </p:txBody>
      </p:sp>
      <p:sp>
        <p:nvSpPr>
          <p:cNvPr id="3" name="Объект 2"/>
          <p:cNvSpPr>
            <a:spLocks noGrp="1"/>
          </p:cNvSpPr>
          <p:nvPr>
            <p:ph idx="1"/>
          </p:nvPr>
        </p:nvSpPr>
        <p:spPr>
          <a:xfrm>
            <a:off x="467544" y="980728"/>
            <a:ext cx="8229600" cy="2952328"/>
          </a:xfrm>
        </p:spPr>
        <p:txBody>
          <a:bodyPr>
            <a:noAutofit/>
          </a:bodyPr>
          <a:lstStyle/>
          <a:p>
            <a:pPr marL="0" indent="0">
              <a:buNone/>
            </a:pPr>
            <a:r>
              <a:rPr lang="en-US" dirty="0" smtClean="0"/>
              <a:t>  Java </a:t>
            </a:r>
            <a:r>
              <a:rPr lang="en-US" dirty="0"/>
              <a:t>provides a number of access modifiers to set access levels for classes, variables, methods and constructors. The four access levels are</a:t>
            </a:r>
            <a:r>
              <a:rPr lang="en-US" dirty="0" smtClean="0"/>
              <a:t>:</a:t>
            </a:r>
          </a:p>
          <a:p>
            <a:pPr marL="0" indent="0">
              <a:buNone/>
            </a:pPr>
            <a:endParaRPr lang="en-US" dirty="0"/>
          </a:p>
          <a:p>
            <a:pPr>
              <a:buFont typeface="Wingdings" pitchFamily="2" charset="2"/>
              <a:buChar char="q"/>
            </a:pPr>
            <a:r>
              <a:rPr lang="en-US" dirty="0"/>
              <a:t>Visible to the package. the default. No modifiers are needed.</a:t>
            </a:r>
          </a:p>
          <a:p>
            <a:pPr>
              <a:buFont typeface="Wingdings" pitchFamily="2" charset="2"/>
              <a:buChar char="q"/>
            </a:pPr>
            <a:r>
              <a:rPr lang="en-US" dirty="0"/>
              <a:t>Visible to the class only (private).</a:t>
            </a:r>
          </a:p>
          <a:p>
            <a:pPr>
              <a:buFont typeface="Wingdings" pitchFamily="2" charset="2"/>
              <a:buChar char="q"/>
            </a:pPr>
            <a:r>
              <a:rPr lang="en-US" dirty="0"/>
              <a:t>Visible to the world (public).</a:t>
            </a:r>
          </a:p>
          <a:p>
            <a:pPr>
              <a:buFont typeface="Wingdings" pitchFamily="2" charset="2"/>
              <a:buChar char="q"/>
            </a:pPr>
            <a:r>
              <a:rPr lang="en-US" dirty="0"/>
              <a:t>Visible to the package and all subclasses (protected).</a:t>
            </a:r>
          </a:p>
          <a:p>
            <a:pPr marL="0" indent="0">
              <a:buNone/>
            </a:pPr>
            <a:endParaRPr lang="en-US" dirty="0"/>
          </a:p>
        </p:txBody>
      </p:sp>
    </p:spTree>
    <p:extLst>
      <p:ext uri="{BB962C8B-B14F-4D97-AF65-F5344CB8AC3E}">
        <p14:creationId xmlns:p14="http://schemas.microsoft.com/office/powerpoint/2010/main" val="393125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20688"/>
          </a:xfrm>
        </p:spPr>
        <p:txBody>
          <a:bodyPr/>
          <a:lstStyle/>
          <a:p>
            <a:pPr algn="r"/>
            <a:r>
              <a:rPr lang="en-US" sz="2400" dirty="0"/>
              <a:t>Access modifiers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Default </a:t>
            </a:r>
            <a:r>
              <a:rPr lang="en-US" b="1" dirty="0"/>
              <a:t>Access Modifier </a:t>
            </a:r>
            <a:r>
              <a:rPr lang="en-US" dirty="0"/>
              <a:t>- No keyword:</a:t>
            </a:r>
          </a:p>
          <a:p>
            <a:pPr marL="0" indent="0">
              <a:buNone/>
            </a:pPr>
            <a:r>
              <a:rPr lang="en-US" dirty="0"/>
              <a:t>Default access modifier means we do not explicitly declare an access modifier for a class, field, method, etc.</a:t>
            </a:r>
          </a:p>
          <a:p>
            <a:pPr marL="0" indent="0">
              <a:buNone/>
            </a:pPr>
            <a:r>
              <a:rPr lang="en-US" dirty="0" smtClean="0"/>
              <a:t>   A </a:t>
            </a:r>
            <a:r>
              <a:rPr lang="en-US" dirty="0"/>
              <a:t>variable or method declared without any access control modifier is available to any other class in the same package. The fields in an interface are implicitly public static final and the methods in an interface are by default public</a:t>
            </a:r>
            <a:r>
              <a:rPr lang="en-US" dirty="0" smtClean="0"/>
              <a:t>.</a:t>
            </a:r>
          </a:p>
          <a:p>
            <a:pPr marL="0" indent="0">
              <a:buNone/>
            </a:pPr>
            <a:r>
              <a:rPr lang="en-US" dirty="0" smtClean="0"/>
              <a:t>Example :</a:t>
            </a:r>
            <a:endParaRPr lang="en-US" dirty="0"/>
          </a:p>
          <a:p>
            <a:pPr marL="0" indent="0">
              <a:buNone/>
            </a:pPr>
            <a:r>
              <a:rPr lang="en-US" dirty="0"/>
              <a:t>String version = "1.5.1"; </a:t>
            </a:r>
            <a:endParaRPr lang="en-US" dirty="0" smtClean="0"/>
          </a:p>
          <a:p>
            <a:pPr marL="0" indent="0">
              <a:buNone/>
            </a:pPr>
            <a:r>
              <a:rPr lang="en-US" dirty="0" err="1" smtClean="0"/>
              <a:t>boolean</a:t>
            </a:r>
            <a:r>
              <a:rPr lang="en-US" dirty="0" smtClean="0"/>
              <a:t> </a:t>
            </a:r>
            <a:r>
              <a:rPr lang="en-US" dirty="0" err="1"/>
              <a:t>processOrder</a:t>
            </a:r>
            <a:r>
              <a:rPr lang="en-US" dirty="0" smtClean="0"/>
              <a:t>(){ </a:t>
            </a:r>
          </a:p>
          <a:p>
            <a:pPr marL="0" indent="0">
              <a:buNone/>
            </a:pPr>
            <a:r>
              <a:rPr lang="en-US" dirty="0" smtClean="0"/>
              <a:t>return </a:t>
            </a:r>
            <a:r>
              <a:rPr lang="en-US" dirty="0"/>
              <a:t>true; </a:t>
            </a:r>
            <a:endParaRPr lang="en-US" dirty="0" smtClean="0"/>
          </a:p>
          <a:p>
            <a:pPr marL="0" indent="0">
              <a:buNone/>
            </a:pPr>
            <a:r>
              <a:rPr lang="en-US" dirty="0" smtClean="0"/>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8444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20688"/>
          </a:xfrm>
        </p:spPr>
        <p:txBody>
          <a:bodyPr/>
          <a:lstStyle/>
          <a:p>
            <a:pPr algn="r"/>
            <a:r>
              <a:rPr lang="en-US" sz="2400" dirty="0"/>
              <a:t>Access modifiers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Private </a:t>
            </a:r>
            <a:r>
              <a:rPr lang="en-US" b="1" dirty="0"/>
              <a:t>Access Modifier </a:t>
            </a:r>
            <a:r>
              <a:rPr lang="en-US" dirty="0"/>
              <a:t>- private:</a:t>
            </a:r>
          </a:p>
          <a:p>
            <a:pPr marL="0" indent="0">
              <a:buNone/>
            </a:pPr>
            <a:r>
              <a:rPr lang="en-US" dirty="0"/>
              <a:t>Methods, Variables and Constructors that are declared private can only be accessed within the declared class itself.</a:t>
            </a:r>
          </a:p>
          <a:p>
            <a:pPr marL="0" indent="0">
              <a:buNone/>
            </a:pPr>
            <a:r>
              <a:rPr lang="en-US" dirty="0" smtClean="0"/>
              <a:t>   Private </a:t>
            </a:r>
            <a:r>
              <a:rPr lang="en-US" dirty="0"/>
              <a:t>access modifier is the most restrictive access level. Class and interfaces cannot be private</a:t>
            </a:r>
            <a:r>
              <a:rPr lang="en-US" dirty="0" smtClean="0"/>
              <a:t>.</a:t>
            </a:r>
          </a:p>
          <a:p>
            <a:pPr marL="0" indent="0">
              <a:buNone/>
            </a:pPr>
            <a:endParaRPr lang="en-US" dirty="0"/>
          </a:p>
          <a:p>
            <a:pPr marL="0" indent="0">
              <a:buNone/>
            </a:pPr>
            <a:r>
              <a:rPr lang="en-US" sz="1600" dirty="0" smtClean="0"/>
              <a:t>Example :</a:t>
            </a:r>
          </a:p>
          <a:p>
            <a:pPr marL="0" indent="0">
              <a:buNone/>
            </a:pPr>
            <a:r>
              <a:rPr lang="en-US" sz="1600" dirty="0"/>
              <a:t>public class Logger { </a:t>
            </a:r>
            <a:endParaRPr lang="en-US" sz="1600" dirty="0" smtClean="0"/>
          </a:p>
          <a:p>
            <a:pPr marL="0" indent="0">
              <a:buNone/>
            </a:pPr>
            <a:r>
              <a:rPr lang="en-US" sz="1600" dirty="0" smtClean="0"/>
              <a:t>   private </a:t>
            </a:r>
            <a:r>
              <a:rPr lang="en-US" sz="1600" dirty="0"/>
              <a:t>String format; </a:t>
            </a:r>
            <a:endParaRPr lang="en-US" sz="1600" dirty="0" smtClean="0"/>
          </a:p>
          <a:p>
            <a:pPr marL="0" indent="0">
              <a:buNone/>
            </a:pPr>
            <a:r>
              <a:rPr lang="en-US" sz="1600" dirty="0" smtClean="0"/>
              <a:t>   public </a:t>
            </a:r>
            <a:r>
              <a:rPr lang="en-US" sz="1600" dirty="0"/>
              <a:t>String </a:t>
            </a:r>
            <a:r>
              <a:rPr lang="en-US" sz="1600" dirty="0" err="1"/>
              <a:t>getFormat</a:t>
            </a:r>
            <a:r>
              <a:rPr lang="en-US" sz="1600" dirty="0"/>
              <a:t>() { </a:t>
            </a:r>
            <a:endParaRPr lang="en-US" sz="1600" dirty="0" smtClean="0"/>
          </a:p>
          <a:p>
            <a:pPr marL="0" indent="0">
              <a:buNone/>
            </a:pPr>
            <a:r>
              <a:rPr lang="en-US" sz="1600" dirty="0" smtClean="0"/>
              <a:t>      return </a:t>
            </a:r>
            <a:r>
              <a:rPr lang="en-US" sz="1600" dirty="0" err="1"/>
              <a:t>this.format</a:t>
            </a:r>
            <a:r>
              <a:rPr lang="en-US" sz="1600" dirty="0"/>
              <a:t>; </a:t>
            </a:r>
            <a:endParaRPr lang="en-US" sz="1600" dirty="0" smtClean="0"/>
          </a:p>
          <a:p>
            <a:pPr marL="0" indent="0">
              <a:buNone/>
            </a:pPr>
            <a:r>
              <a:rPr lang="en-US" sz="1600" dirty="0" smtClean="0"/>
              <a:t>   }</a:t>
            </a:r>
          </a:p>
          <a:p>
            <a:pPr marL="0" indent="0">
              <a:buNone/>
            </a:pPr>
            <a:r>
              <a:rPr lang="en-US" sz="1600" dirty="0" smtClean="0"/>
              <a:t>   public </a:t>
            </a:r>
            <a:r>
              <a:rPr lang="en-US" sz="1600" dirty="0"/>
              <a:t>void </a:t>
            </a:r>
            <a:r>
              <a:rPr lang="en-US" sz="1600" dirty="0" err="1"/>
              <a:t>setFormat</a:t>
            </a:r>
            <a:r>
              <a:rPr lang="en-US" sz="1600" dirty="0"/>
              <a:t>(String format) { </a:t>
            </a:r>
            <a:endParaRPr lang="en-US" sz="1600" dirty="0" smtClean="0"/>
          </a:p>
          <a:p>
            <a:pPr marL="0" indent="0">
              <a:buNone/>
            </a:pPr>
            <a:r>
              <a:rPr lang="en-US" sz="1600" dirty="0" smtClean="0"/>
              <a:t>   </a:t>
            </a:r>
            <a:r>
              <a:rPr lang="en-US" sz="1600" dirty="0" err="1" smtClean="0"/>
              <a:t>this.format</a:t>
            </a:r>
            <a:r>
              <a:rPr lang="en-US" sz="1600" dirty="0" smtClean="0"/>
              <a:t> </a:t>
            </a:r>
            <a:r>
              <a:rPr lang="en-US" sz="1600" dirty="0"/>
              <a:t>= format; </a:t>
            </a:r>
            <a:endParaRPr lang="en-US" sz="1600" dirty="0" smtClean="0"/>
          </a:p>
          <a:p>
            <a:pPr marL="0" indent="0">
              <a:buNone/>
            </a:pPr>
            <a:r>
              <a:rPr lang="en-US" sz="1600" dirty="0" smtClean="0"/>
              <a:t>   }</a:t>
            </a:r>
          </a:p>
          <a:p>
            <a:pPr marL="0" indent="0">
              <a:buNone/>
            </a:pPr>
            <a:r>
              <a:rPr lang="en-US" sz="1600" dirty="0" smtClean="0"/>
              <a:t>}</a:t>
            </a:r>
            <a:endParaRPr lang="en-US" sz="16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82924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20688"/>
          </a:xfrm>
        </p:spPr>
        <p:txBody>
          <a:bodyPr/>
          <a:lstStyle/>
          <a:p>
            <a:pPr algn="r"/>
            <a:r>
              <a:rPr lang="en-US" sz="2400" dirty="0"/>
              <a:t>Access modifiers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Public </a:t>
            </a:r>
            <a:r>
              <a:rPr lang="en-US" b="1" dirty="0"/>
              <a:t>Access Modifier </a:t>
            </a:r>
            <a:r>
              <a:rPr lang="en-US" dirty="0"/>
              <a:t>- public:</a:t>
            </a:r>
          </a:p>
          <a:p>
            <a:pPr marL="0" indent="0">
              <a:buNone/>
            </a:pPr>
            <a:r>
              <a:rPr lang="en-US" dirty="0"/>
              <a:t>A class, method, constructor, interface </a:t>
            </a:r>
            <a:r>
              <a:rPr lang="en-US" dirty="0" err="1"/>
              <a:t>etc</a:t>
            </a:r>
            <a:r>
              <a:rPr lang="en-US" dirty="0"/>
              <a:t> declared public can be accessed from any other class. Therefore fields, methods, blocks declared inside a public class can be accessed from any class belonging to the Java Universe.</a:t>
            </a:r>
          </a:p>
          <a:p>
            <a:pPr marL="0" indent="0">
              <a:buNone/>
            </a:pPr>
            <a:r>
              <a:rPr lang="en-US" dirty="0" smtClean="0"/>
              <a:t>   However </a:t>
            </a:r>
            <a:r>
              <a:rPr lang="en-US" dirty="0"/>
              <a:t>if the public class we are trying to access is in a different package, then the public class still need to be imported</a:t>
            </a:r>
            <a:r>
              <a:rPr lang="en-US" dirty="0" smtClean="0"/>
              <a:t>.</a:t>
            </a:r>
          </a:p>
          <a:p>
            <a:pPr marL="0" indent="0">
              <a:buNone/>
            </a:pPr>
            <a:endParaRPr lang="en-US" dirty="0"/>
          </a:p>
          <a:p>
            <a:pPr marL="0" indent="0">
              <a:buNone/>
            </a:pPr>
            <a:r>
              <a:rPr lang="en-US" dirty="0" smtClean="0"/>
              <a:t>Example:</a:t>
            </a:r>
          </a:p>
          <a:p>
            <a:pPr marL="0" indent="0">
              <a:buNone/>
            </a:pPr>
            <a:r>
              <a:rPr lang="en-US" sz="1600" dirty="0"/>
              <a:t>public static void main(String[] arguments) { </a:t>
            </a:r>
            <a:endParaRPr lang="en-US" sz="1600" dirty="0" smtClean="0"/>
          </a:p>
          <a:p>
            <a:pPr marL="0" indent="0">
              <a:buNone/>
            </a:pPr>
            <a:r>
              <a:rPr lang="en-US" sz="1600" dirty="0" smtClean="0"/>
              <a:t>// </a:t>
            </a:r>
            <a:r>
              <a:rPr lang="en-US" sz="1600" dirty="0"/>
              <a:t>... </a:t>
            </a:r>
            <a:endParaRPr lang="en-US" sz="1600" dirty="0" smtClean="0"/>
          </a:p>
          <a:p>
            <a:pPr marL="0" indent="0">
              <a:buNone/>
            </a:pPr>
            <a:r>
              <a:rPr lang="en-US" sz="1600" dirty="0" smtClean="0"/>
              <a:t>}</a:t>
            </a:r>
            <a:endParaRPr lang="en-US" sz="16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099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20688"/>
          </a:xfrm>
        </p:spPr>
        <p:txBody>
          <a:bodyPr/>
          <a:lstStyle/>
          <a:p>
            <a:pPr algn="r"/>
            <a:r>
              <a:rPr lang="en-US" sz="2400" dirty="0"/>
              <a:t>Access modifiers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Protected </a:t>
            </a:r>
            <a:r>
              <a:rPr lang="en-US" b="1" dirty="0"/>
              <a:t>Access Modifier</a:t>
            </a:r>
            <a:r>
              <a:rPr lang="en-US" dirty="0"/>
              <a:t> - protected:</a:t>
            </a:r>
          </a:p>
          <a:p>
            <a:pPr marL="0" indent="0">
              <a:buNone/>
            </a:pPr>
            <a:r>
              <a:rPr lang="en-US" dirty="0"/>
              <a:t>Variables, methods and constructors which are declared protected in a superclass can be accessed only by the subclasses in other package or any class within the package of the protected members' class.</a:t>
            </a:r>
          </a:p>
          <a:p>
            <a:pPr marL="0" indent="0">
              <a:buNone/>
            </a:pPr>
            <a:r>
              <a:rPr lang="en-US" dirty="0" smtClean="0"/>
              <a:t>Example :</a:t>
            </a:r>
          </a:p>
          <a:p>
            <a:pPr marL="0" indent="0">
              <a:buNone/>
            </a:pPr>
            <a:r>
              <a:rPr lang="en-US" sz="1600" dirty="0"/>
              <a:t>class </a:t>
            </a:r>
            <a:r>
              <a:rPr lang="en-US" sz="1600" dirty="0" err="1"/>
              <a:t>AudioPlayer</a:t>
            </a:r>
            <a:r>
              <a:rPr lang="en-US" sz="1600" dirty="0"/>
              <a:t> { </a:t>
            </a:r>
            <a:endParaRPr lang="en-US" sz="1600" dirty="0" smtClean="0"/>
          </a:p>
          <a:p>
            <a:pPr marL="0" indent="0">
              <a:buNone/>
            </a:pPr>
            <a:r>
              <a:rPr lang="en-US" sz="1600" dirty="0" smtClean="0"/>
              <a:t>   protected </a:t>
            </a:r>
            <a:r>
              <a:rPr lang="en-US" sz="1600" dirty="0" err="1"/>
              <a:t>boolean</a:t>
            </a:r>
            <a:r>
              <a:rPr lang="en-US" sz="1600" dirty="0"/>
              <a:t> </a:t>
            </a:r>
            <a:r>
              <a:rPr lang="en-US" sz="1600" dirty="0" err="1"/>
              <a:t>openSpeaker</a:t>
            </a:r>
            <a:r>
              <a:rPr lang="en-US" sz="1600" dirty="0"/>
              <a:t>(Speaker </a:t>
            </a:r>
            <a:r>
              <a:rPr lang="en-US" sz="1600" dirty="0" err="1"/>
              <a:t>sp</a:t>
            </a:r>
            <a:r>
              <a:rPr lang="en-US" sz="1600" dirty="0"/>
              <a:t>) { </a:t>
            </a:r>
            <a:endParaRPr lang="en-US" sz="1600" dirty="0" smtClean="0"/>
          </a:p>
          <a:p>
            <a:pPr marL="0" indent="0">
              <a:buNone/>
            </a:pPr>
            <a:r>
              <a:rPr lang="en-US" sz="1600" dirty="0" smtClean="0"/>
              <a:t>   // </a:t>
            </a:r>
            <a:r>
              <a:rPr lang="en-US" sz="1600" dirty="0"/>
              <a:t>implementation details </a:t>
            </a:r>
            <a:endParaRPr lang="en-US" sz="1600" dirty="0" smtClean="0"/>
          </a:p>
          <a:p>
            <a:pPr marL="0" indent="0">
              <a:buNone/>
            </a:pPr>
            <a:r>
              <a:rPr lang="en-US" sz="1600" dirty="0" smtClean="0"/>
              <a:t>   }</a:t>
            </a:r>
          </a:p>
          <a:p>
            <a:pPr marL="0" indent="0">
              <a:buNone/>
            </a:pPr>
            <a:r>
              <a:rPr lang="en-US" sz="1600" dirty="0" smtClean="0"/>
              <a:t>} </a:t>
            </a:r>
          </a:p>
          <a:p>
            <a:pPr marL="0" indent="0">
              <a:buNone/>
            </a:pPr>
            <a:r>
              <a:rPr lang="en-US" sz="1600" dirty="0" smtClean="0"/>
              <a:t>class </a:t>
            </a:r>
            <a:r>
              <a:rPr lang="en-US" sz="1600" dirty="0" err="1"/>
              <a:t>StreamingAudioPlayer</a:t>
            </a:r>
            <a:r>
              <a:rPr lang="en-US" sz="1600" dirty="0"/>
              <a:t> { </a:t>
            </a:r>
            <a:endParaRPr lang="en-US" sz="1600" dirty="0" smtClean="0"/>
          </a:p>
          <a:p>
            <a:pPr marL="0" indent="0">
              <a:buNone/>
            </a:pPr>
            <a:r>
              <a:rPr lang="en-US" sz="1600" dirty="0"/>
              <a:t> </a:t>
            </a:r>
            <a:r>
              <a:rPr lang="en-US" sz="1600" dirty="0" smtClean="0"/>
              <a:t>  </a:t>
            </a:r>
            <a:r>
              <a:rPr lang="en-US" sz="1600" dirty="0" err="1" smtClean="0"/>
              <a:t>boolean</a:t>
            </a:r>
            <a:r>
              <a:rPr lang="en-US" sz="1600" dirty="0" smtClean="0"/>
              <a:t> </a:t>
            </a:r>
            <a:r>
              <a:rPr lang="en-US" sz="1600" dirty="0" err="1"/>
              <a:t>openSpeaker</a:t>
            </a:r>
            <a:r>
              <a:rPr lang="en-US" sz="1600" dirty="0"/>
              <a:t>(Speaker </a:t>
            </a:r>
            <a:r>
              <a:rPr lang="en-US" sz="1600" dirty="0" err="1"/>
              <a:t>sp</a:t>
            </a:r>
            <a:r>
              <a:rPr lang="en-US" sz="1600" dirty="0"/>
              <a:t>) { </a:t>
            </a:r>
            <a:endParaRPr lang="en-US" sz="1600" dirty="0" smtClean="0"/>
          </a:p>
          <a:p>
            <a:pPr marL="0" indent="0">
              <a:buNone/>
            </a:pPr>
            <a:r>
              <a:rPr lang="en-US" sz="1600" dirty="0"/>
              <a:t> </a:t>
            </a:r>
            <a:r>
              <a:rPr lang="en-US" sz="1600" dirty="0" smtClean="0"/>
              <a:t>  // </a:t>
            </a:r>
            <a:r>
              <a:rPr lang="en-US" sz="1600" dirty="0"/>
              <a:t>implementation details </a:t>
            </a:r>
            <a:endParaRPr lang="en-US" sz="1600" dirty="0" smtClean="0"/>
          </a:p>
          <a:p>
            <a:pPr marL="0" indent="0">
              <a:buNone/>
            </a:pPr>
            <a:r>
              <a:rPr lang="en-US" sz="1600" dirty="0"/>
              <a:t> </a:t>
            </a:r>
            <a:r>
              <a:rPr lang="en-US" sz="1600" dirty="0" smtClean="0"/>
              <a:t>  }</a:t>
            </a:r>
          </a:p>
          <a:p>
            <a:pPr marL="0" indent="0">
              <a:buNone/>
            </a:pPr>
            <a:r>
              <a:rPr lang="en-US" sz="1600" dirty="0" smtClean="0"/>
              <a:t>}</a:t>
            </a: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47376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764704"/>
          </a:xfrm>
        </p:spPr>
        <p:txBody>
          <a:bodyPr/>
          <a:lstStyle/>
          <a:p>
            <a:r>
              <a:rPr lang="en-US" dirty="0"/>
              <a:t>Non-access modifiers</a:t>
            </a:r>
          </a:p>
        </p:txBody>
      </p:sp>
      <p:sp>
        <p:nvSpPr>
          <p:cNvPr id="3" name="Объект 2"/>
          <p:cNvSpPr>
            <a:spLocks noGrp="1"/>
          </p:cNvSpPr>
          <p:nvPr>
            <p:ph idx="1"/>
          </p:nvPr>
        </p:nvSpPr>
        <p:spPr>
          <a:xfrm>
            <a:off x="467544" y="980728"/>
            <a:ext cx="8229600" cy="2952328"/>
          </a:xfrm>
        </p:spPr>
        <p:txBody>
          <a:bodyPr>
            <a:noAutofit/>
          </a:bodyPr>
          <a:lstStyle/>
          <a:p>
            <a:pPr marL="0" indent="0">
              <a:buNone/>
            </a:pPr>
            <a:r>
              <a:rPr lang="en-US" dirty="0" smtClean="0"/>
              <a:t>Java </a:t>
            </a:r>
            <a:r>
              <a:rPr lang="en-US" dirty="0"/>
              <a:t>provides a number of non-access modifiers to achieve many other functionality</a:t>
            </a:r>
            <a:r>
              <a:rPr lang="en-US" dirty="0" smtClean="0"/>
              <a:t>.</a:t>
            </a:r>
          </a:p>
          <a:p>
            <a:pPr marL="0" indent="0">
              <a:buNone/>
            </a:pPr>
            <a:endParaRPr lang="en-US" dirty="0"/>
          </a:p>
          <a:p>
            <a:pPr>
              <a:buFont typeface="Wingdings" pitchFamily="2" charset="2"/>
              <a:buChar char="q"/>
            </a:pPr>
            <a:r>
              <a:rPr lang="en-US" dirty="0" smtClean="0"/>
              <a:t>The</a:t>
            </a:r>
            <a:r>
              <a:rPr lang="en-US" dirty="0"/>
              <a:t> </a:t>
            </a:r>
            <a:r>
              <a:rPr lang="en-US" i="1" dirty="0"/>
              <a:t>static</a:t>
            </a:r>
            <a:r>
              <a:rPr lang="en-US" dirty="0"/>
              <a:t> modifier for creating class methods and variables</a:t>
            </a:r>
          </a:p>
          <a:p>
            <a:pPr>
              <a:buFont typeface="Wingdings" pitchFamily="2" charset="2"/>
              <a:buChar char="q"/>
            </a:pPr>
            <a:r>
              <a:rPr lang="en-US" dirty="0"/>
              <a:t>The </a:t>
            </a:r>
            <a:r>
              <a:rPr lang="en-US" i="1" dirty="0"/>
              <a:t>final</a:t>
            </a:r>
            <a:r>
              <a:rPr lang="en-US" dirty="0"/>
              <a:t> modifier for finalizing the implementations of classes, methods, and variables.</a:t>
            </a:r>
          </a:p>
          <a:p>
            <a:pPr>
              <a:buFont typeface="Wingdings" pitchFamily="2" charset="2"/>
              <a:buChar char="q"/>
            </a:pPr>
            <a:r>
              <a:rPr lang="en-US" dirty="0"/>
              <a:t>The </a:t>
            </a:r>
            <a:r>
              <a:rPr lang="en-US" i="1" dirty="0"/>
              <a:t>abstract</a:t>
            </a:r>
            <a:r>
              <a:rPr lang="en-US" dirty="0"/>
              <a:t> modifier for creating abstract classes and methods.</a:t>
            </a:r>
          </a:p>
          <a:p>
            <a:pPr>
              <a:buFont typeface="Wingdings" pitchFamily="2" charset="2"/>
              <a:buChar char="q"/>
            </a:pPr>
            <a:r>
              <a:rPr lang="en-US" dirty="0"/>
              <a:t>The </a:t>
            </a:r>
            <a:r>
              <a:rPr lang="en-US" i="1" dirty="0"/>
              <a:t>synchronized</a:t>
            </a:r>
            <a:r>
              <a:rPr lang="en-US" dirty="0"/>
              <a:t> and </a:t>
            </a:r>
            <a:r>
              <a:rPr lang="en-US" i="1" dirty="0"/>
              <a:t>volatile</a:t>
            </a:r>
            <a:r>
              <a:rPr lang="en-US" dirty="0"/>
              <a:t> modifiers, which are used for threads.</a:t>
            </a:r>
          </a:p>
          <a:p>
            <a:pPr marL="0" indent="0">
              <a:buNone/>
            </a:pPr>
            <a:endParaRPr lang="en-US" dirty="0"/>
          </a:p>
        </p:txBody>
      </p:sp>
    </p:spTree>
    <p:extLst>
      <p:ext uri="{BB962C8B-B14F-4D97-AF65-F5344CB8AC3E}">
        <p14:creationId xmlns:p14="http://schemas.microsoft.com/office/powerpoint/2010/main" val="2528501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48072"/>
          </a:xfrm>
        </p:spPr>
        <p:txBody>
          <a:bodyPr/>
          <a:lstStyle/>
          <a:p>
            <a:pPr algn="r"/>
            <a:r>
              <a:rPr lang="en-US" sz="2400" dirty="0"/>
              <a:t>Non-access modifiers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The </a:t>
            </a:r>
            <a:r>
              <a:rPr lang="en-US" b="1" dirty="0"/>
              <a:t>static Modifier</a:t>
            </a:r>
            <a:r>
              <a:rPr lang="en-US" dirty="0"/>
              <a:t>:</a:t>
            </a:r>
          </a:p>
          <a:p>
            <a:pPr marL="0" indent="0">
              <a:buNone/>
            </a:pPr>
            <a:r>
              <a:rPr lang="en-US" dirty="0" smtClean="0"/>
              <a:t>   Static </a:t>
            </a:r>
            <a:r>
              <a:rPr lang="en-US" dirty="0"/>
              <a:t>Variables:</a:t>
            </a:r>
          </a:p>
          <a:p>
            <a:pPr marL="0" indent="0">
              <a:buNone/>
            </a:pPr>
            <a:r>
              <a:rPr lang="en-US" dirty="0" smtClean="0"/>
              <a:t>   The</a:t>
            </a:r>
            <a:r>
              <a:rPr lang="en-US" dirty="0"/>
              <a:t> </a:t>
            </a:r>
            <a:r>
              <a:rPr lang="en-US" i="1" dirty="0"/>
              <a:t>static</a:t>
            </a:r>
            <a:r>
              <a:rPr lang="en-US" dirty="0"/>
              <a:t> key word is used to create variables that will exist independently of any instances created for the class. Only one copy of the static variable exists regardless of the number of instances of the class</a:t>
            </a:r>
            <a:r>
              <a:rPr lang="en-US" dirty="0" smtClean="0"/>
              <a:t>.</a:t>
            </a:r>
          </a:p>
          <a:p>
            <a:pPr marL="0" indent="0">
              <a:buNone/>
            </a:pPr>
            <a:endParaRPr lang="en-US" dirty="0"/>
          </a:p>
          <a:p>
            <a:pPr marL="0" indent="0">
              <a:buNone/>
            </a:pPr>
            <a:r>
              <a:rPr lang="en-US" dirty="0" smtClean="0"/>
              <a:t>   Static </a:t>
            </a:r>
            <a:r>
              <a:rPr lang="en-US" dirty="0"/>
              <a:t>Methods:</a:t>
            </a:r>
          </a:p>
          <a:p>
            <a:pPr marL="0" indent="0">
              <a:buNone/>
            </a:pPr>
            <a:r>
              <a:rPr lang="en-US" dirty="0" smtClean="0"/>
              <a:t>   The </a:t>
            </a:r>
            <a:r>
              <a:rPr lang="en-US" dirty="0"/>
              <a:t>static key word is used to create methods that will exist independently of any instances created for the class.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71113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48072"/>
          </a:xfrm>
        </p:spPr>
        <p:txBody>
          <a:bodyPr/>
          <a:lstStyle/>
          <a:p>
            <a:pPr algn="r"/>
            <a:r>
              <a:rPr lang="en-US" sz="2400" dirty="0"/>
              <a:t>Non-access modifiers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The </a:t>
            </a:r>
            <a:r>
              <a:rPr lang="en-US" b="1" dirty="0"/>
              <a:t>final Modifier</a:t>
            </a:r>
            <a:r>
              <a:rPr lang="en-US" dirty="0"/>
              <a:t>:</a:t>
            </a:r>
          </a:p>
          <a:p>
            <a:pPr marL="0" indent="0">
              <a:buNone/>
            </a:pPr>
            <a:r>
              <a:rPr lang="en-US" dirty="0" smtClean="0"/>
              <a:t>   Final </a:t>
            </a:r>
            <a:r>
              <a:rPr lang="en-US" dirty="0"/>
              <a:t>Variables:</a:t>
            </a:r>
          </a:p>
          <a:p>
            <a:pPr marL="0" indent="0">
              <a:buNone/>
            </a:pPr>
            <a:r>
              <a:rPr lang="en-US" dirty="0" smtClean="0"/>
              <a:t>   A </a:t>
            </a:r>
            <a:r>
              <a:rPr lang="en-US" dirty="0"/>
              <a:t>final variable can be explicitly initialized only once. A reference variable declared final can never be reassigned to refer to an different object.</a:t>
            </a:r>
          </a:p>
          <a:p>
            <a:pPr marL="0" indent="0">
              <a:buNone/>
            </a:pPr>
            <a:r>
              <a:rPr lang="en-US" dirty="0" smtClean="0"/>
              <a:t>   Final </a:t>
            </a:r>
            <a:r>
              <a:rPr lang="en-US" dirty="0"/>
              <a:t>Methods:</a:t>
            </a:r>
          </a:p>
          <a:p>
            <a:pPr marL="0" indent="0">
              <a:buNone/>
            </a:pPr>
            <a:r>
              <a:rPr lang="en-US" dirty="0" smtClean="0"/>
              <a:t>   The </a:t>
            </a:r>
            <a:r>
              <a:rPr lang="en-US" dirty="0"/>
              <a:t>main intention of making a method final would be that the content of the method should not be changed by any outsider</a:t>
            </a:r>
            <a:r>
              <a:rPr lang="en-US" dirty="0" smtClean="0"/>
              <a:t>.</a:t>
            </a:r>
          </a:p>
          <a:p>
            <a:pPr marL="0" indent="0">
              <a:buNone/>
            </a:pPr>
            <a:r>
              <a:rPr lang="en-US" dirty="0" smtClean="0"/>
              <a:t>   Final </a:t>
            </a:r>
            <a:r>
              <a:rPr lang="en-US" dirty="0"/>
              <a:t>Classes:</a:t>
            </a:r>
          </a:p>
          <a:p>
            <a:pPr marL="0" indent="0">
              <a:buNone/>
            </a:pPr>
            <a:r>
              <a:rPr lang="en-US" dirty="0" smtClean="0"/>
              <a:t>   The </a:t>
            </a:r>
            <a:r>
              <a:rPr lang="en-US" dirty="0"/>
              <a:t>main purpose of using a class being declared as </a:t>
            </a:r>
            <a:r>
              <a:rPr lang="en-US" i="1" dirty="0"/>
              <a:t>final</a:t>
            </a:r>
            <a:r>
              <a:rPr lang="en-US" dirty="0"/>
              <a:t> is to prevent the class from being </a:t>
            </a:r>
            <a:r>
              <a:rPr lang="en-US" dirty="0" err="1"/>
              <a:t>subclassed</a:t>
            </a:r>
            <a:r>
              <a:rPr lang="en-US" dirty="0"/>
              <a:t>. If a class is marked as final then no class can inherit any feature from the final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4134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48072"/>
          </a:xfrm>
        </p:spPr>
        <p:txBody>
          <a:bodyPr/>
          <a:lstStyle/>
          <a:p>
            <a:pPr algn="r"/>
            <a:r>
              <a:rPr lang="en-US" sz="2400" dirty="0"/>
              <a:t>Non-access modifiers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The </a:t>
            </a:r>
            <a:r>
              <a:rPr lang="en-US" b="1" dirty="0"/>
              <a:t>abstract Modifier</a:t>
            </a:r>
            <a:r>
              <a:rPr lang="en-US" dirty="0"/>
              <a:t>:</a:t>
            </a:r>
          </a:p>
          <a:p>
            <a:pPr marL="0" indent="0">
              <a:buNone/>
            </a:pPr>
            <a:r>
              <a:rPr lang="en-US" dirty="0" smtClean="0"/>
              <a:t>   Abstract </a:t>
            </a:r>
            <a:r>
              <a:rPr lang="en-US" dirty="0"/>
              <a:t>Class:</a:t>
            </a:r>
          </a:p>
          <a:p>
            <a:pPr marL="0" indent="0">
              <a:buNone/>
            </a:pPr>
            <a:r>
              <a:rPr lang="en-US" dirty="0" smtClean="0"/>
              <a:t>   An </a:t>
            </a:r>
            <a:r>
              <a:rPr lang="en-US" dirty="0"/>
              <a:t>abstract class can never be instantiated. If a class is declared as abstract then the sole purpose is for the class to be extended.</a:t>
            </a:r>
          </a:p>
          <a:p>
            <a:pPr marL="0" indent="0">
              <a:buNone/>
            </a:pPr>
            <a:r>
              <a:rPr lang="en-US" dirty="0" smtClean="0"/>
              <a:t>   A </a:t>
            </a:r>
            <a:r>
              <a:rPr lang="en-US" dirty="0"/>
              <a:t>class cannot be both abstract and final. (since a final class cannot be extended). If a class contains abstract methods then the class should be declared abstract. Otherwise a compile error will be thrown</a:t>
            </a:r>
            <a:r>
              <a:rPr lang="en-US" dirty="0" smtClean="0"/>
              <a:t>.</a:t>
            </a:r>
          </a:p>
          <a:p>
            <a:pPr marL="0" indent="0">
              <a:buNone/>
            </a:pPr>
            <a:r>
              <a:rPr lang="en-US" dirty="0" smtClean="0"/>
              <a:t>   Abstract </a:t>
            </a:r>
            <a:r>
              <a:rPr lang="en-US" dirty="0"/>
              <a:t>Methods:</a:t>
            </a:r>
          </a:p>
          <a:p>
            <a:pPr marL="0" indent="0">
              <a:buNone/>
            </a:pPr>
            <a:r>
              <a:rPr lang="en-US" dirty="0" smtClean="0"/>
              <a:t>   An </a:t>
            </a:r>
            <a:r>
              <a:rPr lang="en-US" dirty="0"/>
              <a:t>abstract method is a method declared with out any implementation. The methods body(implementation) is provided by the subclass. Abstract methods can never be final or strict.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2830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4624"/>
            <a:ext cx="8229600" cy="1555576"/>
          </a:xfrm>
        </p:spPr>
        <p:txBody>
          <a:bodyPr/>
          <a:lstStyle/>
          <a:p>
            <a:r>
              <a:rPr lang="en-US" dirty="0"/>
              <a:t>UML notations</a:t>
            </a:r>
            <a:br>
              <a:rPr lang="en-US" dirty="0"/>
            </a:br>
            <a:endParaRPr lang="ru-RU" dirty="0"/>
          </a:p>
        </p:txBody>
      </p:sp>
      <p:sp>
        <p:nvSpPr>
          <p:cNvPr id="3" name="Объект 2"/>
          <p:cNvSpPr>
            <a:spLocks noGrp="1"/>
          </p:cNvSpPr>
          <p:nvPr>
            <p:ph idx="1"/>
          </p:nvPr>
        </p:nvSpPr>
        <p:spPr>
          <a:xfrm>
            <a:off x="457200" y="764704"/>
            <a:ext cx="8229600" cy="5361459"/>
          </a:xfrm>
        </p:spPr>
        <p:txBody>
          <a:bodyPr/>
          <a:lstStyle/>
          <a:p>
            <a:pPr marL="0" indent="0">
              <a:buNone/>
            </a:pPr>
            <a:r>
              <a:rPr lang="en-US" dirty="0" smtClean="0"/>
              <a:t>   UML </a:t>
            </a:r>
            <a:r>
              <a:rPr lang="en-US" dirty="0"/>
              <a:t>is popular for its diagrammatic notations. We all know that UML is for visualizing, specifying, constructing and documenting the components of software and non </a:t>
            </a:r>
            <a:r>
              <a:rPr lang="en-US" dirty="0" smtClean="0"/>
              <a:t>software </a:t>
            </a:r>
            <a:r>
              <a:rPr lang="en-US" dirty="0"/>
              <a:t>systems</a:t>
            </a:r>
            <a:r>
              <a:rPr lang="en-US" dirty="0" smtClean="0"/>
              <a:t>.</a:t>
            </a:r>
          </a:p>
          <a:p>
            <a:pPr marL="0" indent="0">
              <a:buNone/>
            </a:pPr>
            <a:endParaRPr lang="en-US" dirty="0"/>
          </a:p>
          <a:p>
            <a:pPr marL="0" indent="0">
              <a:buNone/>
            </a:pPr>
            <a:r>
              <a:rPr lang="en-US" dirty="0" smtClean="0"/>
              <a:t>   UML </a:t>
            </a:r>
            <a:r>
              <a:rPr lang="en-US" dirty="0"/>
              <a:t>notations are the most important elements in modeling. Efficient and appropriate use of notations is very important for making a complete and meaningful model. The model is useless unless its purpose is depicted properly.</a:t>
            </a:r>
            <a:endParaRPr lang="ru-RU" dirty="0"/>
          </a:p>
        </p:txBody>
      </p:sp>
    </p:spTree>
    <p:extLst>
      <p:ext uri="{BB962C8B-B14F-4D97-AF65-F5344CB8AC3E}">
        <p14:creationId xmlns:p14="http://schemas.microsoft.com/office/powerpoint/2010/main" val="504397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48072"/>
          </a:xfrm>
        </p:spPr>
        <p:txBody>
          <a:bodyPr/>
          <a:lstStyle/>
          <a:p>
            <a:pPr algn="r"/>
            <a:r>
              <a:rPr lang="en-US" sz="2400" dirty="0"/>
              <a:t>Non-access modifiers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The </a:t>
            </a:r>
            <a:r>
              <a:rPr lang="en-US" b="1" dirty="0"/>
              <a:t>synchronized Modifier</a:t>
            </a:r>
            <a:r>
              <a:rPr lang="en-US" dirty="0"/>
              <a:t>:</a:t>
            </a:r>
          </a:p>
          <a:p>
            <a:pPr marL="0" indent="0">
              <a:buNone/>
            </a:pPr>
            <a:r>
              <a:rPr lang="en-US" dirty="0" smtClean="0"/>
              <a:t>   The </a:t>
            </a:r>
            <a:r>
              <a:rPr lang="en-US" dirty="0"/>
              <a:t>synchronized key word used to indicate that a method can be accessed by only one thread at a time. The synchronized modifier can be applied with any of the four access level modifiers</a:t>
            </a:r>
            <a:r>
              <a:rPr lang="en-US" dirty="0" smtClean="0"/>
              <a:t>.</a:t>
            </a:r>
          </a:p>
          <a:p>
            <a:pPr marL="0" indent="0">
              <a:buNone/>
            </a:pPr>
            <a:endParaRPr lang="en-US" dirty="0"/>
          </a:p>
          <a:p>
            <a:pPr marL="0" indent="0">
              <a:buNone/>
            </a:pPr>
            <a:r>
              <a:rPr lang="en-US" dirty="0" smtClean="0"/>
              <a:t>   </a:t>
            </a:r>
            <a:r>
              <a:rPr lang="en-US" b="1" dirty="0" smtClean="0"/>
              <a:t>The </a:t>
            </a:r>
            <a:r>
              <a:rPr lang="en-US" b="1" dirty="0"/>
              <a:t>transient Modifier</a:t>
            </a:r>
            <a:r>
              <a:rPr lang="en-US" dirty="0"/>
              <a:t>:</a:t>
            </a:r>
          </a:p>
          <a:p>
            <a:pPr marL="0" indent="0">
              <a:buNone/>
            </a:pPr>
            <a:r>
              <a:rPr lang="en-US" dirty="0" smtClean="0"/>
              <a:t>   An </a:t>
            </a:r>
            <a:r>
              <a:rPr lang="en-US" dirty="0"/>
              <a:t>instance variable is marked transient to indicate the JVM to skip the particular variable when serializing the object containing it.</a:t>
            </a:r>
          </a:p>
          <a:p>
            <a:pPr marL="0" indent="0">
              <a:buNone/>
            </a:pPr>
            <a:r>
              <a:rPr lang="en-US" dirty="0" smtClean="0"/>
              <a:t>   This </a:t>
            </a:r>
            <a:r>
              <a:rPr lang="en-US" dirty="0"/>
              <a:t>modifier is included in the statement that creates the variable, preceding the class or data type of the variable.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1177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48072"/>
          </a:xfrm>
        </p:spPr>
        <p:txBody>
          <a:bodyPr/>
          <a:lstStyle/>
          <a:p>
            <a:pPr algn="r"/>
            <a:r>
              <a:rPr lang="en-US" sz="2400" dirty="0"/>
              <a:t>Non-access modifiers</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The </a:t>
            </a:r>
            <a:r>
              <a:rPr lang="en-US" b="1" dirty="0"/>
              <a:t>volatile Modifier</a:t>
            </a:r>
            <a:r>
              <a:rPr lang="en-US" dirty="0"/>
              <a:t>:</a:t>
            </a:r>
          </a:p>
          <a:p>
            <a:pPr marL="0" indent="0">
              <a:buNone/>
            </a:pPr>
            <a:r>
              <a:rPr lang="en-US" dirty="0" smtClean="0"/>
              <a:t>   The </a:t>
            </a:r>
            <a:r>
              <a:rPr lang="en-US" dirty="0"/>
              <a:t>volatile is used to let the JVM know that a thread accessing the variable must always merge its own private copy of the variable with the master copy in the memory.</a:t>
            </a:r>
          </a:p>
          <a:p>
            <a:pPr marL="0" indent="0">
              <a:buNone/>
            </a:pPr>
            <a:r>
              <a:rPr lang="en-US" dirty="0" smtClean="0"/>
              <a:t>   Accessing </a:t>
            </a:r>
            <a:r>
              <a:rPr lang="en-US" dirty="0"/>
              <a:t>a volatile variable synchronizes all the cached copied of the variables in the main memory. Volatile can only be applied to instance variables, which are of type object or private. A volatile object reference can be null.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9554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764704"/>
          </a:xfrm>
        </p:spPr>
        <p:txBody>
          <a:bodyPr/>
          <a:lstStyle/>
          <a:p>
            <a:r>
              <a:rPr lang="en-US" dirty="0"/>
              <a:t>Java constructor</a:t>
            </a:r>
          </a:p>
        </p:txBody>
      </p:sp>
      <p:sp>
        <p:nvSpPr>
          <p:cNvPr id="3" name="Объект 2"/>
          <p:cNvSpPr>
            <a:spLocks noGrp="1"/>
          </p:cNvSpPr>
          <p:nvPr>
            <p:ph idx="1"/>
          </p:nvPr>
        </p:nvSpPr>
        <p:spPr>
          <a:xfrm>
            <a:off x="467544" y="980728"/>
            <a:ext cx="8229600" cy="2952328"/>
          </a:xfrm>
        </p:spPr>
        <p:txBody>
          <a:bodyPr>
            <a:noAutofit/>
          </a:bodyPr>
          <a:lstStyle/>
          <a:p>
            <a:pPr marL="0" indent="0">
              <a:buNone/>
            </a:pPr>
            <a:r>
              <a:rPr lang="en-US" dirty="0" smtClean="0"/>
              <a:t>   A</a:t>
            </a:r>
            <a:r>
              <a:rPr lang="en-US" dirty="0"/>
              <a:t> </a:t>
            </a:r>
            <a:r>
              <a:rPr lang="en-US" b="1" dirty="0"/>
              <a:t>java constructor</a:t>
            </a:r>
            <a:r>
              <a:rPr lang="en-US" dirty="0"/>
              <a:t> has the same name as the name of the class to which it belongs. Constructor’s syntax does not include a return type, since constructors never return a value</a:t>
            </a:r>
            <a:r>
              <a:rPr lang="en-US" dirty="0" smtClean="0"/>
              <a:t>.</a:t>
            </a:r>
          </a:p>
          <a:p>
            <a:pPr marL="0" indent="0">
              <a:buNone/>
            </a:pPr>
            <a:endParaRPr lang="en-US" dirty="0"/>
          </a:p>
          <a:p>
            <a:pPr marL="0" indent="0">
              <a:buNone/>
            </a:pPr>
            <a:r>
              <a:rPr lang="en-US" dirty="0" smtClean="0"/>
              <a:t>   Constructors </a:t>
            </a:r>
            <a:r>
              <a:rPr lang="en-US" dirty="0"/>
              <a:t>may include parameters of various types. When the constructor is invoked using the new operator, the types must match those that are specified in the constructor definition.</a:t>
            </a:r>
          </a:p>
          <a:p>
            <a:pPr marL="0" indent="0">
              <a:buNone/>
            </a:pPr>
            <a:endParaRPr lang="en-US" dirty="0"/>
          </a:p>
        </p:txBody>
      </p:sp>
    </p:spTree>
    <p:extLst>
      <p:ext uri="{BB962C8B-B14F-4D97-AF65-F5344CB8AC3E}">
        <p14:creationId xmlns:p14="http://schemas.microsoft.com/office/powerpoint/2010/main" val="1938570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76064"/>
          </a:xfrm>
        </p:spPr>
        <p:txBody>
          <a:bodyPr/>
          <a:lstStyle/>
          <a:p>
            <a:pPr algn="r"/>
            <a:r>
              <a:rPr lang="en-US" sz="2400" dirty="0"/>
              <a:t>Java constructor</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Java </a:t>
            </a:r>
            <a:r>
              <a:rPr lang="en-US" dirty="0"/>
              <a:t>provides a default constructor which takes no arguments and performs no special actions or initializations, when no explicit constructors are provided.</a:t>
            </a:r>
          </a:p>
          <a:p>
            <a:pPr marL="0" indent="0">
              <a:buNone/>
            </a:pPr>
            <a:r>
              <a:rPr lang="en-US" dirty="0" smtClean="0"/>
              <a:t>   The </a:t>
            </a:r>
            <a:r>
              <a:rPr lang="en-US" dirty="0"/>
              <a:t>only action taken by the implicit default constructor is to call the superclass constructor using the super() call. Constructor arguments provide you with a way to provide parameters for the initialization of an object</a:t>
            </a:r>
            <a:r>
              <a:rPr lang="en-US" dirty="0" smtClean="0"/>
              <a:t>.</a:t>
            </a:r>
          </a:p>
          <a:p>
            <a:pPr marL="0" indent="0">
              <a:buNone/>
            </a:pPr>
            <a:endParaRPr lang="en-US" dirty="0"/>
          </a:p>
          <a:p>
            <a:pPr marL="0" indent="0">
              <a:buNone/>
            </a:pPr>
            <a:r>
              <a:rPr lang="en-US" dirty="0" smtClean="0"/>
              <a:t>Here you can see examples :</a:t>
            </a:r>
          </a:p>
          <a:p>
            <a:pPr marL="0" indent="0">
              <a:buNone/>
            </a:pPr>
            <a:r>
              <a:rPr lang="en-US" dirty="0"/>
              <a:t>http://www.wideskills.com/java-tutorial/java-constructors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979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764704"/>
          </a:xfrm>
        </p:spPr>
        <p:txBody>
          <a:bodyPr/>
          <a:lstStyle/>
          <a:p>
            <a:r>
              <a:rPr lang="en-US" dirty="0"/>
              <a:t>Keywords in Java</a:t>
            </a:r>
          </a:p>
        </p:txBody>
      </p:sp>
      <p:sp>
        <p:nvSpPr>
          <p:cNvPr id="3" name="Объект 2"/>
          <p:cNvSpPr>
            <a:spLocks noGrp="1"/>
          </p:cNvSpPr>
          <p:nvPr>
            <p:ph idx="1"/>
          </p:nvPr>
        </p:nvSpPr>
        <p:spPr>
          <a:xfrm>
            <a:off x="467544" y="980728"/>
            <a:ext cx="8229600" cy="2952328"/>
          </a:xfrm>
        </p:spPr>
        <p:txBody>
          <a:bodyPr>
            <a:noAutofit/>
          </a:bodyPr>
          <a:lstStyle/>
          <a:p>
            <a:pPr marL="0" indent="0">
              <a:buNone/>
            </a:pPr>
            <a:r>
              <a:rPr lang="en-US" dirty="0" smtClean="0"/>
              <a:t>   </a:t>
            </a:r>
            <a:r>
              <a:rPr lang="en-US" dirty="0"/>
              <a:t>In the Java programming language, a </a:t>
            </a:r>
            <a:r>
              <a:rPr lang="en-US" b="1" dirty="0"/>
              <a:t>keyword</a:t>
            </a:r>
            <a:r>
              <a:rPr lang="en-US" dirty="0"/>
              <a:t> is one of </a:t>
            </a:r>
            <a:r>
              <a:rPr lang="en-US" b="1" dirty="0"/>
              <a:t>50</a:t>
            </a:r>
            <a:r>
              <a:rPr lang="en-US" dirty="0"/>
              <a:t> reserved </a:t>
            </a:r>
            <a:r>
              <a:rPr lang="en-US" dirty="0" smtClean="0"/>
              <a:t>words</a:t>
            </a:r>
            <a:r>
              <a:rPr lang="en-US" dirty="0"/>
              <a:t> that have a predefined meaning in the language; because of this, programmers cannot use keywords as names for variables, methods, classes, or as any other identifier</a:t>
            </a:r>
            <a:r>
              <a:rPr lang="en-US" dirty="0" smtClean="0"/>
              <a:t>.</a:t>
            </a:r>
          </a:p>
          <a:p>
            <a:pPr marL="0" indent="0">
              <a:buNone/>
            </a:pPr>
            <a:r>
              <a:rPr lang="en-US" dirty="0"/>
              <a:t> </a:t>
            </a:r>
            <a:r>
              <a:rPr lang="en-US" dirty="0" smtClean="0"/>
              <a:t>  Due </a:t>
            </a:r>
            <a:r>
              <a:rPr lang="en-US" dirty="0"/>
              <a:t>to their special functions in the language, most integrated </a:t>
            </a:r>
            <a:r>
              <a:rPr lang="en-US" dirty="0" smtClean="0"/>
              <a:t>development environments</a:t>
            </a:r>
            <a:r>
              <a:rPr lang="en-US" dirty="0"/>
              <a:t> for Java use syntax highlighting to display keywords in a different color for easy identification</a:t>
            </a:r>
            <a:r>
              <a:rPr lang="en-US" dirty="0" smtClean="0"/>
              <a:t>.</a:t>
            </a:r>
          </a:p>
          <a:p>
            <a:pPr marL="0" indent="0">
              <a:buNone/>
            </a:pPr>
            <a:r>
              <a:rPr lang="en-US" dirty="0" smtClean="0"/>
              <a:t>List of keywords :</a:t>
            </a:r>
          </a:p>
          <a:p>
            <a:pPr marL="0" indent="0">
              <a:buNone/>
            </a:pPr>
            <a:r>
              <a:rPr lang="en-US" dirty="0"/>
              <a:t>https://docs.oracle.com/javase/tutorial/java/nutsandbolts/_keywords.html</a:t>
            </a:r>
            <a:endParaRPr lang="en-US" dirty="0"/>
          </a:p>
        </p:txBody>
      </p:sp>
    </p:spTree>
    <p:extLst>
      <p:ext uri="{BB962C8B-B14F-4D97-AF65-F5344CB8AC3E}">
        <p14:creationId xmlns:p14="http://schemas.microsoft.com/office/powerpoint/2010/main" val="165476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lstStyle/>
          <a:p>
            <a:pPr algn="r"/>
            <a:r>
              <a:rPr lang="en-US" sz="2400" dirty="0"/>
              <a:t>Keywords in Java</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a:t>this </a:t>
            </a:r>
            <a:r>
              <a:rPr lang="en-US" b="1" dirty="0" smtClean="0"/>
              <a:t>Keyword</a:t>
            </a:r>
          </a:p>
          <a:p>
            <a:pPr marL="0" indent="0">
              <a:buNone/>
            </a:pPr>
            <a:r>
              <a:rPr lang="en-US" dirty="0" smtClean="0"/>
              <a:t>   Within </a:t>
            </a:r>
            <a:r>
              <a:rPr lang="en-US" dirty="0"/>
              <a:t>an instance method or a constructor, this is a reference to the </a:t>
            </a:r>
            <a:r>
              <a:rPr lang="en-US" i="1" dirty="0"/>
              <a:t>current object</a:t>
            </a:r>
            <a:r>
              <a:rPr lang="en-US" dirty="0"/>
              <a:t> — the object whose method or constructor is being called. You can refer to any member of the current object from within an instance method or a constructor by using this.</a:t>
            </a:r>
          </a:p>
          <a:p>
            <a:pPr marL="0" indent="0">
              <a:buNone/>
            </a:pPr>
            <a:r>
              <a:rPr lang="en-US" b="1" dirty="0" smtClean="0"/>
              <a:t>   Using</a:t>
            </a:r>
            <a:r>
              <a:rPr lang="en-US" b="1" dirty="0"/>
              <a:t> this with a Field</a:t>
            </a:r>
          </a:p>
          <a:p>
            <a:pPr marL="0" indent="0">
              <a:buNone/>
            </a:pPr>
            <a:r>
              <a:rPr lang="en-US" dirty="0" smtClean="0"/>
              <a:t>   The </a:t>
            </a:r>
            <a:r>
              <a:rPr lang="en-US" dirty="0"/>
              <a:t>most common reason for using the this keyword is because a field is shadowed by a method or constructor parameter</a:t>
            </a:r>
            <a:r>
              <a:rPr lang="en-US" dirty="0" smtClean="0"/>
              <a:t>.</a:t>
            </a:r>
          </a:p>
          <a:p>
            <a:pPr marL="0" indent="0">
              <a:buNone/>
            </a:pPr>
            <a:r>
              <a:rPr lang="en-US" dirty="0" smtClean="0"/>
              <a:t>Examples :</a:t>
            </a:r>
          </a:p>
          <a:p>
            <a:pPr marL="0" indent="0">
              <a:buNone/>
            </a:pPr>
            <a:r>
              <a:rPr lang="en-US" dirty="0"/>
              <a:t>https://docs.oracle.com/javase/tutorial/java/javaOO/thiskey.html</a:t>
            </a:r>
            <a:endParaRPr lang="en-US" dirty="0"/>
          </a:p>
          <a:p>
            <a:pPr marL="0" indent="0">
              <a:buNone/>
            </a:pP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03410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lstStyle/>
          <a:p>
            <a:pPr algn="r"/>
            <a:r>
              <a:rPr lang="en-US" sz="2400" dirty="0"/>
              <a:t>Keywords in Java</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b="1" dirty="0" smtClean="0"/>
              <a:t>void Keyword</a:t>
            </a:r>
          </a:p>
          <a:p>
            <a:pPr marL="0" indent="0">
              <a:buNone/>
            </a:pPr>
            <a:r>
              <a:rPr lang="en-US" dirty="0" smtClean="0"/>
              <a:t>   </a:t>
            </a:r>
            <a:r>
              <a:rPr lang="en-US" dirty="0"/>
              <a:t>The </a:t>
            </a:r>
            <a:r>
              <a:rPr lang="en-US" b="1" dirty="0"/>
              <a:t>void type</a:t>
            </a:r>
            <a:r>
              <a:rPr lang="en-US" dirty="0"/>
              <a:t>, in several programming </a:t>
            </a:r>
            <a:r>
              <a:rPr lang="en-US" dirty="0" smtClean="0"/>
              <a:t>languages derived </a:t>
            </a:r>
            <a:r>
              <a:rPr lang="en-US" dirty="0"/>
              <a:t>from C and Algol68, is the type for the result of a function that returns normally, but does not provide a result value to its caller. Usually such functions are called for their side effects, such as performing some task or writing to their output parameters. </a:t>
            </a:r>
            <a:endParaRPr lang="en-US" dirty="0" smtClean="0"/>
          </a:p>
          <a:p>
            <a:pPr marL="0" indent="0">
              <a:buNone/>
            </a:pPr>
            <a:endParaRPr lang="en-US" dirty="0"/>
          </a:p>
          <a:p>
            <a:pPr marL="0" indent="0">
              <a:buNone/>
            </a:pPr>
            <a:r>
              <a:rPr lang="en-US" dirty="0" smtClean="0"/>
              <a:t>   A </a:t>
            </a:r>
            <a:r>
              <a:rPr lang="en-US" dirty="0"/>
              <a:t>function with void result type ends either by reaching the end of the function or by executing a return </a:t>
            </a:r>
            <a:r>
              <a:rPr lang="en-US" dirty="0" smtClean="0"/>
              <a:t>statement</a:t>
            </a:r>
            <a:r>
              <a:rPr lang="en-US" dirty="0"/>
              <a:t> </a:t>
            </a:r>
            <a:r>
              <a:rPr lang="en-US" dirty="0" smtClean="0"/>
              <a:t>with </a:t>
            </a:r>
            <a:r>
              <a:rPr lang="en-US" dirty="0"/>
              <a:t>no returned value. The void type may also appear as the sole argument of a function prototype to indicate that the function takes no arguments.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0747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512168"/>
          </a:xfrm>
        </p:spPr>
        <p:txBody>
          <a:bodyPr/>
          <a:lstStyle/>
          <a:p>
            <a:r>
              <a:rPr lang="en-US" dirty="0"/>
              <a:t>Creation of class instances (objects) </a:t>
            </a:r>
            <a:endParaRPr lang="en-US" dirty="0"/>
          </a:p>
        </p:txBody>
      </p:sp>
      <p:sp>
        <p:nvSpPr>
          <p:cNvPr id="3" name="Объект 2"/>
          <p:cNvSpPr>
            <a:spLocks noGrp="1"/>
          </p:cNvSpPr>
          <p:nvPr>
            <p:ph idx="1"/>
          </p:nvPr>
        </p:nvSpPr>
        <p:spPr>
          <a:xfrm>
            <a:off x="467544" y="1772816"/>
            <a:ext cx="8229600" cy="4464496"/>
          </a:xfrm>
        </p:spPr>
        <p:txBody>
          <a:bodyPr>
            <a:noAutofit/>
          </a:bodyPr>
          <a:lstStyle/>
          <a:p>
            <a:pPr marL="0" indent="0">
              <a:buNone/>
            </a:pPr>
            <a:r>
              <a:rPr lang="en-US" dirty="0" smtClean="0"/>
              <a:t>   Let </a:t>
            </a:r>
            <a:r>
              <a:rPr lang="en-US" dirty="0"/>
              <a:t>us now look deep into what are objects. If we consider the real-world we can find many objects around us, Cars, Dogs, Humans, etc. All these objects have a state and behavior.</a:t>
            </a:r>
          </a:p>
          <a:p>
            <a:pPr marL="0" indent="0">
              <a:buNone/>
            </a:pPr>
            <a:r>
              <a:rPr lang="en-US" dirty="0" smtClean="0"/>
              <a:t>   If </a:t>
            </a:r>
            <a:r>
              <a:rPr lang="en-US" dirty="0"/>
              <a:t>we consider a dog, then its state is - name, breed, color, and the behavior is - barking, wagging, running</a:t>
            </a:r>
          </a:p>
          <a:p>
            <a:pPr marL="0" indent="0">
              <a:buNone/>
            </a:pPr>
            <a:r>
              <a:rPr lang="en-US" dirty="0" smtClean="0"/>
              <a:t>   If </a:t>
            </a:r>
            <a:r>
              <a:rPr lang="en-US" dirty="0"/>
              <a:t>you compare the software object with a real world object, they have very similar characteristics</a:t>
            </a:r>
            <a:r>
              <a:rPr lang="en-US" dirty="0" smtClean="0"/>
              <a:t>.</a:t>
            </a:r>
            <a:endParaRPr lang="en-US" dirty="0"/>
          </a:p>
        </p:txBody>
      </p:sp>
    </p:spTree>
    <p:extLst>
      <p:ext uri="{BB962C8B-B14F-4D97-AF65-F5344CB8AC3E}">
        <p14:creationId xmlns:p14="http://schemas.microsoft.com/office/powerpoint/2010/main" val="2872654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lstStyle/>
          <a:p>
            <a:pPr algn="r"/>
            <a:r>
              <a:rPr lang="en-US" sz="2400" dirty="0"/>
              <a:t>Creation of class instances (objects) </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a:t>
            </a:r>
            <a:r>
              <a:rPr lang="en-US" dirty="0"/>
              <a:t>Software objects also have a state and behavior. A software object's state is stored in fields and behavior is shown via methods.</a:t>
            </a:r>
          </a:p>
          <a:p>
            <a:pPr marL="0" indent="0">
              <a:buNone/>
            </a:pPr>
            <a:r>
              <a:rPr lang="en-US" dirty="0" smtClean="0"/>
              <a:t>   </a:t>
            </a:r>
          </a:p>
          <a:p>
            <a:pPr marL="0" indent="0">
              <a:buNone/>
            </a:pPr>
            <a:r>
              <a:rPr lang="en-US" dirty="0"/>
              <a:t> </a:t>
            </a:r>
            <a:r>
              <a:rPr lang="en-US" dirty="0" smtClean="0"/>
              <a:t>  So </a:t>
            </a:r>
            <a:r>
              <a:rPr lang="en-US" dirty="0"/>
              <a:t>in software development, methods operate on the internal state of an object and the object-to-object communication is done via methods.</a:t>
            </a:r>
          </a:p>
          <a:p>
            <a:pPr marL="0" indent="0">
              <a:buNone/>
            </a:pPr>
            <a:r>
              <a:rPr lang="en-US" dirty="0" smtClean="0"/>
              <a:t>   </a:t>
            </a:r>
          </a:p>
          <a:p>
            <a:pPr marL="0" indent="0">
              <a:buNone/>
            </a:pPr>
            <a:r>
              <a:rPr lang="en-US" dirty="0"/>
              <a:t> </a:t>
            </a:r>
            <a:r>
              <a:rPr lang="en-US" dirty="0" smtClean="0"/>
              <a:t>  A </a:t>
            </a:r>
            <a:r>
              <a:rPr lang="en-US" dirty="0"/>
              <a:t>class is a blue print from which individual objects are </a:t>
            </a:r>
            <a:r>
              <a:rPr lang="en-US" dirty="0" smtClean="0"/>
              <a:t>created . In </a:t>
            </a:r>
            <a:r>
              <a:rPr lang="en-US" dirty="0"/>
              <a:t>Java, the new key word is used to create new objects.</a:t>
            </a:r>
          </a:p>
          <a:p>
            <a:pPr marL="0" indent="0">
              <a:buNone/>
            </a:pPr>
            <a:endParaRPr lang="en-US" dirty="0"/>
          </a:p>
          <a:p>
            <a:pPr marL="0" indent="0">
              <a:buNone/>
            </a:pP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0431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lstStyle/>
          <a:p>
            <a:pPr algn="r"/>
            <a:r>
              <a:rPr lang="en-US" sz="2400" dirty="0"/>
              <a:t>Creation of class instances (objects) </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a:t> </a:t>
            </a:r>
            <a:r>
              <a:rPr lang="en-US" dirty="0" smtClean="0"/>
              <a:t>  There </a:t>
            </a:r>
            <a:r>
              <a:rPr lang="en-US" dirty="0"/>
              <a:t>are three steps when creating an object from a class</a:t>
            </a:r>
            <a:r>
              <a:rPr lang="en-US" dirty="0" smtClean="0"/>
              <a:t>:</a:t>
            </a:r>
          </a:p>
          <a:p>
            <a:pPr marL="0" indent="0">
              <a:buNone/>
            </a:pPr>
            <a:endParaRPr lang="en-US" dirty="0"/>
          </a:p>
          <a:p>
            <a:pPr>
              <a:buFont typeface="Wingdings" pitchFamily="2" charset="2"/>
              <a:buChar char="q"/>
            </a:pPr>
            <a:r>
              <a:rPr lang="en-US" b="1" dirty="0"/>
              <a:t>Declaration: </a:t>
            </a:r>
            <a:r>
              <a:rPr lang="en-US" dirty="0"/>
              <a:t>A variable declaration with a variable name with an object type.</a:t>
            </a:r>
          </a:p>
          <a:p>
            <a:pPr>
              <a:buFont typeface="Wingdings" pitchFamily="2" charset="2"/>
              <a:buChar char="q"/>
            </a:pPr>
            <a:r>
              <a:rPr lang="en-US" b="1" dirty="0"/>
              <a:t>Instantiation: </a:t>
            </a:r>
            <a:r>
              <a:rPr lang="en-US" dirty="0"/>
              <a:t>The 'new' key word is used to create the object.</a:t>
            </a:r>
          </a:p>
          <a:p>
            <a:pPr>
              <a:buFont typeface="Wingdings" pitchFamily="2" charset="2"/>
              <a:buChar char="q"/>
            </a:pPr>
            <a:r>
              <a:rPr lang="en-US" b="1" dirty="0"/>
              <a:t>Initialization: </a:t>
            </a:r>
            <a:r>
              <a:rPr lang="en-US" dirty="0"/>
              <a:t>The 'new' keyword is followed by a call to a constructor. This call initializes the new object.</a:t>
            </a:r>
          </a:p>
          <a:p>
            <a:pPr marL="0" indent="0">
              <a:buNone/>
            </a:pPr>
            <a:endParaRPr lang="en-US" dirty="0"/>
          </a:p>
          <a:p>
            <a:pPr marL="0" indent="0">
              <a:buNone/>
            </a:pP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1366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692696"/>
            <a:ext cx="8229600" cy="5433467"/>
          </a:xfrm>
        </p:spPr>
        <p:txBody>
          <a:bodyPr>
            <a:normAutofit lnSpcReduction="10000"/>
          </a:bodyPr>
          <a:lstStyle/>
          <a:p>
            <a:pPr marL="0" indent="0">
              <a:buNone/>
            </a:pPr>
            <a:r>
              <a:rPr lang="en-US" dirty="0" smtClean="0"/>
              <a:t>   Graphical </a:t>
            </a:r>
            <a:r>
              <a:rPr lang="en-US" dirty="0"/>
              <a:t>notations used in structural things are the most widely used in UML. These are considered as the nouns of UML models. Following are the list of structural things</a:t>
            </a:r>
            <a:r>
              <a:rPr lang="en-US" dirty="0" smtClean="0"/>
              <a:t>.</a:t>
            </a:r>
          </a:p>
          <a:p>
            <a:pPr marL="0" indent="0">
              <a:buNone/>
            </a:pPr>
            <a:endParaRPr lang="en-US" dirty="0"/>
          </a:p>
          <a:p>
            <a:pPr>
              <a:buFont typeface="Wingdings" pitchFamily="2" charset="2"/>
              <a:buChar char="q"/>
            </a:pPr>
            <a:r>
              <a:rPr lang="en-US" dirty="0"/>
              <a:t>Classes</a:t>
            </a:r>
          </a:p>
          <a:p>
            <a:pPr>
              <a:buFont typeface="Wingdings" pitchFamily="2" charset="2"/>
              <a:buChar char="q"/>
            </a:pPr>
            <a:r>
              <a:rPr lang="en-US" dirty="0"/>
              <a:t>object</a:t>
            </a:r>
          </a:p>
          <a:p>
            <a:pPr>
              <a:buFont typeface="Wingdings" pitchFamily="2" charset="2"/>
              <a:buChar char="q"/>
            </a:pPr>
            <a:r>
              <a:rPr lang="en-US" dirty="0"/>
              <a:t>Interface</a:t>
            </a:r>
          </a:p>
          <a:p>
            <a:pPr>
              <a:buFont typeface="Wingdings" pitchFamily="2" charset="2"/>
              <a:buChar char="q"/>
            </a:pPr>
            <a:r>
              <a:rPr lang="en-US" dirty="0"/>
              <a:t>Collaboration</a:t>
            </a:r>
          </a:p>
          <a:p>
            <a:pPr>
              <a:buFont typeface="Wingdings" pitchFamily="2" charset="2"/>
              <a:buChar char="q"/>
            </a:pPr>
            <a:r>
              <a:rPr lang="en-US" dirty="0"/>
              <a:t>Use case</a:t>
            </a:r>
          </a:p>
          <a:p>
            <a:pPr>
              <a:buFont typeface="Wingdings" pitchFamily="2" charset="2"/>
              <a:buChar char="q"/>
            </a:pPr>
            <a:r>
              <a:rPr lang="en-US" dirty="0"/>
              <a:t>Active classes</a:t>
            </a:r>
          </a:p>
          <a:p>
            <a:pPr>
              <a:buFont typeface="Wingdings" pitchFamily="2" charset="2"/>
              <a:buChar char="q"/>
            </a:pPr>
            <a:r>
              <a:rPr lang="en-US" dirty="0"/>
              <a:t>Components</a:t>
            </a:r>
          </a:p>
          <a:p>
            <a:pPr>
              <a:buFont typeface="Wingdings" pitchFamily="2" charset="2"/>
              <a:buChar char="q"/>
            </a:pPr>
            <a:r>
              <a:rPr lang="en-US" dirty="0"/>
              <a:t>Nodes</a:t>
            </a:r>
          </a:p>
          <a:p>
            <a:pPr marL="0" indent="0">
              <a:buNone/>
            </a:pPr>
            <a:endParaRPr lang="ru-RU" dirty="0"/>
          </a:p>
        </p:txBody>
      </p:sp>
    </p:spTree>
    <p:extLst>
      <p:ext uri="{BB962C8B-B14F-4D97-AF65-F5344CB8AC3E}">
        <p14:creationId xmlns:p14="http://schemas.microsoft.com/office/powerpoint/2010/main" val="1770069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lstStyle/>
          <a:p>
            <a:pPr algn="r"/>
            <a:r>
              <a:rPr lang="en-US" sz="2400" dirty="0"/>
              <a:t>Creation of class instances (objects) </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a:t> </a:t>
            </a:r>
            <a:r>
              <a:rPr lang="en-US" dirty="0" smtClean="0"/>
              <a:t>  There </a:t>
            </a:r>
            <a:r>
              <a:rPr lang="en-US" dirty="0"/>
              <a:t>are three steps when creating an object from a class</a:t>
            </a:r>
            <a:r>
              <a:rPr lang="en-US" dirty="0" smtClean="0"/>
              <a:t>:</a:t>
            </a:r>
          </a:p>
          <a:p>
            <a:pPr marL="0" indent="0">
              <a:buNone/>
            </a:pPr>
            <a:endParaRPr lang="en-US" dirty="0"/>
          </a:p>
          <a:p>
            <a:pPr>
              <a:buFont typeface="Wingdings" pitchFamily="2" charset="2"/>
              <a:buChar char="q"/>
            </a:pPr>
            <a:r>
              <a:rPr lang="en-US" b="1" dirty="0"/>
              <a:t>Declaration: </a:t>
            </a:r>
            <a:r>
              <a:rPr lang="en-US" dirty="0"/>
              <a:t>A variable declaration with a variable name with an object type.</a:t>
            </a:r>
          </a:p>
          <a:p>
            <a:pPr>
              <a:buFont typeface="Wingdings" pitchFamily="2" charset="2"/>
              <a:buChar char="q"/>
            </a:pPr>
            <a:r>
              <a:rPr lang="en-US" b="1" dirty="0"/>
              <a:t>Instantiation: </a:t>
            </a:r>
            <a:r>
              <a:rPr lang="en-US" dirty="0"/>
              <a:t>The 'new' key word is used to create the object.</a:t>
            </a:r>
          </a:p>
          <a:p>
            <a:pPr>
              <a:buFont typeface="Wingdings" pitchFamily="2" charset="2"/>
              <a:buChar char="q"/>
            </a:pPr>
            <a:r>
              <a:rPr lang="en-US" b="1" dirty="0"/>
              <a:t>Initialization: </a:t>
            </a:r>
            <a:r>
              <a:rPr lang="en-US" dirty="0"/>
              <a:t>The 'new' keyword is followed by a call to a constructor. This call initializes the new object.</a:t>
            </a:r>
          </a:p>
          <a:p>
            <a:pPr marL="0" indent="0">
              <a:buNone/>
            </a:pPr>
            <a:endParaRPr lang="en-US" dirty="0"/>
          </a:p>
          <a:p>
            <a:pPr marL="0" indent="0">
              <a:buNone/>
            </a:pP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2633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lstStyle/>
          <a:p>
            <a:pPr algn="r"/>
            <a:r>
              <a:rPr lang="en-US" sz="2400" dirty="0"/>
              <a:t>Creation of class instances (objects) </a:t>
            </a:r>
            <a:endParaRPr lang="ru-RU" sz="2400" dirty="0"/>
          </a:p>
        </p:txBody>
      </p:sp>
      <p:sp>
        <p:nvSpPr>
          <p:cNvPr id="3" name="Объект 2"/>
          <p:cNvSpPr>
            <a:spLocks noGrp="1"/>
          </p:cNvSpPr>
          <p:nvPr>
            <p:ph idx="1"/>
          </p:nvPr>
        </p:nvSpPr>
        <p:spPr>
          <a:xfrm>
            <a:off x="467544" y="548680"/>
            <a:ext cx="8229600" cy="5400600"/>
          </a:xfrm>
        </p:spPr>
        <p:txBody>
          <a:bodyPr>
            <a:noAutofit/>
          </a:bodyPr>
          <a:lstStyle/>
          <a:p>
            <a:pPr marL="0" indent="0">
              <a:buNone/>
            </a:pPr>
            <a:r>
              <a:rPr lang="en-US" dirty="0" smtClean="0"/>
              <a:t>   Example </a:t>
            </a:r>
            <a:r>
              <a:rPr lang="en-US" dirty="0"/>
              <a:t>of creating an object is given below:</a:t>
            </a:r>
          </a:p>
          <a:p>
            <a:pPr marL="0" indent="0">
              <a:buNone/>
            </a:pPr>
            <a:endParaRPr lang="en-US" sz="1400" dirty="0" smtClean="0"/>
          </a:p>
          <a:p>
            <a:pPr marL="0" indent="0">
              <a:buNone/>
            </a:pPr>
            <a:r>
              <a:rPr lang="en-US" sz="1400" dirty="0" smtClean="0"/>
              <a:t>public </a:t>
            </a:r>
            <a:r>
              <a:rPr lang="en-US" sz="1400" dirty="0"/>
              <a:t>class</a:t>
            </a:r>
            <a:r>
              <a:rPr lang="en-US" sz="1400" dirty="0"/>
              <a:t> </a:t>
            </a:r>
            <a:r>
              <a:rPr lang="en-US" sz="1400" dirty="0"/>
              <a:t>Puppy{</a:t>
            </a:r>
            <a:r>
              <a:rPr lang="en-US" sz="1400" dirty="0"/>
              <a:t> </a:t>
            </a:r>
            <a:endParaRPr lang="en-US" sz="1400" dirty="0" smtClean="0"/>
          </a:p>
          <a:p>
            <a:pPr marL="0" indent="0">
              <a:buNone/>
            </a:pPr>
            <a:r>
              <a:rPr lang="en-US" sz="1400" dirty="0"/>
              <a:t> </a:t>
            </a:r>
            <a:r>
              <a:rPr lang="en-US" sz="1400" dirty="0" smtClean="0"/>
              <a:t>  public </a:t>
            </a:r>
            <a:r>
              <a:rPr lang="en-US" sz="1400" dirty="0"/>
              <a:t>Puppy(String</a:t>
            </a:r>
            <a:r>
              <a:rPr lang="en-US" sz="1400" dirty="0"/>
              <a:t> name</a:t>
            </a:r>
            <a:r>
              <a:rPr lang="en-US" sz="1400" dirty="0"/>
              <a:t>){</a:t>
            </a:r>
            <a:r>
              <a:rPr lang="en-US" sz="1400" dirty="0"/>
              <a:t> </a:t>
            </a:r>
            <a:endParaRPr lang="en-US" sz="1400" dirty="0" smtClean="0"/>
          </a:p>
          <a:p>
            <a:pPr marL="0" indent="0">
              <a:buNone/>
            </a:pPr>
            <a:r>
              <a:rPr lang="en-US" sz="1400" dirty="0"/>
              <a:t> </a:t>
            </a:r>
            <a:r>
              <a:rPr lang="en-US" sz="1400" dirty="0" smtClean="0"/>
              <a:t>     // </a:t>
            </a:r>
            <a:r>
              <a:rPr lang="en-US" sz="1400" dirty="0"/>
              <a:t>This constructor has one parameter, </a:t>
            </a:r>
            <a:r>
              <a:rPr lang="en-US" sz="1400" i="1" dirty="0"/>
              <a:t>name</a:t>
            </a:r>
            <a:r>
              <a:rPr lang="en-US" sz="1400" dirty="0"/>
              <a:t>.</a:t>
            </a:r>
            <a:r>
              <a:rPr lang="en-US" sz="1400" dirty="0"/>
              <a:t> </a:t>
            </a:r>
            <a:r>
              <a:rPr lang="en-US" sz="1400" dirty="0" smtClean="0"/>
              <a:t>           </a:t>
            </a:r>
          </a:p>
          <a:p>
            <a:pPr marL="0" indent="0">
              <a:buNone/>
            </a:pPr>
            <a:r>
              <a:rPr lang="en-US" sz="1400" dirty="0"/>
              <a:t> </a:t>
            </a:r>
            <a:r>
              <a:rPr lang="en-US" sz="1400" dirty="0" smtClean="0"/>
              <a:t>      </a:t>
            </a:r>
            <a:r>
              <a:rPr lang="en-US" sz="1400" dirty="0" err="1" smtClean="0"/>
              <a:t>System.out.println</a:t>
            </a:r>
            <a:r>
              <a:rPr lang="en-US" sz="1400" dirty="0"/>
              <a:t>("Passed Name is :"</a:t>
            </a:r>
            <a:r>
              <a:rPr lang="en-US" sz="1400" dirty="0"/>
              <a:t> </a:t>
            </a:r>
            <a:r>
              <a:rPr lang="en-US" sz="1400" dirty="0"/>
              <a:t>+</a:t>
            </a:r>
            <a:r>
              <a:rPr lang="en-US" sz="1400" dirty="0"/>
              <a:t> name </a:t>
            </a:r>
            <a:r>
              <a:rPr lang="en-US" sz="1400" dirty="0"/>
              <a:t>);</a:t>
            </a:r>
            <a:r>
              <a:rPr lang="en-US" sz="1400" dirty="0"/>
              <a:t> </a:t>
            </a:r>
            <a:endParaRPr lang="en-US" sz="1400" dirty="0" smtClean="0"/>
          </a:p>
          <a:p>
            <a:pPr marL="0" indent="0">
              <a:buNone/>
            </a:pPr>
            <a:r>
              <a:rPr lang="en-US" sz="1400" dirty="0" smtClean="0"/>
              <a:t>   }</a:t>
            </a:r>
          </a:p>
          <a:p>
            <a:pPr marL="0" indent="0">
              <a:buNone/>
            </a:pPr>
            <a:r>
              <a:rPr lang="en-US" sz="1400" dirty="0"/>
              <a:t> </a:t>
            </a:r>
            <a:r>
              <a:rPr lang="en-US" sz="1400" dirty="0" smtClean="0"/>
              <a:t>   </a:t>
            </a:r>
            <a:r>
              <a:rPr lang="en-US" sz="1400" dirty="0"/>
              <a:t>public</a:t>
            </a:r>
            <a:r>
              <a:rPr lang="en-US" sz="1400" dirty="0"/>
              <a:t> </a:t>
            </a:r>
            <a:r>
              <a:rPr lang="en-US" sz="1400" dirty="0"/>
              <a:t>static</a:t>
            </a:r>
            <a:r>
              <a:rPr lang="en-US" sz="1400" dirty="0"/>
              <a:t> </a:t>
            </a:r>
            <a:r>
              <a:rPr lang="en-US" sz="1400" dirty="0"/>
              <a:t>void</a:t>
            </a:r>
            <a:r>
              <a:rPr lang="en-US" sz="1400" dirty="0"/>
              <a:t> main</a:t>
            </a:r>
            <a:r>
              <a:rPr lang="en-US" sz="1400" dirty="0"/>
              <a:t>(String</a:t>
            </a:r>
            <a:r>
              <a:rPr lang="en-US" sz="1400" dirty="0"/>
              <a:t> </a:t>
            </a:r>
            <a:r>
              <a:rPr lang="en-US" sz="1400" dirty="0"/>
              <a:t>[]</a:t>
            </a:r>
            <a:r>
              <a:rPr lang="en-US" sz="1400" dirty="0" err="1"/>
              <a:t>args</a:t>
            </a:r>
            <a:r>
              <a:rPr lang="en-US" sz="1400" dirty="0"/>
              <a:t>){</a:t>
            </a:r>
            <a:r>
              <a:rPr lang="en-US" sz="1400" dirty="0"/>
              <a:t> </a:t>
            </a:r>
            <a:endParaRPr lang="en-US" sz="1400" dirty="0" smtClean="0"/>
          </a:p>
          <a:p>
            <a:pPr marL="0" indent="0">
              <a:buNone/>
            </a:pPr>
            <a:r>
              <a:rPr lang="en-US" sz="1400" dirty="0"/>
              <a:t> </a:t>
            </a:r>
            <a:r>
              <a:rPr lang="en-US" sz="1400" dirty="0" smtClean="0"/>
              <a:t>     // </a:t>
            </a:r>
            <a:r>
              <a:rPr lang="en-US" sz="1400" dirty="0"/>
              <a:t>Following statement would create an object </a:t>
            </a:r>
            <a:r>
              <a:rPr lang="en-US" sz="1400" dirty="0" err="1"/>
              <a:t>myPuppy</a:t>
            </a:r>
            <a:r>
              <a:rPr lang="en-US" sz="1400" dirty="0"/>
              <a:t> </a:t>
            </a:r>
            <a:endParaRPr lang="en-US" sz="1400" dirty="0" smtClean="0"/>
          </a:p>
          <a:p>
            <a:pPr marL="0" indent="0">
              <a:buNone/>
            </a:pPr>
            <a:r>
              <a:rPr lang="en-US" sz="1400" dirty="0"/>
              <a:t> </a:t>
            </a:r>
            <a:r>
              <a:rPr lang="en-US" sz="1400" dirty="0" smtClean="0"/>
              <a:t>     Puppy </a:t>
            </a:r>
            <a:r>
              <a:rPr lang="en-US" sz="1400" dirty="0" err="1"/>
              <a:t>myPuppy</a:t>
            </a:r>
            <a:r>
              <a:rPr lang="en-US" sz="1400" dirty="0"/>
              <a:t> </a:t>
            </a:r>
            <a:r>
              <a:rPr lang="en-US" sz="1400" dirty="0"/>
              <a:t>=</a:t>
            </a:r>
            <a:r>
              <a:rPr lang="en-US" sz="1400" dirty="0"/>
              <a:t> </a:t>
            </a:r>
            <a:r>
              <a:rPr lang="en-US" sz="1400" dirty="0"/>
              <a:t>new</a:t>
            </a:r>
            <a:r>
              <a:rPr lang="en-US" sz="1400" dirty="0"/>
              <a:t> </a:t>
            </a:r>
            <a:r>
              <a:rPr lang="en-US" sz="1400" dirty="0"/>
              <a:t>Puppy(</a:t>
            </a:r>
            <a:r>
              <a:rPr lang="en-US" sz="1400" dirty="0"/>
              <a:t> </a:t>
            </a:r>
            <a:r>
              <a:rPr lang="en-US" sz="1400" dirty="0"/>
              <a:t>"tommy"</a:t>
            </a:r>
            <a:r>
              <a:rPr lang="en-US" sz="1400" dirty="0"/>
              <a:t> </a:t>
            </a:r>
            <a:r>
              <a:rPr lang="en-US" sz="1400" dirty="0"/>
              <a:t>);</a:t>
            </a:r>
            <a:r>
              <a:rPr lang="en-US" sz="1400" dirty="0"/>
              <a:t> </a:t>
            </a:r>
            <a:endParaRPr lang="en-US" sz="1400" dirty="0" smtClean="0"/>
          </a:p>
          <a:p>
            <a:pPr marL="0" indent="0">
              <a:buNone/>
            </a:pPr>
            <a:r>
              <a:rPr lang="en-US" sz="1400" dirty="0"/>
              <a:t> </a:t>
            </a:r>
            <a:r>
              <a:rPr lang="en-US" sz="1400" dirty="0" smtClean="0"/>
              <a:t>  }</a:t>
            </a:r>
          </a:p>
          <a:p>
            <a:pPr marL="0" indent="0">
              <a:buNone/>
            </a:pPr>
            <a:r>
              <a:rPr lang="en-US" sz="1400" dirty="0" smtClean="0"/>
              <a:t>}</a:t>
            </a:r>
            <a:endParaRPr lang="en-US" sz="14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3316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988840"/>
            <a:ext cx="8229600" cy="1600200"/>
          </a:xfrm>
        </p:spPr>
        <p:txBody>
          <a:bodyPr/>
          <a:lstStyle/>
          <a:p>
            <a:r>
              <a:rPr lang="en-US" dirty="0" smtClean="0"/>
              <a:t>Thanks for watching</a:t>
            </a:r>
            <a:endParaRPr lang="ru-RU" dirty="0"/>
          </a:p>
        </p:txBody>
      </p:sp>
    </p:spTree>
    <p:extLst>
      <p:ext uri="{BB962C8B-B14F-4D97-AF65-F5344CB8AC3E}">
        <p14:creationId xmlns:p14="http://schemas.microsoft.com/office/powerpoint/2010/main" val="249543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rmAutofit fontScale="85000" lnSpcReduction="20000"/>
          </a:bodyPr>
          <a:lstStyle/>
          <a:p>
            <a:pPr marL="0" indent="0">
              <a:buNone/>
            </a:pPr>
            <a:r>
              <a:rPr lang="en-US" dirty="0" smtClean="0"/>
              <a:t>   </a:t>
            </a:r>
            <a:r>
              <a:rPr lang="en-US" b="1" dirty="0" smtClean="0"/>
              <a:t>Class </a:t>
            </a:r>
            <a:r>
              <a:rPr lang="en-US" b="1" dirty="0"/>
              <a:t>Notation</a:t>
            </a:r>
            <a:r>
              <a:rPr lang="en-US" dirty="0"/>
              <a:t>:</a:t>
            </a:r>
          </a:p>
          <a:p>
            <a:pPr marL="0" indent="0">
              <a:buNone/>
            </a:pPr>
            <a:r>
              <a:rPr lang="en-US" dirty="0" smtClean="0"/>
              <a:t>   UML</a:t>
            </a:r>
            <a:r>
              <a:rPr lang="en-US" dirty="0"/>
              <a:t> </a:t>
            </a:r>
            <a:r>
              <a:rPr lang="en-US" i="1" dirty="0"/>
              <a:t>class</a:t>
            </a:r>
            <a:r>
              <a:rPr lang="en-US" dirty="0"/>
              <a:t> is represented by the diagram shown below. The diagram is divided into four parts</a:t>
            </a:r>
            <a:r>
              <a:rPr lang="en-US" dirty="0" smtClean="0"/>
              <a:t>.</a:t>
            </a:r>
          </a:p>
          <a:p>
            <a:pPr marL="0" indent="0">
              <a:buNone/>
            </a:pPr>
            <a:endParaRPr lang="en-US" dirty="0"/>
          </a:p>
          <a:p>
            <a:pPr>
              <a:buFont typeface="Wingdings" pitchFamily="2" charset="2"/>
              <a:buChar char="q"/>
            </a:pPr>
            <a:r>
              <a:rPr lang="en-US" dirty="0"/>
              <a:t>The top section is used to name the class.</a:t>
            </a:r>
          </a:p>
          <a:p>
            <a:pPr>
              <a:buFont typeface="Wingdings" pitchFamily="2" charset="2"/>
              <a:buChar char="q"/>
            </a:pPr>
            <a:r>
              <a:rPr lang="en-US" dirty="0"/>
              <a:t>The second one is used to show the attributes of the class.</a:t>
            </a:r>
          </a:p>
          <a:p>
            <a:pPr>
              <a:buFont typeface="Wingdings" pitchFamily="2" charset="2"/>
              <a:buChar char="q"/>
            </a:pPr>
            <a:r>
              <a:rPr lang="en-US" dirty="0"/>
              <a:t>The third section is used to describe the operations performed by the class.</a:t>
            </a:r>
          </a:p>
          <a:p>
            <a:pPr>
              <a:buFont typeface="Wingdings" pitchFamily="2" charset="2"/>
              <a:buChar char="q"/>
            </a:pPr>
            <a:r>
              <a:rPr lang="en-US" dirty="0"/>
              <a:t>The fourth section is optional to show any additional components</a:t>
            </a:r>
            <a:r>
              <a:rPr lang="en-US" dirty="0" smtClean="0"/>
              <a:t>.</a:t>
            </a: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717032"/>
            <a:ext cx="4448175" cy="2190750"/>
          </a:xfrm>
          <a:prstGeom prst="rect">
            <a:avLst/>
          </a:prstGeom>
        </p:spPr>
      </p:pic>
    </p:spTree>
    <p:extLst>
      <p:ext uri="{BB962C8B-B14F-4D97-AF65-F5344CB8AC3E}">
        <p14:creationId xmlns:p14="http://schemas.microsoft.com/office/powerpoint/2010/main" val="305540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rmAutofit/>
          </a:bodyPr>
          <a:lstStyle/>
          <a:p>
            <a:pPr marL="0" indent="0">
              <a:buNone/>
            </a:pPr>
            <a:r>
              <a:rPr lang="en-US" dirty="0" smtClean="0"/>
              <a:t>   </a:t>
            </a:r>
            <a:r>
              <a:rPr lang="en-US" b="1" dirty="0" smtClean="0"/>
              <a:t>Object </a:t>
            </a:r>
            <a:r>
              <a:rPr lang="en-US" b="1" dirty="0"/>
              <a:t>Notation</a:t>
            </a:r>
            <a:r>
              <a:rPr lang="en-US" dirty="0"/>
              <a:t>:</a:t>
            </a:r>
          </a:p>
          <a:p>
            <a:pPr marL="0" indent="0">
              <a:buNone/>
            </a:pPr>
            <a:r>
              <a:rPr lang="en-US" dirty="0" smtClean="0"/>
              <a:t>   The</a:t>
            </a:r>
            <a:r>
              <a:rPr lang="en-US" dirty="0"/>
              <a:t> </a:t>
            </a:r>
            <a:r>
              <a:rPr lang="en-US" i="1" dirty="0"/>
              <a:t>object</a:t>
            </a:r>
            <a:r>
              <a:rPr lang="en-US" dirty="0"/>
              <a:t> is represented in the same way as the class. The only difference is the </a:t>
            </a:r>
            <a:r>
              <a:rPr lang="en-US" i="1" dirty="0" smtClean="0"/>
              <a:t>name </a:t>
            </a:r>
            <a:r>
              <a:rPr lang="en-US" dirty="0" smtClean="0"/>
              <a:t>which </a:t>
            </a:r>
            <a:r>
              <a:rPr lang="en-US" dirty="0"/>
              <a:t>is underlined as shown below.</a:t>
            </a:r>
          </a:p>
          <a:p>
            <a:pPr marL="0" indent="0">
              <a:buNone/>
            </a:pP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2605087"/>
            <a:ext cx="2352675" cy="1647825"/>
          </a:xfrm>
          <a:prstGeom prst="rect">
            <a:avLst/>
          </a:prstGeom>
        </p:spPr>
      </p:pic>
      <p:sp>
        <p:nvSpPr>
          <p:cNvPr id="8" name="Прямоугольник 7"/>
          <p:cNvSpPr/>
          <p:nvPr/>
        </p:nvSpPr>
        <p:spPr>
          <a:xfrm>
            <a:off x="539552" y="4509120"/>
            <a:ext cx="7992888" cy="1200329"/>
          </a:xfrm>
          <a:prstGeom prst="rect">
            <a:avLst/>
          </a:prstGeom>
        </p:spPr>
        <p:txBody>
          <a:bodyPr wrap="square">
            <a:spAutoFit/>
          </a:bodyPr>
          <a:lstStyle/>
          <a:p>
            <a:r>
              <a:rPr lang="en-US" sz="2400" dirty="0" smtClean="0">
                <a:solidFill>
                  <a:schemeClr val="bg1">
                    <a:lumMod val="50000"/>
                  </a:schemeClr>
                </a:solidFill>
                <a:latin typeface="+mj-lt"/>
              </a:rPr>
              <a:t>   As </a:t>
            </a:r>
            <a:r>
              <a:rPr lang="en-US" sz="2400" dirty="0">
                <a:solidFill>
                  <a:schemeClr val="bg1">
                    <a:lumMod val="50000"/>
                  </a:schemeClr>
                </a:solidFill>
                <a:latin typeface="+mj-lt"/>
              </a:rPr>
              <a:t>object is the actual implementation of a class which is known as the instance of a class. So it has the same usage as the class.</a:t>
            </a:r>
            <a:endParaRPr lang="ru-RU" sz="2400" dirty="0">
              <a:solidFill>
                <a:schemeClr val="bg1">
                  <a:lumMod val="50000"/>
                </a:schemeClr>
              </a:solidFill>
              <a:latin typeface="+mj-lt"/>
            </a:endParaRPr>
          </a:p>
        </p:txBody>
      </p:sp>
    </p:spTree>
    <p:extLst>
      <p:ext uri="{BB962C8B-B14F-4D97-AF65-F5344CB8AC3E}">
        <p14:creationId xmlns:p14="http://schemas.microsoft.com/office/powerpoint/2010/main" val="245689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rmAutofit/>
          </a:bodyPr>
          <a:lstStyle/>
          <a:p>
            <a:pPr marL="0" indent="0">
              <a:buNone/>
            </a:pPr>
            <a:r>
              <a:rPr lang="en-US" b="1" dirty="0" smtClean="0"/>
              <a:t>   Interface </a:t>
            </a:r>
            <a:r>
              <a:rPr lang="en-US" b="1" dirty="0"/>
              <a:t>Notation</a:t>
            </a:r>
            <a:r>
              <a:rPr lang="en-US" dirty="0"/>
              <a:t>:</a:t>
            </a:r>
          </a:p>
          <a:p>
            <a:pPr marL="0" indent="0">
              <a:buNone/>
            </a:pPr>
            <a:r>
              <a:rPr lang="en-US" dirty="0" smtClean="0"/>
              <a:t>   Interface </a:t>
            </a:r>
            <a:r>
              <a:rPr lang="en-US" dirty="0"/>
              <a:t>is represented by a circle as shown below. It has a name which is generally written below the circle.</a:t>
            </a:r>
          </a:p>
          <a:p>
            <a:pPr marL="0" indent="0">
              <a:buNone/>
            </a:pP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852936"/>
            <a:ext cx="4067139" cy="2240260"/>
          </a:xfrm>
          <a:prstGeom prst="rect">
            <a:avLst/>
          </a:prstGeom>
        </p:spPr>
      </p:pic>
    </p:spTree>
    <p:extLst>
      <p:ext uri="{BB962C8B-B14F-4D97-AF65-F5344CB8AC3E}">
        <p14:creationId xmlns:p14="http://schemas.microsoft.com/office/powerpoint/2010/main" val="357890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rmAutofit/>
          </a:bodyPr>
          <a:lstStyle/>
          <a:p>
            <a:pPr marL="0" indent="0">
              <a:buNone/>
            </a:pPr>
            <a:r>
              <a:rPr lang="en-US" dirty="0" smtClean="0"/>
              <a:t>   </a:t>
            </a:r>
            <a:r>
              <a:rPr lang="en-US" b="1" dirty="0" smtClean="0"/>
              <a:t>Collaboration </a:t>
            </a:r>
            <a:r>
              <a:rPr lang="en-US" b="1" dirty="0"/>
              <a:t>Notation:</a:t>
            </a:r>
          </a:p>
          <a:p>
            <a:pPr marL="0" indent="0">
              <a:buNone/>
            </a:pPr>
            <a:r>
              <a:rPr lang="en-US" dirty="0" smtClean="0"/>
              <a:t>   Collaboration </a:t>
            </a:r>
            <a:r>
              <a:rPr lang="en-US" dirty="0"/>
              <a:t>is represented by a dotted eclipse as shown below. It has a name written inside the eclipse.</a:t>
            </a:r>
          </a:p>
          <a:p>
            <a:pPr marL="0" indent="0">
              <a:buNone/>
            </a:pP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314560"/>
            <a:ext cx="4581944" cy="2990825"/>
          </a:xfrm>
          <a:prstGeom prst="rect">
            <a:avLst/>
          </a:prstGeom>
        </p:spPr>
      </p:pic>
    </p:spTree>
    <p:extLst>
      <p:ext uri="{BB962C8B-B14F-4D97-AF65-F5344CB8AC3E}">
        <p14:creationId xmlns:p14="http://schemas.microsoft.com/office/powerpoint/2010/main" val="84953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64704"/>
          </a:xfrm>
        </p:spPr>
        <p:txBody>
          <a:bodyPr/>
          <a:lstStyle/>
          <a:p>
            <a:pPr algn="r"/>
            <a:r>
              <a:rPr lang="en-US" sz="2400" dirty="0"/>
              <a:t>UML notations</a:t>
            </a:r>
            <a:endParaRPr lang="ru-RU" sz="2400" dirty="0"/>
          </a:p>
        </p:txBody>
      </p:sp>
      <p:sp>
        <p:nvSpPr>
          <p:cNvPr id="3" name="Объект 2"/>
          <p:cNvSpPr>
            <a:spLocks noGrp="1"/>
          </p:cNvSpPr>
          <p:nvPr>
            <p:ph idx="1"/>
          </p:nvPr>
        </p:nvSpPr>
        <p:spPr>
          <a:xfrm>
            <a:off x="457200" y="764704"/>
            <a:ext cx="8229600" cy="2952328"/>
          </a:xfrm>
        </p:spPr>
        <p:txBody>
          <a:bodyPr>
            <a:normAutofit/>
          </a:bodyPr>
          <a:lstStyle/>
          <a:p>
            <a:pPr marL="0" indent="0">
              <a:buNone/>
            </a:pPr>
            <a:r>
              <a:rPr lang="en-US" b="1" dirty="0" smtClean="0"/>
              <a:t>   Use </a:t>
            </a:r>
            <a:r>
              <a:rPr lang="en-US" b="1" dirty="0"/>
              <a:t>case Notation</a:t>
            </a:r>
            <a:r>
              <a:rPr lang="en-US" dirty="0"/>
              <a:t>:</a:t>
            </a:r>
          </a:p>
          <a:p>
            <a:pPr marL="0" indent="0">
              <a:buNone/>
            </a:pPr>
            <a:r>
              <a:rPr lang="en-US" dirty="0" smtClean="0"/>
              <a:t>   Use </a:t>
            </a:r>
            <a:r>
              <a:rPr lang="en-US" dirty="0"/>
              <a:t>case is represented as an eclipse with a name inside it. It may contain additional responsibilities.</a:t>
            </a:r>
          </a:p>
          <a:p>
            <a:pPr marL="0" indent="0">
              <a:buNone/>
            </a:pP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465726"/>
            <a:ext cx="4368710" cy="2344465"/>
          </a:xfrm>
          <a:prstGeom prst="rect">
            <a:avLst/>
          </a:prstGeom>
        </p:spPr>
      </p:pic>
    </p:spTree>
    <p:extLst>
      <p:ext uri="{BB962C8B-B14F-4D97-AF65-F5344CB8AC3E}">
        <p14:creationId xmlns:p14="http://schemas.microsoft.com/office/powerpoint/2010/main" val="407407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Исполнительная">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148</TotalTime>
  <Words>2141</Words>
  <Application>Microsoft Office PowerPoint</Application>
  <PresentationFormat>Экран (4:3)</PresentationFormat>
  <Paragraphs>330</Paragraphs>
  <Slides>42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Исполнительная</vt:lpstr>
      <vt:lpstr>Test automation course</vt:lpstr>
      <vt:lpstr>Table of contents</vt:lpstr>
      <vt:lpstr>UML notations </vt:lpstr>
      <vt:lpstr>UML notations</vt:lpstr>
      <vt:lpstr>UML notations</vt:lpstr>
      <vt:lpstr>UML notations</vt:lpstr>
      <vt:lpstr>UML notations</vt:lpstr>
      <vt:lpstr>UML notations</vt:lpstr>
      <vt:lpstr>UML notations</vt:lpstr>
      <vt:lpstr>UML notations</vt:lpstr>
      <vt:lpstr>UML notations</vt:lpstr>
      <vt:lpstr>UML notations</vt:lpstr>
      <vt:lpstr>UML notations</vt:lpstr>
      <vt:lpstr>UML notations</vt:lpstr>
      <vt:lpstr>UML notations</vt:lpstr>
      <vt:lpstr>UML notations</vt:lpstr>
      <vt:lpstr>UML notations</vt:lpstr>
      <vt:lpstr>Java basic data types</vt:lpstr>
      <vt:lpstr>Java basic data types</vt:lpstr>
      <vt:lpstr>Java basic data types</vt:lpstr>
      <vt:lpstr>Access modifiers</vt:lpstr>
      <vt:lpstr>Access modifiers</vt:lpstr>
      <vt:lpstr>Access modifiers</vt:lpstr>
      <vt:lpstr>Access modifiers</vt:lpstr>
      <vt:lpstr>Access modifiers</vt:lpstr>
      <vt:lpstr>Non-access modifiers</vt:lpstr>
      <vt:lpstr>Non-access modifiers</vt:lpstr>
      <vt:lpstr>Non-access modifiers</vt:lpstr>
      <vt:lpstr>Non-access modifiers</vt:lpstr>
      <vt:lpstr>Non-access modifiers</vt:lpstr>
      <vt:lpstr>Non-access modifiers</vt:lpstr>
      <vt:lpstr>Java constructor</vt:lpstr>
      <vt:lpstr>Java constructor</vt:lpstr>
      <vt:lpstr>Keywords in Java</vt:lpstr>
      <vt:lpstr>Keywords in Java</vt:lpstr>
      <vt:lpstr>Keywords in Java</vt:lpstr>
      <vt:lpstr>Creation of class instances (objects) </vt:lpstr>
      <vt:lpstr>Creation of class instances (objects) </vt:lpstr>
      <vt:lpstr>Creation of class instances (objects) </vt:lpstr>
      <vt:lpstr>Creation of class instances (objects) </vt:lpstr>
      <vt:lpstr>Creation of class instances (objects) </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dc:creator>Maestro Vito</dc:creator>
  <cp:lastModifiedBy>Maestro Vito</cp:lastModifiedBy>
  <cp:revision>45</cp:revision>
  <dcterms:created xsi:type="dcterms:W3CDTF">2015-06-27T12:02:38Z</dcterms:created>
  <dcterms:modified xsi:type="dcterms:W3CDTF">2015-06-28T17:32:03Z</dcterms:modified>
</cp:coreProperties>
</file>