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Lst>
  <p:sldSz cy="6858000" cx="12188825"/>
  <p:notesSz cx="6858000" cy="9144000"/>
  <p:embeddedFontLst>
    <p:embeddedFont>
      <p:font typeface="Corbel"/>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 uri="http://customooxmlschemas.google.com/">
      <go:slidesCustomData xmlns:go="http://customooxmlschemas.google.com/" r:id="rId16" roundtripDataSignature="AMtx7mixEEU7V2/sBqhghEqFu+4AsvYi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BE3921-1349-4BBC-AFD9-E0510323C54C}">
  <a:tblStyle styleId="{A7BE3921-1349-4BBC-AFD9-E0510323C5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39"/>
        <p:guide pos="216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Corbel-bold.fntdata"/><Relationship Id="rId12" Type="http://schemas.openxmlformats.org/officeDocument/2006/relationships/font" Target="fonts/Corbel-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Corbel-boldItalic.fntdata"/><Relationship Id="rId14" Type="http://schemas.openxmlformats.org/officeDocument/2006/relationships/font" Target="fonts/Corbel-italic.fntdata"/><Relationship Id="rId16"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indent="-228600" lvl="1" marL="914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2pPr>
            <a:lvl3pPr indent="-228600" lvl="2" marL="1371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3pPr>
            <a:lvl4pPr indent="-228600" lvl="3" marL="1828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4pPr>
            <a:lvl5pPr indent="-228600" lvl="4" marL="22860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5pPr>
            <a:lvl6pPr indent="-228600" lvl="5" marL="2743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6pPr>
            <a:lvl7pPr indent="-228600" lvl="6" marL="3200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7pPr>
            <a:lvl8pPr indent="-228600" lvl="7" marL="3657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8pPr>
            <a:lvl9pPr indent="-228600" lvl="8" marL="4114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orbel"/>
                <a:ea typeface="Corbel"/>
                <a:cs typeface="Corbel"/>
                <a:sym typeface="Corbel"/>
              </a:rPr>
              <a:t>‹#›</a:t>
            </a:fld>
            <a:endParaRPr b="0" i="0" sz="1200" u="none" cap="none" strike="noStrike">
              <a:solidFill>
                <a:schemeClr val="dk1"/>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
              <a:highlight>
                <a:srgbClr val="E6E6E6"/>
              </a:highlight>
            </a:endParaRPr>
          </a:p>
          <a:p>
            <a:pPr indent="-147637" lvl="0" marL="223837" rtl="0" algn="l">
              <a:lnSpc>
                <a:spcPct val="90000"/>
              </a:lnSpc>
              <a:spcBef>
                <a:spcPts val="0"/>
              </a:spcBef>
              <a:spcAft>
                <a:spcPts val="0"/>
              </a:spcAft>
              <a:buClr>
                <a:schemeClr val="dk1"/>
              </a:buClr>
              <a:buSzPts val="1200"/>
              <a:buChar char="•"/>
            </a:pPr>
            <a:r>
              <a:rPr lang="en-US">
                <a:highlight>
                  <a:srgbClr val="E6E6E6"/>
                </a:highlight>
              </a:rPr>
              <a:t>What is the problem? </a:t>
            </a:r>
            <a:endParaRPr>
              <a:highlight>
                <a:srgbClr val="E6E6E6"/>
              </a:highlight>
            </a:endParaRPr>
          </a:p>
          <a:p>
            <a:pPr indent="-147637" lvl="0" marL="223837" rtl="0" algn="l">
              <a:lnSpc>
                <a:spcPct val="90000"/>
              </a:lnSpc>
              <a:spcBef>
                <a:spcPts val="1800"/>
              </a:spcBef>
              <a:spcAft>
                <a:spcPts val="0"/>
              </a:spcAft>
              <a:buClr>
                <a:schemeClr val="dk1"/>
              </a:buClr>
              <a:buSzPts val="1200"/>
              <a:buChar char="•"/>
            </a:pPr>
            <a:r>
              <a:rPr lang="en-US">
                <a:highlight>
                  <a:srgbClr val="E6E6E6"/>
                </a:highlight>
              </a:rPr>
              <a:t>How are you approaching the problem?</a:t>
            </a:r>
            <a:endParaRPr>
              <a:highlight>
                <a:srgbClr val="E6E6E6"/>
              </a:highlight>
            </a:endParaRPr>
          </a:p>
          <a:p>
            <a:pPr indent="-147637" lvl="0" marL="223837" rtl="0" algn="l">
              <a:lnSpc>
                <a:spcPct val="90000"/>
              </a:lnSpc>
              <a:spcBef>
                <a:spcPts val="1800"/>
              </a:spcBef>
              <a:spcAft>
                <a:spcPts val="0"/>
              </a:spcAft>
              <a:buClr>
                <a:schemeClr val="dk1"/>
              </a:buClr>
              <a:buSzPts val="1200"/>
              <a:buChar char="•"/>
            </a:pPr>
            <a:r>
              <a:rPr lang="en-US">
                <a:highlight>
                  <a:srgbClr val="E6E6E6"/>
                </a:highlight>
              </a:rPr>
              <a:t>What is the solution?</a:t>
            </a:r>
            <a:endParaRPr>
              <a:highlight>
                <a:srgbClr val="E6E6E6"/>
              </a:highlight>
            </a:endParaRPr>
          </a:p>
          <a:p>
            <a:pPr indent="-109537" lvl="0" marL="223837" rtl="0" algn="l">
              <a:lnSpc>
                <a:spcPct val="90000"/>
              </a:lnSpc>
              <a:spcBef>
                <a:spcPts val="1800"/>
              </a:spcBef>
              <a:spcAft>
                <a:spcPts val="0"/>
              </a:spcAft>
              <a:buClr>
                <a:schemeClr val="dk1"/>
              </a:buClr>
              <a:buSzPts val="600"/>
              <a:buChar char="•"/>
            </a:pPr>
            <a:r>
              <a:rPr lang="en-US">
                <a:highlight>
                  <a:srgbClr val="E6E6E6"/>
                </a:highlight>
              </a:rPr>
              <a:t>Recommendations: </a:t>
            </a:r>
            <a:endParaRPr>
              <a:highlight>
                <a:srgbClr val="E6E6E6"/>
              </a:highlight>
            </a:endParaRPr>
          </a:p>
          <a:p>
            <a:pPr indent="0" lvl="0" marL="0" rtl="0" algn="l">
              <a:spcBef>
                <a:spcPts val="0"/>
              </a:spcBef>
              <a:spcAft>
                <a:spcPts val="0"/>
              </a:spcAft>
              <a:buNone/>
            </a:pPr>
            <a:r>
              <a:t/>
            </a:r>
            <a:endParaRPr>
              <a:highlight>
                <a:srgbClr val="E6E6E6"/>
              </a:highlight>
            </a:endParaRPr>
          </a:p>
        </p:txBody>
      </p:sp>
      <p:sp>
        <p:nvSpPr>
          <p:cNvPr id="89" name="Google Shape;89;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problem =&gt; </a:t>
            </a:r>
            <a:r>
              <a:rPr lang="en-US">
                <a:highlight>
                  <a:srgbClr val="E6E6E6"/>
                </a:highlight>
              </a:rPr>
              <a:t>Company has been underperforming in revenue</a:t>
            </a:r>
            <a:endParaRPr>
              <a:highlight>
                <a:srgbClr val="E6E6E6"/>
              </a:highlight>
            </a:endParaRPr>
          </a:p>
          <a:p>
            <a:pPr indent="0" lvl="0" marL="0" rtl="0" algn="l">
              <a:spcBef>
                <a:spcPts val="0"/>
              </a:spcBef>
              <a:spcAft>
                <a:spcPts val="0"/>
              </a:spcAft>
              <a:buNone/>
            </a:pPr>
            <a:r>
              <a:t/>
            </a:r>
            <a:endParaRPr>
              <a:highlight>
                <a:srgbClr val="E6E6E6"/>
              </a:highlight>
            </a:endParaRPr>
          </a:p>
          <a:p>
            <a:pPr indent="0" lvl="0" marL="0" rtl="0" algn="l">
              <a:spcBef>
                <a:spcPts val="0"/>
              </a:spcBef>
              <a:spcAft>
                <a:spcPts val="0"/>
              </a:spcAft>
              <a:buNone/>
            </a:pPr>
            <a:r>
              <a:t/>
            </a:r>
            <a:endParaRPr>
              <a:highlight>
                <a:srgbClr val="E6E6E6"/>
              </a:highlight>
            </a:endParaRPr>
          </a:p>
        </p:txBody>
      </p:sp>
      <p:sp>
        <p:nvSpPr>
          <p:cNvPr id="96" name="Google Shape;96;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solidFill>
                  <a:srgbClr val="171616"/>
                </a:solidFill>
                <a:highlight>
                  <a:srgbClr val="FFFFFF"/>
                </a:highlight>
                <a:latin typeface="Arial"/>
                <a:ea typeface="Arial"/>
                <a:cs typeface="Arial"/>
                <a:sym typeface="Arial"/>
              </a:rPr>
              <a:t>approach =&gt; </a:t>
            </a:r>
            <a:r>
              <a:rPr lang="en-US">
                <a:highlight>
                  <a:srgbClr val="E6E6E6"/>
                </a:highlight>
              </a:rPr>
              <a:t> Identify key demographics, adjust product offering accordingly</a:t>
            </a:r>
            <a:endParaRPr>
              <a:highlight>
                <a:srgbClr val="E6E6E6"/>
              </a:highlight>
            </a:endParaRPr>
          </a:p>
          <a:p>
            <a:pPr indent="0" lvl="0" marL="0" rtl="0" algn="l">
              <a:spcBef>
                <a:spcPts val="0"/>
              </a:spcBef>
              <a:spcAft>
                <a:spcPts val="0"/>
              </a:spcAft>
              <a:buNone/>
            </a:pPr>
            <a:r>
              <a:t/>
            </a:r>
            <a:endParaRPr>
              <a:highlight>
                <a:srgbClr val="E6E6E6"/>
              </a:highlight>
            </a:endParaRPr>
          </a:p>
          <a:p>
            <a:pPr indent="0" lvl="0" marL="0" rtl="0" algn="l">
              <a:spcBef>
                <a:spcPts val="0"/>
              </a:spcBef>
              <a:spcAft>
                <a:spcPts val="0"/>
              </a:spcAft>
              <a:buNone/>
            </a:pPr>
            <a:r>
              <a:rPr lang="en-US" sz="1050">
                <a:solidFill>
                  <a:srgbClr val="171616"/>
                </a:solidFill>
                <a:highlight>
                  <a:srgbClr val="FFFFFF"/>
                </a:highlight>
                <a:latin typeface="Arial"/>
                <a:ea typeface="Arial"/>
                <a:cs typeface="Arial"/>
                <a:sym typeface="Arial"/>
              </a:rPr>
              <a:t>Marital status, education, no. of children, income, how much was spent. </a:t>
            </a:r>
            <a:endParaRPr sz="1050">
              <a:solidFill>
                <a:srgbClr val="171616"/>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171616"/>
              </a:solidFill>
              <a:highlight>
                <a:srgbClr val="FFFFFF"/>
              </a:highlight>
              <a:latin typeface="Arial"/>
              <a:ea typeface="Arial"/>
              <a:cs typeface="Arial"/>
              <a:sym typeface="Arial"/>
            </a:endParaRPr>
          </a:p>
          <a:p>
            <a:pPr indent="0" lvl="0" marL="0" rtl="0" algn="l">
              <a:spcBef>
                <a:spcPts val="0"/>
              </a:spcBef>
              <a:spcAft>
                <a:spcPts val="0"/>
              </a:spcAft>
              <a:buNone/>
            </a:pPr>
            <a:r>
              <a:rPr lang="en-US" sz="1050">
                <a:solidFill>
                  <a:srgbClr val="171616"/>
                </a:solidFill>
                <a:highlight>
                  <a:srgbClr val="FFFFFF"/>
                </a:highlight>
                <a:latin typeface="Arial"/>
                <a:ea typeface="Arial"/>
                <a:cs typeface="Arial"/>
                <a:sym typeface="Arial"/>
              </a:rPr>
              <a:t>As initially thought, education has no effect  total amount spent per purchase. Alternatively, the more children a couple has, the less money they are likely to spend.</a:t>
            </a:r>
            <a:endParaRPr sz="1050">
              <a:solidFill>
                <a:srgbClr val="171616"/>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171616"/>
              </a:solidFill>
              <a:highlight>
                <a:srgbClr val="FFFFFF"/>
              </a:highlight>
              <a:latin typeface="Arial"/>
              <a:ea typeface="Arial"/>
              <a:cs typeface="Arial"/>
              <a:sym typeface="Arial"/>
            </a:endParaRPr>
          </a:p>
          <a:p>
            <a:pPr indent="0" lvl="0" marL="0" rtl="0" algn="l">
              <a:spcBef>
                <a:spcPts val="0"/>
              </a:spcBef>
              <a:spcAft>
                <a:spcPts val="0"/>
              </a:spcAft>
              <a:buNone/>
            </a:pPr>
            <a:r>
              <a:rPr lang="en-US" sz="1050">
                <a:solidFill>
                  <a:srgbClr val="171616"/>
                </a:solidFill>
                <a:highlight>
                  <a:srgbClr val="FFFFFF"/>
                </a:highlight>
                <a:latin typeface="Arial"/>
                <a:ea typeface="Arial"/>
                <a:cs typeface="Arial"/>
                <a:sym typeface="Arial"/>
              </a:rPr>
              <a:t>is negatively correlated with the total amount spent per purchase. Initial thoughts were those with children would be more likely to shop at our store. This is not the case, it seems that those with children are not likely to spend at the store. </a:t>
            </a:r>
            <a:endParaRPr sz="1050">
              <a:solidFill>
                <a:srgbClr val="171616"/>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171616"/>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171616"/>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171616"/>
              </a:solidFill>
              <a:highlight>
                <a:srgbClr val="FFFFFF"/>
              </a:highlight>
              <a:latin typeface="Arial"/>
              <a:ea typeface="Arial"/>
              <a:cs typeface="Arial"/>
              <a:sym typeface="Arial"/>
            </a:endParaRPr>
          </a:p>
        </p:txBody>
      </p:sp>
      <p:sp>
        <p:nvSpPr>
          <p:cNvPr id="103" name="Google Shape;103;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128587" lvl="0" marL="223837" rtl="0" algn="l">
              <a:lnSpc>
                <a:spcPct val="90000"/>
              </a:lnSpc>
              <a:spcBef>
                <a:spcPts val="1800"/>
              </a:spcBef>
              <a:spcAft>
                <a:spcPts val="0"/>
              </a:spcAft>
              <a:buClr>
                <a:schemeClr val="dk1"/>
              </a:buClr>
              <a:buSzPts val="900"/>
              <a:buChar char="•"/>
            </a:pPr>
            <a:r>
              <a:rPr lang="en-US" sz="1500"/>
              <a:t>Recommendations: Send target advertising to key demographic which is educated, married shoppers without children who earn between $40-70K/year.</a:t>
            </a:r>
            <a:endParaRPr sz="100">
              <a:highlight>
                <a:srgbClr val="B89A9A"/>
              </a:highlight>
            </a:endParaRPr>
          </a:p>
        </p:txBody>
      </p:sp>
      <p:sp>
        <p:nvSpPr>
          <p:cNvPr id="110" name="Google Shape;110;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2"/>
          <p:cNvSpPr txBox="1"/>
          <p:nvPr>
            <p:ph type="ctrTitle"/>
          </p:nvPr>
        </p:nvSpPr>
        <p:spPr>
          <a:xfrm>
            <a:off x="1065214" y="1828800"/>
            <a:ext cx="8229600" cy="28956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6600"/>
              <a:buFont typeface="Corbel"/>
              <a:buNone/>
              <a:defRPr sz="6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1065213" y="4800600"/>
            <a:ext cx="8229600" cy="12192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000"/>
              <a:buNone/>
              <a:defRPr sz="2000" cap="none">
                <a:solidFill>
                  <a:schemeClr val="accent1"/>
                </a:solidFill>
              </a:defRPr>
            </a:lvl1pPr>
            <a:lvl2pPr lvl="1" algn="ctr">
              <a:lnSpc>
                <a:spcPct val="90000"/>
              </a:lnSpc>
              <a:spcBef>
                <a:spcPts val="1200"/>
              </a:spcBef>
              <a:spcAft>
                <a:spcPts val="0"/>
              </a:spcAft>
              <a:buSzPts val="2000"/>
              <a:buNone/>
              <a:defRPr>
                <a:solidFill>
                  <a:schemeClr val="lt1"/>
                </a:solidFill>
              </a:defRPr>
            </a:lvl2pPr>
            <a:lvl3pPr lvl="2" algn="ctr">
              <a:lnSpc>
                <a:spcPct val="90000"/>
              </a:lnSpc>
              <a:spcBef>
                <a:spcPts val="600"/>
              </a:spcBef>
              <a:spcAft>
                <a:spcPts val="0"/>
              </a:spcAft>
              <a:buSzPts val="1800"/>
              <a:buNone/>
              <a:defRPr>
                <a:solidFill>
                  <a:schemeClr val="lt1"/>
                </a:solidFill>
              </a:defRPr>
            </a:lvl3pPr>
            <a:lvl4pPr lvl="3" algn="ctr">
              <a:lnSpc>
                <a:spcPct val="90000"/>
              </a:lnSpc>
              <a:spcBef>
                <a:spcPts val="600"/>
              </a:spcBef>
              <a:spcAft>
                <a:spcPts val="0"/>
              </a:spcAft>
              <a:buSzPts val="1600"/>
              <a:buNone/>
              <a:defRPr>
                <a:solidFill>
                  <a:schemeClr val="lt1"/>
                </a:solidFill>
              </a:defRPr>
            </a:lvl4pPr>
            <a:lvl5pPr lvl="4" algn="ctr">
              <a:lnSpc>
                <a:spcPct val="90000"/>
              </a:lnSpc>
              <a:spcBef>
                <a:spcPts val="600"/>
              </a:spcBef>
              <a:spcAft>
                <a:spcPts val="0"/>
              </a:spcAft>
              <a:buSzPts val="1600"/>
              <a:buNone/>
              <a:defRPr>
                <a:solidFill>
                  <a:schemeClr val="lt1"/>
                </a:solidFill>
              </a:defRPr>
            </a:lvl5pPr>
            <a:lvl6pPr lvl="5" algn="ctr">
              <a:spcBef>
                <a:spcPts val="600"/>
              </a:spcBef>
              <a:spcAft>
                <a:spcPts val="0"/>
              </a:spcAft>
              <a:buSzPts val="1600"/>
              <a:buNone/>
              <a:defRPr>
                <a:solidFill>
                  <a:schemeClr val="lt1"/>
                </a:solidFill>
              </a:defRPr>
            </a:lvl6pPr>
            <a:lvl7pPr lvl="6" algn="ctr">
              <a:spcBef>
                <a:spcPts val="600"/>
              </a:spcBef>
              <a:spcAft>
                <a:spcPts val="0"/>
              </a:spcAft>
              <a:buSzPts val="1600"/>
              <a:buNone/>
              <a:defRPr>
                <a:solidFill>
                  <a:schemeClr val="lt1"/>
                </a:solidFill>
              </a:defRPr>
            </a:lvl7pPr>
            <a:lvl8pPr lvl="7" algn="ctr">
              <a:spcBef>
                <a:spcPts val="600"/>
              </a:spcBef>
              <a:spcAft>
                <a:spcPts val="0"/>
              </a:spcAft>
              <a:buSzPts val="1600"/>
              <a:buNone/>
              <a:defRPr>
                <a:solidFill>
                  <a:schemeClr val="lt1"/>
                </a:solidFill>
              </a:defRPr>
            </a:lvl8pPr>
            <a:lvl9pPr lvl="8" algn="ctr">
              <a:spcBef>
                <a:spcPts val="600"/>
              </a:spcBef>
              <a:spcAft>
                <a:spcPts val="0"/>
              </a:spcAft>
              <a:buSzPts val="1600"/>
              <a:buNone/>
              <a:defRPr>
                <a:solidFill>
                  <a:schemeClr val="lt1"/>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2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1"/>
          <p:cNvSpPr txBox="1"/>
          <p:nvPr>
            <p:ph idx="1" type="body"/>
          </p:nvPr>
        </p:nvSpPr>
        <p:spPr>
          <a:xfrm rot="5400000">
            <a:off x="4032208" y="-604796"/>
            <a:ext cx="4114801" cy="913439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72" name="Google Shape;72;p21"/>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22"/>
          <p:cNvSpPr txBox="1"/>
          <p:nvPr>
            <p:ph type="title"/>
          </p:nvPr>
        </p:nvSpPr>
        <p:spPr>
          <a:xfrm rot="5400000">
            <a:off x="7085013" y="2438401"/>
            <a:ext cx="5638800" cy="15240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2"/>
          <p:cNvSpPr txBox="1"/>
          <p:nvPr>
            <p:ph idx="1" type="body"/>
          </p:nvPr>
        </p:nvSpPr>
        <p:spPr>
          <a:xfrm rot="5400000">
            <a:off x="2398711" y="-495298"/>
            <a:ext cx="5638800" cy="73913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78" name="Google Shape;78;p22"/>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3"/>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3"/>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30200" lvl="4" marL="2286000" algn="l">
              <a:lnSpc>
                <a:spcPct val="90000"/>
              </a:lnSpc>
              <a:spcBef>
                <a:spcPts val="600"/>
              </a:spcBef>
              <a:spcAft>
                <a:spcPts val="0"/>
              </a:spcAft>
              <a:buSzPts val="1600"/>
              <a:buChar char="•"/>
              <a:defRPr/>
            </a:lvl5pPr>
            <a:lvl6pPr indent="-330200" lvl="5" marL="2743200" algn="l">
              <a:spcBef>
                <a:spcPts val="600"/>
              </a:spcBef>
              <a:spcAft>
                <a:spcPts val="0"/>
              </a:spcAft>
              <a:buSzPts val="16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21" name="Google Shape;21;p13"/>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14"/>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4"/>
          <p:cNvSpPr txBox="1"/>
          <p:nvPr>
            <p:ph idx="1" type="body"/>
          </p:nvPr>
        </p:nvSpPr>
        <p:spPr>
          <a:xfrm>
            <a:off x="1504781" y="1905001"/>
            <a:ext cx="4419599" cy="41148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27" name="Google Shape;27;p14"/>
          <p:cNvSpPr txBox="1"/>
          <p:nvPr>
            <p:ph idx="2" type="body"/>
          </p:nvPr>
        </p:nvSpPr>
        <p:spPr>
          <a:xfrm>
            <a:off x="6229183" y="1905001"/>
            <a:ext cx="4419600" cy="41148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28" name="Google Shape;28;p14"/>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15"/>
          <p:cNvSpPr txBox="1"/>
          <p:nvPr>
            <p:ph type="title"/>
          </p:nvPr>
        </p:nvSpPr>
        <p:spPr>
          <a:xfrm>
            <a:off x="1059614" y="2514600"/>
            <a:ext cx="8692399" cy="28194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4800"/>
              <a:buFont typeface="Corbel"/>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 type="body"/>
          </p:nvPr>
        </p:nvSpPr>
        <p:spPr>
          <a:xfrm>
            <a:off x="1065213" y="5410200"/>
            <a:ext cx="8687333" cy="6096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000"/>
              <a:buNone/>
              <a:defRPr sz="2000" cap="none">
                <a:solidFill>
                  <a:schemeClr val="accent1"/>
                </a:solidFill>
              </a:defRPr>
            </a:lvl1pPr>
            <a:lvl2pPr indent="-228600" lvl="1" marL="914400" algn="l">
              <a:lnSpc>
                <a:spcPct val="90000"/>
              </a:lnSpc>
              <a:spcBef>
                <a:spcPts val="1200"/>
              </a:spcBef>
              <a:spcAft>
                <a:spcPts val="0"/>
              </a:spcAft>
              <a:buSzPts val="1800"/>
              <a:buNone/>
              <a:defRPr sz="1800">
                <a:solidFill>
                  <a:schemeClr val="lt1"/>
                </a:solidFill>
              </a:defRPr>
            </a:lvl2pPr>
            <a:lvl3pPr indent="-228600" lvl="2" marL="1371600" algn="l">
              <a:lnSpc>
                <a:spcPct val="90000"/>
              </a:lnSpc>
              <a:spcBef>
                <a:spcPts val="600"/>
              </a:spcBef>
              <a:spcAft>
                <a:spcPts val="0"/>
              </a:spcAft>
              <a:buSzPts val="1600"/>
              <a:buNone/>
              <a:defRPr sz="1600">
                <a:solidFill>
                  <a:schemeClr val="lt1"/>
                </a:solidFill>
              </a:defRPr>
            </a:lvl3pPr>
            <a:lvl4pPr indent="-228600" lvl="3" marL="1828800" algn="l">
              <a:lnSpc>
                <a:spcPct val="90000"/>
              </a:lnSpc>
              <a:spcBef>
                <a:spcPts val="600"/>
              </a:spcBef>
              <a:spcAft>
                <a:spcPts val="0"/>
              </a:spcAft>
              <a:buSzPts val="1400"/>
              <a:buNone/>
              <a:defRPr sz="1400">
                <a:solidFill>
                  <a:schemeClr val="lt1"/>
                </a:solidFill>
              </a:defRPr>
            </a:lvl4pPr>
            <a:lvl5pPr indent="-228600" lvl="4" marL="2286000" algn="l">
              <a:lnSpc>
                <a:spcPct val="90000"/>
              </a:lnSpc>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0"/>
              </a:spcAft>
              <a:buSzPts val="1400"/>
              <a:buNone/>
              <a:defRPr sz="1400">
                <a:solidFill>
                  <a:schemeClr val="lt1"/>
                </a:solidFill>
              </a:defRPr>
            </a:lvl9pPr>
          </a:lstStyle>
          <a:p/>
        </p:txBody>
      </p:sp>
      <p:sp>
        <p:nvSpPr>
          <p:cNvPr id="34" name="Google Shape;34;p15"/>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16"/>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6"/>
          <p:cNvSpPr txBox="1"/>
          <p:nvPr>
            <p:ph idx="1" type="body"/>
          </p:nvPr>
        </p:nvSpPr>
        <p:spPr>
          <a:xfrm>
            <a:off x="1522411" y="1905000"/>
            <a:ext cx="4416552" cy="7620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2000"/>
              <a:buNone/>
              <a:defRPr b="0" sz="2000" cap="none">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0"/>
              </a:spcAft>
              <a:buSzPts val="1600"/>
              <a:buNone/>
              <a:defRPr b="1" sz="1600"/>
            </a:lvl9pPr>
          </a:lstStyle>
          <a:p/>
        </p:txBody>
      </p:sp>
      <p:sp>
        <p:nvSpPr>
          <p:cNvPr id="40" name="Google Shape;40;p16"/>
          <p:cNvSpPr txBox="1"/>
          <p:nvPr>
            <p:ph idx="2" type="body"/>
          </p:nvPr>
        </p:nvSpPr>
        <p:spPr>
          <a:xfrm>
            <a:off x="1522411" y="2743201"/>
            <a:ext cx="4416552" cy="32766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41" name="Google Shape;41;p16"/>
          <p:cNvSpPr txBox="1"/>
          <p:nvPr>
            <p:ph idx="3" type="body"/>
          </p:nvPr>
        </p:nvSpPr>
        <p:spPr>
          <a:xfrm>
            <a:off x="6249861" y="1905000"/>
            <a:ext cx="4416552" cy="7620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2000"/>
              <a:buNone/>
              <a:defRPr b="0" sz="2000" cap="none">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0"/>
              </a:spcAft>
              <a:buSzPts val="1600"/>
              <a:buNone/>
              <a:defRPr b="1" sz="1600"/>
            </a:lvl9pPr>
          </a:lstStyle>
          <a:p/>
        </p:txBody>
      </p:sp>
      <p:sp>
        <p:nvSpPr>
          <p:cNvPr id="42" name="Google Shape;42;p16"/>
          <p:cNvSpPr txBox="1"/>
          <p:nvPr>
            <p:ph idx="4" type="body"/>
          </p:nvPr>
        </p:nvSpPr>
        <p:spPr>
          <a:xfrm>
            <a:off x="6249861" y="2743201"/>
            <a:ext cx="4416552" cy="32766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43" name="Google Shape;43;p16"/>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17"/>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7"/>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blip>
          <a:stretch>
            <a:fillRect/>
          </a:stretch>
        </a:blipFill>
      </p:bgPr>
    </p:bg>
    <p:spTree>
      <p:nvGrpSpPr>
        <p:cNvPr id="51" name="Shape 51"/>
        <p:cNvGrpSpPr/>
        <p:nvPr/>
      </p:nvGrpSpPr>
      <p:grpSpPr>
        <a:xfrm>
          <a:off x="0" y="0"/>
          <a:ext cx="0" cy="0"/>
          <a:chOff x="0" y="0"/>
          <a:chExt cx="0" cy="0"/>
        </a:xfrm>
      </p:grpSpPr>
      <p:sp>
        <p:nvSpPr>
          <p:cNvPr id="52" name="Google Shape;52;p18"/>
          <p:cNvSpPr txBox="1"/>
          <p:nvPr>
            <p:ph type="title"/>
          </p:nvPr>
        </p:nvSpPr>
        <p:spPr>
          <a:xfrm>
            <a:off x="1055604" y="1905000"/>
            <a:ext cx="3596607" cy="2667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Corbel"/>
              <a:buNone/>
              <a:defRPr b="0"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8"/>
          <p:cNvSpPr txBox="1"/>
          <p:nvPr>
            <p:ph idx="1" type="body"/>
          </p:nvPr>
        </p:nvSpPr>
        <p:spPr>
          <a:xfrm>
            <a:off x="1065213" y="4648200"/>
            <a:ext cx="3581399"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800"/>
              <a:buNone/>
              <a:defRPr sz="1800"/>
            </a:lvl1pPr>
            <a:lvl2pPr indent="-228600" lvl="1" marL="914400" algn="l">
              <a:lnSpc>
                <a:spcPct val="90000"/>
              </a:lnSpc>
              <a:spcBef>
                <a:spcPts val="1200"/>
              </a:spcBef>
              <a:spcAft>
                <a:spcPts val="0"/>
              </a:spcAft>
              <a:buSzPts val="1200"/>
              <a:buNone/>
              <a:defRPr sz="1200"/>
            </a:lvl2pPr>
            <a:lvl3pPr indent="-228600" lvl="2" marL="1371600" algn="l">
              <a:lnSpc>
                <a:spcPct val="90000"/>
              </a:lnSpc>
              <a:spcBef>
                <a:spcPts val="600"/>
              </a:spcBef>
              <a:spcAft>
                <a:spcPts val="0"/>
              </a:spcAft>
              <a:buSzPts val="1000"/>
              <a:buNone/>
              <a:defRPr sz="10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0"/>
              </a:spcAft>
              <a:buSzPts val="900"/>
              <a:buNone/>
              <a:defRPr sz="900"/>
            </a:lvl9pPr>
          </a:lstStyle>
          <a:p/>
        </p:txBody>
      </p:sp>
      <p:sp>
        <p:nvSpPr>
          <p:cNvPr id="54" name="Google Shape;54;p18"/>
          <p:cNvSpPr txBox="1"/>
          <p:nvPr>
            <p:ph idx="2" type="body"/>
          </p:nvPr>
        </p:nvSpPr>
        <p:spPr>
          <a:xfrm>
            <a:off x="4951414" y="685800"/>
            <a:ext cx="6400800" cy="53340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55" name="Google Shape;55;p18"/>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19"/>
          <p:cNvSpPr txBox="1"/>
          <p:nvPr>
            <p:ph type="title"/>
          </p:nvPr>
        </p:nvSpPr>
        <p:spPr>
          <a:xfrm>
            <a:off x="1055604" y="1905000"/>
            <a:ext cx="3596607" cy="2667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Corbel"/>
              <a:buNone/>
              <a:defRPr b="0" i="0"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1065213" y="4648200"/>
            <a:ext cx="3581399"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800"/>
              <a:buNone/>
              <a:defRPr sz="1800"/>
            </a:lvl1pPr>
            <a:lvl2pPr indent="-228600" lvl="1" marL="914400" algn="l">
              <a:lnSpc>
                <a:spcPct val="90000"/>
              </a:lnSpc>
              <a:spcBef>
                <a:spcPts val="1200"/>
              </a:spcBef>
              <a:spcAft>
                <a:spcPts val="0"/>
              </a:spcAft>
              <a:buSzPts val="1200"/>
              <a:buNone/>
              <a:defRPr sz="1200"/>
            </a:lvl2pPr>
            <a:lvl3pPr indent="-228600" lvl="2" marL="1371600" algn="l">
              <a:lnSpc>
                <a:spcPct val="90000"/>
              </a:lnSpc>
              <a:spcBef>
                <a:spcPts val="600"/>
              </a:spcBef>
              <a:spcAft>
                <a:spcPts val="0"/>
              </a:spcAft>
              <a:buSzPts val="1000"/>
              <a:buNone/>
              <a:defRPr sz="10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0"/>
              </a:spcAft>
              <a:buSzPts val="900"/>
              <a:buNone/>
              <a:defRPr sz="900"/>
            </a:lvl9pPr>
          </a:lstStyle>
          <a:p/>
        </p:txBody>
      </p:sp>
      <p:sp>
        <p:nvSpPr>
          <p:cNvPr descr="An empty placeholder to add an image. Click on the placeholder and select the image that you wish to add." id="61" name="Google Shape;61;p19"/>
          <p:cNvSpPr/>
          <p:nvPr>
            <p:ph idx="2" type="pic"/>
          </p:nvPr>
        </p:nvSpPr>
        <p:spPr>
          <a:xfrm>
            <a:off x="4951414" y="685800"/>
            <a:ext cx="6400799" cy="5334000"/>
          </a:xfrm>
          <a:prstGeom prst="rect">
            <a:avLst/>
          </a:prstGeom>
          <a:solidFill>
            <a:schemeClr val="dk2"/>
          </a:solidFill>
          <a:ln cap="flat" cmpd="sng" w="76200">
            <a:solidFill>
              <a:schemeClr val="lt1"/>
            </a:solidFill>
            <a:prstDash val="solid"/>
            <a:miter lim="800000"/>
            <a:headEnd len="sm" w="sm" type="none"/>
            <a:tailEnd len="sm" w="sm" type="none"/>
          </a:ln>
        </p:spPr>
      </p:sp>
      <p:sp>
        <p:nvSpPr>
          <p:cNvPr id="62" name="Google Shape;62;p19"/>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5" name="Shape 65"/>
        <p:cNvGrpSpPr/>
        <p:nvPr/>
      </p:nvGrpSpPr>
      <p:grpSpPr>
        <a:xfrm>
          <a:off x="0" y="0"/>
          <a:ext cx="0" cy="0"/>
          <a:chOff x="0" y="0"/>
          <a:chExt cx="0" cy="0"/>
        </a:xfrm>
      </p:grpSpPr>
      <p:sp>
        <p:nvSpPr>
          <p:cNvPr id="66" name="Google Shape;66;p20"/>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0"/>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Corbel"/>
              <a:buNone/>
              <a:defRPr b="0" i="0" sz="36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orbel"/>
                <a:ea typeface="Corbel"/>
                <a:cs typeface="Corbel"/>
                <a:sym typeface="Corbel"/>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9pPr>
          </a:lstStyle>
          <a:p/>
        </p:txBody>
      </p:sp>
      <p:sp>
        <p:nvSpPr>
          <p:cNvPr id="12" name="Google Shape;12;p11"/>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3" name="Google Shape;13;p11"/>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4" name="Google Shape;14;p11"/>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orbel"/>
                <a:ea typeface="Corbel"/>
                <a:cs typeface="Corbel"/>
                <a:sym typeface="Corbel"/>
              </a:defRPr>
            </a:lvl1pPr>
            <a:lvl2pPr indent="0" lvl="1" marL="0" marR="0" rtl="0" algn="r">
              <a:spcBef>
                <a:spcPts val="0"/>
              </a:spcBef>
              <a:buNone/>
              <a:defRPr b="0" i="0" sz="1100" u="none" cap="none" strike="noStrike">
                <a:solidFill>
                  <a:schemeClr val="lt1"/>
                </a:solidFill>
                <a:latin typeface="Corbel"/>
                <a:ea typeface="Corbel"/>
                <a:cs typeface="Corbel"/>
                <a:sym typeface="Corbel"/>
              </a:defRPr>
            </a:lvl2pPr>
            <a:lvl3pPr indent="0" lvl="2" marL="0" marR="0" rtl="0" algn="r">
              <a:spcBef>
                <a:spcPts val="0"/>
              </a:spcBef>
              <a:buNone/>
              <a:defRPr b="0" i="0" sz="1100" u="none" cap="none" strike="noStrike">
                <a:solidFill>
                  <a:schemeClr val="lt1"/>
                </a:solidFill>
                <a:latin typeface="Corbel"/>
                <a:ea typeface="Corbel"/>
                <a:cs typeface="Corbel"/>
                <a:sym typeface="Corbel"/>
              </a:defRPr>
            </a:lvl3pPr>
            <a:lvl4pPr indent="0" lvl="3" marL="0" marR="0" rtl="0" algn="r">
              <a:spcBef>
                <a:spcPts val="0"/>
              </a:spcBef>
              <a:buNone/>
              <a:defRPr b="0" i="0" sz="1100" u="none" cap="none" strike="noStrike">
                <a:solidFill>
                  <a:schemeClr val="lt1"/>
                </a:solidFill>
                <a:latin typeface="Corbel"/>
                <a:ea typeface="Corbel"/>
                <a:cs typeface="Corbel"/>
                <a:sym typeface="Corbel"/>
              </a:defRPr>
            </a:lvl4pPr>
            <a:lvl5pPr indent="0" lvl="4" marL="0" marR="0" rtl="0" algn="r">
              <a:spcBef>
                <a:spcPts val="0"/>
              </a:spcBef>
              <a:buNone/>
              <a:defRPr b="0" i="0" sz="1100" u="none" cap="none" strike="noStrike">
                <a:solidFill>
                  <a:schemeClr val="lt1"/>
                </a:solidFill>
                <a:latin typeface="Corbel"/>
                <a:ea typeface="Corbel"/>
                <a:cs typeface="Corbel"/>
                <a:sym typeface="Corbel"/>
              </a:defRPr>
            </a:lvl5pPr>
            <a:lvl6pPr indent="0" lvl="5" marL="0" marR="0" rtl="0" algn="r">
              <a:spcBef>
                <a:spcPts val="0"/>
              </a:spcBef>
              <a:buNone/>
              <a:defRPr b="0" i="0" sz="1100" u="none" cap="none" strike="noStrike">
                <a:solidFill>
                  <a:schemeClr val="lt1"/>
                </a:solidFill>
                <a:latin typeface="Corbel"/>
                <a:ea typeface="Corbel"/>
                <a:cs typeface="Corbel"/>
                <a:sym typeface="Corbel"/>
              </a:defRPr>
            </a:lvl6pPr>
            <a:lvl7pPr indent="0" lvl="6" marL="0" marR="0" rtl="0" algn="r">
              <a:spcBef>
                <a:spcPts val="0"/>
              </a:spcBef>
              <a:buNone/>
              <a:defRPr b="0" i="0" sz="1100" u="none" cap="none" strike="noStrike">
                <a:solidFill>
                  <a:schemeClr val="lt1"/>
                </a:solidFill>
                <a:latin typeface="Corbel"/>
                <a:ea typeface="Corbel"/>
                <a:cs typeface="Corbel"/>
                <a:sym typeface="Corbel"/>
              </a:defRPr>
            </a:lvl7pPr>
            <a:lvl8pPr indent="0" lvl="7" marL="0" marR="0" rtl="0" algn="r">
              <a:spcBef>
                <a:spcPts val="0"/>
              </a:spcBef>
              <a:buNone/>
              <a:defRPr b="0" i="0" sz="1100" u="none" cap="none" strike="noStrike">
                <a:solidFill>
                  <a:schemeClr val="lt1"/>
                </a:solidFill>
                <a:latin typeface="Corbel"/>
                <a:ea typeface="Corbel"/>
                <a:cs typeface="Corbel"/>
                <a:sym typeface="Corbel"/>
              </a:defRPr>
            </a:lvl8pPr>
            <a:lvl9pPr indent="0" lvl="8" marL="0" marR="0" rtl="0" algn="r">
              <a:spcBef>
                <a:spcPts val="0"/>
              </a:spcBef>
              <a:buNone/>
              <a:defRPr b="0" i="0" sz="11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1065214" y="1828800"/>
            <a:ext cx="8229600" cy="28956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lt1"/>
              </a:buClr>
              <a:buSzPts val="6600"/>
              <a:buFont typeface="Corbel"/>
              <a:buNone/>
            </a:pPr>
            <a:r>
              <a:rPr lang="en-US"/>
              <a:t>Customer Personality Analysis</a:t>
            </a:r>
            <a:endParaRPr/>
          </a:p>
        </p:txBody>
      </p:sp>
      <p:sp>
        <p:nvSpPr>
          <p:cNvPr id="86" name="Google Shape;86;p1"/>
          <p:cNvSpPr txBox="1"/>
          <p:nvPr>
            <p:ph idx="1" type="subTitle"/>
          </p:nvPr>
        </p:nvSpPr>
        <p:spPr>
          <a:xfrm>
            <a:off x="1065213" y="4800600"/>
            <a:ext cx="8229600" cy="1219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ADS505 FINAL PROJECT</a:t>
            </a:r>
            <a:endParaRPr/>
          </a:p>
          <a:p>
            <a:pPr indent="0" lvl="0" marL="0" rtl="0" algn="l">
              <a:lnSpc>
                <a:spcPct val="90000"/>
              </a:lnSpc>
              <a:spcBef>
                <a:spcPts val="0"/>
              </a:spcBef>
              <a:spcAft>
                <a:spcPts val="0"/>
              </a:spcAft>
              <a:buSzPts val="2000"/>
              <a:buNone/>
            </a:pPr>
            <a:r>
              <a:t/>
            </a:r>
            <a:endParaRPr/>
          </a:p>
          <a:p>
            <a:pPr indent="0" lvl="0" marL="0" rtl="0" algn="l">
              <a:lnSpc>
                <a:spcPct val="90000"/>
              </a:lnSpc>
              <a:spcBef>
                <a:spcPts val="0"/>
              </a:spcBef>
              <a:spcAft>
                <a:spcPts val="0"/>
              </a:spcAft>
              <a:buSzPts val="2000"/>
              <a:buNone/>
            </a:pPr>
            <a:r>
              <a:rPr lang="en-US"/>
              <a:t>GROUP 8: DAN CHOI, TYLER WOLFF, BRYAN FLORES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en-US" sz="4000"/>
              <a:t>Overview</a:t>
            </a:r>
            <a:endParaRPr b="1" sz="4000"/>
          </a:p>
        </p:txBody>
      </p:sp>
      <p:sp>
        <p:nvSpPr>
          <p:cNvPr id="92" name="Google Shape;92;p2"/>
          <p:cNvSpPr txBox="1"/>
          <p:nvPr>
            <p:ph idx="1" type="body"/>
          </p:nvPr>
        </p:nvSpPr>
        <p:spPr>
          <a:xfrm>
            <a:off x="1522413" y="1904999"/>
            <a:ext cx="9134400" cy="4114800"/>
          </a:xfrm>
          <a:prstGeom prst="rect">
            <a:avLst/>
          </a:prstGeom>
          <a:noFill/>
          <a:ln>
            <a:noFill/>
          </a:ln>
        </p:spPr>
        <p:txBody>
          <a:bodyPr anchorCtr="0" anchor="t" bIns="45700" lIns="91425" spcFirstLastPara="1" rIns="91425" wrap="square" tIns="45700">
            <a:normAutofit/>
          </a:bodyPr>
          <a:lstStyle/>
          <a:p>
            <a:pPr indent="-261938" lvl="0" marL="223838" rtl="0" algn="l">
              <a:lnSpc>
                <a:spcPct val="90000"/>
              </a:lnSpc>
              <a:spcBef>
                <a:spcPts val="0"/>
              </a:spcBef>
              <a:spcAft>
                <a:spcPts val="0"/>
              </a:spcAft>
              <a:buSzPts val="3000"/>
              <a:buChar char="•"/>
            </a:pPr>
            <a:r>
              <a:rPr lang="en-US" sz="3000"/>
              <a:t>What is the problem? </a:t>
            </a:r>
            <a:endParaRPr sz="3000"/>
          </a:p>
          <a:p>
            <a:pPr indent="-261938" lvl="0" marL="223838" rtl="0" algn="l">
              <a:lnSpc>
                <a:spcPct val="90000"/>
              </a:lnSpc>
              <a:spcBef>
                <a:spcPts val="1800"/>
              </a:spcBef>
              <a:spcAft>
                <a:spcPts val="0"/>
              </a:spcAft>
              <a:buSzPts val="3000"/>
              <a:buChar char="•"/>
            </a:pPr>
            <a:r>
              <a:rPr lang="en-US" sz="3000"/>
              <a:t>How are you approaching the problem? </a:t>
            </a:r>
            <a:endParaRPr sz="3000"/>
          </a:p>
          <a:p>
            <a:pPr indent="-261937" lvl="0" marL="223837" rtl="0" algn="l">
              <a:lnSpc>
                <a:spcPct val="90000"/>
              </a:lnSpc>
              <a:spcBef>
                <a:spcPts val="1800"/>
              </a:spcBef>
              <a:spcAft>
                <a:spcPts val="0"/>
              </a:spcAft>
              <a:buSzPts val="3000"/>
              <a:buChar char="•"/>
            </a:pPr>
            <a:r>
              <a:rPr lang="en-US" sz="3000"/>
              <a:t>What is the solution?</a:t>
            </a:r>
            <a:endParaRPr sz="3000"/>
          </a:p>
          <a:p>
            <a:pPr indent="-223838" lvl="0" marL="223838" rtl="0" algn="l">
              <a:lnSpc>
                <a:spcPct val="90000"/>
              </a:lnSpc>
              <a:spcBef>
                <a:spcPts val="1800"/>
              </a:spcBef>
              <a:spcAft>
                <a:spcPts val="0"/>
              </a:spcAft>
              <a:buSzPts val="2400"/>
              <a:buChar char="•"/>
            </a:pPr>
            <a:r>
              <a:rPr lang="en-US" sz="3000"/>
              <a:t>Recommendations</a:t>
            </a:r>
            <a:endParaRPr sz="3000"/>
          </a:p>
        </p:txBody>
      </p:sp>
      <p:pic>
        <p:nvPicPr>
          <p:cNvPr id="93" name="Google Shape;93;p2"/>
          <p:cNvPicPr preferRelativeResize="0"/>
          <p:nvPr/>
        </p:nvPicPr>
        <p:blipFill>
          <a:blip r:embed="rId3">
            <a:alphaModFix/>
          </a:blip>
          <a:stretch>
            <a:fillRect/>
          </a:stretch>
        </p:blipFill>
        <p:spPr>
          <a:xfrm>
            <a:off x="6509226" y="3210850"/>
            <a:ext cx="5426075" cy="330339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en-US" sz="4000"/>
              <a:t>Business Problem</a:t>
            </a:r>
            <a:endParaRPr b="1" sz="4000"/>
          </a:p>
        </p:txBody>
      </p:sp>
      <p:sp>
        <p:nvSpPr>
          <p:cNvPr id="99" name="Google Shape;99;p3"/>
          <p:cNvSpPr txBox="1"/>
          <p:nvPr>
            <p:ph idx="1" type="body"/>
          </p:nvPr>
        </p:nvSpPr>
        <p:spPr>
          <a:xfrm>
            <a:off x="1522413" y="1904999"/>
            <a:ext cx="9134400" cy="4114800"/>
          </a:xfrm>
          <a:prstGeom prst="rect">
            <a:avLst/>
          </a:prstGeom>
        </p:spPr>
        <p:txBody>
          <a:bodyPr anchorCtr="0" anchor="t" bIns="45700" lIns="91425" spcFirstLastPara="1" rIns="91425" wrap="square" tIns="45700">
            <a:normAutofit/>
          </a:bodyPr>
          <a:lstStyle/>
          <a:p>
            <a:pPr indent="-419100" lvl="0" marL="457200" rtl="0" algn="l">
              <a:spcBef>
                <a:spcPts val="1800"/>
              </a:spcBef>
              <a:spcAft>
                <a:spcPts val="0"/>
              </a:spcAft>
              <a:buSzPts val="3000"/>
              <a:buChar char="•"/>
            </a:pPr>
            <a:r>
              <a:rPr lang="en-US" sz="3000"/>
              <a:t>Underperforming in current revenue and sales</a:t>
            </a:r>
            <a:endParaRPr sz="3000"/>
          </a:p>
        </p:txBody>
      </p:sp>
      <p:pic>
        <p:nvPicPr>
          <p:cNvPr id="100" name="Google Shape;100;p3"/>
          <p:cNvPicPr preferRelativeResize="0"/>
          <p:nvPr/>
        </p:nvPicPr>
        <p:blipFill>
          <a:blip r:embed="rId3">
            <a:alphaModFix/>
          </a:blip>
          <a:stretch>
            <a:fillRect/>
          </a:stretch>
        </p:blipFill>
        <p:spPr>
          <a:xfrm>
            <a:off x="6094425" y="2696750"/>
            <a:ext cx="5320424" cy="399032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1522413" y="381000"/>
            <a:ext cx="9144000"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en-US" sz="4000"/>
              <a:t>Approach to the Problem</a:t>
            </a:r>
            <a:endParaRPr b="1" sz="4000"/>
          </a:p>
        </p:txBody>
      </p:sp>
      <p:sp>
        <p:nvSpPr>
          <p:cNvPr id="106" name="Google Shape;106;p4"/>
          <p:cNvSpPr txBox="1"/>
          <p:nvPr>
            <p:ph idx="1" type="body"/>
          </p:nvPr>
        </p:nvSpPr>
        <p:spPr>
          <a:xfrm>
            <a:off x="1504776" y="1905000"/>
            <a:ext cx="6320700" cy="4114800"/>
          </a:xfrm>
          <a:prstGeom prst="rect">
            <a:avLst/>
          </a:prstGeom>
          <a:noFill/>
          <a:ln>
            <a:noFill/>
          </a:ln>
        </p:spPr>
        <p:txBody>
          <a:bodyPr anchorCtr="0" anchor="t" bIns="45700" lIns="91425" spcFirstLastPara="1" rIns="91425" wrap="square" tIns="45700">
            <a:normAutofit/>
          </a:bodyPr>
          <a:lstStyle/>
          <a:p>
            <a:pPr indent="-261937" lvl="0" marL="223837" rtl="0" algn="l">
              <a:lnSpc>
                <a:spcPct val="90000"/>
              </a:lnSpc>
              <a:spcBef>
                <a:spcPts val="1800"/>
              </a:spcBef>
              <a:spcAft>
                <a:spcPts val="0"/>
              </a:spcAft>
              <a:buSzPts val="3000"/>
              <a:buChar char="•"/>
            </a:pPr>
            <a:r>
              <a:rPr lang="en-US" sz="3000"/>
              <a:t>Which group to target market?</a:t>
            </a:r>
            <a:endParaRPr sz="3000"/>
          </a:p>
          <a:p>
            <a:pPr indent="-261938" lvl="0" marL="223838" rtl="0" algn="l">
              <a:lnSpc>
                <a:spcPct val="90000"/>
              </a:lnSpc>
              <a:spcBef>
                <a:spcPts val="1800"/>
              </a:spcBef>
              <a:spcAft>
                <a:spcPts val="0"/>
              </a:spcAft>
              <a:buSzPts val="3000"/>
              <a:buChar char="•"/>
            </a:pPr>
            <a:r>
              <a:rPr lang="en-US" sz="3000"/>
              <a:t>What key demographic data was looked at?</a:t>
            </a:r>
            <a:endParaRPr sz="3000"/>
          </a:p>
        </p:txBody>
      </p:sp>
      <p:graphicFrame>
        <p:nvGraphicFramePr>
          <p:cNvPr id="107" name="Google Shape;107;p4"/>
          <p:cNvGraphicFramePr/>
          <p:nvPr/>
        </p:nvGraphicFramePr>
        <p:xfrm>
          <a:off x="8059375" y="2603350"/>
          <a:ext cx="3000000" cy="3000000"/>
        </p:xfrm>
        <a:graphic>
          <a:graphicData uri="http://schemas.openxmlformats.org/drawingml/2006/table">
            <a:tbl>
              <a:tblPr>
                <a:noFill/>
                <a:tableStyleId>{A7BE3921-1349-4BBC-AFD9-E0510323C54C}</a:tableStyleId>
              </a:tblPr>
              <a:tblGrid>
                <a:gridCol w="3921150"/>
              </a:tblGrid>
              <a:tr h="679525">
                <a:tc>
                  <a:txBody>
                    <a:bodyPr/>
                    <a:lstStyle/>
                    <a:p>
                      <a:pPr indent="0" lvl="0" marL="0" rtl="0" algn="ctr">
                        <a:spcBef>
                          <a:spcPts val="0"/>
                        </a:spcBef>
                        <a:spcAft>
                          <a:spcPts val="0"/>
                        </a:spcAft>
                        <a:buNone/>
                      </a:pPr>
                      <a:r>
                        <a:rPr b="1" lang="en-US" sz="2100">
                          <a:solidFill>
                            <a:schemeClr val="lt1"/>
                          </a:solidFill>
                        </a:rPr>
                        <a:t>MARITAL STATUS</a:t>
                      </a:r>
                      <a:endParaRPr b="1" sz="21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679525">
                <a:tc>
                  <a:txBody>
                    <a:bodyPr/>
                    <a:lstStyle/>
                    <a:p>
                      <a:pPr indent="0" lvl="0" marL="0" rtl="0" algn="ctr">
                        <a:spcBef>
                          <a:spcPts val="0"/>
                        </a:spcBef>
                        <a:spcAft>
                          <a:spcPts val="0"/>
                        </a:spcAft>
                        <a:buNone/>
                      </a:pPr>
                      <a:r>
                        <a:rPr b="1" lang="en-US" sz="2100">
                          <a:solidFill>
                            <a:schemeClr val="lt1"/>
                          </a:solidFill>
                        </a:rPr>
                        <a:t>EDUCATION</a:t>
                      </a:r>
                      <a:endParaRPr b="1" sz="21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679525">
                <a:tc>
                  <a:txBody>
                    <a:bodyPr/>
                    <a:lstStyle/>
                    <a:p>
                      <a:pPr indent="0" lvl="0" marL="0" rtl="0" algn="ctr">
                        <a:spcBef>
                          <a:spcPts val="0"/>
                        </a:spcBef>
                        <a:spcAft>
                          <a:spcPts val="0"/>
                        </a:spcAft>
                        <a:buNone/>
                      </a:pPr>
                      <a:r>
                        <a:rPr b="1" lang="en-US" sz="2100">
                          <a:solidFill>
                            <a:schemeClr val="lt1"/>
                          </a:solidFill>
                        </a:rPr>
                        <a:t>NO.OF CHILDREN</a:t>
                      </a:r>
                      <a:endParaRPr b="1" sz="21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679525">
                <a:tc>
                  <a:txBody>
                    <a:bodyPr/>
                    <a:lstStyle/>
                    <a:p>
                      <a:pPr indent="0" lvl="0" marL="0" rtl="0" algn="ctr">
                        <a:spcBef>
                          <a:spcPts val="0"/>
                        </a:spcBef>
                        <a:spcAft>
                          <a:spcPts val="0"/>
                        </a:spcAft>
                        <a:buNone/>
                      </a:pPr>
                      <a:r>
                        <a:rPr b="1" lang="en-US" sz="2100">
                          <a:solidFill>
                            <a:schemeClr val="lt1"/>
                          </a:solidFill>
                        </a:rPr>
                        <a:t>SPENDING</a:t>
                      </a:r>
                      <a:endParaRPr b="1" sz="21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en-US" sz="4000"/>
              <a:t>Solution / Recommendation</a:t>
            </a:r>
            <a:endParaRPr b="1" sz="4000"/>
          </a:p>
        </p:txBody>
      </p:sp>
      <p:sp>
        <p:nvSpPr>
          <p:cNvPr id="113" name="Google Shape;113;p5"/>
          <p:cNvSpPr txBox="1"/>
          <p:nvPr>
            <p:ph idx="1" type="body"/>
          </p:nvPr>
        </p:nvSpPr>
        <p:spPr>
          <a:xfrm>
            <a:off x="1522413" y="1904999"/>
            <a:ext cx="9134400" cy="4114800"/>
          </a:xfrm>
          <a:prstGeom prst="rect">
            <a:avLst/>
          </a:prstGeom>
        </p:spPr>
        <p:txBody>
          <a:bodyPr anchorCtr="0" anchor="t" bIns="45700" lIns="91425" spcFirstLastPara="1" rIns="91425" wrap="square" tIns="45700">
            <a:normAutofit/>
          </a:bodyPr>
          <a:lstStyle/>
          <a:p>
            <a:pPr indent="-368300" lvl="0" marL="457200" rtl="0" algn="l">
              <a:spcBef>
                <a:spcPts val="1800"/>
              </a:spcBef>
              <a:spcAft>
                <a:spcPts val="0"/>
              </a:spcAft>
              <a:buSzPts val="2200"/>
              <a:buChar char="•"/>
            </a:pPr>
            <a:r>
              <a:rPr lang="en-US" sz="2800"/>
              <a:t>Target marketing</a:t>
            </a:r>
            <a:endParaRPr sz="2800"/>
          </a:p>
          <a:p>
            <a:pPr indent="-368300" lvl="0" marL="457200" rtl="0" algn="l">
              <a:spcBef>
                <a:spcPts val="0"/>
              </a:spcBef>
              <a:spcAft>
                <a:spcPts val="0"/>
              </a:spcAft>
              <a:buSzPts val="2200"/>
              <a:buChar char="•"/>
            </a:pPr>
            <a:r>
              <a:rPr lang="en-US" sz="2800"/>
              <a:t>Increase promotions target on this group</a:t>
            </a:r>
            <a:endParaRPr sz="2800"/>
          </a:p>
          <a:p>
            <a:pPr indent="-368300" lvl="0" marL="457200" rtl="0" algn="l">
              <a:spcBef>
                <a:spcPts val="0"/>
              </a:spcBef>
              <a:spcAft>
                <a:spcPts val="0"/>
              </a:spcAft>
              <a:buSzPts val="2200"/>
              <a:buChar char="•"/>
            </a:pPr>
            <a:r>
              <a:rPr lang="en-US" sz="2800"/>
              <a:t>Additional recommendations</a:t>
            </a:r>
            <a:endParaRPr sz="2800"/>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Digital Blue Tunnel 16x9">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2021-10-17T22:59:57Z</dcterms:created>
  <dc:creator>w bl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