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bbed9a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bbed9a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only able to reach 62.5% accuracy using TensorFlow &amp; Keras. This is likely due to limited size of the data set and/or the complexity of the neural architecture. Which gives way to benefit of using the fast.ai library, discussed previously. The fast.ai library applies the resnet-34 architecture on the data given, which is much more complex and refined than the one created with Keras.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2f97a9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02f97a9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2f97a94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2f97a94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2f97a94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2f97a94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2f97a945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2f97a945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bbed9a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bbed9a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ResNet neural architecture allows the model to decipher images with significantly higher accuracy than the TensorFlow/Keras library.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Though the model had issues differentiating metal vs glass, we believe this is a good foundation for an autonomous debris collection machine.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Further work will be to train the model on deciphering objects from broader and quicker scans of its environment to avoid any damage to the ecosystem it is working to protect.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02f97a9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02f97a9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Marine debris is a persistent problem that is only becoming worse. Beach cleanups are no longer a viable long-term solution. Not only is it a threat to human beings, but marine debris has negatively impacted marine species to the point of inadvertent ingestion, entanglement, and death. </a:t>
            </a:r>
            <a:endParaRPr sz="1800">
              <a:solidFill>
                <a:schemeClr val="dk1"/>
              </a:solidFill>
              <a:latin typeface="Open Sans"/>
              <a:ea typeface="Open Sans"/>
              <a:cs typeface="Open Sans"/>
              <a:sym typeface="Open Sans"/>
            </a:endParaRPr>
          </a:p>
          <a:p>
            <a:pPr indent="0" lvl="0" marL="0" rtl="0" algn="just">
              <a:lnSpc>
                <a:spcPct val="115000"/>
              </a:lnSpc>
              <a:spcBef>
                <a:spcPts val="160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We look to apply a machine learning image recognition algorithm using the fast.ai library for coastal cleanup applications, i.e. robotics and/or other autonomous machines.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1ab0079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1ab0079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2f97a94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2f97a94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51ab0079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51ab0079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2f97a94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2f97a94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bbed9a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bbed9a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creating the training data, we created 2 functions. 1 to assign labels to each image and the second to pull the images from the data files to an empty. Snippet to the right shows the shape of the training array.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bbed9a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bbed9a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define each unique label as an integer. Then, we print each unique label and their respective integer. Cardboard is 0, glass is 1,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bbed9a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bbed9a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we created a neural network using Keras with 3 convolutional layers and 2 hidden layers.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s://ourworldindata.org/plastic-pollu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12425" y="1034550"/>
            <a:ext cx="56250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DEBRI</a:t>
            </a:r>
            <a:r>
              <a:rPr lang="en" sz="3300"/>
              <a:t>S IMAGE RECOGNITION </a:t>
            </a:r>
            <a:endParaRPr sz="3300"/>
          </a:p>
          <a:p>
            <a:pPr indent="0" lvl="0" marL="0" rtl="0" algn="ctr">
              <a:spcBef>
                <a:spcPts val="0"/>
              </a:spcBef>
              <a:spcAft>
                <a:spcPts val="0"/>
              </a:spcAft>
              <a:buNone/>
            </a:pPr>
            <a:r>
              <a:rPr lang="en" sz="3300"/>
              <a:t>for </a:t>
            </a:r>
            <a:endParaRPr sz="3300"/>
          </a:p>
          <a:p>
            <a:pPr indent="0" lvl="0" marL="0" rtl="0" algn="ctr">
              <a:spcBef>
                <a:spcPts val="0"/>
              </a:spcBef>
              <a:spcAft>
                <a:spcPts val="0"/>
              </a:spcAft>
              <a:buNone/>
            </a:pPr>
            <a:r>
              <a:rPr lang="en" sz="3300"/>
              <a:t>BEACH CLEANUPS</a:t>
            </a:r>
            <a:endParaRPr sz="3300"/>
          </a:p>
        </p:txBody>
      </p:sp>
      <p:sp>
        <p:nvSpPr>
          <p:cNvPr id="63" name="Google Shape;63;p13"/>
          <p:cNvSpPr txBox="1"/>
          <p:nvPr>
            <p:ph idx="1" type="subTitle"/>
          </p:nvPr>
        </p:nvSpPr>
        <p:spPr>
          <a:xfrm>
            <a:off x="3044700" y="2571751"/>
            <a:ext cx="3054600" cy="13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Contributors:</a:t>
            </a:r>
            <a:endParaRPr/>
          </a:p>
          <a:p>
            <a:pPr indent="0" lvl="0" marL="0" rtl="0" algn="ctr">
              <a:spcBef>
                <a:spcPts val="0"/>
              </a:spcBef>
              <a:spcAft>
                <a:spcPts val="0"/>
              </a:spcAft>
              <a:buNone/>
            </a:pPr>
            <a:r>
              <a:rPr lang="en"/>
              <a:t>Bryan Flores</a:t>
            </a:r>
            <a:endParaRPr/>
          </a:p>
          <a:p>
            <a:pPr indent="0" lvl="0" marL="0" rtl="0" algn="ctr">
              <a:spcBef>
                <a:spcPts val="0"/>
              </a:spcBef>
              <a:spcAft>
                <a:spcPts val="0"/>
              </a:spcAft>
              <a:buNone/>
            </a:pPr>
            <a:r>
              <a:rPr lang="en"/>
              <a:t>Monica Chao</a:t>
            </a:r>
            <a:endParaRPr/>
          </a:p>
          <a:p>
            <a:pPr indent="0" lvl="0" marL="0" rtl="0" algn="ctr">
              <a:spcBef>
                <a:spcPts val="0"/>
              </a:spcBef>
              <a:spcAft>
                <a:spcPts val="0"/>
              </a:spcAft>
              <a:buNone/>
            </a:pPr>
            <a:r>
              <a:rPr lang="en"/>
              <a:t>Serina Robles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with TensorFlow &amp; Keras</a:t>
            </a:r>
            <a:endParaRPr/>
          </a:p>
        </p:txBody>
      </p:sp>
      <p:pic>
        <p:nvPicPr>
          <p:cNvPr id="127" name="Google Shape;127;p22"/>
          <p:cNvPicPr preferRelativeResize="0"/>
          <p:nvPr/>
        </p:nvPicPr>
        <p:blipFill>
          <a:blip r:embed="rId3">
            <a:alphaModFix/>
          </a:blip>
          <a:stretch>
            <a:fillRect/>
          </a:stretch>
        </p:blipFill>
        <p:spPr>
          <a:xfrm>
            <a:off x="1504950" y="1382450"/>
            <a:ext cx="6134100" cy="1095375"/>
          </a:xfrm>
          <a:prstGeom prst="rect">
            <a:avLst/>
          </a:prstGeom>
          <a:noFill/>
          <a:ln>
            <a:noFill/>
          </a:ln>
        </p:spPr>
      </p:pic>
      <p:pic>
        <p:nvPicPr>
          <p:cNvPr id="128" name="Google Shape;128;p22"/>
          <p:cNvPicPr preferRelativeResize="0"/>
          <p:nvPr/>
        </p:nvPicPr>
        <p:blipFill>
          <a:blip r:embed="rId4">
            <a:alphaModFix/>
          </a:blip>
          <a:stretch>
            <a:fillRect/>
          </a:stretch>
        </p:blipFill>
        <p:spPr>
          <a:xfrm>
            <a:off x="1504950" y="2741838"/>
            <a:ext cx="6134100" cy="1133475"/>
          </a:xfrm>
          <a:prstGeom prst="rect">
            <a:avLst/>
          </a:prstGeom>
          <a:noFill/>
          <a:ln>
            <a:noFill/>
          </a:ln>
        </p:spPr>
      </p:pic>
      <p:sp>
        <p:nvSpPr>
          <p:cNvPr id="129" name="Google Shape;129;p22"/>
          <p:cNvSpPr/>
          <p:nvPr/>
        </p:nvSpPr>
        <p:spPr>
          <a:xfrm>
            <a:off x="1932675" y="3634525"/>
            <a:ext cx="3822000" cy="17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2581675" y="4139325"/>
            <a:ext cx="3764100" cy="418200"/>
          </a:xfrm>
          <a:prstGeom prst="rect">
            <a:avLst/>
          </a:prstGeom>
          <a:solidFill>
            <a:srgbClr val="FFB3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62.5% Accuracy</a:t>
            </a:r>
            <a:r>
              <a:rPr lang="en">
                <a:latin typeface="Open Sans"/>
                <a:ea typeface="Open Sans"/>
                <a:cs typeface="Open Sans"/>
                <a:sym typeface="Open Sans"/>
              </a:rPr>
              <a:t> with </a:t>
            </a:r>
            <a:r>
              <a:rPr b="1" lang="en">
                <a:latin typeface="Open Sans"/>
                <a:ea typeface="Open Sans"/>
                <a:cs typeface="Open Sans"/>
                <a:sym typeface="Open Sans"/>
              </a:rPr>
              <a:t>TensorFlow </a:t>
            </a:r>
            <a:r>
              <a:rPr lang="en">
                <a:latin typeface="Open Sans"/>
                <a:ea typeface="Open Sans"/>
                <a:cs typeface="Open Sans"/>
                <a:sym typeface="Open Sans"/>
              </a:rPr>
              <a:t>&amp; </a:t>
            </a:r>
            <a:r>
              <a:rPr b="1" lang="en">
                <a:latin typeface="Open Sans"/>
                <a:ea typeface="Open Sans"/>
                <a:cs typeface="Open Sans"/>
                <a:sym typeface="Open Sans"/>
              </a:rPr>
              <a:t>Keras </a:t>
            </a:r>
            <a:endParaRPr b="1">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44225"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Training</a:t>
            </a:r>
            <a:endParaRPr sz="3400"/>
          </a:p>
        </p:txBody>
      </p:sp>
      <p:pic>
        <p:nvPicPr>
          <p:cNvPr id="136" name="Google Shape;136;p23"/>
          <p:cNvPicPr preferRelativeResize="0"/>
          <p:nvPr/>
        </p:nvPicPr>
        <p:blipFill>
          <a:blip r:embed="rId3">
            <a:alphaModFix/>
          </a:blip>
          <a:stretch>
            <a:fillRect/>
          </a:stretch>
        </p:blipFill>
        <p:spPr>
          <a:xfrm>
            <a:off x="1892700" y="367350"/>
            <a:ext cx="2258050" cy="4330600"/>
          </a:xfrm>
          <a:prstGeom prst="rect">
            <a:avLst/>
          </a:prstGeom>
          <a:noFill/>
          <a:ln>
            <a:noFill/>
          </a:ln>
        </p:spPr>
      </p:pic>
      <p:pic>
        <p:nvPicPr>
          <p:cNvPr id="137" name="Google Shape;137;p23"/>
          <p:cNvPicPr preferRelativeResize="0"/>
          <p:nvPr/>
        </p:nvPicPr>
        <p:blipFill>
          <a:blip r:embed="rId4">
            <a:alphaModFix/>
          </a:blip>
          <a:stretch>
            <a:fillRect/>
          </a:stretch>
        </p:blipFill>
        <p:spPr>
          <a:xfrm>
            <a:off x="4150750" y="204600"/>
            <a:ext cx="4871269" cy="4330599"/>
          </a:xfrm>
          <a:prstGeom prst="rect">
            <a:avLst/>
          </a:prstGeom>
          <a:noFill/>
          <a:ln>
            <a:noFill/>
          </a:ln>
        </p:spPr>
      </p:pic>
      <p:sp>
        <p:nvSpPr>
          <p:cNvPr id="138" name="Google Shape;138;p23"/>
          <p:cNvSpPr txBox="1"/>
          <p:nvPr/>
        </p:nvSpPr>
        <p:spPr>
          <a:xfrm>
            <a:off x="281200" y="1920500"/>
            <a:ext cx="1445100" cy="20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Error rates decrease as more epochs are ran. Keep in mind that only 20 epochs were ran for this!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19800" y="171488"/>
            <a:ext cx="5332599" cy="4800526"/>
          </a:xfrm>
          <a:prstGeom prst="rect">
            <a:avLst/>
          </a:prstGeom>
          <a:noFill/>
          <a:ln>
            <a:noFill/>
          </a:ln>
        </p:spPr>
      </p:pic>
      <p:pic>
        <p:nvPicPr>
          <p:cNvPr id="144" name="Google Shape;144;p24"/>
          <p:cNvPicPr preferRelativeResize="0"/>
          <p:nvPr/>
        </p:nvPicPr>
        <p:blipFill>
          <a:blip r:embed="rId4">
            <a:alphaModFix/>
          </a:blip>
          <a:stretch>
            <a:fillRect/>
          </a:stretch>
        </p:blipFill>
        <p:spPr>
          <a:xfrm>
            <a:off x="5452405" y="970175"/>
            <a:ext cx="3219450" cy="2571750"/>
          </a:xfrm>
          <a:prstGeom prst="rect">
            <a:avLst/>
          </a:prstGeom>
          <a:noFill/>
          <a:ln>
            <a:noFill/>
          </a:ln>
        </p:spPr>
      </p:pic>
      <p:sp>
        <p:nvSpPr>
          <p:cNvPr id="145" name="Google Shape;145;p24"/>
          <p:cNvSpPr txBox="1"/>
          <p:nvPr/>
        </p:nvSpPr>
        <p:spPr>
          <a:xfrm>
            <a:off x="5191475" y="3669550"/>
            <a:ext cx="3741300" cy="13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confusion matrix shows the categories that the machine had the most trouble identifying;</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Glass was confused for metal and plastic was confused for metal often in this case</a:t>
            </a:r>
            <a:endParaRPr>
              <a:latin typeface="Open Sans"/>
              <a:ea typeface="Open Sans"/>
              <a:cs typeface="Open Sans"/>
              <a:sym typeface="Open Sans"/>
            </a:endParaRPr>
          </a:p>
        </p:txBody>
      </p:sp>
      <p:cxnSp>
        <p:nvCxnSpPr>
          <p:cNvPr id="146" name="Google Shape;146;p24"/>
          <p:cNvCxnSpPr/>
          <p:nvPr/>
        </p:nvCxnSpPr>
        <p:spPr>
          <a:xfrm flipH="1" rot="10800000">
            <a:off x="2716350" y="1391725"/>
            <a:ext cx="3549300" cy="301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07025" y="147750"/>
            <a:ext cx="3649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Predictions on Test Data</a:t>
            </a:r>
            <a:endParaRPr sz="3000"/>
          </a:p>
        </p:txBody>
      </p:sp>
      <p:pic>
        <p:nvPicPr>
          <p:cNvPr id="152" name="Google Shape;152;p25"/>
          <p:cNvPicPr preferRelativeResize="0"/>
          <p:nvPr/>
        </p:nvPicPr>
        <p:blipFill>
          <a:blip r:embed="rId3">
            <a:alphaModFix/>
          </a:blip>
          <a:stretch>
            <a:fillRect/>
          </a:stretch>
        </p:blipFill>
        <p:spPr>
          <a:xfrm>
            <a:off x="390750" y="880025"/>
            <a:ext cx="3402325" cy="4113700"/>
          </a:xfrm>
          <a:prstGeom prst="rect">
            <a:avLst/>
          </a:prstGeom>
          <a:noFill/>
          <a:ln>
            <a:noFill/>
          </a:ln>
        </p:spPr>
      </p:pic>
      <p:pic>
        <p:nvPicPr>
          <p:cNvPr id="153" name="Google Shape;153;p25"/>
          <p:cNvPicPr preferRelativeResize="0"/>
          <p:nvPr/>
        </p:nvPicPr>
        <p:blipFill>
          <a:blip r:embed="rId4">
            <a:alphaModFix/>
          </a:blip>
          <a:stretch>
            <a:fillRect/>
          </a:stretch>
        </p:blipFill>
        <p:spPr>
          <a:xfrm>
            <a:off x="4275775" y="156625"/>
            <a:ext cx="4334825" cy="2423700"/>
          </a:xfrm>
          <a:prstGeom prst="rect">
            <a:avLst/>
          </a:prstGeom>
          <a:noFill/>
          <a:ln>
            <a:noFill/>
          </a:ln>
        </p:spPr>
      </p:pic>
      <p:sp>
        <p:nvSpPr>
          <p:cNvPr id="154" name="Google Shape;154;p25"/>
          <p:cNvSpPr/>
          <p:nvPr/>
        </p:nvSpPr>
        <p:spPr>
          <a:xfrm>
            <a:off x="7801675" y="2229950"/>
            <a:ext cx="747600" cy="289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155" name="Google Shape;155;p25"/>
          <p:cNvPicPr preferRelativeResize="0"/>
          <p:nvPr/>
        </p:nvPicPr>
        <p:blipFill>
          <a:blip r:embed="rId5">
            <a:alphaModFix/>
          </a:blip>
          <a:stretch>
            <a:fillRect/>
          </a:stretch>
        </p:blipFill>
        <p:spPr>
          <a:xfrm>
            <a:off x="4275776" y="2844650"/>
            <a:ext cx="3304999" cy="20673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p:nvPr/>
        </p:nvSpPr>
        <p:spPr>
          <a:xfrm>
            <a:off x="6415275" y="4466600"/>
            <a:ext cx="2123100" cy="318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220650" y="926600"/>
            <a:ext cx="5372151" cy="3290299"/>
          </a:xfrm>
          <a:prstGeom prst="rect">
            <a:avLst/>
          </a:prstGeom>
          <a:noFill/>
          <a:ln>
            <a:noFill/>
          </a:ln>
        </p:spPr>
      </p:pic>
      <p:pic>
        <p:nvPicPr>
          <p:cNvPr id="162" name="Google Shape;162;p26"/>
          <p:cNvPicPr preferRelativeResize="0"/>
          <p:nvPr/>
        </p:nvPicPr>
        <p:blipFill>
          <a:blip r:embed="rId4">
            <a:alphaModFix/>
          </a:blip>
          <a:stretch>
            <a:fillRect/>
          </a:stretch>
        </p:blipFill>
        <p:spPr>
          <a:xfrm>
            <a:off x="5622725" y="1351725"/>
            <a:ext cx="3376675" cy="1549025"/>
          </a:xfrm>
          <a:prstGeom prst="rect">
            <a:avLst/>
          </a:prstGeom>
          <a:noFill/>
          <a:ln>
            <a:noFill/>
          </a:ln>
        </p:spPr>
      </p:pic>
      <p:sp>
        <p:nvSpPr>
          <p:cNvPr id="163" name="Google Shape;163;p26"/>
          <p:cNvSpPr txBox="1"/>
          <p:nvPr/>
        </p:nvSpPr>
        <p:spPr>
          <a:xfrm>
            <a:off x="6018875" y="2956975"/>
            <a:ext cx="2947800" cy="16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machine still seems to have trouble differentiating metal vs glass but improved on metal vs plastic compared to the previous matrix (training data). We were able to get a </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a:p>
            <a:pPr indent="0" lvl="0" marL="0" rtl="0" algn="ctr">
              <a:spcBef>
                <a:spcPts val="0"/>
              </a:spcBef>
              <a:spcAft>
                <a:spcPts val="0"/>
              </a:spcAft>
              <a:buNone/>
            </a:pPr>
            <a:r>
              <a:rPr b="1" lang="en">
                <a:latin typeface="Open Sans"/>
                <a:ea typeface="Open Sans"/>
                <a:cs typeface="Open Sans"/>
                <a:sym typeface="Open Sans"/>
              </a:rPr>
              <a:t>91.34% accuracy rate</a:t>
            </a:r>
            <a:r>
              <a:rPr lang="en">
                <a:latin typeface="Open Sans"/>
                <a:ea typeface="Open Sans"/>
                <a:cs typeface="Open Sans"/>
                <a:sym typeface="Open Sans"/>
              </a:rPr>
              <a:t>.</a:t>
            </a:r>
            <a:endParaRPr>
              <a:latin typeface="Open Sans"/>
              <a:ea typeface="Open Sans"/>
              <a:cs typeface="Open Sans"/>
              <a:sym typeface="Open Sans"/>
            </a:endParaRPr>
          </a:p>
        </p:txBody>
      </p:sp>
      <p:sp>
        <p:nvSpPr>
          <p:cNvPr id="164" name="Google Shape;164;p26"/>
          <p:cNvSpPr txBox="1"/>
          <p:nvPr/>
        </p:nvSpPr>
        <p:spPr>
          <a:xfrm>
            <a:off x="135475" y="107475"/>
            <a:ext cx="4751100" cy="7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dk1"/>
                </a:solidFill>
                <a:latin typeface="Economica"/>
                <a:ea typeface="Economica"/>
                <a:cs typeface="Economica"/>
                <a:sym typeface="Economica"/>
              </a:rPr>
              <a:t>Test Data Confusion Matrix</a:t>
            </a:r>
            <a:endParaRPr sz="800">
              <a:latin typeface="Open Sans"/>
              <a:ea typeface="Open Sans"/>
              <a:cs typeface="Open Sans"/>
              <a:sym typeface="Open Sans"/>
            </a:endParaRPr>
          </a:p>
        </p:txBody>
      </p:sp>
      <p:sp>
        <p:nvSpPr>
          <p:cNvPr id="165" name="Google Shape;165;p26"/>
          <p:cNvSpPr/>
          <p:nvPr/>
        </p:nvSpPr>
        <p:spPr>
          <a:xfrm>
            <a:off x="6074950" y="2723450"/>
            <a:ext cx="887700" cy="177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27"/>
          <p:cNvSpPr txBox="1"/>
          <p:nvPr>
            <p:ph idx="1" type="body"/>
          </p:nvPr>
        </p:nvSpPr>
        <p:spPr>
          <a:xfrm>
            <a:off x="5112100" y="1800150"/>
            <a:ext cx="3720300" cy="192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ResNet architecture over human built architecture</a:t>
            </a:r>
            <a:endParaRPr/>
          </a:p>
          <a:p>
            <a:pPr indent="-342900" lvl="0" marL="457200" rtl="0" algn="l">
              <a:spcBef>
                <a:spcPts val="0"/>
              </a:spcBef>
              <a:spcAft>
                <a:spcPts val="0"/>
              </a:spcAft>
              <a:buSzPts val="1800"/>
              <a:buChar char="-"/>
            </a:pPr>
            <a:r>
              <a:rPr lang="en"/>
              <a:t>Good foundation for debris collection application</a:t>
            </a:r>
            <a:endParaRPr/>
          </a:p>
          <a:p>
            <a:pPr indent="-342900" lvl="0" marL="457200" rtl="0" algn="l">
              <a:spcBef>
                <a:spcPts val="0"/>
              </a:spcBef>
              <a:spcAft>
                <a:spcPts val="0"/>
              </a:spcAft>
              <a:buSzPts val="1800"/>
              <a:buChar char="-"/>
            </a:pPr>
            <a:r>
              <a:rPr lang="en"/>
              <a:t>Next? Object recognition</a:t>
            </a:r>
            <a:endParaRPr/>
          </a:p>
        </p:txBody>
      </p:sp>
      <p:pic>
        <p:nvPicPr>
          <p:cNvPr id="172" name="Google Shape;172;p27"/>
          <p:cNvPicPr preferRelativeResize="0"/>
          <p:nvPr/>
        </p:nvPicPr>
        <p:blipFill>
          <a:blip r:embed="rId3">
            <a:alphaModFix/>
          </a:blip>
          <a:stretch>
            <a:fillRect/>
          </a:stretch>
        </p:blipFill>
        <p:spPr>
          <a:xfrm>
            <a:off x="152400" y="1299625"/>
            <a:ext cx="4959700" cy="292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56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Motivations</a:t>
            </a:r>
            <a:endParaRPr/>
          </a:p>
        </p:txBody>
      </p:sp>
      <p:sp>
        <p:nvSpPr>
          <p:cNvPr id="69" name="Google Shape;69;p14"/>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Marine debris a persistent problem</a:t>
            </a:r>
            <a:endParaRPr/>
          </a:p>
          <a:p>
            <a:pPr indent="-342900" lvl="0" marL="457200" rtl="0" algn="just">
              <a:spcBef>
                <a:spcPts val="0"/>
              </a:spcBef>
              <a:spcAft>
                <a:spcPts val="0"/>
              </a:spcAft>
              <a:buSzPts val="1800"/>
              <a:buChar char="-"/>
            </a:pPr>
            <a:r>
              <a:rPr lang="en"/>
              <a:t>Serious threat to marine species</a:t>
            </a:r>
            <a:endParaRPr/>
          </a:p>
          <a:p>
            <a:pPr indent="-342900" lvl="0" marL="457200" rtl="0" algn="just">
              <a:spcBef>
                <a:spcPts val="0"/>
              </a:spcBef>
              <a:spcAft>
                <a:spcPts val="0"/>
              </a:spcAft>
              <a:buSzPts val="1800"/>
              <a:buChar char="-"/>
            </a:pPr>
            <a:r>
              <a:rPr lang="en"/>
              <a:t>Human involvement is limiting</a:t>
            </a:r>
            <a:endParaRPr/>
          </a:p>
          <a:p>
            <a:pPr indent="-342900" lvl="0" marL="457200" rtl="0" algn="just">
              <a:spcBef>
                <a:spcPts val="0"/>
              </a:spcBef>
              <a:spcAft>
                <a:spcPts val="0"/>
              </a:spcAft>
              <a:buSzPts val="1800"/>
              <a:buChar char="-"/>
            </a:pPr>
            <a:r>
              <a:rPr lang="en"/>
              <a:t>Apply machine learning algorithm for autonomous machines to clean beaches on a more consistent basis</a:t>
            </a:r>
            <a:endParaRPr/>
          </a:p>
          <a:p>
            <a:pPr indent="0" lvl="0" marL="0" rtl="0" algn="just">
              <a:spcBef>
                <a:spcPts val="1600"/>
              </a:spcBef>
              <a:spcAft>
                <a:spcPts val="1600"/>
              </a:spcAft>
              <a:buNone/>
            </a:pPr>
            <a:r>
              <a:t/>
            </a:r>
            <a:endParaRPr/>
          </a:p>
        </p:txBody>
      </p:sp>
      <p:pic>
        <p:nvPicPr>
          <p:cNvPr id="70" name="Google Shape;70;p14"/>
          <p:cNvPicPr preferRelativeResize="0"/>
          <p:nvPr/>
        </p:nvPicPr>
        <p:blipFill>
          <a:blip r:embed="rId3">
            <a:alphaModFix/>
          </a:blip>
          <a:stretch>
            <a:fillRect/>
          </a:stretch>
        </p:blipFill>
        <p:spPr>
          <a:xfrm>
            <a:off x="4753250" y="356100"/>
            <a:ext cx="3320790" cy="2215650"/>
          </a:xfrm>
          <a:prstGeom prst="rect">
            <a:avLst/>
          </a:prstGeom>
          <a:noFill/>
          <a:ln>
            <a:noFill/>
          </a:ln>
        </p:spPr>
      </p:pic>
      <p:pic>
        <p:nvPicPr>
          <p:cNvPr id="71" name="Google Shape;71;p14"/>
          <p:cNvPicPr preferRelativeResize="0"/>
          <p:nvPr/>
        </p:nvPicPr>
        <p:blipFill>
          <a:blip r:embed="rId4">
            <a:alphaModFix/>
          </a:blip>
          <a:stretch>
            <a:fillRect/>
          </a:stretch>
        </p:blipFill>
        <p:spPr>
          <a:xfrm>
            <a:off x="5490774" y="2406850"/>
            <a:ext cx="3320800"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674400" y="839950"/>
            <a:ext cx="7375799" cy="3936524"/>
          </a:xfrm>
          <a:prstGeom prst="rect">
            <a:avLst/>
          </a:prstGeom>
          <a:noFill/>
          <a:ln>
            <a:noFill/>
          </a:ln>
        </p:spPr>
      </p:pic>
      <p:sp>
        <p:nvSpPr>
          <p:cNvPr id="77" name="Google Shape;77;p15"/>
          <p:cNvSpPr txBox="1"/>
          <p:nvPr/>
        </p:nvSpPr>
        <p:spPr>
          <a:xfrm>
            <a:off x="228600" y="128600"/>
            <a:ext cx="74295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700">
                <a:solidFill>
                  <a:schemeClr val="dk1"/>
                </a:solidFill>
                <a:latin typeface="Economica"/>
                <a:ea typeface="Economica"/>
                <a:cs typeface="Economica"/>
                <a:sym typeface="Economica"/>
              </a:rPr>
              <a:t>Debris Effects</a:t>
            </a:r>
            <a:endParaRPr sz="900">
              <a:latin typeface="Open Sans"/>
              <a:ea typeface="Open Sans"/>
              <a:cs typeface="Open Sans"/>
              <a:sym typeface="Open Sans"/>
            </a:endParaRPr>
          </a:p>
        </p:txBody>
      </p:sp>
      <p:sp>
        <p:nvSpPr>
          <p:cNvPr id="78" name="Google Shape;78;p15"/>
          <p:cNvSpPr txBox="1"/>
          <p:nvPr/>
        </p:nvSpPr>
        <p:spPr>
          <a:xfrm>
            <a:off x="142875" y="907250"/>
            <a:ext cx="1371600" cy="3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Most debris can take hundreds of years to decompose.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Leads to how we need to prioritize  debris type. </a:t>
            </a:r>
            <a:endParaRPr>
              <a:latin typeface="Open Sans"/>
              <a:ea typeface="Open Sans"/>
              <a:cs typeface="Open Sans"/>
              <a:sym typeface="Open Sans"/>
            </a:endParaRPr>
          </a:p>
        </p:txBody>
      </p:sp>
      <p:sp>
        <p:nvSpPr>
          <p:cNvPr id="79" name="Google Shape;79;p15"/>
          <p:cNvSpPr txBox="1"/>
          <p:nvPr/>
        </p:nvSpPr>
        <p:spPr>
          <a:xfrm flipH="1" rot="4151">
            <a:off x="-1" y="4777665"/>
            <a:ext cx="1987801" cy="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hlinkClick r:id="rId4"/>
              </a:rPr>
              <a:t>https://ourworldindata.org/plastic-pollution</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Marine Debris Problems</a:t>
            </a:r>
            <a:endParaRPr/>
          </a:p>
        </p:txBody>
      </p:sp>
      <p:pic>
        <p:nvPicPr>
          <p:cNvPr id="85" name="Google Shape;85;p16"/>
          <p:cNvPicPr preferRelativeResize="0"/>
          <p:nvPr/>
        </p:nvPicPr>
        <p:blipFill>
          <a:blip r:embed="rId3">
            <a:alphaModFix/>
          </a:blip>
          <a:stretch>
            <a:fillRect/>
          </a:stretch>
        </p:blipFill>
        <p:spPr>
          <a:xfrm>
            <a:off x="2016925" y="992425"/>
            <a:ext cx="6973860" cy="3691475"/>
          </a:xfrm>
          <a:prstGeom prst="rect">
            <a:avLst/>
          </a:prstGeom>
          <a:noFill/>
          <a:ln>
            <a:noFill/>
          </a:ln>
        </p:spPr>
      </p:pic>
      <p:sp>
        <p:nvSpPr>
          <p:cNvPr id="86" name="Google Shape;86;p16"/>
          <p:cNvSpPr txBox="1"/>
          <p:nvPr/>
        </p:nvSpPr>
        <p:spPr>
          <a:xfrm>
            <a:off x="235750" y="1150150"/>
            <a:ext cx="1628700" cy="3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Plastic waste generated by coastal populations.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The colors </a:t>
            </a:r>
            <a:r>
              <a:rPr lang="en" sz="1200">
                <a:latin typeface="Open Sans"/>
                <a:ea typeface="Open Sans"/>
                <a:cs typeface="Open Sans"/>
                <a:sym typeface="Open Sans"/>
              </a:rPr>
              <a:t>correlate</a:t>
            </a:r>
            <a:r>
              <a:rPr lang="en" sz="1200">
                <a:latin typeface="Open Sans"/>
                <a:ea typeface="Open Sans"/>
                <a:cs typeface="Open Sans"/>
                <a:sym typeface="Open Sans"/>
              </a:rPr>
              <a:t> with the amount of waste that is generated by each coast per year in tons.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With Guernsey being the lowest at 141 tons and the United States with the highest at 37,729,383 tons. </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6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Share of Global Mismanaged Waste</a:t>
            </a:r>
            <a:endParaRPr/>
          </a:p>
        </p:txBody>
      </p:sp>
      <p:sp>
        <p:nvSpPr>
          <p:cNvPr id="92" name="Google Shape;92;p17"/>
          <p:cNvSpPr txBox="1"/>
          <p:nvPr/>
        </p:nvSpPr>
        <p:spPr>
          <a:xfrm>
            <a:off x="192875" y="950125"/>
            <a:ext cx="2243100" cy="37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sum of mismanaged litter or inadequately disposed waste globally.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With Montserrat and Tokelau as the lowest waste producers at 0.0001%.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And China as the leading producer of waste at 27.6966%. </a:t>
            </a:r>
            <a:endParaRPr>
              <a:latin typeface="Open Sans"/>
              <a:ea typeface="Open Sans"/>
              <a:cs typeface="Open Sans"/>
              <a:sym typeface="Open Sans"/>
            </a:endParaRPr>
          </a:p>
        </p:txBody>
      </p:sp>
      <p:pic>
        <p:nvPicPr>
          <p:cNvPr id="93" name="Google Shape;93;p17"/>
          <p:cNvPicPr preferRelativeResize="0"/>
          <p:nvPr/>
        </p:nvPicPr>
        <p:blipFill>
          <a:blip r:embed="rId3">
            <a:alphaModFix/>
          </a:blip>
          <a:stretch>
            <a:fillRect/>
          </a:stretch>
        </p:blipFill>
        <p:spPr>
          <a:xfrm>
            <a:off x="2869675" y="1049150"/>
            <a:ext cx="6020019" cy="3841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99" name="Google Shape;99;p18"/>
          <p:cNvSpPr txBox="1"/>
          <p:nvPr>
            <p:ph idx="1" type="body"/>
          </p:nvPr>
        </p:nvSpPr>
        <p:spPr>
          <a:xfrm>
            <a:off x="-12" y="831300"/>
            <a:ext cx="85206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Fast.ai → deep learning library to create neural network</a:t>
            </a:r>
            <a:endParaRPr/>
          </a:p>
          <a:p>
            <a:pPr indent="-342900" lvl="0" marL="457200" rtl="0" algn="l">
              <a:spcBef>
                <a:spcPts val="0"/>
              </a:spcBef>
              <a:spcAft>
                <a:spcPts val="0"/>
              </a:spcAft>
              <a:buSzPts val="1800"/>
              <a:buChar char="-"/>
            </a:pPr>
            <a:r>
              <a:rPr lang="en"/>
              <a:t>ResNet-34 neural architecture </a:t>
            </a:r>
            <a:endParaRPr/>
          </a:p>
          <a:p>
            <a:pPr indent="-342900" lvl="0" marL="457200" rtl="0" algn="l">
              <a:spcBef>
                <a:spcPts val="0"/>
              </a:spcBef>
              <a:spcAft>
                <a:spcPts val="0"/>
              </a:spcAft>
              <a:buSzPts val="1800"/>
              <a:buChar char="-"/>
            </a:pPr>
            <a:r>
              <a:rPr lang="en"/>
              <a:t>Learns on 3000+ images of 6 debris types:</a:t>
            </a:r>
            <a:endParaRPr/>
          </a:p>
          <a:p>
            <a:pPr indent="-342900" lvl="1" marL="914400" rtl="0" algn="l">
              <a:spcBef>
                <a:spcPts val="0"/>
              </a:spcBef>
              <a:spcAft>
                <a:spcPts val="0"/>
              </a:spcAft>
              <a:buSzPts val="1800"/>
              <a:buChar char="-"/>
            </a:pPr>
            <a:r>
              <a:rPr lang="en"/>
              <a:t>Cardboard, Plastic, Metal, Glass, Trash, Paper</a:t>
            </a:r>
            <a:endParaRPr/>
          </a:p>
          <a:p>
            <a:pPr indent="-342900" lvl="0" marL="457200" rtl="0" algn="l">
              <a:spcBef>
                <a:spcPts val="0"/>
              </a:spcBef>
              <a:spcAft>
                <a:spcPts val="0"/>
              </a:spcAft>
              <a:buSzPts val="1800"/>
              <a:buChar char="-"/>
            </a:pPr>
            <a:r>
              <a:rPr lang="en"/>
              <a:t>To be trained on images of polluted beaches and coastal species</a:t>
            </a:r>
            <a:endParaRPr/>
          </a:p>
        </p:txBody>
      </p:sp>
      <p:pic>
        <p:nvPicPr>
          <p:cNvPr id="100" name="Google Shape;100;p18"/>
          <p:cNvPicPr preferRelativeResize="0"/>
          <p:nvPr/>
        </p:nvPicPr>
        <p:blipFill>
          <a:blip r:embed="rId3">
            <a:alphaModFix/>
          </a:blip>
          <a:stretch>
            <a:fillRect/>
          </a:stretch>
        </p:blipFill>
        <p:spPr>
          <a:xfrm>
            <a:off x="1795738" y="2679925"/>
            <a:ext cx="5552526" cy="2252700"/>
          </a:xfrm>
          <a:prstGeom prst="rect">
            <a:avLst/>
          </a:prstGeom>
          <a:noFill/>
          <a:ln>
            <a:noFill/>
          </a:ln>
        </p:spPr>
      </p:pic>
      <p:sp>
        <p:nvSpPr>
          <p:cNvPr id="101" name="Google Shape;101;p18"/>
          <p:cNvSpPr txBox="1"/>
          <p:nvPr/>
        </p:nvSpPr>
        <p:spPr>
          <a:xfrm>
            <a:off x="3447000" y="4586425"/>
            <a:ext cx="2250000" cy="346200"/>
          </a:xfrm>
          <a:prstGeom prst="rect">
            <a:avLst/>
          </a:prstGeom>
          <a:solidFill>
            <a:srgbClr val="9FC5E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ResNet-34 architecture</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Training Data</a:t>
            </a:r>
            <a:endParaRPr/>
          </a:p>
        </p:txBody>
      </p:sp>
      <p:pic>
        <p:nvPicPr>
          <p:cNvPr id="107" name="Google Shape;107;p19"/>
          <p:cNvPicPr preferRelativeResize="0"/>
          <p:nvPr/>
        </p:nvPicPr>
        <p:blipFill>
          <a:blip r:embed="rId3">
            <a:alphaModFix/>
          </a:blip>
          <a:stretch>
            <a:fillRect/>
          </a:stretch>
        </p:blipFill>
        <p:spPr>
          <a:xfrm>
            <a:off x="311700" y="1073725"/>
            <a:ext cx="5454000" cy="2831875"/>
          </a:xfrm>
          <a:prstGeom prst="rect">
            <a:avLst/>
          </a:prstGeom>
          <a:noFill/>
          <a:ln>
            <a:noFill/>
          </a:ln>
        </p:spPr>
      </p:pic>
      <p:pic>
        <p:nvPicPr>
          <p:cNvPr id="108" name="Google Shape;108;p19"/>
          <p:cNvPicPr preferRelativeResize="0"/>
          <p:nvPr/>
        </p:nvPicPr>
        <p:blipFill>
          <a:blip r:embed="rId4">
            <a:alphaModFix/>
          </a:blip>
          <a:stretch>
            <a:fillRect/>
          </a:stretch>
        </p:blipFill>
        <p:spPr>
          <a:xfrm>
            <a:off x="6089100" y="3191463"/>
            <a:ext cx="2743200" cy="1171575"/>
          </a:xfrm>
          <a:prstGeom prst="rect">
            <a:avLst/>
          </a:prstGeom>
          <a:noFill/>
          <a:ln>
            <a:noFill/>
          </a:ln>
        </p:spPr>
      </p:pic>
      <p:sp>
        <p:nvSpPr>
          <p:cNvPr id="109" name="Google Shape;109;p19"/>
          <p:cNvSpPr txBox="1"/>
          <p:nvPr/>
        </p:nvSpPr>
        <p:spPr>
          <a:xfrm>
            <a:off x="6159700" y="1117275"/>
            <a:ext cx="2672700" cy="1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Function to create training data for each image directory (at left).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Verifying the shape of the training array (below).</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Extracting &amp; Applying Labels</a:t>
            </a:r>
            <a:endParaRPr/>
          </a:p>
        </p:txBody>
      </p:sp>
      <p:pic>
        <p:nvPicPr>
          <p:cNvPr id="115" name="Google Shape;115;p20"/>
          <p:cNvPicPr preferRelativeResize="0"/>
          <p:nvPr/>
        </p:nvPicPr>
        <p:blipFill>
          <a:blip r:embed="rId3">
            <a:alphaModFix/>
          </a:blip>
          <a:stretch>
            <a:fillRect/>
          </a:stretch>
        </p:blipFill>
        <p:spPr>
          <a:xfrm>
            <a:off x="1714500" y="1233488"/>
            <a:ext cx="5715000"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94100" y="2156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Keras Neural Structure</a:t>
            </a:r>
            <a:endParaRPr/>
          </a:p>
        </p:txBody>
      </p:sp>
      <p:pic>
        <p:nvPicPr>
          <p:cNvPr id="121" name="Google Shape;121;p21"/>
          <p:cNvPicPr preferRelativeResize="0"/>
          <p:nvPr/>
        </p:nvPicPr>
        <p:blipFill>
          <a:blip r:embed="rId3">
            <a:alphaModFix/>
          </a:blip>
          <a:stretch>
            <a:fillRect/>
          </a:stretch>
        </p:blipFill>
        <p:spPr>
          <a:xfrm>
            <a:off x="4151075" y="24250"/>
            <a:ext cx="4740051" cy="50950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