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21"/>
  </p:notesMasterIdLst>
  <p:handoutMasterIdLst>
    <p:handoutMasterId r:id="rId22"/>
  </p:handoutMasterIdLst>
  <p:sldIdLst>
    <p:sldId id="266" r:id="rId5"/>
    <p:sldId id="257" r:id="rId6"/>
    <p:sldId id="267" r:id="rId7"/>
    <p:sldId id="268" r:id="rId8"/>
    <p:sldId id="269" r:id="rId9"/>
    <p:sldId id="276" r:id="rId10"/>
    <p:sldId id="270" r:id="rId11"/>
    <p:sldId id="277" r:id="rId12"/>
    <p:sldId id="279" r:id="rId13"/>
    <p:sldId id="280" r:id="rId14"/>
    <p:sldId id="278"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6" d="100"/>
          <a:sy n="86" d="100"/>
        </p:scale>
        <p:origin x="382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3004B2-8369-451D-9A1F-B596E5CAF041}" type="datetime1">
              <a:rPr lang="it-IT" smtClean="0"/>
              <a:t>20/07/2022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4C531EA-3B14-40B9-94EF-FFD37E10845B}" type="slidenum">
              <a:rPr lang="it-IT" smtClean="0"/>
              <a:t>‹N›</a:t>
            </a:fld>
            <a:endParaRPr lang="it-IT"/>
          </a:p>
        </p:txBody>
      </p:sp>
    </p:spTree>
    <p:extLst>
      <p:ext uri="{BB962C8B-B14F-4D97-AF65-F5344CB8AC3E}">
        <p14:creationId xmlns:p14="http://schemas.microsoft.com/office/powerpoint/2010/main" val="12531907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1"/>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F608A77-7AEE-4ED9-8E3C-1469AA451358}" type="datetime1">
              <a:rPr lang="it-IT" noProof="1" dirty="0" smtClean="0"/>
              <a:t>20/07/2022</a:t>
            </a:fld>
            <a:endParaRPr lang="it-IT" noProof="1"/>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1"/>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1"/>
              <a:t>Fare clic per modificare gli stili del testo dello schema</a:t>
            </a:r>
          </a:p>
          <a:p>
            <a:pPr lvl="1" rtl="0"/>
            <a:r>
              <a:rPr lang="it-IT" noProof="1"/>
              <a:t>Secondo livello</a:t>
            </a:r>
          </a:p>
          <a:p>
            <a:pPr lvl="2" rtl="0"/>
            <a:r>
              <a:rPr lang="it-IT" noProof="1"/>
              <a:t>Terzo livello</a:t>
            </a:r>
          </a:p>
          <a:p>
            <a:pPr lvl="3" rtl="0"/>
            <a:r>
              <a:rPr lang="it-IT" noProof="1"/>
              <a:t>Quarto livello</a:t>
            </a:r>
          </a:p>
          <a:p>
            <a:pPr lvl="4" rtl="0"/>
            <a:r>
              <a:rPr lang="it-IT" noProof="1"/>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1"/>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33D7A2-C585-48BF-BF8C-C21FDC051F77}" type="slidenum">
              <a:rPr lang="it-IT" noProof="1" dirty="0" smtClean="0"/>
              <a:t>‹N›</a:t>
            </a:fld>
            <a:endParaRPr lang="it-IT" noProof="1"/>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3733D7A2-C585-48BF-BF8C-C21FDC051F77}" type="slidenum">
              <a:rPr lang="it-IT" smtClean="0"/>
              <a:t>1</a:t>
            </a:fld>
            <a:endParaRPr lang="it-IT"/>
          </a:p>
        </p:txBody>
      </p:sp>
    </p:spTree>
    <p:extLst>
      <p:ext uri="{BB962C8B-B14F-4D97-AF65-F5344CB8AC3E}">
        <p14:creationId xmlns:p14="http://schemas.microsoft.com/office/powerpoint/2010/main" val="401333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3733D7A2-C585-48BF-BF8C-C21FDC051F77}" type="slidenum">
              <a:rPr lang="it-IT" smtClean="0"/>
              <a:t>2</a:t>
            </a:fld>
            <a:endParaRPr lang="it-IT"/>
          </a:p>
        </p:txBody>
      </p:sp>
    </p:spTree>
    <p:extLst>
      <p:ext uri="{BB962C8B-B14F-4D97-AF65-F5344CB8AC3E}">
        <p14:creationId xmlns:p14="http://schemas.microsoft.com/office/powerpoint/2010/main" val="193924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40862899-766B-4082-BAA0-178F38016F93}" type="datetime1">
              <a:rPr lang="it-IT" noProof="0" smtClean="0"/>
              <a:t>20/07/2022</a:t>
            </a:fld>
            <a:endParaRPr lang="it-IT" noProof="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it-IT" noProof="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69E57DC2-970A-4B3E-BB1C-7A09969E49DF}" type="slidenum">
              <a:rPr lang="it-IT" noProof="0" smtClean="0"/>
              <a:pPr rtl="0"/>
              <a:t>‹N›</a:t>
            </a:fld>
            <a:endParaRPr lang="it-IT" noProof="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894557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C09F1A19-F880-47E0-98DC-C177BCB8AC90}" type="datetime1">
              <a:rPr lang="it-IT" noProof="0" smtClean="0"/>
              <a:t>20/07/2022</a:t>
            </a:fld>
            <a:endParaRPr lang="it-IT" noProof="0"/>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230495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A223A4E6-D291-4A3F-8F7D-8B11904D36EE}" type="datetime1">
              <a:rPr lang="it-IT" noProof="0" smtClean="0"/>
              <a:t>20/07/2022</a:t>
            </a:fld>
            <a:endParaRPr lang="it-IT" noProof="0"/>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69E57DC2-970A-4B3E-BB1C-7A09969E49DF}" type="slidenum">
              <a:rPr lang="it-IT" noProof="0" smtClean="0"/>
              <a:pPr rtl="0"/>
              <a:t>‹N›</a:t>
            </a:fld>
            <a:endParaRPr lang="it-IT" noProof="0"/>
          </a:p>
        </p:txBody>
      </p:sp>
    </p:spTree>
    <p:extLst>
      <p:ext uri="{BB962C8B-B14F-4D97-AF65-F5344CB8AC3E}">
        <p14:creationId xmlns:p14="http://schemas.microsoft.com/office/powerpoint/2010/main" val="5211206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DDC81C9B-4F41-4F07-841A-6A06165AC1DB}" type="datetime1">
              <a:rPr lang="it-IT" noProof="0" smtClean="0"/>
              <a:t>20/07/2022</a:t>
            </a:fld>
            <a:endParaRPr lang="it-IT" noProof="0"/>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75477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012DF08B-F248-4CAD-96C6-8632BBD6918C}" type="datetime1">
              <a:rPr lang="it-IT" noProof="0" smtClean="0"/>
              <a:t>20/07/2022</a:t>
            </a:fld>
            <a:endParaRPr lang="it-IT" noProof="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it-IT" noProof="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69E57DC2-970A-4B3E-BB1C-7A09969E49DF}" type="slidenum">
              <a:rPr lang="it-IT" noProof="0" smtClean="0"/>
              <a:pPr rtl="0"/>
              <a:t>‹N›</a:t>
            </a:fld>
            <a:endParaRPr lang="it-IT" noProof="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079423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rtl="0"/>
            <a:fld id="{9E9D0629-69C5-4362-B02E-5C78F369FDF9}" type="datetime1">
              <a:rPr lang="it-IT" noProof="0" smtClean="0"/>
              <a:t>20/07/2022</a:t>
            </a:fld>
            <a:endParaRPr lang="it-IT" noProof="0"/>
          </a:p>
        </p:txBody>
      </p:sp>
      <p:sp>
        <p:nvSpPr>
          <p:cNvPr id="6" name="Footer Placeholder 5"/>
          <p:cNvSpPr>
            <a:spLocks noGrp="1"/>
          </p:cNvSpPr>
          <p:nvPr>
            <p:ph type="ftr" sz="quarter" idx="11"/>
          </p:nvPr>
        </p:nvSpPr>
        <p:spPr/>
        <p:txBody>
          <a:bodyPr/>
          <a:lstStyle/>
          <a:p>
            <a:pPr rtl="0"/>
            <a:endParaRPr lang="it-IT" noProof="0"/>
          </a:p>
        </p:txBody>
      </p:sp>
      <p:sp>
        <p:nvSpPr>
          <p:cNvPr id="7" name="Slide Number Placeholder 6"/>
          <p:cNvSpPr>
            <a:spLocks noGrp="1"/>
          </p:cNvSpPr>
          <p:nvPr>
            <p:ph type="sldNum" sz="quarter" idx="12"/>
          </p:nvPr>
        </p:nvSpPr>
        <p:spPr/>
        <p:txBody>
          <a:bodyPr/>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94588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rtl="0"/>
            <a:fld id="{512CD4CB-F63C-4C45-BF2B-75722E554318}" type="datetime1">
              <a:rPr lang="it-IT" noProof="0" smtClean="0"/>
              <a:t>20/07/2022</a:t>
            </a:fld>
            <a:endParaRPr lang="it-IT" noProof="0"/>
          </a:p>
        </p:txBody>
      </p:sp>
      <p:sp>
        <p:nvSpPr>
          <p:cNvPr id="8" name="Footer Placeholder 7"/>
          <p:cNvSpPr>
            <a:spLocks noGrp="1"/>
          </p:cNvSpPr>
          <p:nvPr>
            <p:ph type="ftr" sz="quarter" idx="11"/>
          </p:nvPr>
        </p:nvSpPr>
        <p:spPr/>
        <p:txBody>
          <a:bodyPr/>
          <a:lstStyle/>
          <a:p>
            <a:pPr rtl="0"/>
            <a:endParaRPr lang="it-IT" noProof="0"/>
          </a:p>
        </p:txBody>
      </p:sp>
      <p:sp>
        <p:nvSpPr>
          <p:cNvPr id="9" name="Slide Number Placeholder 8"/>
          <p:cNvSpPr>
            <a:spLocks noGrp="1"/>
          </p:cNvSpPr>
          <p:nvPr>
            <p:ph type="sldNum" sz="quarter" idx="12"/>
          </p:nvPr>
        </p:nvSpPr>
        <p:spPr/>
        <p:txBody>
          <a:bodyPr/>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333717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rtl="0"/>
            <a:fld id="{82DB86C9-D6E7-4D4A-BAB1-AD234D46228D}" type="datetime1">
              <a:rPr lang="it-IT" noProof="0" smtClean="0"/>
              <a:t>20/07/2022</a:t>
            </a:fld>
            <a:endParaRPr lang="it-IT" noProof="0"/>
          </a:p>
        </p:txBody>
      </p:sp>
      <p:sp>
        <p:nvSpPr>
          <p:cNvPr id="4" name="Footer Placeholder 3"/>
          <p:cNvSpPr>
            <a:spLocks noGrp="1"/>
          </p:cNvSpPr>
          <p:nvPr>
            <p:ph type="ftr" sz="quarter" idx="11"/>
          </p:nvPr>
        </p:nvSpPr>
        <p:spPr/>
        <p:txBody>
          <a:bodyPr/>
          <a:lstStyle/>
          <a:p>
            <a:pPr rtl="0"/>
            <a:endParaRPr lang="it-IT" noProof="0"/>
          </a:p>
        </p:txBody>
      </p:sp>
      <p:sp>
        <p:nvSpPr>
          <p:cNvPr id="5" name="Slide Number Placeholder 4"/>
          <p:cNvSpPr>
            <a:spLocks noGrp="1"/>
          </p:cNvSpPr>
          <p:nvPr>
            <p:ph type="sldNum" sz="quarter" idx="12"/>
          </p:nvPr>
        </p:nvSpPr>
        <p:spPr/>
        <p:txBody>
          <a:bodyPr/>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385316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A223A4E6-D291-4A3F-8F7D-8B11904D36EE}" type="datetime1">
              <a:rPr lang="it-IT" noProof="0" smtClean="0"/>
              <a:t>20/07/2022</a:t>
            </a:fld>
            <a:endParaRPr lang="it-IT" noProof="0"/>
          </a:p>
        </p:txBody>
      </p:sp>
      <p:sp>
        <p:nvSpPr>
          <p:cNvPr id="3" name="Footer Placeholder 2"/>
          <p:cNvSpPr>
            <a:spLocks noGrp="1"/>
          </p:cNvSpPr>
          <p:nvPr>
            <p:ph type="ftr" sz="quarter" idx="11"/>
          </p:nvPr>
        </p:nvSpPr>
        <p:spPr/>
        <p:txBody>
          <a:bodyPr/>
          <a:lstStyle/>
          <a:p>
            <a:pPr rtl="0"/>
            <a:endParaRPr lang="it-IT" noProof="0"/>
          </a:p>
        </p:txBody>
      </p:sp>
      <p:sp>
        <p:nvSpPr>
          <p:cNvPr id="4" name="Slide Number Placeholder 3"/>
          <p:cNvSpPr>
            <a:spLocks noGrp="1"/>
          </p:cNvSpPr>
          <p:nvPr>
            <p:ph type="sldNum" sz="quarter" idx="12"/>
          </p:nvPr>
        </p:nvSpPr>
        <p:spPr/>
        <p:txBody>
          <a:bodyPr/>
          <a:lstStyle/>
          <a:p>
            <a:pPr rtl="0"/>
            <a:fld id="{69E57DC2-970A-4B3E-BB1C-7A09969E49DF}" type="slidenum">
              <a:rPr lang="it-IT" noProof="0" smtClean="0"/>
              <a:pPr rtl="0"/>
              <a:t>‹N›</a:t>
            </a:fld>
            <a:endParaRPr lang="it-IT" noProof="0"/>
          </a:p>
        </p:txBody>
      </p:sp>
    </p:spTree>
    <p:extLst>
      <p:ext uri="{BB962C8B-B14F-4D97-AF65-F5344CB8AC3E}">
        <p14:creationId xmlns:p14="http://schemas.microsoft.com/office/powerpoint/2010/main" val="19065160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9F3BED5E-CF6F-43F4-B3D5-96E3062CF354}" type="datetime1">
              <a:rPr lang="it-IT" noProof="0" smtClean="0"/>
              <a:t>20/07/2022</a:t>
            </a:fld>
            <a:endParaRPr lang="it-IT" noProof="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it-IT" noProof="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69E57DC2-970A-4B3E-BB1C-7A09969E49DF}" type="slidenum">
              <a:rPr lang="it-IT" noProof="0" smtClean="0"/>
              <a:pPr rtl="0"/>
              <a:t>‹N›</a:t>
            </a:fld>
            <a:endParaRPr lang="it-IT"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659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0C0C4A1A-56F6-4A2B-A6AE-A88CE3F82080}" type="datetime1">
              <a:rPr lang="it-IT" noProof="0" smtClean="0"/>
              <a:t>20/07/2022</a:t>
            </a:fld>
            <a:endParaRPr lang="it-IT" noProof="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it-IT" noProof="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69E57DC2-970A-4B3E-BB1C-7A09969E49DF}" type="slidenum">
              <a:rPr lang="it-IT" noProof="0" smtClean="0"/>
              <a:pPr rtl="0"/>
              <a:t>‹N›</a:t>
            </a:fld>
            <a:endParaRPr lang="it-IT"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148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A223A4E6-D291-4A3F-8F7D-8B11904D36EE}" type="datetime1">
              <a:rPr lang="it-IT" noProof="0" smtClean="0"/>
              <a:t>20/07/2022</a:t>
            </a:fld>
            <a:endParaRPr lang="it-IT" noProof="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it-IT" noProof="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it-IT" noProof="0" smtClean="0"/>
              <a:pPr rtl="0"/>
              <a:t>‹N›</a:t>
            </a:fld>
            <a:endParaRPr lang="it-IT" noProof="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8326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36A0527F-C5FD-4E9B-9F21-5D1FBA31314B}"/>
              </a:ext>
            </a:extLst>
          </p:cNvPr>
          <p:cNvSpPr>
            <a:spLocks noGrp="1"/>
          </p:cNvSpPr>
          <p:nvPr>
            <p:ph type="subTitle" idx="1"/>
          </p:nvPr>
        </p:nvSpPr>
        <p:spPr>
          <a:xfrm>
            <a:off x="4469211" y="3598520"/>
            <a:ext cx="5268177" cy="1073116"/>
          </a:xfrm>
        </p:spPr>
        <p:txBody>
          <a:bodyPr rtlCol="0">
            <a:noAutofit/>
          </a:bodyPr>
          <a:lstStyle/>
          <a:p>
            <a:pPr algn="l">
              <a:spcAft>
                <a:spcPts val="600"/>
              </a:spcAft>
            </a:pPr>
            <a:r>
              <a:rPr lang="it-IT" sz="1800" dirty="0"/>
              <a:t>Sandro Palermo 738749</a:t>
            </a:r>
          </a:p>
          <a:p>
            <a:pPr algn="l">
              <a:spcAft>
                <a:spcPts val="600"/>
              </a:spcAft>
            </a:pPr>
            <a:r>
              <a:rPr lang="it-IT" sz="1800" dirty="0"/>
              <a:t>Gianvito Peragine 738753</a:t>
            </a:r>
          </a:p>
          <a:p>
            <a:pPr algn="l">
              <a:spcAft>
                <a:spcPts val="600"/>
              </a:spcAft>
            </a:pPr>
            <a:r>
              <a:rPr lang="it-IT" sz="1800" dirty="0"/>
              <a:t>Federico Mondelli 737322</a:t>
            </a:r>
          </a:p>
        </p:txBody>
      </p:sp>
      <p:pic>
        <p:nvPicPr>
          <p:cNvPr id="5" name="Immagine 4">
            <a:extLst>
              <a:ext uri="{FF2B5EF4-FFF2-40B4-BE49-F238E27FC236}">
                <a16:creationId xmlns:a16="http://schemas.microsoft.com/office/drawing/2014/main" id="{65548189-F746-99D9-4413-D9FAF1726E97}"/>
              </a:ext>
            </a:extLst>
          </p:cNvPr>
          <p:cNvPicPr>
            <a:picLocks noChangeAspect="1"/>
          </p:cNvPicPr>
          <p:nvPr/>
        </p:nvPicPr>
        <p:blipFill>
          <a:blip r:embed="rId3"/>
          <a:stretch>
            <a:fillRect/>
          </a:stretch>
        </p:blipFill>
        <p:spPr>
          <a:xfrm>
            <a:off x="3005731" y="2517920"/>
            <a:ext cx="5802710" cy="911080"/>
          </a:xfrm>
          <a:prstGeom prst="rect">
            <a:avLst/>
          </a:prstGeom>
        </p:spPr>
      </p:pic>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Aspetti principali del gioco	</a:t>
            </a:r>
          </a:p>
        </p:txBody>
      </p:sp>
      <p:pic>
        <p:nvPicPr>
          <p:cNvPr id="4" name="Segnaposto contenuto 3"/>
          <p:cNvPicPr>
            <a:picLocks noGrp="1" noChangeAspect="1"/>
          </p:cNvPicPr>
          <p:nvPr>
            <p:ph idx="1"/>
          </p:nvPr>
        </p:nvPicPr>
        <p:blipFill>
          <a:blip r:embed="rId2"/>
          <a:stretch>
            <a:fillRect/>
          </a:stretch>
        </p:blipFill>
        <p:spPr>
          <a:xfrm>
            <a:off x="1371600" y="2358612"/>
            <a:ext cx="8184333" cy="588475"/>
          </a:xfrm>
          <a:prstGeom prst="rect">
            <a:avLst/>
          </a:prstGeom>
        </p:spPr>
      </p:pic>
      <p:sp>
        <p:nvSpPr>
          <p:cNvPr id="5" name="Rettangolo 4"/>
          <p:cNvSpPr/>
          <p:nvPr/>
        </p:nvSpPr>
        <p:spPr>
          <a:xfrm>
            <a:off x="1371600" y="1881832"/>
            <a:ext cx="7034298" cy="400110"/>
          </a:xfrm>
          <a:prstGeom prst="rect">
            <a:avLst/>
          </a:prstGeom>
        </p:spPr>
        <p:txBody>
          <a:bodyPr wrap="none">
            <a:spAutoFit/>
          </a:bodyPr>
          <a:lstStyle/>
          <a:p>
            <a:r>
              <a:rPr lang="it-IT" sz="2000" dirty="0">
                <a:solidFill>
                  <a:srgbClr val="000000"/>
                </a:solidFill>
              </a:rPr>
              <a:t>Momento in cui l’utente prende la mappa e inizia il countdown: </a:t>
            </a:r>
            <a:endParaRPr lang="it-IT" sz="2000" dirty="0"/>
          </a:p>
        </p:txBody>
      </p:sp>
      <p:sp>
        <p:nvSpPr>
          <p:cNvPr id="6" name="Rettangolo 5"/>
          <p:cNvSpPr/>
          <p:nvPr/>
        </p:nvSpPr>
        <p:spPr>
          <a:xfrm>
            <a:off x="1371600" y="3050270"/>
            <a:ext cx="6558142" cy="400110"/>
          </a:xfrm>
          <a:prstGeom prst="rect">
            <a:avLst/>
          </a:prstGeom>
        </p:spPr>
        <p:txBody>
          <a:bodyPr wrap="none">
            <a:spAutoFit/>
          </a:bodyPr>
          <a:lstStyle/>
          <a:p>
            <a:r>
              <a:rPr lang="it-IT" sz="2000" dirty="0"/>
              <a:t>Cosa succede se il giocatore non ha trovato la via d’uscita?</a:t>
            </a:r>
          </a:p>
        </p:txBody>
      </p:sp>
      <p:pic>
        <p:nvPicPr>
          <p:cNvPr id="7" name="Immagine 6"/>
          <p:cNvPicPr>
            <a:picLocks noChangeAspect="1"/>
          </p:cNvPicPr>
          <p:nvPr/>
        </p:nvPicPr>
        <p:blipFill>
          <a:blip r:embed="rId3"/>
          <a:stretch>
            <a:fillRect/>
          </a:stretch>
        </p:blipFill>
        <p:spPr>
          <a:xfrm>
            <a:off x="1371600" y="3562248"/>
            <a:ext cx="6844420" cy="461727"/>
          </a:xfrm>
          <a:prstGeom prst="rect">
            <a:avLst/>
          </a:prstGeom>
        </p:spPr>
      </p:pic>
      <p:sp>
        <p:nvSpPr>
          <p:cNvPr id="8" name="Rettangolo 7"/>
          <p:cNvSpPr/>
          <p:nvPr/>
        </p:nvSpPr>
        <p:spPr>
          <a:xfrm>
            <a:off x="1316650" y="4099327"/>
            <a:ext cx="6059159" cy="400110"/>
          </a:xfrm>
          <a:prstGeom prst="rect">
            <a:avLst/>
          </a:prstGeom>
        </p:spPr>
        <p:txBody>
          <a:bodyPr wrap="none">
            <a:spAutoFit/>
          </a:bodyPr>
          <a:lstStyle/>
          <a:p>
            <a:r>
              <a:rPr lang="it-IT" dirty="0">
                <a:solidFill>
                  <a:srgbClr val="000000"/>
                </a:solidFill>
                <a:latin typeface="Calibri" panose="020F0502020204030204" pitchFamily="34" charset="0"/>
              </a:rPr>
              <a:t>Invece, </a:t>
            </a:r>
            <a:r>
              <a:rPr lang="it-IT" sz="2000" dirty="0">
                <a:solidFill>
                  <a:srgbClr val="000000"/>
                </a:solidFill>
              </a:rPr>
              <a:t>cosa</a:t>
            </a:r>
            <a:r>
              <a:rPr lang="it-IT" dirty="0">
                <a:solidFill>
                  <a:srgbClr val="000000"/>
                </a:solidFill>
                <a:latin typeface="Calibri" panose="020F0502020204030204" pitchFamily="34" charset="0"/>
              </a:rPr>
              <a:t> succede se il giocatore ha trovato la via d’uscita? </a:t>
            </a:r>
            <a:endParaRPr lang="it-IT" dirty="0"/>
          </a:p>
        </p:txBody>
      </p:sp>
      <p:pic>
        <p:nvPicPr>
          <p:cNvPr id="9" name="Immagine 8"/>
          <p:cNvPicPr>
            <a:picLocks noChangeAspect="1"/>
          </p:cNvPicPr>
          <p:nvPr/>
        </p:nvPicPr>
        <p:blipFill>
          <a:blip r:embed="rId4"/>
          <a:stretch>
            <a:fillRect/>
          </a:stretch>
        </p:blipFill>
        <p:spPr>
          <a:xfrm>
            <a:off x="1371600" y="4606290"/>
            <a:ext cx="7532483" cy="1158844"/>
          </a:xfrm>
          <a:prstGeom prst="rect">
            <a:avLst/>
          </a:prstGeom>
        </p:spPr>
      </p:pic>
    </p:spTree>
    <p:extLst>
      <p:ext uri="{BB962C8B-B14F-4D97-AF65-F5344CB8AC3E}">
        <p14:creationId xmlns:p14="http://schemas.microsoft.com/office/powerpoint/2010/main" val="23533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Come è stato realizzato il progetto?	</a:t>
            </a:r>
          </a:p>
        </p:txBody>
      </p:sp>
      <p:sp>
        <p:nvSpPr>
          <p:cNvPr id="3" name="Segnaposto contenuto 2"/>
          <p:cNvSpPr>
            <a:spLocks noGrp="1"/>
          </p:cNvSpPr>
          <p:nvPr>
            <p:ph idx="1"/>
          </p:nvPr>
        </p:nvSpPr>
        <p:spPr/>
        <p:txBody>
          <a:bodyPr>
            <a:normAutofit fontScale="92500" lnSpcReduction="10000"/>
          </a:bodyPr>
          <a:lstStyle/>
          <a:p>
            <a:pPr marL="0" indent="0">
              <a:buNone/>
            </a:pPr>
            <a:r>
              <a:rPr lang="it-IT" dirty="0"/>
              <a:t>Il progetto è stato suddiviso in cartelle che contengono le seguenti specifiche del progetto:</a:t>
            </a:r>
          </a:p>
          <a:p>
            <a:r>
              <a:rPr lang="it-IT" dirty="0"/>
              <a:t> </a:t>
            </a:r>
            <a:r>
              <a:rPr lang="it-IT" b="1" dirty="0"/>
              <a:t>Adventure</a:t>
            </a:r>
            <a:r>
              <a:rPr lang="it-IT" dirty="0"/>
              <a:t>: contiene il motore del progetto. </a:t>
            </a:r>
          </a:p>
          <a:p>
            <a:r>
              <a:rPr lang="it-IT" dirty="0"/>
              <a:t> </a:t>
            </a:r>
            <a:r>
              <a:rPr lang="it-IT" b="1" dirty="0"/>
              <a:t>Database</a:t>
            </a:r>
            <a:r>
              <a:rPr lang="it-IT" dirty="0"/>
              <a:t>: contiene tutto ciò che riguardi l’implementazione dei database </a:t>
            </a:r>
          </a:p>
          <a:p>
            <a:r>
              <a:rPr lang="it-IT" dirty="0"/>
              <a:t> </a:t>
            </a:r>
            <a:r>
              <a:rPr lang="it-IT" b="1" dirty="0"/>
              <a:t>Games</a:t>
            </a:r>
            <a:r>
              <a:rPr lang="it-IT" dirty="0"/>
              <a:t>: contiene le meccaniche di gioco. </a:t>
            </a:r>
          </a:p>
          <a:p>
            <a:r>
              <a:rPr lang="it-IT" dirty="0"/>
              <a:t> </a:t>
            </a:r>
            <a:r>
              <a:rPr lang="it-IT" b="1" dirty="0" err="1"/>
              <a:t>Graphic</a:t>
            </a:r>
            <a:r>
              <a:rPr lang="it-IT" dirty="0"/>
              <a:t>: contiene tutto ciò che riguardi l’interfaccia grafica. </a:t>
            </a:r>
          </a:p>
          <a:p>
            <a:r>
              <a:rPr lang="it-IT" dirty="0"/>
              <a:t> </a:t>
            </a:r>
            <a:r>
              <a:rPr lang="it-IT" b="1" dirty="0"/>
              <a:t>Music</a:t>
            </a:r>
            <a:r>
              <a:rPr lang="it-IT" dirty="0"/>
              <a:t>: contiene il necessario per l’implementazione di una colonna sonora. </a:t>
            </a:r>
          </a:p>
          <a:p>
            <a:r>
              <a:rPr lang="it-IT" dirty="0"/>
              <a:t> </a:t>
            </a:r>
            <a:r>
              <a:rPr lang="it-IT" b="1" dirty="0" err="1"/>
              <a:t>Parser</a:t>
            </a:r>
            <a:r>
              <a:rPr lang="it-IT" dirty="0"/>
              <a:t>: contiene tutto ciò che riguardi il </a:t>
            </a:r>
            <a:r>
              <a:rPr lang="it-IT" dirty="0" err="1"/>
              <a:t>parser</a:t>
            </a:r>
            <a:r>
              <a:rPr lang="it-IT" dirty="0"/>
              <a:t>. </a:t>
            </a:r>
          </a:p>
          <a:p>
            <a:r>
              <a:rPr lang="it-IT" dirty="0"/>
              <a:t> </a:t>
            </a:r>
            <a:r>
              <a:rPr lang="it-IT" b="1" dirty="0" err="1"/>
              <a:t>Socket</a:t>
            </a:r>
            <a:r>
              <a:rPr lang="it-IT" dirty="0"/>
              <a:t>: contiene il necessario per l’implementazione della programmazione in rete </a:t>
            </a:r>
          </a:p>
          <a:p>
            <a:r>
              <a:rPr lang="it-IT" dirty="0"/>
              <a:t> </a:t>
            </a:r>
            <a:r>
              <a:rPr lang="it-IT" b="1" dirty="0" err="1"/>
              <a:t>Type</a:t>
            </a:r>
            <a:r>
              <a:rPr lang="it-IT" dirty="0"/>
              <a:t>: contiene tutte le strutture dati necessarie. </a:t>
            </a:r>
          </a:p>
        </p:txBody>
      </p:sp>
    </p:spTree>
    <p:extLst>
      <p:ext uri="{BB962C8B-B14F-4D97-AF65-F5344CB8AC3E}">
        <p14:creationId xmlns:p14="http://schemas.microsoft.com/office/powerpoint/2010/main" val="85488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Quali sono le funzionalità implementate nel progetto?	</a:t>
            </a:r>
          </a:p>
        </p:txBody>
      </p:sp>
      <p:sp>
        <p:nvSpPr>
          <p:cNvPr id="3" name="Segnaposto contenuto 2"/>
          <p:cNvSpPr>
            <a:spLocks noGrp="1"/>
          </p:cNvSpPr>
          <p:nvPr>
            <p:ph idx="1"/>
          </p:nvPr>
        </p:nvSpPr>
        <p:spPr>
          <a:xfrm>
            <a:off x="1371600" y="2099345"/>
            <a:ext cx="9601200" cy="4072855"/>
          </a:xfrm>
        </p:spPr>
        <p:txBody>
          <a:bodyPr>
            <a:noAutofit/>
          </a:bodyPr>
          <a:lstStyle/>
          <a:p>
            <a:pPr marL="0" indent="0">
              <a:buNone/>
            </a:pPr>
            <a:r>
              <a:rPr lang="it-IT" sz="1800" dirty="0"/>
              <a:t>Per implementare diverse funzionalità del motore, sono state utilizzate le seguenti classi:</a:t>
            </a:r>
          </a:p>
          <a:p>
            <a:r>
              <a:rPr lang="it-IT" sz="1800" dirty="0"/>
              <a:t> </a:t>
            </a:r>
            <a:r>
              <a:rPr lang="it-IT" sz="1800" b="1" dirty="0" err="1"/>
              <a:t>AdvObject</a:t>
            </a:r>
            <a:r>
              <a:rPr lang="it-IT" sz="1800" dirty="0"/>
              <a:t>: Definisce tutti gli oggetti del gioco. </a:t>
            </a:r>
          </a:p>
          <a:p>
            <a:r>
              <a:rPr lang="it-IT" sz="1800" dirty="0"/>
              <a:t> </a:t>
            </a:r>
            <a:r>
              <a:rPr lang="it-IT" sz="1800" b="1" dirty="0" err="1"/>
              <a:t>AdvObjectContainer</a:t>
            </a:r>
            <a:r>
              <a:rPr lang="it-IT" sz="1800" dirty="0"/>
              <a:t>: Definisce tutti i contenitori di oggetti del gioco. Un esempio di questi è la cassaforte. </a:t>
            </a:r>
          </a:p>
          <a:p>
            <a:r>
              <a:rPr lang="it-IT" sz="1800" dirty="0"/>
              <a:t> </a:t>
            </a:r>
            <a:r>
              <a:rPr lang="it-IT" sz="1800" b="1" dirty="0" err="1"/>
              <a:t>Helper</a:t>
            </a:r>
            <a:r>
              <a:rPr lang="it-IT" sz="1800" dirty="0"/>
              <a:t>: Definisce le caratteristiche dell’</a:t>
            </a:r>
            <a:r>
              <a:rPr lang="it-IT" sz="1800" dirty="0" err="1"/>
              <a:t>helper</a:t>
            </a:r>
            <a:r>
              <a:rPr lang="it-IT" sz="1800" dirty="0"/>
              <a:t> e l’elenco dei comandi. </a:t>
            </a:r>
          </a:p>
          <a:p>
            <a:r>
              <a:rPr lang="it-IT" sz="1800" dirty="0"/>
              <a:t> </a:t>
            </a:r>
            <a:r>
              <a:rPr lang="it-IT" sz="1800" b="1" dirty="0"/>
              <a:t>User</a:t>
            </a:r>
            <a:r>
              <a:rPr lang="it-IT" sz="1800" dirty="0"/>
              <a:t>: Definisce le caratteristiche dell’utente. </a:t>
            </a:r>
          </a:p>
          <a:p>
            <a:r>
              <a:rPr lang="it-IT" sz="1800" dirty="0"/>
              <a:t> </a:t>
            </a:r>
            <a:r>
              <a:rPr lang="it-IT" sz="1800" b="1" dirty="0" err="1"/>
              <a:t>Command</a:t>
            </a:r>
            <a:r>
              <a:rPr lang="it-IT" sz="1800" dirty="0"/>
              <a:t>: Definisce i comandi di gioco </a:t>
            </a:r>
          </a:p>
          <a:p>
            <a:r>
              <a:rPr lang="it-IT" sz="1800" dirty="0"/>
              <a:t> </a:t>
            </a:r>
            <a:r>
              <a:rPr lang="it-IT" sz="1800" b="1" dirty="0"/>
              <a:t>Inventory</a:t>
            </a:r>
            <a:r>
              <a:rPr lang="it-IT" sz="1800" dirty="0"/>
              <a:t>: Definisce la composizione dell'inventario del personaggio principale </a:t>
            </a:r>
          </a:p>
          <a:p>
            <a:r>
              <a:rPr lang="it-IT" sz="1800" dirty="0"/>
              <a:t> </a:t>
            </a:r>
            <a:r>
              <a:rPr lang="it-IT" sz="1800" b="1" dirty="0"/>
              <a:t>Time</a:t>
            </a:r>
            <a:r>
              <a:rPr lang="it-IT" sz="1800" dirty="0"/>
              <a:t>: Definisce le caratteristiche del timer, utile quando viene azionata la bomba. </a:t>
            </a:r>
          </a:p>
          <a:p>
            <a:r>
              <a:rPr lang="it-IT" sz="1800" dirty="0"/>
              <a:t> </a:t>
            </a:r>
            <a:r>
              <a:rPr lang="it-IT" sz="1800" b="1" dirty="0"/>
              <a:t>Room</a:t>
            </a:r>
            <a:r>
              <a:rPr lang="it-IT" sz="1800" dirty="0"/>
              <a:t>: Definisce le caratteristiche delle stanze </a:t>
            </a:r>
          </a:p>
          <a:p>
            <a:endParaRPr lang="it-IT" sz="1900" dirty="0"/>
          </a:p>
        </p:txBody>
      </p:sp>
    </p:spTree>
    <p:extLst>
      <p:ext uri="{BB962C8B-B14F-4D97-AF65-F5344CB8AC3E}">
        <p14:creationId xmlns:p14="http://schemas.microsoft.com/office/powerpoint/2010/main" val="319104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Dettagli di implementazione</a:t>
            </a:r>
          </a:p>
        </p:txBody>
      </p:sp>
      <p:sp>
        <p:nvSpPr>
          <p:cNvPr id="3" name="Segnaposto contenuto 2"/>
          <p:cNvSpPr>
            <a:spLocks noGrp="1"/>
          </p:cNvSpPr>
          <p:nvPr>
            <p:ph idx="1"/>
          </p:nvPr>
        </p:nvSpPr>
        <p:spPr>
          <a:xfrm>
            <a:off x="1371600" y="1715549"/>
            <a:ext cx="9601200" cy="4290968"/>
          </a:xfrm>
        </p:spPr>
        <p:txBody>
          <a:bodyPr>
            <a:noAutofit/>
          </a:bodyPr>
          <a:lstStyle/>
          <a:p>
            <a:r>
              <a:rPr lang="it-IT" sz="1900" dirty="0"/>
              <a:t>L’interfaccia grafica dell’avventura è stata implementata utilizzando gli elementi di “</a:t>
            </a:r>
            <a:r>
              <a:rPr lang="it-IT" sz="1900" b="1" dirty="0" err="1"/>
              <a:t>javax.swing</a:t>
            </a:r>
            <a:r>
              <a:rPr lang="it-IT" sz="1900" dirty="0"/>
              <a:t>”, un noto </a:t>
            </a:r>
            <a:r>
              <a:rPr lang="it-IT" sz="1900" dirty="0" err="1"/>
              <a:t>framework</a:t>
            </a:r>
            <a:r>
              <a:rPr lang="it-IT" sz="1900" dirty="0"/>
              <a:t> di Java che permette la realizzazione di interfacce grafiche (</a:t>
            </a:r>
            <a:r>
              <a:rPr lang="it-IT" sz="1900" b="1" dirty="0"/>
              <a:t>GUI</a:t>
            </a:r>
            <a:r>
              <a:rPr lang="it-IT" sz="1900" dirty="0"/>
              <a:t>). </a:t>
            </a:r>
          </a:p>
          <a:p>
            <a:r>
              <a:rPr lang="it-IT" sz="1900" dirty="0"/>
              <a:t>La memorizzazione delle informazioni dell’utente (id, nickname ed età) è stata implementata con l’utilizzo del </a:t>
            </a:r>
            <a:r>
              <a:rPr lang="it-IT" sz="1900" b="1" dirty="0"/>
              <a:t>DBMS H2.</a:t>
            </a:r>
            <a:endParaRPr lang="it-IT" sz="1900" dirty="0"/>
          </a:p>
          <a:p>
            <a:r>
              <a:rPr lang="it-IT" sz="1900" dirty="0"/>
              <a:t>E’ stato, inoltre, implementato l’utilizzo dei </a:t>
            </a:r>
            <a:r>
              <a:rPr lang="it-IT" sz="1900" b="1" dirty="0" err="1"/>
              <a:t>Socket</a:t>
            </a:r>
            <a:r>
              <a:rPr lang="it-IT" sz="1900" b="1" dirty="0"/>
              <a:t> </a:t>
            </a:r>
            <a:r>
              <a:rPr lang="it-IT" sz="1900" dirty="0"/>
              <a:t>quando l’utente vorrà conoscere la storia del team di sviluppo. Viene </a:t>
            </a:r>
            <a:r>
              <a:rPr lang="it-IT" sz="1900" dirty="0" err="1"/>
              <a:t>effettutata</a:t>
            </a:r>
            <a:r>
              <a:rPr lang="it-IT" sz="1900" dirty="0"/>
              <a:t> una richiesta al server che restituirà la descrizione richiesta.  Il </a:t>
            </a:r>
            <a:r>
              <a:rPr lang="it-IT" sz="1900" dirty="0" err="1"/>
              <a:t>Socket</a:t>
            </a:r>
            <a:r>
              <a:rPr lang="it-IT" sz="1900" dirty="0"/>
              <a:t> Server e il </a:t>
            </a:r>
            <a:r>
              <a:rPr lang="it-IT" sz="1900" dirty="0" err="1"/>
              <a:t>Socket</a:t>
            </a:r>
            <a:r>
              <a:rPr lang="it-IT" sz="1900" dirty="0"/>
              <a:t> Client generalmente non risiedono sulla stessa macchina ma è stato deciso di implementarli sulla stessa macchina poiché non è stato possibile testare il gioco su due macchine diverse. </a:t>
            </a:r>
          </a:p>
          <a:p>
            <a:r>
              <a:rPr lang="it-IT" sz="1900" dirty="0"/>
              <a:t>I </a:t>
            </a:r>
            <a:r>
              <a:rPr lang="it-IT" sz="1900" dirty="0" err="1"/>
              <a:t>socket</a:t>
            </a:r>
            <a:r>
              <a:rPr lang="it-IT" sz="1900" dirty="0"/>
              <a:t>, così come l’implementazione della colonna sonora e del timer, sono stati implementati utilizzando i </a:t>
            </a:r>
            <a:r>
              <a:rPr lang="it-IT" sz="1900" b="1" dirty="0" err="1"/>
              <a:t>Thread</a:t>
            </a:r>
            <a:r>
              <a:rPr lang="it-IT" sz="1900" dirty="0"/>
              <a:t>. Questi ultimi sono necessari per implementare la programmazione concorrente ed eseguire più task temporaneamente condividendo le stesse risorse di memoria e di Input/Output. </a:t>
            </a:r>
          </a:p>
        </p:txBody>
      </p:sp>
    </p:spTree>
    <p:extLst>
      <p:ext uri="{BB962C8B-B14F-4D97-AF65-F5344CB8AC3E}">
        <p14:creationId xmlns:p14="http://schemas.microsoft.com/office/powerpoint/2010/main" val="88114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DBMS H2</a:t>
            </a:r>
          </a:p>
        </p:txBody>
      </p:sp>
      <p:sp>
        <p:nvSpPr>
          <p:cNvPr id="3" name="Segnaposto contenuto 2"/>
          <p:cNvSpPr>
            <a:spLocks noGrp="1"/>
          </p:cNvSpPr>
          <p:nvPr>
            <p:ph idx="1"/>
          </p:nvPr>
        </p:nvSpPr>
        <p:spPr/>
        <p:txBody>
          <a:bodyPr>
            <a:normAutofit/>
          </a:bodyPr>
          <a:lstStyle/>
          <a:p>
            <a:r>
              <a:rPr lang="it-IT" dirty="0"/>
              <a:t>JDBC (Java Data Base Connectivity ) è uno standard </a:t>
            </a:r>
            <a:r>
              <a:rPr lang="it-IT" dirty="0" err="1"/>
              <a:t>platform-independent</a:t>
            </a:r>
            <a:r>
              <a:rPr lang="it-IT" dirty="0"/>
              <a:t>. Per permettere ciò JDBC fornisce un driver manager che gestisce dinamicamente tutti gli oggetti driver di cui hanno bisogno le interrogazioni a database.</a:t>
            </a:r>
          </a:p>
          <a:p>
            <a:r>
              <a:rPr lang="it-IT" dirty="0"/>
              <a:t>Quando JDBC genera un errore durante le interrogazioni su un DB solleva un’eccezione di tipo </a:t>
            </a:r>
            <a:r>
              <a:rPr lang="it-IT" dirty="0" err="1"/>
              <a:t>SQLException</a:t>
            </a:r>
            <a:r>
              <a:rPr lang="it-IT" dirty="0"/>
              <a:t>. L’oggetto di tipo </a:t>
            </a:r>
            <a:r>
              <a:rPr lang="it-IT" dirty="0" err="1"/>
              <a:t>SQLException</a:t>
            </a:r>
            <a:r>
              <a:rPr lang="it-IT" dirty="0"/>
              <a:t> conterrà una serie di informazioni utili a capire l’errore.</a:t>
            </a:r>
          </a:p>
          <a:p>
            <a:r>
              <a:rPr lang="it-IT" dirty="0"/>
              <a:t>Abbiamo implementato il </a:t>
            </a:r>
            <a:r>
              <a:rPr lang="it-IT" dirty="0" err="1"/>
              <a:t>db</a:t>
            </a:r>
            <a:r>
              <a:rPr lang="it-IT" dirty="0"/>
              <a:t> nel progetto per salvare i dati personali dell’utente (nickname, età) e vengono differenziati da un ID che viene incrementato ad ogni inserimento. Il </a:t>
            </a:r>
            <a:r>
              <a:rPr lang="it-IT" dirty="0" err="1"/>
              <a:t>db</a:t>
            </a:r>
            <a:r>
              <a:rPr lang="it-IT" dirty="0"/>
              <a:t> viene anche utilizzato nel menù principale per visualizzare lo storico degli utenti.</a:t>
            </a:r>
          </a:p>
        </p:txBody>
      </p:sp>
    </p:spTree>
    <p:extLst>
      <p:ext uri="{BB962C8B-B14F-4D97-AF65-F5344CB8AC3E}">
        <p14:creationId xmlns:p14="http://schemas.microsoft.com/office/powerpoint/2010/main" val="132109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Socket</a:t>
            </a:r>
            <a:endParaRPr lang="it-IT" dirty="0"/>
          </a:p>
        </p:txBody>
      </p:sp>
      <p:sp>
        <p:nvSpPr>
          <p:cNvPr id="3" name="Segnaposto contenuto 2"/>
          <p:cNvSpPr>
            <a:spLocks noGrp="1"/>
          </p:cNvSpPr>
          <p:nvPr>
            <p:ph idx="1"/>
          </p:nvPr>
        </p:nvSpPr>
        <p:spPr/>
        <p:txBody>
          <a:bodyPr>
            <a:normAutofit/>
          </a:bodyPr>
          <a:lstStyle/>
          <a:p>
            <a:r>
              <a:rPr lang="it-IT" dirty="0"/>
              <a:t>Il modello di programmazione usato è quello di un file, con la differenza che i “file” esistono su un elaboratore remoto e che questo può decidere esattamente cosa vuole fare dell’informazione richiesta o inviata;  infatti si fa il </a:t>
            </a:r>
            <a:r>
              <a:rPr lang="it-IT" dirty="0" err="1"/>
              <a:t>wrapping</a:t>
            </a:r>
            <a:r>
              <a:rPr lang="it-IT" dirty="0"/>
              <a:t> di una connessione di rete (</a:t>
            </a:r>
            <a:r>
              <a:rPr lang="it-IT" dirty="0" err="1"/>
              <a:t>socket</a:t>
            </a:r>
            <a:r>
              <a:rPr lang="it-IT" dirty="0"/>
              <a:t>) in un flusso (</a:t>
            </a:r>
            <a:r>
              <a:rPr lang="it-IT" dirty="0" err="1"/>
              <a:t>stream</a:t>
            </a:r>
            <a:r>
              <a:rPr lang="it-IT" dirty="0"/>
              <a:t>) di oggetti, in modo da utilizzare le stesse invocazioni di metodo utilizzate per i flussi di oggetti al fine di scambiare informazioni.</a:t>
            </a:r>
          </a:p>
          <a:p>
            <a:r>
              <a:rPr lang="it-IT" dirty="0"/>
              <a:t>Abbiamo implementato le </a:t>
            </a:r>
            <a:r>
              <a:rPr lang="it-IT" dirty="0" err="1"/>
              <a:t>socket</a:t>
            </a:r>
            <a:r>
              <a:rPr lang="it-IT" dirty="0"/>
              <a:t> nel progetto per trasferire un file tra client e server che avviene nel menù principale, cioè il client manda in input un file di testo e il server risponde con la creazione di una copia del file di testo creato dal client che contiene le informazioni riguardanti il team.</a:t>
            </a:r>
          </a:p>
        </p:txBody>
      </p:sp>
    </p:spTree>
    <p:extLst>
      <p:ext uri="{BB962C8B-B14F-4D97-AF65-F5344CB8AC3E}">
        <p14:creationId xmlns:p14="http://schemas.microsoft.com/office/powerpoint/2010/main" val="145480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Thread</a:t>
            </a:r>
            <a:endParaRPr lang="it-IT" dirty="0"/>
          </a:p>
        </p:txBody>
      </p:sp>
      <p:sp>
        <p:nvSpPr>
          <p:cNvPr id="3" name="Segnaposto contenuto 2"/>
          <p:cNvSpPr>
            <a:spLocks noGrp="1"/>
          </p:cNvSpPr>
          <p:nvPr>
            <p:ph idx="1"/>
          </p:nvPr>
        </p:nvSpPr>
        <p:spPr/>
        <p:txBody>
          <a:bodyPr>
            <a:normAutofit/>
          </a:bodyPr>
          <a:lstStyle/>
          <a:p>
            <a:r>
              <a:rPr lang="it-IT" dirty="0"/>
              <a:t>I </a:t>
            </a:r>
            <a:r>
              <a:rPr lang="it-IT" dirty="0" err="1"/>
              <a:t>thread</a:t>
            </a:r>
            <a:r>
              <a:rPr lang="it-IT" dirty="0"/>
              <a:t> sono un’unità di esecuzione meno complesse dei processi. Un processo può essere composto da più </a:t>
            </a:r>
            <a:r>
              <a:rPr lang="it-IT" dirty="0" err="1"/>
              <a:t>thread</a:t>
            </a:r>
            <a:r>
              <a:rPr lang="it-IT" dirty="0"/>
              <a:t> e i </a:t>
            </a:r>
            <a:r>
              <a:rPr lang="it-IT" dirty="0" err="1"/>
              <a:t>thread</a:t>
            </a:r>
            <a:r>
              <a:rPr lang="it-IT" dirty="0"/>
              <a:t> all’interno dello stesso processo condividono le stesse risorse. (memoria e I/O)</a:t>
            </a:r>
          </a:p>
          <a:p>
            <a:r>
              <a:rPr lang="it-IT" dirty="0"/>
              <a:t>Essi sono utilizzati per la programmazione concorrente e vengono eseguiti in parallelo all’esecuzione del programma.</a:t>
            </a:r>
          </a:p>
          <a:p>
            <a:r>
              <a:rPr lang="it-IT" dirty="0"/>
              <a:t>Abbiamo implementato i </a:t>
            </a:r>
            <a:r>
              <a:rPr lang="it-IT" dirty="0" err="1"/>
              <a:t>thread</a:t>
            </a:r>
            <a:r>
              <a:rPr lang="it-IT" dirty="0"/>
              <a:t> nel progetto per</a:t>
            </a:r>
          </a:p>
          <a:p>
            <a:pPr lvl="1"/>
            <a:r>
              <a:rPr lang="it-IT" dirty="0"/>
              <a:t>Simulare il timer di una bomba che, allo scadere del tempo, terminerà l’esecuzione del gioco se l’utente non riuscirà in tempo a scappare.</a:t>
            </a:r>
          </a:p>
          <a:p>
            <a:pPr lvl="1"/>
            <a:r>
              <a:rPr lang="it-IT" dirty="0"/>
              <a:t>Implementare una colonna sonora di sottofondo.</a:t>
            </a:r>
          </a:p>
          <a:p>
            <a:pPr lvl="1"/>
            <a:r>
              <a:rPr lang="it-IT" dirty="0"/>
              <a:t>Implementare e gestire i servizi offerti dai </a:t>
            </a:r>
            <a:r>
              <a:rPr lang="it-IT" dirty="0" err="1"/>
              <a:t>socket</a:t>
            </a:r>
            <a:r>
              <a:rPr lang="it-IT" dirty="0"/>
              <a:t>.</a:t>
            </a:r>
          </a:p>
        </p:txBody>
      </p:sp>
    </p:spTree>
    <p:extLst>
      <p:ext uri="{BB962C8B-B14F-4D97-AF65-F5344CB8AC3E}">
        <p14:creationId xmlns:p14="http://schemas.microsoft.com/office/powerpoint/2010/main" val="368201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97E326-D1F4-4032-960C-883280F8F723}"/>
              </a:ext>
            </a:extLst>
          </p:cNvPr>
          <p:cNvSpPr>
            <a:spLocks noGrp="1"/>
          </p:cNvSpPr>
          <p:nvPr>
            <p:ph type="title"/>
          </p:nvPr>
        </p:nvSpPr>
        <p:spPr/>
        <p:txBody>
          <a:bodyPr rtlCol="0">
            <a:normAutofit/>
          </a:bodyPr>
          <a:lstStyle/>
          <a:p>
            <a:r>
              <a:rPr lang="it-IT" noProof="1"/>
              <a:t>Introduzione</a:t>
            </a:r>
          </a:p>
        </p:txBody>
      </p:sp>
      <p:sp>
        <p:nvSpPr>
          <p:cNvPr id="3" name="Segnaposto contenuto 2"/>
          <p:cNvSpPr>
            <a:spLocks noGrp="1"/>
          </p:cNvSpPr>
          <p:nvPr>
            <p:ph idx="1"/>
          </p:nvPr>
        </p:nvSpPr>
        <p:spPr/>
        <p:txBody>
          <a:bodyPr>
            <a:normAutofit/>
          </a:bodyPr>
          <a:lstStyle/>
          <a:p>
            <a:r>
              <a:rPr lang="it-IT" sz="2100" dirty="0"/>
              <a:t>Per il corso di studi </a:t>
            </a:r>
            <a:r>
              <a:rPr lang="it-IT" sz="2100" b="1" dirty="0"/>
              <a:t>Metodi Avanzati di Programmazione</a:t>
            </a:r>
            <a:r>
              <a:rPr lang="it-IT" sz="2100" dirty="0"/>
              <a:t> è stato portato a termine il progetto per la realizzazione di un’avventura testuali. Per la sua realizzazione è stato utilizzato </a:t>
            </a:r>
            <a:r>
              <a:rPr lang="it-IT" sz="2100" b="1" dirty="0"/>
              <a:t>Java</a:t>
            </a:r>
            <a:r>
              <a:rPr lang="it-IT" sz="2100" dirty="0"/>
              <a:t> come linguaggio di programmazione e </a:t>
            </a:r>
            <a:r>
              <a:rPr lang="it-IT" sz="2100" b="1" dirty="0" err="1"/>
              <a:t>Maven</a:t>
            </a:r>
            <a:r>
              <a:rPr lang="it-IT" sz="2100" dirty="0"/>
              <a:t> come tool di automazione. </a:t>
            </a:r>
          </a:p>
          <a:p>
            <a:r>
              <a:rPr lang="it-IT" sz="2100" dirty="0"/>
              <a:t>Il team di sviluppo </a:t>
            </a:r>
            <a:r>
              <a:rPr lang="it-IT" sz="2100" dirty="0" err="1"/>
              <a:t>e'</a:t>
            </a:r>
            <a:r>
              <a:rPr lang="it-IT" sz="2100" dirty="0"/>
              <a:t> composto da tre componenti: Gianvito, Federico e Sandro. Siamo studenti iscritti al 2' anno di informatica. Il nostro obiettivo </a:t>
            </a:r>
            <a:r>
              <a:rPr lang="it-IT" sz="2100" dirty="0" err="1"/>
              <a:t>e'</a:t>
            </a:r>
            <a:r>
              <a:rPr lang="it-IT" sz="2100" dirty="0"/>
              <a:t> quello di rappresentare in chiave ironica una situazione di pericolo in cui </a:t>
            </a:r>
            <a:r>
              <a:rPr lang="it-IT" sz="2100" dirty="0" err="1"/>
              <a:t>e'</a:t>
            </a:r>
            <a:r>
              <a:rPr lang="it-IT" sz="2100" dirty="0"/>
              <a:t> necessaria una certa freddezza e </a:t>
            </a:r>
            <a:r>
              <a:rPr lang="it-IT" sz="2100" dirty="0" err="1"/>
              <a:t>rapidita'</a:t>
            </a:r>
            <a:r>
              <a:rPr lang="it-IT" sz="2100" dirty="0"/>
              <a:t>. Il team si </a:t>
            </a:r>
            <a:r>
              <a:rPr lang="it-IT" sz="2100" dirty="0" err="1"/>
              <a:t>e'</a:t>
            </a:r>
            <a:r>
              <a:rPr lang="it-IT" sz="2100" dirty="0"/>
              <a:t> prestato alla realizzazione dell'applicazione sulla base di alcuni principi: </a:t>
            </a:r>
            <a:r>
              <a:rPr lang="it-IT" sz="2100" dirty="0" err="1"/>
              <a:t>professionalita'</a:t>
            </a:r>
            <a:r>
              <a:rPr lang="it-IT" sz="2100" dirty="0"/>
              <a:t>, </a:t>
            </a:r>
            <a:r>
              <a:rPr lang="it-IT" sz="2100" dirty="0" err="1"/>
              <a:t>unicita'</a:t>
            </a:r>
            <a:r>
              <a:rPr lang="it-IT" sz="2100" dirty="0"/>
              <a:t>, </a:t>
            </a:r>
            <a:r>
              <a:rPr lang="it-IT" sz="2100" dirty="0" err="1"/>
              <a:t>equita'</a:t>
            </a:r>
            <a:r>
              <a:rPr lang="it-IT" sz="2100" dirty="0"/>
              <a:t> e rispetto.</a:t>
            </a:r>
          </a:p>
        </p:txBody>
      </p:sp>
    </p:spTree>
    <p:extLst>
      <p:ext uri="{BB962C8B-B14F-4D97-AF65-F5344CB8AC3E}">
        <p14:creationId xmlns:p14="http://schemas.microsoft.com/office/powerpoint/2010/main" val="82441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Requisiti</a:t>
            </a:r>
          </a:p>
        </p:txBody>
      </p:sp>
      <p:sp>
        <p:nvSpPr>
          <p:cNvPr id="3" name="Segnaposto contenuto 2"/>
          <p:cNvSpPr>
            <a:spLocks noGrp="1"/>
          </p:cNvSpPr>
          <p:nvPr>
            <p:ph idx="1"/>
          </p:nvPr>
        </p:nvSpPr>
        <p:spPr>
          <a:xfrm>
            <a:off x="1371600" y="1619075"/>
            <a:ext cx="9601200" cy="4405060"/>
          </a:xfrm>
        </p:spPr>
        <p:txBody>
          <a:bodyPr>
            <a:noAutofit/>
          </a:bodyPr>
          <a:lstStyle/>
          <a:p>
            <a:pPr marL="0" indent="0">
              <a:buNone/>
            </a:pPr>
            <a:r>
              <a:rPr lang="it-IT" dirty="0"/>
              <a:t>Il sistema dev'essere in grado di:</a:t>
            </a:r>
          </a:p>
          <a:p>
            <a:r>
              <a:rPr lang="it-IT" dirty="0"/>
              <a:t>Definire i vari elementi di un'avventura e poterla eseguire.</a:t>
            </a:r>
          </a:p>
          <a:p>
            <a:r>
              <a:rPr lang="it-IT" dirty="0"/>
              <a:t>Interpretare correttamente i comandi inseriti da tastiera.</a:t>
            </a:r>
          </a:p>
          <a:p>
            <a:r>
              <a:rPr lang="it-IT" dirty="0"/>
              <a:t>Comunicare col database H2 </a:t>
            </a:r>
          </a:p>
          <a:p>
            <a:r>
              <a:rPr lang="it-IT" dirty="0"/>
              <a:t>Utilizzare le </a:t>
            </a:r>
            <a:r>
              <a:rPr lang="it-IT" dirty="0" err="1"/>
              <a:t>socket</a:t>
            </a:r>
            <a:r>
              <a:rPr lang="it-IT" dirty="0"/>
              <a:t> per lo scambio di dati attraverso richieste da parte del client e risposte da parte del server</a:t>
            </a:r>
          </a:p>
          <a:p>
            <a:r>
              <a:rPr lang="it-IT" dirty="0"/>
              <a:t>Creare e gestire file</a:t>
            </a:r>
          </a:p>
          <a:p>
            <a:r>
              <a:rPr lang="it-IT" dirty="0"/>
              <a:t>Gestire i vari </a:t>
            </a:r>
            <a:r>
              <a:rPr lang="it-IT" dirty="0" err="1"/>
              <a:t>thread</a:t>
            </a:r>
            <a:r>
              <a:rPr lang="it-IT" dirty="0"/>
              <a:t> presenti</a:t>
            </a:r>
          </a:p>
          <a:p>
            <a:r>
              <a:rPr lang="it-IT" dirty="0"/>
              <a:t>Gestire la parte grafica attraverso l’utilizzo delle swing</a:t>
            </a:r>
          </a:p>
          <a:p>
            <a:r>
              <a:rPr lang="it-IT" dirty="0"/>
              <a:t>Rispettare i principi della programmazione ad oggetti</a:t>
            </a:r>
          </a:p>
        </p:txBody>
      </p:sp>
    </p:spTree>
    <p:extLst>
      <p:ext uri="{BB962C8B-B14F-4D97-AF65-F5344CB8AC3E}">
        <p14:creationId xmlns:p14="http://schemas.microsoft.com/office/powerpoint/2010/main" val="306678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Trama e regole dell’avventura testuale</a:t>
            </a:r>
            <a:br>
              <a:rPr lang="it-IT" dirty="0"/>
            </a:br>
            <a:endParaRPr lang="it-IT" dirty="0"/>
          </a:p>
        </p:txBody>
      </p:sp>
      <p:sp>
        <p:nvSpPr>
          <p:cNvPr id="3" name="Segnaposto contenuto 2"/>
          <p:cNvSpPr>
            <a:spLocks noGrp="1"/>
          </p:cNvSpPr>
          <p:nvPr>
            <p:ph idx="1"/>
          </p:nvPr>
        </p:nvSpPr>
        <p:spPr>
          <a:xfrm>
            <a:off x="1371600" y="2055303"/>
            <a:ext cx="9601200" cy="4116897"/>
          </a:xfrm>
        </p:spPr>
        <p:txBody>
          <a:bodyPr>
            <a:normAutofit lnSpcReduction="10000"/>
          </a:bodyPr>
          <a:lstStyle/>
          <a:p>
            <a:r>
              <a:rPr lang="it-IT" dirty="0"/>
              <a:t>Il gioco ha una trama apparentemente semplice: il personaggio è stato rapito e trasportato in una casa abbandonata. L’obiettivo principale del giocatore è quello di fuggire dalla casa abbandonata prima che arrivino i suoi rapinatori. </a:t>
            </a:r>
          </a:p>
          <a:p>
            <a:r>
              <a:rPr lang="it-IT" dirty="0"/>
              <a:t>Al protagonista è permesso potersi spostare tra i vari ambienti, a meno che non ci sia un muro tra di essi, digitando la direzione in cui si vuole andare (nord, sud, est, ovest). Inoltre è permesso aprire, prendere e utilizzare determinati oggetti. All’interno della casa possono essere presenti degli oggetti che possono aiutare alla fuga, degli indizi e degli enigmi. </a:t>
            </a:r>
          </a:p>
          <a:p>
            <a:r>
              <a:rPr lang="it-IT" b="1" dirty="0"/>
              <a:t>ATTENZIONE</a:t>
            </a:r>
            <a:r>
              <a:rPr lang="it-IT" dirty="0"/>
              <a:t>: Per l’apertura o l’utilizzo di alcuni oggetti, è necessario possederne altri.</a:t>
            </a:r>
          </a:p>
          <a:p>
            <a:r>
              <a:rPr lang="it-IT" dirty="0"/>
              <a:t>Non è detto che il giocatore riesca a terminare il gioco in quanto sono presenti anche degli esplosivi con un proprio timer, che limiterà il restante tempo in cui il giocatore deve trovare necessariamente la via di fuga. </a:t>
            </a:r>
          </a:p>
        </p:txBody>
      </p:sp>
    </p:spTree>
    <p:extLst>
      <p:ext uri="{BB962C8B-B14F-4D97-AF65-F5344CB8AC3E}">
        <p14:creationId xmlns:p14="http://schemas.microsoft.com/office/powerpoint/2010/main" val="133480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723900" y="685800"/>
            <a:ext cx="3855720" cy="773884"/>
          </a:xfrm>
        </p:spPr>
        <p:txBody>
          <a:bodyPr/>
          <a:lstStyle/>
          <a:p>
            <a:r>
              <a:rPr lang="it-IT" dirty="0"/>
              <a:t>Mappa </a:t>
            </a:r>
          </a:p>
        </p:txBody>
      </p:sp>
      <p:pic>
        <p:nvPicPr>
          <p:cNvPr id="12" name="Segnaposto immagine 11">
            <a:extLst>
              <a:ext uri="{FF2B5EF4-FFF2-40B4-BE49-F238E27FC236}">
                <a16:creationId xmlns:a16="http://schemas.microsoft.com/office/drawing/2014/main" id="{243BAF6F-01C9-F74E-90CD-27F25278DF9F}"/>
              </a:ext>
            </a:extLst>
          </p:cNvPr>
          <p:cNvPicPr>
            <a:picLocks noGrp="1" noChangeAspect="1"/>
          </p:cNvPicPr>
          <p:nvPr>
            <p:ph type="pic" idx="1"/>
          </p:nvPr>
        </p:nvPicPr>
        <p:blipFill rotWithShape="1">
          <a:blip r:embed="rId2"/>
          <a:srcRect l="13270" t="-32172" r="14001" b="-17191"/>
          <a:stretch/>
        </p:blipFill>
        <p:spPr>
          <a:xfrm>
            <a:off x="5532120" y="0"/>
            <a:ext cx="6659880" cy="6857999"/>
          </a:xfrm>
        </p:spPr>
      </p:pic>
      <p:sp>
        <p:nvSpPr>
          <p:cNvPr id="4" name="Segnaposto testo 3"/>
          <p:cNvSpPr>
            <a:spLocks noGrp="1"/>
          </p:cNvSpPr>
          <p:nvPr>
            <p:ph type="body" sz="half" idx="2"/>
          </p:nvPr>
        </p:nvSpPr>
        <p:spPr>
          <a:xfrm>
            <a:off x="723900" y="1753299"/>
            <a:ext cx="3855720" cy="3627539"/>
          </a:xfrm>
        </p:spPr>
        <p:txBody>
          <a:bodyPr>
            <a:normAutofit/>
          </a:bodyPr>
          <a:lstStyle/>
          <a:p>
            <a:r>
              <a:rPr lang="it-IT" sz="2000" dirty="0"/>
              <a:t>Questa è la mappa del gioco, costituita da 7 camere accessibili e una camera segreta accessibile con una chiave. E’ presente anche un corridoio per spostarsi da un lato della casa all’altro. Dall’immagine si nota alcune linee rosse che indicano la presenza di muri che bloccano l’accesso.</a:t>
            </a:r>
          </a:p>
        </p:txBody>
      </p:sp>
    </p:spTree>
    <p:extLst>
      <p:ext uri="{BB962C8B-B14F-4D97-AF65-F5344CB8AC3E}">
        <p14:creationId xmlns:p14="http://schemas.microsoft.com/office/powerpoint/2010/main" val="6412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23900" y="685800"/>
            <a:ext cx="3855720" cy="1654728"/>
          </a:xfrm>
        </p:spPr>
        <p:txBody>
          <a:bodyPr>
            <a:normAutofit/>
          </a:bodyPr>
          <a:lstStyle/>
          <a:p>
            <a:r>
              <a:rPr lang="it-IT" sz="4000" dirty="0"/>
              <a:t>Aspetti principali del gioco</a:t>
            </a:r>
          </a:p>
        </p:txBody>
      </p:sp>
      <p:pic>
        <p:nvPicPr>
          <p:cNvPr id="5" name="Segnaposto immagine 4"/>
          <p:cNvPicPr>
            <a:picLocks noGrp="1" noChangeAspect="1"/>
          </p:cNvPicPr>
          <p:nvPr>
            <p:ph type="pic" idx="1"/>
          </p:nvPr>
        </p:nvPicPr>
        <p:blipFill>
          <a:blip r:embed="rId2"/>
          <a:srcRect l="10267" r="10267"/>
          <a:stretch>
            <a:fillRect/>
          </a:stretch>
        </p:blipFill>
        <p:spPr>
          <a:xfrm>
            <a:off x="5757203" y="149240"/>
            <a:ext cx="6214403" cy="6399270"/>
          </a:xfrm>
          <a:prstGeom prst="rect">
            <a:avLst/>
          </a:prstGeom>
        </p:spPr>
      </p:pic>
      <p:sp>
        <p:nvSpPr>
          <p:cNvPr id="4" name="Segnaposto testo 3"/>
          <p:cNvSpPr>
            <a:spLocks noGrp="1"/>
          </p:cNvSpPr>
          <p:nvPr>
            <p:ph type="body" sz="half" idx="2"/>
          </p:nvPr>
        </p:nvSpPr>
        <p:spPr>
          <a:xfrm>
            <a:off x="723900" y="2340528"/>
            <a:ext cx="3855720" cy="3011432"/>
          </a:xfrm>
        </p:spPr>
        <p:txBody>
          <a:bodyPr>
            <a:normAutofit/>
          </a:bodyPr>
          <a:lstStyle/>
          <a:p>
            <a:r>
              <a:rPr lang="it-IT" sz="2000" dirty="0"/>
              <a:t>Questo è il menù principale che viene visualizzato all’avvio del gioco. </a:t>
            </a:r>
          </a:p>
          <a:p>
            <a:r>
              <a:rPr lang="it-IT" sz="2000" dirty="0"/>
              <a:t>Ci sono 4 tasti, ognuno genera un proprio evento anche con l’utilizzo di un’area di testo.</a:t>
            </a:r>
          </a:p>
        </p:txBody>
      </p:sp>
    </p:spTree>
    <p:extLst>
      <p:ext uri="{BB962C8B-B14F-4D97-AF65-F5344CB8AC3E}">
        <p14:creationId xmlns:p14="http://schemas.microsoft.com/office/powerpoint/2010/main" val="42118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Aspetti principali del gioco	</a:t>
            </a:r>
          </a:p>
        </p:txBody>
      </p:sp>
      <p:sp>
        <p:nvSpPr>
          <p:cNvPr id="3" name="Segnaposto contenuto 2"/>
          <p:cNvSpPr>
            <a:spLocks noGrp="1"/>
          </p:cNvSpPr>
          <p:nvPr>
            <p:ph idx="1"/>
          </p:nvPr>
        </p:nvSpPr>
        <p:spPr>
          <a:xfrm>
            <a:off x="1371600" y="2009163"/>
            <a:ext cx="9601200" cy="1606731"/>
          </a:xfrm>
        </p:spPr>
        <p:txBody>
          <a:bodyPr>
            <a:normAutofit lnSpcReduction="10000"/>
          </a:bodyPr>
          <a:lstStyle/>
          <a:p>
            <a:pPr marL="0" indent="0">
              <a:buNone/>
            </a:pPr>
            <a:r>
              <a:rPr lang="it-IT" dirty="0"/>
              <a:t>L’applicazione simula il rapimento di una persona e quest’ultima deve cercare a tutti i costi di scappare e sopravvivere, utilizzando buona parte degli oggetti disponibili all’interno dell’edificio. </a:t>
            </a:r>
          </a:p>
          <a:p>
            <a:pPr marL="0" indent="0">
              <a:buNone/>
            </a:pPr>
            <a:r>
              <a:rPr lang="it-IT" dirty="0"/>
              <a:t>Per aumentare la difficoltà e rendere il tutto più originale, l’utente dovrà tenere a mente alcune risposte/ipotesi circa i seguenti indizi dislocati in stanze diverse.</a:t>
            </a:r>
          </a:p>
        </p:txBody>
      </p:sp>
      <p:sp>
        <p:nvSpPr>
          <p:cNvPr id="5" name="Rettangolo 4"/>
          <p:cNvSpPr/>
          <p:nvPr/>
        </p:nvSpPr>
        <p:spPr>
          <a:xfrm>
            <a:off x="1371600" y="3615894"/>
            <a:ext cx="9601200" cy="2139047"/>
          </a:xfrm>
          <a:prstGeom prst="rect">
            <a:avLst/>
          </a:prstGeom>
        </p:spPr>
        <p:txBody>
          <a:bodyPr wrap="square">
            <a:spAutoFit/>
          </a:bodyPr>
          <a:lstStyle/>
          <a:p>
            <a:r>
              <a:rPr lang="it-IT" sz="1900" dirty="0"/>
              <a:t>Dopo aver raggiunto la stanza più importante del gioco (guardaroba) e, dopo aver raccolto gli indizi, l’utente ha a disposizione la mappa per poter uscire dall’edificio e salvarsi.</a:t>
            </a:r>
          </a:p>
          <a:p>
            <a:r>
              <a:rPr lang="it-IT" sz="1900" dirty="0"/>
              <a:t>Però, dal momento in cui l’utente prende la mappa, ha a disposizione solo 30 secondi per scappare e vedere la luce del sole; a complicare la situazione ci sono due vincoli:</a:t>
            </a:r>
          </a:p>
          <a:p>
            <a:r>
              <a:rPr lang="it-IT" sz="1900" dirty="0"/>
              <a:t>	• dopo lo studio c’è una stanza segreta visibile solo dopo aver aperto la mappa;</a:t>
            </a:r>
          </a:p>
          <a:p>
            <a:r>
              <a:rPr lang="it-IT" sz="1900" dirty="0"/>
              <a:t>	• questa stanza segreta presenta una porta e per aprirla l’utente dovrà possedere 	nel suo inventario una chiave particolare.</a:t>
            </a:r>
          </a:p>
        </p:txBody>
      </p:sp>
    </p:spTree>
    <p:extLst>
      <p:ext uri="{BB962C8B-B14F-4D97-AF65-F5344CB8AC3E}">
        <p14:creationId xmlns:p14="http://schemas.microsoft.com/office/powerpoint/2010/main" val="410411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Aspetti principali del gioco</a:t>
            </a:r>
            <a:br>
              <a:rPr lang="it-IT" dirty="0"/>
            </a:br>
            <a:endParaRPr lang="it-IT" dirty="0"/>
          </a:p>
        </p:txBody>
      </p:sp>
      <p:pic>
        <p:nvPicPr>
          <p:cNvPr id="5" name="Segnaposto contenuto 4"/>
          <p:cNvPicPr>
            <a:picLocks noGrp="1" noChangeAspect="1"/>
          </p:cNvPicPr>
          <p:nvPr>
            <p:ph idx="1"/>
          </p:nvPr>
        </p:nvPicPr>
        <p:blipFill>
          <a:blip r:embed="rId2"/>
          <a:stretch>
            <a:fillRect/>
          </a:stretch>
        </p:blipFill>
        <p:spPr>
          <a:xfrm>
            <a:off x="1371600" y="2127750"/>
            <a:ext cx="6989275" cy="1321806"/>
          </a:xfrm>
          <a:prstGeom prst="rect">
            <a:avLst/>
          </a:prstGeom>
        </p:spPr>
      </p:pic>
      <p:pic>
        <p:nvPicPr>
          <p:cNvPr id="6" name="Immagine 5"/>
          <p:cNvPicPr>
            <a:picLocks noChangeAspect="1"/>
          </p:cNvPicPr>
          <p:nvPr/>
        </p:nvPicPr>
        <p:blipFill>
          <a:blip r:embed="rId3"/>
          <a:stretch>
            <a:fillRect/>
          </a:stretch>
        </p:blipFill>
        <p:spPr>
          <a:xfrm>
            <a:off x="1371600" y="3613650"/>
            <a:ext cx="8763754" cy="1303699"/>
          </a:xfrm>
          <a:prstGeom prst="rect">
            <a:avLst/>
          </a:prstGeom>
        </p:spPr>
      </p:pic>
      <p:pic>
        <p:nvPicPr>
          <p:cNvPr id="7" name="Immagine 6"/>
          <p:cNvPicPr>
            <a:picLocks noChangeAspect="1"/>
          </p:cNvPicPr>
          <p:nvPr/>
        </p:nvPicPr>
        <p:blipFill>
          <a:blip r:embed="rId4"/>
          <a:stretch>
            <a:fillRect/>
          </a:stretch>
        </p:blipFill>
        <p:spPr>
          <a:xfrm>
            <a:off x="1371600" y="5081443"/>
            <a:ext cx="6482281" cy="1321806"/>
          </a:xfrm>
          <a:prstGeom prst="rect">
            <a:avLst/>
          </a:prstGeom>
        </p:spPr>
      </p:pic>
    </p:spTree>
    <p:extLst>
      <p:ext uri="{BB962C8B-B14F-4D97-AF65-F5344CB8AC3E}">
        <p14:creationId xmlns:p14="http://schemas.microsoft.com/office/powerpoint/2010/main" val="41014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Aspetti principali del gioco	</a:t>
            </a:r>
          </a:p>
        </p:txBody>
      </p:sp>
      <p:sp>
        <p:nvSpPr>
          <p:cNvPr id="3" name="Segnaposto contenuto 2"/>
          <p:cNvSpPr>
            <a:spLocks noGrp="1"/>
          </p:cNvSpPr>
          <p:nvPr>
            <p:ph idx="1"/>
          </p:nvPr>
        </p:nvSpPr>
        <p:spPr/>
        <p:txBody>
          <a:bodyPr>
            <a:normAutofit/>
          </a:bodyPr>
          <a:lstStyle/>
          <a:p>
            <a:pPr marL="0" indent="0">
              <a:buNone/>
            </a:pPr>
            <a:r>
              <a:rPr lang="it-IT" dirty="0"/>
              <a:t>Le risposte / ipotesi ai vari indizi non sono necessarie/i ai fini del gioco, cioè il team ha deciso di aiutare l’utente nella sua impresa dando dei piccoli aiuti. </a:t>
            </a:r>
          </a:p>
          <a:p>
            <a:pPr marL="0" indent="0">
              <a:buNone/>
            </a:pPr>
            <a:r>
              <a:rPr lang="it-IT" dirty="0"/>
              <a:t>La risposta al primo indovinello è molto semplice e, di conseguenza, fa capire all’utente che se non riesce a scappare morirà all’istante. </a:t>
            </a:r>
          </a:p>
          <a:p>
            <a:pPr marL="0" indent="0">
              <a:buNone/>
            </a:pPr>
            <a:r>
              <a:rPr lang="it-IT" dirty="0"/>
              <a:t>Il secondo indizio allude alla capacità dell’utente di mantenere la calma e cercare tutte le soluzioni per andare via dall’edificio. </a:t>
            </a:r>
          </a:p>
          <a:p>
            <a:pPr marL="0" indent="0">
              <a:buNone/>
            </a:pPr>
            <a:r>
              <a:rPr lang="it-IT" dirty="0"/>
              <a:t>Infine, il terzo e ultimo indizio, sprona il giocatore a trovare velocemente una via d’uscita. </a:t>
            </a:r>
          </a:p>
          <a:p>
            <a:pPr marL="0" indent="0">
              <a:buNone/>
            </a:pPr>
            <a:endParaRPr lang="it-IT" dirty="0"/>
          </a:p>
        </p:txBody>
      </p:sp>
    </p:spTree>
    <p:extLst>
      <p:ext uri="{BB962C8B-B14F-4D97-AF65-F5344CB8AC3E}">
        <p14:creationId xmlns:p14="http://schemas.microsoft.com/office/powerpoint/2010/main" val="4204946949"/>
      </p:ext>
    </p:extLst>
  </p:cSld>
  <p:clrMapOvr>
    <a:masterClrMapping/>
  </p:clrMapOvr>
</p:sld>
</file>

<file path=ppt/theme/theme1.xml><?xml version="1.0" encoding="utf-8"?>
<a:theme xmlns:a="http://schemas.openxmlformats.org/drawingml/2006/main" name="Ritaglio">
  <a:themeElements>
    <a:clrScheme name="Personalizzato 6">
      <a:dk1>
        <a:sysClr val="windowText" lastClr="000000"/>
      </a:dk1>
      <a:lt1>
        <a:sysClr val="window" lastClr="FFFFFF"/>
      </a:lt1>
      <a:dk2>
        <a:srgbClr val="191B0E"/>
      </a:dk2>
      <a:lt2>
        <a:srgbClr val="EFEDE3"/>
      </a:lt2>
      <a:accent1>
        <a:srgbClr val="C9CBC3"/>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0dde9c1-59ea-49fe-b723-e9dd12a89eaf" xsi:nil="true"/>
    <lcf76f155ced4ddcb4097134ff3c332f xmlns="dead622a-4210-407e-b5f7-87719965a8f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35810C3B2B3B74FAD4B2E253C9AAF23" ma:contentTypeVersion="10" ma:contentTypeDescription="Creare un nuovo documento." ma:contentTypeScope="" ma:versionID="69518ed9fd4df338ee24c4d338cff278">
  <xsd:schema xmlns:xsd="http://www.w3.org/2001/XMLSchema" xmlns:xs="http://www.w3.org/2001/XMLSchema" xmlns:p="http://schemas.microsoft.com/office/2006/metadata/properties" xmlns:ns2="70dde9c1-59ea-49fe-b723-e9dd12a89eaf" xmlns:ns3="dead622a-4210-407e-b5f7-87719965a8f9" targetNamespace="http://schemas.microsoft.com/office/2006/metadata/properties" ma:root="true" ma:fieldsID="efcc7523f64c019e6bd5f37e4cadd971" ns2:_="" ns3:_="">
    <xsd:import namespace="70dde9c1-59ea-49fe-b723-e9dd12a89eaf"/>
    <xsd:import namespace="dead622a-4210-407e-b5f7-87719965a8f9"/>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de9c1-59ea-49fe-b723-e9dd12a89eaf"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TaxCatchAll" ma:index="12" nillable="true" ma:displayName="Taxonomy Catch All Column" ma:hidden="true" ma:list="{630a5fba-8e1e-41d5-97b8-a70a331e9335}" ma:internalName="TaxCatchAll" ma:showField="CatchAllData" ma:web="70dde9c1-59ea-49fe-b723-e9dd12a89ea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ad622a-4210-407e-b5f7-87719965a8f9"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Tag immagine" ma:readOnly="false" ma:fieldId="{5cf76f15-5ced-4ddc-b409-7134ff3c332f}" ma:taxonomyMulti="true" ma:sspId="4ed3564a-629b-4c47-97c4-11f533af96ea"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3FD9A38F-9A2C-42E5-9013-4C4B1FFCB4F6}">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 ds:uri="70dde9c1-59ea-49fe-b723-e9dd12a89eaf"/>
    <ds:schemaRef ds:uri="dead622a-4210-407e-b5f7-87719965a8f9"/>
  </ds:schemaRefs>
</ds:datastoreItem>
</file>

<file path=customXml/itemProps3.xml><?xml version="1.0" encoding="utf-8"?>
<ds:datastoreItem xmlns:ds="http://schemas.openxmlformats.org/officeDocument/2006/customXml" ds:itemID="{B55EF52E-26E7-454A-9916-87A2F7DEE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de9c1-59ea-49fe-b723-e9dd12a89eaf"/>
    <ds:schemaRef ds:uri="dead622a-4210-407e-b5f7-87719965a8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1528</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16</vt:i4>
      </vt:variant>
    </vt:vector>
  </HeadingPairs>
  <TitlesOfParts>
    <vt:vector size="19" baseType="lpstr">
      <vt:lpstr>Calibri</vt:lpstr>
      <vt:lpstr>Franklin Gothic Book</vt:lpstr>
      <vt:lpstr>Ritaglio</vt:lpstr>
      <vt:lpstr>Presentazione standard di PowerPoint</vt:lpstr>
      <vt:lpstr>Introduzione</vt:lpstr>
      <vt:lpstr>Requisiti</vt:lpstr>
      <vt:lpstr>Trama e regole dell’avventura testuale </vt:lpstr>
      <vt:lpstr>Mappa </vt:lpstr>
      <vt:lpstr>Aspetti principali del gioco</vt:lpstr>
      <vt:lpstr>Aspetti principali del gioco </vt:lpstr>
      <vt:lpstr>Aspetti principali del gioco </vt:lpstr>
      <vt:lpstr>Aspetti principali del gioco </vt:lpstr>
      <vt:lpstr>Aspetti principali del gioco </vt:lpstr>
      <vt:lpstr>Come è stato realizzato il progetto? </vt:lpstr>
      <vt:lpstr>Quali sono le funzionalità implementate nel progetto? </vt:lpstr>
      <vt:lpstr>Dettagli di implementazione</vt:lpstr>
      <vt:lpstr>DBMS H2</vt:lpstr>
      <vt:lpstr>Socket</vt:lpstr>
      <vt:lpstr>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2022-07-15T13:58:09Z</dcterms:created>
  <dcterms:modified xsi:type="dcterms:W3CDTF">2022-07-20T17:13:06Z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