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7"/>
  </p:notesMasterIdLst>
  <p:sldIdLst>
    <p:sldId id="256" r:id="rId3"/>
    <p:sldId id="272" r:id="rId4"/>
    <p:sldId id="287" r:id="rId5"/>
    <p:sldId id="296" r:id="rId6"/>
    <p:sldId id="297" r:id="rId7"/>
    <p:sldId id="290" r:id="rId8"/>
    <p:sldId id="293" r:id="rId9"/>
    <p:sldId id="294" r:id="rId10"/>
    <p:sldId id="291" r:id="rId11"/>
    <p:sldId id="295"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92" d="100"/>
          <a:sy n="92" d="100"/>
        </p:scale>
        <p:origin x="8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24083817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411295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C3BF5EE-5117-497F-8542-0AB4D1276939}" type="datetime8">
              <a:rPr lang="en-US" smtClean="0"/>
              <a:t>9/17/2014 4:53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AD8E8-9026-45B9-932F-533CFC4B94DE}" type="datetime8">
              <a:rPr lang="en-US" smtClean="0">
                <a:solidFill>
                  <a:schemeClr val="tx2"/>
                </a:solidFill>
              </a:rPr>
              <a:t>9/17/2014 4:53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C8472B6A-667D-4F1F-9187-FF17525D1061}" type="datetime8">
              <a:rPr lang="en-US" smtClean="0">
                <a:solidFill>
                  <a:schemeClr val="tx2"/>
                </a:solidFill>
              </a:rPr>
              <a:t>9/17/2014 4:53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CF20680-E1F7-4248-8311-31F06DB74A53}" type="datetime8">
              <a:rPr lang="en-US" smtClean="0"/>
              <a:t>9/17/2014 4:53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21E9D324-725A-45B4-A1A9-1DA6EBF7127F}" type="datetime8">
              <a:rPr lang="en-US" smtClean="0"/>
              <a:t>9/17/2014 4:53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576500D7-F332-4D9D-BDF8-D778929BED3F}" type="datetime8">
              <a:rPr lang="en-US" smtClean="0"/>
              <a:t>9/17/2014 4:53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3DBADD15-9165-4811-BA37-1A04B1795BEC}" type="datetime8">
              <a:rPr lang="en-US" smtClean="0"/>
              <a:t>9/17/2014 4:53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6D3C6-F21C-4DE6-838F-AA20BB773F94}" type="datetime8">
              <a:rPr lang="en-US" smtClean="0"/>
              <a:t>9/17/2014 4:53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36B5E-C00F-4DD4-9096-DA09A57A74C5}" type="datetime8">
              <a:rPr lang="en-US" smtClean="0"/>
              <a:t>9/17/2014 4:53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3379487-ABA7-41D7-A8AC-8B15ECDB0860}" type="datetime8">
              <a:rPr lang="en-US" smtClean="0"/>
              <a:t>9/17/2014 4:53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068C1B67-E807-4F9C-9E71-9B7B54502FF9}" type="datetime8">
              <a:rPr lang="en-US" smtClean="0"/>
              <a:t>9/17/2014 4:53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C52061EA-8C8C-4990-AD3C-AF922208A2EF}" type="datetime8">
              <a:rPr lang="en-US" smtClean="0">
                <a:solidFill>
                  <a:schemeClr val="tx2"/>
                </a:solidFill>
              </a:rPr>
              <a:t>9/17/2014 4:53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124200" y="5181600"/>
            <a:ext cx="6477000" cy="1447800"/>
          </a:xfrm>
        </p:spPr>
        <p:txBody>
          <a:bodyPr>
            <a:normAutofit fontScale="90000"/>
          </a:bodyPr>
          <a:lstStyle/>
          <a:p>
            <a:r>
              <a:rPr lang="en-US" dirty="0" err="1">
                <a:solidFill>
                  <a:schemeClr val="accent1">
                    <a:lumMod val="75000"/>
                  </a:schemeClr>
                </a:solidFill>
              </a:rPr>
              <a:t>Hiểu</a:t>
            </a:r>
            <a:r>
              <a:rPr lang="en-US" dirty="0">
                <a:solidFill>
                  <a:schemeClr val="accent1">
                    <a:lumMod val="75000"/>
                  </a:schemeClr>
                </a:solidFill>
              </a:rPr>
              <a:t> </a:t>
            </a:r>
            <a:r>
              <a:rPr lang="en-US" dirty="0" err="1">
                <a:solidFill>
                  <a:schemeClr val="accent1">
                    <a:lumMod val="75000"/>
                  </a:schemeClr>
                </a:solidFill>
              </a:rPr>
              <a:t>nội</a:t>
            </a:r>
            <a:r>
              <a:rPr lang="en-US" dirty="0">
                <a:solidFill>
                  <a:schemeClr val="accent1">
                    <a:lumMod val="75000"/>
                  </a:schemeClr>
                </a:solidFill>
              </a:rPr>
              <a:t> dung </a:t>
            </a:r>
            <a:r>
              <a:rPr lang="en-US" dirty="0" err="1">
                <a:solidFill>
                  <a:schemeClr val="accent1">
                    <a:lumMod val="75000"/>
                  </a:schemeClr>
                </a:solidFill>
              </a:rPr>
              <a:t>ảnh</a:t>
            </a:r>
            <a:r>
              <a:rPr lang="en-US" dirty="0">
                <a:solidFill>
                  <a:schemeClr val="accent1">
                    <a:lumMod val="75000"/>
                  </a:schemeClr>
                </a:solidFill>
              </a:rPr>
              <a:t> </a:t>
            </a:r>
            <a:r>
              <a:rPr lang="en-US" dirty="0" err="1">
                <a:solidFill>
                  <a:schemeClr val="accent1">
                    <a:lumMod val="75000"/>
                  </a:schemeClr>
                </a:solidFill>
              </a:rPr>
              <a:t>dùng</a:t>
            </a:r>
            <a:r>
              <a:rPr lang="en-US" dirty="0">
                <a:solidFill>
                  <a:schemeClr val="accent1">
                    <a:lumMod val="75000"/>
                  </a:schemeClr>
                </a:solidFill>
              </a:rPr>
              <a:t> </a:t>
            </a:r>
            <a:r>
              <a:rPr lang="en-US" dirty="0" err="1">
                <a:solidFill>
                  <a:schemeClr val="accent1">
                    <a:lumMod val="75000"/>
                  </a:schemeClr>
                </a:solidFill>
              </a:rPr>
              <a:t>cây</a:t>
            </a:r>
            <a:r>
              <a:rPr lang="en-US" dirty="0">
                <a:solidFill>
                  <a:schemeClr val="accent1">
                    <a:lumMod val="75000"/>
                  </a:schemeClr>
                </a:solidFill>
              </a:rPr>
              <a:t> </a:t>
            </a:r>
            <a:r>
              <a:rPr lang="en-US" dirty="0" err="1">
                <a:solidFill>
                  <a:schemeClr val="accent1">
                    <a:lumMod val="75000"/>
                  </a:schemeClr>
                </a:solidFill>
              </a:rPr>
              <a:t>quyết</a:t>
            </a:r>
            <a:r>
              <a:rPr lang="en-US" dirty="0">
                <a:solidFill>
                  <a:schemeClr val="accent1">
                    <a:lumMod val="75000"/>
                  </a:schemeClr>
                </a:solidFill>
              </a:rPr>
              <a:t> </a:t>
            </a:r>
            <a:r>
              <a:rPr lang="en-US" dirty="0" err="1">
                <a:solidFill>
                  <a:schemeClr val="accent1">
                    <a:lumMod val="75000"/>
                  </a:schemeClr>
                </a:solidFill>
              </a:rPr>
              <a:t>định</a:t>
            </a:r>
            <a:r>
              <a:rPr lang="en-US" dirty="0">
                <a:solidFill>
                  <a:schemeClr val="accent1">
                    <a:lumMod val="75000"/>
                  </a:schemeClr>
                </a:solidFill>
              </a:rPr>
              <a:t> </a:t>
            </a:r>
            <a:r>
              <a:rPr lang="en-US" dirty="0" err="1">
                <a:solidFill>
                  <a:schemeClr val="accent1">
                    <a:lumMod val="75000"/>
                  </a:schemeClr>
                </a:solidFill>
              </a:rPr>
              <a:t>dựa</a:t>
            </a:r>
            <a:r>
              <a:rPr lang="en-US" dirty="0">
                <a:solidFill>
                  <a:schemeClr val="accent1">
                    <a:lumMod val="75000"/>
                  </a:schemeClr>
                </a:solidFill>
              </a:rPr>
              <a:t> </a:t>
            </a:r>
            <a:r>
              <a:rPr lang="en-US" dirty="0" err="1">
                <a:solidFill>
                  <a:schemeClr val="accent1">
                    <a:lumMod val="75000"/>
                  </a:schemeClr>
                </a:solidFill>
              </a:rPr>
              <a:t>trên</a:t>
            </a:r>
            <a:r>
              <a:rPr lang="en-US" dirty="0">
                <a:solidFill>
                  <a:schemeClr val="accent1">
                    <a:lumMod val="75000"/>
                  </a:schemeClr>
                </a:solidFill>
              </a:rPr>
              <a:t> </a:t>
            </a:r>
            <a:r>
              <a:rPr lang="en-US" dirty="0" err="1">
                <a:solidFill>
                  <a:schemeClr val="accent1">
                    <a:lumMod val="75000"/>
                  </a:schemeClr>
                </a:solidFill>
              </a:rPr>
              <a:t>máy</a:t>
            </a:r>
            <a:r>
              <a:rPr lang="en-US" dirty="0">
                <a:solidFill>
                  <a:schemeClr val="accent1">
                    <a:lumMod val="75000"/>
                  </a:schemeClr>
                </a:solidFill>
              </a:rPr>
              <a:t> </a:t>
            </a:r>
            <a:r>
              <a:rPr lang="en-US" dirty="0" err="1">
                <a:solidFill>
                  <a:schemeClr val="accent1">
                    <a:lumMod val="75000"/>
                  </a:schemeClr>
                </a:solidFill>
              </a:rPr>
              <a:t>học</a:t>
            </a:r>
            <a:r>
              <a:rPr lang="en-US" sz="3600" dirty="0">
                <a:solidFill>
                  <a:schemeClr val="accent1">
                    <a:lumMod val="75000"/>
                  </a:schemeClr>
                </a:solidFill>
              </a:rPr>
              <a:t/>
            </a:r>
            <a:br>
              <a:rPr lang="en-US" sz="3600" dirty="0">
                <a:solidFill>
                  <a:schemeClr val="accent1">
                    <a:lumMod val="75000"/>
                  </a:schemeClr>
                </a:solidFill>
              </a:rPr>
            </a:br>
            <a:r>
              <a:rPr lang="en-US" sz="1600" dirty="0" err="1">
                <a:solidFill>
                  <a:schemeClr val="accent1">
                    <a:lumMod val="75000"/>
                  </a:schemeClr>
                </a:solidFill>
              </a:rPr>
              <a:t>Nhóm</a:t>
            </a:r>
            <a:r>
              <a:rPr lang="en-US" sz="1600" dirty="0">
                <a:solidFill>
                  <a:schemeClr val="accent1">
                    <a:lumMod val="75000"/>
                  </a:schemeClr>
                </a:solidFill>
              </a:rPr>
              <a:t> </a:t>
            </a:r>
            <a:r>
              <a:rPr lang="en-US" sz="1600" dirty="0" smtClean="0">
                <a:solidFill>
                  <a:schemeClr val="accent1">
                    <a:lumMod val="75000"/>
                  </a:schemeClr>
                </a:solidFill>
              </a:rPr>
              <a:t>26:</a:t>
            </a:r>
            <a:br>
              <a:rPr lang="en-US" sz="1600" dirty="0" smtClean="0">
                <a:solidFill>
                  <a:schemeClr val="accent1">
                    <a:lumMod val="75000"/>
                  </a:schemeClr>
                </a:solidFill>
              </a:rPr>
            </a:br>
            <a:r>
              <a:rPr lang="en-US" sz="1600" dirty="0"/>
              <a:t>Cao </a:t>
            </a:r>
            <a:r>
              <a:rPr lang="en-US" sz="1600" dirty="0" err="1"/>
              <a:t>Thanh</a:t>
            </a:r>
            <a:r>
              <a:rPr lang="en-US" sz="1600" dirty="0"/>
              <a:t> </a:t>
            </a:r>
            <a:r>
              <a:rPr lang="en-US" sz="1600" dirty="0" err="1"/>
              <a:t>Hải</a:t>
            </a:r>
            <a:r>
              <a:rPr lang="en-US" sz="1600" dirty="0"/>
              <a:t>		 1311037</a:t>
            </a:r>
            <a:br>
              <a:rPr lang="en-US" sz="1600" dirty="0"/>
            </a:br>
            <a:r>
              <a:rPr lang="en-US" sz="1600" dirty="0" err="1"/>
              <a:t>Nguyễn</a:t>
            </a:r>
            <a:r>
              <a:rPr lang="en-US" sz="1600" dirty="0"/>
              <a:t> </a:t>
            </a:r>
            <a:r>
              <a:rPr lang="en-US" sz="1600" dirty="0" err="1"/>
              <a:t>Văn</a:t>
            </a:r>
            <a:r>
              <a:rPr lang="en-US" sz="1600" dirty="0"/>
              <a:t> </a:t>
            </a:r>
            <a:r>
              <a:rPr lang="en-US" sz="1600" dirty="0" err="1"/>
              <a:t>Giáp</a:t>
            </a:r>
            <a:r>
              <a:rPr lang="en-US" sz="1600" dirty="0"/>
              <a:t>		 1311006</a:t>
            </a:r>
            <a:br>
              <a:rPr lang="en-US" sz="1600" dirty="0"/>
            </a:br>
            <a:r>
              <a:rPr lang="en-US" sz="1600" dirty="0" err="1"/>
              <a:t>Nguyễn</a:t>
            </a:r>
            <a:r>
              <a:rPr lang="en-US" sz="1600" dirty="0"/>
              <a:t> </a:t>
            </a:r>
            <a:r>
              <a:rPr lang="en-US" sz="1600" dirty="0" err="1"/>
              <a:t>Trọng</a:t>
            </a:r>
            <a:r>
              <a:rPr lang="en-US" sz="1600" dirty="0"/>
              <a:t> </a:t>
            </a:r>
            <a:r>
              <a:rPr lang="en-US" sz="1600" dirty="0" err="1"/>
              <a:t>Tín</a:t>
            </a:r>
            <a:r>
              <a:rPr lang="en-US" sz="1600" dirty="0"/>
              <a:t>		 </a:t>
            </a:r>
            <a:r>
              <a:rPr lang="en-US" sz="1600" dirty="0" smtClean="0"/>
              <a:t>1311025</a:t>
            </a:r>
            <a:br>
              <a:rPr lang="en-US" sz="1600" dirty="0" smtClean="0"/>
            </a:br>
            <a:r>
              <a:rPr lang="en-US" sz="1600" dirty="0" smtClean="0"/>
              <a:t/>
            </a:r>
            <a:br>
              <a:rPr lang="en-US" sz="1600" dirty="0" smtClean="0"/>
            </a:br>
            <a:r>
              <a:rPr lang="vi-VN" sz="1600" dirty="0"/>
              <a:t>GVHD: TS.TRẦN THÁI SƠN</a:t>
            </a:r>
            <a:r>
              <a:rPr lang="en-US" sz="1600" dirty="0"/>
              <a:t/>
            </a:r>
            <a:br>
              <a:rPr lang="en-US" sz="1600" dirty="0"/>
            </a:br>
            <a:r>
              <a:rPr lang="en-US" sz="1600" dirty="0" smtClean="0"/>
              <a:t/>
            </a:r>
            <a:br>
              <a:rPr lang="en-US" sz="1600" dirty="0" smtClean="0"/>
            </a:br>
            <a:r>
              <a:rPr lang="en-US" sz="1600" dirty="0"/>
              <a:t/>
            </a:r>
            <a:br>
              <a:rPr lang="en-US" sz="1600" dirty="0"/>
            </a:br>
            <a:endParaRPr lang="en-US" sz="1600" dirty="0">
              <a:solidFill>
                <a:schemeClr val="accent1">
                  <a:lumMod val="75000"/>
                </a:schemeClr>
              </a:solidFill>
            </a:endParaRPr>
          </a:p>
        </p:txBody>
      </p:sp>
      <p:sp>
        <p:nvSpPr>
          <p:cNvPr id="3" name="Rectangle 2"/>
          <p:cNvSpPr>
            <a:spLocks noGrp="1"/>
          </p:cNvSpPr>
          <p:nvPr>
            <p:ph type="subTitle" idx="1"/>
          </p:nvPr>
        </p:nvSpPr>
        <p:spPr/>
        <p:txBody>
          <a:bodyPr>
            <a:normAutofit/>
          </a:bodyPr>
          <a:lstStyle/>
          <a:p>
            <a:r>
              <a:rPr lang="en-US" dirty="0" smtClean="0"/>
              <a:t>Seminar </a:t>
            </a:r>
            <a:r>
              <a:rPr lang="en-US" dirty="0" err="1" smtClean="0"/>
              <a:t>môn</a:t>
            </a:r>
            <a:r>
              <a:rPr lang="en-US" dirty="0" smtClean="0"/>
              <a:t> </a:t>
            </a:r>
            <a:r>
              <a:rPr lang="en-US" dirty="0" err="1" smtClean="0"/>
              <a:t>Máy</a:t>
            </a:r>
            <a:r>
              <a:rPr lang="en-US" dirty="0" smtClean="0"/>
              <a:t> </a:t>
            </a:r>
            <a:r>
              <a:rPr lang="en-US" dirty="0" err="1" smtClean="0"/>
              <a:t>học</a:t>
            </a:r>
            <a:endParaRPr lang="en-US" dirty="0" smtClean="0"/>
          </a:p>
        </p:txBody>
      </p:sp>
      <p:sp>
        <p:nvSpPr>
          <p:cNvPr id="4" name="Slide Number Placeholder 3"/>
          <p:cNvSpPr>
            <a:spLocks noGrp="1"/>
          </p:cNvSpPr>
          <p:nvPr>
            <p:ph type="sldNum" sz="quarter" idx="12"/>
          </p:nvPr>
        </p:nvSpPr>
        <p:spPr/>
        <p:txBody>
          <a:bodyPr/>
          <a:lstStyle/>
          <a:p>
            <a:fld id="{72AC53DF-4216-466D-99A7-94400E6C2A25}" type="slidenum">
              <a:rPr lang="en-US" smtClean="0"/>
              <a:pPr/>
              <a:t>1</a:t>
            </a:fld>
            <a:endParaRPr 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r>
              <a:rPr lang="en-US" dirty="0"/>
              <a:t>UNDERSTANDING</a:t>
            </a: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4" name="Content Placeholder 3"/>
          <p:cNvSpPr>
            <a:spLocks noGrp="1"/>
          </p:cNvSpPr>
          <p:nvPr>
            <p:ph sz="quarter" idx="1"/>
          </p:nvPr>
        </p:nvSpPr>
        <p:spPr/>
        <p:txBody>
          <a:bodyPr/>
          <a:lstStyle/>
          <a:p>
            <a:r>
              <a:rPr lang="vi-VN" dirty="0"/>
              <a:t>Các bước khác nhau trong một hệ thống hình ảnh có thể hiểu được </a:t>
            </a:r>
            <a:r>
              <a:rPr lang="vi-VN" dirty="0" smtClean="0"/>
              <a:t>được </a:t>
            </a:r>
            <a:r>
              <a:rPr lang="vi-VN" dirty="0"/>
              <a:t>liệt kê như sau</a:t>
            </a:r>
            <a:r>
              <a:rPr lang="vi-VN" dirty="0" smtClean="0"/>
              <a:t>:</a:t>
            </a:r>
            <a:endParaRPr lang="en-US" dirty="0" smtClean="0"/>
          </a:p>
          <a:p>
            <a:pPr marL="514350" indent="-514350">
              <a:buFont typeface="+mj-lt"/>
              <a:buAutoNum type="arabicParenR"/>
            </a:pPr>
            <a:r>
              <a:rPr lang="en-US" dirty="0"/>
              <a:t>Feature Extraction</a:t>
            </a:r>
          </a:p>
          <a:p>
            <a:pPr marL="514350" indent="-514350">
              <a:buFont typeface="+mj-lt"/>
              <a:buAutoNum type="arabicParenR"/>
            </a:pPr>
            <a:r>
              <a:rPr lang="en-US" dirty="0"/>
              <a:t>Object Recognition</a:t>
            </a:r>
          </a:p>
          <a:p>
            <a:pPr marL="514350" indent="-514350">
              <a:buFont typeface="+mj-lt"/>
              <a:buAutoNum type="arabicParenR"/>
            </a:pPr>
            <a:r>
              <a:rPr lang="en-US" dirty="0"/>
              <a:t>Generation of Expectations</a:t>
            </a:r>
          </a:p>
          <a:p>
            <a:pPr marL="514350" indent="-514350">
              <a:buFont typeface="+mj-lt"/>
              <a:buAutoNum type="arabicParenR"/>
            </a:pPr>
            <a:r>
              <a:rPr lang="en-US" dirty="0"/>
              <a:t>Assignment of Expectations</a:t>
            </a:r>
          </a:p>
          <a:p>
            <a:pPr marL="514350" indent="-514350">
              <a:buFont typeface="+mj-lt"/>
              <a:buAutoNum type="arabicParenR"/>
            </a:pPr>
            <a:r>
              <a:rPr lang="en-US" dirty="0"/>
              <a:t>Cognitive Inference</a:t>
            </a:r>
          </a:p>
          <a:p>
            <a:endParaRPr lang="en-US" dirty="0"/>
          </a:p>
        </p:txBody>
      </p:sp>
    </p:spTree>
    <p:extLst>
      <p:ext uri="{BB962C8B-B14F-4D97-AF65-F5344CB8AC3E}">
        <p14:creationId xmlns:p14="http://schemas.microsoft.com/office/powerpoint/2010/main" val="304689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mgunderstand.png"/>
          <p:cNvPicPr>
            <a:picLocks noGrp="1" noChangeAspect="1"/>
          </p:cNvPicPr>
          <p:nvPr>
            <p:ph idx="1"/>
          </p:nvPr>
        </p:nvPicPr>
        <p:blipFill>
          <a:blip r:embed="rId2"/>
          <a:stretch>
            <a:fillRect/>
          </a:stretch>
        </p:blipFill>
        <p:spPr>
          <a:xfrm>
            <a:off x="1210185" y="1593850"/>
            <a:ext cx="6723629" cy="4525963"/>
          </a:xfrm>
        </p:spPr>
      </p:pic>
      <p:sp>
        <p:nvSpPr>
          <p:cNvPr id="2" name="Title 1"/>
          <p:cNvSpPr>
            <a:spLocks noGrp="1"/>
          </p:cNvSpPr>
          <p:nvPr>
            <p:ph type="title"/>
          </p:nvPr>
        </p:nvSpPr>
        <p:spPr/>
        <p:txBody>
          <a:bodyPr>
            <a:normAutofit fontScale="90000"/>
          </a:bodyPr>
          <a:lstStyle/>
          <a:p>
            <a:pPr algn="l"/>
            <a:r>
              <a:rPr lang="en-US" sz="2400" b="1" dirty="0" err="1" smtClean="0"/>
              <a:t>Hướng</a:t>
            </a:r>
            <a:r>
              <a:rPr lang="en-US" sz="2400" b="1" dirty="0" smtClean="0"/>
              <a:t> </a:t>
            </a:r>
            <a:r>
              <a:rPr lang="en-US" sz="2400" b="1" dirty="0" err="1" smtClean="0"/>
              <a:t>tiếp</a:t>
            </a:r>
            <a:r>
              <a:rPr lang="en-US" sz="2400" b="1" dirty="0" smtClean="0"/>
              <a:t> </a:t>
            </a:r>
            <a:r>
              <a:rPr lang="en-US" sz="2400" b="1" dirty="0" err="1" smtClean="0"/>
              <a:t>cận</a:t>
            </a:r>
            <a:r>
              <a:rPr lang="en-US" sz="2400" b="1" dirty="0" smtClean="0"/>
              <a:t> </a:t>
            </a:r>
            <a:r>
              <a:rPr lang="en-US" sz="2400" b="1" dirty="0" err="1" smtClean="0"/>
              <a:t>đề</a:t>
            </a:r>
            <a:r>
              <a:rPr lang="en-US" sz="2400" b="1" dirty="0" smtClean="0"/>
              <a:t> </a:t>
            </a:r>
            <a:r>
              <a:rPr lang="en-US" sz="2400" b="1" dirty="0" err="1" smtClean="0"/>
              <a:t>xuất</a:t>
            </a:r>
            <a:r>
              <a:rPr lang="en-US" sz="2400" dirty="0" smtClean="0"/>
              <a:t> </a:t>
            </a:r>
            <a:r>
              <a:rPr lang="en-US" dirty="0" smtClean="0"/>
              <a:t/>
            </a:r>
            <a:br>
              <a:rPr lang="en-US" dirty="0" smtClean="0"/>
            </a:br>
            <a:r>
              <a:rPr lang="en-US" dirty="0"/>
              <a:t>	</a:t>
            </a:r>
            <a:r>
              <a:rPr lang="en-US" sz="4000" dirty="0" err="1" smtClean="0"/>
              <a:t>Hiểu</a:t>
            </a:r>
            <a:r>
              <a:rPr lang="en-US" sz="4000" dirty="0" smtClean="0"/>
              <a:t> </a:t>
            </a:r>
            <a:r>
              <a:rPr lang="en-US" sz="4000" dirty="0" err="1" smtClean="0"/>
              <a:t>ảnh</a:t>
            </a:r>
            <a:r>
              <a:rPr lang="en-US" sz="4000" dirty="0" smtClean="0"/>
              <a:t> </a:t>
            </a:r>
            <a:r>
              <a:rPr lang="en-US" sz="4000" dirty="0" err="1" smtClean="0"/>
              <a:t>dựa</a:t>
            </a:r>
            <a:r>
              <a:rPr lang="en-US" sz="4000" dirty="0" smtClean="0"/>
              <a:t> </a:t>
            </a:r>
            <a:r>
              <a:rPr lang="en-US" sz="4000" dirty="0" err="1" smtClean="0"/>
              <a:t>trên</a:t>
            </a:r>
            <a:r>
              <a:rPr lang="en-US" sz="4000" dirty="0" smtClean="0"/>
              <a:t> </a:t>
            </a:r>
            <a:r>
              <a:rPr lang="en-US" sz="4000" dirty="0" err="1" smtClean="0"/>
              <a:t>cây</a:t>
            </a:r>
            <a:r>
              <a:rPr lang="en-US" sz="4000" dirty="0" smtClean="0"/>
              <a:t> </a:t>
            </a:r>
            <a:r>
              <a:rPr lang="en-US" sz="4000" dirty="0" err="1" smtClean="0"/>
              <a:t>quyết</a:t>
            </a:r>
            <a:r>
              <a:rPr lang="en-US" sz="4000" dirty="0" smtClean="0"/>
              <a:t> </a:t>
            </a:r>
            <a:r>
              <a:rPr lang="en-US" sz="4000" dirty="0" err="1" smtClean="0"/>
              <a:t>định</a:t>
            </a:r>
            <a:endParaRPr lang="en-US" dirty="0"/>
          </a:p>
        </p:txBody>
      </p:sp>
      <p:pic>
        <p:nvPicPr>
          <p:cNvPr id="7" name="Picture 6" descr="GUI-handler.png"/>
          <p:cNvPicPr>
            <a:picLocks noChangeAspect="1"/>
          </p:cNvPicPr>
          <p:nvPr/>
        </p:nvPicPr>
        <p:blipFill>
          <a:blip r:embed="rId3"/>
          <a:stretch>
            <a:fillRect/>
          </a:stretch>
        </p:blipFill>
        <p:spPr>
          <a:xfrm>
            <a:off x="1212850" y="3016250"/>
            <a:ext cx="1143000" cy="533400"/>
          </a:xfrm>
          <a:prstGeom prst="rect">
            <a:avLst/>
          </a:prstGeom>
        </p:spPr>
      </p:pic>
      <p:pic>
        <p:nvPicPr>
          <p:cNvPr id="8" name="Picture 7" descr="image-handler.png"/>
          <p:cNvPicPr>
            <a:picLocks noChangeAspect="1"/>
          </p:cNvPicPr>
          <p:nvPr/>
        </p:nvPicPr>
        <p:blipFill>
          <a:blip r:embed="rId4"/>
          <a:stretch>
            <a:fillRect/>
          </a:stretch>
        </p:blipFill>
        <p:spPr>
          <a:xfrm>
            <a:off x="1209675" y="3527425"/>
            <a:ext cx="1149804" cy="536575"/>
          </a:xfrm>
          <a:prstGeom prst="rect">
            <a:avLst/>
          </a:prstGeom>
        </p:spPr>
      </p:pic>
      <p:pic>
        <p:nvPicPr>
          <p:cNvPr id="9" name="Picture 8" descr="image-analyser.png"/>
          <p:cNvPicPr>
            <a:picLocks noChangeAspect="1"/>
          </p:cNvPicPr>
          <p:nvPr/>
        </p:nvPicPr>
        <p:blipFill>
          <a:blip r:embed="rId5"/>
          <a:stretch>
            <a:fillRect/>
          </a:stretch>
        </p:blipFill>
        <p:spPr>
          <a:xfrm>
            <a:off x="3086099" y="1600200"/>
            <a:ext cx="1156607" cy="539750"/>
          </a:xfrm>
          <a:prstGeom prst="rect">
            <a:avLst/>
          </a:prstGeom>
        </p:spPr>
      </p:pic>
      <p:pic>
        <p:nvPicPr>
          <p:cNvPr id="10" name="Picture 9" descr="Decision-Generator.png"/>
          <p:cNvPicPr>
            <a:picLocks noChangeAspect="1"/>
          </p:cNvPicPr>
          <p:nvPr/>
        </p:nvPicPr>
        <p:blipFill>
          <a:blip r:embed="rId6"/>
          <a:stretch>
            <a:fillRect/>
          </a:stretch>
        </p:blipFill>
        <p:spPr>
          <a:xfrm>
            <a:off x="5410200" y="1600200"/>
            <a:ext cx="1156607" cy="539750"/>
          </a:xfrm>
          <a:prstGeom prst="rect">
            <a:avLst/>
          </a:prstGeom>
        </p:spPr>
      </p:pic>
      <p:pic>
        <p:nvPicPr>
          <p:cNvPr id="11" name="Picture 10" descr="feature-extractor.png"/>
          <p:cNvPicPr>
            <a:picLocks noChangeAspect="1"/>
          </p:cNvPicPr>
          <p:nvPr/>
        </p:nvPicPr>
        <p:blipFill>
          <a:blip r:embed="rId7"/>
          <a:stretch>
            <a:fillRect/>
          </a:stretch>
        </p:blipFill>
        <p:spPr>
          <a:xfrm>
            <a:off x="5086350" y="3257550"/>
            <a:ext cx="1168400" cy="545253"/>
          </a:xfrm>
          <a:prstGeom prst="rect">
            <a:avLst/>
          </a:prstGeom>
        </p:spPr>
      </p:pic>
      <p:pic>
        <p:nvPicPr>
          <p:cNvPr id="12" name="Picture 11" descr="pattern-recognizer.png"/>
          <p:cNvPicPr>
            <a:picLocks noChangeAspect="1"/>
          </p:cNvPicPr>
          <p:nvPr/>
        </p:nvPicPr>
        <p:blipFill>
          <a:blip r:embed="rId8"/>
          <a:stretch>
            <a:fillRect/>
          </a:stretch>
        </p:blipFill>
        <p:spPr>
          <a:xfrm>
            <a:off x="3136900" y="2781300"/>
            <a:ext cx="1543050" cy="1543050"/>
          </a:xfrm>
          <a:prstGeom prst="rect">
            <a:avLst/>
          </a:prstGeom>
        </p:spPr>
      </p:pic>
      <p:pic>
        <p:nvPicPr>
          <p:cNvPr id="13" name="Picture 12" descr="database-handler.png"/>
          <p:cNvPicPr>
            <a:picLocks noChangeAspect="1"/>
          </p:cNvPicPr>
          <p:nvPr/>
        </p:nvPicPr>
        <p:blipFill>
          <a:blip r:embed="rId9"/>
          <a:stretch>
            <a:fillRect/>
          </a:stretch>
        </p:blipFill>
        <p:spPr>
          <a:xfrm>
            <a:off x="3079750" y="4933950"/>
            <a:ext cx="1174750" cy="548217"/>
          </a:xfrm>
          <a:prstGeom prst="rect">
            <a:avLst/>
          </a:prstGeom>
        </p:spPr>
      </p:pic>
      <p:pic>
        <p:nvPicPr>
          <p:cNvPr id="14" name="Picture 13" descr="Similarity-Comparator.png"/>
          <p:cNvPicPr>
            <a:picLocks noChangeAspect="1"/>
          </p:cNvPicPr>
          <p:nvPr/>
        </p:nvPicPr>
        <p:blipFill>
          <a:blip r:embed="rId10"/>
          <a:stretch>
            <a:fillRect/>
          </a:stretch>
        </p:blipFill>
        <p:spPr>
          <a:xfrm>
            <a:off x="5410200" y="4933950"/>
            <a:ext cx="1156607" cy="539750"/>
          </a:xfrm>
          <a:prstGeom prst="rect">
            <a:avLst/>
          </a:prstGeom>
        </p:spPr>
      </p:pic>
      <p:pic>
        <p:nvPicPr>
          <p:cNvPr id="15" name="Picture 14" descr="Database.png"/>
          <p:cNvPicPr>
            <a:picLocks noChangeAspect="1"/>
          </p:cNvPicPr>
          <p:nvPr/>
        </p:nvPicPr>
        <p:blipFill>
          <a:blip r:embed="rId11"/>
          <a:stretch>
            <a:fillRect/>
          </a:stretch>
        </p:blipFill>
        <p:spPr>
          <a:xfrm>
            <a:off x="6692900" y="2845707"/>
            <a:ext cx="1238250" cy="1415143"/>
          </a:xfrm>
          <a:prstGeom prst="rect">
            <a:avLst/>
          </a:prstGeom>
        </p:spPr>
      </p:pic>
      <p:sp>
        <p:nvSpPr>
          <p:cNvPr id="20" name="Oval Callout 19"/>
          <p:cNvSpPr/>
          <p:nvPr/>
        </p:nvSpPr>
        <p:spPr>
          <a:xfrm>
            <a:off x="1981200" y="2057400"/>
            <a:ext cx="2514600" cy="609600"/>
          </a:xfrm>
          <a:prstGeom prst="wedgeEllipseCallout">
            <a:avLst>
              <a:gd name="adj1" fmla="val -34755"/>
              <a:gd name="adj2" fmla="val 9503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Giao diện người dùng</a:t>
            </a:r>
          </a:p>
          <a:p>
            <a:pPr algn="ctr"/>
            <a:r>
              <a:rPr lang="en-US" sz="1200" smtClean="0"/>
              <a:t>Chọn ảnh, xem kết quả</a:t>
            </a:r>
            <a:endParaRPr lang="en-US" sz="1200"/>
          </a:p>
        </p:txBody>
      </p:sp>
      <p:sp>
        <p:nvSpPr>
          <p:cNvPr id="21" name="Oval Callout 20"/>
          <p:cNvSpPr/>
          <p:nvPr/>
        </p:nvSpPr>
        <p:spPr>
          <a:xfrm>
            <a:off x="2057400" y="2971800"/>
            <a:ext cx="1600200" cy="457200"/>
          </a:xfrm>
          <a:prstGeom prst="wedgeEllipseCallout">
            <a:avLst>
              <a:gd name="adj1" fmla="val -34755"/>
              <a:gd name="adj2" fmla="val 9503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Đọc, xuất ảnh</a:t>
            </a:r>
            <a:endParaRPr lang="en-US" sz="1200"/>
          </a:p>
        </p:txBody>
      </p:sp>
      <p:grpSp>
        <p:nvGrpSpPr>
          <p:cNvPr id="26" name="Group 25"/>
          <p:cNvGrpSpPr/>
          <p:nvPr/>
        </p:nvGrpSpPr>
        <p:grpSpPr>
          <a:xfrm>
            <a:off x="5791200" y="1676400"/>
            <a:ext cx="2514600" cy="1447800"/>
            <a:chOff x="5791200" y="1676400"/>
            <a:chExt cx="2514600" cy="1447800"/>
          </a:xfrm>
        </p:grpSpPr>
        <p:sp>
          <p:nvSpPr>
            <p:cNvPr id="22" name="Oval Callout 21"/>
            <p:cNvSpPr/>
            <p:nvPr/>
          </p:nvSpPr>
          <p:spPr>
            <a:xfrm>
              <a:off x="5791200" y="1676400"/>
              <a:ext cx="2514600" cy="1447800"/>
            </a:xfrm>
            <a:prstGeom prst="wedgeEllipseCallout">
              <a:avLst>
                <a:gd name="adj1" fmla="val -32127"/>
                <a:gd name="adj2" fmla="val 6078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Rút đặc trưng ảnh</a:t>
              </a:r>
            </a:p>
            <a:p>
              <a:pPr algn="ctr"/>
              <a:r>
                <a:rPr lang="en-US" sz="1200" smtClean="0"/>
                <a:t>Thông số màu sắc, bề mặt, hình dáng...</a:t>
              </a:r>
            </a:p>
            <a:p>
              <a:pPr algn="ctr"/>
              <a:r>
                <a:rPr lang="en-US" sz="1200" smtClean="0"/>
                <a:t>Toàn ảnh, phần ảnh</a:t>
              </a:r>
            </a:p>
            <a:p>
              <a:pPr algn="ctr"/>
              <a:endParaRPr lang="en-US" sz="1200"/>
            </a:p>
          </p:txBody>
        </p:sp>
        <p:pic>
          <p:nvPicPr>
            <p:cNvPr id="1027" name="Picture 3"/>
            <p:cNvPicPr>
              <a:picLocks noChangeAspect="1" noChangeArrowheads="1"/>
            </p:cNvPicPr>
            <p:nvPr/>
          </p:nvPicPr>
          <p:blipFill>
            <a:blip r:embed="rId12" cstate="print"/>
            <a:srcRect/>
            <a:stretch>
              <a:fillRect/>
            </a:stretch>
          </p:blipFill>
          <p:spPr bwMode="auto">
            <a:xfrm>
              <a:off x="6291549" y="2700778"/>
              <a:ext cx="1524000" cy="205839"/>
            </a:xfrm>
            <a:prstGeom prst="rect">
              <a:avLst/>
            </a:prstGeom>
            <a:noFill/>
            <a:ln w="9525">
              <a:noFill/>
              <a:miter lim="800000"/>
              <a:headEnd/>
              <a:tailEnd/>
            </a:ln>
            <a:effectLst/>
          </p:spPr>
        </p:pic>
      </p:grpSp>
      <p:sp>
        <p:nvSpPr>
          <p:cNvPr id="27" name="Oval Callout 26"/>
          <p:cNvSpPr/>
          <p:nvPr/>
        </p:nvSpPr>
        <p:spPr>
          <a:xfrm>
            <a:off x="3810000" y="4038600"/>
            <a:ext cx="2743200" cy="609600"/>
          </a:xfrm>
          <a:prstGeom prst="wedgeEllipseCallout">
            <a:avLst>
              <a:gd name="adj1" fmla="val -34755"/>
              <a:gd name="adj2" fmla="val 9503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Giao tiếp với database</a:t>
            </a:r>
          </a:p>
        </p:txBody>
      </p:sp>
      <p:sp>
        <p:nvSpPr>
          <p:cNvPr id="29" name="Oval Callout 28"/>
          <p:cNvSpPr/>
          <p:nvPr/>
        </p:nvSpPr>
        <p:spPr>
          <a:xfrm>
            <a:off x="7239000" y="1981200"/>
            <a:ext cx="1905000" cy="609600"/>
          </a:xfrm>
          <a:prstGeom prst="wedgeEllipseCallout">
            <a:avLst>
              <a:gd name="adj1" fmla="val -34755"/>
              <a:gd name="adj2" fmla="val 9503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Lưu giữ, truy xuất đặc trưng</a:t>
            </a:r>
          </a:p>
        </p:txBody>
      </p:sp>
      <p:sp>
        <p:nvSpPr>
          <p:cNvPr id="30" name="Oval Callout 29"/>
          <p:cNvSpPr/>
          <p:nvPr/>
        </p:nvSpPr>
        <p:spPr>
          <a:xfrm>
            <a:off x="5867400" y="3733800"/>
            <a:ext cx="2971800" cy="1066800"/>
          </a:xfrm>
          <a:prstGeom prst="wedgeEllipseCallout">
            <a:avLst>
              <a:gd name="adj1" fmla="val -28112"/>
              <a:gd name="adj2" fmla="val 671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Tính điểm tương đồng giữa câu truy vấn với hình ảnh hoặc phần hình ảnh trong CSDL</a:t>
            </a:r>
          </a:p>
          <a:p>
            <a:pPr algn="ctr"/>
            <a:r>
              <a:rPr lang="en-US" sz="1200" smtClean="0"/>
              <a:t>Có thể dùng khoảng cách Euclidean</a:t>
            </a:r>
          </a:p>
        </p:txBody>
      </p:sp>
      <p:sp>
        <p:nvSpPr>
          <p:cNvPr id="31" name="Oval Callout 30"/>
          <p:cNvSpPr/>
          <p:nvPr/>
        </p:nvSpPr>
        <p:spPr>
          <a:xfrm>
            <a:off x="3505200" y="381000"/>
            <a:ext cx="2819400" cy="1066800"/>
          </a:xfrm>
          <a:prstGeom prst="wedgeEllipseCallout">
            <a:avLst>
              <a:gd name="adj1" fmla="val -28112"/>
              <a:gd name="adj2" fmla="val 671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Phân tích ảnh, đo khoảng cách sai khác của vật thể, bề mặt chất liệu so với mẫu</a:t>
            </a:r>
          </a:p>
        </p:txBody>
      </p:sp>
      <p:sp>
        <p:nvSpPr>
          <p:cNvPr id="32" name="Oval Callout 31"/>
          <p:cNvSpPr/>
          <p:nvPr/>
        </p:nvSpPr>
        <p:spPr>
          <a:xfrm>
            <a:off x="4114800" y="1905000"/>
            <a:ext cx="2133600" cy="762000"/>
          </a:xfrm>
          <a:prstGeom prst="wedgeEllipseCallout">
            <a:avLst>
              <a:gd name="adj1" fmla="val -28112"/>
              <a:gd name="adj2" fmla="val 671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Mẫu nhận diện vật thể, bề mặt chất liệu</a:t>
            </a:r>
          </a:p>
        </p:txBody>
      </p:sp>
      <p:sp>
        <p:nvSpPr>
          <p:cNvPr id="33" name="Oval Callout 32"/>
          <p:cNvSpPr/>
          <p:nvPr/>
        </p:nvSpPr>
        <p:spPr>
          <a:xfrm>
            <a:off x="5867400" y="685800"/>
            <a:ext cx="2133600" cy="762000"/>
          </a:xfrm>
          <a:prstGeom prst="wedgeEllipseCallout">
            <a:avLst>
              <a:gd name="adj1" fmla="val -28112"/>
              <a:gd name="adj2" fmla="val 6714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smtClean="0"/>
              <a:t>Dựa vào vật thể, chất liệu, đưa ra quyết định</a:t>
            </a: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26690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nodeType="clickEffect">
                                  <p:stCondLst>
                                    <p:cond delay="0"/>
                                  </p:stCondLst>
                                  <p:childTnLst>
                                    <p:animEffect transition="out" filter="randombar(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xit" presetSubtype="10" fill="hold" nodeType="clickEffect">
                                  <p:stCondLst>
                                    <p:cond delay="0"/>
                                  </p:stCondLst>
                                  <p:childTnLst>
                                    <p:animEffect transition="out" filter="randombar(horizontal)">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nodeType="clickEffect">
                                  <p:stCondLst>
                                    <p:cond delay="0"/>
                                  </p:stCondLst>
                                  <p:childTnLst>
                                    <p:animEffect transition="out" filter="randombar(horizontal)">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27"/>
                                        </p:tgtEl>
                                      </p:cBhvr>
                                    </p:animEffect>
                                    <p:set>
                                      <p:cBhvr>
                                        <p:cTn id="63" dur="1" fill="hold">
                                          <p:stCondLst>
                                            <p:cond delay="499"/>
                                          </p:stCondLst>
                                        </p:cTn>
                                        <p:tgtEl>
                                          <p:spTgt spid="27"/>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xit" presetSubtype="10" fill="hold" nodeType="clickEffect">
                                  <p:stCondLst>
                                    <p:cond delay="0"/>
                                  </p:stCondLst>
                                  <p:childTnLst>
                                    <p:animEffect transition="out" filter="randombar(horizontal)">
                                      <p:cBhvr>
                                        <p:cTn id="74" dur="500"/>
                                        <p:tgtEl>
                                          <p:spTgt spid="15"/>
                                        </p:tgtEl>
                                      </p:cBhvr>
                                    </p:animEffect>
                                    <p:set>
                                      <p:cBhvr>
                                        <p:cTn id="75" dur="1" fill="hold">
                                          <p:stCondLst>
                                            <p:cond delay="499"/>
                                          </p:stCondLst>
                                        </p:cTn>
                                        <p:tgtEl>
                                          <p:spTgt spid="15"/>
                                        </p:tgtEl>
                                        <p:attrNameLst>
                                          <p:attrName>style.visibility</p:attrName>
                                        </p:attrNameLst>
                                      </p:cBhvr>
                                      <p:to>
                                        <p:strVal val="hidden"/>
                                      </p:to>
                                    </p:set>
                                  </p:childTnLst>
                                </p:cTn>
                              </p:par>
                              <p:par>
                                <p:cTn id="76" presetID="9" presetClass="exit" presetSubtype="0" fill="hold" grpId="1" nodeType="withEffect">
                                  <p:stCondLst>
                                    <p:cond delay="0"/>
                                  </p:stCondLst>
                                  <p:childTnLst>
                                    <p:animEffect transition="out" filter="dissolv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500"/>
                            </p:stCondLst>
                            <p:childTnLst>
                              <p:par>
                                <p:cTn id="80" presetID="10" presetClass="entr" presetSubtype="0" fill="hold"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xit" presetSubtype="10" fill="hold" nodeType="clickEffect">
                                  <p:stCondLst>
                                    <p:cond delay="0"/>
                                  </p:stCondLst>
                                  <p:childTnLst>
                                    <p:animEffect transition="out" filter="randombar(horizontal)">
                                      <p:cBhvr>
                                        <p:cTn id="89" dur="500"/>
                                        <p:tgtEl>
                                          <p:spTgt spid="14"/>
                                        </p:tgtEl>
                                      </p:cBhvr>
                                    </p:animEffect>
                                    <p:set>
                                      <p:cBhvr>
                                        <p:cTn id="90" dur="1" fill="hold">
                                          <p:stCondLst>
                                            <p:cond delay="499"/>
                                          </p:stCondLst>
                                        </p:cTn>
                                        <p:tgtEl>
                                          <p:spTgt spid="14"/>
                                        </p:tgtEl>
                                        <p:attrNameLst>
                                          <p:attrName>style.visibility</p:attrName>
                                        </p:attrNameLst>
                                      </p:cBhvr>
                                      <p:to>
                                        <p:strVal val="hidden"/>
                                      </p:to>
                                    </p:set>
                                  </p:childTnLst>
                                </p:cTn>
                              </p:par>
                              <p:par>
                                <p:cTn id="91" presetID="9" presetClass="exit" presetSubtype="0" fill="hold" grpId="1" nodeType="withEffect">
                                  <p:stCondLst>
                                    <p:cond delay="0"/>
                                  </p:stCondLst>
                                  <p:childTnLst>
                                    <p:animEffect transition="out" filter="dissolv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10" presetClass="entr" presetSubtype="0" fill="hold" nodeType="after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xit" presetSubtype="10" fill="hold" nodeType="clickEffect">
                                  <p:stCondLst>
                                    <p:cond delay="0"/>
                                  </p:stCondLst>
                                  <p:childTnLst>
                                    <p:animEffect transition="out" filter="randombar(horizontal)">
                                      <p:cBhvr>
                                        <p:cTn id="104" dur="500"/>
                                        <p:tgtEl>
                                          <p:spTgt spid="9"/>
                                        </p:tgtEl>
                                      </p:cBhvr>
                                    </p:animEffect>
                                    <p:set>
                                      <p:cBhvr>
                                        <p:cTn id="105" dur="1" fill="hold">
                                          <p:stCondLst>
                                            <p:cond delay="499"/>
                                          </p:stCondLst>
                                        </p:cTn>
                                        <p:tgtEl>
                                          <p:spTgt spid="9"/>
                                        </p:tgtEl>
                                        <p:attrNameLst>
                                          <p:attrName>style.visibility</p:attrName>
                                        </p:attrNameLst>
                                      </p:cBhvr>
                                      <p:to>
                                        <p:strVal val="hidden"/>
                                      </p:to>
                                    </p:set>
                                  </p:childTnLst>
                                </p:cTn>
                              </p:par>
                              <p:par>
                                <p:cTn id="106" presetID="9" presetClass="exit" presetSubtype="0" fill="hold" grpId="1" nodeType="withEffect">
                                  <p:stCondLst>
                                    <p:cond delay="0"/>
                                  </p:stCondLst>
                                  <p:childTnLst>
                                    <p:animEffect transition="out" filter="dissolve">
                                      <p:cBhvr>
                                        <p:cTn id="107" dur="500"/>
                                        <p:tgtEl>
                                          <p:spTgt spid="31"/>
                                        </p:tgtEl>
                                      </p:cBhvr>
                                    </p:animEffect>
                                    <p:set>
                                      <p:cBhvr>
                                        <p:cTn id="108" dur="1" fill="hold">
                                          <p:stCondLst>
                                            <p:cond delay="499"/>
                                          </p:stCondLst>
                                        </p:cTn>
                                        <p:tgtEl>
                                          <p:spTgt spid="31"/>
                                        </p:tgtEl>
                                        <p:attrNameLst>
                                          <p:attrName>style.visibility</p:attrName>
                                        </p:attrNameLst>
                                      </p:cBhvr>
                                      <p:to>
                                        <p:strVal val="hidden"/>
                                      </p:to>
                                    </p:set>
                                  </p:childTnLst>
                                </p:cTn>
                              </p:par>
                            </p:childTnLst>
                          </p:cTn>
                        </p:par>
                        <p:par>
                          <p:cTn id="109" fill="hold">
                            <p:stCondLst>
                              <p:cond delay="500"/>
                            </p:stCondLst>
                            <p:childTnLst>
                              <p:par>
                                <p:cTn id="110" presetID="10" presetClass="entr" presetSubtype="0" fill="hold" nodeType="after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xit" presetSubtype="10" fill="hold" nodeType="clickEffect">
                                  <p:stCondLst>
                                    <p:cond delay="0"/>
                                  </p:stCondLst>
                                  <p:childTnLst>
                                    <p:animEffect transition="out" filter="randombar(horizontal)">
                                      <p:cBhvr>
                                        <p:cTn id="119" dur="500"/>
                                        <p:tgtEl>
                                          <p:spTgt spid="12"/>
                                        </p:tgtEl>
                                      </p:cBhvr>
                                    </p:animEffect>
                                    <p:set>
                                      <p:cBhvr>
                                        <p:cTn id="120" dur="1" fill="hold">
                                          <p:stCondLst>
                                            <p:cond delay="499"/>
                                          </p:stCondLst>
                                        </p:cTn>
                                        <p:tgtEl>
                                          <p:spTgt spid="12"/>
                                        </p:tgtEl>
                                        <p:attrNameLst>
                                          <p:attrName>style.visibility</p:attrName>
                                        </p:attrNameLst>
                                      </p:cBhvr>
                                      <p:to>
                                        <p:strVal val="hidden"/>
                                      </p:to>
                                    </p:set>
                                  </p:childTnLst>
                                </p:cTn>
                              </p:par>
                              <p:par>
                                <p:cTn id="121" presetID="9" presetClass="exit" presetSubtype="0" fill="hold" grpId="1" nodeType="with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par>
                          <p:cTn id="124" fill="hold">
                            <p:stCondLst>
                              <p:cond delay="500"/>
                            </p:stCondLst>
                            <p:childTnLst>
                              <p:par>
                                <p:cTn id="125" presetID="10" presetClass="entr" presetSubtype="0" fill="hold" nodeType="after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fade">
                                      <p:cBhvr>
                                        <p:cTn id="127" dur="500"/>
                                        <p:tgtEl>
                                          <p:spTgt spid="1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7" grpId="0" animBg="1"/>
      <p:bldP spid="27" grpId="1" animBg="1"/>
      <p:bldP spid="29" grpId="0" animBg="1"/>
      <p:bldP spid="29" grpId="1" animBg="1"/>
      <p:bldP spid="30" grpId="0" animBg="1"/>
      <p:bldP spid="30" grpId="1" animBg="1"/>
      <p:bldP spid="31" grpId="0" animBg="1"/>
      <p:bldP spid="31" grpId="1" animBg="1"/>
      <p:bldP spid="32" grpId="0" animBg="1"/>
      <p:bldP spid="32" grpId="1"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Hệ thống phòng thủ quân sự</a:t>
            </a:r>
          </a:p>
          <a:p>
            <a:pPr lvl="1"/>
            <a:r>
              <a:rPr lang="en-US" smtClean="0"/>
              <a:t>(thêm hình)</a:t>
            </a:r>
          </a:p>
          <a:p>
            <a:r>
              <a:rPr lang="en-US" smtClean="0"/>
              <a:t>Hệ thống ảnh y khoa</a:t>
            </a:r>
          </a:p>
          <a:p>
            <a:pPr lvl="1"/>
            <a:r>
              <a:rPr lang="en-US" smtClean="0"/>
              <a:t>(thêm hình)</a:t>
            </a:r>
            <a:endParaRPr lang="en-US"/>
          </a:p>
        </p:txBody>
      </p:sp>
      <p:sp>
        <p:nvSpPr>
          <p:cNvPr id="2" name="Title 1"/>
          <p:cNvSpPr>
            <a:spLocks noGrp="1"/>
          </p:cNvSpPr>
          <p:nvPr>
            <p:ph type="title"/>
          </p:nvPr>
        </p:nvSpPr>
        <p:spPr/>
        <p:txBody>
          <a:bodyPr>
            <a:normAutofit fontScale="90000"/>
          </a:bodyPr>
          <a:lstStyle/>
          <a:p>
            <a:r>
              <a:rPr lang="en-US" smtClean="0"/>
              <a:t>Ứng dụng hệ thống hiểu hình ảnh</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2465691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mtClean="0"/>
              <a:t>Các bước:</a:t>
            </a:r>
          </a:p>
          <a:p>
            <a:pPr marL="514350" indent="-514350">
              <a:buFont typeface="+mj-lt"/>
              <a:buAutoNum type="arabicPeriod"/>
            </a:pPr>
            <a:r>
              <a:rPr lang="en-US" smtClean="0"/>
              <a:t>Tăng cường tín hiệu ảnh</a:t>
            </a:r>
          </a:p>
          <a:p>
            <a:pPr marL="514350" indent="-514350">
              <a:buFont typeface="+mj-lt"/>
              <a:buAutoNum type="arabicPeriod"/>
            </a:pPr>
            <a:r>
              <a:rPr lang="en-US" smtClean="0"/>
              <a:t>Rút trích đặc trưng</a:t>
            </a:r>
          </a:p>
          <a:p>
            <a:pPr marL="514350" indent="-514350">
              <a:buFont typeface="+mj-lt"/>
              <a:buAutoNum type="arabicPeriod"/>
            </a:pPr>
            <a:r>
              <a:rPr lang="en-US" smtClean="0"/>
              <a:t>Nhận diện đối tượng</a:t>
            </a:r>
          </a:p>
          <a:p>
            <a:pPr marL="514350" indent="-514350">
              <a:buFont typeface="+mj-lt"/>
              <a:buAutoNum type="arabicPeriod"/>
            </a:pPr>
            <a:r>
              <a:rPr lang="en-US" smtClean="0"/>
              <a:t>Sinh các kì vọng</a:t>
            </a:r>
          </a:p>
          <a:p>
            <a:pPr marL="514350" indent="-514350">
              <a:buFont typeface="+mj-lt"/>
              <a:buAutoNum type="arabicPeriod"/>
            </a:pPr>
            <a:r>
              <a:rPr lang="en-US" smtClean="0"/>
              <a:t>Gán ghép kì vọng</a:t>
            </a:r>
          </a:p>
          <a:p>
            <a:pPr marL="514350" indent="-514350">
              <a:buFont typeface="+mj-lt"/>
              <a:buAutoNum type="arabicPeriod"/>
            </a:pPr>
            <a:r>
              <a:rPr lang="en-US" smtClean="0"/>
              <a:t>Đưa ra kết luận</a:t>
            </a:r>
          </a:p>
          <a:p>
            <a:endParaRPr lang="en-US"/>
          </a:p>
        </p:txBody>
      </p:sp>
      <p:sp>
        <p:nvSpPr>
          <p:cNvPr id="2" name="Title 1"/>
          <p:cNvSpPr>
            <a:spLocks noGrp="1"/>
          </p:cNvSpPr>
          <p:nvPr>
            <p:ph type="title"/>
          </p:nvPr>
        </p:nvSpPr>
        <p:spPr/>
        <p:txBody>
          <a:bodyPr>
            <a:normAutofit fontScale="90000"/>
          </a:bodyPr>
          <a:lstStyle/>
          <a:p>
            <a:r>
              <a:rPr lang="en-US" smtClean="0"/>
              <a:t>Ứng dụng hệ thống hiểu hình ảnh</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610604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Khử nhiễu sử dụng biến đổi Fourier</a:t>
            </a:r>
          </a:p>
          <a:p>
            <a:r>
              <a:rPr lang="en-US" smtClean="0"/>
              <a:t>Cân bằng ảnh trước khi khử trên miền tần số, hạn chế những sai số trong khi truyền ảnh vệ tinh</a:t>
            </a:r>
          </a:p>
          <a:p>
            <a:pPr lvl="1"/>
            <a:r>
              <a:rPr lang="en-US" smtClean="0"/>
              <a:t>Nhân ma trận ảnh với hệ số tỉ lệ cho từng điểm</a:t>
            </a:r>
          </a:p>
          <a:p>
            <a:pPr lvl="1"/>
            <a:r>
              <a:rPr lang="en-US" smtClean="0"/>
              <a:t>Hệ số tỉ lệ: </a:t>
            </a:r>
          </a:p>
          <a:p>
            <a:endParaRPr lang="en-US" smtClean="0"/>
          </a:p>
          <a:p>
            <a:endParaRPr lang="en-US"/>
          </a:p>
        </p:txBody>
      </p:sp>
      <p:sp>
        <p:nvSpPr>
          <p:cNvPr id="2" name="Title 1"/>
          <p:cNvSpPr>
            <a:spLocks noGrp="1"/>
          </p:cNvSpPr>
          <p:nvPr>
            <p:ph type="title"/>
          </p:nvPr>
        </p:nvSpPr>
        <p:spPr/>
        <p:txBody>
          <a:bodyPr/>
          <a:lstStyle/>
          <a:p>
            <a:r>
              <a:rPr lang="en-US" smtClean="0"/>
              <a:t>1.Tăng cường tín hiệu ảnh</a:t>
            </a:r>
            <a:endParaRPr lang="en-US"/>
          </a:p>
        </p:txBody>
      </p:sp>
      <p:pic>
        <p:nvPicPr>
          <p:cNvPr id="1027" name="Picture 3"/>
          <p:cNvPicPr>
            <a:picLocks noChangeAspect="1" noChangeArrowheads="1"/>
          </p:cNvPicPr>
          <p:nvPr/>
        </p:nvPicPr>
        <p:blipFill>
          <a:blip r:embed="rId2"/>
          <a:srcRect/>
          <a:stretch>
            <a:fillRect/>
          </a:stretch>
        </p:blipFill>
        <p:spPr bwMode="auto">
          <a:xfrm>
            <a:off x="2895600" y="4238980"/>
            <a:ext cx="1371600" cy="4397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327133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Cần một đặc trưng cấp thấp mô tả thuộc tính của mỗi đối tượng trong ảnh</a:t>
            </a:r>
          </a:p>
          <a:p>
            <a:pPr lvl="1"/>
            <a:r>
              <a:rPr lang="en-US" smtClean="0"/>
              <a:t>Đặc trưng hình dạng</a:t>
            </a:r>
          </a:p>
          <a:p>
            <a:pPr lvl="1"/>
            <a:r>
              <a:rPr lang="en-US" smtClean="0"/>
              <a:t>Đặc trưng màu</a:t>
            </a:r>
          </a:p>
          <a:p>
            <a:pPr lvl="1"/>
            <a:r>
              <a:rPr lang="en-US" smtClean="0"/>
              <a:t>Đặc trưng bề mặt chất liệu (texture)</a:t>
            </a:r>
          </a:p>
          <a:p>
            <a:r>
              <a:rPr lang="en-US" smtClean="0"/>
              <a:t>Tùy vào ứng dụng, có nhiều cách rút đặc trưng phù hợp</a:t>
            </a:r>
            <a:endParaRPr lang="en-US"/>
          </a:p>
        </p:txBody>
      </p:sp>
      <p:sp>
        <p:nvSpPr>
          <p:cNvPr id="2" name="Title 1"/>
          <p:cNvSpPr>
            <a:spLocks noGrp="1"/>
          </p:cNvSpPr>
          <p:nvPr>
            <p:ph type="title"/>
          </p:nvPr>
        </p:nvSpPr>
        <p:spPr/>
        <p:txBody>
          <a:bodyPr/>
          <a:lstStyle/>
          <a:p>
            <a:r>
              <a:rPr lang="en-US" smtClean="0"/>
              <a:t>2.Rút trích đặc trưng</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1660116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Dựa vào đặc trưng rút trích được</a:t>
            </a:r>
          </a:p>
          <a:p>
            <a:r>
              <a:rPr lang="en-US" smtClean="0"/>
              <a:t>Phân loại đối tượng vào các lớp và đặt mối quan hệ với các lớp tương đồng</a:t>
            </a:r>
          </a:p>
          <a:p>
            <a:r>
              <a:rPr lang="en-US" smtClean="0"/>
              <a:t>Nhận diện bằng tính toán khoảng cách Euclidean với những ảnh mẫu</a:t>
            </a:r>
          </a:p>
          <a:p>
            <a:endParaRPr lang="en-US"/>
          </a:p>
        </p:txBody>
      </p:sp>
      <p:sp>
        <p:nvSpPr>
          <p:cNvPr id="2" name="Title 1"/>
          <p:cNvSpPr>
            <a:spLocks noGrp="1"/>
          </p:cNvSpPr>
          <p:nvPr>
            <p:ph type="title"/>
          </p:nvPr>
        </p:nvSpPr>
        <p:spPr/>
        <p:txBody>
          <a:bodyPr/>
          <a:lstStyle/>
          <a:p>
            <a:r>
              <a:rPr lang="en-US" smtClean="0"/>
              <a:t>3.Nhận diện đối tượng</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1269161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Cây quyết định là tiến trình máy học có giám sát sử dụng các giá trị kì vọng được sinh ra</a:t>
            </a:r>
          </a:p>
          <a:p>
            <a:pPr lvl="1"/>
            <a:r>
              <a:rPr lang="en-US" smtClean="0"/>
              <a:t>VÍ dụ: Hình ảnh có máy bay sẽ cho giá trị kì vọng cao hơn hình ảnh không có</a:t>
            </a:r>
          </a:p>
          <a:p>
            <a:r>
              <a:rPr lang="en-US" smtClean="0"/>
              <a:t>Giá trị kì vọng mô tả xác suất một kết quả trong trường hợp một vật thể nhất định được nhận diện trong ảnh</a:t>
            </a:r>
            <a:endParaRPr lang="en-US"/>
          </a:p>
        </p:txBody>
      </p:sp>
      <p:sp>
        <p:nvSpPr>
          <p:cNvPr id="2" name="Title 1"/>
          <p:cNvSpPr>
            <a:spLocks noGrp="1"/>
          </p:cNvSpPr>
          <p:nvPr>
            <p:ph type="title"/>
          </p:nvPr>
        </p:nvSpPr>
        <p:spPr/>
        <p:txBody>
          <a:bodyPr/>
          <a:lstStyle/>
          <a:p>
            <a:r>
              <a:rPr lang="en-US" smtClean="0"/>
              <a:t>4.Sinh các kì vọng</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915431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Các giá trị kì vọng được sinh ra dựa trên các đối tượng được nhận diện</a:t>
            </a:r>
          </a:p>
          <a:p>
            <a:r>
              <a:rPr lang="en-US" smtClean="0"/>
              <a:t>Các thuộc tính của cây quyết định là các đặc trưng và các đối tượng nhận diện được</a:t>
            </a:r>
          </a:p>
          <a:p>
            <a:r>
              <a:rPr lang="en-US" smtClean="0"/>
              <a:t>Ngoài ra, còn có thuộc tính khoảng cách tương đối giữa các đối tượng. Được tính bằng Giải thuật bên dưới</a:t>
            </a:r>
            <a:endParaRPr lang="en-US"/>
          </a:p>
        </p:txBody>
      </p:sp>
      <p:sp>
        <p:nvSpPr>
          <p:cNvPr id="2" name="Title 1"/>
          <p:cNvSpPr>
            <a:spLocks noGrp="1"/>
          </p:cNvSpPr>
          <p:nvPr>
            <p:ph type="title"/>
          </p:nvPr>
        </p:nvSpPr>
        <p:spPr/>
        <p:txBody>
          <a:bodyPr/>
          <a:lstStyle/>
          <a:p>
            <a:r>
              <a:rPr lang="en-US" smtClean="0"/>
              <a:t>5.Gán ghép các kì vọng</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4250665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Giả thiết: Tất cả các mẫu đối tượng được xem là các nút, được chỉ đến bởi một dãy số </a:t>
            </a:r>
          </a:p>
          <a:p>
            <a:r>
              <a:rPr lang="en-US" smtClean="0"/>
              <a:t>Input: node[][] mảng 2 chiều, chứa tọa độ x, y của các nút</a:t>
            </a:r>
          </a:p>
          <a:p>
            <a:endParaRPr lang="en-US"/>
          </a:p>
        </p:txBody>
      </p:sp>
      <p:sp>
        <p:nvSpPr>
          <p:cNvPr id="2" name="Title 1"/>
          <p:cNvSpPr>
            <a:spLocks noGrp="1"/>
          </p:cNvSpPr>
          <p:nvPr>
            <p:ph type="title"/>
          </p:nvPr>
        </p:nvSpPr>
        <p:spPr/>
        <p:txBody>
          <a:bodyPr>
            <a:normAutofit fontScale="90000"/>
          </a:bodyPr>
          <a:lstStyle/>
          <a:p>
            <a:r>
              <a:rPr lang="en-US" smtClean="0"/>
              <a:t>Giải thuật tính khoảng cách tương đối giữa các đối tượng hình dạng</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3941290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INTRODUCTION</a:t>
            </a:r>
            <a:endParaRPr lang="en-US" dirty="0"/>
          </a:p>
          <a:p>
            <a:pPr marL="514350" indent="-514350">
              <a:buFont typeface="+mj-lt"/>
              <a:buAutoNum type="arabicPeriod"/>
            </a:pPr>
            <a:r>
              <a:rPr lang="en-US" dirty="0" smtClean="0"/>
              <a:t>DECISION </a:t>
            </a:r>
            <a:r>
              <a:rPr lang="en-US" dirty="0"/>
              <a:t>TREE BASED APPROACH</a:t>
            </a:r>
          </a:p>
          <a:p>
            <a:pPr marL="514350" indent="-514350">
              <a:buFont typeface="+mj-lt"/>
              <a:buAutoNum type="arabicPeriod"/>
            </a:pPr>
            <a:r>
              <a:rPr lang="en-US" dirty="0" smtClean="0"/>
              <a:t>IMAGE </a:t>
            </a:r>
            <a:r>
              <a:rPr lang="en-US" dirty="0"/>
              <a:t>UNDERSTANDING</a:t>
            </a:r>
          </a:p>
          <a:p>
            <a:pPr marL="514350" indent="-514350">
              <a:buFont typeface="+mj-lt"/>
              <a:buAutoNum type="arabicPeriod"/>
            </a:pPr>
            <a:r>
              <a:rPr lang="en-US" dirty="0" smtClean="0"/>
              <a:t>DECISION </a:t>
            </a:r>
            <a:r>
              <a:rPr lang="en-US" dirty="0"/>
              <a:t>TREE BASED </a:t>
            </a:r>
            <a:r>
              <a:rPr lang="en-US" dirty="0" smtClean="0"/>
              <a:t>IMAGE UNDERSTANDING</a:t>
            </a:r>
            <a:r>
              <a:rPr lang="en-US" dirty="0"/>
              <a:t>: PROPOSED </a:t>
            </a:r>
            <a:r>
              <a:rPr lang="en-US" dirty="0" smtClean="0"/>
              <a:t>APPROACH</a:t>
            </a:r>
          </a:p>
          <a:p>
            <a:pPr marL="514350" indent="-514350">
              <a:buFont typeface="+mj-lt"/>
              <a:buAutoNum type="arabicPeriod"/>
            </a:pPr>
            <a:r>
              <a:rPr lang="en-US" dirty="0"/>
              <a:t>CONCLUSION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1951408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smtClean="0"/>
              <a:t>1</a:t>
            </a:r>
          </a:p>
          <a:p>
            <a:pPr lvl="1">
              <a:buNone/>
            </a:pPr>
            <a:r>
              <a:rPr lang="en-US" smtClean="0"/>
              <a:t>nearestNode = 0;</a:t>
            </a:r>
          </a:p>
          <a:p>
            <a:pPr lvl="1">
              <a:buNone/>
            </a:pPr>
            <a:r>
              <a:rPr lang="en-US" smtClean="0"/>
              <a:t>distance[] = INFINITY;</a:t>
            </a:r>
          </a:p>
          <a:p>
            <a:r>
              <a:rPr lang="en-US" smtClean="0"/>
              <a:t>2</a:t>
            </a:r>
          </a:p>
          <a:p>
            <a:pPr lvl="1">
              <a:buNone/>
            </a:pPr>
            <a:r>
              <a:rPr lang="en-US" smtClean="0"/>
              <a:t>for k-&gt;0 to totalNodes-2</a:t>
            </a:r>
          </a:p>
          <a:p>
            <a:pPr lvl="1">
              <a:buNone/>
            </a:pPr>
            <a:r>
              <a:rPr lang="en-US" smtClean="0"/>
              <a:t>{</a:t>
            </a:r>
          </a:p>
          <a:p>
            <a:pPr lvl="2">
              <a:buNone/>
            </a:pPr>
            <a:r>
              <a:rPr lang="en-US" smtClean="0"/>
              <a:t>minDistance = INFINITY;</a:t>
            </a:r>
          </a:p>
          <a:p>
            <a:pPr lvl="2">
              <a:buNone/>
            </a:pPr>
            <a:r>
              <a:rPr lang="en-US" smtClean="0"/>
              <a:t>currentNode = k;</a:t>
            </a:r>
          </a:p>
          <a:p>
            <a:pPr lvl="2">
              <a:buNone/>
            </a:pPr>
            <a:endParaRPr lang="en-US" smtClean="0"/>
          </a:p>
          <a:p>
            <a:pPr lvl="2">
              <a:buNone/>
            </a:pPr>
            <a:r>
              <a:rPr lang="en-US" smtClean="0"/>
              <a:t>for I-&gt; (currentNode+1) to (totalNodes-1)</a:t>
            </a:r>
          </a:p>
          <a:p>
            <a:pPr lvl="2">
              <a:buNone/>
            </a:pPr>
            <a:r>
              <a:rPr lang="en-US" smtClean="0"/>
              <a:t>{</a:t>
            </a:r>
          </a:p>
          <a:p>
            <a:pPr lvl="3">
              <a:buNone/>
            </a:pPr>
            <a:r>
              <a:rPr lang="en-US" smtClean="0"/>
              <a:t>tempDistance=euclideanDistance(i, currentNode);   //node[i][0] node[i][1] </a:t>
            </a:r>
          </a:p>
          <a:p>
            <a:pPr lvl="3">
              <a:buNone/>
            </a:pPr>
            <a:r>
              <a:rPr lang="en-US" smtClean="0"/>
              <a:t>if tempDistance&lt;distance[i-1]</a:t>
            </a:r>
          </a:p>
          <a:p>
            <a:pPr lvl="4">
              <a:buNone/>
            </a:pPr>
            <a:r>
              <a:rPr lang="en-US" smtClean="0"/>
              <a:t>distance[i-1] = tempDistance</a:t>
            </a:r>
          </a:p>
          <a:p>
            <a:pPr lvl="3">
              <a:buNone/>
            </a:pPr>
            <a:r>
              <a:rPr lang="en-US" smtClean="0"/>
              <a:t>if minDistance&gt;distance[i-1]</a:t>
            </a:r>
          </a:p>
          <a:p>
            <a:pPr lvl="3">
              <a:buNone/>
            </a:pPr>
            <a:r>
              <a:rPr lang="en-US" smtClean="0"/>
              <a:t>{</a:t>
            </a:r>
          </a:p>
          <a:p>
            <a:pPr lvl="4">
              <a:buNone/>
            </a:pPr>
            <a:r>
              <a:rPr lang="en-US" smtClean="0"/>
              <a:t>minDistance = distance[i-1]</a:t>
            </a:r>
          </a:p>
          <a:p>
            <a:pPr lvl="4">
              <a:buNone/>
            </a:pPr>
            <a:r>
              <a:rPr lang="en-US" smtClean="0"/>
              <a:t>nearestNode = i;</a:t>
            </a:r>
          </a:p>
          <a:p>
            <a:pPr lvl="3">
              <a:buNone/>
            </a:pPr>
            <a:r>
              <a:rPr lang="en-US" smtClean="0"/>
              <a:t>}</a:t>
            </a:r>
          </a:p>
          <a:p>
            <a:pPr lvl="2">
              <a:buNone/>
            </a:pPr>
            <a:r>
              <a:rPr lang="en-US" smtClean="0"/>
              <a:t>}</a:t>
            </a:r>
          </a:p>
          <a:p>
            <a:pPr lvl="1">
              <a:buNone/>
            </a:pPr>
            <a:r>
              <a:rPr lang="en-US" smtClean="0"/>
              <a:t>}</a:t>
            </a:r>
          </a:p>
        </p:txBody>
      </p:sp>
      <p:sp>
        <p:nvSpPr>
          <p:cNvPr id="2" name="Title 1"/>
          <p:cNvSpPr>
            <a:spLocks noGrp="1"/>
          </p:cNvSpPr>
          <p:nvPr>
            <p:ph type="title"/>
          </p:nvPr>
        </p:nvSpPr>
        <p:spPr/>
        <p:txBody>
          <a:bodyPr/>
          <a:lstStyle/>
          <a:p>
            <a:r>
              <a:rPr lang="en-US" smtClean="0"/>
              <a:t>Giải thuật (tiếp theo)</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430121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3</a:t>
            </a:r>
          </a:p>
          <a:p>
            <a:pPr lvl="1">
              <a:buNone/>
            </a:pPr>
            <a:r>
              <a:rPr lang="en-US" smtClean="0"/>
              <a:t>swapNode(nearestNode, currentNode+1); //node[][]</a:t>
            </a:r>
          </a:p>
          <a:p>
            <a:r>
              <a:rPr lang="en-US" smtClean="0"/>
              <a:t>4</a:t>
            </a:r>
          </a:p>
          <a:p>
            <a:pPr lvl="1">
              <a:buNone/>
            </a:pPr>
            <a:r>
              <a:rPr lang="en-US" smtClean="0"/>
              <a:t>swapDistance(nearestNode-1, currentNode); //distance[]</a:t>
            </a:r>
          </a:p>
          <a:p>
            <a:r>
              <a:rPr lang="en-US" smtClean="0"/>
              <a:t>5</a:t>
            </a:r>
          </a:p>
          <a:p>
            <a:pPr lvl="1">
              <a:buNone/>
            </a:pPr>
            <a:r>
              <a:rPr lang="en-US" smtClean="0"/>
              <a:t>calculate average distance from distance[]</a:t>
            </a:r>
          </a:p>
        </p:txBody>
      </p:sp>
      <p:sp>
        <p:nvSpPr>
          <p:cNvPr id="2" name="Title 1"/>
          <p:cNvSpPr>
            <a:spLocks noGrp="1"/>
          </p:cNvSpPr>
          <p:nvPr>
            <p:ph type="title"/>
          </p:nvPr>
        </p:nvSpPr>
        <p:spPr/>
        <p:txBody>
          <a:bodyPr/>
          <a:lstStyle/>
          <a:p>
            <a:r>
              <a:rPr lang="en-US" smtClean="0"/>
              <a:t>Giải thuật (tiếp theo)</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4109508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609600" y="2057400"/>
            <a:ext cx="5298069" cy="30353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Giải thuật (tiếp theo)</a:t>
            </a:r>
            <a:endParaRPr lang="en-US"/>
          </a:p>
        </p:txBody>
      </p:sp>
      <p:sp>
        <p:nvSpPr>
          <p:cNvPr id="5" name="Content Placeholder 4"/>
          <p:cNvSpPr>
            <a:spLocks noGrp="1"/>
          </p:cNvSpPr>
          <p:nvPr>
            <p:ph sz="half" idx="4294967295"/>
          </p:nvPr>
        </p:nvSpPr>
        <p:spPr>
          <a:xfrm>
            <a:off x="6400800" y="1600200"/>
            <a:ext cx="2743200" cy="4525963"/>
          </a:xfrm>
        </p:spPr>
        <p:txBody>
          <a:bodyPr>
            <a:normAutofit fontScale="92500"/>
          </a:bodyPr>
          <a:lstStyle/>
          <a:p>
            <a:r>
              <a:rPr lang="pt-BR" sz="1800" smtClean="0"/>
              <a:t>R1: E&lt;-(m) (~o)</a:t>
            </a:r>
          </a:p>
          <a:p>
            <a:r>
              <a:rPr lang="pt-BR" sz="1800" smtClean="0"/>
              <a:t>R2: E&lt;- (~m) (~o)</a:t>
            </a:r>
          </a:p>
          <a:p>
            <a:r>
              <a:rPr lang="pt-BR" sz="1800" smtClean="0"/>
              <a:t>R3: E&lt;- (m) (o) (t) (d)</a:t>
            </a:r>
          </a:p>
          <a:p>
            <a:r>
              <a:rPr lang="pt-BR" sz="1800" smtClean="0"/>
              <a:t>R4: E&lt;- (m) (o) (~t) (d)</a:t>
            </a:r>
          </a:p>
          <a:p>
            <a:r>
              <a:rPr lang="pt-BR" sz="1800" smtClean="0"/>
              <a:t>R5: E&lt;- (m) (o) (t) (~d)</a:t>
            </a:r>
          </a:p>
          <a:p>
            <a:r>
              <a:rPr lang="pt-BR" sz="1800" smtClean="0"/>
              <a:t>R6: E&lt;- (m) (o) (~t) (~d)</a:t>
            </a:r>
          </a:p>
          <a:p>
            <a:r>
              <a:rPr lang="pt-BR" sz="1800" smtClean="0"/>
              <a:t>R3: E&lt;- (~m) (o) (t) (d)</a:t>
            </a:r>
          </a:p>
          <a:p>
            <a:r>
              <a:rPr lang="pt-BR" sz="1800" smtClean="0"/>
              <a:t>R4: E&lt;- (~m) (o) (~t) (d)</a:t>
            </a:r>
          </a:p>
          <a:p>
            <a:r>
              <a:rPr lang="pt-BR" sz="1800" smtClean="0"/>
              <a:t>R5: E&lt;- (~m) (o) (t) (~d)</a:t>
            </a:r>
          </a:p>
          <a:p>
            <a:r>
              <a:rPr lang="pt-BR" sz="1800" smtClean="0"/>
              <a:t>R6: E&lt;- (~m) (o) (~t) (~d)</a:t>
            </a:r>
            <a:endParaRPr lang="en-US" sz="1800"/>
          </a:p>
        </p:txBody>
      </p:sp>
      <p:pic>
        <p:nvPicPr>
          <p:cNvPr id="1027" name="Picture 3"/>
          <p:cNvPicPr>
            <a:picLocks noChangeAspect="1" noChangeArrowheads="1"/>
          </p:cNvPicPr>
          <p:nvPr/>
        </p:nvPicPr>
        <p:blipFill>
          <a:blip r:embed="rId3"/>
          <a:srcRect/>
          <a:stretch>
            <a:fillRect/>
          </a:stretch>
        </p:blipFill>
        <p:spPr bwMode="auto">
          <a:xfrm>
            <a:off x="6124575" y="2057400"/>
            <a:ext cx="3019425" cy="26193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371660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1" nodeType="clickEffect">
                                  <p:stCondLst>
                                    <p:cond delay="0"/>
                                  </p:stCondLst>
                                  <p:childTnLst>
                                    <p:animEffect transition="out" filter="randombar(horizontal)">
                                      <p:cBhvr>
                                        <p:cTn id="38" dur="500"/>
                                        <p:tgtEl>
                                          <p:spTgt spid="5">
                                            <p:txEl>
                                              <p:pRg st="0" end="0"/>
                                            </p:txEl>
                                          </p:spTgt>
                                        </p:tgtEl>
                                      </p:cBhvr>
                                    </p:animEffect>
                                    <p:set>
                                      <p:cBhvr>
                                        <p:cTn id="39" dur="1" fill="hold">
                                          <p:stCondLst>
                                            <p:cond delay="499"/>
                                          </p:stCondLst>
                                        </p:cTn>
                                        <p:tgtEl>
                                          <p:spTgt spid="5">
                                            <p:txEl>
                                              <p:pRg st="0" end="0"/>
                                            </p:txEl>
                                          </p:spTgt>
                                        </p:tgtEl>
                                        <p:attrNameLst>
                                          <p:attrName>style.visibility</p:attrName>
                                        </p:attrNameLst>
                                      </p:cBhvr>
                                      <p:to>
                                        <p:strVal val="hidden"/>
                                      </p:to>
                                    </p:set>
                                  </p:childTnLst>
                                </p:cTn>
                              </p:par>
                              <p:par>
                                <p:cTn id="40" presetID="14" presetClass="exit" presetSubtype="10" fill="hold" grpId="1" nodeType="withEffect">
                                  <p:stCondLst>
                                    <p:cond delay="0"/>
                                  </p:stCondLst>
                                  <p:childTnLst>
                                    <p:animEffect transition="out" filter="randombar(horizontal)">
                                      <p:cBhvr>
                                        <p:cTn id="41" dur="500"/>
                                        <p:tgtEl>
                                          <p:spTgt spid="5">
                                            <p:txEl>
                                              <p:pRg st="1" end="1"/>
                                            </p:txEl>
                                          </p:spTgt>
                                        </p:tgtEl>
                                      </p:cBhvr>
                                    </p:animEffect>
                                    <p:set>
                                      <p:cBhvr>
                                        <p:cTn id="42" dur="1" fill="hold">
                                          <p:stCondLst>
                                            <p:cond delay="499"/>
                                          </p:stCondLst>
                                        </p:cTn>
                                        <p:tgtEl>
                                          <p:spTgt spid="5">
                                            <p:txEl>
                                              <p:pRg st="1" end="1"/>
                                            </p:txEl>
                                          </p:spTgt>
                                        </p:tgtEl>
                                        <p:attrNameLst>
                                          <p:attrName>style.visibility</p:attrName>
                                        </p:attrNameLst>
                                      </p:cBhvr>
                                      <p:to>
                                        <p:strVal val="hidden"/>
                                      </p:to>
                                    </p:set>
                                  </p:childTnLst>
                                </p:cTn>
                              </p:par>
                              <p:par>
                                <p:cTn id="43" presetID="14" presetClass="exit" presetSubtype="10" fill="hold" grpId="1" nodeType="withEffect">
                                  <p:stCondLst>
                                    <p:cond delay="0"/>
                                  </p:stCondLst>
                                  <p:childTnLst>
                                    <p:animEffect transition="out" filter="randombar(horizontal)">
                                      <p:cBhvr>
                                        <p:cTn id="44" dur="500"/>
                                        <p:tgtEl>
                                          <p:spTgt spid="5">
                                            <p:txEl>
                                              <p:pRg st="2" end="2"/>
                                            </p:txEl>
                                          </p:spTgt>
                                        </p:tgtEl>
                                      </p:cBhvr>
                                    </p:animEffect>
                                    <p:set>
                                      <p:cBhvr>
                                        <p:cTn id="45" dur="1" fill="hold">
                                          <p:stCondLst>
                                            <p:cond delay="499"/>
                                          </p:stCondLst>
                                        </p:cTn>
                                        <p:tgtEl>
                                          <p:spTgt spid="5">
                                            <p:txEl>
                                              <p:pRg st="2" end="2"/>
                                            </p:txEl>
                                          </p:spTgt>
                                        </p:tgtEl>
                                        <p:attrNameLst>
                                          <p:attrName>style.visibility</p:attrName>
                                        </p:attrNameLst>
                                      </p:cBhvr>
                                      <p:to>
                                        <p:strVal val="hidden"/>
                                      </p:to>
                                    </p:set>
                                  </p:childTnLst>
                                </p:cTn>
                              </p:par>
                              <p:par>
                                <p:cTn id="46" presetID="14" presetClass="exit" presetSubtype="10" fill="hold" grpId="1" nodeType="withEffect">
                                  <p:stCondLst>
                                    <p:cond delay="0"/>
                                  </p:stCondLst>
                                  <p:childTnLst>
                                    <p:animEffect transition="out" filter="randombar(horizontal)">
                                      <p:cBhvr>
                                        <p:cTn id="47" dur="500"/>
                                        <p:tgtEl>
                                          <p:spTgt spid="5">
                                            <p:txEl>
                                              <p:pRg st="3" end="3"/>
                                            </p:txEl>
                                          </p:spTgt>
                                        </p:tgtEl>
                                      </p:cBhvr>
                                    </p:animEffect>
                                    <p:set>
                                      <p:cBhvr>
                                        <p:cTn id="48" dur="1" fill="hold">
                                          <p:stCondLst>
                                            <p:cond delay="499"/>
                                          </p:stCondLst>
                                        </p:cTn>
                                        <p:tgtEl>
                                          <p:spTgt spid="5">
                                            <p:txEl>
                                              <p:pRg st="3" end="3"/>
                                            </p:txEl>
                                          </p:spTgt>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5">
                                            <p:txEl>
                                              <p:pRg st="4" end="4"/>
                                            </p:txEl>
                                          </p:spTgt>
                                        </p:tgtEl>
                                      </p:cBhvr>
                                    </p:animEffect>
                                    <p:set>
                                      <p:cBhvr>
                                        <p:cTn id="51" dur="1" fill="hold">
                                          <p:stCondLst>
                                            <p:cond delay="499"/>
                                          </p:stCondLst>
                                        </p:cTn>
                                        <p:tgtEl>
                                          <p:spTgt spid="5">
                                            <p:txEl>
                                              <p:pRg st="4" end="4"/>
                                            </p:txEl>
                                          </p:spTgt>
                                        </p:tgtEl>
                                        <p:attrNameLst>
                                          <p:attrName>style.visibility</p:attrName>
                                        </p:attrNameLst>
                                      </p:cBhvr>
                                      <p:to>
                                        <p:strVal val="hidden"/>
                                      </p:to>
                                    </p:set>
                                  </p:childTnLst>
                                </p:cTn>
                              </p:par>
                              <p:par>
                                <p:cTn id="52" presetID="14" presetClass="exit" presetSubtype="10" fill="hold" grpId="1" nodeType="withEffect">
                                  <p:stCondLst>
                                    <p:cond delay="0"/>
                                  </p:stCondLst>
                                  <p:childTnLst>
                                    <p:animEffect transition="out" filter="randombar(horizontal)">
                                      <p:cBhvr>
                                        <p:cTn id="53" dur="500"/>
                                        <p:tgtEl>
                                          <p:spTgt spid="5">
                                            <p:txEl>
                                              <p:pRg st="5" end="5"/>
                                            </p:txEl>
                                          </p:spTgt>
                                        </p:tgtEl>
                                      </p:cBhvr>
                                    </p:animEffect>
                                    <p:set>
                                      <p:cBhvr>
                                        <p:cTn id="54" dur="1" fill="hold">
                                          <p:stCondLst>
                                            <p:cond delay="499"/>
                                          </p:stCondLst>
                                        </p:cTn>
                                        <p:tgtEl>
                                          <p:spTgt spid="5">
                                            <p:txEl>
                                              <p:pRg st="5" end="5"/>
                                            </p:txEl>
                                          </p:spTgt>
                                        </p:tgtEl>
                                        <p:attrNameLst>
                                          <p:attrName>style.visibility</p:attrName>
                                        </p:attrNameLst>
                                      </p:cBhvr>
                                      <p:to>
                                        <p:strVal val="hidden"/>
                                      </p:to>
                                    </p:set>
                                  </p:childTnLst>
                                </p:cTn>
                              </p:par>
                              <p:par>
                                <p:cTn id="55" presetID="14" presetClass="exit" presetSubtype="10" fill="hold" grpId="1" nodeType="withEffect">
                                  <p:stCondLst>
                                    <p:cond delay="0"/>
                                  </p:stCondLst>
                                  <p:childTnLst>
                                    <p:animEffect transition="out" filter="randombar(horizontal)">
                                      <p:cBhvr>
                                        <p:cTn id="56" dur="500"/>
                                        <p:tgtEl>
                                          <p:spTgt spid="5">
                                            <p:txEl>
                                              <p:pRg st="6" end="6"/>
                                            </p:txEl>
                                          </p:spTgt>
                                        </p:tgtEl>
                                      </p:cBhvr>
                                    </p:animEffect>
                                    <p:set>
                                      <p:cBhvr>
                                        <p:cTn id="57" dur="1" fill="hold">
                                          <p:stCondLst>
                                            <p:cond delay="499"/>
                                          </p:stCondLst>
                                        </p:cTn>
                                        <p:tgtEl>
                                          <p:spTgt spid="5">
                                            <p:txEl>
                                              <p:pRg st="6" end="6"/>
                                            </p:txEl>
                                          </p:spTgt>
                                        </p:tgtEl>
                                        <p:attrNameLst>
                                          <p:attrName>style.visibility</p:attrName>
                                        </p:attrNameLst>
                                      </p:cBhvr>
                                      <p:to>
                                        <p:strVal val="hidden"/>
                                      </p:to>
                                    </p:set>
                                  </p:childTnLst>
                                </p:cTn>
                              </p:par>
                              <p:par>
                                <p:cTn id="58" presetID="14" presetClass="exit" presetSubtype="10" fill="hold" grpId="1" nodeType="withEffect">
                                  <p:stCondLst>
                                    <p:cond delay="0"/>
                                  </p:stCondLst>
                                  <p:childTnLst>
                                    <p:animEffect transition="out" filter="randombar(horizontal)">
                                      <p:cBhvr>
                                        <p:cTn id="59" dur="500"/>
                                        <p:tgtEl>
                                          <p:spTgt spid="5">
                                            <p:txEl>
                                              <p:pRg st="7" end="7"/>
                                            </p:txEl>
                                          </p:spTgt>
                                        </p:tgtEl>
                                      </p:cBhvr>
                                    </p:animEffect>
                                    <p:set>
                                      <p:cBhvr>
                                        <p:cTn id="60" dur="1" fill="hold">
                                          <p:stCondLst>
                                            <p:cond delay="499"/>
                                          </p:stCondLst>
                                        </p:cTn>
                                        <p:tgtEl>
                                          <p:spTgt spid="5">
                                            <p:txEl>
                                              <p:pRg st="7" end="7"/>
                                            </p:txEl>
                                          </p:spTgt>
                                        </p:tgtEl>
                                        <p:attrNameLst>
                                          <p:attrName>style.visibility</p:attrName>
                                        </p:attrNameLst>
                                      </p:cBhvr>
                                      <p:to>
                                        <p:strVal val="hidden"/>
                                      </p:to>
                                    </p:set>
                                  </p:childTnLst>
                                </p:cTn>
                              </p:par>
                              <p:par>
                                <p:cTn id="61" presetID="14" presetClass="exit" presetSubtype="10" fill="hold" grpId="1" nodeType="withEffect">
                                  <p:stCondLst>
                                    <p:cond delay="0"/>
                                  </p:stCondLst>
                                  <p:childTnLst>
                                    <p:animEffect transition="out" filter="randombar(horizontal)">
                                      <p:cBhvr>
                                        <p:cTn id="62" dur="500"/>
                                        <p:tgtEl>
                                          <p:spTgt spid="5">
                                            <p:txEl>
                                              <p:pRg st="8" end="8"/>
                                            </p:txEl>
                                          </p:spTgt>
                                        </p:tgtEl>
                                      </p:cBhvr>
                                    </p:animEffect>
                                    <p:set>
                                      <p:cBhvr>
                                        <p:cTn id="63" dur="1" fill="hold">
                                          <p:stCondLst>
                                            <p:cond delay="499"/>
                                          </p:stCondLst>
                                        </p:cTn>
                                        <p:tgtEl>
                                          <p:spTgt spid="5">
                                            <p:txEl>
                                              <p:pRg st="8" end="8"/>
                                            </p:txEl>
                                          </p:spTgt>
                                        </p:tgtEl>
                                        <p:attrNameLst>
                                          <p:attrName>style.visibility</p:attrName>
                                        </p:attrNameLst>
                                      </p:cBhvr>
                                      <p:to>
                                        <p:strVal val="hidden"/>
                                      </p:to>
                                    </p:set>
                                  </p:childTnLst>
                                </p:cTn>
                              </p:par>
                              <p:par>
                                <p:cTn id="64" presetID="14" presetClass="exit" presetSubtype="10" fill="hold" grpId="1" nodeType="withEffect">
                                  <p:stCondLst>
                                    <p:cond delay="0"/>
                                  </p:stCondLst>
                                  <p:childTnLst>
                                    <p:animEffect transition="out" filter="randombar(horizontal)">
                                      <p:cBhvr>
                                        <p:cTn id="65" dur="500"/>
                                        <p:tgtEl>
                                          <p:spTgt spid="5">
                                            <p:txEl>
                                              <p:pRg st="9" end="9"/>
                                            </p:txEl>
                                          </p:spTgt>
                                        </p:tgtEl>
                                      </p:cBhvr>
                                    </p:animEffect>
                                    <p:set>
                                      <p:cBhvr>
                                        <p:cTn id="66" dur="1" fill="hold">
                                          <p:stCondLst>
                                            <p:cond delay="499"/>
                                          </p:stCondLst>
                                        </p:cTn>
                                        <p:tgtEl>
                                          <p:spTgt spid="5">
                                            <p:txEl>
                                              <p:pRg st="9" end="9"/>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fade">
                                      <p:cBhvr>
                                        <p:cTn id="7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47800"/>
            <a:ext cx="4495800" cy="4559491"/>
          </a:xfrm>
        </p:spPr>
        <p:txBody>
          <a:bodyPr>
            <a:normAutofit lnSpcReduction="10000"/>
          </a:bodyPr>
          <a:lstStyle/>
          <a:p>
            <a:r>
              <a:rPr lang="en-US" smtClean="0"/>
              <a:t>Dựa trên giá trị kì vọng của từng đối tượng trong ảnh, giá trị kì vọng chung được gán dựa trên cây quyết định. Giá trị kì vọng này được dùng để đưa ra quyết định cuối cùng</a:t>
            </a:r>
          </a:p>
          <a:p>
            <a:r>
              <a:rPr lang="en-US" smtClean="0"/>
              <a:t>Dùng kỹ thuật máy học giám sát hoặc không giám sát khác nhau</a:t>
            </a:r>
            <a:endParaRPr lang="en-US"/>
          </a:p>
        </p:txBody>
      </p:sp>
      <p:sp>
        <p:nvSpPr>
          <p:cNvPr id="5" name="Title 4"/>
          <p:cNvSpPr>
            <a:spLocks noGrp="1"/>
          </p:cNvSpPr>
          <p:nvPr>
            <p:ph type="title"/>
          </p:nvPr>
        </p:nvSpPr>
        <p:spPr/>
        <p:txBody>
          <a:bodyPr/>
          <a:lstStyle/>
          <a:p>
            <a:r>
              <a:rPr lang="en-US" smtClean="0"/>
              <a:t>6.Suy luận nội dung</a:t>
            </a:r>
            <a:endParaRPr lang="en-US"/>
          </a:p>
        </p:txBody>
      </p:sp>
      <p:pic>
        <p:nvPicPr>
          <p:cNvPr id="1026" name="Picture 2"/>
          <p:cNvPicPr>
            <a:picLocks noGrp="1" noChangeAspect="1" noChangeArrowheads="1"/>
          </p:cNvPicPr>
          <p:nvPr>
            <p:ph sz="half" idx="4294967295"/>
          </p:nvPr>
        </p:nvPicPr>
        <p:blipFill>
          <a:blip r:embed="rId2"/>
          <a:srcRect/>
          <a:stretch>
            <a:fillRect/>
          </a:stretch>
        </p:blipFill>
        <p:spPr bwMode="auto">
          <a:xfrm>
            <a:off x="5105400" y="2057400"/>
            <a:ext cx="4038600" cy="3008313"/>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4078639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2560103" y="1481138"/>
            <a:ext cx="4023793" cy="452596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Quan sát và kết quả</a:t>
            </a:r>
            <a:endParaRPr lang="en-US"/>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70910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3158774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TREE BASED </a:t>
            </a:r>
            <a:r>
              <a:rPr lang="en-US" dirty="0" smtClean="0"/>
              <a:t>APPROACH</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227837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749084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IMAGE UNDERSTANDING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600200"/>
            <a:ext cx="6270272" cy="5039019"/>
          </a:xfrm>
        </p:spPr>
      </p:pic>
    </p:spTree>
    <p:extLst>
      <p:ext uri="{BB962C8B-B14F-4D97-AF65-F5344CB8AC3E}">
        <p14:creationId xmlns:p14="http://schemas.microsoft.com/office/powerpoint/2010/main" val="2658686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3.IMAGE UNDERSTANDING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4" name="Content Placeholder 3"/>
          <p:cNvSpPr>
            <a:spLocks noGrp="1"/>
          </p:cNvSpPr>
          <p:nvPr>
            <p:ph sz="quarter" idx="1"/>
          </p:nvPr>
        </p:nvSpPr>
        <p:spPr/>
        <p:txBody>
          <a:bodyPr/>
          <a:lstStyle/>
          <a:p>
            <a:r>
              <a:rPr lang="vi-VN" dirty="0"/>
              <a:t>Sự hiểu biết hình ảnh đòi </a:t>
            </a:r>
            <a:r>
              <a:rPr lang="vi-VN" dirty="0" smtClean="0"/>
              <a:t>hỏi</a:t>
            </a:r>
            <a:r>
              <a:rPr lang="en-US" dirty="0" smtClean="0"/>
              <a:t>:</a:t>
            </a:r>
          </a:p>
          <a:p>
            <a:pPr lvl="1"/>
            <a:r>
              <a:rPr lang="en-US" dirty="0"/>
              <a:t>K</a:t>
            </a:r>
            <a:r>
              <a:rPr lang="vi-VN" dirty="0" smtClean="0"/>
              <a:t>inh </a:t>
            </a:r>
            <a:r>
              <a:rPr lang="vi-VN" dirty="0"/>
              <a:t>nghiệm trong quá </a:t>
            </a:r>
            <a:r>
              <a:rPr lang="vi-VN" dirty="0" smtClean="0"/>
              <a:t>khứ</a:t>
            </a:r>
            <a:endParaRPr lang="en-US" dirty="0" smtClean="0"/>
          </a:p>
          <a:p>
            <a:pPr lvl="1"/>
            <a:r>
              <a:rPr lang="en-US" dirty="0"/>
              <a:t>M</a:t>
            </a:r>
            <a:r>
              <a:rPr lang="vi-VN" dirty="0" smtClean="0"/>
              <a:t>ột </a:t>
            </a:r>
            <a:r>
              <a:rPr lang="vi-VN" dirty="0"/>
              <a:t>cái nhìn sâu sắc để dự đoán tương lai.</a:t>
            </a:r>
            <a:endParaRPr lang="en-US" dirty="0"/>
          </a:p>
        </p:txBody>
      </p:sp>
    </p:spTree>
    <p:extLst>
      <p:ext uri="{BB962C8B-B14F-4D97-AF65-F5344CB8AC3E}">
        <p14:creationId xmlns:p14="http://schemas.microsoft.com/office/powerpoint/2010/main" val="1696143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bước</a:t>
            </a:r>
            <a:r>
              <a:rPr lang="en-US" dirty="0" smtClean="0"/>
              <a:t> </a:t>
            </a:r>
            <a:r>
              <a:rPr lang="en-US" dirty="0" err="1" smtClean="0"/>
              <a:t>trong</a:t>
            </a:r>
            <a:r>
              <a:rPr lang="en-US" dirty="0" smtClean="0"/>
              <a:t> </a:t>
            </a:r>
            <a:r>
              <a:rPr lang="en-US" dirty="0" err="1" smtClean="0"/>
              <a:t>hiểu</a:t>
            </a:r>
            <a:r>
              <a:rPr lang="en-US" dirty="0" smtClean="0"/>
              <a:t> </a:t>
            </a:r>
            <a:r>
              <a:rPr lang="en-US" dirty="0" err="1" smtClean="0"/>
              <a:t>nội</a:t>
            </a:r>
            <a:r>
              <a:rPr lang="en-US" dirty="0" smtClean="0"/>
              <a:t> dung </a:t>
            </a:r>
            <a:r>
              <a:rPr lang="en-US" dirty="0" err="1" smtClean="0"/>
              <a:t>ảnh</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4" name="Content Placeholder 3"/>
          <p:cNvSpPr>
            <a:spLocks noGrp="1"/>
          </p:cNvSpPr>
          <p:nvPr>
            <p:ph sz="quarter" idx="1"/>
          </p:nvPr>
        </p:nvSpPr>
        <p:spPr/>
        <p:txBody>
          <a:bodyPr/>
          <a:lstStyle/>
          <a:p>
            <a:r>
              <a:rPr lang="vi-VN" dirty="0"/>
              <a:t>Các bước khác nhau của một hệ thống xử lý hình ảnh có thể được </a:t>
            </a:r>
            <a:r>
              <a:rPr lang="vi-VN" dirty="0" smtClean="0"/>
              <a:t>đại diện như </a:t>
            </a:r>
            <a:r>
              <a:rPr lang="vi-VN" dirty="0"/>
              <a:t>trong hình 2.</a:t>
            </a:r>
            <a:endParaRPr lang="en-US" dirty="0"/>
          </a:p>
        </p:txBody>
      </p:sp>
    </p:spTree>
    <p:extLst>
      <p:ext uri="{BB962C8B-B14F-4D97-AF65-F5344CB8AC3E}">
        <p14:creationId xmlns:p14="http://schemas.microsoft.com/office/powerpoint/2010/main" val="3528219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IMAGE UNDERSTANDING</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95400" y="1752600"/>
            <a:ext cx="6544939" cy="4800600"/>
          </a:xfrm>
        </p:spPr>
      </p:pic>
    </p:spTree>
    <p:extLst>
      <p:ext uri="{BB962C8B-B14F-4D97-AF65-F5344CB8AC3E}">
        <p14:creationId xmlns:p14="http://schemas.microsoft.com/office/powerpoint/2010/main" val="1697739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980</Words>
  <Application>Microsoft Office PowerPoint</Application>
  <PresentationFormat>On-screen Show (4:3)</PresentationFormat>
  <Paragraphs>147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Tahoma</vt:lpstr>
      <vt:lpstr>Tw Cen MT</vt:lpstr>
      <vt:lpstr>Wingdings</vt:lpstr>
      <vt:lpstr>Wingdings 2</vt:lpstr>
      <vt:lpstr>Student presentation</vt:lpstr>
      <vt:lpstr>Hiểu nội dung ảnh dùng cây quyết định dựa trên máy học Nhóm 26: Cao Thanh Hải   1311037 Nguyễn Văn Giáp   1311006 Nguyễn Trọng Tín   1311025  GVHD: TS.TRẦN THÁI SƠN   </vt:lpstr>
      <vt:lpstr>Nội dung</vt:lpstr>
      <vt:lpstr>INTRODUCTION</vt:lpstr>
      <vt:lpstr>DECISION TREE BASED APPROACH</vt:lpstr>
      <vt:lpstr>PowerPoint Presentation</vt:lpstr>
      <vt:lpstr>IMAGE UNDERSTANDING</vt:lpstr>
      <vt:lpstr>3.IMAGE UNDERSTANDING</vt:lpstr>
      <vt:lpstr>Các bước trong hiểu nội dung ảnh</vt:lpstr>
      <vt:lpstr>IMAGE UNDERSTANDING</vt:lpstr>
      <vt:lpstr>IMAGE UNDERSTANDING</vt:lpstr>
      <vt:lpstr>Hướng tiếp cận đề xuất   Hiểu ảnh dựa trên cây quyết định</vt:lpstr>
      <vt:lpstr>Ứng dụng hệ thống hiểu hình ảnh</vt:lpstr>
      <vt:lpstr>Ứng dụng hệ thống hiểu hình ảnh</vt:lpstr>
      <vt:lpstr>1.Tăng cường tín hiệu ảnh</vt:lpstr>
      <vt:lpstr>2.Rút trích đặc trưng</vt:lpstr>
      <vt:lpstr>3.Nhận diện đối tượng</vt:lpstr>
      <vt:lpstr>4.Sinh các kì vọng</vt:lpstr>
      <vt:lpstr>5.Gán ghép các kì vọng</vt:lpstr>
      <vt:lpstr>Giải thuật tính khoảng cách tương đối giữa các đối tượng hình dạng</vt:lpstr>
      <vt:lpstr>Giải thuật (tiếp theo)</vt:lpstr>
      <vt:lpstr>Giải thuật (tiếp theo)</vt:lpstr>
      <vt:lpstr>Giải thuật (tiếp theo)</vt:lpstr>
      <vt:lpstr>6.Suy luận nội dung</vt:lpstr>
      <vt:lpstr>Quan sát và 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2014-09-17T03:21:16Z</dcterms:created>
  <dcterms:modified xsi:type="dcterms:W3CDTF">2014-09-17T10:00:28Z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