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64701B-E327-41F1-8DD0-FAE564BC8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A55A2A-BC63-4086-B451-05553EC88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982DC0-5E49-40CC-97E0-02AAF328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5BCBF7-9D09-4B39-A516-245341E1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399669-2E55-4DFF-A136-6116A240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53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D8208-BF10-4845-BC5B-B5704CF6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A9F883-5C2E-4277-BDA3-1A85AABF7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603E09-D695-44E8-A23A-632404D7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14BA3E-D926-4A43-8AA8-695A17F1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BE7422-D0C3-4A82-BEFA-D93AE7F9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201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4295387-3062-4813-95AA-3DA59003B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CC58122-E4EF-4EF7-98CD-0565F0AF0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7E11C9-76F4-4A7A-B405-4852B59E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BDFDD5-EC5F-4260-8C63-9D823A7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35F2E-15FE-4890-88FA-85A525BC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989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01C70-D44B-42B5-906B-EC56886B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582A29-33A6-490E-882D-830DF35B9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AF78BE-55CF-4BDD-AD5D-D4625085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BDA50A-D76A-48D3-90E1-8434AB6A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A858D7-43E9-4B99-A7FD-DE874FD0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657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88B6D8-8118-4FFD-8789-40DD2E96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B1BF94-3428-47F6-86CE-06AB380D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E80BE9-C2E3-48DE-A85E-3D384CDD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A2E3DE-F793-4828-84B6-96B5AB96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A8ACCA-C590-4886-A49D-090A376B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01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405E02-8B13-4A0A-8F73-9D088027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FFF5FE-1AD4-4DE4-87B6-A96AF6A85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1DC29E-E310-44DD-8890-CA6B27EC3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D64FF1-509B-46B7-8482-C02C04C4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450B3D-EB07-417D-82C7-0E0050D5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2D2EDB-DC9B-43DE-8D05-155A6A7C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19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7562F5-4147-4695-90AB-A007D6E7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7C6C52-F465-4667-BBF1-5C7CCBA86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C49B02-F782-40CB-9BC0-8A0E56230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986989-6709-468D-8BB7-2F7593D2B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1F3696-2E59-4D61-9567-4FE6B2FE2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B6FE10C-DD43-460E-B83D-FF93FBDA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5AC61D8-2CFF-48AC-8591-0691F6BF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BCE6F1A-4085-4352-A7CA-E94424CA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59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AF0D96-96E5-4452-B802-D780BEB1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F7D695-F1C3-48C3-B1F2-BBB88D3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6F1BCE-43DC-4F2F-9949-C337C5FA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E501F27-EA1A-4BF5-A5F4-2ACDD40F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91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A9B1B3D-5064-44EC-8050-3B8AF926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E04EA3-5CE9-4EEC-B82C-0BEB72B1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EDECF2-C1DE-4233-8964-056C904C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82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872FFA-FD47-4BA0-9148-754E9C55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944DEB-F575-4935-98FF-94409E5A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928ECA-0252-4319-9A05-3A100744E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6E33AE-CBC5-41DF-9918-7706265E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26AC01-C7BE-4358-8955-557C6D29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FE6A51-C727-43CE-84A3-475529EC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38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6EC9C1-F903-4637-B29D-B6DFF379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8F45A29-E53D-4037-A835-54C17FA21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CE4744-8CCD-42A5-AC5D-E4F67922C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DD4C97-6099-4388-BAC5-D3ED31FB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0E9F6C-19B9-4854-B857-AD6170F0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9E893A-17C2-422B-BAB7-0739171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52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5475F6A-A1B8-42B1-A98A-11B170E3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C7A399-BBEF-4603-8E54-ED0D9FB3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B24A0B-483D-4A3B-A2FD-F14116A7A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D99D91-A317-4667-AF1E-B57A2DE0A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4970A5-E257-4C7B-805D-A1BE19609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9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B1D0C-6EAB-46BA-8390-7BBC134B9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4910"/>
            <a:ext cx="9144000" cy="2387600"/>
          </a:xfrm>
        </p:spPr>
        <p:txBody>
          <a:bodyPr/>
          <a:lstStyle/>
          <a:p>
            <a:r>
              <a:rPr lang="it-IT" dirty="0"/>
              <a:t>Presentazione progetto IA Lab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8E98AB-2682-455B-AD33-E17EF0274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47500" lnSpcReduction="20000"/>
          </a:bodyPr>
          <a:lstStyle/>
          <a:p>
            <a:r>
              <a:rPr lang="it-IT" sz="7600" dirty="0" err="1"/>
              <a:t>Soar</a:t>
            </a:r>
            <a:endParaRPr lang="it-IT" sz="7600" dirty="0"/>
          </a:p>
          <a:p>
            <a:endParaRPr lang="it-IT" sz="4500" dirty="0"/>
          </a:p>
          <a:p>
            <a:endParaRPr lang="it-IT" sz="4500" dirty="0"/>
          </a:p>
          <a:p>
            <a:r>
              <a:rPr lang="it-IT" sz="5900" dirty="0"/>
              <a:t>Gianni Molinari                              Mattia Bernardi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014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134DA8C-A2CD-466D-83AE-267884742660}"/>
              </a:ext>
            </a:extLst>
          </p:cNvPr>
          <p:cNvSpPr txBox="1"/>
          <p:nvPr/>
        </p:nvSpPr>
        <p:spPr>
          <a:xfrm>
            <a:off x="343269" y="479394"/>
            <a:ext cx="1150546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Il progetto per la terza parte richiedeva di sviluppare, con un programma in </a:t>
            </a:r>
            <a:r>
              <a:rPr lang="it-IT" sz="2400" dirty="0" err="1"/>
              <a:t>Soar</a:t>
            </a:r>
            <a:r>
              <a:rPr lang="it-IT" sz="2400" dirty="0"/>
              <a:t>, un agente intelligente in grado di evadere da una stanza utilizzando gli oggetti al suo interno. Nello specifico ha a disposizione: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rametti,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pietre,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molla,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due tronchi d’albero.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r>
              <a:rPr lang="it-IT" sz="2400" dirty="0"/>
              <a:t>L’obbiettivo dell’agente è quello di rompere una finestra blindata sensibile in 2 punti distinti, utilizzando uno strumento creato con gli oggetti a sua disposizione, per poi fuggire attraverso di essa.</a:t>
            </a:r>
          </a:p>
          <a:p>
            <a:endParaRPr lang="it-IT" sz="2400" dirty="0"/>
          </a:p>
          <a:p>
            <a:r>
              <a:rPr lang="it-IT" sz="2400" dirty="0"/>
              <a:t>Partiamo dal presupposto che l’agente non sappia nulla (tabula rasa) e che quindi deve costruirsi la soluzione da zero, andando a combinare tra di loro gli oggetti presenti nella stanza.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512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2EAED8-7AC4-4220-8394-4C411DF51A17}"/>
              </a:ext>
            </a:extLst>
          </p:cNvPr>
          <p:cNvSpPr txBox="1"/>
          <p:nvPr/>
        </p:nvSpPr>
        <p:spPr>
          <a:xfrm>
            <a:off x="301841" y="1028343"/>
            <a:ext cx="58947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Per prima cosa abbiamo definito uno stato che va a modellare la conoscenza iniziale del mondo.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L’agente si trova all’interno della cella, non possiede nessuno strumento, la finestra è integra e i due tronchi per fuggire dalla stanza non sono ancora stati usati.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Vengono anche specificati gli oggetti presenti nella stanza e il tipo di arma che l’agente può creare combinandoli tra di loro.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Come si è già detto l’agente non ha nessun tipo di conoscenza, quindi per poterlo istruire abbiamo assegnato una </a:t>
            </a:r>
            <a:r>
              <a:rPr lang="it-IT" dirty="0" err="1"/>
              <a:t>reward</a:t>
            </a:r>
            <a:r>
              <a:rPr lang="it-IT" dirty="0"/>
              <a:t> a ogni strumento costruito. 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In base a cosa costruisce riceverà un rinforzo positivo o negativo che porterà l’agente a scegliere quali oggetti sono più adatti per poter rompere il vetro e fuggire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CDC8DD8-BBBA-4100-AEC4-A94C93D3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974" y="814956"/>
            <a:ext cx="5601185" cy="5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2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94F6BDF-824F-4301-B515-CE4E0AE28DEF}"/>
              </a:ext>
            </a:extLst>
          </p:cNvPr>
          <p:cNvSpPr txBox="1"/>
          <p:nvPr/>
        </p:nvSpPr>
        <p:spPr>
          <a:xfrm>
            <a:off x="292963" y="185590"/>
            <a:ext cx="58030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Definiamo anche un operatore applicabile nello stato in cui si trova al momento l’agente che gli permette effettivamente di poter combinare e costruire il suo strumento </a:t>
            </a:r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Costruisci*propose si applica se l’agente si trova in uno stato con le condizioni elencate nella slide precedente e come effetto ottengo l’operatore </a:t>
            </a:r>
            <a:r>
              <a:rPr lang="it-IT" dirty="0" err="1"/>
              <a:t>costr</a:t>
            </a:r>
            <a:r>
              <a:rPr lang="it-IT" dirty="0"/>
              <a:t> che mi permette da due oggetti di ottenere uno strumento</a:t>
            </a:r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In costruisci*</a:t>
            </a:r>
            <a:r>
              <a:rPr lang="it-IT" dirty="0" err="1"/>
              <a:t>apply</a:t>
            </a:r>
            <a:r>
              <a:rPr lang="it-IT" dirty="0"/>
              <a:t> vado a utilizzare l’operatore </a:t>
            </a:r>
            <a:r>
              <a:rPr lang="it-IT" dirty="0" err="1"/>
              <a:t>costr</a:t>
            </a:r>
            <a:r>
              <a:rPr lang="it-IT" dirty="0"/>
              <a:t> e in base agli oggetti raccolti dall’agente verrà costruito uno strumento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ABC01DB-20FB-4BF4-8ABA-A93B81D80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467" y="456942"/>
            <a:ext cx="5006774" cy="297205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47EB128-FF0D-4B8D-8C85-07ADED685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019" y="4219685"/>
            <a:ext cx="8466222" cy="25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7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BBE42D-A27E-4BC9-A779-2C7EF4E3F9A7}"/>
              </a:ext>
            </a:extLst>
          </p:cNvPr>
          <p:cNvSpPr txBox="1"/>
          <p:nvPr/>
        </p:nvSpPr>
        <p:spPr>
          <a:xfrm>
            <a:off x="372862" y="1166842"/>
            <a:ext cx="57231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Vogliamo che il processo di apprendimento sia il più generale possibile, in modo tale da permettere all’agente di apprendere cosa è più utile e cosa meno per poter conseguire il suo obbiettivo. 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Per garantire questa imparzialità nel raccogliere e costruire gli strumenti inizialmente l’operatore </a:t>
            </a:r>
            <a:r>
              <a:rPr lang="it-IT" dirty="0" err="1"/>
              <a:t>costr</a:t>
            </a:r>
            <a:r>
              <a:rPr lang="it-IT" dirty="0"/>
              <a:t> riceve un inizializzazione uguale a 0.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Questo garantisce che durante la prima esecuzione del programma l’agente può scegliere liberamente uno dei tre strumenti senza nessun tipo di influenza.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Solo dopo aver effettivamente costruito uno strumento l’agente riceverà un rinforzo positivo o negativo in base allo strumento che possiede.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D789BA1-EEBB-4B2C-8488-29CA7602E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633" y="293306"/>
            <a:ext cx="3147333" cy="297163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EA4A760-F4FE-4805-9F34-F6063D65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632" y="3623119"/>
            <a:ext cx="3147333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6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F9CFD2-0BF5-48ED-AC82-E195BDB622B5}"/>
              </a:ext>
            </a:extLst>
          </p:cNvPr>
          <p:cNvSpPr txBox="1"/>
          <p:nvPr/>
        </p:nvSpPr>
        <p:spPr>
          <a:xfrm>
            <a:off x="292962" y="335779"/>
            <a:ext cx="63120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Una volta costruito uno strumento e ricevuto il </a:t>
            </a:r>
            <a:r>
              <a:rPr lang="it-IT" dirty="0" err="1"/>
              <a:t>reward</a:t>
            </a:r>
            <a:r>
              <a:rPr lang="it-IT" dirty="0"/>
              <a:t> l’agente proverà a utilizzarlo per rompere la finestra.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Non tutti gli strumenti possono effettivamente rompere la finestra. In questo caso può farlo solo la fionda.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Nel caso l’agente provi a utilizzare lo strumento sbagliato fallirà nel tentativo di rompere la finestra. Ma grazie al meccanismo di apprendimento, all’esecuzione successiva lo strumento precedentemente utilizzato avrà un </a:t>
            </a:r>
            <a:r>
              <a:rPr lang="it-IT" dirty="0" err="1"/>
              <a:t>rewad</a:t>
            </a:r>
            <a:r>
              <a:rPr lang="it-IT" dirty="0"/>
              <a:t> negativo e l’agente non lo utilizzerà più cercando una soluzione diversa.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Se utilizza la fionda colpisce la finestra ma per rendere più realistica la situazione abbiamo pensato di non fargliela rompere subito ma di danneggiarla.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20A9CBC-08DB-4DD6-9EB0-9DDBC8573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30" y="2617404"/>
            <a:ext cx="5233379" cy="365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0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9AA9D8-1E3E-4133-95AB-97724DEC5495}"/>
              </a:ext>
            </a:extLst>
          </p:cNvPr>
          <p:cNvSpPr txBox="1"/>
          <p:nvPr/>
        </p:nvSpPr>
        <p:spPr>
          <a:xfrm>
            <a:off x="0" y="745725"/>
            <a:ext cx="6125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Dopo aver colpito la prima volta la finestra l’agente entra nello stato finestra colpita.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Finestra colpita permette di inizializzare l’operatore distruggi finestra.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Eseguendo distruggi finestra l’agente riutilizza la fionda, colpendo il vetro una seconda volta frantumandolo e l’agente passa nello stato finestra rotta iniziando la fase di fuga.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C87FE31-7CF5-4213-BF79-D76EC2093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20839"/>
            <a:ext cx="6011278" cy="38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5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A3A0A5-6B27-440D-8177-900D41916946}"/>
              </a:ext>
            </a:extLst>
          </p:cNvPr>
          <p:cNvSpPr txBox="1"/>
          <p:nvPr/>
        </p:nvSpPr>
        <p:spPr>
          <a:xfrm>
            <a:off x="355107" y="337351"/>
            <a:ext cx="45542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Per fuggire all’agente servirà una scala con cui raggiungere la finestra e finalmente uscire dalla stanza.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L’agente si trova nello stato finestra rotta che ha come condizioni il fatto di essere all’interno della stanza, la finestra è rotta, la scala non ce l’ha ancora e ci sono i trochi a disposizione.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Propose*</a:t>
            </a:r>
            <a:r>
              <a:rPr lang="it-IT" dirty="0" err="1"/>
              <a:t>crea_scala</a:t>
            </a:r>
            <a:r>
              <a:rPr lang="it-IT" dirty="0"/>
              <a:t> e </a:t>
            </a:r>
            <a:r>
              <a:rPr lang="it-IT" dirty="0" err="1"/>
              <a:t>apply</a:t>
            </a:r>
            <a:r>
              <a:rPr lang="it-IT" dirty="0"/>
              <a:t>*</a:t>
            </a:r>
            <a:r>
              <a:rPr lang="it-IT" dirty="0" err="1"/>
              <a:t>crea_scala</a:t>
            </a:r>
            <a:r>
              <a:rPr lang="it-IT" dirty="0"/>
              <a:t> servono per poter creare, a partire dai tronchi disponibili, una scala.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Dopo la creazione della scala l’agente non avrà più tronchi a disposizione, trovandosi nello stato </a:t>
            </a:r>
            <a:r>
              <a:rPr lang="it-IT" dirty="0" err="1"/>
              <a:t>scala_creata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C26131-ED01-4680-B1EB-E0937AE4A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148" y="2741551"/>
            <a:ext cx="7042221" cy="394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9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AAEA3FA-083A-4EA8-9028-C667F35C872B}"/>
              </a:ext>
            </a:extLst>
          </p:cNvPr>
          <p:cNvSpPr txBox="1"/>
          <p:nvPr/>
        </p:nvSpPr>
        <p:spPr>
          <a:xfrm>
            <a:off x="337352" y="197346"/>
            <a:ext cx="48472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L’agente a questo punto può applicare l’operatore fuggi che ha come condizioni quella di essere nella stanza e la direzione &lt;d&gt;. 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Dopo aver applicato l’operatore l’agente si trova nello stato libero e la sua nuova posizione è uguale alla direzione &lt;d&gt;.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Ora l’agente è libero.</a:t>
            </a:r>
          </a:p>
          <a:p>
            <a:pPr algn="just"/>
            <a:endParaRPr lang="it-IT" dirty="0"/>
          </a:p>
          <a:p>
            <a:pPr algn="just"/>
            <a:r>
              <a:rPr lang="it-IT" b="1" dirty="0"/>
              <a:t>Conclusioni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Abbiamo fatto delle prove per vedere se effettivamente le </a:t>
            </a:r>
            <a:r>
              <a:rPr lang="it-IT" dirty="0" err="1"/>
              <a:t>reward</a:t>
            </a:r>
            <a:r>
              <a:rPr lang="it-IT" dirty="0"/>
              <a:t> venissero assegnate correttamente e per mezzo del comando </a:t>
            </a:r>
            <a:r>
              <a:rPr lang="it-IT" dirty="0" err="1"/>
              <a:t>print</a:t>
            </a:r>
            <a:r>
              <a:rPr lang="it-IT" dirty="0"/>
              <a:t> --</a:t>
            </a:r>
            <a:r>
              <a:rPr lang="it-IT" dirty="0" err="1"/>
              <a:t>rl</a:t>
            </a:r>
            <a:r>
              <a:rPr lang="it-IT" dirty="0"/>
              <a:t> abbiamo potuto verificare la correttezza dell'assegnamento. </a:t>
            </a:r>
          </a:p>
          <a:p>
            <a:pPr algn="just"/>
            <a:r>
              <a:rPr lang="it-IT" dirty="0"/>
              <a:t>L’agente proverà a costruire uno strumento, se non </a:t>
            </a:r>
            <a:r>
              <a:rPr lang="it-IT"/>
              <a:t>è una </a:t>
            </a:r>
            <a:r>
              <a:rPr lang="it-IT" dirty="0"/>
              <a:t>fionda riceverà una </a:t>
            </a:r>
            <a:r>
              <a:rPr lang="it-IT" dirty="0" err="1"/>
              <a:t>reward</a:t>
            </a:r>
            <a:r>
              <a:rPr lang="it-IT" dirty="0"/>
              <a:t> negativa portando l’agente a provare a costruirne un altro. Quando invece costruirà una fionda riceverà una </a:t>
            </a:r>
            <a:r>
              <a:rPr lang="it-IT" dirty="0" err="1"/>
              <a:t>reward</a:t>
            </a:r>
            <a:r>
              <a:rPr lang="it-IT" dirty="0"/>
              <a:t> positiva portando l’agente a costruire sempre quello strumento per fuggire da una cella.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C850FD0-4C9F-4987-B854-5479036F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93" y="408373"/>
            <a:ext cx="5528932" cy="61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9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progetto IA Lab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IA Lab</dc:title>
  <dc:creator>Mattia Bernardi</dc:creator>
  <cp:lastModifiedBy>Gianni Molinari</cp:lastModifiedBy>
  <cp:revision>6</cp:revision>
  <dcterms:created xsi:type="dcterms:W3CDTF">2022-06-06T12:51:26Z</dcterms:created>
  <dcterms:modified xsi:type="dcterms:W3CDTF">2022-06-06T21:26:07Z</dcterms:modified>
</cp:coreProperties>
</file>