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EBF1B-7B11-4186-BBF2-248E0534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A5EBAF-FFB5-403E-A73B-FF866E29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2AB516-6673-414F-9422-E836FB77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E2BDE-EE52-494B-97A6-F0BFA2F1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A298C7-0C57-4A68-AC6C-EDA67D5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6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4B22C-40DA-476F-ADF0-C71A9AA6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2C5705-FFDC-46A9-9D3B-EEE0734D3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5FF496-63AB-4907-8398-F98703E3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D034D1-5B51-4861-AF04-461BF3D7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8FE16-F04F-4E60-ADA1-33355FA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0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F5EAE8-ED69-474A-9C32-476A9F409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F05D29-D6D5-4DEF-B87E-9D6FC8A0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FCB76A-56F0-4712-BAFC-DB90788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9159E-0AA7-4C8D-BA0A-5318DF9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B0395D-576A-4967-AE64-CA8BACD3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96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4878E-34E3-45E9-ABE6-E8C325DB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F5001-D214-49B0-8BE7-69C7D7A2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7CD67-12B4-406B-89B8-8A386E0B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48E36-FE05-494B-8520-C5EEF982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D765D-0A40-4037-86CE-820972C2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CC7C1-4196-4107-8543-35DC72F5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D1C2C-1950-480A-9D1F-486DFADD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BA4ED-FD3D-47A7-8B35-3FA43D3C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4807E-252D-474B-818D-05709A56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5F0E7-9FFA-4888-89DA-24F053D3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4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8324B-3B6C-4299-AE85-199544BD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36519-0204-43EE-A65D-282DADD1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02874-917B-456F-8DC8-E9AA8D39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133DC9-20F0-4DD9-9F51-183E962F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67761-2352-40B2-BC8E-1E2956AE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A135-13AC-4196-B98C-922D2AA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9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DA4E1-5CF6-42FA-BC45-133FFA6E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34AB0-440F-41D9-820C-F7121D05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7965B-9EEE-4431-AD46-F3F85CB4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76AE2F-C9D0-4B15-B602-5E85660C0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7D8434-3511-4B51-942F-EB3C2128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24FBAC-C62B-4B18-BE76-AAE709F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1FE20C-E409-494F-A149-31BCFD7C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0BA68C-DAC6-43B6-B050-B310AEE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3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3E9D9-7A65-4241-ADD8-07960CB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071BE6-8361-4034-9F5D-BD7E19D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3DAD5A-302C-4C51-BCD4-324AF413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FB2E3D-15E9-4DC6-AD22-A1B3F7FF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3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1600AA-2F0D-4AD6-8242-F85BB688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3D2B27-CD5C-443D-AB4A-35B1C9C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6519F4-C288-42E2-ABC3-CE2CDBB5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451AB-C3D6-4C5B-9435-DA19607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B53B8E-3041-46A6-80D4-148BC4E0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C618B2-F1FF-43E1-99E1-DD8ED019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688104-B952-4FE3-BF9E-1872073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99B781-0001-441F-A7E6-05DC3A9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DE13D7-0320-4444-BF3A-F38D661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13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1FB3D-C837-442A-83A4-3BCFC22F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C75FDE-6231-4E56-9768-912F2030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6432E9-DBF2-4B9C-8295-25C0660B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4A6A-3B16-4DDA-BBCA-EBC0A4B2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28BC0-4653-49F0-B64F-AD1F5B71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596B75-F4F0-49FF-B9EE-B3A53D6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838124-1755-4C91-A467-304B2620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476552-1DB5-467E-9CBA-F734A988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EBB84-4D55-4E7D-B725-09BF2781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D977-7987-4A68-8058-4F7070066CB9}" type="datetimeFigureOut">
              <a:rPr lang="it-IT" smtClean="0"/>
              <a:t>15/06/2022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E728C4-BC48-4019-973B-AE3BF345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8AD781-B536-4225-88D7-3BCFF9F5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8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325E5-2DCF-4AB9-8275-B3926C31E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0C18C1-896A-49D0-9234-8EA1F253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17" y="3675849"/>
            <a:ext cx="9886765" cy="2461411"/>
          </a:xfrm>
        </p:spPr>
        <p:txBody>
          <a:bodyPr>
            <a:normAutofit fontScale="62500" lnSpcReduction="20000"/>
          </a:bodyPr>
          <a:lstStyle/>
          <a:p>
            <a:r>
              <a:rPr lang="it-IT" sz="5800" dirty="0"/>
              <a:t>Clips</a:t>
            </a:r>
          </a:p>
          <a:p>
            <a:endParaRPr lang="it-IT" sz="5800" dirty="0"/>
          </a:p>
          <a:p>
            <a:endParaRPr lang="it-IT" sz="5800" dirty="0"/>
          </a:p>
          <a:p>
            <a:r>
              <a:rPr lang="it-IT" sz="5800" dirty="0"/>
              <a:t>Gianni Molinari                              Mattia Bernardi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178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11F8F2-E7BF-4ED8-AA16-88E0F3A8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"/>
            <a:ext cx="5441681" cy="4211335"/>
          </a:xfrm>
          <a:prstGeom prst="rect">
            <a:avLst/>
          </a:prstGeom>
        </p:spPr>
      </p:pic>
      <p:pic>
        <p:nvPicPr>
          <p:cNvPr id="6" name="Immagine 5" descr="Immagine che contiene testo, schermo, screenshot, argento&#10;&#10;Descrizione generata automaticamente">
            <a:extLst>
              <a:ext uri="{FF2B5EF4-FFF2-40B4-BE49-F238E27FC236}">
                <a16:creationId xmlns:a16="http://schemas.microsoft.com/office/drawing/2014/main" id="{55886280-4D79-0D77-7C3F-7C29D7913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8" y="357807"/>
            <a:ext cx="4728954" cy="253124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4738AB-EFA1-9940-4F84-CCDCF8430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63" y="4622810"/>
            <a:ext cx="5816753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46FFA4-92F0-A981-BD0D-2BDCACF2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1310789"/>
            <a:ext cx="715427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4D1A5-E27A-4826-8337-CE1FE338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81" y="343054"/>
            <a:ext cx="11060837" cy="3500978"/>
          </a:xfrm>
        </p:spPr>
        <p:txBody>
          <a:bodyPr>
            <a:normAutofit/>
          </a:bodyPr>
          <a:lstStyle/>
          <a:p>
            <a:r>
              <a:rPr lang="it-IT" sz="2400" dirty="0"/>
              <a:t>Per la seconda parte di laboratorio abbiamo sviluppato un sistema che simula un’agenzia immobiliare.</a:t>
            </a:r>
          </a:p>
          <a:p>
            <a:r>
              <a:rPr lang="it-IT" sz="2400" dirty="0"/>
              <a:t>L’interazione tra il sistema esperto e l’utente si articola in 3 fasi:</a:t>
            </a:r>
          </a:p>
          <a:p>
            <a:pPr lvl="1"/>
            <a:r>
              <a:rPr lang="it-IT" dirty="0"/>
              <a:t>Una prima fase di profilazione dell’utente, con domande generiche per conoscerlo meglio,</a:t>
            </a:r>
          </a:p>
          <a:p>
            <a:pPr lvl="1"/>
            <a:r>
              <a:rPr lang="it-IT" dirty="0"/>
              <a:t>Una seconda fase con domande specifiche in modo da poter selezionare la soluzione migliore per l’utente,</a:t>
            </a:r>
          </a:p>
          <a:p>
            <a:pPr lvl="1"/>
            <a:r>
              <a:rPr lang="it-IT" dirty="0"/>
              <a:t>Una terza fasa (facoltativa) che consente all’utente di poter dare risposte precise a quesiti a cui non aveva precedentemente risposto.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11F695-9624-43FD-8DF9-FA9BFCC675A5}"/>
              </a:ext>
            </a:extLst>
          </p:cNvPr>
          <p:cNvSpPr txBox="1"/>
          <p:nvPr/>
        </p:nvSpPr>
        <p:spPr>
          <a:xfrm>
            <a:off x="565581" y="3991178"/>
            <a:ext cx="11168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Una prima proposta di case più generica viene fatta dopo la prima fase. </a:t>
            </a:r>
          </a:p>
          <a:p>
            <a:r>
              <a:rPr lang="it-IT" sz="2000" dirty="0"/>
              <a:t>Una selezione più specifica in base alle scelte dell’utente viene fatta dopo la seconda fase. </a:t>
            </a:r>
          </a:p>
          <a:p>
            <a:r>
              <a:rPr lang="it-IT" sz="2000" dirty="0"/>
              <a:t>Infine durante la terza fase vengono proposte case ancora più specifiche in base alle ulteriori risposte dell’utente. </a:t>
            </a:r>
          </a:p>
          <a:p>
            <a:endParaRPr lang="it-IT" sz="2000" dirty="0"/>
          </a:p>
          <a:p>
            <a:r>
              <a:rPr lang="it-IT" sz="2000" dirty="0"/>
              <a:t>NB: per garantire sempre una risposta (considerato il limitato numero di case del DB) e anche una scelta più ampia vengono anche proposte case che non rispettano precisamente i gusti dell’utente ma che comunque si avvicinano alle sue esigenze.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6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0A5BD1-C35F-4A12-9397-43F0928E74FF}"/>
              </a:ext>
            </a:extLst>
          </p:cNvPr>
          <p:cNvSpPr txBox="1"/>
          <p:nvPr/>
        </p:nvSpPr>
        <p:spPr>
          <a:xfrm>
            <a:off x="334392" y="355106"/>
            <a:ext cx="1152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sistema, strutturato in moduli, è organizzato come in seguito 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E9E209-DDE3-C0A3-D5F9-EBC12EF5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81" y="955271"/>
            <a:ext cx="6800819" cy="463052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DA626-4450-09A1-9D4B-1F96117A32CC}"/>
              </a:ext>
            </a:extLst>
          </p:cNvPr>
          <p:cNvSpPr txBox="1"/>
          <p:nvPr/>
        </p:nvSpPr>
        <p:spPr>
          <a:xfrm>
            <a:off x="334392" y="1555435"/>
            <a:ext cx="494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modulo </a:t>
            </a:r>
            <a:r>
              <a:rPr lang="it-IT" dirty="0" err="1"/>
              <a:t>main</a:t>
            </a:r>
            <a:r>
              <a:rPr lang="it-IT" dirty="0"/>
              <a:t> che definisce il template di </a:t>
            </a:r>
            <a:r>
              <a:rPr lang="it-IT" dirty="0" err="1"/>
              <a:t>attribute</a:t>
            </a:r>
            <a:r>
              <a:rPr lang="it-IT" dirty="0"/>
              <a:t> che viene utilizzato per definire gli attributi delle case in base alle risposte che un utente fornisce.</a:t>
            </a:r>
          </a:p>
          <a:p>
            <a:r>
              <a:rPr lang="it-IT" dirty="0"/>
              <a:t>Il modulo </a:t>
            </a:r>
            <a:r>
              <a:rPr lang="it-IT" dirty="0" err="1"/>
              <a:t>main</a:t>
            </a:r>
            <a:r>
              <a:rPr lang="it-IT" dirty="0"/>
              <a:t> fa subito un focus su i moduli che verranno usati per il ciclo di esecuzione del programma.</a:t>
            </a:r>
          </a:p>
        </p:txBody>
      </p:sp>
    </p:spTree>
    <p:extLst>
      <p:ext uri="{BB962C8B-B14F-4D97-AF65-F5344CB8AC3E}">
        <p14:creationId xmlns:p14="http://schemas.microsoft.com/office/powerpoint/2010/main" val="24244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DA626-4450-09A1-9D4B-1F96117A32CC}"/>
              </a:ext>
            </a:extLst>
          </p:cNvPr>
          <p:cNvSpPr txBox="1"/>
          <p:nvPr/>
        </p:nvSpPr>
        <p:spPr>
          <a:xfrm>
            <a:off x="218661" y="372679"/>
            <a:ext cx="5009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modulo PROFILING  contiene le regole per fare le domande contenute nel modulo FIRST-USER-QUESTIONS, in base alla risposta, verrà asserito un nuovo attributo tra i fatti che verrà utilizzato per fare un primo ragionamento e mostrare all’utente una prima scelta di case.</a:t>
            </a:r>
          </a:p>
          <a:p>
            <a:r>
              <a:rPr lang="it-IT" dirty="0"/>
              <a:t>Come si può notare le domande sono molto generiche che riguardano gli aspetti «privati» dell’utente appunto per fare una sua prima profilazione.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63042F-9119-277E-36D0-BFD93D96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35" y="256793"/>
            <a:ext cx="6625887" cy="5510954"/>
          </a:xfrm>
          <a:prstGeom prst="rect">
            <a:avLst/>
          </a:prstGeom>
        </p:spPr>
      </p:pic>
      <p:pic>
        <p:nvPicPr>
          <p:cNvPr id="8" name="Immagine 7" descr="Immagine che contiene testo, cellulare, screenshot&#10;&#10;Descrizione generata automaticamente">
            <a:extLst>
              <a:ext uri="{FF2B5EF4-FFF2-40B4-BE49-F238E27FC236}">
                <a16:creationId xmlns:a16="http://schemas.microsoft.com/office/drawing/2014/main" id="{EC7E70F8-92F0-413C-0C73-58137CDA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44" y="3164681"/>
            <a:ext cx="4528492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DA626-4450-09A1-9D4B-1F96117A32CC}"/>
              </a:ext>
            </a:extLst>
          </p:cNvPr>
          <p:cNvSpPr txBox="1"/>
          <p:nvPr/>
        </p:nvSpPr>
        <p:spPr>
          <a:xfrm>
            <a:off x="244940" y="521766"/>
            <a:ext cx="3651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risposto a tutte le domande parte il modulo CHOOSE-PROFILING-HOUSES che contiene i fatti rule() che contengono tutte le informazioni che utilizzeremo per fare il ragionamento. Possiamo intenderlo in questo modo seguendo lo screen qua a fianco: </a:t>
            </a:r>
          </a:p>
          <a:p>
            <a:r>
              <a:rPr lang="it-IT" dirty="0"/>
              <a:t>Se c’è un attributo </a:t>
            </a:r>
            <a:r>
              <a:rPr lang="it-IT" dirty="0" err="1"/>
              <a:t>zona_parenti</a:t>
            </a:r>
            <a:r>
              <a:rPr lang="it-IT" dirty="0"/>
              <a:t> con valore </a:t>
            </a:r>
            <a:r>
              <a:rPr lang="it-IT" dirty="0" err="1"/>
              <a:t>milano</a:t>
            </a:r>
            <a:r>
              <a:rPr lang="it-IT" dirty="0"/>
              <a:t> allora asseriamo 3 attributi migliore-citta con valore </a:t>
            </a:r>
            <a:r>
              <a:rPr lang="it-IT" dirty="0" err="1"/>
              <a:t>milano</a:t>
            </a:r>
            <a:r>
              <a:rPr lang="it-IT" dirty="0"/>
              <a:t>, </a:t>
            </a:r>
            <a:r>
              <a:rPr lang="it-IT" dirty="0" err="1"/>
              <a:t>torino</a:t>
            </a:r>
            <a:r>
              <a:rPr lang="it-IT" dirty="0"/>
              <a:t>, </a:t>
            </a:r>
            <a:r>
              <a:rPr lang="it-IT" dirty="0" err="1"/>
              <a:t>roma</a:t>
            </a:r>
            <a:r>
              <a:rPr lang="it-IT" dirty="0"/>
              <a:t> con CF 90,70,70.</a:t>
            </a:r>
          </a:p>
          <a:p>
            <a:r>
              <a:rPr lang="it-IT" dirty="0"/>
              <a:t>Chi si occupa di fare questo ragionamento e quindi creare questi attributi sarà il modulo RULES 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C7042C-D3C9-0F31-E969-4F895697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9" y="2860864"/>
            <a:ext cx="3909608" cy="399713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8A9C4-E033-2811-628E-715B0591D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39" y="60591"/>
            <a:ext cx="4408922" cy="39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DA626-4450-09A1-9D4B-1F96117A32CC}"/>
              </a:ext>
            </a:extLst>
          </p:cNvPr>
          <p:cNvSpPr txBox="1"/>
          <p:nvPr/>
        </p:nvSpPr>
        <p:spPr>
          <a:xfrm>
            <a:off x="244940" y="521766"/>
            <a:ext cx="3969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finiti tutti i ragionamenti e creati tutti gli attributi utilizziamo il modulo HOUSE per stampare la case del nostro dataset che rispettano gli attributi creati che ci consentiranno appunto di decidere quali case proporre e quali no.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B4D66F-727A-EAAD-0BB8-8E8E86A3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43" y="7492"/>
            <a:ext cx="5049757" cy="435213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7D79E5-A018-04B0-5198-BDDC692D5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43" y="4326589"/>
            <a:ext cx="5049757" cy="2584576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3D26F1-6F93-0E3C-0977-F1FCA72BF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912"/>
            <a:ext cx="6984353" cy="27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DA626-4450-09A1-9D4B-1F96117A32CC}"/>
              </a:ext>
            </a:extLst>
          </p:cNvPr>
          <p:cNvSpPr txBox="1"/>
          <p:nvPr/>
        </p:nvSpPr>
        <p:spPr>
          <a:xfrm>
            <a:off x="0" y="2650695"/>
            <a:ext cx="372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questo punto abbiamo scelto le case da proporre e tramite il modulo PRINT-RESULT stampiamole.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9474E0-DF4B-2FC2-6182-0CD77513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37" y="1445096"/>
            <a:ext cx="8444948" cy="42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CF70BF-F039-8DEB-DC3F-BD829FC0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1" y="29817"/>
            <a:ext cx="6617823" cy="4532243"/>
          </a:xfrm>
          <a:prstGeom prst="rect">
            <a:avLst/>
          </a:prstGeom>
        </p:spPr>
      </p:pic>
      <p:pic>
        <p:nvPicPr>
          <p:cNvPr id="7" name="Immagine 6" descr="Immagine che contiene testo, cellulare, telefono, screenshot&#10;&#10;Descrizione generata automaticamente">
            <a:extLst>
              <a:ext uri="{FF2B5EF4-FFF2-40B4-BE49-F238E27FC236}">
                <a16:creationId xmlns:a16="http://schemas.microsoft.com/office/drawing/2014/main" id="{23914276-39CA-5746-AB5F-7A6C4FC72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2" y="844517"/>
            <a:ext cx="4298225" cy="40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4F7E39-3A15-3C5B-DD9C-29178193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18" y="617414"/>
            <a:ext cx="3819444" cy="4908744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B96544-D4ED-6358-D76B-DBAA53FF7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1" y="3339549"/>
            <a:ext cx="4992394" cy="34190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A6F259-6394-DF3F-A489-A7844A9BC5DF}"/>
              </a:ext>
            </a:extLst>
          </p:cNvPr>
          <p:cNvSpPr txBox="1"/>
          <p:nvPr/>
        </p:nvSpPr>
        <p:spPr>
          <a:xfrm>
            <a:off x="1484738" y="392992"/>
            <a:ext cx="4436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qua in poi si comporta come la fase di profiling quindi per scegliere quali case del dataset usare e poi </a:t>
            </a:r>
            <a:r>
              <a:rPr lang="it-IT" dirty="0" err="1"/>
              <a:t>printa</a:t>
            </a:r>
            <a:r>
              <a:rPr lang="it-IT" dirty="0"/>
              <a:t> quindi sintetizza, non ha senso ripeterlo . </a:t>
            </a:r>
          </a:p>
          <a:p>
            <a:r>
              <a:rPr lang="it-IT" dirty="0"/>
              <a:t>Dopo c’è la fase di UNKNOWN REQUEST, anche li , a parte i 2 moduli iniziali poi si ripete tutto quindi sintetizza la parte che si ripete</a:t>
            </a:r>
          </a:p>
        </p:txBody>
      </p:sp>
    </p:spTree>
    <p:extLst>
      <p:ext uri="{BB962C8B-B14F-4D97-AF65-F5344CB8AC3E}">
        <p14:creationId xmlns:p14="http://schemas.microsoft.com/office/powerpoint/2010/main" val="665347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4</cp:revision>
  <dcterms:created xsi:type="dcterms:W3CDTF">2022-06-13T06:01:47Z</dcterms:created>
  <dcterms:modified xsi:type="dcterms:W3CDTF">2022-06-15T08:58:03Z</dcterms:modified>
</cp:coreProperties>
</file>