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64" r:id="rId8"/>
    <p:sldId id="260" r:id="rId9"/>
    <p:sldId id="265" r:id="rId10"/>
    <p:sldId id="266" r:id="rId11"/>
    <p:sldId id="267" r:id="rId1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6EBF1B-7B11-4186-BBF2-248E0534FBB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F6A5EBAF-FFB5-403E-A73B-FF866E29EA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F2AB516-6673-414F-9422-E836FB772F54}"/>
              </a:ext>
            </a:extLst>
          </p:cNvPr>
          <p:cNvSpPr>
            <a:spLocks noGrp="1"/>
          </p:cNvSpPr>
          <p:nvPr>
            <p:ph type="dt" sz="half" idx="10"/>
          </p:nvPr>
        </p:nvSpPr>
        <p:spPr/>
        <p:txBody>
          <a:bodyPr/>
          <a:lstStyle/>
          <a:p>
            <a:fld id="{E0D6D977-7987-4A68-8058-4F7070066CB9}" type="datetimeFigureOut">
              <a:rPr lang="it-IT" smtClean="0"/>
              <a:t>15/06/2022</a:t>
            </a:fld>
            <a:endParaRPr lang="it-IT"/>
          </a:p>
        </p:txBody>
      </p:sp>
      <p:sp>
        <p:nvSpPr>
          <p:cNvPr id="5" name="Segnaposto piè di pagina 4">
            <a:extLst>
              <a:ext uri="{FF2B5EF4-FFF2-40B4-BE49-F238E27FC236}">
                <a16:creationId xmlns:a16="http://schemas.microsoft.com/office/drawing/2014/main" id="{4D2E2BDE-EE52-494B-97A6-F0BFA2F1A00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5A298C7-0C57-4A68-AC6C-EDA67D59991A}"/>
              </a:ext>
            </a:extLst>
          </p:cNvPr>
          <p:cNvSpPr>
            <a:spLocks noGrp="1"/>
          </p:cNvSpPr>
          <p:nvPr>
            <p:ph type="sldNum" sz="quarter" idx="12"/>
          </p:nvPr>
        </p:nvSpPr>
        <p:spPr/>
        <p:txBody>
          <a:bodyPr/>
          <a:lstStyle/>
          <a:p>
            <a:fld id="{5AEC62E8-0178-473E-9ED9-4CD04AE908B6}" type="slidenum">
              <a:rPr lang="it-IT" smtClean="0"/>
              <a:t>‹N›</a:t>
            </a:fld>
            <a:endParaRPr lang="it-IT"/>
          </a:p>
        </p:txBody>
      </p:sp>
    </p:spTree>
    <p:extLst>
      <p:ext uri="{BB962C8B-B14F-4D97-AF65-F5344CB8AC3E}">
        <p14:creationId xmlns:p14="http://schemas.microsoft.com/office/powerpoint/2010/main" val="1649679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A4B22C-40DA-476F-ADF0-C71A9AA69FA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42C5705-FFDC-46A9-9D3B-EEE0734D31D0}"/>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15FF496-63AB-4907-8398-F98703E3D4E5}"/>
              </a:ext>
            </a:extLst>
          </p:cNvPr>
          <p:cNvSpPr>
            <a:spLocks noGrp="1"/>
          </p:cNvSpPr>
          <p:nvPr>
            <p:ph type="dt" sz="half" idx="10"/>
          </p:nvPr>
        </p:nvSpPr>
        <p:spPr/>
        <p:txBody>
          <a:bodyPr/>
          <a:lstStyle/>
          <a:p>
            <a:fld id="{E0D6D977-7987-4A68-8058-4F7070066CB9}" type="datetimeFigureOut">
              <a:rPr lang="it-IT" smtClean="0"/>
              <a:t>15/06/2022</a:t>
            </a:fld>
            <a:endParaRPr lang="it-IT"/>
          </a:p>
        </p:txBody>
      </p:sp>
      <p:sp>
        <p:nvSpPr>
          <p:cNvPr id="5" name="Segnaposto piè di pagina 4">
            <a:extLst>
              <a:ext uri="{FF2B5EF4-FFF2-40B4-BE49-F238E27FC236}">
                <a16:creationId xmlns:a16="http://schemas.microsoft.com/office/drawing/2014/main" id="{1AD034D1-5B51-4861-AF04-461BF3D7E47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238FE16-F04F-4E60-ADA1-33355FACCF50}"/>
              </a:ext>
            </a:extLst>
          </p:cNvPr>
          <p:cNvSpPr>
            <a:spLocks noGrp="1"/>
          </p:cNvSpPr>
          <p:nvPr>
            <p:ph type="sldNum" sz="quarter" idx="12"/>
          </p:nvPr>
        </p:nvSpPr>
        <p:spPr/>
        <p:txBody>
          <a:bodyPr/>
          <a:lstStyle/>
          <a:p>
            <a:fld id="{5AEC62E8-0178-473E-9ED9-4CD04AE908B6}" type="slidenum">
              <a:rPr lang="it-IT" smtClean="0"/>
              <a:t>‹N›</a:t>
            </a:fld>
            <a:endParaRPr lang="it-IT"/>
          </a:p>
        </p:txBody>
      </p:sp>
    </p:spTree>
    <p:extLst>
      <p:ext uri="{BB962C8B-B14F-4D97-AF65-F5344CB8AC3E}">
        <p14:creationId xmlns:p14="http://schemas.microsoft.com/office/powerpoint/2010/main" val="1967024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3F5EAE8-ED69-474A-9C32-476A9F40956B}"/>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3F05D29-D6D5-4DEF-B87E-9D6FC8A0BB6F}"/>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6FCB76A-56F0-4712-BAFC-DB9078897BE3}"/>
              </a:ext>
            </a:extLst>
          </p:cNvPr>
          <p:cNvSpPr>
            <a:spLocks noGrp="1"/>
          </p:cNvSpPr>
          <p:nvPr>
            <p:ph type="dt" sz="half" idx="10"/>
          </p:nvPr>
        </p:nvSpPr>
        <p:spPr/>
        <p:txBody>
          <a:bodyPr/>
          <a:lstStyle/>
          <a:p>
            <a:fld id="{E0D6D977-7987-4A68-8058-4F7070066CB9}" type="datetimeFigureOut">
              <a:rPr lang="it-IT" smtClean="0"/>
              <a:t>15/06/2022</a:t>
            </a:fld>
            <a:endParaRPr lang="it-IT"/>
          </a:p>
        </p:txBody>
      </p:sp>
      <p:sp>
        <p:nvSpPr>
          <p:cNvPr id="5" name="Segnaposto piè di pagina 4">
            <a:extLst>
              <a:ext uri="{FF2B5EF4-FFF2-40B4-BE49-F238E27FC236}">
                <a16:creationId xmlns:a16="http://schemas.microsoft.com/office/drawing/2014/main" id="{D169159E-0AA7-4C8D-BA0A-5318DF99951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DB0395D-576A-4967-AE64-CA8BACD306A3}"/>
              </a:ext>
            </a:extLst>
          </p:cNvPr>
          <p:cNvSpPr>
            <a:spLocks noGrp="1"/>
          </p:cNvSpPr>
          <p:nvPr>
            <p:ph type="sldNum" sz="quarter" idx="12"/>
          </p:nvPr>
        </p:nvSpPr>
        <p:spPr/>
        <p:txBody>
          <a:bodyPr/>
          <a:lstStyle/>
          <a:p>
            <a:fld id="{5AEC62E8-0178-473E-9ED9-4CD04AE908B6}" type="slidenum">
              <a:rPr lang="it-IT" smtClean="0"/>
              <a:t>‹N›</a:t>
            </a:fld>
            <a:endParaRPr lang="it-IT"/>
          </a:p>
        </p:txBody>
      </p:sp>
    </p:spTree>
    <p:extLst>
      <p:ext uri="{BB962C8B-B14F-4D97-AF65-F5344CB8AC3E}">
        <p14:creationId xmlns:p14="http://schemas.microsoft.com/office/powerpoint/2010/main" val="1374961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74878E-34E3-45E9-ABE6-E8C325DB377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D9F5001-D214-49B0-8BE7-69C7D7A2B38A}"/>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847CD67-12B4-406B-89B8-8A386E0BF262}"/>
              </a:ext>
            </a:extLst>
          </p:cNvPr>
          <p:cNvSpPr>
            <a:spLocks noGrp="1"/>
          </p:cNvSpPr>
          <p:nvPr>
            <p:ph type="dt" sz="half" idx="10"/>
          </p:nvPr>
        </p:nvSpPr>
        <p:spPr/>
        <p:txBody>
          <a:bodyPr/>
          <a:lstStyle/>
          <a:p>
            <a:fld id="{E0D6D977-7987-4A68-8058-4F7070066CB9}" type="datetimeFigureOut">
              <a:rPr lang="it-IT" smtClean="0"/>
              <a:t>15/06/2022</a:t>
            </a:fld>
            <a:endParaRPr lang="it-IT"/>
          </a:p>
        </p:txBody>
      </p:sp>
      <p:sp>
        <p:nvSpPr>
          <p:cNvPr id="5" name="Segnaposto piè di pagina 4">
            <a:extLst>
              <a:ext uri="{FF2B5EF4-FFF2-40B4-BE49-F238E27FC236}">
                <a16:creationId xmlns:a16="http://schemas.microsoft.com/office/drawing/2014/main" id="{B8748E36-FE05-494B-8520-C5EEF982C39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9CD765D-0A40-4037-86CE-820972C2A0D6}"/>
              </a:ext>
            </a:extLst>
          </p:cNvPr>
          <p:cNvSpPr>
            <a:spLocks noGrp="1"/>
          </p:cNvSpPr>
          <p:nvPr>
            <p:ph type="sldNum" sz="quarter" idx="12"/>
          </p:nvPr>
        </p:nvSpPr>
        <p:spPr/>
        <p:txBody>
          <a:bodyPr/>
          <a:lstStyle/>
          <a:p>
            <a:fld id="{5AEC62E8-0178-473E-9ED9-4CD04AE908B6}" type="slidenum">
              <a:rPr lang="it-IT" smtClean="0"/>
              <a:t>‹N›</a:t>
            </a:fld>
            <a:endParaRPr lang="it-IT"/>
          </a:p>
        </p:txBody>
      </p:sp>
    </p:spTree>
    <p:extLst>
      <p:ext uri="{BB962C8B-B14F-4D97-AF65-F5344CB8AC3E}">
        <p14:creationId xmlns:p14="http://schemas.microsoft.com/office/powerpoint/2010/main" val="213625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7CC7C1-4196-4107-8543-35DC72F5C44F}"/>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384D1C2C-1950-480A-9D1F-486DFADDF6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5B6BA4ED-FD3D-47A7-8B35-3FA43D3C85AE}"/>
              </a:ext>
            </a:extLst>
          </p:cNvPr>
          <p:cNvSpPr>
            <a:spLocks noGrp="1"/>
          </p:cNvSpPr>
          <p:nvPr>
            <p:ph type="dt" sz="half" idx="10"/>
          </p:nvPr>
        </p:nvSpPr>
        <p:spPr/>
        <p:txBody>
          <a:bodyPr/>
          <a:lstStyle/>
          <a:p>
            <a:fld id="{E0D6D977-7987-4A68-8058-4F7070066CB9}" type="datetimeFigureOut">
              <a:rPr lang="it-IT" smtClean="0"/>
              <a:t>15/06/2022</a:t>
            </a:fld>
            <a:endParaRPr lang="it-IT"/>
          </a:p>
        </p:txBody>
      </p:sp>
      <p:sp>
        <p:nvSpPr>
          <p:cNvPr id="5" name="Segnaposto piè di pagina 4">
            <a:extLst>
              <a:ext uri="{FF2B5EF4-FFF2-40B4-BE49-F238E27FC236}">
                <a16:creationId xmlns:a16="http://schemas.microsoft.com/office/drawing/2014/main" id="{C6B4807E-252D-474B-818D-05709A56495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455F0E7-9FFA-4888-89DA-24F053D3CC73}"/>
              </a:ext>
            </a:extLst>
          </p:cNvPr>
          <p:cNvSpPr>
            <a:spLocks noGrp="1"/>
          </p:cNvSpPr>
          <p:nvPr>
            <p:ph type="sldNum" sz="quarter" idx="12"/>
          </p:nvPr>
        </p:nvSpPr>
        <p:spPr/>
        <p:txBody>
          <a:bodyPr/>
          <a:lstStyle/>
          <a:p>
            <a:fld id="{5AEC62E8-0178-473E-9ED9-4CD04AE908B6}" type="slidenum">
              <a:rPr lang="it-IT" smtClean="0"/>
              <a:t>‹N›</a:t>
            </a:fld>
            <a:endParaRPr lang="it-IT"/>
          </a:p>
        </p:txBody>
      </p:sp>
    </p:spTree>
    <p:extLst>
      <p:ext uri="{BB962C8B-B14F-4D97-AF65-F5344CB8AC3E}">
        <p14:creationId xmlns:p14="http://schemas.microsoft.com/office/powerpoint/2010/main" val="3455412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18324B-3B6C-4299-AE85-199544BD72D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4E36519-0204-43EE-A65D-282DADD11513}"/>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12E02874-917B-456F-8DC8-E9AA8D3941F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F6133DC9-20F0-4DD9-9F51-183E962F150F}"/>
              </a:ext>
            </a:extLst>
          </p:cNvPr>
          <p:cNvSpPr>
            <a:spLocks noGrp="1"/>
          </p:cNvSpPr>
          <p:nvPr>
            <p:ph type="dt" sz="half" idx="10"/>
          </p:nvPr>
        </p:nvSpPr>
        <p:spPr/>
        <p:txBody>
          <a:bodyPr/>
          <a:lstStyle/>
          <a:p>
            <a:fld id="{E0D6D977-7987-4A68-8058-4F7070066CB9}" type="datetimeFigureOut">
              <a:rPr lang="it-IT" smtClean="0"/>
              <a:t>15/06/2022</a:t>
            </a:fld>
            <a:endParaRPr lang="it-IT"/>
          </a:p>
        </p:txBody>
      </p:sp>
      <p:sp>
        <p:nvSpPr>
          <p:cNvPr id="6" name="Segnaposto piè di pagina 5">
            <a:extLst>
              <a:ext uri="{FF2B5EF4-FFF2-40B4-BE49-F238E27FC236}">
                <a16:creationId xmlns:a16="http://schemas.microsoft.com/office/drawing/2014/main" id="{5FD67761-2352-40B2-BC8E-1E2956AE57E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E82A135-13AC-4196-B98C-922D2AA666DF}"/>
              </a:ext>
            </a:extLst>
          </p:cNvPr>
          <p:cNvSpPr>
            <a:spLocks noGrp="1"/>
          </p:cNvSpPr>
          <p:nvPr>
            <p:ph type="sldNum" sz="quarter" idx="12"/>
          </p:nvPr>
        </p:nvSpPr>
        <p:spPr/>
        <p:txBody>
          <a:bodyPr/>
          <a:lstStyle/>
          <a:p>
            <a:fld id="{5AEC62E8-0178-473E-9ED9-4CD04AE908B6}" type="slidenum">
              <a:rPr lang="it-IT" smtClean="0"/>
              <a:t>‹N›</a:t>
            </a:fld>
            <a:endParaRPr lang="it-IT"/>
          </a:p>
        </p:txBody>
      </p:sp>
    </p:spTree>
    <p:extLst>
      <p:ext uri="{BB962C8B-B14F-4D97-AF65-F5344CB8AC3E}">
        <p14:creationId xmlns:p14="http://schemas.microsoft.com/office/powerpoint/2010/main" val="1742990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ADA4E1-5CF6-42FA-BC45-133FFA6E062F}"/>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E734AB0-440F-41D9-820C-F7121D0556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6987965B-9EEE-4431-AD46-F3F85CB4433A}"/>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D376AE2F-C9D0-4B15-B602-5E85660C05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3F7D8434-3511-4B51-942F-EB3C21287AA1}"/>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3B24FBAC-C62B-4B18-BE76-AAE709F1E221}"/>
              </a:ext>
            </a:extLst>
          </p:cNvPr>
          <p:cNvSpPr>
            <a:spLocks noGrp="1"/>
          </p:cNvSpPr>
          <p:nvPr>
            <p:ph type="dt" sz="half" idx="10"/>
          </p:nvPr>
        </p:nvSpPr>
        <p:spPr/>
        <p:txBody>
          <a:bodyPr/>
          <a:lstStyle/>
          <a:p>
            <a:fld id="{E0D6D977-7987-4A68-8058-4F7070066CB9}" type="datetimeFigureOut">
              <a:rPr lang="it-IT" smtClean="0"/>
              <a:t>15/06/2022</a:t>
            </a:fld>
            <a:endParaRPr lang="it-IT"/>
          </a:p>
        </p:txBody>
      </p:sp>
      <p:sp>
        <p:nvSpPr>
          <p:cNvPr id="8" name="Segnaposto piè di pagina 7">
            <a:extLst>
              <a:ext uri="{FF2B5EF4-FFF2-40B4-BE49-F238E27FC236}">
                <a16:creationId xmlns:a16="http://schemas.microsoft.com/office/drawing/2014/main" id="{1C1FE20C-E409-494F-A149-31BCFD7CD8E0}"/>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620BA68C-DAC6-43B6-B050-B310AEEDD588}"/>
              </a:ext>
            </a:extLst>
          </p:cNvPr>
          <p:cNvSpPr>
            <a:spLocks noGrp="1"/>
          </p:cNvSpPr>
          <p:nvPr>
            <p:ph type="sldNum" sz="quarter" idx="12"/>
          </p:nvPr>
        </p:nvSpPr>
        <p:spPr/>
        <p:txBody>
          <a:bodyPr/>
          <a:lstStyle/>
          <a:p>
            <a:fld id="{5AEC62E8-0178-473E-9ED9-4CD04AE908B6}" type="slidenum">
              <a:rPr lang="it-IT" smtClean="0"/>
              <a:t>‹N›</a:t>
            </a:fld>
            <a:endParaRPr lang="it-IT"/>
          </a:p>
        </p:txBody>
      </p:sp>
    </p:spTree>
    <p:extLst>
      <p:ext uri="{BB962C8B-B14F-4D97-AF65-F5344CB8AC3E}">
        <p14:creationId xmlns:p14="http://schemas.microsoft.com/office/powerpoint/2010/main" val="2233329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53E9D9-7A65-4241-ADD8-07960CB78DD1}"/>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5071BE6-8361-4034-9F5D-BD7E19DEDC7E}"/>
              </a:ext>
            </a:extLst>
          </p:cNvPr>
          <p:cNvSpPr>
            <a:spLocks noGrp="1"/>
          </p:cNvSpPr>
          <p:nvPr>
            <p:ph type="dt" sz="half" idx="10"/>
          </p:nvPr>
        </p:nvSpPr>
        <p:spPr/>
        <p:txBody>
          <a:bodyPr/>
          <a:lstStyle/>
          <a:p>
            <a:fld id="{E0D6D977-7987-4A68-8058-4F7070066CB9}" type="datetimeFigureOut">
              <a:rPr lang="it-IT" smtClean="0"/>
              <a:t>15/06/2022</a:t>
            </a:fld>
            <a:endParaRPr lang="it-IT"/>
          </a:p>
        </p:txBody>
      </p:sp>
      <p:sp>
        <p:nvSpPr>
          <p:cNvPr id="4" name="Segnaposto piè di pagina 3">
            <a:extLst>
              <a:ext uri="{FF2B5EF4-FFF2-40B4-BE49-F238E27FC236}">
                <a16:creationId xmlns:a16="http://schemas.microsoft.com/office/drawing/2014/main" id="{B93DAD5A-302C-4C51-BCD4-324AF4134F7C}"/>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88FB2E3D-15E9-4DC6-AD22-A1B3F7FF2F89}"/>
              </a:ext>
            </a:extLst>
          </p:cNvPr>
          <p:cNvSpPr>
            <a:spLocks noGrp="1"/>
          </p:cNvSpPr>
          <p:nvPr>
            <p:ph type="sldNum" sz="quarter" idx="12"/>
          </p:nvPr>
        </p:nvSpPr>
        <p:spPr/>
        <p:txBody>
          <a:bodyPr/>
          <a:lstStyle/>
          <a:p>
            <a:fld id="{5AEC62E8-0178-473E-9ED9-4CD04AE908B6}" type="slidenum">
              <a:rPr lang="it-IT" smtClean="0"/>
              <a:t>‹N›</a:t>
            </a:fld>
            <a:endParaRPr lang="it-IT"/>
          </a:p>
        </p:txBody>
      </p:sp>
    </p:spTree>
    <p:extLst>
      <p:ext uri="{BB962C8B-B14F-4D97-AF65-F5344CB8AC3E}">
        <p14:creationId xmlns:p14="http://schemas.microsoft.com/office/powerpoint/2010/main" val="1553836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A61600AA-2F0D-4AD6-8242-F85BB688D427}"/>
              </a:ext>
            </a:extLst>
          </p:cNvPr>
          <p:cNvSpPr>
            <a:spLocks noGrp="1"/>
          </p:cNvSpPr>
          <p:nvPr>
            <p:ph type="dt" sz="half" idx="10"/>
          </p:nvPr>
        </p:nvSpPr>
        <p:spPr/>
        <p:txBody>
          <a:bodyPr/>
          <a:lstStyle/>
          <a:p>
            <a:fld id="{E0D6D977-7987-4A68-8058-4F7070066CB9}" type="datetimeFigureOut">
              <a:rPr lang="it-IT" smtClean="0"/>
              <a:t>15/06/2022</a:t>
            </a:fld>
            <a:endParaRPr lang="it-IT"/>
          </a:p>
        </p:txBody>
      </p:sp>
      <p:sp>
        <p:nvSpPr>
          <p:cNvPr id="3" name="Segnaposto piè di pagina 2">
            <a:extLst>
              <a:ext uri="{FF2B5EF4-FFF2-40B4-BE49-F238E27FC236}">
                <a16:creationId xmlns:a16="http://schemas.microsoft.com/office/drawing/2014/main" id="{903D2B27-CD5C-443D-AB4A-35B1C9C28B3B}"/>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6D6519F4-C288-42E2-ABC3-CE2CDBB50808}"/>
              </a:ext>
            </a:extLst>
          </p:cNvPr>
          <p:cNvSpPr>
            <a:spLocks noGrp="1"/>
          </p:cNvSpPr>
          <p:nvPr>
            <p:ph type="sldNum" sz="quarter" idx="12"/>
          </p:nvPr>
        </p:nvSpPr>
        <p:spPr/>
        <p:txBody>
          <a:bodyPr/>
          <a:lstStyle/>
          <a:p>
            <a:fld id="{5AEC62E8-0178-473E-9ED9-4CD04AE908B6}" type="slidenum">
              <a:rPr lang="it-IT" smtClean="0"/>
              <a:t>‹N›</a:t>
            </a:fld>
            <a:endParaRPr lang="it-IT"/>
          </a:p>
        </p:txBody>
      </p:sp>
    </p:spTree>
    <p:extLst>
      <p:ext uri="{BB962C8B-B14F-4D97-AF65-F5344CB8AC3E}">
        <p14:creationId xmlns:p14="http://schemas.microsoft.com/office/powerpoint/2010/main" val="178660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2451AB-C3D6-4C5B-9435-DA196074636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5B53B8E-3041-46A6-80D4-148BC4E037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EC618B2-F1FF-43E1-99E1-DD8ED0193E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B688104-B952-4FE3-BF9E-187207301899}"/>
              </a:ext>
            </a:extLst>
          </p:cNvPr>
          <p:cNvSpPr>
            <a:spLocks noGrp="1"/>
          </p:cNvSpPr>
          <p:nvPr>
            <p:ph type="dt" sz="half" idx="10"/>
          </p:nvPr>
        </p:nvSpPr>
        <p:spPr/>
        <p:txBody>
          <a:bodyPr/>
          <a:lstStyle/>
          <a:p>
            <a:fld id="{E0D6D977-7987-4A68-8058-4F7070066CB9}" type="datetimeFigureOut">
              <a:rPr lang="it-IT" smtClean="0"/>
              <a:t>15/06/2022</a:t>
            </a:fld>
            <a:endParaRPr lang="it-IT"/>
          </a:p>
        </p:txBody>
      </p:sp>
      <p:sp>
        <p:nvSpPr>
          <p:cNvPr id="6" name="Segnaposto piè di pagina 5">
            <a:extLst>
              <a:ext uri="{FF2B5EF4-FFF2-40B4-BE49-F238E27FC236}">
                <a16:creationId xmlns:a16="http://schemas.microsoft.com/office/drawing/2014/main" id="{7399B781-0001-441F-A7E6-05DC3A9BCCE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EDE13D7-0320-4444-BF3A-F38D661FF077}"/>
              </a:ext>
            </a:extLst>
          </p:cNvPr>
          <p:cNvSpPr>
            <a:spLocks noGrp="1"/>
          </p:cNvSpPr>
          <p:nvPr>
            <p:ph type="sldNum" sz="quarter" idx="12"/>
          </p:nvPr>
        </p:nvSpPr>
        <p:spPr/>
        <p:txBody>
          <a:bodyPr/>
          <a:lstStyle/>
          <a:p>
            <a:fld id="{5AEC62E8-0178-473E-9ED9-4CD04AE908B6}" type="slidenum">
              <a:rPr lang="it-IT" smtClean="0"/>
              <a:t>‹N›</a:t>
            </a:fld>
            <a:endParaRPr lang="it-IT"/>
          </a:p>
        </p:txBody>
      </p:sp>
    </p:spTree>
    <p:extLst>
      <p:ext uri="{BB962C8B-B14F-4D97-AF65-F5344CB8AC3E}">
        <p14:creationId xmlns:p14="http://schemas.microsoft.com/office/powerpoint/2010/main" val="829133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D1FB3D-C837-442A-83A4-3BCFC22F9C1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7AC75FDE-6231-4E56-9768-912F2030E8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586432E9-DBF2-4B9C-8295-25C0660B6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1274A6A-3B16-4DDA-BBCA-EBC0A4B2950D}"/>
              </a:ext>
            </a:extLst>
          </p:cNvPr>
          <p:cNvSpPr>
            <a:spLocks noGrp="1"/>
          </p:cNvSpPr>
          <p:nvPr>
            <p:ph type="dt" sz="half" idx="10"/>
          </p:nvPr>
        </p:nvSpPr>
        <p:spPr/>
        <p:txBody>
          <a:bodyPr/>
          <a:lstStyle/>
          <a:p>
            <a:fld id="{E0D6D977-7987-4A68-8058-4F7070066CB9}" type="datetimeFigureOut">
              <a:rPr lang="it-IT" smtClean="0"/>
              <a:t>15/06/2022</a:t>
            </a:fld>
            <a:endParaRPr lang="it-IT"/>
          </a:p>
        </p:txBody>
      </p:sp>
      <p:sp>
        <p:nvSpPr>
          <p:cNvPr id="6" name="Segnaposto piè di pagina 5">
            <a:extLst>
              <a:ext uri="{FF2B5EF4-FFF2-40B4-BE49-F238E27FC236}">
                <a16:creationId xmlns:a16="http://schemas.microsoft.com/office/drawing/2014/main" id="{AB228BC0-4653-49F0-B64F-AD1F5B71439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B596B75-F4F0-49FF-B9EE-B3A53D62C96D}"/>
              </a:ext>
            </a:extLst>
          </p:cNvPr>
          <p:cNvSpPr>
            <a:spLocks noGrp="1"/>
          </p:cNvSpPr>
          <p:nvPr>
            <p:ph type="sldNum" sz="quarter" idx="12"/>
          </p:nvPr>
        </p:nvSpPr>
        <p:spPr/>
        <p:txBody>
          <a:bodyPr/>
          <a:lstStyle/>
          <a:p>
            <a:fld id="{5AEC62E8-0178-473E-9ED9-4CD04AE908B6}" type="slidenum">
              <a:rPr lang="it-IT" smtClean="0"/>
              <a:t>‹N›</a:t>
            </a:fld>
            <a:endParaRPr lang="it-IT"/>
          </a:p>
        </p:txBody>
      </p:sp>
    </p:spTree>
    <p:extLst>
      <p:ext uri="{BB962C8B-B14F-4D97-AF65-F5344CB8AC3E}">
        <p14:creationId xmlns:p14="http://schemas.microsoft.com/office/powerpoint/2010/main" val="250464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56838124-1755-4C91-A467-304B262038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0476552-1DB5-467E-9CBA-F734A9885D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43EBB84-4D55-4E7D-B725-09BF278198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D6D977-7987-4A68-8058-4F7070066CB9}" type="datetimeFigureOut">
              <a:rPr lang="it-IT" smtClean="0"/>
              <a:t>15/06/2022</a:t>
            </a:fld>
            <a:endParaRPr lang="it-IT"/>
          </a:p>
        </p:txBody>
      </p:sp>
      <p:sp>
        <p:nvSpPr>
          <p:cNvPr id="5" name="Segnaposto piè di pagina 4">
            <a:extLst>
              <a:ext uri="{FF2B5EF4-FFF2-40B4-BE49-F238E27FC236}">
                <a16:creationId xmlns:a16="http://schemas.microsoft.com/office/drawing/2014/main" id="{DDE728C4-BC48-4019-973B-AE3BF3456E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BE8AD781-B536-4225-88D7-3BCFF9F515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EC62E8-0178-473E-9ED9-4CD04AE908B6}" type="slidenum">
              <a:rPr lang="it-IT" smtClean="0"/>
              <a:t>‹N›</a:t>
            </a:fld>
            <a:endParaRPr lang="it-IT"/>
          </a:p>
        </p:txBody>
      </p:sp>
    </p:spTree>
    <p:extLst>
      <p:ext uri="{BB962C8B-B14F-4D97-AF65-F5344CB8AC3E}">
        <p14:creationId xmlns:p14="http://schemas.microsoft.com/office/powerpoint/2010/main" val="3325811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58325E5-2DCF-4AB9-8275-B3926C31EFFD}"/>
              </a:ext>
            </a:extLst>
          </p:cNvPr>
          <p:cNvSpPr>
            <a:spLocks noGrp="1"/>
          </p:cNvSpPr>
          <p:nvPr>
            <p:ph type="ctrTitle"/>
          </p:nvPr>
        </p:nvSpPr>
        <p:spPr>
          <a:xfrm>
            <a:off x="1523999" y="1041400"/>
            <a:ext cx="9144000" cy="2387600"/>
          </a:xfrm>
        </p:spPr>
        <p:txBody>
          <a:bodyPr/>
          <a:lstStyle/>
          <a:p>
            <a:r>
              <a:rPr lang="it-IT" dirty="0"/>
              <a:t>Presentazione progetto IA Lab</a:t>
            </a:r>
          </a:p>
        </p:txBody>
      </p:sp>
      <p:sp>
        <p:nvSpPr>
          <p:cNvPr id="3" name="Sottotitolo 2">
            <a:extLst>
              <a:ext uri="{FF2B5EF4-FFF2-40B4-BE49-F238E27FC236}">
                <a16:creationId xmlns:a16="http://schemas.microsoft.com/office/drawing/2014/main" id="{500C18C1-896A-49D0-9234-8EA1F253BB74}"/>
              </a:ext>
            </a:extLst>
          </p:cNvPr>
          <p:cNvSpPr>
            <a:spLocks noGrp="1"/>
          </p:cNvSpPr>
          <p:nvPr>
            <p:ph type="subTitle" idx="1"/>
          </p:nvPr>
        </p:nvSpPr>
        <p:spPr>
          <a:xfrm>
            <a:off x="1152617" y="3675849"/>
            <a:ext cx="9886765" cy="2461411"/>
          </a:xfrm>
        </p:spPr>
        <p:txBody>
          <a:bodyPr>
            <a:normAutofit fontScale="62500" lnSpcReduction="20000"/>
          </a:bodyPr>
          <a:lstStyle/>
          <a:p>
            <a:r>
              <a:rPr lang="it-IT" sz="5800" dirty="0"/>
              <a:t>Clips</a:t>
            </a:r>
          </a:p>
          <a:p>
            <a:endParaRPr lang="it-IT" sz="5800" dirty="0"/>
          </a:p>
          <a:p>
            <a:endParaRPr lang="it-IT" sz="5800" dirty="0"/>
          </a:p>
          <a:p>
            <a:r>
              <a:rPr lang="it-IT" sz="5800" dirty="0"/>
              <a:t>Gianni Molinari                              Mattia Bernardi</a:t>
            </a:r>
          </a:p>
          <a:p>
            <a:endParaRPr lang="it-IT" dirty="0"/>
          </a:p>
        </p:txBody>
      </p:sp>
    </p:spTree>
    <p:extLst>
      <p:ext uri="{BB962C8B-B14F-4D97-AF65-F5344CB8AC3E}">
        <p14:creationId xmlns:p14="http://schemas.microsoft.com/office/powerpoint/2010/main" val="2611782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Immagine che contiene testo&#10;&#10;Descrizione generata automaticamente">
            <a:extLst>
              <a:ext uri="{FF2B5EF4-FFF2-40B4-BE49-F238E27FC236}">
                <a16:creationId xmlns:a16="http://schemas.microsoft.com/office/drawing/2014/main" id="{6F11F8F2-E7BF-4ED8-AA16-88E0F3A85D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28600"/>
            <a:ext cx="5441681" cy="4211335"/>
          </a:xfrm>
          <a:prstGeom prst="rect">
            <a:avLst/>
          </a:prstGeom>
        </p:spPr>
      </p:pic>
      <p:pic>
        <p:nvPicPr>
          <p:cNvPr id="6" name="Immagine 5" descr="Immagine che contiene testo, schermo, screenshot, argento&#10;&#10;Descrizione generata automaticamente">
            <a:extLst>
              <a:ext uri="{FF2B5EF4-FFF2-40B4-BE49-F238E27FC236}">
                <a16:creationId xmlns:a16="http://schemas.microsoft.com/office/drawing/2014/main" id="{55886280-4D79-0D77-7C3F-7C29D7913A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818" y="357807"/>
            <a:ext cx="4728954" cy="2531241"/>
          </a:xfrm>
          <a:prstGeom prst="rect">
            <a:avLst/>
          </a:prstGeom>
        </p:spPr>
      </p:pic>
      <p:sp>
        <p:nvSpPr>
          <p:cNvPr id="7" name="CasellaDiTesto 6">
            <a:extLst>
              <a:ext uri="{FF2B5EF4-FFF2-40B4-BE49-F238E27FC236}">
                <a16:creationId xmlns:a16="http://schemas.microsoft.com/office/drawing/2014/main" id="{D04C480A-4D36-4C6B-AD77-975A9F7F27A1}"/>
              </a:ext>
            </a:extLst>
          </p:cNvPr>
          <p:cNvSpPr txBox="1"/>
          <p:nvPr/>
        </p:nvSpPr>
        <p:spPr>
          <a:xfrm>
            <a:off x="159817" y="4590625"/>
            <a:ext cx="11816159" cy="1477328"/>
          </a:xfrm>
          <a:prstGeom prst="rect">
            <a:avLst/>
          </a:prstGeom>
          <a:noFill/>
        </p:spPr>
        <p:txBody>
          <a:bodyPr wrap="square">
            <a:spAutoFit/>
          </a:bodyPr>
          <a:lstStyle/>
          <a:p>
            <a:r>
              <a:rPr lang="it-IT" dirty="0"/>
              <a:t>Finita la seconda fase, nel caso in cui l’utente abbiamo risposto con «non so» ad alcune domande si attiva il modulo UNKNOWN-REQUEST che chiede all’utente se vuole aggiungere delle risposte che prima non sapeva.</a:t>
            </a:r>
          </a:p>
          <a:p>
            <a:endParaRPr lang="it-IT" dirty="0"/>
          </a:p>
          <a:p>
            <a:r>
              <a:rPr lang="it-IT" dirty="0"/>
              <a:t>Il modulo ASK-MORE verifica in quali domande l’utente ha dato come risposta «</a:t>
            </a:r>
            <a:r>
              <a:rPr lang="it-IT" dirty="0" err="1"/>
              <a:t>unknown</a:t>
            </a:r>
            <a:r>
              <a:rPr lang="it-IT" dirty="0"/>
              <a:t>» e gli permette di modifica la sua risposta, dandone una precisa. Così facendo il sistema avrà maggiori informazioni per selezionare le case migliori.</a:t>
            </a:r>
          </a:p>
        </p:txBody>
      </p:sp>
    </p:spTree>
    <p:extLst>
      <p:ext uri="{BB962C8B-B14F-4D97-AF65-F5344CB8AC3E}">
        <p14:creationId xmlns:p14="http://schemas.microsoft.com/office/powerpoint/2010/main" val="1921179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10;&#10;Descrizione generata automaticamente">
            <a:extLst>
              <a:ext uri="{FF2B5EF4-FFF2-40B4-BE49-F238E27FC236}">
                <a16:creationId xmlns:a16="http://schemas.microsoft.com/office/drawing/2014/main" id="{9C46FFA4-92F0-A981-BD0D-2BDCACF2C9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9368" y="449655"/>
            <a:ext cx="7154273" cy="2010056"/>
          </a:xfrm>
          <a:prstGeom prst="rect">
            <a:avLst/>
          </a:prstGeom>
        </p:spPr>
      </p:pic>
      <p:sp>
        <p:nvSpPr>
          <p:cNvPr id="3" name="CasellaDiTesto 2">
            <a:extLst>
              <a:ext uri="{FF2B5EF4-FFF2-40B4-BE49-F238E27FC236}">
                <a16:creationId xmlns:a16="http://schemas.microsoft.com/office/drawing/2014/main" id="{E57BBB2C-F7A1-4AFB-8FBF-7C25C648598F}"/>
              </a:ext>
            </a:extLst>
          </p:cNvPr>
          <p:cNvSpPr txBox="1"/>
          <p:nvPr/>
        </p:nvSpPr>
        <p:spPr>
          <a:xfrm>
            <a:off x="479394" y="2920753"/>
            <a:ext cx="11363418" cy="3416320"/>
          </a:xfrm>
          <a:prstGeom prst="rect">
            <a:avLst/>
          </a:prstGeom>
          <a:noFill/>
        </p:spPr>
        <p:txBody>
          <a:bodyPr wrap="square" rtlCol="0">
            <a:spAutoFit/>
          </a:bodyPr>
          <a:lstStyle/>
          <a:p>
            <a:r>
              <a:rPr lang="it-IT" dirty="0"/>
              <a:t>L’esecuzione di questa terza fase è gestita tramite il focus che attiva ASK-MORE precedentemente menzionato e in seguito vengono utilizzati gli stessi moduli già precedentemente usati per scegliere e stampare le case nelle fasi precedenti.</a:t>
            </a:r>
          </a:p>
          <a:p>
            <a:endParaRPr lang="it-IT" dirty="0"/>
          </a:p>
          <a:p>
            <a:r>
              <a:rPr lang="it-IT" dirty="0"/>
              <a:t>La scelta di aggiungere delle informazioni che prima non si conoscevano non è vincolante per l’utente che interagisce con il sistema esperto, infatti rispondendo no l’esecuzione si conclude e i risultati validi rimangono quelli ottenuti dopo la seconda fase.</a:t>
            </a:r>
          </a:p>
          <a:p>
            <a:endParaRPr lang="it-IT" dirty="0"/>
          </a:p>
          <a:p>
            <a:r>
              <a:rPr lang="it-IT" dirty="0"/>
              <a:t>Abbiamo utilizzato solo un vincolo forte come scelta implementativa per garantire sempre una soluzione. Questo perché, facendo delle prove, ci siamo accorti che con il limitato DB di case che abbiamo a disposizione mettendo regole troppo stringenti alcune volte capitava di non ottenere nessuna casa come risultato finale.</a:t>
            </a:r>
          </a:p>
          <a:p>
            <a:endParaRPr lang="it-IT" dirty="0"/>
          </a:p>
        </p:txBody>
      </p:sp>
    </p:spTree>
    <p:extLst>
      <p:ext uri="{BB962C8B-B14F-4D97-AF65-F5344CB8AC3E}">
        <p14:creationId xmlns:p14="http://schemas.microsoft.com/office/powerpoint/2010/main" val="1215851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F0F4D1A5-E27A-4826-8337-CE1FE3381EC5}"/>
              </a:ext>
            </a:extLst>
          </p:cNvPr>
          <p:cNvSpPr>
            <a:spLocks noGrp="1"/>
          </p:cNvSpPr>
          <p:nvPr>
            <p:ph idx="1"/>
          </p:nvPr>
        </p:nvSpPr>
        <p:spPr>
          <a:xfrm>
            <a:off x="565581" y="343054"/>
            <a:ext cx="11060837" cy="3500978"/>
          </a:xfrm>
        </p:spPr>
        <p:txBody>
          <a:bodyPr>
            <a:normAutofit/>
          </a:bodyPr>
          <a:lstStyle/>
          <a:p>
            <a:r>
              <a:rPr lang="it-IT" sz="2400" dirty="0"/>
              <a:t>Per la seconda parte di laboratorio abbiamo sviluppato un sistema che simula un’agenzia immobiliare.</a:t>
            </a:r>
          </a:p>
          <a:p>
            <a:r>
              <a:rPr lang="it-IT" sz="2400" dirty="0"/>
              <a:t>L’interazione tra il sistema esperto e l’utente si articola in 3 fasi:</a:t>
            </a:r>
          </a:p>
          <a:p>
            <a:pPr lvl="1"/>
            <a:r>
              <a:rPr lang="it-IT" dirty="0"/>
              <a:t>Una prima fase di profilazione dell’utente, con domande generiche per conoscerlo meglio,</a:t>
            </a:r>
          </a:p>
          <a:p>
            <a:pPr lvl="1"/>
            <a:r>
              <a:rPr lang="it-IT" dirty="0"/>
              <a:t>Una seconda fase con domande specifiche in modo da poter selezionare la soluzione migliore per l’utente,</a:t>
            </a:r>
          </a:p>
          <a:p>
            <a:pPr lvl="1"/>
            <a:r>
              <a:rPr lang="it-IT" dirty="0"/>
              <a:t>Una terza fasa (facoltativa) che consente all’utente di poter dare risposte precise a quesiti a cui non aveva precedentemente risposto.</a:t>
            </a:r>
          </a:p>
          <a:p>
            <a:pPr marL="457200" lvl="1" indent="0">
              <a:buNone/>
            </a:pPr>
            <a:endParaRPr lang="it-IT" dirty="0"/>
          </a:p>
          <a:p>
            <a:pPr marL="457200" lvl="1" indent="0">
              <a:buNone/>
            </a:pPr>
            <a:endParaRPr lang="it-IT" dirty="0"/>
          </a:p>
        </p:txBody>
      </p:sp>
      <p:sp>
        <p:nvSpPr>
          <p:cNvPr id="4" name="CasellaDiTesto 3">
            <a:extLst>
              <a:ext uri="{FF2B5EF4-FFF2-40B4-BE49-F238E27FC236}">
                <a16:creationId xmlns:a16="http://schemas.microsoft.com/office/drawing/2014/main" id="{4A11F695-9624-43FD-8DF9-FA9BFCC675A5}"/>
              </a:ext>
            </a:extLst>
          </p:cNvPr>
          <p:cNvSpPr txBox="1"/>
          <p:nvPr/>
        </p:nvSpPr>
        <p:spPr>
          <a:xfrm>
            <a:off x="565581" y="3991178"/>
            <a:ext cx="11168109" cy="2831544"/>
          </a:xfrm>
          <a:prstGeom prst="rect">
            <a:avLst/>
          </a:prstGeom>
          <a:noFill/>
        </p:spPr>
        <p:txBody>
          <a:bodyPr wrap="square" rtlCol="0">
            <a:spAutoFit/>
          </a:bodyPr>
          <a:lstStyle/>
          <a:p>
            <a:r>
              <a:rPr lang="it-IT" sz="2000" dirty="0"/>
              <a:t>Una prima proposta di case più generica viene fatta dopo la prima fase. </a:t>
            </a:r>
          </a:p>
          <a:p>
            <a:r>
              <a:rPr lang="it-IT" sz="2000" dirty="0"/>
              <a:t>Una selezione più specifica in base alle scelte dell’utente viene fatta dopo la seconda fase. </a:t>
            </a:r>
          </a:p>
          <a:p>
            <a:r>
              <a:rPr lang="it-IT" sz="2000" dirty="0"/>
              <a:t>Infine durante la terza fase vengono proposte case ancora più specifiche in base alle ulteriori risposte dell’utente. </a:t>
            </a:r>
          </a:p>
          <a:p>
            <a:endParaRPr lang="it-IT" sz="2000" dirty="0"/>
          </a:p>
          <a:p>
            <a:r>
              <a:rPr lang="it-IT" sz="2000" dirty="0"/>
              <a:t>NB: per garantire sempre una risposta (considerato il limitato numero di case del DB) e anche una scelta più ampia vengono anche proposte case che non rispettano precisamente i gusti dell’utente ma che comunque si avvicinano alle sue esigenze.</a:t>
            </a:r>
          </a:p>
          <a:p>
            <a:endParaRPr lang="it-IT" dirty="0"/>
          </a:p>
        </p:txBody>
      </p:sp>
    </p:spTree>
    <p:extLst>
      <p:ext uri="{BB962C8B-B14F-4D97-AF65-F5344CB8AC3E}">
        <p14:creationId xmlns:p14="http://schemas.microsoft.com/office/powerpoint/2010/main" val="1214628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760A5BD1-C35F-4A12-9397-43F0928E74FF}"/>
              </a:ext>
            </a:extLst>
          </p:cNvPr>
          <p:cNvSpPr txBox="1"/>
          <p:nvPr/>
        </p:nvSpPr>
        <p:spPr>
          <a:xfrm>
            <a:off x="334392" y="355106"/>
            <a:ext cx="11523216" cy="1200329"/>
          </a:xfrm>
          <a:prstGeom prst="rect">
            <a:avLst/>
          </a:prstGeom>
          <a:noFill/>
        </p:spPr>
        <p:txBody>
          <a:bodyPr wrap="square" rtlCol="0">
            <a:spAutoFit/>
          </a:bodyPr>
          <a:lstStyle/>
          <a:p>
            <a:r>
              <a:rPr lang="it-IT" dirty="0"/>
              <a:t>Il sistema, strutturato in moduli, è organizzato come in seguito :</a:t>
            </a:r>
          </a:p>
          <a:p>
            <a:endParaRPr lang="it-IT" dirty="0"/>
          </a:p>
          <a:p>
            <a:pPr marL="285750" indent="-285750">
              <a:buFont typeface="Arial" panose="020B0604020202020204" pitchFamily="34" charset="0"/>
              <a:buChar char="•"/>
            </a:pPr>
            <a:endParaRPr lang="it-IT" dirty="0"/>
          </a:p>
          <a:p>
            <a:endParaRPr lang="it-IT" dirty="0"/>
          </a:p>
        </p:txBody>
      </p:sp>
      <p:pic>
        <p:nvPicPr>
          <p:cNvPr id="4" name="Immagine 3" descr="Immagine che contiene testo&#10;&#10;Descrizione generata automaticamente">
            <a:extLst>
              <a:ext uri="{FF2B5EF4-FFF2-40B4-BE49-F238E27FC236}">
                <a16:creationId xmlns:a16="http://schemas.microsoft.com/office/drawing/2014/main" id="{7FE9E209-DDE3-C0A3-D5F9-EBC12EF568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1181" y="955271"/>
            <a:ext cx="6800819" cy="4630520"/>
          </a:xfrm>
          <a:prstGeom prst="rect">
            <a:avLst/>
          </a:prstGeom>
        </p:spPr>
      </p:pic>
      <p:sp>
        <p:nvSpPr>
          <p:cNvPr id="5" name="CasellaDiTesto 4">
            <a:extLst>
              <a:ext uri="{FF2B5EF4-FFF2-40B4-BE49-F238E27FC236}">
                <a16:creationId xmlns:a16="http://schemas.microsoft.com/office/drawing/2014/main" id="{526DA626-4450-09A1-9D4B-1F96117A32CC}"/>
              </a:ext>
            </a:extLst>
          </p:cNvPr>
          <p:cNvSpPr txBox="1"/>
          <p:nvPr/>
        </p:nvSpPr>
        <p:spPr>
          <a:xfrm>
            <a:off x="334392" y="1555435"/>
            <a:ext cx="4943286" cy="2031325"/>
          </a:xfrm>
          <a:prstGeom prst="rect">
            <a:avLst/>
          </a:prstGeom>
          <a:noFill/>
        </p:spPr>
        <p:txBody>
          <a:bodyPr wrap="square" rtlCol="0">
            <a:spAutoFit/>
          </a:bodyPr>
          <a:lstStyle/>
          <a:p>
            <a:r>
              <a:rPr lang="it-IT" dirty="0"/>
              <a:t>Un modulo </a:t>
            </a:r>
            <a:r>
              <a:rPr lang="it-IT" dirty="0" err="1"/>
              <a:t>main</a:t>
            </a:r>
            <a:r>
              <a:rPr lang="it-IT" dirty="0"/>
              <a:t> che definisce il template di </a:t>
            </a:r>
            <a:r>
              <a:rPr lang="it-IT" dirty="0" err="1"/>
              <a:t>attribute</a:t>
            </a:r>
            <a:r>
              <a:rPr lang="it-IT" dirty="0"/>
              <a:t> che viene utilizzato per definire gli attributi delle case in base alle risposte che un utente fornisce.</a:t>
            </a:r>
          </a:p>
          <a:p>
            <a:r>
              <a:rPr lang="it-IT" dirty="0"/>
              <a:t>Il modulo </a:t>
            </a:r>
            <a:r>
              <a:rPr lang="it-IT" dirty="0" err="1"/>
              <a:t>main</a:t>
            </a:r>
            <a:r>
              <a:rPr lang="it-IT" dirty="0"/>
              <a:t> fa subito un focus su i moduli che verranno usati per il ciclo di esecuzione del programma.</a:t>
            </a:r>
          </a:p>
        </p:txBody>
      </p:sp>
    </p:spTree>
    <p:extLst>
      <p:ext uri="{BB962C8B-B14F-4D97-AF65-F5344CB8AC3E}">
        <p14:creationId xmlns:p14="http://schemas.microsoft.com/office/powerpoint/2010/main" val="2424412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526DA626-4450-09A1-9D4B-1F96117A32CC}"/>
              </a:ext>
            </a:extLst>
          </p:cNvPr>
          <p:cNvSpPr txBox="1"/>
          <p:nvPr/>
        </p:nvSpPr>
        <p:spPr>
          <a:xfrm>
            <a:off x="218661" y="372679"/>
            <a:ext cx="5009321" cy="5632311"/>
          </a:xfrm>
          <a:prstGeom prst="rect">
            <a:avLst/>
          </a:prstGeom>
          <a:noFill/>
        </p:spPr>
        <p:txBody>
          <a:bodyPr wrap="square" rtlCol="0">
            <a:spAutoFit/>
          </a:bodyPr>
          <a:lstStyle/>
          <a:p>
            <a:r>
              <a:rPr lang="it-IT" dirty="0"/>
              <a:t>Il modulo PROFILING  contiene le regole per fare le domande contenute nel modulo FIRST-USER-QUESTIONS, in base alla risposta, verrà asserito un nuovo attributo tra i fatti che verrà utilizzato per fare un primo ragionamento e mostrare all’utente una prima scelta di case.</a:t>
            </a:r>
          </a:p>
          <a:p>
            <a:r>
              <a:rPr lang="it-IT" dirty="0"/>
              <a:t>Come si può notare le domande sono molto generiche che riguardano gli aspetti «privati» dell’utente appunto per fare una sua prima profilazione.</a:t>
            </a:r>
          </a:p>
          <a:p>
            <a:endParaRPr lang="it-IT" dirty="0"/>
          </a:p>
          <a:p>
            <a:endParaRPr lang="it-IT" dirty="0"/>
          </a:p>
          <a:p>
            <a:endParaRPr lang="it-IT" dirty="0"/>
          </a:p>
          <a:p>
            <a:endParaRPr lang="it-IT" dirty="0"/>
          </a:p>
          <a:p>
            <a:endParaRPr lang="it-IT" dirty="0"/>
          </a:p>
          <a:p>
            <a:endParaRPr lang="it-IT" dirty="0"/>
          </a:p>
          <a:p>
            <a:endParaRPr lang="it-IT" dirty="0"/>
          </a:p>
          <a:p>
            <a:endParaRPr lang="it-IT" dirty="0"/>
          </a:p>
          <a:p>
            <a:endParaRPr lang="it-IT" dirty="0"/>
          </a:p>
          <a:p>
            <a:endParaRPr lang="it-IT" dirty="0"/>
          </a:p>
        </p:txBody>
      </p:sp>
      <p:pic>
        <p:nvPicPr>
          <p:cNvPr id="6" name="Immagine 5" descr="Immagine che contiene testo&#10;&#10;Descrizione generata automaticamente">
            <a:extLst>
              <a:ext uri="{FF2B5EF4-FFF2-40B4-BE49-F238E27FC236}">
                <a16:creationId xmlns:a16="http://schemas.microsoft.com/office/drawing/2014/main" id="{8263042F-9119-277E-36D0-BFD93D967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6035" y="256793"/>
            <a:ext cx="6625887" cy="5510954"/>
          </a:xfrm>
          <a:prstGeom prst="rect">
            <a:avLst/>
          </a:prstGeom>
        </p:spPr>
      </p:pic>
      <p:pic>
        <p:nvPicPr>
          <p:cNvPr id="8" name="Immagine 7" descr="Immagine che contiene testo, cellulare, screenshot&#10;&#10;Descrizione generata automaticamente">
            <a:extLst>
              <a:ext uri="{FF2B5EF4-FFF2-40B4-BE49-F238E27FC236}">
                <a16:creationId xmlns:a16="http://schemas.microsoft.com/office/drawing/2014/main" id="{EC7E70F8-92F0-413C-0C73-58137CDA10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544" y="3164681"/>
            <a:ext cx="4528492" cy="3693319"/>
          </a:xfrm>
          <a:prstGeom prst="rect">
            <a:avLst/>
          </a:prstGeom>
        </p:spPr>
      </p:pic>
    </p:spTree>
    <p:extLst>
      <p:ext uri="{BB962C8B-B14F-4D97-AF65-F5344CB8AC3E}">
        <p14:creationId xmlns:p14="http://schemas.microsoft.com/office/powerpoint/2010/main" val="1206620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526DA626-4450-09A1-9D4B-1F96117A32CC}"/>
              </a:ext>
            </a:extLst>
          </p:cNvPr>
          <p:cNvSpPr txBox="1"/>
          <p:nvPr/>
        </p:nvSpPr>
        <p:spPr>
          <a:xfrm>
            <a:off x="244940" y="521766"/>
            <a:ext cx="3651199" cy="4524315"/>
          </a:xfrm>
          <a:prstGeom prst="rect">
            <a:avLst/>
          </a:prstGeom>
          <a:noFill/>
        </p:spPr>
        <p:txBody>
          <a:bodyPr wrap="square" rtlCol="0">
            <a:spAutoFit/>
          </a:bodyPr>
          <a:lstStyle/>
          <a:p>
            <a:r>
              <a:rPr lang="it-IT" dirty="0"/>
              <a:t>Una volta risposto a tutte le domande parte il modulo CHOOSE-PROFILING-HOUSES che contiene i fatti rule() che contengono tutte le informazioni che utilizzeremo per fare il ragionamento. Possiamo intenderlo in questo modo seguendo lo screen qua a fianco: </a:t>
            </a:r>
          </a:p>
          <a:p>
            <a:r>
              <a:rPr lang="it-IT" dirty="0"/>
              <a:t>Se c’è un attributo </a:t>
            </a:r>
            <a:r>
              <a:rPr lang="it-IT" dirty="0" err="1"/>
              <a:t>zona_parenti</a:t>
            </a:r>
            <a:r>
              <a:rPr lang="it-IT" dirty="0"/>
              <a:t> con valore </a:t>
            </a:r>
            <a:r>
              <a:rPr lang="it-IT" dirty="0" err="1"/>
              <a:t>milano</a:t>
            </a:r>
            <a:r>
              <a:rPr lang="it-IT" dirty="0"/>
              <a:t> allora asseriamo 3 attributi migliore-citta con valore </a:t>
            </a:r>
            <a:r>
              <a:rPr lang="it-IT" dirty="0" err="1"/>
              <a:t>milano</a:t>
            </a:r>
            <a:r>
              <a:rPr lang="it-IT" dirty="0"/>
              <a:t>, </a:t>
            </a:r>
            <a:r>
              <a:rPr lang="it-IT" dirty="0" err="1"/>
              <a:t>torino</a:t>
            </a:r>
            <a:r>
              <a:rPr lang="it-IT" dirty="0"/>
              <a:t>, </a:t>
            </a:r>
            <a:r>
              <a:rPr lang="it-IT" dirty="0" err="1"/>
              <a:t>roma</a:t>
            </a:r>
            <a:r>
              <a:rPr lang="it-IT" dirty="0"/>
              <a:t> con CF 90,70,70.</a:t>
            </a:r>
          </a:p>
          <a:p>
            <a:r>
              <a:rPr lang="it-IT" dirty="0"/>
              <a:t>Chi si occupa di fare questo ragionamento e quindi creare questi attributi sarà il modulo RULES .</a:t>
            </a:r>
          </a:p>
        </p:txBody>
      </p:sp>
      <p:pic>
        <p:nvPicPr>
          <p:cNvPr id="6" name="Immagine 5" descr="Immagine che contiene testo&#10;&#10;Descrizione generata automaticamente">
            <a:extLst>
              <a:ext uri="{FF2B5EF4-FFF2-40B4-BE49-F238E27FC236}">
                <a16:creationId xmlns:a16="http://schemas.microsoft.com/office/drawing/2014/main" id="{E2C7042C-D3C9-0F31-E969-4F895697F8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6139" y="2860864"/>
            <a:ext cx="3909608" cy="3997136"/>
          </a:xfrm>
          <a:prstGeom prst="rect">
            <a:avLst/>
          </a:prstGeom>
        </p:spPr>
      </p:pic>
      <p:pic>
        <p:nvPicPr>
          <p:cNvPr id="8" name="Immagine 7" descr="Immagine che contiene testo&#10;&#10;Descrizione generata automaticamente">
            <a:extLst>
              <a:ext uri="{FF2B5EF4-FFF2-40B4-BE49-F238E27FC236}">
                <a16:creationId xmlns:a16="http://schemas.microsoft.com/office/drawing/2014/main" id="{6C78A9C4-E033-2811-628E-715B0591D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3139" y="60591"/>
            <a:ext cx="4408922" cy="3997136"/>
          </a:xfrm>
          <a:prstGeom prst="rect">
            <a:avLst/>
          </a:prstGeom>
        </p:spPr>
      </p:pic>
    </p:spTree>
    <p:extLst>
      <p:ext uri="{BB962C8B-B14F-4D97-AF65-F5344CB8AC3E}">
        <p14:creationId xmlns:p14="http://schemas.microsoft.com/office/powerpoint/2010/main" val="4106378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526DA626-4450-09A1-9D4B-1F96117A32CC}"/>
              </a:ext>
            </a:extLst>
          </p:cNvPr>
          <p:cNvSpPr txBox="1"/>
          <p:nvPr/>
        </p:nvSpPr>
        <p:spPr>
          <a:xfrm>
            <a:off x="244940" y="521766"/>
            <a:ext cx="3969251" cy="2031325"/>
          </a:xfrm>
          <a:prstGeom prst="rect">
            <a:avLst/>
          </a:prstGeom>
          <a:noFill/>
        </p:spPr>
        <p:txBody>
          <a:bodyPr wrap="square" rtlCol="0">
            <a:spAutoFit/>
          </a:bodyPr>
          <a:lstStyle/>
          <a:p>
            <a:r>
              <a:rPr lang="it-IT" dirty="0"/>
              <a:t>Una volta finiti tutti i ragionamenti e creati tutti gli attributi utilizziamo il modulo HOUSE per stampare le case del nostro dataset che rispettano gli attributi creati che ci consentiranno appunto di decidere quali case proporre e quali no.</a:t>
            </a:r>
          </a:p>
        </p:txBody>
      </p:sp>
      <p:pic>
        <p:nvPicPr>
          <p:cNvPr id="3" name="Immagine 2" descr="Immagine che contiene testo&#10;&#10;Descrizione generata automaticamente">
            <a:extLst>
              <a:ext uri="{FF2B5EF4-FFF2-40B4-BE49-F238E27FC236}">
                <a16:creationId xmlns:a16="http://schemas.microsoft.com/office/drawing/2014/main" id="{5FB4D66F-727A-EAAD-0BB8-8E8E86A338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2243" y="7492"/>
            <a:ext cx="5049757" cy="4352135"/>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137D79E5-A018-04B0-5198-BDDC692D53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2243" y="4326589"/>
            <a:ext cx="5049757" cy="2584576"/>
          </a:xfrm>
          <a:prstGeom prst="rect">
            <a:avLst/>
          </a:prstGeom>
        </p:spPr>
      </p:pic>
      <p:pic>
        <p:nvPicPr>
          <p:cNvPr id="10" name="Immagine 9" descr="Immagine che contiene testo&#10;&#10;Descrizione generata automaticamente">
            <a:extLst>
              <a:ext uri="{FF2B5EF4-FFF2-40B4-BE49-F238E27FC236}">
                <a16:creationId xmlns:a16="http://schemas.microsoft.com/office/drawing/2014/main" id="{7B3D26F1-6F93-0E3C-0977-F1FCA72BF8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79912"/>
            <a:ext cx="6984353" cy="2765591"/>
          </a:xfrm>
          <a:prstGeom prst="rect">
            <a:avLst/>
          </a:prstGeom>
        </p:spPr>
      </p:pic>
    </p:spTree>
    <p:extLst>
      <p:ext uri="{BB962C8B-B14F-4D97-AF65-F5344CB8AC3E}">
        <p14:creationId xmlns:p14="http://schemas.microsoft.com/office/powerpoint/2010/main" val="2148933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526DA626-4450-09A1-9D4B-1F96117A32CC}"/>
              </a:ext>
            </a:extLst>
          </p:cNvPr>
          <p:cNvSpPr txBox="1"/>
          <p:nvPr/>
        </p:nvSpPr>
        <p:spPr>
          <a:xfrm>
            <a:off x="0" y="2650695"/>
            <a:ext cx="3720773" cy="923330"/>
          </a:xfrm>
          <a:prstGeom prst="rect">
            <a:avLst/>
          </a:prstGeom>
          <a:noFill/>
        </p:spPr>
        <p:txBody>
          <a:bodyPr wrap="square" rtlCol="0">
            <a:spAutoFit/>
          </a:bodyPr>
          <a:lstStyle/>
          <a:p>
            <a:r>
              <a:rPr lang="it-IT" dirty="0"/>
              <a:t>A questo punto abbiamo scelto le case da proporre e tramite il modulo PRINT-RESULT stampiamole.</a:t>
            </a:r>
          </a:p>
        </p:txBody>
      </p:sp>
      <p:pic>
        <p:nvPicPr>
          <p:cNvPr id="4" name="Immagine 3" descr="Immagine che contiene testo&#10;&#10;Descrizione generata automaticamente">
            <a:extLst>
              <a:ext uri="{FF2B5EF4-FFF2-40B4-BE49-F238E27FC236}">
                <a16:creationId xmlns:a16="http://schemas.microsoft.com/office/drawing/2014/main" id="{289474E0-DF4B-2FC2-6182-0CD7751344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5337" y="1445096"/>
            <a:ext cx="8444948" cy="4257858"/>
          </a:xfrm>
          <a:prstGeom prst="rect">
            <a:avLst/>
          </a:prstGeom>
        </p:spPr>
      </p:pic>
    </p:spTree>
    <p:extLst>
      <p:ext uri="{BB962C8B-B14F-4D97-AF65-F5344CB8AC3E}">
        <p14:creationId xmlns:p14="http://schemas.microsoft.com/office/powerpoint/2010/main" val="828634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testo&#10;&#10;Descrizione generata automaticamente">
            <a:extLst>
              <a:ext uri="{FF2B5EF4-FFF2-40B4-BE49-F238E27FC236}">
                <a16:creationId xmlns:a16="http://schemas.microsoft.com/office/drawing/2014/main" id="{6CCF70BF-F039-8DEB-DC3F-BD829FC0F9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1007" y="134303"/>
            <a:ext cx="6617823" cy="4532243"/>
          </a:xfrm>
          <a:prstGeom prst="rect">
            <a:avLst/>
          </a:prstGeom>
        </p:spPr>
      </p:pic>
      <p:pic>
        <p:nvPicPr>
          <p:cNvPr id="7" name="Immagine 6" descr="Immagine che contiene testo, cellulare, telefono, screenshot&#10;&#10;Descrizione generata automaticamente">
            <a:extLst>
              <a:ext uri="{FF2B5EF4-FFF2-40B4-BE49-F238E27FC236}">
                <a16:creationId xmlns:a16="http://schemas.microsoft.com/office/drawing/2014/main" id="{23914276-39CA-5746-AB5F-7A6C4FC72E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795" y="134303"/>
            <a:ext cx="4298225" cy="4039229"/>
          </a:xfrm>
          <a:prstGeom prst="rect">
            <a:avLst/>
          </a:prstGeom>
        </p:spPr>
      </p:pic>
      <p:sp>
        <p:nvSpPr>
          <p:cNvPr id="2" name="CasellaDiTesto 1">
            <a:extLst>
              <a:ext uri="{FF2B5EF4-FFF2-40B4-BE49-F238E27FC236}">
                <a16:creationId xmlns:a16="http://schemas.microsoft.com/office/drawing/2014/main" id="{490F0FEC-04AE-4F79-B9AA-73CCCA15A599}"/>
              </a:ext>
            </a:extLst>
          </p:cNvPr>
          <p:cNvSpPr txBox="1"/>
          <p:nvPr/>
        </p:nvSpPr>
        <p:spPr>
          <a:xfrm>
            <a:off x="221942" y="4758431"/>
            <a:ext cx="11466888" cy="1754326"/>
          </a:xfrm>
          <a:prstGeom prst="rect">
            <a:avLst/>
          </a:prstGeom>
          <a:noFill/>
        </p:spPr>
        <p:txBody>
          <a:bodyPr wrap="square" rtlCol="0">
            <a:spAutoFit/>
          </a:bodyPr>
          <a:lstStyle/>
          <a:p>
            <a:r>
              <a:rPr lang="it-IT" dirty="0"/>
              <a:t>Finita la parte di profilazione all’utente vengono fatte delle domande specifiche sulla casa che sta cercando. Potrà dire quante stanze cerca o che tipi di servizi vuole vicino a casa. Ad alcune domande è consentito rispondere con «</a:t>
            </a:r>
            <a:r>
              <a:rPr lang="it-IT" dirty="0" err="1"/>
              <a:t>unknown</a:t>
            </a:r>
            <a:r>
              <a:rPr lang="it-IT" dirty="0"/>
              <a:t>» in caso non si sappia ancora cosa rispondere.</a:t>
            </a:r>
          </a:p>
          <a:p>
            <a:endParaRPr lang="it-IT" dirty="0"/>
          </a:p>
          <a:p>
            <a:r>
              <a:rPr lang="it-IT" dirty="0"/>
              <a:t>Il modulo QUESTIONS definisce il template della domanda andando a verificare (come succede anche per la profilazione) se i precursori di alcune domande sono già stati soddisfatti per poterle sottoporre all’utente</a:t>
            </a:r>
          </a:p>
        </p:txBody>
      </p:sp>
    </p:spTree>
    <p:extLst>
      <p:ext uri="{BB962C8B-B14F-4D97-AF65-F5344CB8AC3E}">
        <p14:creationId xmlns:p14="http://schemas.microsoft.com/office/powerpoint/2010/main" val="2896707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10;&#10;Descrizione generata automaticamente">
            <a:extLst>
              <a:ext uri="{FF2B5EF4-FFF2-40B4-BE49-F238E27FC236}">
                <a16:creationId xmlns:a16="http://schemas.microsoft.com/office/drawing/2014/main" id="{894F7E39-3A15-3C5B-DD9C-29178193A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7818" y="617414"/>
            <a:ext cx="3819444" cy="4908744"/>
          </a:xfrm>
          <a:prstGeom prst="rect">
            <a:avLst/>
          </a:prstGeom>
        </p:spPr>
      </p:pic>
      <p:sp>
        <p:nvSpPr>
          <p:cNvPr id="6" name="CasellaDiTesto 5">
            <a:extLst>
              <a:ext uri="{FF2B5EF4-FFF2-40B4-BE49-F238E27FC236}">
                <a16:creationId xmlns:a16="http://schemas.microsoft.com/office/drawing/2014/main" id="{E8A6F259-6394-DF3F-A489-A7844A9BC5DF}"/>
              </a:ext>
            </a:extLst>
          </p:cNvPr>
          <p:cNvSpPr txBox="1"/>
          <p:nvPr/>
        </p:nvSpPr>
        <p:spPr>
          <a:xfrm>
            <a:off x="161965" y="148749"/>
            <a:ext cx="4436165" cy="2862322"/>
          </a:xfrm>
          <a:prstGeom prst="rect">
            <a:avLst/>
          </a:prstGeom>
          <a:noFill/>
        </p:spPr>
        <p:txBody>
          <a:bodyPr wrap="square" rtlCol="0">
            <a:spAutoFit/>
          </a:bodyPr>
          <a:lstStyle/>
          <a:p>
            <a:r>
              <a:rPr lang="it-IT" dirty="0"/>
              <a:t>Come avviene già nella fase di profiling il modulo CHOOSE-HUOSES va ad assegnare un CF per ogni attributo utilizzato per la scelta della/e migliori case presenti nel DB da presentare all’utente. Sarà come già detto il modulo RULE con il quale asseriamo un attributo con un CF che combina il CF accumulato dalla regola con quello dato a priori (inizialmente 100).</a:t>
            </a:r>
          </a:p>
          <a:p>
            <a:endParaRPr lang="it-IT" dirty="0"/>
          </a:p>
        </p:txBody>
      </p:sp>
      <p:pic>
        <p:nvPicPr>
          <p:cNvPr id="5" name="Immagine 4" descr="Immagine che contiene testo&#10;&#10;Descrizione generata automaticamente">
            <a:extLst>
              <a:ext uri="{FF2B5EF4-FFF2-40B4-BE49-F238E27FC236}">
                <a16:creationId xmlns:a16="http://schemas.microsoft.com/office/drawing/2014/main" id="{34ACEE02-887A-43C7-AE58-43B1A371F9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5820" y="2712115"/>
            <a:ext cx="4408922" cy="3997136"/>
          </a:xfrm>
          <a:prstGeom prst="rect">
            <a:avLst/>
          </a:prstGeom>
        </p:spPr>
      </p:pic>
    </p:spTree>
    <p:extLst>
      <p:ext uri="{BB962C8B-B14F-4D97-AF65-F5344CB8AC3E}">
        <p14:creationId xmlns:p14="http://schemas.microsoft.com/office/powerpoint/2010/main" val="66534701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811</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11</vt:i4>
      </vt:variant>
    </vt:vector>
  </HeadingPairs>
  <TitlesOfParts>
    <vt:vector size="15" baseType="lpstr">
      <vt:lpstr>Arial</vt:lpstr>
      <vt:lpstr>Calibri</vt:lpstr>
      <vt:lpstr>Calibri Light</vt:lpstr>
      <vt:lpstr>Tema di Office</vt:lpstr>
      <vt:lpstr>Presentazione progetto IA Lab</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progetto IA Lab</dc:title>
  <dc:creator>Mattia Bernardi</dc:creator>
  <cp:lastModifiedBy>Mattia Bernardi</cp:lastModifiedBy>
  <cp:revision>5</cp:revision>
  <dcterms:created xsi:type="dcterms:W3CDTF">2022-06-13T06:01:47Z</dcterms:created>
  <dcterms:modified xsi:type="dcterms:W3CDTF">2022-06-15T10:01:25Z</dcterms:modified>
</cp:coreProperties>
</file>