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Lato"/>
      <p:regular r:id="rId22"/>
      <p:bold r:id="rId23"/>
      <p:italic r:id="rId24"/>
      <p:boldItalic r:id="rId25"/>
    </p:embeddedFont>
    <p:embeddedFont>
      <p:font typeface="Lato Light"/>
      <p:regular r:id="rId26"/>
      <p:bold r:id="rId27"/>
      <p:italic r:id="rId28"/>
      <p:boldItalic r:id="rId29"/>
    </p:embeddedFont>
    <p:embeddedFont>
      <p:font typeface="Lato Black"/>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8F0BF6-67B0-4BA4-97B0-D09780059D7A}">
  <a:tblStyle styleId="{E68F0BF6-67B0-4BA4-97B0-D09780059D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Lato-regular.fntdata"/><Relationship Id="rId21" Type="http://schemas.openxmlformats.org/officeDocument/2006/relationships/slide" Target="slides/slide14.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Light-regular.fntdata"/><Relationship Id="rId25" Type="http://schemas.openxmlformats.org/officeDocument/2006/relationships/font" Target="fonts/Lato-boldItalic.fntdata"/><Relationship Id="rId28" Type="http://schemas.openxmlformats.org/officeDocument/2006/relationships/font" Target="fonts/LatoLight-italic.fntdata"/><Relationship Id="rId27" Type="http://schemas.openxmlformats.org/officeDocument/2006/relationships/font" Target="fonts/LatoLigh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Ligh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lack-boldItalic.fntdata"/><Relationship Id="rId30" Type="http://schemas.openxmlformats.org/officeDocument/2006/relationships/font" Target="fonts/LatoBlack-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462c62d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462c62d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d12dfd47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12dfd4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462c62d8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462c62d8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ec928f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ec928f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d12dfd47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d12dfd47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d12dfd47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d12dfd47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4628cef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4628cef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b3dc1aa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3dc1aa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b3dc1aa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3dc1aa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b3dc1aa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3dc1aa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d12dfd4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d12dfd4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628cefd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4628cef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d12dfd4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12dfd4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4628cefd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4628cef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1pPr>
            <a:lvl2pPr lvl="1"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2pPr>
            <a:lvl3pPr lvl="2"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3pPr>
            <a:lvl4pPr lvl="3"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4pPr>
            <a:lvl5pPr lvl="4"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5pPr>
            <a:lvl6pPr lvl="5"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6pPr>
            <a:lvl7pPr lvl="6"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7pPr>
            <a:lvl8pPr lvl="7"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8pPr>
            <a:lvl9pPr lvl="8"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9pPr>
          </a:lstStyle>
          <a:p/>
        </p:txBody>
      </p:sp>
      <p:sp>
        <p:nvSpPr>
          <p:cNvPr id="55" name="Google Shape;55;p14"/>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Font typeface="Lato Light"/>
              <a:buNone/>
              <a:defRPr sz="2800">
                <a:solidFill>
                  <a:srgbClr val="000000"/>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p:txBody>
      </p:sp>
      <p:sp>
        <p:nvSpPr>
          <p:cNvPr id="56" name="Google Shape;56;p14"/>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rtl="0" algn="r">
              <a:spcBef>
                <a:spcPts val="0"/>
              </a:spcBef>
              <a:spcAft>
                <a:spcPts val="0"/>
              </a:spcAft>
              <a:buSzPts val="1400"/>
              <a:buFont typeface="Lato"/>
              <a:buNone/>
              <a:defRPr sz="1400">
                <a:latin typeface="Lato"/>
                <a:ea typeface="Lato"/>
                <a:cs typeface="Lato"/>
                <a:sym typeface="Lato"/>
              </a:defRPr>
            </a:lvl2pPr>
            <a:lvl3pPr lvl="2" rtl="0" algn="r">
              <a:spcBef>
                <a:spcPts val="0"/>
              </a:spcBef>
              <a:spcAft>
                <a:spcPts val="0"/>
              </a:spcAft>
              <a:buSzPts val="1400"/>
              <a:buFont typeface="Lato"/>
              <a:buNone/>
              <a:defRPr sz="1400">
                <a:latin typeface="Lato"/>
                <a:ea typeface="Lato"/>
                <a:cs typeface="Lato"/>
                <a:sym typeface="Lato"/>
              </a:defRPr>
            </a:lvl3pPr>
            <a:lvl4pPr lvl="3" rtl="0" algn="r">
              <a:spcBef>
                <a:spcPts val="0"/>
              </a:spcBef>
              <a:spcAft>
                <a:spcPts val="0"/>
              </a:spcAft>
              <a:buSzPts val="1400"/>
              <a:buFont typeface="Lato"/>
              <a:buNone/>
              <a:defRPr sz="1400">
                <a:latin typeface="Lato"/>
                <a:ea typeface="Lato"/>
                <a:cs typeface="Lato"/>
                <a:sym typeface="Lato"/>
              </a:defRPr>
            </a:lvl4pPr>
            <a:lvl5pPr lvl="4" rtl="0" algn="r">
              <a:spcBef>
                <a:spcPts val="0"/>
              </a:spcBef>
              <a:spcAft>
                <a:spcPts val="0"/>
              </a:spcAft>
              <a:buSzPts val="1400"/>
              <a:buFont typeface="Lato"/>
              <a:buNone/>
              <a:defRPr sz="1400">
                <a:latin typeface="Lato"/>
                <a:ea typeface="Lato"/>
                <a:cs typeface="Lato"/>
                <a:sym typeface="Lato"/>
              </a:defRPr>
            </a:lvl5pPr>
            <a:lvl6pPr lvl="5" rtl="0" algn="r">
              <a:spcBef>
                <a:spcPts val="0"/>
              </a:spcBef>
              <a:spcAft>
                <a:spcPts val="0"/>
              </a:spcAft>
              <a:buSzPts val="1400"/>
              <a:buFont typeface="Lato"/>
              <a:buNone/>
              <a:defRPr sz="1400">
                <a:latin typeface="Lato"/>
                <a:ea typeface="Lato"/>
                <a:cs typeface="Lato"/>
                <a:sym typeface="Lato"/>
              </a:defRPr>
            </a:lvl6pPr>
            <a:lvl7pPr lvl="6" rtl="0" algn="r">
              <a:spcBef>
                <a:spcPts val="0"/>
              </a:spcBef>
              <a:spcAft>
                <a:spcPts val="0"/>
              </a:spcAft>
              <a:buSzPts val="1400"/>
              <a:buFont typeface="Lato"/>
              <a:buNone/>
              <a:defRPr sz="1400">
                <a:latin typeface="Lato"/>
                <a:ea typeface="Lato"/>
                <a:cs typeface="Lato"/>
                <a:sym typeface="Lato"/>
              </a:defRPr>
            </a:lvl7pPr>
            <a:lvl8pPr lvl="7" rtl="0" algn="r">
              <a:spcBef>
                <a:spcPts val="0"/>
              </a:spcBef>
              <a:spcAft>
                <a:spcPts val="0"/>
              </a:spcAft>
              <a:buSzPts val="1400"/>
              <a:buFont typeface="Lato"/>
              <a:buNone/>
              <a:defRPr sz="1400">
                <a:latin typeface="Lato"/>
                <a:ea typeface="Lato"/>
                <a:cs typeface="Lato"/>
                <a:sym typeface="Lato"/>
              </a:defRPr>
            </a:lvl8pPr>
            <a:lvl9pPr lvl="8" rtl="0" algn="r">
              <a:spcBef>
                <a:spcPts val="0"/>
              </a:spcBef>
              <a:spcAft>
                <a:spcPts val="0"/>
              </a:spcAft>
              <a:buSzPts val="1400"/>
              <a:buFont typeface="Lato"/>
              <a:buNone/>
              <a:defRPr sz="1400">
                <a:latin typeface="Lato"/>
                <a:ea typeface="Lato"/>
                <a:cs typeface="Lato"/>
                <a:sym typeface="Lato"/>
              </a:defRPr>
            </a:lvl9pPr>
          </a:lstStyle>
          <a:p/>
        </p:txBody>
      </p:sp>
      <p:pic>
        <p:nvPicPr>
          <p:cNvPr id="57" name="Google Shape;57;p14"/>
          <p:cNvPicPr preferRelativeResize="0"/>
          <p:nvPr/>
        </p:nvPicPr>
        <p:blipFill>
          <a:blip r:embed="rId2">
            <a:alphaModFix/>
          </a:blip>
          <a:stretch>
            <a:fillRect/>
          </a:stretch>
        </p:blipFill>
        <p:spPr>
          <a:xfrm>
            <a:off x="0" y="3591200"/>
            <a:ext cx="4503001" cy="714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3">
    <p:bg>
      <p:bgPr>
        <a:solidFill>
          <a:srgbClr val="FFFFFF"/>
        </a:solidFill>
      </p:bgPr>
    </p:bg>
    <p:spTree>
      <p:nvGrpSpPr>
        <p:cNvPr id="58" name="Shape 58"/>
        <p:cNvGrpSpPr/>
        <p:nvPr/>
      </p:nvGrpSpPr>
      <p:grpSpPr>
        <a:xfrm>
          <a:off x="0" y="0"/>
          <a:ext cx="0" cy="0"/>
          <a:chOff x="0" y="0"/>
          <a:chExt cx="0" cy="0"/>
        </a:xfrm>
      </p:grpSpPr>
      <p:sp>
        <p:nvSpPr>
          <p:cNvPr id="59" name="Google Shape;59;p15"/>
          <p:cNvSpPr txBox="1"/>
          <p:nvPr>
            <p:ph idx="1" type="subTitle"/>
          </p:nvPr>
        </p:nvSpPr>
        <p:spPr>
          <a:xfrm>
            <a:off x="567400" y="1997825"/>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1pPr>
            <a:lvl2pPr lvl="1"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2pPr>
            <a:lvl3pPr lvl="2"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3pPr>
            <a:lvl4pPr lvl="3"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4pPr>
            <a:lvl5pPr lvl="4"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5pPr>
            <a:lvl6pPr lvl="5"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6pPr>
            <a:lvl7pPr lvl="6"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7pPr>
            <a:lvl8pPr lvl="7"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8pPr>
            <a:lvl9pPr lvl="8"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9pPr>
          </a:lstStyle>
          <a:p/>
        </p:txBody>
      </p:sp>
      <p:pic>
        <p:nvPicPr>
          <p:cNvPr id="60" name="Google Shape;60;p15"/>
          <p:cNvPicPr preferRelativeResize="0"/>
          <p:nvPr/>
        </p:nvPicPr>
        <p:blipFill>
          <a:blip r:embed="rId2">
            <a:alphaModFix/>
          </a:blip>
          <a:stretch>
            <a:fillRect/>
          </a:stretch>
        </p:blipFill>
        <p:spPr>
          <a:xfrm>
            <a:off x="0" y="1296325"/>
            <a:ext cx="2394349" cy="379850"/>
          </a:xfrm>
          <a:prstGeom prst="rect">
            <a:avLst/>
          </a:prstGeom>
          <a:noFill/>
          <a:ln>
            <a:noFill/>
          </a:ln>
        </p:spPr>
      </p:pic>
      <p:sp>
        <p:nvSpPr>
          <p:cNvPr id="61" name="Google Shape;61;p15"/>
          <p:cNvSpPr txBox="1"/>
          <p:nvPr>
            <p:ph type="title"/>
          </p:nvPr>
        </p:nvSpPr>
        <p:spPr>
          <a:xfrm>
            <a:off x="621875" y="535525"/>
            <a:ext cx="62823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Text">
  <p:cSld name="TITLE_3_2">
    <p:spTree>
      <p:nvGrpSpPr>
        <p:cNvPr id="62" name="Shape 62"/>
        <p:cNvGrpSpPr/>
        <p:nvPr/>
      </p:nvGrpSpPr>
      <p:grpSpPr>
        <a:xfrm>
          <a:off x="0" y="0"/>
          <a:ext cx="0" cy="0"/>
          <a:chOff x="0" y="0"/>
          <a:chExt cx="0" cy="0"/>
        </a:xfrm>
      </p:grpSpPr>
      <p:sp>
        <p:nvSpPr>
          <p:cNvPr id="63" name="Google Shape;63;p16"/>
          <p:cNvSpPr/>
          <p:nvPr/>
        </p:nvSpPr>
        <p:spPr>
          <a:xfrm flipH="1">
            <a:off x="0" y="0"/>
            <a:ext cx="56484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3_2_1">
    <p:bg>
      <p:bgPr>
        <a:solidFill>
          <a:srgbClr val="FFFFFF"/>
        </a:solidFill>
      </p:bgPr>
    </p:bg>
    <p:spTree>
      <p:nvGrpSpPr>
        <p:cNvPr id="64" name="Shape 64"/>
        <p:cNvGrpSpPr/>
        <p:nvPr/>
      </p:nvGrpSpPr>
      <p:grpSpPr>
        <a:xfrm>
          <a:off x="0" y="0"/>
          <a:ext cx="0" cy="0"/>
          <a:chOff x="0" y="0"/>
          <a:chExt cx="0" cy="0"/>
        </a:xfrm>
      </p:grpSpPr>
      <p:pic>
        <p:nvPicPr>
          <p:cNvPr id="65" name="Google Shape;65;p17"/>
          <p:cNvPicPr preferRelativeResize="0"/>
          <p:nvPr/>
        </p:nvPicPr>
        <p:blipFill>
          <a:blip r:embed="rId2">
            <a:alphaModFix/>
          </a:blip>
          <a:stretch>
            <a:fillRect/>
          </a:stretch>
        </p:blipFill>
        <p:spPr>
          <a:xfrm>
            <a:off x="0" y="909275"/>
            <a:ext cx="2394349" cy="379850"/>
          </a:xfrm>
          <a:prstGeom prst="rect">
            <a:avLst/>
          </a:prstGeom>
          <a:noFill/>
          <a:ln>
            <a:noFill/>
          </a:ln>
        </p:spPr>
      </p:pic>
      <p:sp>
        <p:nvSpPr>
          <p:cNvPr id="66" name="Google Shape;66;p17"/>
          <p:cNvSpPr txBox="1"/>
          <p:nvPr>
            <p:ph type="title"/>
          </p:nvPr>
        </p:nvSpPr>
        <p:spPr>
          <a:xfrm>
            <a:off x="567400" y="284900"/>
            <a:ext cx="7069500" cy="550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600">
                <a:solidFill>
                  <a:srgbClr val="000000"/>
                </a:solidFill>
                <a:latin typeface="Lato Black"/>
                <a:ea typeface="Lato Black"/>
                <a:cs typeface="Lato Black"/>
                <a:sym typeface="Lato Black"/>
              </a:defRPr>
            </a:lvl1pPr>
            <a:lvl2pPr lvl="1" rtl="0">
              <a:spcBef>
                <a:spcPts val="0"/>
              </a:spcBef>
              <a:spcAft>
                <a:spcPts val="0"/>
              </a:spcAft>
              <a:buNone/>
              <a:defRPr sz="2600">
                <a:solidFill>
                  <a:srgbClr val="000000"/>
                </a:solidFill>
                <a:latin typeface="Lato Black"/>
                <a:ea typeface="Lato Black"/>
                <a:cs typeface="Lato Black"/>
                <a:sym typeface="Lato Black"/>
              </a:defRPr>
            </a:lvl2pPr>
            <a:lvl3pPr lvl="2" rtl="0">
              <a:spcBef>
                <a:spcPts val="0"/>
              </a:spcBef>
              <a:spcAft>
                <a:spcPts val="0"/>
              </a:spcAft>
              <a:buNone/>
              <a:defRPr sz="2600">
                <a:solidFill>
                  <a:srgbClr val="000000"/>
                </a:solidFill>
                <a:latin typeface="Lato Black"/>
                <a:ea typeface="Lato Black"/>
                <a:cs typeface="Lato Black"/>
                <a:sym typeface="Lato Black"/>
              </a:defRPr>
            </a:lvl3pPr>
            <a:lvl4pPr lvl="3" rtl="0">
              <a:spcBef>
                <a:spcPts val="0"/>
              </a:spcBef>
              <a:spcAft>
                <a:spcPts val="0"/>
              </a:spcAft>
              <a:buNone/>
              <a:defRPr sz="2600">
                <a:solidFill>
                  <a:srgbClr val="000000"/>
                </a:solidFill>
                <a:latin typeface="Lato Black"/>
                <a:ea typeface="Lato Black"/>
                <a:cs typeface="Lato Black"/>
                <a:sym typeface="Lato Black"/>
              </a:defRPr>
            </a:lvl4pPr>
            <a:lvl5pPr lvl="4" rtl="0">
              <a:spcBef>
                <a:spcPts val="0"/>
              </a:spcBef>
              <a:spcAft>
                <a:spcPts val="0"/>
              </a:spcAft>
              <a:buNone/>
              <a:defRPr sz="2600">
                <a:solidFill>
                  <a:srgbClr val="000000"/>
                </a:solidFill>
                <a:latin typeface="Lato Black"/>
                <a:ea typeface="Lato Black"/>
                <a:cs typeface="Lato Black"/>
                <a:sym typeface="Lato Black"/>
              </a:defRPr>
            </a:lvl5pPr>
            <a:lvl6pPr lvl="5" rtl="0">
              <a:spcBef>
                <a:spcPts val="0"/>
              </a:spcBef>
              <a:spcAft>
                <a:spcPts val="0"/>
              </a:spcAft>
              <a:buNone/>
              <a:defRPr sz="2600">
                <a:solidFill>
                  <a:srgbClr val="000000"/>
                </a:solidFill>
                <a:latin typeface="Lato Black"/>
                <a:ea typeface="Lato Black"/>
                <a:cs typeface="Lato Black"/>
                <a:sym typeface="Lato Black"/>
              </a:defRPr>
            </a:lvl6pPr>
            <a:lvl7pPr lvl="6" rtl="0">
              <a:spcBef>
                <a:spcPts val="0"/>
              </a:spcBef>
              <a:spcAft>
                <a:spcPts val="0"/>
              </a:spcAft>
              <a:buNone/>
              <a:defRPr sz="2600">
                <a:solidFill>
                  <a:srgbClr val="000000"/>
                </a:solidFill>
                <a:latin typeface="Lato Black"/>
                <a:ea typeface="Lato Black"/>
                <a:cs typeface="Lato Black"/>
                <a:sym typeface="Lato Black"/>
              </a:defRPr>
            </a:lvl7pPr>
            <a:lvl8pPr lvl="7" rtl="0">
              <a:spcBef>
                <a:spcPts val="0"/>
              </a:spcBef>
              <a:spcAft>
                <a:spcPts val="0"/>
              </a:spcAft>
              <a:buNone/>
              <a:defRPr sz="2600">
                <a:solidFill>
                  <a:srgbClr val="000000"/>
                </a:solidFill>
                <a:latin typeface="Lato Black"/>
                <a:ea typeface="Lato Black"/>
                <a:cs typeface="Lato Black"/>
                <a:sym typeface="Lato Black"/>
              </a:defRPr>
            </a:lvl8pPr>
            <a:lvl9pPr lvl="8" rtl="0">
              <a:spcBef>
                <a:spcPts val="0"/>
              </a:spcBef>
              <a:spcAft>
                <a:spcPts val="0"/>
              </a:spcAft>
              <a:buNone/>
              <a:defRPr sz="2600">
                <a:solidFill>
                  <a:srgbClr val="000000"/>
                </a:solidFill>
                <a:latin typeface="Lato Black"/>
                <a:ea typeface="Lato Black"/>
                <a:cs typeface="Lato Black"/>
                <a:sym typeface="Lato Black"/>
              </a:defRPr>
            </a:lvl9pPr>
          </a:lstStyle>
          <a:p/>
        </p:txBody>
      </p:sp>
      <p:sp>
        <p:nvSpPr>
          <p:cNvPr id="67" name="Google Shape;67;p17"/>
          <p:cNvSpPr txBox="1"/>
          <p:nvPr>
            <p:ph idx="1" type="body"/>
          </p:nvPr>
        </p:nvSpPr>
        <p:spPr>
          <a:xfrm>
            <a:off x="567400" y="1499125"/>
            <a:ext cx="6628800" cy="2969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rgbClr val="000000"/>
              </a:buClr>
              <a:buSzPts val="1800"/>
              <a:buFont typeface="Lato Light"/>
              <a:buAutoNum type="arabicPeriod"/>
              <a:defRPr>
                <a:solidFill>
                  <a:srgbClr val="000000"/>
                </a:solidFill>
                <a:latin typeface="Lato Light"/>
                <a:ea typeface="Lato Light"/>
                <a:cs typeface="Lato Light"/>
                <a:sym typeface="Lato Light"/>
              </a:defRPr>
            </a:lvl1pPr>
            <a:lvl2pPr indent="-342900" lvl="1" marL="9144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2pPr>
            <a:lvl3pPr indent="-342900" lvl="2" marL="13716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3pPr>
            <a:lvl4pPr indent="-342900" lvl="3" marL="18288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4pPr>
            <a:lvl5pPr indent="-342900" lvl="4" marL="22860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5pPr>
            <a:lvl6pPr indent="-342900" lvl="5" marL="27432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6pPr>
            <a:lvl7pPr indent="-342900" lvl="6" marL="32004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7pPr>
            <a:lvl8pPr indent="-342900" lvl="7" marL="36576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8pPr>
            <a:lvl9pPr indent="-342900" lvl="8" marL="4114800" rtl="0">
              <a:lnSpc>
                <a:spcPct val="100000"/>
              </a:lnSpc>
              <a:spcBef>
                <a:spcPts val="800"/>
              </a:spcBef>
              <a:spcAft>
                <a:spcPts val="80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4203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1pPr>
            <a:lvl2pPr lvl="1"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2pPr>
            <a:lvl3pPr lvl="2"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3pPr>
            <a:lvl4pPr lvl="3"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4pPr>
            <a:lvl5pPr lvl="4"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5pPr>
            <a:lvl6pPr lvl="5"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6pPr>
            <a:lvl7pPr lvl="6"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7pPr>
            <a:lvl8pPr lvl="7"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8pPr>
            <a:lvl9pPr lvl="8"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1pPr>
            <a:lvl2pPr indent="-317500" lvl="1" marL="914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2pPr>
            <a:lvl3pPr indent="-317500" lvl="2" marL="1371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3pPr>
            <a:lvl4pPr indent="-317500" lvl="3" marL="18288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4pPr>
            <a:lvl5pPr indent="-317500" lvl="4" marL="22860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5pPr>
            <a:lvl6pPr indent="-317500" lvl="5" marL="27432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6pPr>
            <a:lvl7pPr indent="-317500" lvl="6" marL="3200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7pPr>
            <a:lvl8pPr indent="-317500" lvl="7" marL="3657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8pPr>
            <a:lvl9pPr indent="-317500" lvl="8" marL="4114800" rtl="0">
              <a:lnSpc>
                <a:spcPct val="115000"/>
              </a:lnSpc>
              <a:spcBef>
                <a:spcPts val="1600"/>
              </a:spcBef>
              <a:spcAft>
                <a:spcPts val="1600"/>
              </a:spcAft>
              <a:buClr>
                <a:schemeClr val="dk2"/>
              </a:buClr>
              <a:buSzPts val="1400"/>
              <a:buFont typeface="Lato Light"/>
              <a:buChar char="■"/>
              <a:defRPr>
                <a:solidFill>
                  <a:schemeClr val="dk2"/>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8"/>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Listings123</a:t>
            </a:r>
            <a:endParaRPr sz="3000">
              <a:solidFill>
                <a:srgbClr val="000000"/>
              </a:solidFill>
              <a:latin typeface="Lato Black"/>
              <a:ea typeface="Lato Black"/>
              <a:cs typeface="Lato Black"/>
              <a:sym typeface="Lato Black"/>
            </a:endParaRPr>
          </a:p>
        </p:txBody>
      </p:sp>
      <p:sp>
        <p:nvSpPr>
          <p:cNvPr id="73" name="Google Shape;73;p18"/>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6592"/>
                </a:solidFill>
                <a:latin typeface="Lato"/>
                <a:ea typeface="Lato"/>
                <a:cs typeface="Lato"/>
                <a:sym typeface="Lato"/>
              </a:rPr>
              <a:t>Frame A Business Problem</a:t>
            </a:r>
            <a:endParaRPr b="1">
              <a:solidFill>
                <a:srgbClr val="116592"/>
              </a:solidFill>
              <a:latin typeface="Lato"/>
              <a:ea typeface="Lato"/>
              <a:cs typeface="Lato"/>
              <a:sym typeface="Lato"/>
            </a:endParaRPr>
          </a:p>
        </p:txBody>
      </p:sp>
      <p:sp>
        <p:nvSpPr>
          <p:cNvPr id="74" name="Google Shape;74;p18"/>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p:txBody>
      </p:sp>
      <p:pic>
        <p:nvPicPr>
          <p:cNvPr id="75" name="Google Shape;75;p18"/>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65" name="Google Shape;165;p27"/>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67" name="Google Shape;167;p27"/>
          <p:cNvSpPr txBox="1"/>
          <p:nvPr>
            <p:ph idx="4294967295"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Power/Interest Grid (Matrix)</a:t>
            </a:r>
            <a:endParaRPr sz="2400">
              <a:solidFill>
                <a:srgbClr val="000000"/>
              </a:solidFill>
              <a:latin typeface="Lato"/>
              <a:ea typeface="Lato"/>
              <a:cs typeface="Lato"/>
              <a:sym typeface="Lato"/>
            </a:endParaRPr>
          </a:p>
        </p:txBody>
      </p:sp>
      <p:sp>
        <p:nvSpPr>
          <p:cNvPr id="168" name="Google Shape;168;p27"/>
          <p:cNvSpPr/>
          <p:nvPr/>
        </p:nvSpPr>
        <p:spPr>
          <a:xfrm>
            <a:off x="298200" y="1380225"/>
            <a:ext cx="1428900" cy="28182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FFFFFF"/>
                </a:solidFill>
                <a:latin typeface="Lato"/>
                <a:ea typeface="Lato"/>
                <a:cs typeface="Lato"/>
                <a:sym typeface="Lato"/>
              </a:rPr>
              <a:t>Instructions: </a:t>
            </a:r>
            <a:endParaRPr b="1" sz="1200">
              <a:solidFill>
                <a:srgbClr val="FFFFFF"/>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i="1" sz="1200">
              <a:solidFill>
                <a:srgbClr val="FFFFFF"/>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rPr i="1" lang="en" sz="1200">
                <a:solidFill>
                  <a:srgbClr val="FFFFFF"/>
                </a:solidFill>
                <a:latin typeface="Lato"/>
                <a:ea typeface="Lato"/>
                <a:cs typeface="Lato"/>
                <a:sym typeface="Lato"/>
              </a:rPr>
              <a:t>Place e</a:t>
            </a:r>
            <a:r>
              <a:rPr i="1" lang="en" sz="1200">
                <a:solidFill>
                  <a:srgbClr val="FFFFFF"/>
                </a:solidFill>
                <a:latin typeface="Lato"/>
                <a:ea typeface="Lato"/>
                <a:cs typeface="Lato"/>
                <a:sym typeface="Lato"/>
              </a:rPr>
              <a:t>ach stakeholder in the Listings123 business case into the appropriate quadrant. Refer to slide 5 for the list of stakeholders. </a:t>
            </a:r>
            <a:endParaRPr i="1" sz="1200">
              <a:solidFill>
                <a:srgbClr val="FFFFFF"/>
              </a:solidFill>
              <a:latin typeface="Lato"/>
              <a:ea typeface="Lato"/>
              <a:cs typeface="Lato"/>
              <a:sym typeface="Lato"/>
            </a:endParaRPr>
          </a:p>
          <a:p>
            <a:pPr indent="0" lvl="0" marL="0" rtl="0" algn="l">
              <a:spcBef>
                <a:spcPts val="0"/>
              </a:spcBef>
              <a:spcAft>
                <a:spcPts val="0"/>
              </a:spcAft>
              <a:buNone/>
            </a:pPr>
            <a:r>
              <a:t/>
            </a:r>
            <a:endParaRPr b="1" sz="1200">
              <a:solidFill>
                <a:srgbClr val="FFFFFF"/>
              </a:solidFill>
              <a:latin typeface="Lato"/>
              <a:ea typeface="Lato"/>
              <a:cs typeface="Lato"/>
              <a:sym typeface="Lato"/>
            </a:endParaRPr>
          </a:p>
        </p:txBody>
      </p:sp>
      <p:graphicFrame>
        <p:nvGraphicFramePr>
          <p:cNvPr id="169" name="Google Shape;169;p27"/>
          <p:cNvGraphicFramePr/>
          <p:nvPr/>
        </p:nvGraphicFramePr>
        <p:xfrm>
          <a:off x="3314700" y="1358775"/>
          <a:ext cx="3000000" cy="3000000"/>
        </p:xfrm>
        <a:graphic>
          <a:graphicData uri="http://schemas.openxmlformats.org/drawingml/2006/table">
            <a:tbl>
              <a:tblPr>
                <a:noFill/>
                <a:tableStyleId>{E68F0BF6-67B0-4BA4-97B0-D09780059D7A}</a:tableStyleId>
              </a:tblPr>
              <a:tblGrid>
                <a:gridCol w="2376150"/>
                <a:gridCol w="2376150"/>
              </a:tblGrid>
              <a:tr h="1383250">
                <a:tc>
                  <a:txBody>
                    <a:bodyPr/>
                    <a:lstStyle/>
                    <a:p>
                      <a:pPr indent="0" lvl="0" marL="0" rtl="0" algn="ctr">
                        <a:spcBef>
                          <a:spcPts val="0"/>
                        </a:spcBef>
                        <a:spcAft>
                          <a:spcPts val="0"/>
                        </a:spcAft>
                        <a:buNone/>
                      </a:pPr>
                      <a:r>
                        <a:rPr b="1" lang="en" sz="1200">
                          <a:solidFill>
                            <a:srgbClr val="D30307"/>
                          </a:solidFill>
                          <a:latin typeface="Lato"/>
                          <a:ea typeface="Lato"/>
                          <a:cs typeface="Lato"/>
                          <a:sym typeface="Lato"/>
                        </a:rPr>
                        <a:t>Investors</a:t>
                      </a:r>
                      <a:endParaRPr b="1" sz="1200">
                        <a:solidFill>
                          <a:srgbClr val="D30307"/>
                        </a:solidFill>
                        <a:latin typeface="Lato"/>
                        <a:ea typeface="Lato"/>
                        <a:cs typeface="Lato"/>
                        <a:sym typeface="Lato"/>
                      </a:endParaRPr>
                    </a:p>
                    <a:p>
                      <a:pPr indent="0" lvl="0" marL="0" rtl="0" algn="ctr">
                        <a:spcBef>
                          <a:spcPts val="0"/>
                        </a:spcBef>
                        <a:spcAft>
                          <a:spcPts val="0"/>
                        </a:spcAft>
                        <a:buNone/>
                      </a:pPr>
                      <a:r>
                        <a:rPr b="1" lang="en" sz="1200">
                          <a:solidFill>
                            <a:srgbClr val="D30307"/>
                          </a:solidFill>
                          <a:latin typeface="Lato"/>
                          <a:ea typeface="Lato"/>
                          <a:cs typeface="Lato"/>
                          <a:sym typeface="Lato"/>
                        </a:rPr>
                        <a:t>VCs</a:t>
                      </a:r>
                      <a:endParaRPr b="1" sz="1200">
                        <a:solidFill>
                          <a:srgbClr val="D30307"/>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FC5155">
                        <a:alpha val="11760"/>
                      </a:srgbClr>
                    </a:solidFill>
                  </a:tcPr>
                </a:tc>
                <a:tc>
                  <a:txBody>
                    <a:bodyPr/>
                    <a:lstStyle/>
                    <a:p>
                      <a:pPr indent="0" lvl="0" marL="0" rtl="0" algn="ctr">
                        <a:spcBef>
                          <a:spcPts val="0"/>
                        </a:spcBef>
                        <a:spcAft>
                          <a:spcPts val="0"/>
                        </a:spcAft>
                        <a:buNone/>
                      </a:pPr>
                      <a:r>
                        <a:rPr b="1" lang="en" sz="1200">
                          <a:solidFill>
                            <a:srgbClr val="116592"/>
                          </a:solidFill>
                          <a:latin typeface="Lato"/>
                          <a:ea typeface="Lato"/>
                          <a:cs typeface="Lato"/>
                          <a:sym typeface="Lato"/>
                        </a:rPr>
                        <a:t>CEO </a:t>
                      </a:r>
                      <a:endParaRPr b="1" sz="1200">
                        <a:solidFill>
                          <a:srgbClr val="116592"/>
                        </a:solidFill>
                        <a:latin typeface="Lato"/>
                        <a:ea typeface="Lato"/>
                        <a:cs typeface="Lato"/>
                        <a:sym typeface="Lato"/>
                      </a:endParaRPr>
                    </a:p>
                    <a:p>
                      <a:pPr indent="0" lvl="0" marL="0" rtl="0" algn="ctr">
                        <a:spcBef>
                          <a:spcPts val="0"/>
                        </a:spcBef>
                        <a:spcAft>
                          <a:spcPts val="0"/>
                        </a:spcAft>
                        <a:buNone/>
                      </a:pPr>
                      <a:r>
                        <a:rPr b="1" lang="en" sz="1200">
                          <a:solidFill>
                            <a:srgbClr val="116592"/>
                          </a:solidFill>
                          <a:latin typeface="Lato"/>
                          <a:ea typeface="Lato"/>
                          <a:cs typeface="Lato"/>
                          <a:sym typeface="Lato"/>
                        </a:rPr>
                        <a:t>Analyst (me)</a:t>
                      </a:r>
                      <a:endParaRPr b="1" sz="1200">
                        <a:solidFill>
                          <a:srgbClr val="116592"/>
                        </a:solidFill>
                        <a:latin typeface="Lato"/>
                        <a:ea typeface="Lato"/>
                        <a:cs typeface="Lato"/>
                        <a:sym typeface="Lato"/>
                      </a:endParaRPr>
                    </a:p>
                    <a:p>
                      <a:pPr indent="0" lvl="0" marL="0" rtl="0" algn="ctr">
                        <a:spcBef>
                          <a:spcPts val="0"/>
                        </a:spcBef>
                        <a:spcAft>
                          <a:spcPts val="0"/>
                        </a:spcAft>
                        <a:buNone/>
                      </a:pPr>
                      <a:r>
                        <a:rPr b="1" lang="en" sz="1200">
                          <a:solidFill>
                            <a:srgbClr val="116592"/>
                          </a:solidFill>
                          <a:latin typeface="Lato"/>
                          <a:ea typeface="Lato"/>
                          <a:cs typeface="Lato"/>
                          <a:sym typeface="Lato"/>
                        </a:rPr>
                        <a:t>Analytics manager</a:t>
                      </a:r>
                      <a:endParaRPr b="1" sz="1200">
                        <a:solidFill>
                          <a:srgbClr val="116592"/>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1A9DE5">
                        <a:alpha val="11760"/>
                      </a:srgbClr>
                    </a:solidFill>
                  </a:tcPr>
                </a:tc>
              </a:tr>
              <a:tr h="1383250">
                <a:tc>
                  <a:txBody>
                    <a:bodyPr/>
                    <a:lstStyle/>
                    <a:p>
                      <a:pPr indent="0" lvl="0" marL="0" rtl="0" algn="ctr">
                        <a:spcBef>
                          <a:spcPts val="0"/>
                        </a:spcBef>
                        <a:spcAft>
                          <a:spcPts val="0"/>
                        </a:spcAft>
                        <a:buNone/>
                      </a:pPr>
                      <a:r>
                        <a:rPr b="1" lang="en" sz="1200">
                          <a:solidFill>
                            <a:srgbClr val="117526"/>
                          </a:solidFill>
                          <a:latin typeface="Lato"/>
                          <a:ea typeface="Lato"/>
                          <a:cs typeface="Lato"/>
                          <a:sym typeface="Lato"/>
                        </a:rPr>
                        <a:t>Customers</a:t>
                      </a:r>
                      <a:endParaRPr b="1" i="1" sz="1200">
                        <a:solidFill>
                          <a:srgbClr val="117526"/>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EEFCF1"/>
                    </a:solidFill>
                  </a:tcPr>
                </a:tc>
                <a:tc>
                  <a:txBody>
                    <a:bodyPr/>
                    <a:lstStyle/>
                    <a:p>
                      <a:pPr indent="0" lvl="0" marL="0" rtl="0" algn="ctr">
                        <a:spcBef>
                          <a:spcPts val="0"/>
                        </a:spcBef>
                        <a:spcAft>
                          <a:spcPts val="0"/>
                        </a:spcAft>
                        <a:buNone/>
                      </a:pPr>
                      <a:r>
                        <a:rPr b="1" lang="en" sz="1200">
                          <a:latin typeface="Lato"/>
                          <a:ea typeface="Lato"/>
                          <a:cs typeface="Lato"/>
                          <a:sym typeface="Lato"/>
                        </a:rPr>
                        <a:t>Listings123 hosts</a:t>
                      </a:r>
                      <a:endParaRPr b="1" i="1" sz="1200">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EFEFEF"/>
                    </a:solidFill>
                  </a:tcPr>
                </a:tc>
              </a:tr>
            </a:tbl>
          </a:graphicData>
        </a:graphic>
      </p:graphicFrame>
      <p:cxnSp>
        <p:nvCxnSpPr>
          <p:cNvPr id="170" name="Google Shape;170;p27"/>
          <p:cNvCxnSpPr/>
          <p:nvPr/>
        </p:nvCxnSpPr>
        <p:spPr>
          <a:xfrm flipH="1" rot="10800000">
            <a:off x="3157025" y="4303850"/>
            <a:ext cx="4980600" cy="600"/>
          </a:xfrm>
          <a:prstGeom prst="straightConnector1">
            <a:avLst/>
          </a:prstGeom>
          <a:noFill/>
          <a:ln cap="flat" cmpd="sng" w="19050">
            <a:solidFill>
              <a:srgbClr val="434343"/>
            </a:solidFill>
            <a:prstDash val="dot"/>
            <a:round/>
            <a:headEnd len="med" w="med" type="none"/>
            <a:tailEnd len="med" w="med" type="triangle"/>
          </a:ln>
        </p:spPr>
      </p:cxnSp>
      <p:cxnSp>
        <p:nvCxnSpPr>
          <p:cNvPr id="171" name="Google Shape;171;p27"/>
          <p:cNvCxnSpPr/>
          <p:nvPr/>
        </p:nvCxnSpPr>
        <p:spPr>
          <a:xfrm flipH="1" rot="10800000">
            <a:off x="3157025" y="1244025"/>
            <a:ext cx="1500" cy="3003000"/>
          </a:xfrm>
          <a:prstGeom prst="straightConnector1">
            <a:avLst/>
          </a:prstGeom>
          <a:noFill/>
          <a:ln cap="flat" cmpd="sng" w="19050">
            <a:solidFill>
              <a:srgbClr val="434343"/>
            </a:solidFill>
            <a:prstDash val="dot"/>
            <a:round/>
            <a:headEnd len="med" w="med" type="none"/>
            <a:tailEnd len="med" w="med" type="triangle"/>
          </a:ln>
        </p:spPr>
      </p:cxnSp>
      <p:sp>
        <p:nvSpPr>
          <p:cNvPr id="172" name="Google Shape;172;p27"/>
          <p:cNvSpPr txBox="1"/>
          <p:nvPr/>
        </p:nvSpPr>
        <p:spPr>
          <a:xfrm>
            <a:off x="3314700" y="4310200"/>
            <a:ext cx="2376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Low</a:t>
            </a:r>
            <a:endParaRPr b="1">
              <a:latin typeface="Lato"/>
              <a:ea typeface="Lato"/>
              <a:cs typeface="Lato"/>
              <a:sym typeface="Lato"/>
            </a:endParaRPr>
          </a:p>
        </p:txBody>
      </p:sp>
      <p:sp>
        <p:nvSpPr>
          <p:cNvPr id="173" name="Google Shape;173;p27"/>
          <p:cNvSpPr txBox="1"/>
          <p:nvPr/>
        </p:nvSpPr>
        <p:spPr>
          <a:xfrm>
            <a:off x="5129375" y="4638100"/>
            <a:ext cx="1035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Interest</a:t>
            </a:r>
            <a:endParaRPr b="1">
              <a:latin typeface="Lato"/>
              <a:ea typeface="Lato"/>
              <a:cs typeface="Lato"/>
              <a:sym typeface="Lato"/>
            </a:endParaRPr>
          </a:p>
        </p:txBody>
      </p:sp>
      <p:sp>
        <p:nvSpPr>
          <p:cNvPr id="174" name="Google Shape;174;p27"/>
          <p:cNvSpPr txBox="1"/>
          <p:nvPr/>
        </p:nvSpPr>
        <p:spPr>
          <a:xfrm rot="-5400000">
            <a:off x="2025350" y="2578075"/>
            <a:ext cx="1035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Power</a:t>
            </a:r>
            <a:endParaRPr b="1">
              <a:latin typeface="Lato"/>
              <a:ea typeface="Lato"/>
              <a:cs typeface="Lato"/>
              <a:sym typeface="Lato"/>
            </a:endParaRPr>
          </a:p>
        </p:txBody>
      </p:sp>
      <p:sp>
        <p:nvSpPr>
          <p:cNvPr id="175" name="Google Shape;175;p27"/>
          <p:cNvSpPr txBox="1"/>
          <p:nvPr/>
        </p:nvSpPr>
        <p:spPr>
          <a:xfrm rot="-5400000">
            <a:off x="2206100" y="3265725"/>
            <a:ext cx="13302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Low</a:t>
            </a:r>
            <a:endParaRPr b="1">
              <a:latin typeface="Lato"/>
              <a:ea typeface="Lato"/>
              <a:cs typeface="Lato"/>
              <a:sym typeface="Lato"/>
            </a:endParaRPr>
          </a:p>
        </p:txBody>
      </p:sp>
      <p:sp>
        <p:nvSpPr>
          <p:cNvPr id="176" name="Google Shape;176;p27"/>
          <p:cNvSpPr txBox="1"/>
          <p:nvPr/>
        </p:nvSpPr>
        <p:spPr>
          <a:xfrm rot="-5400000">
            <a:off x="2200100" y="1887375"/>
            <a:ext cx="13422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High</a:t>
            </a:r>
            <a:endParaRPr b="1">
              <a:latin typeface="Lato"/>
              <a:ea typeface="Lato"/>
              <a:cs typeface="Lato"/>
              <a:sym typeface="Lato"/>
            </a:endParaRPr>
          </a:p>
        </p:txBody>
      </p:sp>
      <p:sp>
        <p:nvSpPr>
          <p:cNvPr id="177" name="Google Shape;177;p27"/>
          <p:cNvSpPr txBox="1"/>
          <p:nvPr/>
        </p:nvSpPr>
        <p:spPr>
          <a:xfrm>
            <a:off x="5690850" y="4310200"/>
            <a:ext cx="2376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High</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pic>
        <p:nvPicPr>
          <p:cNvPr id="182" name="Google Shape;182;p28"/>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83" name="Google Shape;183;p28"/>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What data do you have access to?</a:t>
            </a:r>
            <a:endParaRPr b="1" sz="1300">
              <a:solidFill>
                <a:srgbClr val="FFFFFF"/>
              </a:solidFill>
              <a:latin typeface="Lato"/>
              <a:ea typeface="Lato"/>
              <a:cs typeface="Lato"/>
              <a:sym typeface="Lato"/>
            </a:endParaRPr>
          </a:p>
        </p:txBody>
      </p:sp>
      <p:sp>
        <p:nvSpPr>
          <p:cNvPr id="184" name="Google Shape;184;p28"/>
          <p:cNvSpPr/>
          <p:nvPr/>
        </p:nvSpPr>
        <p:spPr>
          <a:xfrm>
            <a:off x="352850" y="2235462"/>
            <a:ext cx="8580000" cy="28095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AutoNum type="alphaLcParenR"/>
            </a:pPr>
            <a:r>
              <a:rPr b="1" lang="en">
                <a:solidFill>
                  <a:schemeClr val="dk1"/>
                </a:solidFill>
                <a:latin typeface="Lato"/>
                <a:ea typeface="Lato"/>
                <a:cs typeface="Lato"/>
                <a:sym typeface="Lato"/>
              </a:rPr>
              <a:t>How large is your sample data set (in terms of rows and columns)?</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rPr b="1" i="1" lang="en">
                <a:solidFill>
                  <a:schemeClr val="dk1"/>
                </a:solidFill>
                <a:latin typeface="Lato"/>
                <a:ea typeface="Lato"/>
                <a:cs typeface="Lato"/>
                <a:sym typeface="Lato"/>
              </a:rPr>
              <a:t>Rows:  9</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i="1" lang="en">
                <a:solidFill>
                  <a:schemeClr val="dk1"/>
                </a:solidFill>
                <a:latin typeface="Lato"/>
                <a:ea typeface="Lato"/>
                <a:cs typeface="Lato"/>
                <a:sym typeface="Lato"/>
              </a:rPr>
              <a:t>Columns:  15</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a:buAutoNum type="alphaLcParenR"/>
            </a:pPr>
            <a:r>
              <a:rPr b="1" lang="en">
                <a:solidFill>
                  <a:schemeClr val="dk1"/>
                </a:solidFill>
                <a:latin typeface="Lato"/>
                <a:ea typeface="Lato"/>
                <a:cs typeface="Lato"/>
                <a:sym typeface="Lato"/>
              </a:rPr>
              <a:t>What information do your columns contain?</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The sample data consists of 15 columns of data: Host ID, city, state, room type, bathrooms, bedrooms, bed, bed type, amenities, price, cancellation policy, number of reviews, days listed, reviews scores location, reviews score value</a:t>
            </a:r>
            <a:endParaRPr>
              <a:solidFill>
                <a:schemeClr val="dk1"/>
              </a:solidFill>
              <a:latin typeface="Lato"/>
              <a:ea typeface="Lato"/>
              <a:cs typeface="Lato"/>
              <a:sym typeface="Lato"/>
            </a:endParaRPr>
          </a:p>
        </p:txBody>
      </p:sp>
      <p:sp>
        <p:nvSpPr>
          <p:cNvPr id="185" name="Google Shape;185;p28"/>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186" name="Google Shape;186;p28"/>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29"/>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What data do you have access to? </a:t>
            </a:r>
            <a:r>
              <a:rPr i="1" lang="en" sz="1300">
                <a:solidFill>
                  <a:schemeClr val="lt1"/>
                </a:solidFill>
                <a:latin typeface="Lato"/>
                <a:ea typeface="Lato"/>
                <a:cs typeface="Lato"/>
                <a:sym typeface="Lato"/>
              </a:rPr>
              <a:t>(continued)</a:t>
            </a:r>
            <a:endParaRPr i="1" sz="1300">
              <a:solidFill>
                <a:srgbClr val="FFFFFF"/>
              </a:solidFill>
              <a:latin typeface="Lato"/>
              <a:ea typeface="Lato"/>
              <a:cs typeface="Lato"/>
              <a:sym typeface="Lato"/>
            </a:endParaRPr>
          </a:p>
        </p:txBody>
      </p:sp>
      <p:sp>
        <p:nvSpPr>
          <p:cNvPr id="193" name="Google Shape;193;p29"/>
          <p:cNvSpPr/>
          <p:nvPr/>
        </p:nvSpPr>
        <p:spPr>
          <a:xfrm>
            <a:off x="352850" y="2235451"/>
            <a:ext cx="8580000" cy="25938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Lato"/>
              <a:buAutoNum type="alphaLcParenR" startAt="3"/>
            </a:pPr>
            <a:r>
              <a:rPr b="1" lang="en">
                <a:solidFill>
                  <a:srgbClr val="000000"/>
                </a:solidFill>
                <a:latin typeface="Lato"/>
                <a:ea typeface="Lato"/>
                <a:cs typeface="Lato"/>
                <a:sym typeface="Lato"/>
              </a:rPr>
              <a:t>What data types do your columns contain?</a:t>
            </a:r>
            <a:endParaRPr b="1">
              <a:solidFill>
                <a:srgbClr val="000000"/>
              </a:solidFill>
              <a:latin typeface="Lato"/>
              <a:ea typeface="Lato"/>
              <a:cs typeface="Lato"/>
              <a:sym typeface="Lato"/>
            </a:endParaRPr>
          </a:p>
          <a:p>
            <a:pPr indent="0" lvl="0" marL="0" rtl="0" algn="l">
              <a:spcBef>
                <a:spcPts val="0"/>
              </a:spcBef>
              <a:spcAft>
                <a:spcPts val="0"/>
              </a:spcAft>
              <a:buNone/>
            </a:pPr>
            <a:r>
              <a:t/>
            </a:r>
            <a:endParaRPr b="1">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Qualitative?</a:t>
            </a:r>
            <a:endParaRPr>
              <a:solidFill>
                <a:srgbClr val="000000"/>
              </a:solidFill>
              <a:latin typeface="Lato Light"/>
              <a:ea typeface="Lato Light"/>
              <a:cs typeface="Lato Light"/>
              <a:sym typeface="Lato Light"/>
            </a:endParaRPr>
          </a:p>
          <a:p>
            <a:pPr indent="0" lvl="0" marL="0" rtl="0" algn="l">
              <a:spcBef>
                <a:spcPts val="0"/>
              </a:spcBef>
              <a:spcAft>
                <a:spcPts val="0"/>
              </a:spcAft>
              <a:buNone/>
            </a:pPr>
            <a:r>
              <a:t/>
            </a:r>
            <a:endParaRPr>
              <a:solidFill>
                <a:srgbClr val="000000"/>
              </a:solidFill>
              <a:latin typeface="Lato Light"/>
              <a:ea typeface="Lato Light"/>
              <a:cs typeface="Lato Light"/>
              <a:sym typeface="Lato Light"/>
            </a:endParaRPr>
          </a:p>
          <a:p>
            <a:pPr indent="0" lvl="0" marL="0" rtl="0" algn="l">
              <a:spcBef>
                <a:spcPts val="0"/>
              </a:spcBef>
              <a:spcAft>
                <a:spcPts val="0"/>
              </a:spcAft>
              <a:buNone/>
            </a:pPr>
            <a:r>
              <a:rPr lang="en">
                <a:latin typeface="Lato Light"/>
                <a:ea typeface="Lato Light"/>
                <a:cs typeface="Lato Light"/>
                <a:sym typeface="Lato Light"/>
              </a:rPr>
              <a:t>Host ID, city, state, room type, bed type, amenities, cancellation policy</a:t>
            </a:r>
            <a:endParaRPr>
              <a:solidFill>
                <a:srgbClr val="000000"/>
              </a:solidFill>
              <a:latin typeface="Lato Light"/>
              <a:ea typeface="Lato Light"/>
              <a:cs typeface="Lato Light"/>
              <a:sym typeface="Lato Light"/>
            </a:endParaRPr>
          </a:p>
          <a:p>
            <a:pPr indent="0" lvl="0" marL="0" rtl="0" algn="l">
              <a:spcBef>
                <a:spcPts val="0"/>
              </a:spcBef>
              <a:spcAft>
                <a:spcPts val="0"/>
              </a:spcAft>
              <a:buNone/>
            </a:pPr>
            <a:r>
              <a:t/>
            </a:r>
            <a:endParaRPr b="1">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Quantitative</a:t>
            </a:r>
            <a:r>
              <a:rPr b="1" lang="en">
                <a:solidFill>
                  <a:schemeClr val="dk1"/>
                </a:solidFill>
                <a:latin typeface="Lato"/>
                <a:ea typeface="Lato"/>
                <a:cs typeface="Lato"/>
                <a:sym typeface="Lato"/>
              </a:rPr>
              <a:t>?</a:t>
            </a:r>
            <a:endParaRPr b="1">
              <a:solidFill>
                <a:srgbClr val="000000"/>
              </a:solidFill>
              <a:latin typeface="Lato"/>
              <a:ea typeface="Lato"/>
              <a:cs typeface="Lato"/>
              <a:sym typeface="Lato"/>
            </a:endParaRPr>
          </a:p>
          <a:p>
            <a:pPr indent="0" lvl="0" marL="0" rtl="0" algn="l">
              <a:spcBef>
                <a:spcPts val="0"/>
              </a:spcBef>
              <a:spcAft>
                <a:spcPts val="0"/>
              </a:spcAft>
              <a:buNone/>
            </a:pPr>
            <a:r>
              <a:t/>
            </a:r>
            <a:endParaRPr>
              <a:latin typeface="Lato Light"/>
              <a:ea typeface="Lato Light"/>
              <a:cs typeface="Lato Light"/>
              <a:sym typeface="Lato Light"/>
            </a:endParaRPr>
          </a:p>
          <a:p>
            <a:pPr indent="0" lvl="0" marL="0" rtl="0" algn="l">
              <a:spcBef>
                <a:spcPts val="0"/>
              </a:spcBef>
              <a:spcAft>
                <a:spcPts val="0"/>
              </a:spcAft>
              <a:buNone/>
            </a:pPr>
            <a:r>
              <a:rPr lang="en">
                <a:latin typeface="Lato Light"/>
                <a:ea typeface="Lato Light"/>
                <a:cs typeface="Lato Light"/>
                <a:sym typeface="Lato Light"/>
              </a:rPr>
              <a:t>Bathrooms, bedrooms, beds, price, number of reviews, days listed, review scores location, review scores value</a:t>
            </a:r>
            <a:endParaRPr>
              <a:latin typeface="Lato Light"/>
              <a:ea typeface="Lato Light"/>
              <a:cs typeface="Lato Light"/>
              <a:sym typeface="Lato Light"/>
            </a:endParaRPr>
          </a:p>
          <a:p>
            <a:pPr indent="0" lvl="0" marL="0" rtl="0" algn="l">
              <a:spcBef>
                <a:spcPts val="0"/>
              </a:spcBef>
              <a:spcAft>
                <a:spcPts val="0"/>
              </a:spcAft>
              <a:buClr>
                <a:srgbClr val="000000"/>
              </a:buClr>
              <a:buSzPts val="1100"/>
              <a:buFont typeface="Arial"/>
              <a:buNone/>
            </a:pPr>
            <a:r>
              <a:t/>
            </a:r>
            <a:endParaRPr>
              <a:solidFill>
                <a:srgbClr val="000000"/>
              </a:solidFill>
              <a:latin typeface="Lato Light"/>
              <a:ea typeface="Lato Light"/>
              <a:cs typeface="Lato Light"/>
              <a:sym typeface="Lato Light"/>
            </a:endParaRPr>
          </a:p>
          <a:p>
            <a:pPr indent="0" lvl="0" marL="0" rtl="0" algn="l">
              <a:spcBef>
                <a:spcPts val="0"/>
              </a:spcBef>
              <a:spcAft>
                <a:spcPts val="0"/>
              </a:spcAft>
              <a:buClr>
                <a:srgbClr val="000000"/>
              </a:buClr>
              <a:buSzPts val="1100"/>
              <a:buFont typeface="Arial"/>
              <a:buNone/>
            </a:pPr>
            <a:r>
              <a:t/>
            </a:r>
            <a:endParaRPr b="1">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b="1" sz="1200">
              <a:latin typeface="Lato"/>
              <a:ea typeface="Lato"/>
              <a:cs typeface="Lato"/>
              <a:sym typeface="Lato"/>
            </a:endParaRPr>
          </a:p>
        </p:txBody>
      </p:sp>
      <p:pic>
        <p:nvPicPr>
          <p:cNvPr id="194" name="Google Shape;194;p2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95" name="Google Shape;195;p29"/>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196" name="Google Shape;196;p29"/>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30"/>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What data is important to the problem? Why do you think certain columns are important? </a:t>
            </a:r>
            <a:endParaRPr b="1" sz="1300">
              <a:solidFill>
                <a:schemeClr val="lt1"/>
              </a:solidFill>
              <a:latin typeface="Lato"/>
              <a:ea typeface="Lato"/>
              <a:cs typeface="Lato"/>
              <a:sym typeface="Lato"/>
            </a:endParaRPr>
          </a:p>
        </p:txBody>
      </p:sp>
      <p:sp>
        <p:nvSpPr>
          <p:cNvPr id="203" name="Google Shape;203;p30"/>
          <p:cNvSpPr/>
          <p:nvPr/>
        </p:nvSpPr>
        <p:spPr>
          <a:xfrm>
            <a:off x="352850" y="2235450"/>
            <a:ext cx="8580000" cy="27081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I think that all of the data is important to the problem. Since the campaign calls for the expansion to new cities, the city and state columns are important to see if there is a difference in  the guidelines needed depending on the location of the listing. The information about the listing itself including the room type, bathrooms, bedrooms, beds, bed type, amenities, price, cancellation policy, number of reviews, days listed, reviews scores location and reviews scores value are important to the problem because they are factors that might </a:t>
            </a:r>
            <a:r>
              <a:rPr lang="en" sz="1200">
                <a:latin typeface="Lato"/>
                <a:ea typeface="Lato"/>
                <a:cs typeface="Lato"/>
                <a:sym typeface="Lato"/>
              </a:rPr>
              <a:t>impact the success of the Listings123 host.</a:t>
            </a:r>
            <a:endParaRPr sz="1200">
              <a:latin typeface="Lato"/>
              <a:ea typeface="Lato"/>
              <a:cs typeface="Lato"/>
              <a:sym typeface="Lato"/>
            </a:endParaRPr>
          </a:p>
        </p:txBody>
      </p:sp>
      <p:pic>
        <p:nvPicPr>
          <p:cNvPr id="204" name="Google Shape;204;p3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05" name="Google Shape;205;p30"/>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206" name="Google Shape;206;p30"/>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31"/>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Is the data enough to solve the problem? If not, what data do you need?</a:t>
            </a:r>
            <a:endParaRPr b="1" sz="1300">
              <a:solidFill>
                <a:schemeClr val="lt1"/>
              </a:solidFill>
              <a:latin typeface="Lato"/>
              <a:ea typeface="Lato"/>
              <a:cs typeface="Lato"/>
              <a:sym typeface="Lato"/>
            </a:endParaRPr>
          </a:p>
        </p:txBody>
      </p:sp>
      <p:pic>
        <p:nvPicPr>
          <p:cNvPr id="213" name="Google Shape;213;p3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14" name="Google Shape;214;p31"/>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215" name="Google Shape;215;p31"/>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
        <p:nvSpPr>
          <p:cNvPr id="217" name="Google Shape;217;p31"/>
          <p:cNvSpPr/>
          <p:nvPr/>
        </p:nvSpPr>
        <p:spPr>
          <a:xfrm>
            <a:off x="352850" y="2235450"/>
            <a:ext cx="8580000" cy="27081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Lato"/>
                <a:ea typeface="Lato"/>
                <a:cs typeface="Lato"/>
                <a:sym typeface="Lato"/>
              </a:rPr>
              <a:t>I think that more data is needed to solve the problem. Although there is a lot of information on the listings themselves, I think that there </a:t>
            </a:r>
            <a:r>
              <a:rPr lang="en">
                <a:latin typeface="Lato"/>
                <a:ea typeface="Lato"/>
                <a:cs typeface="Lato"/>
                <a:sym typeface="Lato"/>
              </a:rPr>
              <a:t>should</a:t>
            </a:r>
            <a:r>
              <a:rPr lang="en">
                <a:latin typeface="Lato"/>
                <a:ea typeface="Lato"/>
                <a:cs typeface="Lato"/>
                <a:sym typeface="Lato"/>
              </a:rPr>
              <a:t> be more guidelines on what the hosts can do for their customers. For example, I think there should be a column on hostings customer service rating like there are on Airbnb websites</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p1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81" name="Google Shape;81;p19"/>
          <p:cNvSpPr/>
          <p:nvPr/>
        </p:nvSpPr>
        <p:spPr>
          <a:xfrm>
            <a:off x="352850" y="1811550"/>
            <a:ext cx="8580000" cy="4524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WHO:</a:t>
            </a:r>
            <a:r>
              <a:rPr b="1" lang="en" sz="1300">
                <a:solidFill>
                  <a:schemeClr val="lt1"/>
                </a:solidFill>
                <a:latin typeface="Lato"/>
                <a:ea typeface="Lato"/>
                <a:cs typeface="Lato"/>
                <a:sym typeface="Lato"/>
              </a:rPr>
              <a:t> Who is involved in the project?</a:t>
            </a:r>
            <a:endParaRPr b="1" sz="1300">
              <a:solidFill>
                <a:srgbClr val="FFFFFF"/>
              </a:solidFill>
              <a:latin typeface="Lato"/>
              <a:ea typeface="Lato"/>
              <a:cs typeface="Lato"/>
              <a:sym typeface="Lato"/>
            </a:endParaRPr>
          </a:p>
        </p:txBody>
      </p:sp>
      <p:sp>
        <p:nvSpPr>
          <p:cNvPr id="82" name="Google Shape;82;p19"/>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84" name="Google Shape;84;p19"/>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85" name="Google Shape;85;p19"/>
          <p:cNvSpPr/>
          <p:nvPr/>
        </p:nvSpPr>
        <p:spPr>
          <a:xfrm>
            <a:off x="352850" y="2268948"/>
            <a:ext cx="8580000" cy="22458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Analytics Manager, Skyler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CEO, Sam</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investors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VCs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business analyst- me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Listings123 hosts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Customers</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pic>
        <p:nvPicPr>
          <p:cNvPr id="90" name="Google Shape;90;p2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91" name="Google Shape;91;p20"/>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93" name="Google Shape;93;p20"/>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94" name="Google Shape;94;p20"/>
          <p:cNvSpPr/>
          <p:nvPr/>
        </p:nvSpPr>
        <p:spPr>
          <a:xfrm>
            <a:off x="352850" y="1811550"/>
            <a:ext cx="8580000" cy="4524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solidFill>
                  <a:srgbClr val="FFFFFF"/>
                </a:solidFill>
                <a:latin typeface="Lato Black"/>
                <a:ea typeface="Lato Black"/>
                <a:cs typeface="Lato Black"/>
                <a:sym typeface="Lato Black"/>
              </a:rPr>
              <a:t>WHAT:</a:t>
            </a:r>
            <a:r>
              <a:rPr b="1" lang="en" sz="1300">
                <a:solidFill>
                  <a:srgbClr val="FFFFFF"/>
                </a:solidFill>
                <a:latin typeface="Lato"/>
                <a:ea typeface="Lato"/>
                <a:cs typeface="Lato"/>
                <a:sym typeface="Lato"/>
              </a:rPr>
              <a:t> What problem has to be solved? What would be the ideal solution for that problem? </a:t>
            </a:r>
            <a:endParaRPr b="1" sz="1300">
              <a:solidFill>
                <a:srgbClr val="FFFFFF"/>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 sz="1300">
                <a:solidFill>
                  <a:srgbClr val="FFFFFF"/>
                </a:solidFill>
                <a:latin typeface="Lato"/>
                <a:ea typeface="Lato"/>
                <a:cs typeface="Lato"/>
                <a:sym typeface="Lato"/>
              </a:rPr>
              <a:t>What happens if the problem is not solved?</a:t>
            </a:r>
            <a:endParaRPr b="1" sz="1300">
              <a:solidFill>
                <a:srgbClr val="FFFFFF"/>
              </a:solidFill>
              <a:latin typeface="Lato"/>
              <a:ea typeface="Lato"/>
              <a:cs typeface="Lato"/>
              <a:sym typeface="Lato"/>
            </a:endParaRPr>
          </a:p>
        </p:txBody>
      </p:sp>
      <p:sp>
        <p:nvSpPr>
          <p:cNvPr id="95" name="Google Shape;95;p20"/>
          <p:cNvSpPr/>
          <p:nvPr/>
        </p:nvSpPr>
        <p:spPr>
          <a:xfrm>
            <a:off x="352850" y="3760100"/>
            <a:ext cx="8580000" cy="3750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Black"/>
                <a:ea typeface="Lato Black"/>
                <a:cs typeface="Lato Black"/>
                <a:sym typeface="Lato Black"/>
              </a:rPr>
              <a:t>WHERE: </a:t>
            </a:r>
            <a:r>
              <a:rPr b="1" lang="en" sz="1300">
                <a:solidFill>
                  <a:srgbClr val="FFFFFF"/>
                </a:solidFill>
                <a:latin typeface="Lato"/>
                <a:ea typeface="Lato"/>
                <a:cs typeface="Lato"/>
                <a:sym typeface="Lato"/>
              </a:rPr>
              <a:t>Where does the problem occur? Where do you need to solve the problem?</a:t>
            </a:r>
            <a:endParaRPr b="1" sz="1300">
              <a:solidFill>
                <a:srgbClr val="FFFFFF"/>
              </a:solidFill>
              <a:latin typeface="Lato"/>
              <a:ea typeface="Lato"/>
              <a:cs typeface="Lato"/>
              <a:sym typeface="Lato"/>
            </a:endParaRPr>
          </a:p>
        </p:txBody>
      </p:sp>
      <p:sp>
        <p:nvSpPr>
          <p:cNvPr id="96" name="Google Shape;96;p20"/>
          <p:cNvSpPr/>
          <p:nvPr/>
        </p:nvSpPr>
        <p:spPr>
          <a:xfrm>
            <a:off x="352850" y="4135100"/>
            <a:ext cx="8580000" cy="7227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latin typeface="Lato"/>
                <a:ea typeface="Lato"/>
                <a:cs typeface="Lato"/>
                <a:sym typeface="Lato"/>
              </a:rPr>
              <a:t>The problem occurs within the business itself, specifically in the business marketing department</a:t>
            </a:r>
            <a:endParaRPr sz="13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300">
              <a:latin typeface="Lato"/>
              <a:ea typeface="Lato"/>
              <a:cs typeface="Lato"/>
              <a:sym typeface="Lato"/>
            </a:endParaRPr>
          </a:p>
        </p:txBody>
      </p:sp>
      <p:sp>
        <p:nvSpPr>
          <p:cNvPr id="97" name="Google Shape;97;p20"/>
          <p:cNvSpPr/>
          <p:nvPr/>
        </p:nvSpPr>
        <p:spPr>
          <a:xfrm>
            <a:off x="352850" y="2268950"/>
            <a:ext cx="8580000" cy="13422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latin typeface="Lato"/>
                <a:ea typeface="Lato"/>
                <a:cs typeface="Lato"/>
                <a:sym typeface="Lato"/>
              </a:rPr>
              <a:t>The problem that has to be solved is the  CEO wants to expand to new cities with a marketing campaign that shows the values and benefits of being a good host but there are currently no guidelines on what makes a successful host and the campaign does not have enough funding. The ideal solution would be a to conduct a business analysis to find insights that we can use to provide data-based recommendations to identify successful hosts in order to convince the investors and VCs to fund the campaign. If the problem is not solved, the national marketing campaign will not get the funding and Listings123 will not be able to expand to new cities.</a:t>
            </a:r>
            <a:endParaRPr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03" name="Google Shape;103;p21"/>
          <p:cNvSpPr/>
          <p:nvPr/>
        </p:nvSpPr>
        <p:spPr>
          <a:xfrm>
            <a:off x="365275" y="186380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WHEN:</a:t>
            </a:r>
            <a:r>
              <a:rPr b="1" lang="en" sz="1300">
                <a:solidFill>
                  <a:schemeClr val="lt1"/>
                </a:solidFill>
                <a:latin typeface="Lato"/>
                <a:ea typeface="Lato"/>
                <a:cs typeface="Lato"/>
                <a:sym typeface="Lato"/>
              </a:rPr>
              <a:t> When does the project need to be completed? When does the issue occur? </a:t>
            </a:r>
            <a:endParaRPr b="1" sz="1300">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p:txBody>
      </p:sp>
      <p:sp>
        <p:nvSpPr>
          <p:cNvPr id="104" name="Google Shape;104;p21"/>
          <p:cNvSpPr/>
          <p:nvPr/>
        </p:nvSpPr>
        <p:spPr>
          <a:xfrm>
            <a:off x="367775" y="2287700"/>
            <a:ext cx="8580000" cy="7842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latin typeface="Lato"/>
                <a:ea typeface="Lato"/>
                <a:cs typeface="Lato"/>
                <a:sym typeface="Lato"/>
              </a:rPr>
              <a:t>The project needs to be completed within the next two weeks. The issue occurs now because the CEO needs the funding to do the expansion</a:t>
            </a:r>
            <a:endParaRPr sz="1300">
              <a:latin typeface="Lato"/>
              <a:ea typeface="Lato"/>
              <a:cs typeface="Lato"/>
              <a:sym typeface="Lato"/>
            </a:endParaRPr>
          </a:p>
        </p:txBody>
      </p:sp>
      <p:sp>
        <p:nvSpPr>
          <p:cNvPr id="105" name="Google Shape;105;p21"/>
          <p:cNvSpPr/>
          <p:nvPr/>
        </p:nvSpPr>
        <p:spPr>
          <a:xfrm>
            <a:off x="365263" y="32593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Black"/>
                <a:ea typeface="Lato Black"/>
                <a:cs typeface="Lato Black"/>
                <a:sym typeface="Lato Black"/>
              </a:rPr>
              <a:t>WHY: </a:t>
            </a:r>
            <a:r>
              <a:rPr b="1" lang="en" sz="1300">
                <a:solidFill>
                  <a:schemeClr val="lt1"/>
                </a:solidFill>
                <a:latin typeface="Lato"/>
                <a:ea typeface="Lato"/>
                <a:cs typeface="Lato"/>
                <a:sym typeface="Lato"/>
              </a:rPr>
              <a:t>Why should this problem be solved? Why does the issue occur?</a:t>
            </a:r>
            <a:endParaRPr b="1" sz="1300">
              <a:solidFill>
                <a:srgbClr val="FFFFFF"/>
              </a:solidFill>
              <a:latin typeface="Lato"/>
              <a:ea typeface="Lato"/>
              <a:cs typeface="Lato"/>
              <a:sym typeface="Lato"/>
            </a:endParaRPr>
          </a:p>
        </p:txBody>
      </p:sp>
      <p:sp>
        <p:nvSpPr>
          <p:cNvPr id="106" name="Google Shape;106;p21"/>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108" name="Google Shape;108;p21"/>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109" name="Google Shape;109;p21"/>
          <p:cNvSpPr/>
          <p:nvPr/>
        </p:nvSpPr>
        <p:spPr>
          <a:xfrm>
            <a:off x="370300" y="3683250"/>
            <a:ext cx="8580000" cy="11175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latin typeface="Lato"/>
                <a:ea typeface="Lato"/>
                <a:cs typeface="Lato"/>
                <a:sym typeface="Lato"/>
              </a:rPr>
              <a:t>The problem should be solved so that Listings123 can expand to new cities. The issue occurs because the company does not have guidelines based on host data on what makes a successful host, which is needed to convince the investors and VCs to fund the campaign</a:t>
            </a:r>
            <a:endParaRPr sz="13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2"/>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16" name="Google Shape;116;p22"/>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17" name="Google Shape;117;p22"/>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18" name="Google Shape;118;p22"/>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Who are your stakeholders?</a:t>
            </a:r>
            <a:endParaRPr b="1" sz="1300">
              <a:solidFill>
                <a:srgbClr val="FFFFFF"/>
              </a:solidFill>
              <a:latin typeface="Lato"/>
              <a:ea typeface="Lato"/>
              <a:cs typeface="Lato"/>
              <a:sym typeface="Lato"/>
            </a:endParaRPr>
          </a:p>
        </p:txBody>
      </p:sp>
      <p:sp>
        <p:nvSpPr>
          <p:cNvPr id="119" name="Google Shape;119;p22"/>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Internal:</a:t>
            </a:r>
            <a:endParaRPr b="1">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Analytics Manager, Skyler</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CEO, Sam</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Me (the business analyst)</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External:</a:t>
            </a:r>
            <a:r>
              <a:rPr lang="en">
                <a:solidFill>
                  <a:schemeClr val="dk1"/>
                </a:solidFill>
                <a:latin typeface="Lato Light"/>
                <a:ea typeface="Lato Light"/>
                <a:cs typeface="Lato Light"/>
                <a:sym typeface="Lato Light"/>
              </a:rPr>
              <a:t> </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The investors</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The VCs</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The Listings123 hosts</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Customers</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23"/>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26" name="Google Shape;126;p23"/>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27" name="Google Shape;127;p23"/>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28" name="Google Shape;128;p23"/>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How is each stakeholder involved? What can each stakeholder contribute to the project?</a:t>
            </a:r>
            <a:endParaRPr b="1" sz="1300">
              <a:solidFill>
                <a:schemeClr val="lt1"/>
              </a:solidFill>
              <a:latin typeface="Lato"/>
              <a:ea typeface="Lato"/>
              <a:cs typeface="Lato"/>
              <a:sym typeface="Lato"/>
            </a:endParaRPr>
          </a:p>
        </p:txBody>
      </p:sp>
      <p:sp>
        <p:nvSpPr>
          <p:cNvPr id="129" name="Google Shape;129;p23"/>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CEO, Sam- Sam is the CEO and founder of the business. He will use the funding from the investors and VCs to expand the business to other cities using the marketing campaign. He is depending on the data we analyze so that we can create guidelines specific to the company for successful Listings123 hosts in order to convince the investors and VCs to fund the campaign.</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investors- The company’s investors provide financial support to the marketing campaign and expansion that the CEO wants to do. They need to be convinced to fund the campaign from data-based evidence on what traits make successful Listings123 hosts specific to the company versus other hosting companies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VCs- Like the investors, the company’s VCs provide financial support to the marketing campaign and expansion that the CEO wants to do. They need to be convinced to fund the campaign from data-based evidence on what traits make successful Listings123 hosts specific to the company versus other hosting companies</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24"/>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36" name="Google Shape;136;p24"/>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37" name="Google Shape;137;p24"/>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38" name="Google Shape;138;p24"/>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How is each stakeholder involved? What can each stakeholder contribute to the project? </a:t>
            </a:r>
            <a:r>
              <a:rPr i="1" lang="en" sz="1300">
                <a:solidFill>
                  <a:schemeClr val="lt1"/>
                </a:solidFill>
                <a:latin typeface="Lato"/>
                <a:ea typeface="Lato"/>
                <a:cs typeface="Lato"/>
                <a:sym typeface="Lato"/>
              </a:rPr>
              <a:t>(continued)</a:t>
            </a:r>
            <a:endParaRPr i="1" sz="1300">
              <a:solidFill>
                <a:schemeClr val="lt1"/>
              </a:solidFill>
              <a:latin typeface="Lato"/>
              <a:ea typeface="Lato"/>
              <a:cs typeface="Lato"/>
              <a:sym typeface="Lato"/>
            </a:endParaRPr>
          </a:p>
        </p:txBody>
      </p:sp>
      <p:sp>
        <p:nvSpPr>
          <p:cNvPr id="139" name="Google Shape;139;p24"/>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business analyst (me)- The business analyst will investigate the data and provide evidence on what traits make successful Listings123 hosts specific to the company versus other hosting companies like Airbnb. This data will need to be presented to the investors and VCs to convince them to fund the campaign</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Listings123 hosts- The Listings123 hosts contribute to the expansion and marketing campaign. They are not aware that they are involved in this business problem.</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analytics manager, Skyler- The manager supports and may advice on analysis decisions and reports directly to the CEO, Sam. The business analyst will have to report their findings to the manager to convince them of the best guidelines for Listings123 hosts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Customers- They stay at the Listings123 places. They contribute by giving feedback on the hosts’ locations and staying at the listings</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5"/>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46" name="Google Shape;146;p25"/>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47" name="Google Shape;147;p25"/>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48" name="Google Shape;148;p25"/>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Why is your project important to each stakeholder?</a:t>
            </a:r>
            <a:endParaRPr b="1" sz="1300">
              <a:solidFill>
                <a:schemeClr val="lt1"/>
              </a:solidFill>
              <a:latin typeface="Lato"/>
              <a:ea typeface="Lato"/>
              <a:cs typeface="Lato"/>
              <a:sym typeface="Lato"/>
            </a:endParaRPr>
          </a:p>
        </p:txBody>
      </p:sp>
      <p:sp>
        <p:nvSpPr>
          <p:cNvPr id="149" name="Google Shape;149;p25"/>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CEO, Sam- Sam is the owner of the company so it is important that the company is successful and gains enough funding to do the expansion to new cities that he wants to do</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investors- Investors want to be sure that they are putting in money into a successful marketing campaign that will bring them an income as well</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VCs- Like the investors, the VCs want to be sure that they are putting in money into a successful marketing campaign that will bring them an income as well</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business analyst (me)- This project is my responsibility as a business analyst. I have to do it so that the marketing campaign can be funded and I can keep my job</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Listings123 hosts- Hosts in new cities can benefit from knowing how to be a successful host and therefore benefit from the company’s services</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26"/>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56" name="Google Shape;156;p26"/>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57" name="Google Shape;157;p26"/>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58" name="Google Shape;158;p26"/>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Why is your project important to each stakeholder? </a:t>
            </a:r>
            <a:r>
              <a:rPr i="1" lang="en" sz="1300">
                <a:solidFill>
                  <a:schemeClr val="lt1"/>
                </a:solidFill>
                <a:latin typeface="Lato"/>
                <a:ea typeface="Lato"/>
                <a:cs typeface="Lato"/>
                <a:sym typeface="Lato"/>
              </a:rPr>
              <a:t>(continued)</a:t>
            </a:r>
            <a:endParaRPr i="1" sz="1300">
              <a:solidFill>
                <a:schemeClr val="lt1"/>
              </a:solidFill>
              <a:latin typeface="Lato"/>
              <a:ea typeface="Lato"/>
              <a:cs typeface="Lato"/>
              <a:sym typeface="Lato"/>
            </a:endParaRPr>
          </a:p>
        </p:txBody>
      </p:sp>
      <p:sp>
        <p:nvSpPr>
          <p:cNvPr id="159" name="Google Shape;159;p26"/>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Analytics Manager, Skyler- As the analytics manager it is Skyler’s responsibility to oversee all analysis processes so that the campaign can get the funding and she can keep her job</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Customers- It is important to them because they are the customers that stay at the hostings and give feedback to the hosts</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thstream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