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9000">
              <a:schemeClr val="bg2">
                <a:tint val="90000"/>
                <a:satMod val="92000"/>
                <a:lumMod val="120000"/>
              </a:schemeClr>
            </a:gs>
            <a:gs pos="100000">
              <a:schemeClr val="bg2">
                <a:shade val="98000"/>
                <a:satMod val="120000"/>
                <a:lumMod val="98000"/>
              </a:schemeClr>
            </a:gs>
          </a:gsLst>
          <a:path path="circle">
            <a:fillToRect l="50000" t="50000" r="100000" b="100000"/>
          </a:path>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11/29/2015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Recommender_syste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3640" y="1111684"/>
            <a:ext cx="8915399" cy="2262781"/>
          </a:xfrm>
        </p:spPr>
        <p:txBody>
          <a:bodyPr/>
          <a:lstStyle/>
          <a:p>
            <a:r>
              <a:rPr lang="en-US" u="sng">
                <a:latin typeface="Calibri" panose="020F0502020204030204" pitchFamily="34" charset="0"/>
                <a:hlinkClick r:id="rId2"/>
              </a:rPr>
              <a:t>Recommender </a:t>
            </a:r>
            <a:r>
              <a:rPr lang="en-US" u="sng" smtClean="0">
                <a:latin typeface="Calibri" panose="020F0502020204030204" pitchFamily="34" charset="0"/>
                <a:hlinkClick r:id="rId2"/>
              </a:rPr>
              <a:t>system</a:t>
            </a:r>
            <a:r>
              <a:rPr lang="en-US">
                <a:latin typeface="Calibri" panose="020F0502020204030204" pitchFamily="34" charset="0"/>
              </a:rPr>
              <a:t/>
            </a:r>
            <a:br>
              <a:rPr lang="en-US">
                <a:latin typeface="Calibri" panose="020F0502020204030204" pitchFamily="34" charset="0"/>
              </a:rPr>
            </a:br>
            <a:endParaRPr lang="en-US">
              <a:latin typeface="Calibri" panose="020F0502020204030204" pitchFamily="34" charset="0"/>
            </a:endParaRPr>
          </a:p>
        </p:txBody>
      </p:sp>
      <p:sp>
        <p:nvSpPr>
          <p:cNvPr id="3" name="Subtitle 2"/>
          <p:cNvSpPr>
            <a:spLocks noGrp="1"/>
          </p:cNvSpPr>
          <p:nvPr>
            <p:ph type="subTitle" idx="1"/>
          </p:nvPr>
        </p:nvSpPr>
        <p:spPr>
          <a:xfrm>
            <a:off x="3276601" y="2811323"/>
            <a:ext cx="8915399" cy="2875493"/>
          </a:xfrm>
        </p:spPr>
        <p:txBody>
          <a:bodyPr>
            <a:normAutofit/>
          </a:bodyPr>
          <a:lstStyle/>
          <a:p>
            <a:r>
              <a:rPr lang="en-US" sz="2400" u="sng" smtClean="0">
                <a:solidFill>
                  <a:schemeClr val="tx1">
                    <a:lumMod val="85000"/>
                    <a:lumOff val="15000"/>
                  </a:schemeClr>
                </a:solidFill>
                <a:effectLst>
                  <a:outerShdw blurRad="38100" dist="38100" dir="2700000" algn="tl">
                    <a:srgbClr val="000000">
                      <a:alpha val="43137"/>
                    </a:srgbClr>
                  </a:outerShdw>
                </a:effectLst>
                <a:latin typeface="Calibri" panose="020F0502020204030204" pitchFamily="34" charset="0"/>
              </a:rPr>
              <a:t>Nhóm thực hiện</a:t>
            </a:r>
          </a:p>
          <a:p>
            <a:r>
              <a:rPr lang="en-US" sz="2400">
                <a:solidFill>
                  <a:schemeClr val="tx1">
                    <a:lumMod val="85000"/>
                    <a:lumOff val="15000"/>
                  </a:schemeClr>
                </a:solidFill>
                <a:latin typeface="Calibri" panose="020F0502020204030204" pitchFamily="34" charset="0"/>
              </a:rPr>
              <a:t>	</a:t>
            </a:r>
            <a:r>
              <a:rPr lang="en-US" sz="2400" smtClean="0">
                <a:solidFill>
                  <a:schemeClr val="tx1">
                    <a:lumMod val="85000"/>
                    <a:lumOff val="15000"/>
                  </a:schemeClr>
                </a:solidFill>
                <a:latin typeface="Calibri" panose="020F0502020204030204" pitchFamily="34" charset="0"/>
              </a:rPr>
              <a:t>1. Bùi Tuấn Ánh			-	CNTT-TT 1.01</a:t>
            </a:r>
          </a:p>
          <a:p>
            <a:r>
              <a:rPr lang="en-US" sz="2400">
                <a:solidFill>
                  <a:schemeClr val="tx1">
                    <a:lumMod val="85000"/>
                    <a:lumOff val="15000"/>
                  </a:schemeClr>
                </a:solidFill>
                <a:latin typeface="Calibri" panose="020F0502020204030204" pitchFamily="34" charset="0"/>
              </a:rPr>
              <a:t>	</a:t>
            </a:r>
            <a:r>
              <a:rPr lang="en-US" sz="2400" smtClean="0">
                <a:solidFill>
                  <a:schemeClr val="tx1">
                    <a:lumMod val="85000"/>
                    <a:lumOff val="15000"/>
                  </a:schemeClr>
                </a:solidFill>
                <a:latin typeface="Calibri" panose="020F0502020204030204" pitchFamily="34" charset="0"/>
              </a:rPr>
              <a:t>2. Nguyễn Đình Phúc		-	CNTT-TT 1.01</a:t>
            </a:r>
          </a:p>
          <a:p>
            <a:r>
              <a:rPr lang="en-US" sz="2400" smtClean="0">
                <a:solidFill>
                  <a:schemeClr val="tx1">
                    <a:lumMod val="85000"/>
                    <a:lumOff val="15000"/>
                  </a:schemeClr>
                </a:solidFill>
                <a:latin typeface="Calibri" panose="020F0502020204030204" pitchFamily="34" charset="0"/>
              </a:rPr>
              <a:t>	3. Nguyễn Gia Tuyến</a:t>
            </a:r>
            <a:r>
              <a:rPr lang="en-US" sz="2400">
                <a:solidFill>
                  <a:schemeClr val="tx1">
                    <a:lumMod val="85000"/>
                    <a:lumOff val="15000"/>
                  </a:schemeClr>
                </a:solidFill>
                <a:latin typeface="Calibri" panose="020F0502020204030204" pitchFamily="34" charset="0"/>
              </a:rPr>
              <a:t>		-	CNTT-TT 1.01</a:t>
            </a:r>
          </a:p>
        </p:txBody>
      </p:sp>
    </p:spTree>
    <p:extLst>
      <p:ext uri="{BB962C8B-B14F-4D97-AF65-F5344CB8AC3E}">
        <p14:creationId xmlns:p14="http://schemas.microsoft.com/office/powerpoint/2010/main" val="4033377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solidFill>
                  <a:srgbClr val="C00000"/>
                </a:solidFill>
                <a:latin typeface="Calibri" panose="020F0502020204030204" pitchFamily="34" charset="0"/>
              </a:rPr>
              <a:t>CF và phương pháp hồi quy tuyến tính</a:t>
            </a:r>
          </a:p>
        </p:txBody>
      </p:sp>
      <p:sp>
        <p:nvSpPr>
          <p:cNvPr id="3" name="Content Placeholder 2"/>
          <p:cNvSpPr>
            <a:spLocks noGrp="1"/>
          </p:cNvSpPr>
          <p:nvPr>
            <p:ph idx="1"/>
          </p:nvPr>
        </p:nvSpPr>
        <p:spPr/>
        <p:txBody>
          <a:bodyPr/>
          <a:lstStyle/>
          <a:p>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y chỉ thị độ sạch của oxy sinh ra trong quá trình chưng cất hóa học, còn x là nồng độ phần trăm của hydrocarbon có mặt ở bình ngưng bộ phận chưng cất. </a:t>
            </a:r>
            <a:endPar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mtClean="0"/>
          </a:p>
        </p:txBody>
      </p:sp>
      <p:pic>
        <p:nvPicPr>
          <p:cNvPr id="4" name="Picture 3"/>
          <p:cNvPicPr/>
          <p:nvPr/>
        </p:nvPicPr>
        <p:blipFill rotWithShape="1">
          <a:blip r:embed="rId2"/>
          <a:srcRect l="12320" t="28513" r="4203" b="22434"/>
          <a:stretch/>
        </p:blipFill>
        <p:spPr bwMode="auto">
          <a:xfrm>
            <a:off x="1929082" y="3729612"/>
            <a:ext cx="5531803" cy="1853861"/>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35413" t="20654" r="25978" b="10670"/>
          <a:stretch/>
        </p:blipFill>
        <p:spPr bwMode="auto">
          <a:xfrm>
            <a:off x="7604390" y="3484362"/>
            <a:ext cx="3756717" cy="29164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51585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Xét với 2 vecto rating user u và u’ (2 item i và j):</a:t>
                </a:r>
              </a:p>
              <a:p>
                <a:r>
                  <a:rPr lang="en-US"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Giả sử ta có một đường thẳng </a:t>
                </a:r>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hồi quy của 2 vecto đó được biểu diễn theo phương trình: u’ = Au + B.</a:t>
                </a:r>
              </a:p>
              <a:p>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Trong đó giá trị</a:t>
                </a:r>
                <a:r>
                  <a:rPr lang="en-US"/>
                  <a:t>:  </a:t>
                </a:r>
                <a:r>
                  <a:rPr lang="en-US" smtClean="0"/>
                  <a:t>A </a:t>
                </a:r>
                <a:r>
                  <a:rPr lang="en-US"/>
                  <a:t>= </a:t>
                </a:r>
                <a14:m>
                  <m:oMath xmlns:m="http://schemas.openxmlformats.org/officeDocument/2006/math">
                    <m:f>
                      <m:fPr>
                        <m:ctrlPr>
                          <a:rPr lang="en-US" i="1"/>
                        </m:ctrlPr>
                      </m:fPr>
                      <m:num>
                        <m:r>
                          <m:rPr>
                            <m:sty m:val="p"/>
                          </m:rPr>
                          <a:rPr lang="en-US"/>
                          <m:t>Δ</m:t>
                        </m:r>
                        <m:r>
                          <a:rPr lang="en-US" i="1"/>
                          <m:t>𝑢</m:t>
                        </m:r>
                        <m:r>
                          <a:rPr lang="en-US" i="1"/>
                          <m:t>′</m:t>
                        </m:r>
                      </m:num>
                      <m:den>
                        <m:r>
                          <m:rPr>
                            <m:sty m:val="p"/>
                          </m:rPr>
                          <a:rPr lang="en-US"/>
                          <m:t>Δ</m:t>
                        </m:r>
                        <m:r>
                          <a:rPr lang="en-US" i="1"/>
                          <m:t>𝑢</m:t>
                        </m:r>
                      </m:den>
                    </m:f>
                  </m:oMath>
                </a14:m>
                <a:r>
                  <a:rPr lang="en-US"/>
                  <a:t> = </a:t>
                </a:r>
                <a14:m>
                  <m:oMath xmlns:m="http://schemas.openxmlformats.org/officeDocument/2006/math">
                    <m:f>
                      <m:fPr>
                        <m:ctrlPr>
                          <a:rPr lang="en-US" i="1"/>
                        </m:ctrlPr>
                      </m:fPr>
                      <m:num>
                        <m:sSub>
                          <m:sSubPr>
                            <m:ctrlPr>
                              <a:rPr lang="en-US" i="1"/>
                            </m:ctrlPr>
                          </m:sSubPr>
                          <m:e>
                            <m:r>
                              <a:rPr lang="en-US" i="1"/>
                              <m:t>𝐶</m:t>
                            </m:r>
                          </m:e>
                          <m:sub>
                            <m:r>
                              <a:rPr lang="en-US" i="1"/>
                              <m:t>𝑢𝑢</m:t>
                            </m:r>
                            <m:r>
                              <a:rPr lang="en-US" i="1"/>
                              <m:t>′</m:t>
                            </m:r>
                          </m:sub>
                        </m:sSub>
                      </m:num>
                      <m:den>
                        <m:sSub>
                          <m:sSubPr>
                            <m:ctrlPr>
                              <a:rPr lang="en-US" i="1"/>
                            </m:ctrlPr>
                          </m:sSubPr>
                          <m:e>
                            <m:r>
                              <a:rPr lang="en-US" i="1"/>
                              <m:t>𝐶</m:t>
                            </m:r>
                          </m:e>
                          <m:sub>
                            <m:r>
                              <a:rPr lang="en-US" i="1"/>
                              <m:t>𝑢𝑢</m:t>
                            </m:r>
                          </m:sub>
                        </m:sSub>
                      </m:den>
                    </m:f>
                  </m:oMath>
                </a14:m>
                <a:r>
                  <a:rPr lang="en-US"/>
                  <a:t> = </a:t>
                </a:r>
                <a14:m>
                  <m:oMath xmlns:m="http://schemas.openxmlformats.org/officeDocument/2006/math">
                    <m:f>
                      <m:fPr>
                        <m:ctrlPr>
                          <a:rPr lang="en-US" i="1"/>
                        </m:ctrlPr>
                      </m:fPr>
                      <m:num>
                        <m:nary>
                          <m:naryPr>
                            <m:chr m:val="∑"/>
                            <m:limLoc m:val="undOvr"/>
                            <m:subHide m:val="on"/>
                            <m:supHide m:val="on"/>
                            <m:ctrlPr>
                              <a:rPr lang="en-US" i="1"/>
                            </m:ctrlPr>
                          </m:naryPr>
                          <m:sub/>
                          <m:sup/>
                          <m:e>
                            <m:r>
                              <a:rPr lang="en-US" i="1"/>
                              <m:t>(</m:t>
                            </m:r>
                            <m:sSub>
                              <m:sSubPr>
                                <m:ctrlPr>
                                  <a:rPr lang="en-US" i="1"/>
                                </m:ctrlPr>
                              </m:sSubPr>
                              <m:e>
                                <m:r>
                                  <a:rPr lang="en-US" i="1"/>
                                  <m:t>𝑢</m:t>
                                </m:r>
                              </m:e>
                              <m:sub>
                                <m:r>
                                  <a:rPr lang="en-US" i="1"/>
                                  <m:t>𝑚</m:t>
                                </m:r>
                              </m:sub>
                            </m:sSub>
                            <m:r>
                              <a:rPr lang="en-US" i="1"/>
                              <m:t>−</m:t>
                            </m:r>
                            <m:acc>
                              <m:accPr>
                                <m:chr m:val="̅"/>
                                <m:ctrlPr>
                                  <a:rPr lang="en-US" i="1"/>
                                </m:ctrlPr>
                              </m:accPr>
                              <m:e>
                                <m:r>
                                  <a:rPr lang="en-US" i="1"/>
                                  <m:t>𝑢</m:t>
                                </m:r>
                              </m:e>
                            </m:acc>
                            <m:r>
                              <a:rPr lang="en-US" i="1"/>
                              <m:t>)(</m:t>
                            </m:r>
                            <m:sSub>
                              <m:sSubPr>
                                <m:ctrlPr>
                                  <a:rPr lang="en-US" i="1"/>
                                </m:ctrlPr>
                              </m:sSubPr>
                              <m:e>
                                <m:r>
                                  <a:rPr lang="en-US" i="1"/>
                                  <m:t>𝑢</m:t>
                                </m:r>
                                <m:r>
                                  <a:rPr lang="en-US" i="1"/>
                                  <m:t>′</m:t>
                                </m:r>
                              </m:e>
                              <m:sub>
                                <m:r>
                                  <a:rPr lang="en-US" i="1"/>
                                  <m:t>𝑚</m:t>
                                </m:r>
                              </m:sub>
                            </m:sSub>
                            <m:r>
                              <a:rPr lang="en-US" i="1"/>
                              <m:t>−</m:t>
                            </m:r>
                            <m:acc>
                              <m:accPr>
                                <m:chr m:val="̅"/>
                                <m:ctrlPr>
                                  <a:rPr lang="en-US" i="1"/>
                                </m:ctrlPr>
                              </m:accPr>
                              <m:e>
                                <m:r>
                                  <a:rPr lang="en-US" i="1"/>
                                  <m:t>𝑢</m:t>
                                </m:r>
                                <m:r>
                                  <a:rPr lang="en-US" i="1"/>
                                  <m:t>′</m:t>
                                </m:r>
                              </m:e>
                            </m:acc>
                            <m:r>
                              <a:rPr lang="en-US" i="1"/>
                              <m:t>)</m:t>
                            </m:r>
                          </m:e>
                        </m:nary>
                      </m:num>
                      <m:den>
                        <m:nary>
                          <m:naryPr>
                            <m:chr m:val="∑"/>
                            <m:limLoc m:val="undOvr"/>
                            <m:subHide m:val="on"/>
                            <m:supHide m:val="on"/>
                            <m:ctrlPr>
                              <a:rPr lang="en-US" i="1"/>
                            </m:ctrlPr>
                          </m:naryPr>
                          <m:sub/>
                          <m:sup/>
                          <m:e>
                            <m:r>
                              <a:rPr lang="en-US" i="1"/>
                              <m:t>(</m:t>
                            </m:r>
                            <m:sSub>
                              <m:sSubPr>
                                <m:ctrlPr>
                                  <a:rPr lang="en-US" i="1"/>
                                </m:ctrlPr>
                              </m:sSubPr>
                              <m:e>
                                <m:r>
                                  <a:rPr lang="en-US" i="1"/>
                                  <m:t>𝑢</m:t>
                                </m:r>
                              </m:e>
                              <m:sub>
                                <m:r>
                                  <a:rPr lang="en-US" i="1"/>
                                  <m:t>𝑚</m:t>
                                </m:r>
                              </m:sub>
                            </m:sSub>
                            <m:r>
                              <a:rPr lang="en-US" i="1"/>
                              <m:t>−</m:t>
                            </m:r>
                            <m:acc>
                              <m:accPr>
                                <m:chr m:val="̅"/>
                                <m:ctrlPr>
                                  <a:rPr lang="en-US" i="1"/>
                                </m:ctrlPr>
                              </m:accPr>
                              <m:e>
                                <m:r>
                                  <a:rPr lang="en-US" i="1"/>
                                  <m:t>𝑢</m:t>
                                </m:r>
                              </m:e>
                            </m:acc>
                            <m:r>
                              <a:rPr lang="en-US" i="1"/>
                              <m:t>)(</m:t>
                            </m:r>
                            <m:sSub>
                              <m:sSubPr>
                                <m:ctrlPr>
                                  <a:rPr lang="en-US" i="1"/>
                                </m:ctrlPr>
                              </m:sSubPr>
                              <m:e>
                                <m:r>
                                  <a:rPr lang="en-US" i="1"/>
                                  <m:t>𝑢</m:t>
                                </m:r>
                              </m:e>
                              <m:sub>
                                <m:r>
                                  <a:rPr lang="en-US" i="1"/>
                                  <m:t>𝑚</m:t>
                                </m:r>
                              </m:sub>
                            </m:sSub>
                            <m:r>
                              <a:rPr lang="en-US" i="1"/>
                              <m:t>−</m:t>
                            </m:r>
                            <m:acc>
                              <m:accPr>
                                <m:chr m:val="̅"/>
                                <m:ctrlPr>
                                  <a:rPr lang="en-US" i="1"/>
                                </m:ctrlPr>
                              </m:accPr>
                              <m:e>
                                <m:r>
                                  <a:rPr lang="en-US" i="1"/>
                                  <m:t>𝑢</m:t>
                                </m:r>
                              </m:e>
                            </m:acc>
                            <m:r>
                              <a:rPr lang="en-US" i="1"/>
                              <m:t>)</m:t>
                            </m:r>
                          </m:e>
                        </m:nary>
                      </m:den>
                    </m:f>
                  </m:oMath>
                </a14:m>
                <a:r>
                  <a:rPr lang="en-US"/>
                  <a:t>;	B = </a:t>
                </a:r>
                <a14:m>
                  <m:oMath xmlns:m="http://schemas.openxmlformats.org/officeDocument/2006/math">
                    <m:acc>
                      <m:accPr>
                        <m:chr m:val="̅"/>
                        <m:ctrlPr>
                          <a:rPr lang="en-US" i="1"/>
                        </m:ctrlPr>
                      </m:accPr>
                      <m:e>
                        <m:r>
                          <a:rPr lang="en-US" i="1"/>
                          <m:t>𝑢</m:t>
                        </m:r>
                        <m:r>
                          <a:rPr lang="en-US" i="1"/>
                          <m:t>′</m:t>
                        </m:r>
                      </m:e>
                    </m:acc>
                    <m:r>
                      <a:rPr lang="en-US" i="1"/>
                      <m:t>− </m:t>
                    </m:r>
                    <m:r>
                      <a:rPr lang="en-US" i="1"/>
                      <m:t>𝐴</m:t>
                    </m:r>
                    <m:r>
                      <a:rPr lang="en-US" i="1"/>
                      <m:t>.</m:t>
                    </m:r>
                    <m:acc>
                      <m:accPr>
                        <m:chr m:val="̅"/>
                        <m:ctrlPr>
                          <a:rPr lang="en-US" i="1"/>
                        </m:ctrlPr>
                      </m:accPr>
                      <m:e>
                        <m:r>
                          <a:rPr lang="en-US" i="1"/>
                          <m:t>𝑢</m:t>
                        </m:r>
                      </m:e>
                    </m:acc>
                  </m:oMath>
                </a14:m>
                <a:endParaRPr lang="en-US"/>
              </a:p>
              <a:p>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Như vậy với mỗi giá trị um ta sẽ tính được giá trị u’m: u’’m = A.um + B =&gt; Ta tính được giá trị của hệ số tương đồng giữa u và u’ và nó bằng sai số của u’’ so với u’ chia cho căn độ lệch chuẩn của u</a:t>
                </a:r>
                <a:r>
                  <a:rPr lang="en-US" smtClean="0"/>
                  <a:t>’: </a:t>
                </a:r>
                <a:endParaRPr lang="en-US"/>
              </a:p>
              <a:p>
                <a14:m>
                  <m:oMath xmlns:m="http://schemas.openxmlformats.org/officeDocument/2006/math">
                    <m:r>
                      <a:rPr lang="en-US" i="1"/>
                      <m:t>𝑠</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i="1"/>
                      <m:t> </m:t>
                    </m:r>
                    <m:rad>
                      <m:radPr>
                        <m:degHide m:val="on"/>
                        <m:ctrlPr>
                          <a:rPr lang="en-US" i="1"/>
                        </m:ctrlPr>
                      </m:radPr>
                      <m:deg/>
                      <m:e>
                        <m:f>
                          <m:fPr>
                            <m:ctrlPr>
                              <a:rPr lang="en-US" i="1"/>
                            </m:ctrlPr>
                          </m:fPr>
                          <m:num>
                            <m:sSub>
                              <m:sSubPr>
                                <m:ctrlPr>
                                  <a:rPr lang="en-US" i="1"/>
                                </m:ctrlPr>
                              </m:sSubPr>
                              <m:e>
                                <m:r>
                                  <a:rPr lang="en-US" i="1"/>
                                  <m:t>𝐶</m:t>
                                </m:r>
                              </m:e>
                              <m:sub>
                                <m:sSup>
                                  <m:sSupPr>
                                    <m:ctrlPr>
                                      <a:rPr lang="en-US" i="1"/>
                                    </m:ctrlPr>
                                  </m:sSupPr>
                                  <m:e>
                                    <m:r>
                                      <a:rPr lang="en-US" i="1"/>
                                      <m:t>𝑢</m:t>
                                    </m:r>
                                  </m:e>
                                  <m:sup>
                                    <m:r>
                                      <a:rPr lang="en-US" i="1"/>
                                      <m:t>′′</m:t>
                                    </m:r>
                                  </m:sup>
                                </m:sSup>
                                <m:sSup>
                                  <m:sSupPr>
                                    <m:ctrlPr>
                                      <a:rPr lang="en-US" i="1"/>
                                    </m:ctrlPr>
                                  </m:sSupPr>
                                  <m:e>
                                    <m:r>
                                      <a:rPr lang="en-US" i="1"/>
                                      <m:t>𝑢</m:t>
                                    </m:r>
                                  </m:e>
                                  <m:sup>
                                    <m:r>
                                      <a:rPr lang="en-US" i="1"/>
                                      <m:t>′′</m:t>
                                    </m:r>
                                  </m:sup>
                                </m:sSup>
                              </m:sub>
                            </m:sSub>
                          </m:num>
                          <m:den>
                            <m:sSub>
                              <m:sSubPr>
                                <m:ctrlPr>
                                  <a:rPr lang="en-US" i="1"/>
                                </m:ctrlPr>
                              </m:sSubPr>
                              <m:e>
                                <m:r>
                                  <a:rPr lang="en-US" i="1"/>
                                  <m:t>𝐶</m:t>
                                </m:r>
                              </m:e>
                              <m:sub>
                                <m:sSup>
                                  <m:sSupPr>
                                    <m:ctrlPr>
                                      <a:rPr lang="en-US" i="1"/>
                                    </m:ctrlPr>
                                  </m:sSupPr>
                                  <m:e>
                                    <m:r>
                                      <a:rPr lang="en-US" i="1"/>
                                      <m:t>𝑢</m:t>
                                    </m:r>
                                  </m:e>
                                  <m:sup>
                                    <m:r>
                                      <a:rPr lang="en-US" i="1"/>
                                      <m:t>′</m:t>
                                    </m:r>
                                  </m:sup>
                                </m:sSup>
                                <m:sSup>
                                  <m:sSupPr>
                                    <m:ctrlPr>
                                      <a:rPr lang="en-US" i="1"/>
                                    </m:ctrlPr>
                                  </m:sSupPr>
                                  <m:e>
                                    <m:r>
                                      <a:rPr lang="en-US" i="1"/>
                                      <m:t>𝑢</m:t>
                                    </m:r>
                                  </m:e>
                                  <m:sup>
                                    <m:r>
                                      <a:rPr lang="en-US" i="1"/>
                                      <m:t>′</m:t>
                                    </m:r>
                                  </m:sup>
                                </m:sSup>
                              </m:sub>
                            </m:sSub>
                          </m:den>
                        </m:f>
                        <m:r>
                          <a:rPr lang="en-US" i="1"/>
                          <m:t> </m:t>
                        </m:r>
                      </m:e>
                    </m:rad>
                    <m:r>
                      <a:rPr lang="en-US" i="1"/>
                      <m:t>= </m:t>
                    </m:r>
                    <m:rad>
                      <m:radPr>
                        <m:degHide m:val="on"/>
                        <m:ctrlPr>
                          <a:rPr lang="en-US" i="1"/>
                        </m:ctrlPr>
                      </m:radPr>
                      <m:deg/>
                      <m:e>
                        <m:f>
                          <m:fPr>
                            <m:ctrlPr>
                              <a:rPr lang="en-US" i="1"/>
                            </m:ctrlPr>
                          </m:fPr>
                          <m:num>
                            <m:nary>
                              <m:naryPr>
                                <m:chr m:val="∑"/>
                                <m:limLoc m:val="undOvr"/>
                                <m:subHide m:val="on"/>
                                <m:supHide m:val="on"/>
                                <m:ctrlPr>
                                  <a:rPr lang="en-US" i="1"/>
                                </m:ctrlPr>
                              </m:naryPr>
                              <m:sub/>
                              <m:sup/>
                              <m:e>
                                <m:sSup>
                                  <m:sSupPr>
                                    <m:ctrlPr>
                                      <a:rPr lang="en-US" i="1"/>
                                    </m:ctrlPr>
                                  </m:sSupPr>
                                  <m:e>
                                    <m:d>
                                      <m:dPr>
                                        <m:ctrlPr>
                                          <a:rPr lang="en-US" i="1"/>
                                        </m:ctrlPr>
                                      </m:dPr>
                                      <m:e>
                                        <m:sSub>
                                          <m:sSubPr>
                                            <m:ctrlPr>
                                              <a:rPr lang="en-US" i="1"/>
                                            </m:ctrlPr>
                                          </m:sSubPr>
                                          <m:e>
                                            <m:sSup>
                                              <m:sSupPr>
                                                <m:ctrlPr>
                                                  <a:rPr lang="en-US" i="1"/>
                                                </m:ctrlPr>
                                              </m:sSupPr>
                                              <m:e>
                                                <m:r>
                                                  <a:rPr lang="en-US" i="1"/>
                                                  <m:t>𝑢</m:t>
                                                </m:r>
                                              </m:e>
                                              <m:sup>
                                                <m:r>
                                                  <a:rPr lang="en-US" i="1"/>
                                                  <m:t>′′</m:t>
                                                </m:r>
                                              </m:sup>
                                            </m:sSup>
                                          </m:e>
                                          <m:sub>
                                            <m:r>
                                              <a:rPr lang="en-US" i="1"/>
                                              <m:t>𝑚</m:t>
                                            </m:r>
                                          </m:sub>
                                        </m:sSub>
                                        <m:r>
                                          <a:rPr lang="en-US" i="1"/>
                                          <m:t>−</m:t>
                                        </m:r>
                                        <m:acc>
                                          <m:accPr>
                                            <m:chr m:val="̅"/>
                                            <m:ctrlPr>
                                              <a:rPr lang="en-US" i="1"/>
                                            </m:ctrlPr>
                                          </m:accPr>
                                          <m:e>
                                            <m:sSup>
                                              <m:sSupPr>
                                                <m:ctrlPr>
                                                  <a:rPr lang="en-US" i="1"/>
                                                </m:ctrlPr>
                                              </m:sSupPr>
                                              <m:e>
                                                <m:r>
                                                  <a:rPr lang="en-US" i="1"/>
                                                  <m:t>𝑢</m:t>
                                                </m:r>
                                              </m:e>
                                              <m:sup>
                                                <m:r>
                                                  <a:rPr lang="en-US" i="1"/>
                                                  <m:t>′</m:t>
                                                </m:r>
                                              </m:sup>
                                            </m:sSup>
                                          </m:e>
                                        </m:acc>
                                      </m:e>
                                    </m:d>
                                  </m:e>
                                  <m:sup>
                                    <m:r>
                                      <a:rPr lang="en-US" i="1"/>
                                      <m:t>2</m:t>
                                    </m:r>
                                  </m:sup>
                                </m:sSup>
                              </m:e>
                            </m:nary>
                          </m:num>
                          <m:den>
                            <m:nary>
                              <m:naryPr>
                                <m:chr m:val="∑"/>
                                <m:limLoc m:val="undOvr"/>
                                <m:subHide m:val="on"/>
                                <m:supHide m:val="on"/>
                                <m:ctrlPr>
                                  <a:rPr lang="en-US" i="1"/>
                                </m:ctrlPr>
                              </m:naryPr>
                              <m:sub/>
                              <m:sup/>
                              <m:e>
                                <m:sSup>
                                  <m:sSupPr>
                                    <m:ctrlPr>
                                      <a:rPr lang="en-US" i="1"/>
                                    </m:ctrlPr>
                                  </m:sSupPr>
                                  <m:e>
                                    <m:d>
                                      <m:dPr>
                                        <m:ctrlPr>
                                          <a:rPr lang="en-US" i="1"/>
                                        </m:ctrlPr>
                                      </m:dPr>
                                      <m:e>
                                        <m:sSub>
                                          <m:sSubPr>
                                            <m:ctrlPr>
                                              <a:rPr lang="en-US" i="1"/>
                                            </m:ctrlPr>
                                          </m:sSubPr>
                                          <m:e>
                                            <m:sSup>
                                              <m:sSupPr>
                                                <m:ctrlPr>
                                                  <a:rPr lang="en-US" i="1"/>
                                                </m:ctrlPr>
                                              </m:sSupPr>
                                              <m:e>
                                                <m:r>
                                                  <a:rPr lang="en-US" i="1"/>
                                                  <m:t>𝑢</m:t>
                                                </m:r>
                                              </m:e>
                                              <m:sup>
                                                <m:r>
                                                  <a:rPr lang="en-US" i="1"/>
                                                  <m:t>′</m:t>
                                                </m:r>
                                              </m:sup>
                                            </m:sSup>
                                          </m:e>
                                          <m:sub>
                                            <m:r>
                                              <a:rPr lang="en-US" i="1"/>
                                              <m:t>𝑚</m:t>
                                            </m:r>
                                          </m:sub>
                                        </m:sSub>
                                        <m:r>
                                          <a:rPr lang="en-US" i="1"/>
                                          <m:t>−</m:t>
                                        </m:r>
                                        <m:acc>
                                          <m:accPr>
                                            <m:chr m:val="̅"/>
                                            <m:ctrlPr>
                                              <a:rPr lang="en-US" i="1"/>
                                            </m:ctrlPr>
                                          </m:accPr>
                                          <m:e>
                                            <m:sSup>
                                              <m:sSupPr>
                                                <m:ctrlPr>
                                                  <a:rPr lang="en-US" i="1"/>
                                                </m:ctrlPr>
                                              </m:sSupPr>
                                              <m:e>
                                                <m:r>
                                                  <a:rPr lang="en-US" i="1"/>
                                                  <m:t>𝑢</m:t>
                                                </m:r>
                                              </m:e>
                                              <m:sup>
                                                <m:r>
                                                  <a:rPr lang="en-US" i="1"/>
                                                  <m:t>′</m:t>
                                                </m:r>
                                              </m:sup>
                                            </m:sSup>
                                          </m:e>
                                        </m:acc>
                                      </m:e>
                                    </m:d>
                                  </m:e>
                                  <m:sup>
                                    <m:r>
                                      <a:rPr lang="en-US" i="1"/>
                                      <m:t>2</m:t>
                                    </m:r>
                                  </m:sup>
                                </m:sSup>
                              </m:e>
                            </m:nary>
                          </m:den>
                        </m:f>
                      </m:e>
                    </m:rad>
                  </m:oMath>
                </a14:m>
                <a:endParaRPr lang="en-US"/>
              </a:p>
              <a:p>
                <a:pPr marL="0" indent="0">
                  <a:buNone/>
                </a:pPr>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r="-205"/>
                </a:stretch>
              </a:blipFill>
            </p:spPr>
            <p:txBody>
              <a:bodyPr/>
              <a:lstStyle/>
              <a:p>
                <a:r>
                  <a:rPr lang="en-US">
                    <a:noFill/>
                  </a:rPr>
                  <a:t> </a:t>
                </a:r>
              </a:p>
            </p:txBody>
          </p:sp>
        </mc:Fallback>
      </mc:AlternateContent>
      <p:sp>
        <p:nvSpPr>
          <p:cNvPr id="4" name="Title 1"/>
          <p:cNvSpPr>
            <a:spLocks noGrp="1"/>
          </p:cNvSpPr>
          <p:nvPr>
            <p:ph type="title"/>
          </p:nvPr>
        </p:nvSpPr>
        <p:spPr>
          <a:xfrm>
            <a:off x="2592925" y="624110"/>
            <a:ext cx="8911687" cy="1280890"/>
          </a:xfrm>
        </p:spPr>
        <p:txBody>
          <a:bodyPr>
            <a:normAutofit/>
          </a:bodyPr>
          <a:lstStyle/>
          <a:p>
            <a:r>
              <a:rPr lang="en-US" sz="4400">
                <a:solidFill>
                  <a:srgbClr val="C00000"/>
                </a:solidFill>
                <a:latin typeface="Calibri" panose="020F0502020204030204" pitchFamily="34" charset="0"/>
              </a:rPr>
              <a:t>CF và phương pháp hồi quy tuyến tính</a:t>
            </a:r>
          </a:p>
        </p:txBody>
      </p:sp>
    </p:spTree>
    <p:extLst>
      <p:ext uri="{BB962C8B-B14F-4D97-AF65-F5344CB8AC3E}">
        <p14:creationId xmlns:p14="http://schemas.microsoft.com/office/powerpoint/2010/main" val="3035934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Tính độ tương đồng giữa u lần lượt các user um khác sau đó đưa gia k user có độ tương đồng cao nhất </a:t>
                </a:r>
                <a:r>
                  <a:rPr lang="en-US" sz="2000" smtClean="0"/>
                  <a:t>- u</a:t>
                </a:r>
                <a:r>
                  <a:rPr lang="en-US" sz="2000" baseline="-25000" smtClean="0"/>
                  <a:t>neighbors</a:t>
                </a:r>
                <a:r>
                  <a:rPr lang="en-US" sz="2000" smtClean="0"/>
                  <a:t> </a:t>
                </a:r>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và l các item có độ tương đồng với item in đó cao nhất </a:t>
                </a:r>
                <a:r>
                  <a:rPr lang="en-US" sz="2000" smtClean="0"/>
                  <a:t>i</a:t>
                </a:r>
                <a:r>
                  <a:rPr lang="en-US" sz="2000" baseline="-25000" smtClean="0"/>
                  <a:t>neighbors</a:t>
                </a:r>
                <a:endParaRPr lang="en-US" sz="2000"/>
              </a:p>
              <a:p>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Công thức tính dự đoán đánh giá user u cho item i:</a:t>
                </a:r>
                <a:r>
                  <a:rPr lang="en-US" sz="2000"/>
                  <a:t> </a:t>
                </a:r>
              </a:p>
              <a:p>
                <a:r>
                  <a:rPr lang="en-US" sz="2000"/>
                  <a:t>P</a:t>
                </a:r>
                <a:r>
                  <a:rPr lang="en-US" sz="2000" baseline="-25000"/>
                  <a:t>u,i</a:t>
                </a:r>
                <a:r>
                  <a:rPr lang="en-US" sz="2000"/>
                  <a:t> = </a:t>
                </a:r>
                <a14:m>
                  <m:oMath xmlns:m="http://schemas.openxmlformats.org/officeDocument/2006/math">
                    <m:r>
                      <a:rPr lang="en-US" sz="2000" i="1"/>
                      <m:t>𝜆</m:t>
                    </m:r>
                    <m:d>
                      <m:dPr>
                        <m:ctrlPr>
                          <a:rPr lang="en-US" sz="2000" i="1"/>
                        </m:ctrlPr>
                      </m:dPr>
                      <m:e>
                        <m:f>
                          <m:fPr>
                            <m:ctrlPr>
                              <a:rPr lang="en-US" sz="2000" i="1"/>
                            </m:ctrlPr>
                          </m:fPr>
                          <m:num>
                            <m:nary>
                              <m:naryPr>
                                <m:chr m:val="∑"/>
                                <m:limLoc m:val="undOvr"/>
                                <m:subHide m:val="on"/>
                                <m:supHide m:val="on"/>
                                <m:ctrlPr>
                                  <a:rPr lang="en-US" sz="2000" i="1"/>
                                </m:ctrlPr>
                              </m:naryPr>
                              <m:sub/>
                              <m:sup/>
                              <m:e>
                                <m:sSub>
                                  <m:sSubPr>
                                    <m:ctrlPr>
                                      <a:rPr lang="en-US" sz="2000" i="1"/>
                                    </m:ctrlPr>
                                  </m:sSubPr>
                                  <m:e>
                                    <m:r>
                                      <a:rPr lang="en-US" sz="2000" i="1"/>
                                      <m:t>𝑠</m:t>
                                    </m:r>
                                  </m:e>
                                  <m:sub>
                                    <m:r>
                                      <a:rPr lang="en-US" sz="2000" i="1"/>
                                      <m:t>𝑢</m:t>
                                    </m:r>
                                    <m:r>
                                      <a:rPr lang="en-US" sz="2000" i="1"/>
                                      <m:t>, </m:t>
                                    </m:r>
                                    <m:sSub>
                                      <m:sSubPr>
                                        <m:ctrlPr>
                                          <a:rPr lang="en-US" sz="2000" i="1"/>
                                        </m:ctrlPr>
                                      </m:sSubPr>
                                      <m:e>
                                        <m:r>
                                          <a:rPr lang="en-US" sz="2000" i="1"/>
                                          <m:t>𝑢</m:t>
                                        </m:r>
                                      </m:e>
                                      <m:sub>
                                        <m:r>
                                          <a:rPr lang="en-US" sz="2000" i="1"/>
                                          <m:t>𝑚</m:t>
                                        </m:r>
                                      </m:sub>
                                    </m:sSub>
                                    <m:r>
                                      <a:rPr lang="en-US" sz="2000" i="1"/>
                                      <m:t>.</m:t>
                                    </m:r>
                                    <m:d>
                                      <m:dPr>
                                        <m:ctrlPr>
                                          <a:rPr lang="en-US" sz="2000" i="1"/>
                                        </m:ctrlPr>
                                      </m:dPr>
                                      <m:e>
                                        <m:r>
                                          <a:rPr lang="en-US" sz="2000" i="1"/>
                                          <m:t>𝐴</m:t>
                                        </m:r>
                                        <m:r>
                                          <a:rPr lang="en-US" sz="2000" i="1"/>
                                          <m:t>.</m:t>
                                        </m:r>
                                        <m:acc>
                                          <m:accPr>
                                            <m:chr m:val="̅"/>
                                            <m:ctrlPr>
                                              <a:rPr lang="en-US" sz="2000" i="1"/>
                                            </m:ctrlPr>
                                          </m:accPr>
                                          <m:e>
                                            <m:sSub>
                                              <m:sSubPr>
                                                <m:ctrlPr>
                                                  <a:rPr lang="en-US" sz="2000" i="1"/>
                                                </m:ctrlPr>
                                              </m:sSubPr>
                                              <m:e>
                                                <m:r>
                                                  <a:rPr lang="en-US" sz="2000" i="1"/>
                                                  <m:t>𝑢</m:t>
                                                </m:r>
                                              </m:e>
                                              <m:sub>
                                                <m:r>
                                                  <a:rPr lang="en-US" sz="2000" i="1"/>
                                                  <m:t>𝑚</m:t>
                                                </m:r>
                                              </m:sub>
                                            </m:sSub>
                                          </m:e>
                                        </m:acc>
                                        <m:r>
                                          <a:rPr lang="en-US" sz="2000" i="1"/>
                                          <m:t>+</m:t>
                                        </m:r>
                                        <m:r>
                                          <a:rPr lang="en-US" sz="2000" i="1"/>
                                          <m:t>𝐵</m:t>
                                        </m:r>
                                      </m:e>
                                    </m:d>
                                  </m:sub>
                                </m:sSub>
                              </m:e>
                            </m:nary>
                          </m:num>
                          <m:den>
                            <m:r>
                              <a:rPr lang="en-US" sz="2000" i="1"/>
                              <m:t>𝑘</m:t>
                            </m:r>
                          </m:den>
                        </m:f>
                      </m:e>
                    </m:d>
                    <m:r>
                      <a:rPr lang="en-US" sz="2000" i="1"/>
                      <m:t>+</m:t>
                    </m:r>
                    <m:d>
                      <m:dPr>
                        <m:ctrlPr>
                          <a:rPr lang="en-US" sz="2000" i="1"/>
                        </m:ctrlPr>
                      </m:dPr>
                      <m:e>
                        <m:r>
                          <a:rPr lang="en-US" sz="2000" i="1"/>
                          <m:t>1−</m:t>
                        </m:r>
                        <m:r>
                          <a:rPr lang="en-US" sz="2000" i="1"/>
                          <m:t>𝜆</m:t>
                        </m:r>
                      </m:e>
                    </m:d>
                    <m:r>
                      <a:rPr lang="en-US" sz="2000" i="1"/>
                      <m:t>.(</m:t>
                    </m:r>
                    <m:f>
                      <m:fPr>
                        <m:ctrlPr>
                          <a:rPr lang="en-US" sz="2000" i="1"/>
                        </m:ctrlPr>
                      </m:fPr>
                      <m:num>
                        <m:nary>
                          <m:naryPr>
                            <m:chr m:val="∑"/>
                            <m:limLoc m:val="undOvr"/>
                            <m:subHide m:val="on"/>
                            <m:supHide m:val="on"/>
                            <m:ctrlPr>
                              <a:rPr lang="en-US" sz="2000" i="1"/>
                            </m:ctrlPr>
                          </m:naryPr>
                          <m:sub/>
                          <m:sup/>
                          <m:e>
                            <m:sSub>
                              <m:sSubPr>
                                <m:ctrlPr>
                                  <a:rPr lang="en-US" sz="2000" i="1"/>
                                </m:ctrlPr>
                              </m:sSubPr>
                              <m:e>
                                <m:r>
                                  <a:rPr lang="en-US" sz="2000" i="1"/>
                                  <m:t>𝑠</m:t>
                                </m:r>
                              </m:e>
                              <m:sub>
                                <m:r>
                                  <a:rPr lang="en-US" sz="2000" i="1"/>
                                  <m:t>𝑖</m:t>
                                </m:r>
                                <m:r>
                                  <a:rPr lang="en-US" sz="2000" i="1"/>
                                  <m:t>, </m:t>
                                </m:r>
                                <m:sSub>
                                  <m:sSubPr>
                                    <m:ctrlPr>
                                      <a:rPr lang="en-US" sz="2000" i="1"/>
                                    </m:ctrlPr>
                                  </m:sSubPr>
                                  <m:e>
                                    <m:r>
                                      <a:rPr lang="en-US" sz="2000" i="1"/>
                                      <m:t>𝑖</m:t>
                                    </m:r>
                                  </m:e>
                                  <m:sub>
                                    <m:r>
                                      <a:rPr lang="en-US" sz="2000" i="1"/>
                                      <m:t>𝑛</m:t>
                                    </m:r>
                                  </m:sub>
                                </m:sSub>
                                <m:r>
                                  <a:rPr lang="en-US" sz="2000" i="1"/>
                                  <m:t>.</m:t>
                                </m:r>
                                <m:d>
                                  <m:dPr>
                                    <m:ctrlPr>
                                      <a:rPr lang="en-US" sz="2000" i="1"/>
                                    </m:ctrlPr>
                                  </m:dPr>
                                  <m:e>
                                    <m:r>
                                      <a:rPr lang="en-US" sz="2000" i="1"/>
                                      <m:t>𝐴</m:t>
                                    </m:r>
                                    <m:r>
                                      <a:rPr lang="en-US" sz="2000" i="1"/>
                                      <m:t>.</m:t>
                                    </m:r>
                                    <m:acc>
                                      <m:accPr>
                                        <m:chr m:val="̅"/>
                                        <m:ctrlPr>
                                          <a:rPr lang="en-US" sz="2000" i="1"/>
                                        </m:ctrlPr>
                                      </m:accPr>
                                      <m:e>
                                        <m:sSub>
                                          <m:sSubPr>
                                            <m:ctrlPr>
                                              <a:rPr lang="en-US" sz="2000" i="1"/>
                                            </m:ctrlPr>
                                          </m:sSubPr>
                                          <m:e>
                                            <m:r>
                                              <a:rPr lang="en-US" sz="2000" i="1"/>
                                              <m:t>𝑖</m:t>
                                            </m:r>
                                          </m:e>
                                          <m:sub>
                                            <m:r>
                                              <a:rPr lang="en-US" sz="2000" i="1"/>
                                              <m:t>𝑛</m:t>
                                            </m:r>
                                          </m:sub>
                                        </m:sSub>
                                      </m:e>
                                    </m:acc>
                                    <m:r>
                                      <a:rPr lang="en-US" sz="2000" i="1"/>
                                      <m:t>+</m:t>
                                    </m:r>
                                    <m:r>
                                      <a:rPr lang="en-US" sz="2000" i="1"/>
                                      <m:t>𝐵</m:t>
                                    </m:r>
                                  </m:e>
                                </m:d>
                              </m:sub>
                            </m:sSub>
                          </m:e>
                        </m:nary>
                      </m:num>
                      <m:den>
                        <m:r>
                          <a:rPr lang="en-US" sz="2000" i="1"/>
                          <m:t>𝑙</m:t>
                        </m:r>
                      </m:den>
                    </m:f>
                    <m:r>
                      <a:rPr lang="en-US" sz="2000" i="1"/>
                      <m:t>)</m:t>
                    </m:r>
                  </m:oMath>
                </a14:m>
                <a:endParaRPr lang="en-US" sz="2000"/>
              </a:p>
              <a:p>
                <a:endParaRPr lang="en-US" sz="20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84" t="-806"/>
                </a:stretch>
              </a:blipFill>
            </p:spPr>
            <p:txBody>
              <a:bodyPr/>
              <a:lstStyle/>
              <a:p>
                <a:r>
                  <a:rPr lang="en-US">
                    <a:noFill/>
                  </a:rPr>
                  <a:t> </a:t>
                </a:r>
              </a:p>
            </p:txBody>
          </p:sp>
        </mc:Fallback>
      </mc:AlternateContent>
      <p:sp>
        <p:nvSpPr>
          <p:cNvPr id="4" name="Title 1"/>
          <p:cNvSpPr>
            <a:spLocks noGrp="1"/>
          </p:cNvSpPr>
          <p:nvPr>
            <p:ph type="title"/>
          </p:nvPr>
        </p:nvSpPr>
        <p:spPr>
          <a:xfrm>
            <a:off x="2592925" y="624110"/>
            <a:ext cx="8911687" cy="1280890"/>
          </a:xfrm>
        </p:spPr>
        <p:txBody>
          <a:bodyPr>
            <a:normAutofit/>
          </a:bodyPr>
          <a:lstStyle/>
          <a:p>
            <a:r>
              <a:rPr lang="en-US" sz="4400">
                <a:solidFill>
                  <a:srgbClr val="C00000"/>
                </a:solidFill>
                <a:latin typeface="Calibri" panose="020F0502020204030204" pitchFamily="34" charset="0"/>
              </a:rPr>
              <a:t>CF và phương pháp hồi quy tuyến tính</a:t>
            </a:r>
          </a:p>
        </p:txBody>
      </p:sp>
    </p:spTree>
    <p:extLst>
      <p:ext uri="{BB962C8B-B14F-4D97-AF65-F5344CB8AC3E}">
        <p14:creationId xmlns:p14="http://schemas.microsoft.com/office/powerpoint/2010/main" val="976040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solidFill>
                  <a:srgbClr val="C00000"/>
                </a:solidFill>
                <a:latin typeface="Calibri" panose="020F0502020204030204" pitchFamily="34" charset="0"/>
              </a:rPr>
              <a:t>Bài toán thực tế </a:t>
            </a:r>
          </a:p>
        </p:txBody>
      </p:sp>
      <p:sp>
        <p:nvSpPr>
          <p:cNvPr id="3" name="Content Placeholder 2"/>
          <p:cNvSpPr>
            <a:spLocks noGrp="1"/>
          </p:cNvSpPr>
          <p:nvPr>
            <p:ph idx="1"/>
          </p:nvPr>
        </p:nvSpPr>
        <p:spPr>
          <a:xfrm>
            <a:off x="2129426" y="1905000"/>
            <a:ext cx="9375186" cy="4141940"/>
          </a:xfrm>
        </p:spPr>
        <p:txBody>
          <a:bodyPr>
            <a:noAutofit/>
          </a:bodyPr>
          <a:lstStyle/>
          <a:p>
            <a:r>
              <a:rPr lang="en-US" sz="1900" smtClean="0">
                <a:solidFill>
                  <a:schemeClr val="tx1">
                    <a:lumMod val="85000"/>
                    <a:lumOff val="15000"/>
                  </a:schemeClr>
                </a:solidFill>
                <a:latin typeface="Calibri" panose="020F0502020204030204" pitchFamily="34" charset="0"/>
              </a:rPr>
              <a:t>Hiện nay rất nhiều các web thương mại, giải trí, nghe nhạc, xem phim… gặp rất nhiều vấn đề trong việc làm thế nào </a:t>
            </a:r>
            <a:r>
              <a:rPr lang="en-US" sz="1900">
                <a:solidFill>
                  <a:schemeClr val="tx1">
                    <a:lumMod val="85000"/>
                    <a:lumOff val="15000"/>
                  </a:schemeClr>
                </a:solidFill>
                <a:latin typeface="Calibri" panose="020F0502020204030204" pitchFamily="34" charset="0"/>
              </a:rPr>
              <a:t>để đưa ra được gợi ý cho người dùng một cách chính xác nhất các sản phẩm mà người dùng đó có khả năng cao quan tâm đến cao nhất hoặc thích nhất</a:t>
            </a:r>
            <a:r>
              <a:rPr lang="en-US" sz="1900">
                <a:solidFill>
                  <a:schemeClr val="tx1">
                    <a:lumMod val="85000"/>
                    <a:lumOff val="15000"/>
                  </a:schemeClr>
                </a:solidFill>
                <a:latin typeface="Calibri" panose="020F0502020204030204" pitchFamily="34" charset="0"/>
              </a:rPr>
              <a:t>. </a:t>
            </a:r>
            <a:endParaRPr lang="en-US" sz="1900" smtClean="0">
              <a:solidFill>
                <a:schemeClr val="tx1">
                  <a:lumMod val="85000"/>
                  <a:lumOff val="15000"/>
                </a:schemeClr>
              </a:solidFill>
              <a:latin typeface="Calibri" panose="020F0502020204030204" pitchFamily="34" charset="0"/>
            </a:endParaRPr>
          </a:p>
          <a:p>
            <a:r>
              <a:rPr lang="en-US" sz="1900" smtClean="0">
                <a:solidFill>
                  <a:schemeClr val="tx1">
                    <a:lumMod val="85000"/>
                    <a:lumOff val="15000"/>
                  </a:schemeClr>
                </a:solidFill>
                <a:latin typeface="Calibri" panose="020F0502020204030204" pitchFamily="34" charset="0"/>
              </a:rPr>
              <a:t>Trong </a:t>
            </a:r>
            <a:r>
              <a:rPr lang="en-US" sz="1900">
                <a:solidFill>
                  <a:schemeClr val="tx1">
                    <a:lumMod val="85000"/>
                    <a:lumOff val="15000"/>
                  </a:schemeClr>
                </a:solidFill>
                <a:latin typeface="Calibri" panose="020F0502020204030204" pitchFamily="34" charset="0"/>
              </a:rPr>
              <a:t>các web thương mại điện tử việc đưa ra gợi ý cho người dùng sản phẩm họ quan tâm là rất quan trọng</a:t>
            </a:r>
            <a:r>
              <a:rPr lang="en-US" sz="1900">
                <a:solidFill>
                  <a:schemeClr val="tx1">
                    <a:lumMod val="85000"/>
                    <a:lumOff val="15000"/>
                  </a:schemeClr>
                </a:solidFill>
                <a:latin typeface="Calibri" panose="020F0502020204030204" pitchFamily="34" charset="0"/>
              </a:rPr>
              <a:t>. </a:t>
            </a:r>
            <a:endParaRPr lang="en-US" sz="1900" smtClean="0">
              <a:solidFill>
                <a:schemeClr val="tx1">
                  <a:lumMod val="85000"/>
                  <a:lumOff val="15000"/>
                </a:schemeClr>
              </a:solidFill>
              <a:latin typeface="Calibri" panose="020F0502020204030204" pitchFamily="34" charset="0"/>
            </a:endParaRPr>
          </a:p>
          <a:p>
            <a:r>
              <a:rPr lang="en-US" sz="1900" smtClean="0">
                <a:solidFill>
                  <a:schemeClr val="tx1">
                    <a:lumMod val="85000"/>
                    <a:lumOff val="15000"/>
                  </a:schemeClr>
                </a:solidFill>
                <a:latin typeface="Calibri" panose="020F0502020204030204" pitchFamily="34" charset="0"/>
              </a:rPr>
              <a:t>Đối với người dùng nếu hệ thống họ sử dụng đưa ra được sản phẩm họ thích là điều hết sức tuyệt vời với họ vì họ sẽ giảm được rất nhiều thời gian tìm kiếm các sản phẩm ưng ý.</a:t>
            </a:r>
          </a:p>
          <a:p>
            <a:r>
              <a:rPr lang="en-US" sz="1900">
                <a:solidFill>
                  <a:schemeClr val="tx1">
                    <a:lumMod val="85000"/>
                    <a:lumOff val="15000"/>
                  </a:schemeClr>
                </a:solidFill>
                <a:latin typeface="Calibri" panose="020F0502020204030204" pitchFamily="34" charset="0"/>
              </a:rPr>
              <a:t>Trong chương trình dưới đây là hệ thống đưa ra gợi ý xem phim dựa trên lịch sử đánh </a:t>
            </a:r>
            <a:r>
              <a:rPr lang="en-US" sz="1900">
                <a:solidFill>
                  <a:schemeClr val="tx1">
                    <a:lumMod val="85000"/>
                    <a:lumOff val="15000"/>
                  </a:schemeClr>
                </a:solidFill>
                <a:latin typeface="Calibri" panose="020F0502020204030204" pitchFamily="34" charset="0"/>
              </a:rPr>
              <a:t>giá </a:t>
            </a:r>
            <a:r>
              <a:rPr lang="en-US" sz="1900" smtClean="0">
                <a:solidFill>
                  <a:schemeClr val="tx1">
                    <a:lumMod val="85000"/>
                    <a:lumOff val="15000"/>
                  </a:schemeClr>
                </a:solidFill>
                <a:latin typeface="Calibri" panose="020F0502020204030204" pitchFamily="34" charset="0"/>
              </a:rPr>
              <a:t>của cộng đồng </a:t>
            </a:r>
            <a:r>
              <a:rPr lang="en-US" sz="1900">
                <a:solidFill>
                  <a:schemeClr val="tx1">
                    <a:lumMod val="85000"/>
                    <a:lumOff val="15000"/>
                  </a:schemeClr>
                </a:solidFill>
                <a:latin typeface="Calibri" panose="020F0502020204030204" pitchFamily="34" charset="0"/>
              </a:rPr>
              <a:t>người dùng  và đưa ra gợi ý là các bộ phim mà có dự đoán điểm đánh giá cao nhất của người sử dụng đó. Đây là một vấn đề quan trọng trong hầu hết các web xem phim hiện nay ở </a:t>
            </a:r>
            <a:r>
              <a:rPr lang="en-US" sz="1900">
                <a:solidFill>
                  <a:schemeClr val="tx1">
                    <a:lumMod val="85000"/>
                    <a:lumOff val="15000"/>
                  </a:schemeClr>
                </a:solidFill>
                <a:latin typeface="Calibri" panose="020F0502020204030204" pitchFamily="34" charset="0"/>
              </a:rPr>
              <a:t>Việt </a:t>
            </a:r>
            <a:r>
              <a:rPr lang="en-US" sz="1900" smtClean="0">
                <a:solidFill>
                  <a:schemeClr val="tx1">
                    <a:lumMod val="85000"/>
                    <a:lumOff val="15000"/>
                  </a:schemeClr>
                </a:solidFill>
                <a:latin typeface="Calibri" panose="020F0502020204030204" pitchFamily="34" charset="0"/>
              </a:rPr>
              <a:t>Nam.</a:t>
            </a:r>
            <a:endParaRPr lang="en-US" sz="1900">
              <a:solidFill>
                <a:schemeClr val="tx1">
                  <a:lumMod val="85000"/>
                  <a:lumOff val="15000"/>
                </a:schemeClr>
              </a:solidFill>
              <a:latin typeface="Calibri" panose="020F0502020204030204" pitchFamily="34" charset="0"/>
            </a:endParaRPr>
          </a:p>
        </p:txBody>
      </p:sp>
    </p:spTree>
    <p:extLst>
      <p:ext uri="{BB962C8B-B14F-4D97-AF65-F5344CB8AC3E}">
        <p14:creationId xmlns:p14="http://schemas.microsoft.com/office/powerpoint/2010/main" val="4003176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solidFill>
                  <a:srgbClr val="C00000"/>
                </a:solidFill>
                <a:latin typeface="Calibri" panose="020F0502020204030204" pitchFamily="34" charset="0"/>
              </a:rPr>
              <a:t>collaborative </a:t>
            </a:r>
            <a:r>
              <a:rPr lang="en-US" sz="4400" smtClean="0">
                <a:solidFill>
                  <a:srgbClr val="C00000"/>
                </a:solidFill>
                <a:latin typeface="Calibri" panose="020F0502020204030204" pitchFamily="34" charset="0"/>
              </a:rPr>
              <a:t>filtering</a:t>
            </a:r>
            <a:endParaRPr lang="en-US" sz="4400">
              <a:solidFill>
                <a:srgbClr val="C00000"/>
              </a:solidFill>
              <a:latin typeface="Calibri" panose="020F0502020204030204" pitchFamily="34" charset="0"/>
            </a:endParaRPr>
          </a:p>
        </p:txBody>
      </p:sp>
      <p:sp>
        <p:nvSpPr>
          <p:cNvPr id="3" name="Content Placeholder 2"/>
          <p:cNvSpPr>
            <a:spLocks noGrp="1"/>
          </p:cNvSpPr>
          <p:nvPr>
            <p:ph idx="1"/>
          </p:nvPr>
        </p:nvSpPr>
        <p:spPr>
          <a:xfrm>
            <a:off x="2964993" y="2490266"/>
            <a:ext cx="8915400" cy="3777622"/>
          </a:xfrm>
        </p:spPr>
        <p:txBody>
          <a:bodyPr/>
          <a:lstStyle/>
          <a:p>
            <a:r>
              <a:rPr lang="en-US" sz="1900">
                <a:solidFill>
                  <a:schemeClr val="tx1">
                    <a:lumMod val="85000"/>
                    <a:lumOff val="15000"/>
                  </a:schemeClr>
                </a:solidFill>
                <a:latin typeface="Calibri" panose="020F0502020204030204" pitchFamily="34" charset="0"/>
              </a:rPr>
              <a:t>lọc cộng tác là một phương pháp cho dự đoán tự động (lọc) về các lợi ích của người sử dụng bằng cách thu thập các sở thích hoặc thông tin từ nhiều người sử dụng (cộng tác</a:t>
            </a:r>
            <a:r>
              <a:rPr lang="en-US" sz="1900">
                <a:solidFill>
                  <a:schemeClr val="tx1">
                    <a:lumMod val="85000"/>
                    <a:lumOff val="15000"/>
                  </a:schemeClr>
                </a:solidFill>
                <a:latin typeface="Calibri" panose="020F0502020204030204" pitchFamily="34" charset="0"/>
              </a:rPr>
              <a:t>). </a:t>
            </a:r>
            <a:endParaRPr lang="en-US" sz="1900" smtClean="0">
              <a:solidFill>
                <a:schemeClr val="tx1">
                  <a:lumMod val="85000"/>
                  <a:lumOff val="15000"/>
                </a:schemeClr>
              </a:solidFill>
              <a:latin typeface="Calibri" panose="020F0502020204030204" pitchFamily="34" charset="0"/>
            </a:endParaRPr>
          </a:p>
          <a:p>
            <a:r>
              <a:rPr lang="en-US" sz="1900" smtClean="0">
                <a:solidFill>
                  <a:schemeClr val="tx1">
                    <a:lumMod val="85000"/>
                    <a:lumOff val="15000"/>
                  </a:schemeClr>
                </a:solidFill>
                <a:latin typeface="Calibri" panose="020F0502020204030204" pitchFamily="34" charset="0"/>
              </a:rPr>
              <a:t>Giả </a:t>
            </a:r>
            <a:r>
              <a:rPr lang="en-US" sz="1900">
                <a:solidFill>
                  <a:schemeClr val="tx1">
                    <a:lumMod val="85000"/>
                    <a:lumOff val="15000"/>
                  </a:schemeClr>
                </a:solidFill>
                <a:latin typeface="Calibri" panose="020F0502020204030204" pitchFamily="34" charset="0"/>
              </a:rPr>
              <a:t>định cơ bản của phương pháp lọc cộng tác là nếu một người A có ý kiến giống như một người B về một vấn đề, A có nhiều khả năng có quan điểm giống B trên một vấn đề x  hơn là ý kiến về x của một người được chọn ngẫu nhiên</a:t>
            </a:r>
            <a:r>
              <a:rPr lang="en-US" sz="1900">
                <a:solidFill>
                  <a:schemeClr val="tx1">
                    <a:lumMod val="85000"/>
                    <a:lumOff val="15000"/>
                  </a:schemeClr>
                </a:solidFill>
                <a:latin typeface="Calibri" panose="020F0502020204030204" pitchFamily="34" charset="0"/>
              </a:rPr>
              <a:t>. </a:t>
            </a:r>
            <a:endParaRPr lang="en-US" sz="1900" smtClean="0">
              <a:solidFill>
                <a:schemeClr val="tx1">
                  <a:lumMod val="85000"/>
                  <a:lumOff val="15000"/>
                </a:schemeClr>
              </a:solidFill>
              <a:latin typeface="Calibri" panose="020F0502020204030204" pitchFamily="34" charset="0"/>
            </a:endParaRPr>
          </a:p>
          <a:p>
            <a:r>
              <a:rPr lang="en-US" sz="1900" smtClean="0">
                <a:solidFill>
                  <a:schemeClr val="tx1">
                    <a:lumMod val="85000"/>
                    <a:lumOff val="15000"/>
                  </a:schemeClr>
                </a:solidFill>
                <a:latin typeface="Calibri" panose="020F0502020204030204" pitchFamily="34" charset="0"/>
              </a:rPr>
              <a:t>Phương </a:t>
            </a:r>
            <a:r>
              <a:rPr lang="en-US" sz="1900">
                <a:solidFill>
                  <a:schemeClr val="tx1">
                    <a:lumMod val="85000"/>
                    <a:lumOff val="15000"/>
                  </a:schemeClr>
                </a:solidFill>
                <a:latin typeface="Calibri" panose="020F0502020204030204" pitchFamily="34" charset="0"/>
              </a:rPr>
              <a:t>pháp này đưa ra những dự đoán cụ thể cho người sử dụng, nhưng sử dụng thông tin thu thập được từ nhiều người sử dụng.</a:t>
            </a:r>
          </a:p>
          <a:p>
            <a:endParaRPr lang="en-US">
              <a:solidFill>
                <a:schemeClr val="tx1">
                  <a:lumMod val="85000"/>
                  <a:lumOff val="15000"/>
                </a:schemeClr>
              </a:solidFill>
              <a:latin typeface="Calibri" panose="020F0502020204030204" pitchFamily="34" charset="0"/>
            </a:endParaRPr>
          </a:p>
        </p:txBody>
      </p:sp>
      <p:sp>
        <p:nvSpPr>
          <p:cNvPr id="7" name="Rectangle 8"/>
          <p:cNvSpPr>
            <a:spLocks noChangeArrowheads="1"/>
          </p:cNvSpPr>
          <p:nvPr/>
        </p:nvSpPr>
        <p:spPr bwMode="auto">
          <a:xfrm>
            <a:off x="363255" y="3190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9"/>
          <p:cNvSpPr>
            <a:spLocks noChangeArrowheads="1"/>
          </p:cNvSpPr>
          <p:nvPr/>
        </p:nvSpPr>
        <p:spPr bwMode="auto">
          <a:xfrm>
            <a:off x="820455" y="776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0"/>
          <p:cNvSpPr>
            <a:spLocks noChangeArrowheads="1"/>
          </p:cNvSpPr>
          <p:nvPr/>
        </p:nvSpPr>
        <p:spPr bwMode="auto">
          <a:xfrm>
            <a:off x="363255" y="5253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1"/>
          <p:cNvSpPr>
            <a:spLocks noChangeArrowheads="1"/>
          </p:cNvSpPr>
          <p:nvPr/>
        </p:nvSpPr>
        <p:spPr bwMode="auto">
          <a:xfrm>
            <a:off x="820455" y="57102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19954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solidFill>
                  <a:srgbClr val="C00000"/>
                </a:solidFill>
                <a:latin typeface="Calibri" panose="020F0502020204030204" pitchFamily="34" charset="0"/>
              </a:rPr>
              <a:t>collaborative </a:t>
            </a:r>
            <a:r>
              <a:rPr lang="en-US" sz="4400" smtClean="0">
                <a:solidFill>
                  <a:srgbClr val="C00000"/>
                </a:solidFill>
                <a:latin typeface="Calibri" panose="020F0502020204030204" pitchFamily="34" charset="0"/>
              </a:rPr>
              <a:t>filtering</a:t>
            </a:r>
            <a:endParaRPr lang="en-US" sz="4400">
              <a:solidFill>
                <a:srgbClr val="C00000"/>
              </a:solidFill>
              <a:latin typeface="Calibri" panose="020F0502020204030204" pitchFamily="34" charset="0"/>
            </a:endParaRPr>
          </a:p>
        </p:txBody>
      </p:sp>
      <p:sp>
        <p:nvSpPr>
          <p:cNvPr id="3" name="Content Placeholder 2"/>
          <p:cNvSpPr>
            <a:spLocks noGrp="1"/>
          </p:cNvSpPr>
          <p:nvPr>
            <p:ph idx="1"/>
          </p:nvPr>
        </p:nvSpPr>
        <p:spPr>
          <a:xfrm>
            <a:off x="2952467" y="2452687"/>
            <a:ext cx="8915400" cy="3777622"/>
          </a:xfrm>
        </p:spPr>
        <p:txBody>
          <a:bodyPr/>
          <a:lstStyle/>
          <a:p>
            <a:r>
              <a:rPr lang="en-US" smtClean="0">
                <a:latin typeface="Calibri" panose="020F0502020204030204" pitchFamily="34" charset="0"/>
              </a:rPr>
              <a:t>sdf</a:t>
            </a:r>
            <a:endParaRPr lang="en-US">
              <a:latin typeface="Calibri" panose="020F0502020204030204" pitchFamily="34" charset="0"/>
            </a:endParaRPr>
          </a:p>
        </p:txBody>
      </p:sp>
      <p:sp>
        <p:nvSpPr>
          <p:cNvPr id="4" name="Right Arrow 3"/>
          <p:cNvSpPr/>
          <p:nvPr/>
        </p:nvSpPr>
        <p:spPr>
          <a:xfrm>
            <a:off x="5575396" y="2977444"/>
            <a:ext cx="997111" cy="2177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 name="Right Arrow 4"/>
          <p:cNvSpPr/>
          <p:nvPr/>
        </p:nvSpPr>
        <p:spPr>
          <a:xfrm rot="5400000">
            <a:off x="8102121" y="4043641"/>
            <a:ext cx="314706" cy="214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Right Arrow 5"/>
          <p:cNvSpPr/>
          <p:nvPr/>
        </p:nvSpPr>
        <p:spPr>
          <a:xfrm rot="10800000">
            <a:off x="5575396" y="5182270"/>
            <a:ext cx="997111" cy="241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l="59425" t="23090" r="3035" b="13342"/>
          <a:stretch>
            <a:fillRect/>
          </a:stretch>
        </p:blipFill>
        <p:spPr bwMode="auto">
          <a:xfrm>
            <a:off x="2592925" y="1714528"/>
            <a:ext cx="2486508" cy="23572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2"/>
          <p:cNvPicPr>
            <a:picLocks noChangeAspect="1" noChangeArrowheads="1"/>
          </p:cNvPicPr>
          <p:nvPr/>
        </p:nvPicPr>
        <p:blipFill>
          <a:blip r:embed="rId3">
            <a:extLst>
              <a:ext uri="{28A0092B-C50C-407E-A947-70E740481C1C}">
                <a14:useLocalDpi xmlns:a14="http://schemas.microsoft.com/office/drawing/2010/main" val="0"/>
              </a:ext>
            </a:extLst>
          </a:blip>
          <a:srcRect l="60738" t="23090" r="3365" b="14481"/>
          <a:stretch>
            <a:fillRect/>
          </a:stretch>
        </p:blipFill>
        <p:spPr bwMode="auto">
          <a:xfrm>
            <a:off x="7068470" y="1515779"/>
            <a:ext cx="2280171" cy="237178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6"/>
          <p:cNvPicPr>
            <a:picLocks noChangeAspect="1" noChangeArrowheads="1"/>
          </p:cNvPicPr>
          <p:nvPr/>
        </p:nvPicPr>
        <p:blipFill>
          <a:blip r:embed="rId4">
            <a:extLst>
              <a:ext uri="{28A0092B-C50C-407E-A947-70E740481C1C}">
                <a14:useLocalDpi xmlns:a14="http://schemas.microsoft.com/office/drawing/2010/main" val="0"/>
              </a:ext>
            </a:extLst>
          </a:blip>
          <a:srcRect l="60738" t="23946" r="4327" b="15337"/>
          <a:stretch>
            <a:fillRect/>
          </a:stretch>
        </p:blipFill>
        <p:spPr bwMode="auto">
          <a:xfrm>
            <a:off x="2952467" y="4308082"/>
            <a:ext cx="2085975" cy="20288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p:cNvPicPr>
            <a:picLocks noChangeAspect="1" noChangeArrowheads="1"/>
          </p:cNvPicPr>
          <p:nvPr/>
        </p:nvPicPr>
        <p:blipFill>
          <a:blip r:embed="rId5">
            <a:extLst>
              <a:ext uri="{28A0092B-C50C-407E-A947-70E740481C1C}">
                <a14:useLocalDpi xmlns:a14="http://schemas.microsoft.com/office/drawing/2010/main" val="0"/>
              </a:ext>
            </a:extLst>
          </a:blip>
          <a:srcRect l="61378" t="24516" r="4488" b="15051"/>
          <a:stretch>
            <a:fillRect/>
          </a:stretch>
        </p:blipFill>
        <p:spPr bwMode="auto">
          <a:xfrm>
            <a:off x="7115903" y="4341498"/>
            <a:ext cx="2185303" cy="217504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p:cNvSpPr>
            <a:spLocks noChangeArrowheads="1"/>
          </p:cNvSpPr>
          <p:nvPr/>
        </p:nvSpPr>
        <p:spPr bwMode="auto">
          <a:xfrm>
            <a:off x="363255" y="3190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9"/>
          <p:cNvSpPr>
            <a:spLocks noChangeArrowheads="1"/>
          </p:cNvSpPr>
          <p:nvPr/>
        </p:nvSpPr>
        <p:spPr bwMode="auto">
          <a:xfrm>
            <a:off x="820455" y="7762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0"/>
          <p:cNvSpPr>
            <a:spLocks noChangeArrowheads="1"/>
          </p:cNvSpPr>
          <p:nvPr/>
        </p:nvSpPr>
        <p:spPr bwMode="auto">
          <a:xfrm>
            <a:off x="363255" y="52530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1"/>
          <p:cNvSpPr>
            <a:spLocks noChangeArrowheads="1"/>
          </p:cNvSpPr>
          <p:nvPr/>
        </p:nvSpPr>
        <p:spPr bwMode="auto">
          <a:xfrm>
            <a:off x="820455" y="57102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29959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4400" smtClean="0">
                <a:solidFill>
                  <a:srgbClr val="C00000"/>
                </a:solidFill>
                <a:latin typeface="Calibri" panose="020F0502020204030204" pitchFamily="34" charset="0"/>
              </a:rPr>
              <a:t>Baseline </a:t>
            </a:r>
            <a:r>
              <a:rPr lang="en-US" sz="4400">
                <a:solidFill>
                  <a:srgbClr val="C00000"/>
                </a:solidFill>
                <a:latin typeface="Calibri" panose="020F0502020204030204" pitchFamily="34" charset="0"/>
              </a:rPr>
              <a:t>Predictors</a:t>
            </a:r>
            <a:br>
              <a:rPr lang="en-US" sz="4400">
                <a:solidFill>
                  <a:srgbClr val="C00000"/>
                </a:solidFill>
                <a:latin typeface="Calibri" panose="020F0502020204030204" pitchFamily="34" charset="0"/>
              </a:rPr>
            </a:br>
            <a:r>
              <a:rPr lang="en-US" sz="4400" smtClean="0">
                <a:solidFill>
                  <a:srgbClr val="C00000"/>
                </a:solidFill>
                <a:latin typeface="Calibri" panose="020F0502020204030204" pitchFamily="34" charset="0"/>
              </a:rPr>
              <a:t> </a:t>
            </a:r>
            <a:endParaRPr lang="en-US" sz="4400">
              <a:solidFill>
                <a:srgbClr val="C00000"/>
              </a:solidFill>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1900" smtClean="0">
                    <a:solidFill>
                      <a:schemeClr val="tx1">
                        <a:lumMod val="85000"/>
                        <a:lumOff val="15000"/>
                      </a:schemeClr>
                    </a:solidFill>
                    <a:latin typeface="Calibri" panose="020F0502020204030204" pitchFamily="34" charset="0"/>
                  </a:rPr>
                  <a:t>Những phương pháp này rất hữu ích cho việc thiết lập đường cơ sở chung đối với cá nhân mà các thuật toán có thể được so sánh, cũng như đối với tiền xử lý và bình thường hóa dữ liệu để sử dụng với các </a:t>
                </a:r>
                <a:r>
                  <a:rPr lang="en-US" sz="1900">
                    <a:solidFill>
                      <a:schemeClr val="tx1">
                        <a:lumMod val="85000"/>
                        <a:lumOff val="15000"/>
                      </a:schemeClr>
                    </a:solidFill>
                    <a:latin typeface="Calibri" panose="020F0502020204030204" pitchFamily="34" charset="0"/>
                  </a:rPr>
                  <a:t>thuật </a:t>
                </a:r>
                <a:r>
                  <a:rPr lang="en-US" sz="1900" smtClean="0">
                    <a:solidFill>
                      <a:schemeClr val="tx1">
                        <a:lumMod val="85000"/>
                        <a:lumOff val="15000"/>
                      </a:schemeClr>
                    </a:solidFill>
                    <a:latin typeface="Calibri" panose="020F0502020204030204" pitchFamily="34" charset="0"/>
                  </a:rPr>
                  <a:t>toán sau. </a:t>
                </a:r>
                <a:r>
                  <a:rPr lang="en-US" sz="1900">
                    <a:solidFill>
                      <a:schemeClr val="tx1">
                        <a:lumMod val="85000"/>
                        <a:lumOff val="15000"/>
                      </a:schemeClr>
                    </a:solidFill>
                    <a:latin typeface="Calibri" panose="020F0502020204030204" pitchFamily="34" charset="0"/>
                  </a:rPr>
                  <a:t>Các thuật toán cơ bản mà không phụ thuộc vào xếp hạng của người dùng cũng có thể hữu ích cho việc cung cấp những dự đoán cho người dùng mới. Chúng ta ký hiệu baseline predictor cho người dùng user u và item i là bu,i ..</a:t>
                </a:r>
              </a:p>
              <a:p>
                <a:r>
                  <a:rPr lang="en-US" sz="1900" smtClean="0">
                    <a:solidFill>
                      <a:schemeClr val="tx1">
                        <a:lumMod val="85000"/>
                        <a:lumOff val="15000"/>
                      </a:schemeClr>
                    </a:solidFill>
                    <a:latin typeface="Calibri" panose="020F0502020204030204" pitchFamily="34" charset="0"/>
                  </a:rPr>
                  <a:t>Baseline predictors đơn giản </a:t>
                </a:r>
                <a:r>
                  <a:rPr lang="en-US" sz="1900">
                    <a:solidFill>
                      <a:schemeClr val="tx1">
                        <a:lumMod val="85000"/>
                        <a:lumOff val="15000"/>
                      </a:schemeClr>
                    </a:solidFill>
                    <a:latin typeface="Calibri" panose="020F0502020204030204" pitchFamily="34" charset="0"/>
                  </a:rPr>
                  <a:t>chúng ta có thể tính nó bằng trung bình của đánh giá: bu,i = </a:t>
                </a:r>
                <a14:m>
                  <m:oMath xmlns:m="http://schemas.openxmlformats.org/officeDocument/2006/math">
                    <m:acc>
                      <m:accPr>
                        <m:chr m:val="̅"/>
                        <m:ctrlPr>
                          <a:rPr lang="en-US" sz="1900">
                            <a:solidFill>
                              <a:schemeClr val="tx1">
                                <a:lumMod val="85000"/>
                                <a:lumOff val="15000"/>
                              </a:schemeClr>
                            </a:solidFill>
                            <a:latin typeface="Calibri" panose="020F0502020204030204" pitchFamily="34" charset="0"/>
                          </a:rPr>
                        </m:ctrlPr>
                      </m:accPr>
                      <m:e>
                        <m:sSub>
                          <m:sSubPr>
                            <m:ctrlPr>
                              <a:rPr lang="en-US" sz="1900">
                                <a:solidFill>
                                  <a:schemeClr val="tx1">
                                    <a:lumMod val="85000"/>
                                    <a:lumOff val="15000"/>
                                  </a:schemeClr>
                                </a:solidFill>
                                <a:latin typeface="Calibri" panose="020F0502020204030204" pitchFamily="34" charset="0"/>
                              </a:rPr>
                            </m:ctrlPr>
                          </m:sSubPr>
                          <m:e>
                            <m:r>
                              <a:rPr lang="en-US" sz="1900">
                                <a:solidFill>
                                  <a:schemeClr val="tx1">
                                    <a:lumMod val="85000"/>
                                    <a:lumOff val="15000"/>
                                  </a:schemeClr>
                                </a:solidFill>
                                <a:latin typeface="Calibri" panose="020F0502020204030204" pitchFamily="34" charset="0"/>
                              </a:rPr>
                              <m:t>𝑟</m:t>
                            </m:r>
                          </m:e>
                          <m:sub>
                            <m:r>
                              <a:rPr lang="en-US" sz="1900">
                                <a:solidFill>
                                  <a:schemeClr val="tx1">
                                    <a:lumMod val="85000"/>
                                    <a:lumOff val="15000"/>
                                  </a:schemeClr>
                                </a:solidFill>
                                <a:latin typeface="Calibri" panose="020F0502020204030204" pitchFamily="34" charset="0"/>
                              </a:rPr>
                              <m:t>𝑢</m:t>
                            </m:r>
                          </m:sub>
                        </m:sSub>
                      </m:e>
                    </m:acc>
                  </m:oMath>
                </a14:m>
                <a:r>
                  <a:rPr lang="en-US" sz="1900">
                    <a:solidFill>
                      <a:schemeClr val="tx1">
                        <a:lumMod val="85000"/>
                        <a:lumOff val="15000"/>
                      </a:schemeClr>
                    </a:solidFill>
                    <a:latin typeface="Calibri" panose="020F0502020204030204" pitchFamily="34" charset="0"/>
                  </a:rPr>
                  <a:t> hoặc bu,i = </a:t>
                </a:r>
                <a14:m>
                  <m:oMath xmlns:m="http://schemas.openxmlformats.org/officeDocument/2006/math">
                    <m:acc>
                      <m:accPr>
                        <m:chr m:val="̅"/>
                        <m:ctrlPr>
                          <a:rPr lang="en-US" sz="1900">
                            <a:solidFill>
                              <a:schemeClr val="tx1">
                                <a:lumMod val="85000"/>
                                <a:lumOff val="15000"/>
                              </a:schemeClr>
                            </a:solidFill>
                            <a:latin typeface="Calibri" panose="020F0502020204030204" pitchFamily="34" charset="0"/>
                          </a:rPr>
                        </m:ctrlPr>
                      </m:accPr>
                      <m:e>
                        <m:sSub>
                          <m:sSubPr>
                            <m:ctrlPr>
                              <a:rPr lang="en-US" sz="1900">
                                <a:solidFill>
                                  <a:schemeClr val="tx1">
                                    <a:lumMod val="85000"/>
                                    <a:lumOff val="15000"/>
                                  </a:schemeClr>
                                </a:solidFill>
                                <a:latin typeface="Calibri" panose="020F0502020204030204" pitchFamily="34" charset="0"/>
                              </a:rPr>
                            </m:ctrlPr>
                          </m:sSubPr>
                          <m:e>
                            <m:r>
                              <a:rPr lang="en-US" sz="1900">
                                <a:solidFill>
                                  <a:schemeClr val="tx1">
                                    <a:lumMod val="85000"/>
                                    <a:lumOff val="15000"/>
                                  </a:schemeClr>
                                </a:solidFill>
                                <a:latin typeface="Calibri" panose="020F0502020204030204" pitchFamily="34" charset="0"/>
                              </a:rPr>
                              <m:t>𝑟</m:t>
                            </m:r>
                          </m:e>
                          <m:sub>
                            <m:r>
                              <a:rPr lang="en-US" sz="1900">
                                <a:solidFill>
                                  <a:schemeClr val="tx1">
                                    <a:lumMod val="85000"/>
                                    <a:lumOff val="15000"/>
                                  </a:schemeClr>
                                </a:solidFill>
                                <a:latin typeface="Calibri" panose="020F0502020204030204" pitchFamily="34" charset="0"/>
                              </a:rPr>
                              <m:t>𝑖</m:t>
                            </m:r>
                          </m:sub>
                        </m:sSub>
                      </m:e>
                    </m:acc>
                  </m:oMath>
                </a14:m>
                <a:r>
                  <a:rPr lang="en-US" sz="1900">
                    <a:solidFill>
                      <a:schemeClr val="tx1">
                        <a:lumMod val="85000"/>
                        <a:lumOff val="15000"/>
                      </a:schemeClr>
                    </a:solidFill>
                    <a:latin typeface="Calibri" panose="020F0502020204030204" pitchFamily="34" charset="0"/>
                  </a:rPr>
                  <a:t>.</a:t>
                </a:r>
              </a:p>
              <a:p>
                <a:r>
                  <a:rPr lang="en-US" sz="1900">
                    <a:solidFill>
                      <a:schemeClr val="tx1">
                        <a:lumMod val="85000"/>
                        <a:lumOff val="15000"/>
                      </a:schemeClr>
                    </a:solidFill>
                    <a:latin typeface="Calibri" panose="020F0502020204030204" pitchFamily="34" charset="0"/>
                  </a:rPr>
                  <a:t>Có một phương </a:t>
                </a:r>
                <a:r>
                  <a:rPr lang="en-US" sz="1900">
                    <a:solidFill>
                      <a:schemeClr val="tx1">
                        <a:lumMod val="85000"/>
                        <a:lumOff val="15000"/>
                      </a:schemeClr>
                    </a:solidFill>
                    <a:latin typeface="Calibri" panose="020F0502020204030204" pitchFamily="34" charset="0"/>
                  </a:rPr>
                  <a:t>pháp </a:t>
                </a:r>
                <a:r>
                  <a:rPr lang="en-US" sz="1900" smtClean="0">
                    <a:solidFill>
                      <a:schemeClr val="tx1">
                        <a:lumMod val="85000"/>
                        <a:lumOff val="15000"/>
                      </a:schemeClr>
                    </a:solidFill>
                    <a:latin typeface="Calibri" panose="020F0502020204030204" pitchFamily="34" charset="0"/>
                  </a:rPr>
                  <a:t>khác đem lại hiệu quả cao </a:t>
                </a:r>
                <a:r>
                  <a:rPr lang="en-US" sz="1900">
                    <a:solidFill>
                      <a:schemeClr val="tx1">
                        <a:lumMod val="85000"/>
                        <a:lumOff val="15000"/>
                      </a:schemeClr>
                    </a:solidFill>
                    <a:latin typeface="Calibri" panose="020F0502020204030204" pitchFamily="34" charset="0"/>
                  </a:rPr>
                  <a:t>hơn là raw Geometric Mean được tính bằng: </a:t>
                </a:r>
                <a14:m>
                  <m:oMath xmlns:m="http://schemas.openxmlformats.org/officeDocument/2006/math">
                    <m:sSub>
                      <m:sSubPr>
                        <m:ctrlPr>
                          <a:rPr lang="en-US" sz="1900">
                            <a:solidFill>
                              <a:schemeClr val="tx1">
                                <a:lumMod val="85000"/>
                                <a:lumOff val="15000"/>
                              </a:schemeClr>
                            </a:solidFill>
                            <a:latin typeface="Calibri" panose="020F0502020204030204" pitchFamily="34" charset="0"/>
                          </a:rPr>
                        </m:ctrlPr>
                      </m:sSubPr>
                      <m:e>
                        <m:r>
                          <a:rPr lang="en-US" sz="1900">
                            <a:solidFill>
                              <a:schemeClr val="tx1">
                                <a:lumMod val="85000"/>
                                <a:lumOff val="15000"/>
                              </a:schemeClr>
                            </a:solidFill>
                            <a:latin typeface="Calibri" panose="020F0502020204030204" pitchFamily="34" charset="0"/>
                          </a:rPr>
                          <m:t>𝑏</m:t>
                        </m:r>
                      </m:e>
                      <m:sub>
                        <m:r>
                          <a:rPr lang="en-US" sz="1900">
                            <a:solidFill>
                              <a:schemeClr val="tx1">
                                <a:lumMod val="85000"/>
                                <a:lumOff val="15000"/>
                              </a:schemeClr>
                            </a:solidFill>
                            <a:latin typeface="Calibri" panose="020F0502020204030204" pitchFamily="34" charset="0"/>
                          </a:rPr>
                          <m:t>𝑢</m:t>
                        </m:r>
                        <m:r>
                          <a:rPr lang="en-US" sz="1900">
                            <a:solidFill>
                              <a:schemeClr val="tx1">
                                <a:lumMod val="85000"/>
                                <a:lumOff val="15000"/>
                              </a:schemeClr>
                            </a:solidFill>
                            <a:latin typeface="Calibri" panose="020F0502020204030204" pitchFamily="34" charset="0"/>
                          </a:rPr>
                          <m:t>, </m:t>
                        </m:r>
                        <m:r>
                          <a:rPr lang="en-US" sz="1900">
                            <a:solidFill>
                              <a:schemeClr val="tx1">
                                <a:lumMod val="85000"/>
                                <a:lumOff val="15000"/>
                              </a:schemeClr>
                            </a:solidFill>
                            <a:latin typeface="Calibri" panose="020F0502020204030204" pitchFamily="34" charset="0"/>
                          </a:rPr>
                          <m:t>𝑖</m:t>
                        </m:r>
                      </m:sub>
                    </m:sSub>
                    <m:r>
                      <a:rPr lang="en-US" sz="1900">
                        <a:solidFill>
                          <a:schemeClr val="tx1">
                            <a:lumMod val="85000"/>
                            <a:lumOff val="15000"/>
                          </a:schemeClr>
                        </a:solidFill>
                        <a:latin typeface="Calibri" panose="020F0502020204030204" pitchFamily="34" charset="0"/>
                      </a:rPr>
                      <m:t>= </m:t>
                    </m:r>
                    <m:sSup>
                      <m:sSupPr>
                        <m:ctrlPr>
                          <a:rPr lang="en-US" sz="1900">
                            <a:solidFill>
                              <a:schemeClr val="tx1">
                                <a:lumMod val="85000"/>
                                <a:lumOff val="15000"/>
                              </a:schemeClr>
                            </a:solidFill>
                            <a:latin typeface="Calibri" panose="020F0502020204030204" pitchFamily="34" charset="0"/>
                          </a:rPr>
                        </m:ctrlPr>
                      </m:sSupPr>
                      <m:e>
                        <m:r>
                          <a:rPr lang="en-US" sz="1900">
                            <a:solidFill>
                              <a:schemeClr val="tx1">
                                <a:lumMod val="85000"/>
                                <a:lumOff val="15000"/>
                              </a:schemeClr>
                            </a:solidFill>
                            <a:latin typeface="Calibri" panose="020F0502020204030204" pitchFamily="34" charset="0"/>
                          </a:rPr>
                          <m:t>𝑒</m:t>
                        </m:r>
                      </m:e>
                      <m:sup>
                        <m:r>
                          <a:rPr lang="en-US" sz="1900">
                            <a:solidFill>
                              <a:schemeClr val="tx1">
                                <a:lumMod val="85000"/>
                                <a:lumOff val="15000"/>
                              </a:schemeClr>
                            </a:solidFill>
                            <a:latin typeface="Calibri" panose="020F0502020204030204" pitchFamily="34" charset="0"/>
                          </a:rPr>
                          <m:t>(</m:t>
                        </m:r>
                        <m:acc>
                          <m:accPr>
                            <m:chr m:val="̅"/>
                            <m:ctrlPr>
                              <a:rPr lang="en-US" sz="1900">
                                <a:solidFill>
                                  <a:schemeClr val="tx1">
                                    <a:lumMod val="85000"/>
                                    <a:lumOff val="15000"/>
                                  </a:schemeClr>
                                </a:solidFill>
                                <a:latin typeface="Calibri" panose="020F0502020204030204" pitchFamily="34" charset="0"/>
                              </a:rPr>
                            </m:ctrlPr>
                          </m:accPr>
                          <m:e>
                            <m:func>
                              <m:funcPr>
                                <m:ctrlPr>
                                  <a:rPr lang="en-US" sz="1900">
                                    <a:solidFill>
                                      <a:schemeClr val="tx1">
                                        <a:lumMod val="85000"/>
                                        <a:lumOff val="15000"/>
                                      </a:schemeClr>
                                    </a:solidFill>
                                    <a:latin typeface="Calibri" panose="020F0502020204030204" pitchFamily="34" charset="0"/>
                                  </a:rPr>
                                </m:ctrlPr>
                              </m:funcPr>
                              <m:fName>
                                <m:r>
                                  <m:rPr>
                                    <m:sty m:val="p"/>
                                  </m:rPr>
                                  <a:rPr lang="en-US" sz="1900">
                                    <a:solidFill>
                                      <a:schemeClr val="tx1">
                                        <a:lumMod val="85000"/>
                                        <a:lumOff val="15000"/>
                                      </a:schemeClr>
                                    </a:solidFill>
                                    <a:latin typeface="Calibri" panose="020F0502020204030204" pitchFamily="34" charset="0"/>
                                  </a:rPr>
                                  <m:t>ln</m:t>
                                </m:r>
                              </m:fName>
                              <m:e>
                                <m:d>
                                  <m:dPr>
                                    <m:ctrlPr>
                                      <a:rPr lang="en-US" sz="1900">
                                        <a:solidFill>
                                          <a:schemeClr val="tx1">
                                            <a:lumMod val="85000"/>
                                            <a:lumOff val="15000"/>
                                          </a:schemeClr>
                                        </a:solidFill>
                                        <a:latin typeface="Calibri" panose="020F0502020204030204" pitchFamily="34" charset="0"/>
                                      </a:rPr>
                                    </m:ctrlPr>
                                  </m:dPr>
                                  <m:e>
                                    <m:sSub>
                                      <m:sSubPr>
                                        <m:ctrlPr>
                                          <a:rPr lang="en-US" sz="1900">
                                            <a:solidFill>
                                              <a:schemeClr val="tx1">
                                                <a:lumMod val="85000"/>
                                                <a:lumOff val="15000"/>
                                              </a:schemeClr>
                                            </a:solidFill>
                                            <a:latin typeface="Calibri" panose="020F0502020204030204" pitchFamily="34" charset="0"/>
                                          </a:rPr>
                                        </m:ctrlPr>
                                      </m:sSubPr>
                                      <m:e>
                                        <m:r>
                                          <a:rPr lang="en-US" sz="1900">
                                            <a:solidFill>
                                              <a:schemeClr val="tx1">
                                                <a:lumMod val="85000"/>
                                                <a:lumOff val="15000"/>
                                              </a:schemeClr>
                                            </a:solidFill>
                                            <a:latin typeface="Calibri" panose="020F0502020204030204" pitchFamily="34" charset="0"/>
                                          </a:rPr>
                                          <m:t>𝑟</m:t>
                                        </m:r>
                                      </m:e>
                                      <m:sub>
                                        <m:r>
                                          <a:rPr lang="en-US" sz="1900">
                                            <a:solidFill>
                                              <a:schemeClr val="tx1">
                                                <a:lumMod val="85000"/>
                                                <a:lumOff val="15000"/>
                                              </a:schemeClr>
                                            </a:solidFill>
                                            <a:latin typeface="Calibri" panose="020F0502020204030204" pitchFamily="34" charset="0"/>
                                          </a:rPr>
                                          <m:t>𝑢</m:t>
                                        </m:r>
                                      </m:sub>
                                    </m:sSub>
                                  </m:e>
                                </m:d>
                              </m:e>
                            </m:func>
                          </m:e>
                        </m:acc>
                        <m:r>
                          <a:rPr lang="en-US" sz="1900">
                            <a:solidFill>
                              <a:schemeClr val="tx1">
                                <a:lumMod val="85000"/>
                                <a:lumOff val="15000"/>
                              </a:schemeClr>
                            </a:solidFill>
                            <a:latin typeface="Calibri" panose="020F0502020204030204" pitchFamily="34" charset="0"/>
                          </a:rPr>
                          <m:t> + </m:t>
                        </m:r>
                        <m:acc>
                          <m:accPr>
                            <m:chr m:val="̅"/>
                            <m:ctrlPr>
                              <a:rPr lang="en-US" sz="1900">
                                <a:solidFill>
                                  <a:schemeClr val="tx1">
                                    <a:lumMod val="85000"/>
                                    <a:lumOff val="15000"/>
                                  </a:schemeClr>
                                </a:solidFill>
                                <a:latin typeface="Calibri" panose="020F0502020204030204" pitchFamily="34" charset="0"/>
                              </a:rPr>
                            </m:ctrlPr>
                          </m:accPr>
                          <m:e>
                            <m:func>
                              <m:funcPr>
                                <m:ctrlPr>
                                  <a:rPr lang="en-US" sz="1900">
                                    <a:solidFill>
                                      <a:schemeClr val="tx1">
                                        <a:lumMod val="85000"/>
                                        <a:lumOff val="15000"/>
                                      </a:schemeClr>
                                    </a:solidFill>
                                    <a:latin typeface="Calibri" panose="020F0502020204030204" pitchFamily="34" charset="0"/>
                                  </a:rPr>
                                </m:ctrlPr>
                              </m:funcPr>
                              <m:fName>
                                <m:r>
                                  <m:rPr>
                                    <m:sty m:val="p"/>
                                  </m:rPr>
                                  <a:rPr lang="en-US" sz="1900">
                                    <a:solidFill>
                                      <a:schemeClr val="tx1">
                                        <a:lumMod val="85000"/>
                                        <a:lumOff val="15000"/>
                                      </a:schemeClr>
                                    </a:solidFill>
                                    <a:latin typeface="Calibri" panose="020F0502020204030204" pitchFamily="34" charset="0"/>
                                  </a:rPr>
                                  <m:t>ln</m:t>
                                </m:r>
                              </m:fName>
                              <m:e>
                                <m:d>
                                  <m:dPr>
                                    <m:ctrlPr>
                                      <a:rPr lang="en-US" sz="1900">
                                        <a:solidFill>
                                          <a:schemeClr val="tx1">
                                            <a:lumMod val="85000"/>
                                            <a:lumOff val="15000"/>
                                          </a:schemeClr>
                                        </a:solidFill>
                                        <a:latin typeface="Calibri" panose="020F0502020204030204" pitchFamily="34" charset="0"/>
                                      </a:rPr>
                                    </m:ctrlPr>
                                  </m:dPr>
                                  <m:e>
                                    <m:sSub>
                                      <m:sSubPr>
                                        <m:ctrlPr>
                                          <a:rPr lang="en-US" sz="1900">
                                            <a:solidFill>
                                              <a:schemeClr val="tx1">
                                                <a:lumMod val="85000"/>
                                                <a:lumOff val="15000"/>
                                              </a:schemeClr>
                                            </a:solidFill>
                                            <a:latin typeface="Calibri" panose="020F0502020204030204" pitchFamily="34" charset="0"/>
                                          </a:rPr>
                                        </m:ctrlPr>
                                      </m:sSubPr>
                                      <m:e>
                                        <m:r>
                                          <a:rPr lang="en-US" sz="1900">
                                            <a:solidFill>
                                              <a:schemeClr val="tx1">
                                                <a:lumMod val="85000"/>
                                                <a:lumOff val="15000"/>
                                              </a:schemeClr>
                                            </a:solidFill>
                                            <a:latin typeface="Calibri" panose="020F0502020204030204" pitchFamily="34" charset="0"/>
                                          </a:rPr>
                                          <m:t>𝑟</m:t>
                                        </m:r>
                                      </m:e>
                                      <m:sub>
                                        <m:r>
                                          <a:rPr lang="en-US" sz="1900">
                                            <a:solidFill>
                                              <a:schemeClr val="tx1">
                                                <a:lumMod val="85000"/>
                                                <a:lumOff val="15000"/>
                                              </a:schemeClr>
                                            </a:solidFill>
                                            <a:latin typeface="Calibri" panose="020F0502020204030204" pitchFamily="34" charset="0"/>
                                          </a:rPr>
                                          <m:t>𝑖</m:t>
                                        </m:r>
                                      </m:sub>
                                    </m:sSub>
                                  </m:e>
                                </m:d>
                              </m:e>
                            </m:func>
                          </m:e>
                        </m:acc>
                        <m:r>
                          <a:rPr lang="en-US" sz="1900">
                            <a:solidFill>
                              <a:schemeClr val="tx1">
                                <a:lumMod val="85000"/>
                                <a:lumOff val="15000"/>
                              </a:schemeClr>
                            </a:solidFill>
                            <a:latin typeface="Calibri" panose="020F0502020204030204" pitchFamily="34" charset="0"/>
                          </a:rPr>
                          <m:t>− </m:t>
                        </m:r>
                        <m:acc>
                          <m:accPr>
                            <m:chr m:val="̅"/>
                            <m:ctrlPr>
                              <a:rPr lang="en-US" sz="1900">
                                <a:solidFill>
                                  <a:schemeClr val="tx1">
                                    <a:lumMod val="85000"/>
                                    <a:lumOff val="15000"/>
                                  </a:schemeClr>
                                </a:solidFill>
                                <a:latin typeface="Calibri" panose="020F0502020204030204" pitchFamily="34" charset="0"/>
                              </a:rPr>
                            </m:ctrlPr>
                          </m:accPr>
                          <m:e>
                            <m:r>
                              <m:rPr>
                                <m:sty m:val="p"/>
                              </m:rPr>
                              <a:rPr lang="en-US" sz="1900">
                                <a:solidFill>
                                  <a:schemeClr val="tx1">
                                    <a:lumMod val="85000"/>
                                    <a:lumOff val="15000"/>
                                  </a:schemeClr>
                                </a:solidFill>
                                <a:latin typeface="Calibri" panose="020F0502020204030204" pitchFamily="34" charset="0"/>
                              </a:rPr>
                              <m:t>ln</m:t>
                            </m:r>
                            <m:r>
                              <a:rPr lang="en-US" sz="1900">
                                <a:solidFill>
                                  <a:schemeClr val="tx1">
                                    <a:lumMod val="85000"/>
                                    <a:lumOff val="15000"/>
                                  </a:schemeClr>
                                </a:solidFill>
                                <a:latin typeface="Calibri" panose="020F0502020204030204" pitchFamily="34" charset="0"/>
                              </a:rPr>
                              <m:t>(</m:t>
                            </m:r>
                            <m:r>
                              <a:rPr lang="en-US" sz="1900">
                                <a:solidFill>
                                  <a:schemeClr val="tx1">
                                    <a:lumMod val="85000"/>
                                    <a:lumOff val="15000"/>
                                  </a:schemeClr>
                                </a:solidFill>
                                <a:latin typeface="Calibri" panose="020F0502020204030204" pitchFamily="34" charset="0"/>
                              </a:rPr>
                              <m:t>𝑟</m:t>
                            </m:r>
                            <m:r>
                              <a:rPr lang="en-US" sz="1900">
                                <a:solidFill>
                                  <a:schemeClr val="tx1">
                                    <a:lumMod val="85000"/>
                                    <a:lumOff val="15000"/>
                                  </a:schemeClr>
                                </a:solidFill>
                                <a:latin typeface="Calibri" panose="020F0502020204030204" pitchFamily="34" charset="0"/>
                              </a:rPr>
                              <m:t>)</m:t>
                            </m:r>
                          </m:e>
                        </m:acc>
                      </m:sup>
                    </m:sSup>
                  </m:oMath>
                </a14:m>
                <a:endParaRPr lang="en-US" sz="1900">
                  <a:solidFill>
                    <a:schemeClr val="tx1">
                      <a:lumMod val="85000"/>
                      <a:lumOff val="15000"/>
                    </a:schemeClr>
                  </a:solidFill>
                  <a:latin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47" t="-806" r="-616"/>
                </a:stretch>
              </a:blipFill>
            </p:spPr>
            <p:txBody>
              <a:bodyPr/>
              <a:lstStyle/>
              <a:p>
                <a:r>
                  <a:rPr lang="en-US">
                    <a:noFill/>
                  </a:rPr>
                  <a:t> </a:t>
                </a:r>
              </a:p>
            </p:txBody>
          </p:sp>
        </mc:Fallback>
      </mc:AlternateContent>
    </p:spTree>
    <p:extLst>
      <p:ext uri="{BB962C8B-B14F-4D97-AF65-F5344CB8AC3E}">
        <p14:creationId xmlns:p14="http://schemas.microsoft.com/office/powerpoint/2010/main" val="22158869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400" smtClean="0">
                <a:solidFill>
                  <a:srgbClr val="C00000"/>
                </a:solidFill>
                <a:latin typeface="Calibri" panose="020F0502020204030204" pitchFamily="34" charset="0"/>
              </a:rPr>
              <a:t>User–User Collaborative Filtering</a:t>
            </a:r>
            <a:endParaRPr lang="en-US" sz="4400">
              <a:solidFill>
                <a:srgbClr val="C00000"/>
              </a:solidFill>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777102" y="2757710"/>
                <a:ext cx="8915400" cy="3777622"/>
              </a:xfrm>
            </p:spPr>
            <p:txBody>
              <a:bodyPr/>
              <a:lstStyle/>
              <a:p>
                <a:pPr marL="0" lvl="0" indent="0" defTabSz="914400" eaLnBrk="0" fontAlgn="base" hangingPunct="0">
                  <a:spcBef>
                    <a:spcPct val="0"/>
                  </a:spcBef>
                  <a:spcAft>
                    <a:spcPct val="0"/>
                  </a:spcAft>
                  <a:buClrTx/>
                  <a:buNone/>
                </a:pPr>
                <a:endParaRPr lang="en-US" sz="1600" smtClean="0" bmk="OLE_LINK81">
                  <a:solidFill>
                    <a:schemeClr val="tx1"/>
                  </a:solidFill>
                </a:endParaRPr>
              </a:p>
              <a:p>
                <a:pPr marL="0" lvl="0" indent="0" defTabSz="914400" eaLnBrk="0" fontAlgn="base" hangingPunct="0">
                  <a:spcBef>
                    <a:spcPct val="0"/>
                  </a:spcBef>
                  <a:spcAft>
                    <a:spcPct val="0"/>
                  </a:spcAft>
                  <a:buClrTx/>
                  <a:buNone/>
                </a:pPr>
                <a:r>
                  <a:rPr lang="en-US" smtClean="0" bmk="OLE_LINK81">
                    <a:solidFill>
                      <a:schemeClr val="tx1"/>
                    </a:solidFill>
                    <a:latin typeface="Calibri" panose="020F0502020204030204" pitchFamily="34" charset="0"/>
                    <a:ea typeface="Times New Roman" panose="02020603050405020304" pitchFamily="18" charset="0"/>
                    <a:cs typeface="Times New Roman" panose="02020603050405020304" pitchFamily="18" charset="0"/>
                  </a:rPr>
                  <a:t>Trong </a:t>
                </a:r>
                <a:r>
                  <a:rPr lang="en-US" bmk="OLE_LINK81">
                    <a:solidFill>
                      <a:schemeClr val="tx1"/>
                    </a:solidFill>
                    <a:latin typeface="Calibri" panose="020F0502020204030204" pitchFamily="34" charset="0"/>
                    <a:ea typeface="Times New Roman" panose="02020603050405020304" pitchFamily="18" charset="0"/>
                    <a:cs typeface="Times New Roman" panose="02020603050405020304" pitchFamily="18" charset="0"/>
                  </a:rPr>
                  <a:t>đó s(u,u’) là độ tương đồng (Similarity) giữa 2 user u và u’. Độ tương đồng này được tính bằng cosin giữa 2 ventơ u và u’ (Cosine </a:t>
                </a:r>
                <a:r>
                  <a:rPr lang="en-US" bmk="OLE_LINK81">
                    <a:solidFill>
                      <a:schemeClr val="tx1"/>
                    </a:solidFill>
                    <a:latin typeface="Calibri" panose="020F0502020204030204" pitchFamily="34" charset="0"/>
                    <a:ea typeface="Times New Roman" panose="02020603050405020304" pitchFamily="18" charset="0"/>
                    <a:cs typeface="Times New Roman" panose="02020603050405020304" pitchFamily="18" charset="0"/>
                  </a:rPr>
                  <a:t>similarity</a:t>
                </a:r>
                <a:r>
                  <a:rPr lang="en-US" smtClean="0" bmk="OLE_LINK81">
                    <a:solidFill>
                      <a:schemeClr val="tx1"/>
                    </a:solidFill>
                    <a:latin typeface="Calibri" panose="020F0502020204030204" pitchFamily="34" charset="0"/>
                    <a:ea typeface="Times New Roman" panose="02020603050405020304" pitchFamily="18" charset="0"/>
                    <a:cs typeface="Times New Roman" panose="02020603050405020304" pitchFamily="18" charset="0"/>
                  </a:rPr>
                  <a:t>).</a:t>
                </a:r>
              </a:p>
              <a:p>
                <a:pPr marL="0" lvl="0" indent="0" defTabSz="914400" eaLnBrk="0" fontAlgn="base" hangingPunct="0">
                  <a:spcBef>
                    <a:spcPct val="0"/>
                  </a:spcBef>
                  <a:spcAft>
                    <a:spcPct val="0"/>
                  </a:spcAft>
                  <a:buClrTx/>
                  <a:buNone/>
                </a:pPr>
                <a:r>
                  <a:rPr lang="en-US" sz="1600" smtClean="0"/>
                  <a:t>			</a:t>
                </a:r>
                <a14:m>
                  <m:oMath xmlns:m="http://schemas.openxmlformats.org/officeDocument/2006/math">
                    <m:r>
                      <a:rPr lang="en-US" sz="2000" i="1"/>
                      <m:t>𝑠</m:t>
                    </m:r>
                    <m:d>
                      <m:dPr>
                        <m:ctrlPr>
                          <a:rPr lang="en-US" sz="2000" i="1"/>
                        </m:ctrlPr>
                      </m:dPr>
                      <m:e>
                        <m:r>
                          <a:rPr lang="en-US" sz="2000" i="1"/>
                          <m:t>𝑢</m:t>
                        </m:r>
                        <m:r>
                          <a:rPr lang="en-US" sz="2000" i="1"/>
                          <m:t>,</m:t>
                        </m:r>
                        <m:sSup>
                          <m:sSupPr>
                            <m:ctrlPr>
                              <a:rPr lang="en-US" sz="2000" i="1"/>
                            </m:ctrlPr>
                          </m:sSupPr>
                          <m:e>
                            <m:r>
                              <a:rPr lang="en-US" sz="2000" i="1"/>
                              <m:t>𝑢</m:t>
                            </m:r>
                          </m:e>
                          <m:sup>
                            <m:r>
                              <a:rPr lang="en-US" sz="2000" i="1"/>
                              <m:t>′</m:t>
                            </m:r>
                          </m:sup>
                        </m:sSup>
                      </m:e>
                    </m:d>
                    <m:r>
                      <a:rPr lang="en-US" sz="2000" i="1"/>
                      <m:t>= </m:t>
                    </m:r>
                    <m:f>
                      <m:fPr>
                        <m:ctrlPr>
                          <a:rPr lang="en-US" sz="2000" i="1"/>
                        </m:ctrlPr>
                      </m:fPr>
                      <m:num>
                        <m:acc>
                          <m:accPr>
                            <m:chr m:val="⃗"/>
                            <m:ctrlPr>
                              <a:rPr lang="en-US" sz="2000" i="1"/>
                            </m:ctrlPr>
                          </m:accPr>
                          <m:e>
                            <m:r>
                              <a:rPr lang="en-US" sz="2000" i="1"/>
                              <m:t>𝑢</m:t>
                            </m:r>
                          </m:e>
                        </m:acc>
                        <m:r>
                          <a:rPr lang="en-US" sz="2000" i="1"/>
                          <m:t> . </m:t>
                        </m:r>
                        <m:acc>
                          <m:accPr>
                            <m:chr m:val="⃗"/>
                            <m:ctrlPr>
                              <a:rPr lang="en-US" sz="2000" i="1"/>
                            </m:ctrlPr>
                          </m:accPr>
                          <m:e>
                            <m:r>
                              <a:rPr lang="en-US" sz="2000" i="1"/>
                              <m:t>𝑢</m:t>
                            </m:r>
                            <m:r>
                              <a:rPr lang="en-US" sz="2000" i="1"/>
                              <m:t>′</m:t>
                            </m:r>
                          </m:e>
                        </m:acc>
                      </m:num>
                      <m:den>
                        <m:d>
                          <m:dPr>
                            <m:begChr m:val="|"/>
                            <m:endChr m:val="|"/>
                            <m:ctrlPr>
                              <a:rPr lang="en-US" sz="2000" i="1"/>
                            </m:ctrlPr>
                          </m:dPr>
                          <m:e>
                            <m:acc>
                              <m:accPr>
                                <m:chr m:val="⃗"/>
                                <m:ctrlPr>
                                  <a:rPr lang="en-US" sz="2000" i="1"/>
                                </m:ctrlPr>
                              </m:accPr>
                              <m:e>
                                <m:r>
                                  <a:rPr lang="en-US" sz="2000" i="1"/>
                                  <m:t>𝑢</m:t>
                                </m:r>
                              </m:e>
                            </m:acc>
                            <m:r>
                              <a:rPr lang="en-US" sz="2000" i="1"/>
                              <m:t> </m:t>
                            </m:r>
                          </m:e>
                        </m:d>
                        <m:r>
                          <a:rPr lang="en-US" sz="2000" i="1"/>
                          <m:t>.</m:t>
                        </m:r>
                        <m:d>
                          <m:dPr>
                            <m:begChr m:val="|"/>
                            <m:endChr m:val="|"/>
                            <m:ctrlPr>
                              <a:rPr lang="en-US" sz="2000" i="1"/>
                            </m:ctrlPr>
                          </m:dPr>
                          <m:e>
                            <m:acc>
                              <m:accPr>
                                <m:chr m:val="⃗"/>
                                <m:ctrlPr>
                                  <a:rPr lang="en-US" sz="2000" i="1"/>
                                </m:ctrlPr>
                              </m:accPr>
                              <m:e>
                                <m:r>
                                  <a:rPr lang="en-US" sz="2000" i="1"/>
                                  <m:t>𝑢</m:t>
                                </m:r>
                                <m:r>
                                  <a:rPr lang="en-US" sz="2000" i="1"/>
                                  <m:t>′</m:t>
                                </m:r>
                              </m:e>
                            </m:acc>
                            <m:r>
                              <a:rPr lang="en-US" sz="2000" i="1"/>
                              <m:t> </m:t>
                            </m:r>
                          </m:e>
                        </m:d>
                      </m:den>
                    </m:f>
                  </m:oMath>
                </a14:m>
                <a:r>
                  <a:rPr lang="en-US" sz="1600" smtClean="0">
                    <a:solidFill>
                      <a:schemeClr val="tx1"/>
                    </a:solidFill>
                  </a:rPr>
                  <a:t> = </a:t>
                </a:r>
                <a:endParaRPr lang="en-US" sz="1600">
                  <a:solidFill>
                    <a:schemeClr val="tx1"/>
                  </a:solidFill>
                </a:endParaRPr>
              </a:p>
              <a:p>
                <a:pPr marL="0" indent="0" defTabSz="914400" eaLnBrk="0" fontAlgn="base" hangingPunct="0">
                  <a:spcBef>
                    <a:spcPct val="0"/>
                  </a:spcBef>
                  <a:spcAft>
                    <a:spcPct val="0"/>
                  </a:spcAft>
                  <a:buClrTx/>
                  <a:buNone/>
                </a:pPr>
                <a:endParaRPr lang="en-US" smtClean="0" bmk="OLE_LINK81">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None/>
                </a:pPr>
                <a:r>
                  <a:rPr lang="en-US" smtClean="0" bmk="OLE_LINK81">
                    <a:solidFill>
                      <a:schemeClr val="tx1"/>
                    </a:solidFill>
                    <a:latin typeface="Calibri" panose="020F0502020204030204" pitchFamily="34" charset="0"/>
                    <a:ea typeface="Times New Roman" panose="02020603050405020304" pitchFamily="18" charset="0"/>
                    <a:cs typeface="Times New Roman" panose="02020603050405020304" pitchFamily="18" charset="0"/>
                  </a:rPr>
                  <a:t>Vì </a:t>
                </a:r>
                <a:r>
                  <a:rPr lang="en-US" bmk="OLE_LINK81">
                    <a:solidFill>
                      <a:schemeClr val="tx1"/>
                    </a:solidFill>
                    <a:latin typeface="Calibri" panose="020F0502020204030204" pitchFamily="34" charset="0"/>
                    <a:ea typeface="Times New Roman" panose="02020603050405020304" pitchFamily="18" charset="0"/>
                    <a:cs typeface="Times New Roman" panose="02020603050405020304" pitchFamily="18" charset="0"/>
                  </a:rPr>
                  <a:t>mỗi người dùng có xu hướng đánh gia điểm khác </a:t>
                </a:r>
                <a:r>
                  <a:rPr lang="en-US" bmk="OLE_LINK81">
                    <a:solidFill>
                      <a:schemeClr val="tx1"/>
                    </a:solidFill>
                    <a:latin typeface="Calibri" panose="020F0502020204030204" pitchFamily="34" charset="0"/>
                    <a:ea typeface="Times New Roman" panose="02020603050405020304" pitchFamily="18" charset="0"/>
                    <a:cs typeface="Times New Roman" panose="02020603050405020304" pitchFamily="18" charset="0"/>
                  </a:rPr>
                  <a:t>nhau </a:t>
                </a:r>
                <a:r>
                  <a:rPr lang="en-US" smtClean="0" bmk="OLE_LINK81">
                    <a:solidFill>
                      <a:schemeClr val="tx1"/>
                    </a:solidFill>
                    <a:latin typeface="Calibri" panose="020F0502020204030204" pitchFamily="34" charset="0"/>
                    <a:ea typeface="Times New Roman" panose="02020603050405020304" pitchFamily="18" charset="0"/>
                    <a:cs typeface="Times New Roman" panose="02020603050405020304" pitchFamily="18" charset="0"/>
                  </a:rPr>
                  <a:t>nên </a:t>
                </a:r>
                <a:r>
                  <a:rPr lang="en-US" bmk="OLE_LINK81">
                    <a:solidFill>
                      <a:schemeClr val="tx1"/>
                    </a:solidFill>
                    <a:latin typeface="Calibri" panose="020F0502020204030204" pitchFamily="34" charset="0"/>
                    <a:ea typeface="Times New Roman" panose="02020603050405020304" pitchFamily="18" charset="0"/>
                    <a:cs typeface="Times New Roman" panose="02020603050405020304" pitchFamily="18" charset="0"/>
                  </a:rPr>
                  <a:t>công </a:t>
                </a:r>
                <a:r>
                  <a:rPr lang="en-US" bmk="OLE_LINK81">
                    <a:solidFill>
                      <a:schemeClr val="tx1"/>
                    </a:solidFill>
                    <a:latin typeface="Calibri" panose="020F0502020204030204" pitchFamily="34" charset="0"/>
                    <a:ea typeface="Times New Roman" panose="02020603050405020304" pitchFamily="18" charset="0"/>
                    <a:cs typeface="Times New Roman" panose="02020603050405020304" pitchFamily="18" charset="0"/>
                  </a:rPr>
                  <a:t>thức </a:t>
                </a:r>
                <a:r>
                  <a:rPr lang="en-US" smtClean="0" bmk="OLE_LINK81">
                    <a:solidFill>
                      <a:schemeClr val="tx1"/>
                    </a:solidFill>
                    <a:latin typeface="Calibri" panose="020F0502020204030204" pitchFamily="34" charset="0"/>
                    <a:ea typeface="Times New Roman" panose="02020603050405020304" pitchFamily="18" charset="0"/>
                    <a:cs typeface="Times New Roman" panose="02020603050405020304" pitchFamily="18" charset="0"/>
                  </a:rPr>
                  <a:t>sau thường được sử dụng hơn </a:t>
                </a:r>
                <a:r>
                  <a:rPr lang="en-US" bmk="OLE_LINK81">
                    <a:solidFill>
                      <a:schemeClr val="tx1"/>
                    </a:solidFill>
                    <a:latin typeface="Calibri" panose="020F0502020204030204" pitchFamily="34" charset="0"/>
                    <a:ea typeface="Times New Roman" panose="02020603050405020304" pitchFamily="18" charset="0"/>
                    <a:cs typeface="Times New Roman" panose="02020603050405020304" pitchFamily="18" charset="0"/>
                  </a:rPr>
                  <a:t>(Constrained Pearson correlation): </a:t>
                </a:r>
              </a:p>
              <a:p>
                <a:pPr marL="0" lvl="0" indent="0" defTabSz="914400" eaLnBrk="0" fontAlgn="base" hangingPunct="0">
                  <a:spcBef>
                    <a:spcPct val="0"/>
                  </a:spcBef>
                  <a:spcAft>
                    <a:spcPct val="0"/>
                  </a:spcAft>
                  <a:buClrTx/>
                  <a:buNone/>
                </a:pPr>
                <a:endParaRPr lang="en-US" sz="2800">
                  <a:solidFill>
                    <a:schemeClr val="tx1"/>
                  </a:solidFill>
                  <a:latin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777102" y="2757710"/>
                <a:ext cx="8915400" cy="3777622"/>
              </a:xfrm>
              <a:blipFill rotWithShape="0">
                <a:blip r:embed="rId2"/>
                <a:stretch>
                  <a:fillRect l="-616" r="-205"/>
                </a:stretch>
              </a:blipFill>
            </p:spPr>
            <p:txBody>
              <a:bodyPr/>
              <a:lstStyle/>
              <a:p>
                <a:r>
                  <a:rPr lang="en-US">
                    <a:noFill/>
                  </a:rPr>
                  <a:t> </a:t>
                </a:r>
              </a:p>
            </p:txBody>
          </p:sp>
        </mc:Fallback>
      </mc:AlternateContent>
      <p:pic>
        <p:nvPicPr>
          <p:cNvPr id="3075" name="Picture 8"/>
          <p:cNvPicPr>
            <a:picLocks noChangeAspect="1" noChangeArrowheads="1"/>
          </p:cNvPicPr>
          <p:nvPr/>
        </p:nvPicPr>
        <p:blipFill>
          <a:blip r:embed="rId3">
            <a:extLst>
              <a:ext uri="{28A0092B-C50C-407E-A947-70E740481C1C}">
                <a14:useLocalDpi xmlns:a14="http://schemas.microsoft.com/office/drawing/2010/main" val="0"/>
              </a:ext>
            </a:extLst>
          </a:blip>
          <a:srcRect l="36218" t="43614" r="32854" b="44128"/>
          <a:stretch>
            <a:fillRect/>
          </a:stretch>
        </p:blipFill>
        <p:spPr bwMode="auto">
          <a:xfrm>
            <a:off x="4111517" y="2207330"/>
            <a:ext cx="3971925" cy="885825"/>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0"/>
          <p:cNvPicPr>
            <a:picLocks noChangeAspect="1" noChangeArrowheads="1"/>
          </p:cNvPicPr>
          <p:nvPr/>
        </p:nvPicPr>
        <p:blipFill rotWithShape="1">
          <a:blip r:embed="rId4">
            <a:extLst>
              <a:ext uri="{28A0092B-C50C-407E-A947-70E740481C1C}">
                <a14:useLocalDpi xmlns:a14="http://schemas.microsoft.com/office/drawing/2010/main" val="0"/>
              </a:ext>
            </a:extLst>
          </a:blip>
          <a:srcRect l="31456" t="41609" r="23191" b="45458"/>
          <a:stretch/>
        </p:blipFill>
        <p:spPr bwMode="auto">
          <a:xfrm>
            <a:off x="3238243" y="5264332"/>
            <a:ext cx="6467935" cy="106255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9"/>
          <p:cNvPicPr>
            <a:picLocks noChangeAspect="1" noChangeArrowheads="1"/>
          </p:cNvPicPr>
          <p:nvPr/>
        </p:nvPicPr>
        <p:blipFill rotWithShape="1">
          <a:blip r:embed="rId5">
            <a:extLst>
              <a:ext uri="{28A0092B-C50C-407E-A947-70E740481C1C}">
                <a14:useLocalDpi xmlns:a14="http://schemas.microsoft.com/office/drawing/2010/main" val="0"/>
              </a:ext>
            </a:extLst>
          </a:blip>
          <a:srcRect l="55291" t="40560" r="28845" b="48018"/>
          <a:stretch/>
        </p:blipFill>
        <p:spPr bwMode="auto">
          <a:xfrm>
            <a:off x="7623109" y="3587932"/>
            <a:ext cx="2630336" cy="9550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p:cNvSpPr>
            <a:spLocks noChangeArrowheads="1"/>
          </p:cNvSpPr>
          <p:nvPr/>
        </p:nvSpPr>
        <p:spPr bwMode="auto">
          <a:xfrm>
            <a:off x="187890" y="6241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p:cNvSpPr>
            <a:spLocks noChangeArrowheads="1"/>
          </p:cNvSpPr>
          <p:nvPr/>
        </p:nvSpPr>
        <p:spPr bwMode="auto">
          <a:xfrm>
            <a:off x="645090" y="26719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p:cNvSpPr txBox="1"/>
          <p:nvPr/>
        </p:nvSpPr>
        <p:spPr>
          <a:xfrm>
            <a:off x="2981195" y="1905000"/>
            <a:ext cx="2037737" cy="369332"/>
          </a:xfrm>
          <a:prstGeom prst="rect">
            <a:avLst/>
          </a:prstGeom>
          <a:noFill/>
        </p:spPr>
        <p:txBody>
          <a:bodyPr wrap="none" rtlCol="0">
            <a:spAutoFit/>
          </a:bodyPr>
          <a:lstStyle/>
          <a:p>
            <a:pPr marL="342900" indent="-342900">
              <a:spcBef>
                <a:spcPts val="1000"/>
              </a:spcBef>
              <a:buClr>
                <a:schemeClr val="accent1"/>
              </a:buClr>
              <a:buFont typeface="Wingdings 3" charset="2"/>
              <a:buChar char=""/>
            </a:pPr>
            <a:r>
              <a:rPr lang="en-US">
                <a:latin typeface="Calibri" panose="020F0502020204030204" pitchFamily="34" charset="0"/>
                <a:ea typeface="Times New Roman" panose="02020603050405020304" pitchFamily="18" charset="0"/>
                <a:cs typeface="Times New Roman" panose="02020603050405020304" pitchFamily="18" charset="0"/>
              </a:rPr>
              <a:t>Công thức tính: </a:t>
            </a:r>
            <a:endParaRPr lang="en-US">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486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solidFill>
                  <a:srgbClr val="C00000"/>
                </a:solidFill>
                <a:latin typeface="Calibri" panose="020F0502020204030204" pitchFamily="34" charset="0"/>
              </a:rPr>
              <a:t>Item–Item Collaborative </a:t>
            </a:r>
            <a:r>
              <a:rPr lang="en-US" sz="4400">
                <a:solidFill>
                  <a:srgbClr val="C00000"/>
                </a:solidFill>
                <a:latin typeface="Calibri" panose="020F0502020204030204" pitchFamily="34" charset="0"/>
              </a:rPr>
              <a:t>Filtering</a:t>
            </a:r>
            <a:endParaRPr lang="en-US" sz="4400">
              <a:solidFill>
                <a:srgbClr val="C00000"/>
              </a:solidFill>
              <a:latin typeface="Calibri" panose="020F0502020204030204" pitchFamily="34" charset="0"/>
            </a:endParaRPr>
          </a:p>
        </p:txBody>
      </p:sp>
      <p:sp>
        <p:nvSpPr>
          <p:cNvPr id="3" name="Content Placeholder 2"/>
          <p:cNvSpPr>
            <a:spLocks noGrp="1"/>
          </p:cNvSpPr>
          <p:nvPr>
            <p:ph idx="1"/>
          </p:nvPr>
        </p:nvSpPr>
        <p:spPr/>
        <p:txBody>
          <a:bodyPr/>
          <a:lstStyle/>
          <a:p>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Công thức tính: </a:t>
            </a:r>
          </a:p>
          <a:p>
            <a:endParaRPr lang="en-US"/>
          </a:p>
          <a:p>
            <a:endParaRPr lang="en-US" smtClean="0"/>
          </a:p>
          <a:p>
            <a:pPr marL="0" lvl="0" indent="0" defTabSz="914400" eaLnBrk="0" fontAlgn="base" hangingPunct="0">
              <a:spcBef>
                <a:spcPct val="0"/>
              </a:spcBef>
              <a:spcAft>
                <a:spcPct val="0"/>
              </a:spcAft>
              <a:buClrTx/>
              <a:buNone/>
            </a:pPr>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Nếu như dựa trên Baseline ta </a:t>
            </a:r>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có</a:t>
            </a:r>
            <a:r>
              <a:rPr lang="en-US"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a:t>
            </a:r>
          </a:p>
          <a:p>
            <a:pPr marL="0" lvl="0" indent="0" defTabSz="914400" eaLnBrk="0" fontAlgn="base" hangingPunct="0">
              <a:spcBef>
                <a:spcPct val="0"/>
              </a:spcBef>
              <a:spcAft>
                <a:spcPct val="0"/>
              </a:spcAft>
              <a:buClrTx/>
              <a:buNone/>
            </a:pPr>
            <a:endPar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None/>
            </a:pPr>
            <a:endParaRPr lang="en-US"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None/>
            </a:pPr>
            <a:endPar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None/>
            </a:pPr>
            <a:r>
              <a:rPr lang="en-US"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endParaRPr lang="en-US" sz="1600">
              <a:solidFill>
                <a:schemeClr val="tx1"/>
              </a:solidFill>
            </a:endParaRPr>
          </a:p>
          <a:p>
            <a:pPr marL="0" indent="0" defTabSz="914400" eaLnBrk="0" fontAlgn="base" hangingPunct="0">
              <a:spcBef>
                <a:spcPct val="0"/>
              </a:spcBef>
              <a:spcAft>
                <a:spcPct val="0"/>
              </a:spcAft>
              <a:buClrTx/>
              <a:buNone/>
            </a:pPr>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Cosine similarity: </a:t>
            </a:r>
          </a:p>
          <a:p>
            <a:pPr marL="0" lvl="0" indent="0" defTabSz="914400" eaLnBrk="0" fontAlgn="base" hangingPunct="0">
              <a:spcBef>
                <a:spcPct val="0"/>
              </a:spcBef>
              <a:spcAft>
                <a:spcPct val="0"/>
              </a:spcAft>
              <a:buClrTx/>
              <a:buNone/>
            </a:pPr>
            <a:endParaRPr lang="en-US" sz="2800" smtClean="0">
              <a:solidFill>
                <a:schemeClr val="tx1"/>
              </a:solidFill>
              <a:latin typeface="Arial" panose="020B0604020202020204" pitchFamily="34" charset="0"/>
            </a:endParaRPr>
          </a:p>
          <a:p>
            <a:endParaRPr lang="en-US"/>
          </a:p>
        </p:txBody>
      </p:sp>
      <p:pic>
        <p:nvPicPr>
          <p:cNvPr id="5" name="Picture 4"/>
          <p:cNvPicPr/>
          <p:nvPr/>
        </p:nvPicPr>
        <p:blipFill rotWithShape="1">
          <a:blip r:embed="rId2"/>
          <a:srcRect l="39904" t="55017" r="32051" b="33580"/>
          <a:stretch/>
        </p:blipFill>
        <p:spPr bwMode="auto">
          <a:xfrm>
            <a:off x="5144412" y="1905000"/>
            <a:ext cx="3135291" cy="978735"/>
          </a:xfrm>
          <a:prstGeom prst="rect">
            <a:avLst/>
          </a:prstGeom>
          <a:ln>
            <a:noFill/>
          </a:ln>
          <a:extLst>
            <a:ext uri="{53640926-AAD7-44D8-BBD7-CCE9431645EC}">
              <a14:shadowObscured xmlns:a14="http://schemas.microsoft.com/office/drawing/2010/main"/>
            </a:ext>
          </a:extLst>
        </p:spPr>
      </p:pic>
      <p:sp>
        <p:nvSpPr>
          <p:cNvPr id="6"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2"/>
          <p:cNvPicPr>
            <a:picLocks noChangeAspect="1" noChangeArrowheads="1"/>
          </p:cNvPicPr>
          <p:nvPr/>
        </p:nvPicPr>
        <p:blipFill>
          <a:blip r:embed="rId3">
            <a:extLst>
              <a:ext uri="{28A0092B-C50C-407E-A947-70E740481C1C}">
                <a14:useLocalDpi xmlns:a14="http://schemas.microsoft.com/office/drawing/2010/main" val="0"/>
              </a:ext>
            </a:extLst>
          </a:blip>
          <a:srcRect l="35417" t="37914" r="32852" b="47264"/>
          <a:stretch>
            <a:fillRect/>
          </a:stretch>
        </p:blipFill>
        <p:spPr bwMode="auto">
          <a:xfrm>
            <a:off x="6096000" y="3032981"/>
            <a:ext cx="5813240" cy="152715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7" name="Picture 13"/>
          <p:cNvPicPr>
            <a:picLocks noChangeAspect="1" noChangeArrowheads="1"/>
          </p:cNvPicPr>
          <p:nvPr/>
        </p:nvPicPr>
        <p:blipFill>
          <a:blip r:embed="rId4">
            <a:extLst>
              <a:ext uri="{28A0092B-C50C-407E-A947-70E740481C1C}">
                <a14:useLocalDpi xmlns:a14="http://schemas.microsoft.com/office/drawing/2010/main" val="0"/>
              </a:ext>
            </a:extLst>
          </a:blip>
          <a:srcRect l="45995" t="45325" r="33813" b="44128"/>
          <a:stretch>
            <a:fillRect/>
          </a:stretch>
        </p:blipFill>
        <p:spPr bwMode="auto">
          <a:xfrm>
            <a:off x="4913334" y="4560135"/>
            <a:ext cx="3491630" cy="1026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363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a:solidFill>
                  <a:srgbClr val="C00000"/>
                </a:solidFill>
                <a:latin typeface="Calibri" panose="020F0502020204030204" pitchFamily="34" charset="0"/>
              </a:rPr>
              <a:t>Phương pháp singular value decomposition</a:t>
            </a:r>
            <a:endParaRPr lang="en-US" sz="4400">
              <a:solidFill>
                <a:srgbClr val="C00000"/>
              </a:solidFill>
              <a:latin typeface="Calibri" panose="020F050202020403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89212" y="2559485"/>
                <a:ext cx="8915400" cy="3777622"/>
              </a:xfrm>
            </p:spPr>
            <p:txBody>
              <a:bodyPr/>
              <a:lstStyle/>
              <a:p>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Với mọi ma trận </a:t>
                </a:r>
                <a14:m>
                  <m:oMath xmlns:m="http://schemas.openxmlformats.org/officeDocument/2006/math">
                    <m:sSub>
                      <m:sSubPr>
                        <m:ctrlP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m:ctrlPr>
                      </m:sSubPr>
                      <m:e>
                        <m: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m:t>𝐴</m:t>
                        </m:r>
                      </m:e>
                      <m:sub>
                        <m: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m:t>𝑚</m:t>
                        </m:r>
                        <m: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m:t>×</m:t>
                        </m:r>
                        <m: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m:t>𝑛</m:t>
                        </m:r>
                      </m:sub>
                    </m:sSub>
                  </m:oMath>
                </a14:m>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 bất kỳ đều có thể phân tích </a:t>
                </a:r>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dưới </a:t>
                </a:r>
                <a:r>
                  <a:rPr lang="en-US"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dạng:</a:t>
                </a:r>
                <a:endParaRPr lang="en-US"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mtClean="0"/>
                  <a:t>	A </a:t>
                </a:r>
                <a:r>
                  <a:rPr lang="en-US"/>
                  <a:t>=  U.</a:t>
                </a:r>
                <a14:m>
                  <m:oMath xmlns:m="http://schemas.openxmlformats.org/officeDocument/2006/math">
                    <m:r>
                      <a:rPr lang="en-US"/>
                      <m:t> </m:t>
                    </m:r>
                    <m:r>
                      <m:rPr>
                        <m:sty m:val="p"/>
                      </m:rPr>
                      <a:rPr lang="en-US"/>
                      <m:t>Σ</m:t>
                    </m:r>
                  </m:oMath>
                </a14:m>
                <a:r>
                  <a:rPr lang="en-US"/>
                  <a:t>. </a:t>
                </a:r>
                <a14:m>
                  <m:oMath xmlns:m="http://schemas.openxmlformats.org/officeDocument/2006/math">
                    <m:sSup>
                      <m:sSupPr>
                        <m:ctrlPr>
                          <a:rPr lang="en-US" i="1"/>
                        </m:ctrlPr>
                      </m:sSupPr>
                      <m:e>
                        <m:r>
                          <a:rPr lang="en-US" i="1"/>
                          <m:t>𝑉</m:t>
                        </m:r>
                      </m:e>
                      <m:sup>
                        <m:r>
                          <a:rPr lang="en-US" i="1"/>
                          <m:t>𝑇</m:t>
                        </m:r>
                      </m:sup>
                    </m:sSup>
                  </m:oMath>
                </a14:m>
                <a:r>
                  <a:rPr lang="en-US"/>
                  <a:t>= </a:t>
                </a:r>
                <a14:m>
                  <m:oMath xmlns:m="http://schemas.openxmlformats.org/officeDocument/2006/math">
                    <m:sSub>
                      <m:sSubPr>
                        <m:ctrlPr>
                          <a:rPr lang="en-US" i="1"/>
                        </m:ctrlPr>
                      </m:sSubPr>
                      <m:e>
                        <m:r>
                          <a:rPr lang="en-US" i="1"/>
                          <m:t>𝜎</m:t>
                        </m:r>
                      </m:e>
                      <m:sub>
                        <m:r>
                          <a:rPr lang="en-US" i="1"/>
                          <m:t>1</m:t>
                        </m:r>
                      </m:sub>
                    </m:sSub>
                    <m:sSub>
                      <m:sSubPr>
                        <m:ctrlPr>
                          <a:rPr lang="en-US" i="1"/>
                        </m:ctrlPr>
                      </m:sSubPr>
                      <m:e>
                        <m:r>
                          <a:rPr lang="en-US" i="1"/>
                          <m:t>𝑢</m:t>
                        </m:r>
                      </m:e>
                      <m:sub>
                        <m:r>
                          <a:rPr lang="en-US" i="1"/>
                          <m:t>1</m:t>
                        </m:r>
                      </m:sub>
                    </m:sSub>
                  </m:oMath>
                </a14:m>
                <a:r>
                  <a:rPr lang="en-US"/>
                  <a:t>  </a:t>
                </a:r>
                <a14:m>
                  <m:oMath xmlns:m="http://schemas.openxmlformats.org/officeDocument/2006/math">
                    <m:sSubSup>
                      <m:sSubSupPr>
                        <m:ctrlPr>
                          <a:rPr lang="en-US" i="1"/>
                        </m:ctrlPr>
                      </m:sSubSupPr>
                      <m:e>
                        <m:r>
                          <a:rPr lang="en-US" i="1"/>
                          <m:t>𝑣</m:t>
                        </m:r>
                      </m:e>
                      <m:sub>
                        <m:r>
                          <a:rPr lang="en-US" i="1"/>
                          <m:t>1</m:t>
                        </m:r>
                      </m:sub>
                      <m:sup>
                        <m:r>
                          <a:rPr lang="en-US" i="1"/>
                          <m:t>𝑇</m:t>
                        </m:r>
                      </m:sup>
                    </m:sSubSup>
                  </m:oMath>
                </a14:m>
                <a:r>
                  <a:rPr lang="en-US"/>
                  <a:t>+…..+</a:t>
                </a:r>
                <a14:m>
                  <m:oMath xmlns:m="http://schemas.openxmlformats.org/officeDocument/2006/math">
                    <m:sSub>
                      <m:sSubPr>
                        <m:ctrlPr>
                          <a:rPr lang="en-US" i="1"/>
                        </m:ctrlPr>
                      </m:sSubPr>
                      <m:e>
                        <m:r>
                          <a:rPr lang="en-US" i="1"/>
                          <m:t>𝜎</m:t>
                        </m:r>
                      </m:e>
                      <m:sub>
                        <m:r>
                          <a:rPr lang="en-US" i="1"/>
                          <m:t>𝑟</m:t>
                        </m:r>
                      </m:sub>
                    </m:sSub>
                  </m:oMath>
                </a14:m>
                <a:r>
                  <a:rPr lang="en-US"/>
                  <a:t> </a:t>
                </a:r>
                <a14:m>
                  <m:oMath xmlns:m="http://schemas.openxmlformats.org/officeDocument/2006/math">
                    <m:sSub>
                      <m:sSubPr>
                        <m:ctrlPr>
                          <a:rPr lang="en-US" i="1"/>
                        </m:ctrlPr>
                      </m:sSubPr>
                      <m:e>
                        <m:r>
                          <a:rPr lang="en-US" i="1"/>
                          <m:t>𝑢</m:t>
                        </m:r>
                      </m:e>
                      <m:sub>
                        <m:r>
                          <a:rPr lang="en-US" i="1"/>
                          <m:t>𝑟</m:t>
                        </m:r>
                      </m:sub>
                    </m:sSub>
                  </m:oMath>
                </a14:m>
                <a:r>
                  <a:rPr lang="en-US"/>
                  <a:t> </a:t>
                </a:r>
                <a14:m>
                  <m:oMath xmlns:m="http://schemas.openxmlformats.org/officeDocument/2006/math">
                    <m:sSubSup>
                      <m:sSubSupPr>
                        <m:ctrlPr>
                          <a:rPr lang="en-US" i="1"/>
                        </m:ctrlPr>
                      </m:sSubSupPr>
                      <m:e>
                        <m:r>
                          <a:rPr lang="en-US" i="1"/>
                          <m:t>𝑣</m:t>
                        </m:r>
                      </m:e>
                      <m:sub>
                        <m:r>
                          <a:rPr lang="en-US" i="1"/>
                          <m:t>𝑟</m:t>
                        </m:r>
                      </m:sub>
                      <m:sup>
                        <m:r>
                          <a:rPr lang="en-US" i="1"/>
                          <m:t>𝑇</m:t>
                        </m:r>
                      </m:sup>
                    </m:sSubSup>
                  </m:oMath>
                </a14:m>
                <a:endParaRPr lang="en-US"/>
              </a:p>
              <a:p>
                <a:pPr marL="0" indent="0">
                  <a:buNone/>
                </a:pPr>
                <a:endParaRPr lang="en-US"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	</a:t>
                </a:r>
                <a:r>
                  <a:rPr lang="en-US"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Với </a:t>
                </a:r>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U và </a:t>
                </a:r>
                <a14:m>
                  <m:oMath xmlns:m="http://schemas.openxmlformats.org/officeDocument/2006/math">
                    <m:sSup>
                      <m:sSupPr>
                        <m:ctrlP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m:ctrlPr>
                      </m:sSupPr>
                      <m:e>
                        <m: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m:t>𝑉</m:t>
                        </m:r>
                      </m:e>
                      <m:sup>
                        <m: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m:t>𝑇</m:t>
                        </m:r>
                      </m:sup>
                    </m:sSup>
                  </m:oMath>
                </a14:m>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 là các ma trận trực giao. Ma trận ∑ được xây dựng: </a:t>
                </a:r>
              </a:p>
              <a:p>
                <a:pPr marL="0" indent="0">
                  <a:buNone/>
                </a:pPr>
                <a14:m>
                  <m:oMath xmlns:m="http://schemas.openxmlformats.org/officeDocument/2006/math">
                    <m:sSub>
                      <m:sSubPr>
                        <m:ctrlPr>
                          <a:rPr lang="en-US" i="1"/>
                        </m:ctrlPr>
                      </m:sSubPr>
                      <m:e>
                        <m:r>
                          <a:rPr lang="en-US" i="1"/>
                          <m:t>              ∑</m:t>
                        </m:r>
                      </m:e>
                      <m:sub>
                        <m:r>
                          <a:rPr lang="en-US" i="1"/>
                          <m:t>𝑚</m:t>
                        </m:r>
                        <m:r>
                          <a:rPr lang="en-US" i="1"/>
                          <m:t>×</m:t>
                        </m:r>
                        <m:r>
                          <a:rPr lang="en-US" i="1"/>
                          <m:t>𝑛</m:t>
                        </m:r>
                      </m:sub>
                    </m:sSub>
                  </m:oMath>
                </a14:m>
                <a:r>
                  <a:rPr lang="en-US"/>
                  <a:t> = </a:t>
                </a:r>
                <a14:m>
                  <m:oMath xmlns:m="http://schemas.openxmlformats.org/officeDocument/2006/math">
                    <m:d>
                      <m:dPr>
                        <m:begChr m:val="["/>
                        <m:endChr m:val="]"/>
                        <m:ctrlPr>
                          <a:rPr lang="en-US" i="1"/>
                        </m:ctrlPr>
                      </m:dPr>
                      <m:e>
                        <m:m>
                          <m:mPr>
                            <m:mcs>
                              <m:mc>
                                <m:mcPr>
                                  <m:count m:val="3"/>
                                  <m:mcJc m:val="center"/>
                                </m:mcPr>
                              </m:mc>
                            </m:mcs>
                            <m:ctrlPr>
                              <a:rPr lang="en-US" i="1"/>
                            </m:ctrlPr>
                          </m:mPr>
                          <m:mr>
                            <m:e>
                              <m:sSub>
                                <m:sSubPr>
                                  <m:ctrlPr>
                                    <a:rPr lang="en-US" i="1"/>
                                  </m:ctrlPr>
                                </m:sSubPr>
                                <m:e>
                                  <m:r>
                                    <a:rPr lang="en-US" i="1"/>
                                    <m:t>𝐷</m:t>
                                  </m:r>
                                </m:e>
                                <m:sub>
                                  <m:r>
                                    <a:rPr lang="en-US" i="1"/>
                                    <m:t>𝑟</m:t>
                                  </m:r>
                                  <m:r>
                                    <a:rPr lang="en-US" i="1"/>
                                    <m:t>×</m:t>
                                  </m:r>
                                  <m:r>
                                    <a:rPr lang="en-US" i="1"/>
                                    <m:t>𝑟</m:t>
                                  </m:r>
                                </m:sub>
                              </m:sSub>
                            </m:e>
                            <m:e>
                              <m:r>
                                <a:rPr lang="en-US" i="1"/>
                                <m:t>⋯</m:t>
                              </m:r>
                            </m:e>
                            <m:e>
                              <m:r>
                                <a:rPr lang="en-US" i="1"/>
                                <m:t>0</m:t>
                              </m:r>
                            </m:e>
                          </m:mr>
                          <m:mr>
                            <m:e>
                              <m:r>
                                <a:rPr lang="en-US" i="1"/>
                                <m:t>⋮</m:t>
                              </m:r>
                            </m:e>
                            <m:e>
                              <m:r>
                                <a:rPr lang="en-US" i="1"/>
                                <m:t>⋱</m:t>
                              </m:r>
                            </m:e>
                            <m:e>
                              <m:r>
                                <a:rPr lang="en-US" i="1"/>
                                <m:t>⋮</m:t>
                              </m:r>
                            </m:e>
                          </m:mr>
                          <m:mr>
                            <m:e>
                              <m:r>
                                <a:rPr lang="en-US" i="1"/>
                                <m:t>0</m:t>
                              </m:r>
                            </m:e>
                            <m:e>
                              <m:r>
                                <a:rPr lang="en-US" i="1"/>
                                <m:t>⋯</m:t>
                              </m:r>
                            </m:e>
                            <m:e>
                              <m:r>
                                <a:rPr lang="en-US" i="1"/>
                                <m:t>0</m:t>
                              </m:r>
                            </m:e>
                          </m:mr>
                        </m:m>
                      </m:e>
                    </m:d>
                  </m:oMath>
                </a14:m>
                <a:r>
                  <a:rPr lang="en-US"/>
                  <a:t>                với D = </a:t>
                </a:r>
                <a14:m>
                  <m:oMath xmlns:m="http://schemas.openxmlformats.org/officeDocument/2006/math">
                    <m:d>
                      <m:dPr>
                        <m:begChr m:val="["/>
                        <m:endChr m:val="]"/>
                        <m:ctrlPr>
                          <a:rPr lang="en-US" i="1"/>
                        </m:ctrlPr>
                      </m:dPr>
                      <m:e>
                        <m:m>
                          <m:mPr>
                            <m:mcs>
                              <m:mc>
                                <m:mcPr>
                                  <m:count m:val="3"/>
                                  <m:mcJc m:val="center"/>
                                </m:mcPr>
                              </m:mc>
                            </m:mcs>
                            <m:ctrlPr>
                              <a:rPr lang="en-US" i="1"/>
                            </m:ctrlPr>
                          </m:mPr>
                          <m:mr>
                            <m:e>
                              <m:sSub>
                                <m:sSubPr>
                                  <m:ctrlPr>
                                    <a:rPr lang="en-US" i="1"/>
                                  </m:ctrlPr>
                                </m:sSubPr>
                                <m:e>
                                  <m:r>
                                    <m:rPr>
                                      <m:sty m:val="p"/>
                                    </m:rPr>
                                    <a:rPr lang="en-US"/>
                                    <m:t>σ</m:t>
                                  </m:r>
                                </m:e>
                                <m:sub>
                                  <m:r>
                                    <a:rPr lang="en-US" i="1"/>
                                    <m:t>1</m:t>
                                  </m:r>
                                </m:sub>
                              </m:sSub>
                            </m:e>
                            <m:e>
                              <m:r>
                                <a:rPr lang="en-US" i="1"/>
                                <m:t>⋯</m:t>
                              </m:r>
                            </m:e>
                            <m:e>
                              <m:r>
                                <a:rPr lang="en-US" i="1"/>
                                <m:t>0</m:t>
                              </m:r>
                            </m:e>
                          </m:mr>
                          <m:mr>
                            <m:e>
                              <m:r>
                                <a:rPr lang="en-US" i="1"/>
                                <m:t>⋮</m:t>
                              </m:r>
                            </m:e>
                            <m:e>
                              <m:r>
                                <a:rPr lang="en-US" i="1"/>
                                <m:t>⋱</m:t>
                              </m:r>
                            </m:e>
                            <m:e>
                              <m:r>
                                <a:rPr lang="en-US" i="1"/>
                                <m:t>⋮</m:t>
                              </m:r>
                            </m:e>
                          </m:mr>
                          <m:mr>
                            <m:e>
                              <m:r>
                                <a:rPr lang="en-US" i="1"/>
                                <m:t>0</m:t>
                              </m:r>
                            </m:e>
                            <m:e>
                              <m:r>
                                <a:rPr lang="en-US" i="1"/>
                                <m:t>⋯</m:t>
                              </m:r>
                            </m:e>
                            <m:e>
                              <m:sSub>
                                <m:sSubPr>
                                  <m:ctrlPr>
                                    <a:rPr lang="en-US" i="1"/>
                                  </m:ctrlPr>
                                </m:sSubPr>
                                <m:e>
                                  <m:r>
                                    <m:rPr>
                                      <m:sty m:val="p"/>
                                    </m:rPr>
                                    <a:rPr lang="en-US"/>
                                    <m:t>σ</m:t>
                                  </m:r>
                                </m:e>
                                <m:sub>
                                  <m:r>
                                    <a:rPr lang="en-US" i="1"/>
                                    <m:t>𝑟</m:t>
                                  </m:r>
                                </m:sub>
                              </m:sSub>
                            </m:e>
                          </m:mr>
                        </m:m>
                      </m:e>
                    </m:d>
                  </m:oMath>
                </a14:m>
                <a:endParaRPr lang="en-US"/>
              </a:p>
              <a:p>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89212" y="2559485"/>
                <a:ext cx="8915400" cy="3777622"/>
              </a:xfrm>
              <a:blipFill rotWithShape="0">
                <a:blip r:embed="rId2"/>
                <a:stretch>
                  <a:fillRect l="-479" t="-968"/>
                </a:stretch>
              </a:blipFill>
            </p:spPr>
            <p:txBody>
              <a:bodyPr/>
              <a:lstStyle/>
              <a:p>
                <a:r>
                  <a:rPr lang="en-US">
                    <a:noFill/>
                  </a:rPr>
                  <a:t> </a:t>
                </a:r>
              </a:p>
            </p:txBody>
          </p:sp>
        </mc:Fallback>
      </mc:AlternateContent>
    </p:spTree>
    <p:extLst>
      <p:ext uri="{BB962C8B-B14F-4D97-AF65-F5344CB8AC3E}">
        <p14:creationId xmlns:p14="http://schemas.microsoft.com/office/powerpoint/2010/main" val="3950374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1947" y="2606457"/>
            <a:ext cx="8915400" cy="3777622"/>
          </a:xfrm>
        </p:spPr>
        <p:txBody>
          <a:bodyPr/>
          <a:lstStyle/>
          <a:p>
            <a:pPr lvl="0"/>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Giả </a:t>
            </a:r>
            <a:r>
              <a:rPr lang="en-US"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sử A là ma trận cỡ mxn, </a:t>
            </a:r>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và có khai triển kỳ dị SVD </a:t>
            </a:r>
            <a:endParaRPr lang="en-US" sz="2800">
              <a:solidFill>
                <a:schemeClr val="tx1"/>
              </a:solidFill>
              <a:latin typeface="Arial" panose="020B0604020202020204" pitchFamily="34" charset="0"/>
            </a:endParaRPr>
          </a:p>
          <a:p>
            <a:pPr marL="0" indent="0">
              <a:buNone/>
            </a:pPr>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Khi đó với mọi ma trận B có </a:t>
            </a:r>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cỡ </a:t>
            </a:r>
            <a:r>
              <a:rPr lang="en-US"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mxn và rank(B) &lt;= k, ta có:</a:t>
            </a:r>
          </a:p>
          <a:p>
            <a:pPr marL="0" indent="0">
              <a:buNone/>
            </a:pPr>
            <a:endPar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endParaRPr>
          </a:p>
          <a:p>
            <a:pPr marL="0" lvl="0" indent="0">
              <a:buNone/>
            </a:pPr>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Dấu bằng xảy </a:t>
            </a:r>
            <a:r>
              <a:rPr lang="en-US">
                <a:solidFill>
                  <a:schemeClr val="tx1"/>
                </a:solidFill>
                <a:latin typeface="Calibri" panose="020F0502020204030204" pitchFamily="34" charset="0"/>
                <a:ea typeface="Times New Roman" panose="02020603050405020304" pitchFamily="18" charset="0"/>
                <a:cs typeface="Times New Roman" panose="02020603050405020304" pitchFamily="18" charset="0"/>
              </a:rPr>
              <a:t>ra </a:t>
            </a:r>
            <a:r>
              <a:rPr lang="en-US" smtClean="0">
                <a:solidFill>
                  <a:schemeClr val="tx1"/>
                </a:solidFill>
                <a:latin typeface="Calibri" panose="020F0502020204030204" pitchFamily="34" charset="0"/>
                <a:ea typeface="Times New Roman" panose="02020603050405020304" pitchFamily="18" charset="0"/>
                <a:cs typeface="Times New Roman" panose="02020603050405020304" pitchFamily="18" charset="0"/>
              </a:rPr>
              <a:t>khi</a:t>
            </a:r>
            <a:r>
              <a:rPr lang="de-DE" sz="200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endParaRPr lang="de-DE" sz="2800">
              <a:solidFill>
                <a:schemeClr val="tx1"/>
              </a:solidFill>
              <a:latin typeface="Arial" panose="020B0604020202020204" pitchFamily="34" charset="0"/>
            </a:endParaRPr>
          </a:p>
        </p:txBody>
      </p:sp>
      <p:sp>
        <p:nvSpPr>
          <p:cNvPr id="5" name="Title 1"/>
          <p:cNvSpPr txBox="1">
            <a:spLocks/>
          </p:cNvSpPr>
          <p:nvPr/>
        </p:nvSpPr>
        <p:spPr>
          <a:xfrm>
            <a:off x="2707747" y="563567"/>
            <a:ext cx="8911687"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smtClean="0">
                <a:solidFill>
                  <a:srgbClr val="C00000"/>
                </a:solidFill>
                <a:latin typeface="Calibri" panose="020F0502020204030204" pitchFamily="34" charset="0"/>
              </a:rPr>
              <a:t>Phương pháp singular value decomposition</a:t>
            </a:r>
            <a:endParaRPr lang="en-US" sz="4400">
              <a:solidFill>
                <a:srgbClr val="C00000"/>
              </a:solidFill>
              <a:latin typeface="Calibri" panose="020F0502020204030204" pitchFamily="34" charset="0"/>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299678593"/>
              </p:ext>
            </p:extLst>
          </p:nvPr>
        </p:nvGraphicFramePr>
        <p:xfrm>
          <a:off x="8154445" y="2579829"/>
          <a:ext cx="1166276" cy="576730"/>
        </p:xfrm>
        <a:graphic>
          <a:graphicData uri="http://schemas.openxmlformats.org/presentationml/2006/ole">
            <mc:AlternateContent xmlns:mc="http://schemas.openxmlformats.org/markup-compatibility/2006">
              <mc:Choice xmlns:v="urn:schemas-microsoft-com:vml" Requires="v">
                <p:oleObj spid="_x0000_s6188" r:id="rId3" imgW="863225" imgH="431613" progId="Equation.DSMT4">
                  <p:embed/>
                </p:oleObj>
              </mc:Choice>
              <mc:Fallback>
                <p:oleObj r:id="rId3" imgW="863225" imgH="431613"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4445" y="2579829"/>
                        <a:ext cx="1166276" cy="576730"/>
                      </a:xfrm>
                      <a:prstGeom prst="rect">
                        <a:avLst/>
                      </a:prstGeom>
                      <a:noFill/>
                    </p:spPr>
                  </p:pic>
                </p:oleObj>
              </mc:Fallback>
            </mc:AlternateContent>
          </a:graphicData>
        </a:graphic>
      </p:graphicFrame>
      <p:sp>
        <p:nvSpPr>
          <p:cNvPr id="30" name="Rectangle 25"/>
          <p:cNvSpPr>
            <a:spLocks noChangeArrowheads="1"/>
          </p:cNvSpPr>
          <p:nvPr/>
        </p:nvSpPr>
        <p:spPr bwMode="auto">
          <a:xfrm>
            <a:off x="569935" y="1705958"/>
            <a:ext cx="25519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2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 name="Object 32"/>
          <p:cNvGraphicFramePr>
            <a:graphicFrameLocks noChangeAspect="1"/>
          </p:cNvGraphicFramePr>
          <p:nvPr>
            <p:extLst>
              <p:ext uri="{D42A27DB-BD31-4B8C-83A1-F6EECF244321}">
                <p14:modId xmlns:p14="http://schemas.microsoft.com/office/powerpoint/2010/main" val="1058060595"/>
              </p:ext>
            </p:extLst>
          </p:nvPr>
        </p:nvGraphicFramePr>
        <p:xfrm>
          <a:off x="4613850" y="3306872"/>
          <a:ext cx="2763980" cy="763062"/>
        </p:xfrm>
        <a:graphic>
          <a:graphicData uri="http://schemas.openxmlformats.org/presentationml/2006/ole">
            <mc:AlternateContent xmlns:mc="http://schemas.openxmlformats.org/markup-compatibility/2006">
              <mc:Choice xmlns:v="urn:schemas-microsoft-com:vml" Requires="v">
                <p:oleObj spid="_x0000_s6189" r:id="rId5" imgW="1548728" imgH="431613" progId="Equation.DSMT4">
                  <p:embed/>
                </p:oleObj>
              </mc:Choice>
              <mc:Fallback>
                <p:oleObj r:id="rId5" imgW="1548728" imgH="431613" progId="Equation.DSMT4">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3850" y="3306872"/>
                        <a:ext cx="2763980" cy="763062"/>
                      </a:xfrm>
                      <a:prstGeom prst="rect">
                        <a:avLst/>
                      </a:prstGeom>
                      <a:noFill/>
                    </p:spPr>
                  </p:pic>
                </p:oleObj>
              </mc:Fallback>
            </mc:AlternateContent>
          </a:graphicData>
        </a:graphic>
      </p:graphicFrame>
      <p:graphicFrame>
        <p:nvGraphicFramePr>
          <p:cNvPr id="35" name="Object 34"/>
          <p:cNvGraphicFramePr>
            <a:graphicFrameLocks noChangeAspect="1"/>
          </p:cNvGraphicFramePr>
          <p:nvPr>
            <p:extLst>
              <p:ext uri="{D42A27DB-BD31-4B8C-83A1-F6EECF244321}">
                <p14:modId xmlns:p14="http://schemas.microsoft.com/office/powerpoint/2010/main" val="3742506110"/>
              </p:ext>
            </p:extLst>
          </p:nvPr>
        </p:nvGraphicFramePr>
        <p:xfrm>
          <a:off x="4898177" y="4631518"/>
          <a:ext cx="2195325" cy="777871"/>
        </p:xfrm>
        <a:graphic>
          <a:graphicData uri="http://schemas.openxmlformats.org/presentationml/2006/ole">
            <mc:AlternateContent xmlns:mc="http://schemas.openxmlformats.org/markup-compatibility/2006">
              <mc:Choice xmlns:v="urn:schemas-microsoft-com:vml" Requires="v">
                <p:oleObj spid="_x0000_s6190" r:id="rId7" imgW="1206500" imgH="431800" progId="Equation.DSMT4">
                  <p:embed/>
                </p:oleObj>
              </mc:Choice>
              <mc:Fallback>
                <p:oleObj r:id="rId7" imgW="1206500" imgH="431800" progId="Equation.DSMT4">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8177" y="4631518"/>
                        <a:ext cx="2195325" cy="777871"/>
                      </a:xfrm>
                      <a:prstGeom prst="rect">
                        <a:avLst/>
                      </a:prstGeom>
                      <a:noFill/>
                    </p:spPr>
                  </p:pic>
                </p:oleObj>
              </mc:Fallback>
            </mc:AlternateContent>
          </a:graphicData>
        </a:graphic>
      </p:graphicFrame>
      <p:sp>
        <p:nvSpPr>
          <p:cNvPr id="36" name="Rectangle 31"/>
          <p:cNvSpPr>
            <a:spLocks noChangeArrowheads="1"/>
          </p:cNvSpPr>
          <p:nvPr/>
        </p:nvSpPr>
        <p:spPr bwMode="auto">
          <a:xfrm>
            <a:off x="0" y="885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de-DE" sz="14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de-D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2533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138</TotalTime>
  <Words>749</Words>
  <Application>Microsoft Office PowerPoint</Application>
  <PresentationFormat>Widescreen</PresentationFormat>
  <Paragraphs>63</Paragraphs>
  <Slides>12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Cambria Math</vt:lpstr>
      <vt:lpstr>Century Gothic</vt:lpstr>
      <vt:lpstr>Times New Roman</vt:lpstr>
      <vt:lpstr>Wingdings 3</vt:lpstr>
      <vt:lpstr>Wisp</vt:lpstr>
      <vt:lpstr>Equation.DSMT4</vt:lpstr>
      <vt:lpstr>Recommender system </vt:lpstr>
      <vt:lpstr>Bài toán thực tế </vt:lpstr>
      <vt:lpstr>collaborative filtering</vt:lpstr>
      <vt:lpstr>collaborative filtering</vt:lpstr>
      <vt:lpstr>Baseline Predictors  </vt:lpstr>
      <vt:lpstr>User–User Collaborative Filtering</vt:lpstr>
      <vt:lpstr>Item–Item Collaborative Filtering</vt:lpstr>
      <vt:lpstr>Phương pháp singular value decomposition</vt:lpstr>
      <vt:lpstr>PowerPoint Presentation</vt:lpstr>
      <vt:lpstr>CF và phương pháp hồi quy tuyến tính</vt:lpstr>
      <vt:lpstr>CF và phương pháp hồi quy tuyến tính</vt:lpstr>
      <vt:lpstr>CF và phương pháp hồi quy tuyến tính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 </dc:title>
  <dc:creator>Love Novel</dc:creator>
  <cp:lastModifiedBy>Love Novel</cp:lastModifiedBy>
  <cp:revision>16</cp:revision>
  <dcterms:created xsi:type="dcterms:W3CDTF">2015-11-29T13:29:50Z</dcterms:created>
  <dcterms:modified xsi:type="dcterms:W3CDTF">2015-11-29T15:48:13Z</dcterms:modified>
</cp:coreProperties>
</file>