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60" r:id="rId2"/>
    <p:sldId id="267" r:id="rId3"/>
    <p:sldId id="268" r:id="rId4"/>
    <p:sldId id="269" r:id="rId5"/>
    <p:sldId id="270" r:id="rId6"/>
    <p:sldId id="271" r:id="rId7"/>
    <p:sldId id="272" r:id="rId8"/>
    <p:sldId id="282" r:id="rId9"/>
    <p:sldId id="274" r:id="rId10"/>
    <p:sldId id="275" r:id="rId11"/>
    <p:sldId id="276" r:id="rId12"/>
    <p:sldId id="279" r:id="rId13"/>
    <p:sldId id="280" r:id="rId14"/>
    <p:sldId id="281" r:id="rId15"/>
    <p:sldId id="291" r:id="rId16"/>
    <p:sldId id="277" r:id="rId17"/>
    <p:sldId id="278" r:id="rId18"/>
    <p:sldId id="283" r:id="rId19"/>
    <p:sldId id="284" r:id="rId20"/>
    <p:sldId id="285" r:id="rId21"/>
    <p:sldId id="286" r:id="rId22"/>
    <p:sldId id="287" r:id="rId23"/>
    <p:sldId id="289" r:id="rId24"/>
    <p:sldId id="290" r:id="rId25"/>
    <p:sldId id="288" r:id="rId26"/>
    <p:sldId id="264" r:id="rId27"/>
    <p:sldId id="257" r:id="rId28"/>
    <p:sldId id="259" r:id="rId29"/>
    <p:sldId id="266" r:id="rId30"/>
    <p:sldId id="262" r:id="rId31"/>
    <p:sldId id="265" r:id="rId3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35EDAD-1C83-469E-80D0-0A012856F10A}">
          <p14:sldIdLst>
            <p14:sldId id="260"/>
            <p14:sldId id="267"/>
            <p14:sldId id="268"/>
            <p14:sldId id="269"/>
            <p14:sldId id="270"/>
            <p14:sldId id="271"/>
            <p14:sldId id="272"/>
            <p14:sldId id="282"/>
            <p14:sldId id="274"/>
            <p14:sldId id="275"/>
            <p14:sldId id="276"/>
            <p14:sldId id="279"/>
            <p14:sldId id="280"/>
            <p14:sldId id="281"/>
            <p14:sldId id="291"/>
            <p14:sldId id="277"/>
            <p14:sldId id="278"/>
            <p14:sldId id="283"/>
            <p14:sldId id="284"/>
            <p14:sldId id="285"/>
            <p14:sldId id="286"/>
            <p14:sldId id="287"/>
            <p14:sldId id="289"/>
            <p14:sldId id="290"/>
            <p14:sldId id="288"/>
            <p14:sldId id="264"/>
            <p14:sldId id="257"/>
            <p14:sldId id="259"/>
            <p14:sldId id="266"/>
            <p14:sldId id="262"/>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50" d="100"/>
          <a:sy n="50" d="100"/>
        </p:scale>
        <p:origin x="4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C96C9790-DFD2-4A6D-89CD-00998ECD8CF2}" type="datetimeFigureOut">
              <a:rPr lang="vi-VN" smtClean="0"/>
              <a:t>03/12/2015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ECFDC63-4CB5-4188-B1D5-47ADE3827CFC}" type="slidenum">
              <a:rPr lang="vi-VN" smtClean="0"/>
              <a:t>‹#›</a:t>
            </a:fld>
            <a:endParaRPr lang="vi-VN"/>
          </a:p>
        </p:txBody>
      </p:sp>
    </p:spTree>
    <p:extLst>
      <p:ext uri="{BB962C8B-B14F-4D97-AF65-F5344CB8AC3E}">
        <p14:creationId xmlns:p14="http://schemas.microsoft.com/office/powerpoint/2010/main" val="100970673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C96C9790-DFD2-4A6D-89CD-00998ECD8CF2}" type="datetimeFigureOut">
              <a:rPr lang="vi-VN" smtClean="0"/>
              <a:t>03/12/2015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ECFDC63-4CB5-4188-B1D5-47ADE3827CFC}" type="slidenum">
              <a:rPr lang="vi-VN" smtClean="0"/>
              <a:t>‹#›</a:t>
            </a:fld>
            <a:endParaRPr lang="vi-VN"/>
          </a:p>
        </p:txBody>
      </p:sp>
    </p:spTree>
    <p:extLst>
      <p:ext uri="{BB962C8B-B14F-4D97-AF65-F5344CB8AC3E}">
        <p14:creationId xmlns:p14="http://schemas.microsoft.com/office/powerpoint/2010/main" val="268999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C96C9790-DFD2-4A6D-89CD-00998ECD8CF2}" type="datetimeFigureOut">
              <a:rPr lang="vi-VN" smtClean="0"/>
              <a:t>03/12/2015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ECFDC63-4CB5-4188-B1D5-47ADE3827CFC}" type="slidenum">
              <a:rPr lang="vi-VN" smtClean="0"/>
              <a:t>‹#›</a:t>
            </a:fld>
            <a:endParaRPr lang="vi-VN"/>
          </a:p>
        </p:txBody>
      </p:sp>
    </p:spTree>
    <p:extLst>
      <p:ext uri="{BB962C8B-B14F-4D97-AF65-F5344CB8AC3E}">
        <p14:creationId xmlns:p14="http://schemas.microsoft.com/office/powerpoint/2010/main" val="103710138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C96C9790-DFD2-4A6D-89CD-00998ECD8CF2}" type="datetimeFigureOut">
              <a:rPr lang="vi-VN" smtClean="0"/>
              <a:t>03/12/2015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ECFDC63-4CB5-4188-B1D5-47ADE3827CFC}" type="slidenum">
              <a:rPr lang="vi-VN" smtClean="0"/>
              <a:t>‹#›</a:t>
            </a:fld>
            <a:endParaRPr lang="vi-VN"/>
          </a:p>
        </p:txBody>
      </p:sp>
    </p:spTree>
    <p:extLst>
      <p:ext uri="{BB962C8B-B14F-4D97-AF65-F5344CB8AC3E}">
        <p14:creationId xmlns:p14="http://schemas.microsoft.com/office/powerpoint/2010/main" val="3246780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6C9790-DFD2-4A6D-89CD-00998ECD8CF2}" type="datetimeFigureOut">
              <a:rPr lang="vi-VN" smtClean="0"/>
              <a:t>03/12/2015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ECFDC63-4CB5-4188-B1D5-47ADE3827CFC}" type="slidenum">
              <a:rPr lang="vi-VN" smtClean="0"/>
              <a:t>‹#›</a:t>
            </a:fld>
            <a:endParaRPr lang="vi-VN"/>
          </a:p>
        </p:txBody>
      </p:sp>
    </p:spTree>
    <p:extLst>
      <p:ext uri="{BB962C8B-B14F-4D97-AF65-F5344CB8AC3E}">
        <p14:creationId xmlns:p14="http://schemas.microsoft.com/office/powerpoint/2010/main" val="300309479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C96C9790-DFD2-4A6D-89CD-00998ECD8CF2}" type="datetimeFigureOut">
              <a:rPr lang="vi-VN" smtClean="0"/>
              <a:t>03/12/2015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AECFDC63-4CB5-4188-B1D5-47ADE3827CFC}" type="slidenum">
              <a:rPr lang="vi-VN" smtClean="0"/>
              <a:t>‹#›</a:t>
            </a:fld>
            <a:endParaRPr lang="vi-VN"/>
          </a:p>
        </p:txBody>
      </p:sp>
    </p:spTree>
    <p:extLst>
      <p:ext uri="{BB962C8B-B14F-4D97-AF65-F5344CB8AC3E}">
        <p14:creationId xmlns:p14="http://schemas.microsoft.com/office/powerpoint/2010/main" val="1733823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C96C9790-DFD2-4A6D-89CD-00998ECD8CF2}" type="datetimeFigureOut">
              <a:rPr lang="vi-VN" smtClean="0"/>
              <a:t>03/12/2015</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AECFDC63-4CB5-4188-B1D5-47ADE3827CFC}" type="slidenum">
              <a:rPr lang="vi-VN" smtClean="0"/>
              <a:t>‹#›</a:t>
            </a:fld>
            <a:endParaRPr lang="vi-VN"/>
          </a:p>
        </p:txBody>
      </p:sp>
    </p:spTree>
    <p:extLst>
      <p:ext uri="{BB962C8B-B14F-4D97-AF65-F5344CB8AC3E}">
        <p14:creationId xmlns:p14="http://schemas.microsoft.com/office/powerpoint/2010/main" val="3991969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C96C9790-DFD2-4A6D-89CD-00998ECD8CF2}" type="datetimeFigureOut">
              <a:rPr lang="vi-VN" smtClean="0"/>
              <a:t>03/12/2015</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AECFDC63-4CB5-4188-B1D5-47ADE3827CFC}" type="slidenum">
              <a:rPr lang="vi-VN" smtClean="0"/>
              <a:t>‹#›</a:t>
            </a:fld>
            <a:endParaRPr lang="vi-VN"/>
          </a:p>
        </p:txBody>
      </p:sp>
    </p:spTree>
    <p:extLst>
      <p:ext uri="{BB962C8B-B14F-4D97-AF65-F5344CB8AC3E}">
        <p14:creationId xmlns:p14="http://schemas.microsoft.com/office/powerpoint/2010/main" val="360955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C9790-DFD2-4A6D-89CD-00998ECD8CF2}" type="datetimeFigureOut">
              <a:rPr lang="vi-VN" smtClean="0"/>
              <a:t>03/12/2015</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AECFDC63-4CB5-4188-B1D5-47ADE3827CFC}" type="slidenum">
              <a:rPr lang="vi-VN" smtClean="0"/>
              <a:t>‹#›</a:t>
            </a:fld>
            <a:endParaRPr lang="vi-VN"/>
          </a:p>
        </p:txBody>
      </p:sp>
    </p:spTree>
    <p:extLst>
      <p:ext uri="{BB962C8B-B14F-4D97-AF65-F5344CB8AC3E}">
        <p14:creationId xmlns:p14="http://schemas.microsoft.com/office/powerpoint/2010/main" val="265446408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6C9790-DFD2-4A6D-89CD-00998ECD8CF2}" type="datetimeFigureOut">
              <a:rPr lang="vi-VN" smtClean="0"/>
              <a:t>03/12/2015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AECFDC63-4CB5-4188-B1D5-47ADE3827CFC}" type="slidenum">
              <a:rPr lang="vi-VN" smtClean="0"/>
              <a:t>‹#›</a:t>
            </a:fld>
            <a:endParaRPr lang="vi-VN"/>
          </a:p>
        </p:txBody>
      </p:sp>
    </p:spTree>
    <p:extLst>
      <p:ext uri="{BB962C8B-B14F-4D97-AF65-F5344CB8AC3E}">
        <p14:creationId xmlns:p14="http://schemas.microsoft.com/office/powerpoint/2010/main" val="153914783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6C9790-DFD2-4A6D-89CD-00998ECD8CF2}" type="datetimeFigureOut">
              <a:rPr lang="vi-VN" smtClean="0"/>
              <a:t>03/12/2015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AECFDC63-4CB5-4188-B1D5-47ADE3827CFC}" type="slidenum">
              <a:rPr lang="vi-VN" smtClean="0"/>
              <a:t>‹#›</a:t>
            </a:fld>
            <a:endParaRPr lang="vi-VN"/>
          </a:p>
        </p:txBody>
      </p:sp>
    </p:spTree>
    <p:extLst>
      <p:ext uri="{BB962C8B-B14F-4D97-AF65-F5344CB8AC3E}">
        <p14:creationId xmlns:p14="http://schemas.microsoft.com/office/powerpoint/2010/main" val="49557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C9790-DFD2-4A6D-89CD-00998ECD8CF2}" type="datetimeFigureOut">
              <a:rPr lang="vi-VN" smtClean="0"/>
              <a:t>03/12/2015</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FDC63-4CB5-4188-B1D5-47ADE3827CFC}" type="slidenum">
              <a:rPr lang="vi-VN" smtClean="0"/>
              <a:t>‹#›</a:t>
            </a:fld>
            <a:endParaRPr lang="vi-VN"/>
          </a:p>
        </p:txBody>
      </p:sp>
    </p:spTree>
    <p:extLst>
      <p:ext uri="{BB962C8B-B14F-4D97-AF65-F5344CB8AC3E}">
        <p14:creationId xmlns:p14="http://schemas.microsoft.com/office/powerpoint/2010/main" val="277547057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vi-VN"/>
          </a:p>
        </p:txBody>
      </p:sp>
      <p:sp>
        <p:nvSpPr>
          <p:cNvPr id="3" name="Subtitle 2"/>
          <p:cNvSpPr>
            <a:spLocks noGrp="1"/>
          </p:cNvSpPr>
          <p:nvPr>
            <p:ph type="subTitle" idx="1"/>
          </p:nvPr>
        </p:nvSpPr>
        <p:spPr/>
        <p:txBody>
          <a:bodyPr/>
          <a:lstStyle/>
          <a:p>
            <a:endParaRPr lang="vi-VN"/>
          </a:p>
        </p:txBody>
      </p:sp>
    </p:spTree>
    <p:extLst>
      <p:ext uri="{BB962C8B-B14F-4D97-AF65-F5344CB8AC3E}">
        <p14:creationId xmlns:p14="http://schemas.microsoft.com/office/powerpoint/2010/main" val="1548054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800" smtClean="0">
                <a:latin typeface="Arial" panose="020B0604020202020204" pitchFamily="34" charset="0"/>
                <a:cs typeface="Arial" panose="020B0604020202020204" pitchFamily="34" charset="0"/>
              </a:rPr>
              <a:t>     </a:t>
            </a:r>
            <a:r>
              <a:rPr lang="vi-VN" sz="5400" smtClean="0">
                <a:latin typeface="Arial" panose="020B0604020202020204" pitchFamily="34" charset="0"/>
                <a:cs typeface="Arial" panose="020B0604020202020204" pitchFamily="34" charset="0"/>
              </a:rPr>
              <a:t>Các mô hình mạng không dây</a:t>
            </a:r>
            <a:endParaRPr lang="vi-VN" sz="54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25624"/>
            <a:ext cx="10515600" cy="5032375"/>
          </a:xfrm>
        </p:spPr>
        <p:txBody>
          <a:bodyPr/>
          <a:lstStyle/>
          <a:p>
            <a:r>
              <a:rPr lang="vi-VN" b="1" dirty="0" smtClean="0"/>
              <a:t>Mô hình mạng cơ sở</a:t>
            </a:r>
            <a:r>
              <a:rPr lang="vi-VN" dirty="0" smtClean="0"/>
              <a:t> (BSS):</a:t>
            </a:r>
            <a:br>
              <a:rPr lang="vi-VN" dirty="0" smtClean="0"/>
            </a:br>
            <a:r>
              <a:rPr lang="vi-VN" dirty="0" smtClean="0"/>
              <a:t>Gồm các điểm truy nhập AP gắn với mạng đường trục hữu tuyến và giao tiếp vs các thiết bị di động trong vùng phủ sóng của 1 cell. Trong đó:</a:t>
            </a:r>
          </a:p>
          <a:p>
            <a:pPr lvl="1"/>
            <a:r>
              <a:rPr lang="vi-VN" dirty="0" smtClean="0"/>
              <a:t>AP: điều khiển cell và lưu lượng mạng.</a:t>
            </a:r>
          </a:p>
          <a:p>
            <a:pPr lvl="1"/>
            <a:r>
              <a:rPr lang="vi-VN" dirty="0" smtClean="0"/>
              <a:t>Thiết bị di động: giao tiếp gián tiếp qua AP.</a:t>
            </a:r>
          </a:p>
          <a:p>
            <a:pPr lvl="1"/>
            <a:r>
              <a:rPr lang="vi-VN" dirty="0" smtClean="0"/>
              <a:t>Cell cho phép các trạm di động di chuyển mà không bị mất kết nối.</a:t>
            </a:r>
          </a:p>
          <a:p>
            <a:pPr marL="457200" lvl="1" indent="0">
              <a:buNone/>
            </a:pPr>
            <a:endParaRPr lang="vi-VN" dirty="0"/>
          </a:p>
        </p:txBody>
      </p:sp>
      <p:pic>
        <p:nvPicPr>
          <p:cNvPr id="4" name="Picture 3"/>
          <p:cNvPicPr>
            <a:picLocks noChangeAspect="1"/>
          </p:cNvPicPr>
          <p:nvPr/>
        </p:nvPicPr>
        <p:blipFill>
          <a:blip r:embed="rId2"/>
          <a:stretch>
            <a:fillRect/>
          </a:stretch>
        </p:blipFill>
        <p:spPr>
          <a:xfrm>
            <a:off x="3819525" y="4629149"/>
            <a:ext cx="4552950" cy="2038350"/>
          </a:xfrm>
          <a:prstGeom prst="rect">
            <a:avLst/>
          </a:prstGeom>
        </p:spPr>
      </p:pic>
    </p:spTree>
    <p:extLst>
      <p:ext uri="{BB962C8B-B14F-4D97-AF65-F5344CB8AC3E}">
        <p14:creationId xmlns:p14="http://schemas.microsoft.com/office/powerpoint/2010/main" val="94793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mtClean="0">
                <a:latin typeface="Arial" panose="020B0604020202020204" pitchFamily="34" charset="0"/>
                <a:cs typeface="Arial" panose="020B0604020202020204" pitchFamily="34" charset="0"/>
              </a:rPr>
              <a:t>     </a:t>
            </a:r>
            <a:r>
              <a:rPr lang="vi-VN" sz="6000" smtClean="0">
                <a:latin typeface="Arial" panose="020B0604020202020204" pitchFamily="34" charset="0"/>
                <a:cs typeface="Arial" panose="020B0604020202020204" pitchFamily="34" charset="0"/>
              </a:rPr>
              <a:t>Các </a:t>
            </a:r>
            <a:r>
              <a:rPr lang="vi-VN" sz="6000">
                <a:latin typeface="Arial" panose="020B0604020202020204" pitchFamily="34" charset="0"/>
                <a:cs typeface="Arial" panose="020B0604020202020204" pitchFamily="34" charset="0"/>
              </a:rPr>
              <a:t>mô hình mạng không dây </a:t>
            </a:r>
            <a:endParaRPr lang="vi-VN" sz="6000"/>
          </a:p>
        </p:txBody>
      </p:sp>
      <p:sp>
        <p:nvSpPr>
          <p:cNvPr id="3" name="Content Placeholder 2"/>
          <p:cNvSpPr>
            <a:spLocks noGrp="1"/>
          </p:cNvSpPr>
          <p:nvPr>
            <p:ph idx="1"/>
          </p:nvPr>
        </p:nvSpPr>
        <p:spPr/>
        <p:txBody>
          <a:bodyPr/>
          <a:lstStyle/>
          <a:p>
            <a:r>
              <a:rPr lang="vi-VN" b="1" dirty="0" smtClean="0"/>
              <a:t>Mô hình mạng mở rộng </a:t>
            </a:r>
            <a:r>
              <a:rPr lang="vi-VN" dirty="0" smtClean="0"/>
              <a:t>(ESS):</a:t>
            </a:r>
            <a:br>
              <a:rPr lang="vi-VN" dirty="0" smtClean="0"/>
            </a:br>
            <a:r>
              <a:rPr lang="vi-VN" dirty="0" smtClean="0"/>
              <a:t>Là tập hợp các BSS nơi mà các AP giao tiếp với nhau để chuyển lưu lượng giữa các BSS thông qua hệ thống phân phối.</a:t>
            </a:r>
            <a:br>
              <a:rPr lang="vi-VN" dirty="0" smtClean="0"/>
            </a:br>
            <a:r>
              <a:rPr lang="vi-VN" dirty="0" smtClean="0"/>
              <a:t>Hệ thông phân phối là 1 lớp mỏng trong mỗi AP giúp xác định đích đến cho 1 lưu lượng nhận được từ 1 BSS.</a:t>
            </a:r>
          </a:p>
          <a:p>
            <a:pPr marL="0" indent="0">
              <a:buNone/>
            </a:pPr>
            <a:endParaRPr lang="vi-VN" dirty="0" smtClean="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581401" y="4001294"/>
            <a:ext cx="4595812" cy="2495550"/>
          </a:xfrm>
          <a:prstGeom prst="rect">
            <a:avLst/>
          </a:prstGeom>
          <a:noFill/>
          <a:ln>
            <a:noFill/>
          </a:ln>
        </p:spPr>
      </p:pic>
    </p:spTree>
    <p:extLst>
      <p:ext uri="{BB962C8B-B14F-4D97-AF65-F5344CB8AC3E}">
        <p14:creationId xmlns:p14="http://schemas.microsoft.com/office/powerpoint/2010/main" val="1992364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1"/>
            <a:ext cx="10515600" cy="1325563"/>
          </a:xfrm>
        </p:spPr>
        <p:txBody>
          <a:bodyPr/>
          <a:lstStyle/>
          <a:p>
            <a:r>
              <a:rPr lang="vi-VN" smtClean="0">
                <a:latin typeface="Arial" panose="020B0604020202020204" pitchFamily="34" charset="0"/>
                <a:cs typeface="Arial" panose="020B0604020202020204" pitchFamily="34" charset="0"/>
              </a:rPr>
              <a:t>Các thành phần trong mạng không dây </a:t>
            </a:r>
            <a:endParaRPr lang="vi-VN">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25624"/>
            <a:ext cx="10515600" cy="4809637"/>
          </a:xfrm>
        </p:spPr>
        <p:txBody>
          <a:bodyPr>
            <a:normAutofit fontScale="92500"/>
          </a:bodyPr>
          <a:lstStyle/>
          <a:p>
            <a:r>
              <a:rPr lang="vi-VN" b="1" smtClean="0"/>
              <a:t>Stations</a:t>
            </a:r>
            <a:r>
              <a:rPr lang="vi-VN" smtClean="0"/>
              <a:t> (các máy trạm): các mạng được xây dựng để truyền dữ liệu giữa các trạm. Station là các thiết bị tính toán có giao tiếp mạng không dây như máy tính bàn hay laptop.</a:t>
            </a:r>
          </a:p>
          <a:p>
            <a:r>
              <a:rPr lang="vi-VN" b="1" smtClean="0"/>
              <a:t>Access Point </a:t>
            </a:r>
            <a:r>
              <a:rPr lang="vi-VN" smtClean="0"/>
              <a:t>(các điểm truy cập): là thiết bị có chức năng chuyển đổi khung dữ liệu từ mạng không dây sang mạn dây.</a:t>
            </a:r>
          </a:p>
          <a:p>
            <a:r>
              <a:rPr lang="vi-VN" b="1" smtClean="0"/>
              <a:t>Wireless Medium </a:t>
            </a:r>
            <a:r>
              <a:rPr lang="vi-VN" smtClean="0"/>
              <a:t>(môi trường không dây): là môi trường để chuyển các khung dữ liệu từ trạm này sang trạm khác, gồm các lớp vật lý.</a:t>
            </a:r>
          </a:p>
          <a:p>
            <a:r>
              <a:rPr lang="vi-VN" b="1" smtClean="0"/>
              <a:t>Distribution System </a:t>
            </a:r>
            <a:r>
              <a:rPr lang="vi-VN" smtClean="0"/>
              <a:t>(hệ thông phân tán): </a:t>
            </a:r>
            <a:r>
              <a:rPr lang="en-US">
                <a:latin typeface="Arial" panose="020B0604020202020204" pitchFamily="34" charset="0"/>
                <a:cs typeface="Arial" panose="020B0604020202020204" pitchFamily="34" charset="0"/>
              </a:rPr>
              <a:t>Hệ thống phân tán là một thành phần logic của 802.11 được dùng để chuyển các khung dữ liệu đến </a:t>
            </a:r>
            <a:r>
              <a:rPr lang="en-US" smtClean="0">
                <a:latin typeface="Arial" panose="020B0604020202020204" pitchFamily="34" charset="0"/>
                <a:cs typeface="Arial" panose="020B0604020202020204" pitchFamily="34" charset="0"/>
              </a:rPr>
              <a:t>đích.</a:t>
            </a:r>
            <a:r>
              <a:rPr lang="en-US"/>
              <a:t> </a:t>
            </a:r>
            <a:r>
              <a:rPr lang="en-US">
                <a:latin typeface="Arial" panose="020B0604020202020204" pitchFamily="34" charset="0"/>
                <a:cs typeface="Arial" panose="020B0604020202020204" pitchFamily="34" charset="0"/>
              </a:rPr>
              <a:t>B</a:t>
            </a:r>
            <a:r>
              <a:rPr lang="en-US" smtClean="0">
                <a:latin typeface="Arial" panose="020B0604020202020204" pitchFamily="34" charset="0"/>
                <a:cs typeface="Arial" panose="020B0604020202020204" pitchFamily="34" charset="0"/>
              </a:rPr>
              <a:t>ao </a:t>
            </a:r>
            <a:r>
              <a:rPr lang="en-US">
                <a:latin typeface="Arial" panose="020B0604020202020204" pitchFamily="34" charset="0"/>
                <a:cs typeface="Arial" panose="020B0604020202020204" pitchFamily="34" charset="0"/>
              </a:rPr>
              <a:t>gồm các phần tử chuyển đổi và môi trường hoạt động phân tán, chính là mạng đường trục được dùng để chuyển tiếp khung dữ liệu giữa các điểm truy </a:t>
            </a:r>
            <a:r>
              <a:rPr lang="en-US" smtClean="0">
                <a:latin typeface="Arial" panose="020B0604020202020204" pitchFamily="34" charset="0"/>
                <a:cs typeface="Arial" panose="020B0604020202020204" pitchFamily="34" charset="0"/>
              </a:rPr>
              <a:t>cập.</a:t>
            </a:r>
            <a:endParaRPr lang="vi-VN" smtClean="0">
              <a:latin typeface="Arial" panose="020B0604020202020204" pitchFamily="34" charset="0"/>
              <a:cs typeface="Arial" panose="020B0604020202020204" pitchFamily="34" charset="0"/>
            </a:endParaRPr>
          </a:p>
          <a:p>
            <a:pPr marL="0" indent="0">
              <a:buNone/>
            </a:pPr>
            <a:endParaRPr lang="vi-VN"/>
          </a:p>
        </p:txBody>
      </p:sp>
    </p:spTree>
    <p:extLst>
      <p:ext uri="{BB962C8B-B14F-4D97-AF65-F5344CB8AC3E}">
        <p14:creationId xmlns:p14="http://schemas.microsoft.com/office/powerpoint/2010/main" val="1157209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      </a:t>
            </a:r>
            <a:r>
              <a:rPr lang="vi-VN" sz="4800" smtClean="0">
                <a:latin typeface="Arial" panose="020B0604020202020204" pitchFamily="34" charset="0"/>
                <a:cs typeface="Arial" panose="020B0604020202020204" pitchFamily="34" charset="0"/>
              </a:rPr>
              <a:t>Hoạt động của mạng không dây </a:t>
            </a:r>
            <a:endParaRPr lang="vi-VN" sz="48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b="1" smtClean="0"/>
              <a:t>Nguyên tắc hoạt động của AP</a:t>
            </a:r>
            <a:r>
              <a:rPr lang="vi-VN" smtClean="0"/>
              <a:t>:</a:t>
            </a:r>
          </a:p>
          <a:p>
            <a:pPr marL="0" indent="0">
              <a:buNone/>
            </a:pPr>
            <a:r>
              <a:rPr lang="vi-VN" smtClean="0"/>
              <a:t>AP làm cầu nối truyền dữ liệu từ mạng không dây sang mạng dây, chấp nhậ kết nối từ máy trạm không dây sao cho nó trở thành thành viên bình thường của mạng LAN dùng dây.</a:t>
            </a:r>
          </a:p>
          <a:p>
            <a:pPr marL="0" indent="0">
              <a:buNone/>
            </a:pPr>
            <a:r>
              <a:rPr lang="vi-VN" smtClean="0"/>
              <a:t>AP hoạt động như 1 điểm truy cập trung tâm, kiểm soát các truy cập từ máy trạm. AP cho phép kết nối theo dạng mở sao cho bát kì máy trạm nào cũng có thể kết hợp, hoặc có thể kiểm soát chặt chẽ bằng cách yêu cầu xác thực.</a:t>
            </a:r>
            <a:endParaRPr lang="vi-VN"/>
          </a:p>
        </p:txBody>
      </p:sp>
    </p:spTree>
    <p:extLst>
      <p:ext uri="{BB962C8B-B14F-4D97-AF65-F5344CB8AC3E}">
        <p14:creationId xmlns:p14="http://schemas.microsoft.com/office/powerpoint/2010/main" val="2643546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800" smtClean="0">
                <a:latin typeface="Arial" panose="020B0604020202020204" pitchFamily="34" charset="0"/>
                <a:cs typeface="Arial" panose="020B0604020202020204" pitchFamily="34" charset="0"/>
              </a:rPr>
              <a:t>     Hoạt động của mạng không dây </a:t>
            </a:r>
            <a:endParaRPr lang="vi-VN" sz="48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b="1" smtClean="0"/>
              <a:t>Nguyên tắc hoạt động của các frame</a:t>
            </a:r>
            <a:r>
              <a:rPr lang="vi-VN" smtClean="0"/>
              <a:t>: </a:t>
            </a:r>
            <a:br>
              <a:rPr lang="vi-VN" smtClean="0"/>
            </a:br>
            <a:r>
              <a:rPr lang="en-US" smtClean="0"/>
              <a:t>	</a:t>
            </a:r>
            <a:r>
              <a:rPr lang="en-US" smtClean="0">
                <a:latin typeface="Arial" panose="020B0604020202020204" pitchFamily="34" charset="0"/>
                <a:cs typeface="Arial" panose="020B0604020202020204" pitchFamily="34" charset="0"/>
              </a:rPr>
              <a:t>Khi </a:t>
            </a:r>
            <a:r>
              <a:rPr lang="en-US">
                <a:latin typeface="Arial" panose="020B0604020202020204" pitchFamily="34" charset="0"/>
                <a:cs typeface="Arial" panose="020B0604020202020204" pitchFamily="34" charset="0"/>
              </a:rPr>
              <a:t>một frame được truyền, làm thế nào để các máy khác biết là frame đã được truyền hoàn tất và đường truyền là rảnh cho các máy khác sử dụng</a:t>
            </a:r>
            <a:r>
              <a:rPr lang="en-US" smtClean="0">
                <a:latin typeface="Arial" panose="020B0604020202020204" pitchFamily="34" charset="0"/>
                <a:cs typeface="Arial" panose="020B0604020202020204" pitchFamily="34" charset="0"/>
              </a:rPr>
              <a:t>?</a:t>
            </a:r>
            <a:r>
              <a:rPr lang="vi-VN" smtClean="0">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Chuẩn 802.11 yêu cầu tất cả các máy trạm phải chờ một khoảng thời </a:t>
            </a:r>
            <a:r>
              <a:rPr lang="en-US" smtClean="0">
                <a:latin typeface="Arial" panose="020B0604020202020204" pitchFamily="34" charset="0"/>
                <a:cs typeface="Arial" panose="020B0604020202020204" pitchFamily="34" charset="0"/>
              </a:rPr>
              <a:t>gian. </a:t>
            </a:r>
            <a:r>
              <a:rPr lang="en-US">
                <a:latin typeface="Arial" panose="020B0604020202020204" pitchFamily="34" charset="0"/>
                <a:cs typeface="Arial" panose="020B0604020202020204" pitchFamily="34" charset="0"/>
              </a:rPr>
              <a:t>Sau khoảng thời gian này, các máy trạm mới có thể truyền</a:t>
            </a:r>
            <a:r>
              <a:rPr lang="en-US" smtClean="0">
                <a:latin typeface="Arial" panose="020B0604020202020204" pitchFamily="34" charset="0"/>
                <a:cs typeface="Arial" panose="020B0604020202020204" pitchFamily="34" charset="0"/>
              </a:rPr>
              <a:t>.</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	Máy truyền chỉ ra 1 khoảng thời gian dự kiến (số timeslot được chọn ngẫu nhiên) cần thiết để truyền hết frame. Máy trạm xem giá trị này trong header này và phải chờ khoảng thời gian đó.</a:t>
            </a:r>
            <a:endParaRPr lang="vi-VN">
              <a:latin typeface="Arial" panose="020B0604020202020204" pitchFamily="34" charset="0"/>
              <a:cs typeface="Arial" panose="020B0604020202020204" pitchFamily="34" charset="0"/>
            </a:endParaRPr>
          </a:p>
          <a:p>
            <a:endParaRPr lang="vi-VN" smtClean="0"/>
          </a:p>
          <a:p>
            <a:pPr marL="0" indent="0">
              <a:buNone/>
            </a:pPr>
            <a:endParaRPr lang="vi-VN"/>
          </a:p>
        </p:txBody>
      </p:sp>
    </p:spTree>
    <p:extLst>
      <p:ext uri="{BB962C8B-B14F-4D97-AF65-F5344CB8AC3E}">
        <p14:creationId xmlns:p14="http://schemas.microsoft.com/office/powerpoint/2010/main" val="666316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latin typeface="Arial" panose="020B0604020202020204" pitchFamily="34" charset="0"/>
                <a:cs typeface="Arial" panose="020B0604020202020204" pitchFamily="34" charset="0"/>
              </a:rPr>
              <a:t>Phát hiện bất thường trong mạng không dây </a:t>
            </a:r>
            <a:endParaRPr lang="vi-VN">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a:bodyPr>
          <a:lstStyle/>
          <a:p>
            <a:pPr marL="342900" indent="-342900" algn="l">
              <a:buFont typeface="Arial" panose="020B0604020202020204" pitchFamily="34" charset="0"/>
              <a:buChar char="•"/>
            </a:pPr>
            <a:r>
              <a:rPr lang="en-US" sz="3200" smtClean="0"/>
              <a:t>WIDS</a:t>
            </a:r>
          </a:p>
          <a:p>
            <a:pPr marL="342900" indent="-342900" algn="l">
              <a:buFont typeface="Arial" panose="020B0604020202020204" pitchFamily="34" charset="0"/>
              <a:buChar char="•"/>
            </a:pPr>
            <a:r>
              <a:rPr lang="en-US" sz="3200" smtClean="0"/>
              <a:t>IPS</a:t>
            </a:r>
            <a:endParaRPr lang="vi-VN" sz="3200"/>
          </a:p>
        </p:txBody>
      </p:sp>
    </p:spTree>
    <p:extLst>
      <p:ext uri="{BB962C8B-B14F-4D97-AF65-F5344CB8AC3E}">
        <p14:creationId xmlns:p14="http://schemas.microsoft.com/office/powerpoint/2010/main" val="526077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Arial" panose="020B0604020202020204" pitchFamily="34" charset="0"/>
                <a:cs typeface="Arial" panose="020B0604020202020204" pitchFamily="34" charset="0"/>
              </a:rPr>
              <a:t>WIDS </a:t>
            </a:r>
            <a:endParaRPr lang="vi-VN">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514350" indent="-514350">
              <a:buAutoNum type="arabicPeriod"/>
            </a:pPr>
            <a:r>
              <a:rPr lang="en-US" b="1" smtClean="0"/>
              <a:t>WIDS</a:t>
            </a:r>
            <a:r>
              <a:rPr lang="en-US" smtClean="0"/>
              <a:t> (Wireless Instruction Detection System)</a:t>
            </a:r>
          </a:p>
          <a:p>
            <a:r>
              <a:rPr lang="en-US" smtClean="0"/>
              <a:t>Hệ thống WIDS có: </a:t>
            </a:r>
          </a:p>
          <a:p>
            <a:pPr marL="0" indent="0">
              <a:buNone/>
            </a:pPr>
            <a:r>
              <a:rPr lang="en-US" smtClean="0"/>
              <a:t>+ Vị trí cần phải giám sát: bên trong và bên ngoài mạng.</a:t>
            </a:r>
          </a:p>
          <a:p>
            <a:pPr marL="0" indent="0">
              <a:buNone/>
            </a:pPr>
            <a:r>
              <a:rPr lang="en-US" smtClean="0"/>
              <a:t>+ Thiết bị và chức năng: phần cứng và phần mềm chuyên dụng có nhiều tính năng: thu thập địa chỉ MAC, SSID,..nhờ các thiết bị lắng nghe. Đặc tính: thiết lập các trạm + tốc độ truyền + kênh + trạng thái mã hóa.</a:t>
            </a:r>
            <a:br>
              <a:rPr lang="en-US" smtClean="0"/>
            </a:br>
            <a:endParaRPr lang="vi-VN"/>
          </a:p>
        </p:txBody>
      </p:sp>
    </p:spTree>
    <p:extLst>
      <p:ext uri="{BB962C8B-B14F-4D97-AF65-F5344CB8AC3E}">
        <p14:creationId xmlns:p14="http://schemas.microsoft.com/office/powerpoint/2010/main" val="429165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smtClean="0">
                <a:latin typeface="Arial" panose="020B0604020202020204" pitchFamily="34" charset="0"/>
                <a:cs typeface="Arial" panose="020B0604020202020204" pitchFamily="34" charset="0"/>
              </a:rPr>
              <a:t> Nhiệm vụ WIDS</a:t>
            </a:r>
            <a:endParaRPr lang="vi-VN" sz="48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endParaRPr lang="en-US" smtClean="0">
              <a:latin typeface="Arial" panose="020B0604020202020204" pitchFamily="34" charset="0"/>
              <a:cs typeface="Arial" panose="020B0604020202020204" pitchFamily="34" charset="0"/>
            </a:endParaRPr>
          </a:p>
          <a:p>
            <a:pPr marL="0" indent="0">
              <a:buNone/>
            </a:pPr>
            <a:r>
              <a:rPr lang="vi-VN">
                <a:latin typeface="Arial" panose="020B0604020202020204" pitchFamily="34" charset="0"/>
                <a:cs typeface="Arial" panose="020B0604020202020204" pitchFamily="34" charset="0"/>
              </a:rPr>
              <a:t>+ Giám sát và phân tích các hoạt động của người dùng và hệ thống</a:t>
            </a:r>
          </a:p>
          <a:p>
            <a:pPr marL="0" indent="0">
              <a:buNone/>
            </a:pPr>
            <a:r>
              <a:rPr lang="vi-VN">
                <a:latin typeface="Arial" panose="020B0604020202020204" pitchFamily="34" charset="0"/>
                <a:cs typeface="Arial" panose="020B0604020202020204" pitchFamily="34" charset="0"/>
              </a:rPr>
              <a:t>+ Nhận diện cấc loại tấn công đã biết</a:t>
            </a:r>
          </a:p>
          <a:p>
            <a:pPr marL="0" indent="0">
              <a:buNone/>
            </a:pPr>
            <a:r>
              <a:rPr lang="vi-VN">
                <a:latin typeface="Arial" panose="020B0604020202020204" pitchFamily="34" charset="0"/>
                <a:cs typeface="Arial" panose="020B0604020202020204" pitchFamily="34" charset="0"/>
              </a:rPr>
              <a:t>+ Xác định các loại bất thường của hệ thống mạng</a:t>
            </a:r>
          </a:p>
          <a:p>
            <a:pPr marL="0" indent="0">
              <a:buNone/>
            </a:pPr>
            <a:r>
              <a:rPr lang="vi-VN">
                <a:latin typeface="Arial" panose="020B0604020202020204" pitchFamily="34" charset="0"/>
                <a:cs typeface="Arial" panose="020B0604020202020204" pitchFamily="34" charset="0"/>
              </a:rPr>
              <a:t>+ Xác định các chính sách bảo mật cho WLAN </a:t>
            </a:r>
          </a:p>
          <a:p>
            <a:pPr marL="0" indent="0">
              <a:buNone/>
            </a:pPr>
            <a:r>
              <a:rPr lang="vi-VN">
                <a:latin typeface="Arial" panose="020B0604020202020204" pitchFamily="34" charset="0"/>
                <a:cs typeface="Arial" panose="020B0604020202020204" pitchFamily="34" charset="0"/>
              </a:rPr>
              <a:t>+ Thu thập tất cả truyền thông cho mạng không dây và đưa ra các </a:t>
            </a:r>
            <a:r>
              <a:rPr lang="vi-VN" smtClean="0">
                <a:latin typeface="Arial" panose="020B0604020202020204" pitchFamily="34" charset="0"/>
                <a:cs typeface="Arial" panose="020B0604020202020204" pitchFamily="34" charset="0"/>
              </a:rPr>
              <a:t>cảnh những </a:t>
            </a:r>
            <a:r>
              <a:rPr lang="vi-VN">
                <a:latin typeface="Arial" panose="020B0604020202020204" pitchFamily="34" charset="0"/>
                <a:cs typeface="Arial" panose="020B0604020202020204" pitchFamily="34" charset="0"/>
              </a:rPr>
              <a:t>dấu hiệu đã biết hay sự bất thường của truyền thông</a:t>
            </a:r>
            <a:r>
              <a:rPr lang="vi-VN"/>
              <a:t>.</a:t>
            </a:r>
          </a:p>
          <a:p>
            <a:pPr marL="0" indent="0">
              <a:buNone/>
            </a:pPr>
            <a:endParaRPr lang="vi-VN"/>
          </a:p>
        </p:txBody>
      </p:sp>
    </p:spTree>
    <p:extLst>
      <p:ext uri="{BB962C8B-B14F-4D97-AF65-F5344CB8AC3E}">
        <p14:creationId xmlns:p14="http://schemas.microsoft.com/office/powerpoint/2010/main" val="3425580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smtClean="0">
                <a:latin typeface="Arial" panose="020B0604020202020204" pitchFamily="34" charset="0"/>
                <a:cs typeface="Arial" panose="020B0604020202020204" pitchFamily="34" charset="0"/>
              </a:rPr>
              <a:t>Mô hình hoạt động của WIDS</a:t>
            </a:r>
            <a:endParaRPr lang="vi-VN" sz="4800"/>
          </a:p>
        </p:txBody>
      </p:sp>
      <p:sp>
        <p:nvSpPr>
          <p:cNvPr id="3" name="Content Placeholder 2"/>
          <p:cNvSpPr>
            <a:spLocks noGrp="1"/>
          </p:cNvSpPr>
          <p:nvPr>
            <p:ph idx="1"/>
          </p:nvPr>
        </p:nvSpPr>
        <p:spPr>
          <a:xfrm>
            <a:off x="838200" y="1825624"/>
            <a:ext cx="10515600" cy="5032375"/>
          </a:xfrm>
        </p:spPr>
        <p:txBody>
          <a:bodyPr/>
          <a:lstStyle/>
          <a:p>
            <a:r>
              <a:rPr lang="en-US" b="1" dirty="0" smtClean="0">
                <a:latin typeface="Arial" panose="020B0604020202020204" pitchFamily="34" charset="0"/>
                <a:cs typeface="Arial" panose="020B0604020202020204" pitchFamily="34" charset="0"/>
              </a:rPr>
              <a:t>WIDS </a:t>
            </a:r>
            <a:r>
              <a:rPr lang="en-US" b="1" dirty="0" err="1" smtClean="0">
                <a:latin typeface="Arial" panose="020B0604020202020204" pitchFamily="34" charset="0"/>
                <a:cs typeface="Arial" panose="020B0604020202020204" pitchFamily="34" charset="0"/>
              </a:rPr>
              <a:t>tập</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trung</a:t>
            </a:r>
            <a:r>
              <a:rPr lang="en-US"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1 </a:t>
            </a:r>
            <a:r>
              <a:rPr lang="en-US" sz="2400" dirty="0" err="1" smtClean="0">
                <a:latin typeface="Arial" panose="020B0604020202020204" pitchFamily="34" charset="0"/>
                <a:cs typeface="Arial" panose="020B0604020202020204" pitchFamily="34" charset="0"/>
              </a:rPr>
              <a:t>bộ</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trung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tất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DL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cảm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riêng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lẻ</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chuyển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trung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tâm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nơi</a:t>
            </a:r>
            <a:r>
              <a:rPr lang="en-US" sz="2400" dirty="0" smtClean="0">
                <a:latin typeface="Arial" panose="020B0604020202020204" pitchFamily="34" charset="0"/>
                <a:cs typeface="Arial" panose="020B0604020202020204" pitchFamily="34" charset="0"/>
              </a:rPr>
              <a:t> DL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lưu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trữ</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xử</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nhiều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cảm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phát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xâm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trong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phạm</a:t>
            </a:r>
            <a:r>
              <a:rPr lang="en-US" sz="2400" dirty="0" smtClean="0">
                <a:latin typeface="Arial" panose="020B0604020202020204" pitchFamily="34" charset="0"/>
                <a:cs typeface="Arial" panose="020B0604020202020204" pitchFamily="34" charset="0"/>
              </a:rPr>
              <a:t> vi </a:t>
            </a:r>
            <a:r>
              <a:rPr lang="en-US" sz="2400" dirty="0" err="1" smtClean="0">
                <a:latin typeface="Arial" panose="020B0604020202020204" pitchFamily="34" charset="0"/>
                <a:cs typeface="Arial" panose="020B0604020202020204" pitchFamily="34" charset="0"/>
              </a:rPr>
              <a:t>toàn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mạng</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WIDS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phù</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mạng</a:t>
            </a:r>
            <a:r>
              <a:rPr lang="en-US" sz="2400" dirty="0">
                <a:latin typeface="Arial" panose="020B0604020202020204" pitchFamily="34" charset="0"/>
                <a:cs typeface="Arial" panose="020B0604020202020204" pitchFamily="34" charset="0"/>
              </a:rPr>
              <a:t> WLAN </a:t>
            </a:r>
            <a:r>
              <a:rPr lang="en-US" sz="2400" dirty="0" err="1">
                <a:latin typeface="Arial" panose="020B0604020202020204" pitchFamily="34" charset="0"/>
                <a:cs typeface="Arial" panose="020B0604020202020204" pitchFamily="34" charset="0"/>
              </a:rPr>
              <a:t>phạm</a:t>
            </a:r>
            <a:r>
              <a:rPr lang="en-US" sz="2400" dirty="0">
                <a:latin typeface="Arial" panose="020B0604020202020204" pitchFamily="34" charset="0"/>
                <a:cs typeface="Arial" panose="020B0604020202020204" pitchFamily="34" charset="0"/>
              </a:rPr>
              <a:t> vi </a:t>
            </a:r>
            <a:r>
              <a:rPr lang="en-US" sz="2400" dirty="0" err="1">
                <a:latin typeface="Arial" panose="020B0604020202020204" pitchFamily="34" charset="0"/>
                <a:cs typeface="Arial" panose="020B0604020202020204" pitchFamily="34" charset="0"/>
              </a:rPr>
              <a:t>rộng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dễ</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việc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liệu</a:t>
            </a:r>
            <a:r>
              <a:rPr lang="en-US" sz="2400" dirty="0" smtClean="0">
                <a:latin typeface="Arial" panose="020B0604020202020204" pitchFamily="34" charset="0"/>
                <a:cs typeface="Arial" panose="020B0604020202020204" pitchFamily="34" charset="0"/>
              </a:rPr>
              <a:t>.</a:t>
            </a:r>
          </a:p>
          <a:p>
            <a:pPr marL="0" indent="0">
              <a:buNone/>
            </a:pPr>
            <a:r>
              <a:rPr lang="en-US" dirty="0" smtClean="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729037" y="3833812"/>
            <a:ext cx="4329113" cy="2681288"/>
          </a:xfrm>
          <a:prstGeom prst="rect">
            <a:avLst/>
          </a:prstGeom>
          <a:noFill/>
          <a:ln>
            <a:noFill/>
          </a:ln>
        </p:spPr>
      </p:pic>
    </p:spTree>
    <p:extLst>
      <p:ext uri="{BB962C8B-B14F-4D97-AF65-F5344CB8AC3E}">
        <p14:creationId xmlns:p14="http://schemas.microsoft.com/office/powerpoint/2010/main" val="708854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smtClean="0">
                <a:latin typeface="Arial" panose="020B0604020202020204" pitchFamily="34" charset="0"/>
                <a:cs typeface="Arial" panose="020B0604020202020204" pitchFamily="34" charset="0"/>
              </a:rPr>
              <a:t>Mô hình hoạt động của WIDS</a:t>
            </a:r>
            <a:endParaRPr lang="vi-VN" sz="4800"/>
          </a:p>
        </p:txBody>
      </p:sp>
      <p:sp>
        <p:nvSpPr>
          <p:cNvPr id="3" name="Content Placeholder 2"/>
          <p:cNvSpPr>
            <a:spLocks noGrp="1"/>
          </p:cNvSpPr>
          <p:nvPr>
            <p:ph idx="1"/>
          </p:nvPr>
        </p:nvSpPr>
        <p:spPr/>
        <p:txBody>
          <a:bodyPr/>
          <a:lstStyle/>
          <a:p>
            <a:r>
              <a:rPr lang="en-US" b="1" smtClean="0">
                <a:latin typeface="Arial" panose="020B0604020202020204" pitchFamily="34" charset="0"/>
                <a:cs typeface="Arial" panose="020B0604020202020204" pitchFamily="34" charset="0"/>
              </a:rPr>
              <a:t>WIDS phân tán</a:t>
            </a:r>
            <a:r>
              <a:rPr lang="en-US" smtClean="0">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bao gồm một hoặc nhiều thiết bị thực hiện cả chức năng cảm biến và quản lý. Mô hình này phù hợp với mạng WLAN nhỏ và có ít hơn 3 AP, WIDS phân tán tất nhiên sẽ tiết kiệm chi phí hơn</a:t>
            </a:r>
            <a:r>
              <a:rPr lang="en-US"/>
              <a:t>. </a:t>
            </a:r>
            <a:endParaRPr lang="vi-VN"/>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595687" y="3638550"/>
            <a:ext cx="4557713" cy="2848769"/>
          </a:xfrm>
          <a:prstGeom prst="rect">
            <a:avLst/>
          </a:prstGeom>
          <a:noFill/>
          <a:ln>
            <a:noFill/>
          </a:ln>
        </p:spPr>
      </p:pic>
    </p:spTree>
    <p:extLst>
      <p:ext uri="{BB962C8B-B14F-4D97-AF65-F5344CB8AC3E}">
        <p14:creationId xmlns:p14="http://schemas.microsoft.com/office/powerpoint/2010/main" val="103001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GIỚI THIỆU </a:t>
            </a:r>
            <a:endParaRPr lang="vi-VN"/>
          </a:p>
        </p:txBody>
      </p:sp>
      <p:sp>
        <p:nvSpPr>
          <p:cNvPr id="3" name="Content Placeholder 2"/>
          <p:cNvSpPr>
            <a:spLocks noGrp="1"/>
          </p:cNvSpPr>
          <p:nvPr>
            <p:ph idx="1"/>
          </p:nvPr>
        </p:nvSpPr>
        <p:spPr/>
        <p:txBody>
          <a:bodyPr/>
          <a:lstStyle/>
          <a:p>
            <a:r>
              <a:rPr lang="vi-VN" smtClean="0"/>
              <a:t>Khái niệm</a:t>
            </a:r>
          </a:p>
          <a:p>
            <a:r>
              <a:rPr lang="vi-VN" smtClean="0"/>
              <a:t>Các dạng chuẩn</a:t>
            </a:r>
          </a:p>
          <a:p>
            <a:r>
              <a:rPr lang="vi-VN" smtClean="0"/>
              <a:t>Mô hình</a:t>
            </a:r>
          </a:p>
          <a:p>
            <a:r>
              <a:rPr lang="vi-VN" smtClean="0"/>
              <a:t>Các thành phần</a:t>
            </a:r>
          </a:p>
          <a:p>
            <a:r>
              <a:rPr lang="vi-VN" smtClean="0"/>
              <a:t>Cách hoạt động</a:t>
            </a:r>
          </a:p>
          <a:p>
            <a:endParaRPr lang="vi-VN"/>
          </a:p>
        </p:txBody>
      </p:sp>
    </p:spTree>
    <p:extLst>
      <p:ext uri="{BB962C8B-B14F-4D97-AF65-F5344CB8AC3E}">
        <p14:creationId xmlns:p14="http://schemas.microsoft.com/office/powerpoint/2010/main" val="3677171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 </a:t>
            </a:r>
            <a:r>
              <a:rPr lang="en-US" sz="4800" smtClean="0">
                <a:latin typeface="Arial" panose="020B0604020202020204" pitchFamily="34" charset="0"/>
                <a:cs typeface="Arial" panose="020B0604020202020204" pitchFamily="34" charset="0"/>
              </a:rPr>
              <a:t>Hoạt động của WIDS </a:t>
            </a:r>
            <a:endParaRPr lang="vi-VN" sz="48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WIDS-</a:t>
            </a:r>
            <a:r>
              <a:rPr lang="en-US" b="1" dirty="0" smtClean="0">
                <a:latin typeface="Arial" panose="020B0604020202020204" pitchFamily="34" charset="0"/>
                <a:cs typeface="Arial" panose="020B0604020202020204" pitchFamily="34" charset="0"/>
              </a:rPr>
              <a:t>&gt; </a:t>
            </a:r>
            <a:r>
              <a:rPr lang="en-US" b="1" dirty="0" err="1" smtClean="0">
                <a:latin typeface="Arial" panose="020B0604020202020204" pitchFamily="34" charset="0"/>
                <a:cs typeface="Arial" panose="020B0604020202020204" pitchFamily="34" charset="0"/>
              </a:rPr>
              <a:t>thu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thập</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lưu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lượng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mạng</a:t>
            </a:r>
            <a:r>
              <a:rPr lang="en-US" b="1" dirty="0" smtClean="0">
                <a:latin typeface="Arial" panose="020B0604020202020204" pitchFamily="34" charset="0"/>
                <a:cs typeface="Arial" panose="020B0604020202020204" pitchFamily="34" charset="0"/>
              </a:rPr>
              <a:t>-&gt;</a:t>
            </a:r>
            <a:r>
              <a:rPr lang="en-US" b="1" dirty="0" err="1" smtClean="0">
                <a:latin typeface="Arial" panose="020B0604020202020204" pitchFamily="34" charset="0"/>
                <a:cs typeface="Arial" panose="020B0604020202020204" pitchFamily="34" charset="0"/>
              </a:rPr>
              <a:t>phân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tích</a:t>
            </a:r>
            <a:r>
              <a:rPr lang="en-US" b="1" dirty="0" smtClean="0">
                <a:latin typeface="Arial" panose="020B0604020202020204" pitchFamily="34" charset="0"/>
                <a:cs typeface="Arial" panose="020B0604020202020204" pitchFamily="34" charset="0"/>
              </a:rPr>
              <a:t>-&gt;</a:t>
            </a:r>
            <a:r>
              <a:rPr lang="en-US" b="1" dirty="0" err="1" smtClean="0">
                <a:latin typeface="Arial" panose="020B0604020202020204" pitchFamily="34" charset="0"/>
                <a:cs typeface="Arial" panose="020B0604020202020204" pitchFamily="34" charset="0"/>
              </a:rPr>
              <a:t>phát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hiện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bất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thường</a:t>
            </a:r>
            <a:r>
              <a:rPr lang="en-US" b="1" dirty="0" smtClean="0">
                <a:latin typeface="Arial" panose="020B0604020202020204" pitchFamily="34" charset="0"/>
                <a:cs typeface="Arial" panose="020B0604020202020204" pitchFamily="34" charset="0"/>
              </a:rPr>
              <a:t>-&gt;</a:t>
            </a:r>
            <a:r>
              <a:rPr lang="en-US" b="1" dirty="0" err="1" smtClean="0">
                <a:latin typeface="Arial" panose="020B0604020202020204" pitchFamily="34" charset="0"/>
                <a:cs typeface="Arial" panose="020B0604020202020204" pitchFamily="34" charset="0"/>
              </a:rPr>
              <a:t>cảnh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báo</a:t>
            </a:r>
            <a:r>
              <a:rPr lang="en-US" dirty="0" smtClean="0">
                <a:latin typeface="Arial" panose="020B0604020202020204" pitchFamily="34" charset="0"/>
                <a:cs typeface="Arial" panose="020B0604020202020204" pitchFamily="34" charset="0"/>
              </a:rPr>
              <a:t>.</a:t>
            </a:r>
          </a:p>
          <a:p>
            <a:pPr algn="just"/>
            <a:r>
              <a:rPr lang="en-US" dirty="0" err="1" smtClean="0">
                <a:solidFill>
                  <a:srgbClr val="FF0000"/>
                </a:solidFill>
                <a:latin typeface="Arial" panose="020B0604020202020204" pitchFamily="34" charset="0"/>
                <a:cs typeface="Arial" panose="020B0604020202020204" pitchFamily="34" charset="0"/>
              </a:rPr>
              <a:t>Cụ</a:t>
            </a:r>
            <a:r>
              <a:rPr lang="en-US" dirty="0" smtClean="0">
                <a:solidFill>
                  <a:srgbClr val="FF0000"/>
                </a:solidFill>
                <a:latin typeface="Arial" panose="020B0604020202020204" pitchFamily="34" charset="0"/>
                <a:cs typeface="Arial" panose="020B0604020202020204" pitchFamily="34" charset="0"/>
              </a:rPr>
              <a:t> </a:t>
            </a:r>
            <a:r>
              <a:rPr lang="en-US" dirty="0" err="1" smtClean="0">
                <a:solidFill>
                  <a:srgbClr val="FF0000"/>
                </a:solidFill>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WIDS </a:t>
            </a:r>
            <a:r>
              <a:rPr lang="en-US" dirty="0" err="1" smtClean="0">
                <a:latin typeface="Arial" panose="020B0604020202020204" pitchFamily="34" charset="0"/>
                <a:cs typeface="Arial" panose="020B0604020202020204" pitchFamily="34" charset="0"/>
              </a:rPr>
              <a:t>giám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toàn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bộ</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WN,chuyển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lưu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lượng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tổng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hợp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từ</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cảm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biến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tích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lưu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lượng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Nếu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thường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thì</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cảnh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thị</a:t>
            </a:r>
            <a:r>
              <a:rPr lang="en-US" dirty="0" smtClean="0">
                <a:latin typeface="Arial" panose="020B0604020202020204" pitchFamily="34" charset="0"/>
                <a:cs typeface="Arial" panose="020B0604020202020204" pitchFamily="34" charset="0"/>
              </a:rPr>
              <a:t>.</a:t>
            </a:r>
          </a:p>
          <a:p>
            <a:pPr algn="just"/>
            <a:r>
              <a:rPr lang="en-US" dirty="0" err="1" smtClean="0">
                <a:latin typeface="Arial" panose="020B0604020202020204" pitchFamily="34" charset="0"/>
                <a:cs typeface="Arial" panose="020B0604020202020204" pitchFamily="34" charset="0"/>
              </a:rPr>
              <a:t>Thông</a:t>
            </a:r>
            <a:r>
              <a:rPr lang="en-US" dirty="0" smtClean="0">
                <a:latin typeface="Arial" panose="020B0604020202020204" pitchFamily="34" charset="0"/>
                <a:cs typeface="Arial" panose="020B0604020202020204" pitchFamily="34" charset="0"/>
              </a:rPr>
              <a:t> tin </a:t>
            </a:r>
            <a:r>
              <a:rPr lang="en-US" dirty="0" err="1" smtClean="0">
                <a:latin typeface="Arial" panose="020B0604020202020204" pitchFamily="34" charset="0"/>
                <a:cs typeface="Arial" panose="020B0604020202020204" pitchFamily="34" charset="0"/>
              </a:rPr>
              <a:t>thu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bởi</a:t>
            </a:r>
            <a:r>
              <a:rPr lang="en-US" dirty="0" smtClean="0">
                <a:latin typeface="Arial" panose="020B0604020202020204" pitchFamily="34" charset="0"/>
                <a:cs typeface="Arial" panose="020B0604020202020204" pitchFamily="34" charset="0"/>
              </a:rPr>
              <a:t> WIDS </a:t>
            </a: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sở</a:t>
            </a:r>
            <a:r>
              <a:rPr lang="en-US" dirty="0" smtClean="0">
                <a:latin typeface="Arial" panose="020B0604020202020204" pitchFamily="34" charset="0"/>
                <a:cs typeface="Arial" panose="020B0604020202020204" pitchFamily="34" charset="0"/>
              </a:rPr>
              <a:t> DL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mạng</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gồm</a:t>
            </a:r>
            <a:r>
              <a:rPr lang="en-US" dirty="0" smtClean="0">
                <a:latin typeface="Arial" panose="020B0604020202020204" pitchFamily="34" charset="0"/>
                <a:cs typeface="Arial" panose="020B0604020202020204" pitchFamily="34" charset="0"/>
              </a:rPr>
              <a:t> 10 AP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cảnh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nhiều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vì</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số</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vấn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mới</a:t>
            </a:r>
            <a:r>
              <a:rPr lang="en-US" dirty="0" smtClean="0">
                <a:latin typeface="Arial" panose="020B0604020202020204" pitchFamily="34" charset="0"/>
                <a:cs typeface="Arial" panose="020B0604020202020204" pitchFamily="34" charset="0"/>
              </a:rPr>
              <a:t> hay </a:t>
            </a:r>
            <a:r>
              <a:rPr lang="en-US" dirty="0" err="1" smtClean="0">
                <a:latin typeface="Arial" panose="020B0604020202020204" pitchFamily="34" charset="0"/>
                <a:cs typeface="Arial" panose="020B0604020202020204" pitchFamily="34" charset="0"/>
              </a:rPr>
              <a:t>hoạt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đoạn</a:t>
            </a:r>
            <a:r>
              <a:rPr lang="en-US" dirty="0" smtClean="0">
                <a:latin typeface="Arial" panose="020B0604020202020204" pitchFamily="34" charset="0"/>
                <a:cs typeface="Arial" panose="020B0604020202020204" pitchFamily="34" charset="0"/>
              </a:rPr>
              <a:t>)=&gt;</a:t>
            </a:r>
            <a:r>
              <a:rPr lang="en-US" dirty="0" err="1" smtClean="0">
                <a:latin typeface="Arial" panose="020B0604020202020204" pitchFamily="34" charset="0"/>
                <a:cs typeface="Arial" panose="020B0604020202020204" pitchFamily="34" charset="0"/>
              </a:rPr>
              <a:t>phát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thường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mạng</a:t>
            </a:r>
            <a:r>
              <a:rPr lang="en-US" dirty="0" smtClean="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0108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smtClean="0">
                <a:latin typeface="Arial" panose="020B0604020202020204" pitchFamily="34" charset="0"/>
                <a:cs typeface="Arial" panose="020B0604020202020204" pitchFamily="34" charset="0"/>
              </a:rPr>
              <a:t>Hoạt động của WIDS</a:t>
            </a:r>
            <a:endParaRPr lang="vi-VN" sz="48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30363"/>
            <a:ext cx="10515600" cy="4351338"/>
          </a:xfrm>
        </p:spPr>
        <p:txBody>
          <a:bodyPr/>
          <a:lstStyle/>
          <a:p>
            <a:pPr lvl="1" algn="just">
              <a:buFont typeface="Wingdings" panose="05000000000000000000" pitchFamily="2" charset="2"/>
              <a:buChar char="v"/>
            </a:pPr>
            <a:r>
              <a:rPr lang="en-US" b="1" dirty="0" smtClean="0">
                <a:latin typeface="Arial" panose="020B0604020202020204" pitchFamily="34" charset="0"/>
                <a:cs typeface="Arial" panose="020B0604020202020204" pitchFamily="34" charset="0"/>
              </a:rPr>
              <a:t>WIDS </a:t>
            </a:r>
            <a:r>
              <a:rPr lang="en-US" b="1" dirty="0" err="1" smtClean="0">
                <a:latin typeface="Arial" panose="020B0604020202020204" pitchFamily="34" charset="0"/>
                <a:cs typeface="Arial" panose="020B0604020202020204" pitchFamily="34" charset="0"/>
              </a:rPr>
              <a:t>gửi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cảnh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báo</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trong</a:t>
            </a:r>
            <a:r>
              <a:rPr lang="en-US" b="1" dirty="0" smtClean="0">
                <a:latin typeface="Arial" panose="020B0604020202020204" pitchFamily="34" charset="0"/>
                <a:cs typeface="Arial" panose="020B0604020202020204" pitchFamily="34" charset="0"/>
              </a:rPr>
              <a:t> 1 </a:t>
            </a:r>
            <a:r>
              <a:rPr lang="en-US" b="1" dirty="0" err="1" smtClean="0">
                <a:latin typeface="Arial" panose="020B0604020202020204" pitchFamily="34" charset="0"/>
                <a:cs typeface="Arial" panose="020B0604020202020204" pitchFamily="34" charset="0"/>
              </a:rPr>
              <a:t>số</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trường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hợp</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sau</a:t>
            </a:r>
            <a:r>
              <a:rPr lang="en-US" b="1" dirty="0" smtClean="0">
                <a:latin typeface="Arial" panose="020B0604020202020204" pitchFamily="34" charset="0"/>
                <a:cs typeface="Arial" panose="020B0604020202020204" pitchFamily="34" charset="0"/>
              </a:rPr>
              <a:t>:</a:t>
            </a:r>
          </a:p>
          <a:p>
            <a:pPr algn="just"/>
            <a:r>
              <a:rPr lang="en-US" dirty="0" smtClean="0">
                <a:latin typeface="Arial" panose="020B0604020202020204" pitchFamily="34" charset="0"/>
                <a:cs typeface="Arial" panose="020B0604020202020204" pitchFamily="34" charset="0"/>
              </a:rPr>
              <a:t>AP </a:t>
            </a:r>
            <a:r>
              <a:rPr lang="en-US" dirty="0" err="1" smtClean="0">
                <a:latin typeface="Arial" panose="020B0604020202020204" pitchFamily="34" charset="0"/>
                <a:cs typeface="Arial" panose="020B0604020202020204" pitchFamily="34" charset="0"/>
              </a:rPr>
              <a:t>bị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nhiều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trạm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nối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vào</a:t>
            </a:r>
            <a:endParaRPr lang="en-US" dirty="0" smtClean="0">
              <a:latin typeface="Arial" panose="020B0604020202020204" pitchFamily="34" charset="0"/>
              <a:cs typeface="Arial" panose="020B0604020202020204" pitchFamily="34" charset="0"/>
            </a:endParaRPr>
          </a:p>
          <a:p>
            <a:pPr algn="just"/>
            <a:r>
              <a:rPr lang="en-US" dirty="0" err="1" smtClean="0">
                <a:latin typeface="Arial" panose="020B0604020202020204" pitchFamily="34" charset="0"/>
                <a:cs typeface="Arial" panose="020B0604020202020204" pitchFamily="34" charset="0"/>
              </a:rPr>
              <a:t>Kênh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truyền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a:t>
            </a:r>
            <a:r>
              <a:rPr lang="vi-VN" dirty="0">
                <a:latin typeface="Arial" panose="020B0604020202020204" pitchFamily="34" charset="0"/>
                <a:cs typeface="Arial" panose="020B0604020202020204" pitchFamily="34" charset="0"/>
              </a:rPr>
              <a:t> tải khi có quá nhiều AP hoặc lưu lượng sử dụng cùng kênh.</a:t>
            </a:r>
          </a:p>
          <a:p>
            <a:pPr algn="just"/>
            <a:r>
              <a:rPr lang="vi-VN" dirty="0" smtClean="0">
                <a:latin typeface="Arial" panose="020B0604020202020204" pitchFamily="34" charset="0"/>
                <a:cs typeface="Arial" panose="020B0604020202020204" pitchFamily="34" charset="0"/>
              </a:rPr>
              <a:t>AP </a:t>
            </a:r>
            <a:r>
              <a:rPr lang="vi-VN" dirty="0">
                <a:latin typeface="Arial" panose="020B0604020202020204" pitchFamily="34" charset="0"/>
                <a:cs typeface="Arial" panose="020B0604020202020204" pitchFamily="34" charset="0"/>
              </a:rPr>
              <a:t>có cấu hình không thích hợp hoặc không đồng nhất với các AP khác trong hệ thống mạng.</a:t>
            </a:r>
          </a:p>
          <a:p>
            <a:pPr algn="just"/>
            <a:r>
              <a:rPr lang="fr-FR" dirty="0" err="1" smtClean="0">
                <a:latin typeface="Arial" panose="020B0604020202020204" pitchFamily="34" charset="0"/>
                <a:cs typeface="Arial" panose="020B0604020202020204" pitchFamily="34" charset="0"/>
              </a:rPr>
              <a:t>Số</a:t>
            </a:r>
            <a:r>
              <a:rPr lang="fr-FR" dirty="0" smtClean="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các</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gói</a:t>
            </a:r>
            <a:r>
              <a:rPr lang="fr-FR" dirty="0">
                <a:latin typeface="Arial" panose="020B0604020202020204" pitchFamily="34" charset="0"/>
                <a:cs typeface="Arial" panose="020B0604020202020204" pitchFamily="34" charset="0"/>
              </a:rPr>
              <a:t> fragment </a:t>
            </a:r>
            <a:r>
              <a:rPr lang="fr-FR" dirty="0" err="1">
                <a:latin typeface="Arial" panose="020B0604020202020204" pitchFamily="34" charset="0"/>
                <a:cs typeface="Arial" panose="020B0604020202020204" pitchFamily="34" charset="0"/>
              </a:rPr>
              <a:t>quá</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nhiều</a:t>
            </a:r>
            <a:endParaRPr lang="vi-VN" dirty="0">
              <a:latin typeface="Arial" panose="020B0604020202020204" pitchFamily="34" charset="0"/>
              <a:cs typeface="Arial" panose="020B0604020202020204" pitchFamily="34" charset="0"/>
            </a:endParaRPr>
          </a:p>
          <a:p>
            <a:pPr algn="just"/>
            <a:r>
              <a:rPr lang="fr-FR" dirty="0" smtClean="0">
                <a:latin typeface="Arial" panose="020B0604020202020204" pitchFamily="34" charset="0"/>
                <a:cs typeface="Arial" panose="020B0604020202020204" pitchFamily="34" charset="0"/>
              </a:rPr>
              <a:t>WIDS </a:t>
            </a:r>
            <a:r>
              <a:rPr lang="fr-FR" dirty="0" err="1">
                <a:latin typeface="Arial" panose="020B0604020202020204" pitchFamily="34" charset="0"/>
                <a:cs typeface="Arial" panose="020B0604020202020204" pitchFamily="34" charset="0"/>
              </a:rPr>
              <a:t>dò</a:t>
            </a:r>
            <a:r>
              <a:rPr lang="fr-FR" dirty="0">
                <a:latin typeface="Arial" panose="020B0604020202020204" pitchFamily="34" charset="0"/>
                <a:cs typeface="Arial" panose="020B0604020202020204" pitchFamily="34" charset="0"/>
              </a:rPr>
              <a:t> ra </a:t>
            </a:r>
            <a:r>
              <a:rPr lang="fr-FR" dirty="0" err="1">
                <a:latin typeface="Arial" panose="020B0604020202020204" pitchFamily="34" charset="0"/>
                <a:cs typeface="Arial" panose="020B0604020202020204" pitchFamily="34" charset="0"/>
              </a:rPr>
              <a:t>được</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các</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trạm</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ẩn</a:t>
            </a:r>
            <a:endParaRPr lang="vi-VN" dirty="0">
              <a:latin typeface="Arial" panose="020B0604020202020204" pitchFamily="34" charset="0"/>
              <a:cs typeface="Arial" panose="020B0604020202020204" pitchFamily="34" charset="0"/>
            </a:endParaRPr>
          </a:p>
          <a:p>
            <a:pPr algn="just"/>
            <a:r>
              <a:rPr lang="fr-FR" dirty="0" err="1" smtClean="0">
                <a:latin typeface="Arial" panose="020B0604020202020204" pitchFamily="34" charset="0"/>
                <a:cs typeface="Arial" panose="020B0604020202020204" pitchFamily="34" charset="0"/>
              </a:rPr>
              <a:t>Số</a:t>
            </a:r>
            <a:r>
              <a:rPr lang="fr-FR" dirty="0" smtClean="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lần</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kết</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nối</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vào</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mạng</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quá</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nhiều</a:t>
            </a:r>
            <a:r>
              <a:rPr lang="fr-FR" dirty="0">
                <a:latin typeface="Arial" panose="020B0604020202020204" pitchFamily="34" charset="0"/>
                <a:cs typeface="Arial" panose="020B0604020202020204" pitchFamily="34" charset="0"/>
              </a:rPr>
              <a:t> </a:t>
            </a:r>
            <a:endParaRPr lang="vi-VN" dirty="0">
              <a:latin typeface="Arial" panose="020B0604020202020204" pitchFamily="34" charset="0"/>
              <a:cs typeface="Arial" panose="020B0604020202020204" pitchFamily="34" charset="0"/>
            </a:endParaRPr>
          </a:p>
          <a:p>
            <a:endParaRPr lang="en-US" dirty="0" smtClean="0"/>
          </a:p>
          <a:p>
            <a:endParaRPr lang="vi-VN" dirty="0"/>
          </a:p>
        </p:txBody>
      </p:sp>
    </p:spTree>
    <p:extLst>
      <p:ext uri="{BB962C8B-B14F-4D97-AF65-F5344CB8AC3E}">
        <p14:creationId xmlns:p14="http://schemas.microsoft.com/office/powerpoint/2010/main" val="350786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smtClean="0">
                <a:latin typeface="Arial" panose="020B0604020202020204" pitchFamily="34" charset="0"/>
                <a:cs typeface="Arial" panose="020B0604020202020204" pitchFamily="34" charset="0"/>
              </a:rPr>
              <a:t>IPS</a:t>
            </a:r>
            <a:endParaRPr lang="vi-VN" sz="48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r>
              <a:rPr lang="en-US" b="1" dirty="0" err="1">
                <a:latin typeface="Arial" panose="020B0604020202020204" pitchFamily="34" charset="0"/>
                <a:cs typeface="Arial" panose="020B0604020202020204" pitchFamily="34" charset="0"/>
              </a:rPr>
              <a:t>Hệ</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thống</a:t>
            </a:r>
            <a:r>
              <a:rPr lang="en-US" b="1" dirty="0">
                <a:latin typeface="Arial" panose="020B0604020202020204" pitchFamily="34" charset="0"/>
                <a:cs typeface="Arial" panose="020B0604020202020204" pitchFamily="34" charset="0"/>
              </a:rPr>
              <a:t> IPS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kỹ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an </a:t>
            </a:r>
            <a:r>
              <a:rPr lang="en-US" dirty="0" err="1">
                <a:latin typeface="Arial" panose="020B0604020202020204" pitchFamily="34" charset="0"/>
                <a:cs typeface="Arial" panose="020B0604020202020204" pitchFamily="34" charset="0"/>
              </a:rPr>
              <a:t>ninh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ưu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firewall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xâm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IDS,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xâm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tấn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tấn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a:t>
            </a:r>
          </a:p>
          <a:p>
            <a:pPr algn="just"/>
            <a:r>
              <a:rPr lang="en-US" b="1" dirty="0" err="1" smtClean="0">
                <a:latin typeface="Arial" panose="020B0604020202020204" pitchFamily="34" charset="0"/>
                <a:cs typeface="Arial" panose="020B0604020202020204" pitchFamily="34" charset="0"/>
              </a:rPr>
              <a:t>Chức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năng</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pháp</a:t>
            </a:r>
            <a:r>
              <a:rPr lang="en-US" dirty="0">
                <a:latin typeface="Arial" panose="020B0604020202020204" pitchFamily="34" charset="0"/>
                <a:cs typeface="Arial" panose="020B0604020202020204" pitchFamily="34" charset="0"/>
              </a:rPr>
              <a:t> IPS </a:t>
            </a:r>
            <a:r>
              <a:rPr lang="en-US" dirty="0" err="1">
                <a:latin typeface="Arial" panose="020B0604020202020204" pitchFamily="34" charset="0"/>
                <a:cs typeface="Arial" panose="020B0604020202020204" pitchFamily="34" charset="0"/>
              </a:rPr>
              <a:t>nhằm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nguyên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mạng</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a:t>
            </a:r>
            <a:r>
              <a:rPr lang="en-US" dirty="0" err="1">
                <a:latin typeface="Arial" panose="020B0604020202020204" pitchFamily="34" charset="0"/>
                <a:cs typeface="Arial" panose="020B0604020202020204" pitchFamily="34" charset="0"/>
              </a:rPr>
              <a:t>húng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bớt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những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dọa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tấn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bỏ</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những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hại</a:t>
            </a:r>
            <a:r>
              <a:rPr lang="en-US" dirty="0">
                <a:latin typeface="Arial" panose="020B0604020202020204" pitchFamily="34" charset="0"/>
                <a:cs typeface="Arial" panose="020B0604020202020204" pitchFamily="34" charset="0"/>
              </a:rPr>
              <a:t> hay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ác</a:t>
            </a:r>
            <a:r>
              <a:rPr lang="en-US" dirty="0">
                <a:latin typeface="Arial" panose="020B0604020202020204" pitchFamily="34" charset="0"/>
                <a:cs typeface="Arial" panose="020B0604020202020204" pitchFamily="34" charset="0"/>
              </a:rPr>
              <a:t> ý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vẫn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tục</a:t>
            </a:r>
            <a:r>
              <a:rPr lang="en-US" dirty="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7250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smtClean="0">
                <a:latin typeface="Arial" panose="020B0604020202020204" pitchFamily="34" charset="0"/>
                <a:cs typeface="Arial" panose="020B0604020202020204" pitchFamily="34" charset="0"/>
              </a:rPr>
              <a:t>Kiến trúc IPS</a:t>
            </a:r>
            <a:endParaRPr lang="vi-VN" sz="48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lgn="just">
              <a:buNone/>
            </a:pP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IPS </a:t>
            </a:r>
            <a:r>
              <a:rPr lang="en-US" dirty="0" err="1">
                <a:latin typeface="Arial" panose="020B0604020202020204" pitchFamily="34" charset="0"/>
                <a:cs typeface="Arial" panose="020B0604020202020204" pitchFamily="34" charset="0"/>
              </a:rPr>
              <a:t>gồm</a:t>
            </a:r>
            <a:r>
              <a:rPr lang="en-US"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modul</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a:t>
            </a:r>
          </a:p>
          <a:p>
            <a:pPr lvl="0" algn="just"/>
            <a:r>
              <a:rPr lang="en-US" b="1" dirty="0" err="1" smtClean="0">
                <a:latin typeface="Arial" panose="020B0604020202020204" pitchFamily="34" charset="0"/>
                <a:cs typeface="Arial" panose="020B0604020202020204" pitchFamily="34" charset="0"/>
              </a:rPr>
              <a:t>Modul</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phân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tích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luồng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dữ</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lấy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gói</a:t>
            </a:r>
            <a:r>
              <a:rPr lang="en-US" dirty="0">
                <a:latin typeface="Arial" panose="020B0604020202020204" pitchFamily="34" charset="0"/>
                <a:cs typeface="Arial" panose="020B0604020202020204" pitchFamily="34" charset="0"/>
              </a:rPr>
              <a:t> tin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tích</a:t>
            </a:r>
            <a:r>
              <a:rPr lang="vi-VN" dirty="0">
                <a:latin typeface="Arial" panose="020B0604020202020204" pitchFamily="34" charset="0"/>
                <a:cs typeface="Arial" panose="020B0604020202020204" pitchFamily="34" charset="0"/>
              </a:rPr>
              <a:t>.</a:t>
            </a:r>
          </a:p>
          <a:p>
            <a:pPr algn="just"/>
            <a:r>
              <a:rPr lang="en-US" b="1" dirty="0" err="1" smtClean="0">
                <a:latin typeface="Arial" panose="020B0604020202020204" pitchFamily="34" charset="0"/>
                <a:cs typeface="Arial" panose="020B0604020202020204" pitchFamily="34" charset="0"/>
              </a:rPr>
              <a:t>Modul</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phát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hiện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tấn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có nhiệm vụ phát hiện các cuộc tấn công. Có hai phương pháp để phát hiện các cuộc tấn công, xâm nhập là do sự lạm dụng và dò sự không bình thường</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algn="just"/>
            <a:r>
              <a:rPr lang="en-US" b="1" dirty="0" err="1" smtClean="0">
                <a:latin typeface="Arial" panose="020B0604020202020204" pitchFamily="34" charset="0"/>
                <a:cs typeface="Arial" panose="020B0604020202020204" pitchFamily="34" charset="0"/>
              </a:rPr>
              <a:t>Modul</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phản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ứng</a:t>
            </a:r>
            <a:r>
              <a:rPr lang="en-US" dirty="0" smtClean="0">
                <a:latin typeface="Arial" panose="020B0604020202020204" pitchFamily="34" charset="0"/>
                <a:cs typeface="Arial" panose="020B0604020202020204" pitchFamily="34" charset="0"/>
              </a:rPr>
              <a:t>:</a:t>
            </a:r>
            <a:r>
              <a:rPr lang="vi-VN" dirty="0" smtClean="0">
                <a:latin typeface="Arial" panose="020B0604020202020204" pitchFamily="34" charset="0"/>
                <a:cs typeface="Arial" panose="020B0604020202020204" pitchFamily="34" charset="0"/>
              </a:rPr>
              <a:t> khi </a:t>
            </a:r>
            <a:r>
              <a:rPr lang="vi-VN" dirty="0">
                <a:latin typeface="Arial" panose="020B0604020202020204" pitchFamily="34" charset="0"/>
                <a:cs typeface="Arial" panose="020B0604020202020204" pitchFamily="34" charset="0"/>
              </a:rPr>
              <a:t>modul phát hiện tấn công gửi tín hiệu báo cáo sự cố tấn công hoặc thâm nhập đến modul phản ứng. Lúc đó modul phản ứng sẽ kích hoạt tường lửa thực hiện chức năng ngăn chặn cuộc tấn công hay cảnh báo tới người quản trị</a:t>
            </a:r>
            <a:r>
              <a:rPr lang="vi-VN" dirty="0"/>
              <a:t>.</a:t>
            </a:r>
          </a:p>
        </p:txBody>
      </p:sp>
    </p:spTree>
    <p:extLst>
      <p:ext uri="{BB962C8B-B14F-4D97-AF65-F5344CB8AC3E}">
        <p14:creationId xmlns:p14="http://schemas.microsoft.com/office/powerpoint/2010/main" val="2222778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smtClean="0">
                <a:latin typeface="Arial" panose="020B0604020202020204" pitchFamily="34" charset="0"/>
                <a:cs typeface="Arial" panose="020B0604020202020204" pitchFamily="34" charset="0"/>
              </a:rPr>
              <a:t>Phân loại IPS</a:t>
            </a:r>
            <a:endParaRPr lang="vi-VN" sz="48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sz="2400" b="1" dirty="0" smtClean="0">
                <a:latin typeface="Arial" panose="020B0604020202020204" pitchFamily="34" charset="0"/>
                <a:cs typeface="Arial" panose="020B0604020202020204" pitchFamily="34" charset="0"/>
              </a:rPr>
              <a:t>IPS </a:t>
            </a:r>
            <a:r>
              <a:rPr lang="en-US" sz="2400" b="1" dirty="0" err="1" smtClean="0">
                <a:latin typeface="Arial" panose="020B0604020202020204" pitchFamily="34" charset="0"/>
                <a:cs typeface="Arial" panose="020B0604020202020204" pitchFamily="34" charset="0"/>
              </a:rPr>
              <a:t>ngoài</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luồng</a:t>
            </a:r>
            <a:r>
              <a:rPr lang="en-US" sz="2400" dirty="0" smtClean="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luồng dữ liệu vào hệ thống mạng sẽ cùng đi qua tường lửa và IPS. IPS có thể kiểm soát các luồng dữ liệu vào phân tích và phát hiện các dấu hiện của sự xâm nhập, tấn công. Với vị trí này, IPS có thể quản lý tường lửa, chỉ dẫn nó chặn lại các hành động nghi ngờ mà không làm ảnh hưởng đến tốc độ lưu thông của mạng</a:t>
            </a:r>
            <a:r>
              <a:rPr lang="vi-VN" sz="2400" dirty="0" smtClean="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a:p>
            <a:pPr lvl="0" algn="just"/>
            <a:r>
              <a:rPr lang="en-US" sz="2400" b="1" dirty="0" smtClean="0">
                <a:latin typeface="Arial" panose="020B0604020202020204" pitchFamily="34" charset="0"/>
                <a:cs typeface="Arial" panose="020B0604020202020204" pitchFamily="34" charset="0"/>
              </a:rPr>
              <a:t>IPS </a:t>
            </a:r>
            <a:r>
              <a:rPr lang="en-US" sz="2400" b="1" dirty="0" err="1" smtClean="0">
                <a:latin typeface="Arial" panose="020B0604020202020204" pitchFamily="34" charset="0"/>
                <a:cs typeface="Arial" panose="020B0604020202020204" pitchFamily="34" charset="0"/>
              </a:rPr>
              <a:t>trong</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luồng</a:t>
            </a:r>
            <a:r>
              <a:rPr lang="en-US" sz="2400" dirty="0" smtClean="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vị trí IPS nằm trước tường lửa, luông dữ liệu phải đi qua IPS trước khi tới bức tường lửa. Điểm khác chính so với IPS ngoài luồng là có thêm chức năng chặn lưu thông. Điều đó làm cho IPS có thể ngăn chặn luồng lưu thông nguy hiểm nhanh hơn so với IPS ngoài luồng. Tuy nhiên, vị trí này sẽ làm cho tốc độ luồng thông tin ra vào mạng chậm hơn.</a:t>
            </a:r>
          </a:p>
          <a:p>
            <a:endParaRPr lang="vi-VN" dirty="0"/>
          </a:p>
        </p:txBody>
      </p:sp>
    </p:spTree>
    <p:extLst>
      <p:ext uri="{BB962C8B-B14F-4D97-AF65-F5344CB8AC3E}">
        <p14:creationId xmlns:p14="http://schemas.microsoft.com/office/powerpoint/2010/main" val="20575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1411740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67816"/>
            <a:ext cx="9144000" cy="2387600"/>
          </a:xfrm>
        </p:spPr>
        <p:txBody>
          <a:bodyPr/>
          <a:lstStyle/>
          <a:p>
            <a:r>
              <a:rPr lang="en-US" smtClean="0">
                <a:latin typeface="Arial" panose="020B0604020202020204" pitchFamily="34" charset="0"/>
                <a:cs typeface="Arial" panose="020B0604020202020204" pitchFamily="34" charset="0"/>
              </a:rPr>
              <a:t>Tấn công từ chối dịch vụ</a:t>
            </a:r>
            <a:endParaRPr lang="vi-VN"/>
          </a:p>
        </p:txBody>
      </p:sp>
    </p:spTree>
    <p:extLst>
      <p:ext uri="{BB962C8B-B14F-4D97-AF65-F5344CB8AC3E}">
        <p14:creationId xmlns:p14="http://schemas.microsoft.com/office/powerpoint/2010/main" val="3481342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386" y="927279"/>
            <a:ext cx="7971592" cy="1480213"/>
          </a:xfrm>
        </p:spPr>
        <p:txBody>
          <a:bodyPr>
            <a:noAutofit/>
          </a:bodyPr>
          <a:lstStyle/>
          <a:p>
            <a:pPr algn="ctr"/>
            <a:r>
              <a:rPr lang="en-US" sz="4000" b="1" smtClean="0">
                <a:latin typeface="Arial" panose="020B0604020202020204" pitchFamily="34" charset="0"/>
                <a:cs typeface="Arial" panose="020B0604020202020204" pitchFamily="34" charset="0"/>
              </a:rPr>
              <a:t>Tại sao mạng Wireless dễ bị tấn công từ chối dịch vụ?</a:t>
            </a:r>
            <a:endParaRPr lang="vi-VN" sz="4000" b="1">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018822" y="927279"/>
            <a:ext cx="1325563" cy="1493949"/>
          </a:xfrm>
        </p:spPr>
      </p:pic>
      <p:sp>
        <p:nvSpPr>
          <p:cNvPr id="4" name="Content Placeholder 3"/>
          <p:cNvSpPr>
            <a:spLocks noGrp="1"/>
          </p:cNvSpPr>
          <p:nvPr>
            <p:ph sz="half" idx="2"/>
          </p:nvPr>
        </p:nvSpPr>
        <p:spPr>
          <a:xfrm>
            <a:off x="1018822" y="2977661"/>
            <a:ext cx="10334978" cy="3199301"/>
          </a:xfrm>
        </p:spPr>
        <p:txBody>
          <a:bodyPr wrap="square">
            <a:normAutofit/>
          </a:bodyPr>
          <a:lstStyle/>
          <a:p>
            <a:pPr lvl="1">
              <a:buFont typeface="Wingdings" panose="05000000000000000000" pitchFamily="2" charset="2"/>
              <a:buChar char="Ø"/>
            </a:pPr>
            <a:r>
              <a:rPr lang="vi-VN" sz="1800" i="0" smtClean="0">
                <a:latin typeface="Arial" panose="020B0604020202020204" pitchFamily="34" charset="0"/>
                <a:cs typeface="Arial" panose="020B0604020202020204" pitchFamily="34" charset="0"/>
              </a:rPr>
              <a:t>Không có các ranh giớ vật lý như các mạng không dây: </a:t>
            </a:r>
            <a:r>
              <a:rPr lang="vi-VN" sz="1800"/>
              <a:t>sóng radio dùng để truyền dữ liệu có thể </a:t>
            </a:r>
            <a:r>
              <a:rPr lang="vi-VN" sz="1800" smtClean="0"/>
              <a:t>có ở </a:t>
            </a:r>
            <a:r>
              <a:rPr lang="vi-VN" sz="1800"/>
              <a:t>khắp mọi nơi và đến từ mọi </a:t>
            </a:r>
            <a:r>
              <a:rPr lang="vi-VN" sz="1800" smtClean="0"/>
              <a:t>nơi, các </a:t>
            </a:r>
            <a:r>
              <a:rPr lang="vi-VN" sz="1800"/>
              <a:t>tin tặc </a:t>
            </a:r>
            <a:r>
              <a:rPr lang="vi-VN" sz="1800" smtClean="0"/>
              <a:t>dễ </a:t>
            </a:r>
            <a:r>
              <a:rPr lang="vi-VN" sz="1800"/>
              <a:t>dàng bắt tín hiệu, nắm bắt thông tin để chiếm quyền điều khiển hệ </a:t>
            </a:r>
            <a:r>
              <a:rPr lang="vi-VN" sz="1800" smtClean="0"/>
              <a:t>thống, tin </a:t>
            </a:r>
            <a:r>
              <a:rPr lang="vi-VN" sz="1800"/>
              <a:t>tặc </a:t>
            </a:r>
            <a:r>
              <a:rPr lang="vi-VN" sz="1800" smtClean="0"/>
              <a:t>cũng có </a:t>
            </a:r>
            <a:r>
              <a:rPr lang="vi-VN" sz="1800"/>
              <a:t>thể sử dụng các thiết bị gây nhiễu làm ảnh hưởng đến khả năng truyền </a:t>
            </a:r>
            <a:r>
              <a:rPr lang="vi-VN" sz="1800" smtClean="0"/>
              <a:t>tải.</a:t>
            </a:r>
          </a:p>
          <a:p>
            <a:pPr lvl="1">
              <a:buFont typeface="Wingdings" panose="05000000000000000000" pitchFamily="2" charset="2"/>
              <a:buChar char="Ø"/>
            </a:pPr>
            <a:r>
              <a:rPr lang="vi-VN" sz="1800" smtClean="0">
                <a:latin typeface="Arial" panose="020B0604020202020204" pitchFamily="34" charset="0"/>
                <a:cs typeface="Arial" panose="020B0604020202020204" pitchFamily="34" charset="0"/>
              </a:rPr>
              <a:t>Thiếu </a:t>
            </a:r>
            <a:r>
              <a:rPr lang="vi-VN" sz="1800">
                <a:latin typeface="Arial" panose="020B0604020202020204" pitchFamily="34" charset="0"/>
                <a:cs typeface="Arial" panose="020B0604020202020204" pitchFamily="34" charset="0"/>
              </a:rPr>
              <a:t>cơ chế chững thực các gói tin quản </a:t>
            </a:r>
            <a:r>
              <a:rPr lang="vi-VN" sz="1800" smtClean="0">
                <a:latin typeface="Arial" panose="020B0604020202020204" pitchFamily="34" charset="0"/>
                <a:cs typeface="Arial" panose="020B0604020202020204" pitchFamily="34" charset="0"/>
              </a:rPr>
              <a:t>lý: </a:t>
            </a:r>
            <a:r>
              <a:rPr lang="vi-VN" sz="1800"/>
              <a:t>giao thức 802.11 quản lý truy cập bằng các gói tin quản lý, trong khi đó lại thiếu cơ chế chứng thực các gói tin này. Như vậy tin tặc có thể mạo danh các Access Point hay các máy chạm để can thiệp vào quá trình quản lý truy cập, hủy các kết nối hiện hành hoặc ngăn các kết nối mới vào hệ thống.</a:t>
            </a:r>
            <a:endParaRPr lang="vi-VN"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4347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1983"/>
          </a:xfrm>
        </p:spPr>
        <p:txBody>
          <a:bodyPr>
            <a:noAutofit/>
          </a:bodyPr>
          <a:lstStyle/>
          <a:p>
            <a:pPr algn="ctr"/>
            <a:r>
              <a:rPr lang="vi-VN" sz="4000" b="1" smtClean="0">
                <a:latin typeface="Arial" panose="020B0604020202020204" pitchFamily="34" charset="0"/>
                <a:cs typeface="Arial" panose="020B0604020202020204" pitchFamily="34" charset="0"/>
              </a:rPr>
              <a:t>Các dạng tấn công từ chối dịch vụ mạng không dây</a:t>
            </a:r>
            <a:endParaRPr lang="vi-VN" sz="4000"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71223"/>
            <a:ext cx="10515600" cy="4923362"/>
          </a:xfrm>
        </p:spPr>
        <p:txBody>
          <a:bodyPr>
            <a:normAutofit/>
          </a:bodyPr>
          <a:lstStyle/>
          <a:p>
            <a:pPr>
              <a:buFont typeface="Wingdings" panose="05000000000000000000" pitchFamily="2" charset="2"/>
              <a:buChar char="v"/>
            </a:pPr>
            <a:r>
              <a:rPr lang="vi-VN" sz="2400" b="1" smtClean="0"/>
              <a:t>Tấn công Access Point overloading</a:t>
            </a:r>
          </a:p>
          <a:p>
            <a:pPr lvl="2">
              <a:buFont typeface="Wingdings" panose="05000000000000000000" pitchFamily="2" charset="2"/>
              <a:buChar char="Ø"/>
            </a:pPr>
            <a:r>
              <a:rPr lang="vi-VN" sz="1800" smtClean="0">
                <a:latin typeface="Arial" panose="020B0604020202020204" pitchFamily="34" charset="0"/>
                <a:cs typeface="Arial" panose="020B0604020202020204" pitchFamily="34" charset="0"/>
              </a:rPr>
              <a:t>Access Point(AP) được cấu hình không hoàn chỉnh: 1 AP có thể bất ngờ trở thàng 1 thiết bị giả mạo do sai sót trong việc cấu hình. Sự thay dổi trong SSID, thiết lập xác thực, thiết lập mã hóa... và điều </a:t>
            </a:r>
            <a:r>
              <a:rPr lang="en-US" sz="1800" smtClean="0">
                <a:latin typeface="Arial" panose="020B0604020202020204" pitchFamily="34" charset="0"/>
                <a:cs typeface="Arial" panose="020B0604020202020204" pitchFamily="34" charset="0"/>
              </a:rPr>
              <a:t>nghiêm trọng nhất là sẽ không thể chứng thực các kết nối nếu bị cấu hình sai.</a:t>
            </a:r>
          </a:p>
          <a:p>
            <a:pPr lvl="2">
              <a:buFont typeface="Wingdings" panose="05000000000000000000" pitchFamily="2" charset="2"/>
              <a:buChar char="Ø"/>
            </a:pPr>
            <a:r>
              <a:rPr lang="en-US" sz="1800" smtClean="0">
                <a:latin typeface="Arial" panose="020B0604020202020204" pitchFamily="34" charset="0"/>
                <a:cs typeface="Arial" panose="020B0604020202020204" pitchFamily="34" charset="0"/>
              </a:rPr>
              <a:t>AP giả mạo từ các mạng WLAN lân cận.</a:t>
            </a:r>
          </a:p>
          <a:p>
            <a:pPr lvl="2">
              <a:buFont typeface="Wingdings" panose="05000000000000000000" pitchFamily="2" charset="2"/>
              <a:buChar char="Ø"/>
            </a:pPr>
            <a:r>
              <a:rPr lang="en-US" sz="1800" smtClean="0">
                <a:latin typeface="Arial" panose="020B0604020202020204" pitchFamily="34" charset="0"/>
                <a:cs typeface="Arial" panose="020B0604020202020204" pitchFamily="34" charset="0"/>
              </a:rPr>
              <a:t>AP giả mạo do kẻ tấn công tạo ra: Giả mạo AP là kiểu tấn công “man in the middle” cổ điển, đây là kiểu tấn công mà tin tặc đứng ở giữa và trộm lưu lượng truyền giữa hai nút.</a:t>
            </a:r>
          </a:p>
          <a:p>
            <a:pPr lvl="2">
              <a:buFont typeface="Wingdings" panose="05000000000000000000" pitchFamily="2" charset="2"/>
              <a:buChar char="Ø"/>
            </a:pPr>
            <a:r>
              <a:rPr lang="en-US" sz="1800" smtClean="0">
                <a:latin typeface="Arial" panose="020B0604020202020204" pitchFamily="34" charset="0"/>
                <a:cs typeface="Arial" panose="020B0604020202020204" pitchFamily="34" charset="0"/>
              </a:rPr>
              <a:t>AP giả mạo được thiết lập bởi chính nhân viên của tổ chức.</a:t>
            </a:r>
          </a:p>
          <a:p>
            <a:pPr lvl="2">
              <a:buFont typeface="Wingdings" panose="05000000000000000000" pitchFamily="2" charset="2"/>
              <a:buChar char="Ø"/>
            </a:pPr>
            <a:r>
              <a:rPr lang="en-US" sz="1800" smtClean="0">
                <a:latin typeface="Arial" panose="020B0604020202020204" pitchFamily="34" charset="0"/>
                <a:cs typeface="Arial" panose="020B0604020202020204" pitchFamily="34" charset="0"/>
              </a:rPr>
              <a:t>Fake AP: Kẻ tấn công sử dụng công cụ có khả năng gửi các gói beacon với các địa chỉ vật lý MAC giả mạo và SSID giả để tạo ra vô số AP giả lập, điều này làm xáo trộn tất cả các phần mềm điều khiển card mạng không dây của người dung.</a:t>
            </a:r>
            <a:endParaRPr lang="vi-VN"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9325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vi-VN" sz="4000" b="1" smtClean="0">
                <a:latin typeface="Arial" panose="020B0604020202020204" pitchFamily="34" charset="0"/>
                <a:cs typeface="Arial" panose="020B0604020202020204" pitchFamily="34" charset="0"/>
              </a:rPr>
              <a:t>Các dạng tấn công từ chối dịch vụ mạng không dây (tiếp)</a:t>
            </a:r>
            <a:endParaRPr lang="vi-VN" sz="4000"/>
          </a:p>
        </p:txBody>
      </p:sp>
      <p:sp>
        <p:nvSpPr>
          <p:cNvPr id="3" name="Content Placeholder 2"/>
          <p:cNvSpPr>
            <a:spLocks noGrp="1"/>
          </p:cNvSpPr>
          <p:nvPr>
            <p:ph sz="half" idx="1"/>
          </p:nvPr>
        </p:nvSpPr>
        <p:spPr>
          <a:xfrm>
            <a:off x="838198" y="1825625"/>
            <a:ext cx="6434139" cy="4351338"/>
          </a:xfrm>
        </p:spPr>
        <p:txBody>
          <a:bodyPr>
            <a:normAutofit fontScale="62500" lnSpcReduction="20000"/>
          </a:bodyPr>
          <a:lstStyle/>
          <a:p>
            <a:pPr>
              <a:buFont typeface="Wingdings" panose="05000000000000000000" pitchFamily="2" charset="2"/>
              <a:buChar char="v"/>
            </a:pPr>
            <a:r>
              <a:rPr lang="en-US" sz="3800" b="1" smtClean="0">
                <a:latin typeface="Arial" panose="020B0604020202020204" pitchFamily="34" charset="0"/>
                <a:cs typeface="Arial" panose="020B0604020202020204" pitchFamily="34" charset="0"/>
              </a:rPr>
              <a:t>Tấn công yêu cầu xác thực lại </a:t>
            </a:r>
          </a:p>
          <a:p>
            <a:pPr lvl="1">
              <a:lnSpc>
                <a:spcPct val="120000"/>
              </a:lnSpc>
              <a:buFont typeface="Courier New" panose="02070309020205020404" pitchFamily="49" charset="0"/>
              <a:buChar char="o"/>
            </a:pPr>
            <a:r>
              <a:rPr lang="en-US" sz="2700" smtClean="0">
                <a:latin typeface="Arial" panose="020B0604020202020204" pitchFamily="34" charset="0"/>
                <a:cs typeface="Arial" panose="020B0604020202020204" pitchFamily="34" charset="0"/>
              </a:rPr>
              <a:t>Kẻ tấn công xác định mục tiêu tấn công là các người dùng trong wireless và các kết nối của họ (Access point đến các các kết nối của nó)</a:t>
            </a:r>
            <a:endParaRPr lang="vi-VN" sz="2700">
              <a:latin typeface="Arial" panose="020B0604020202020204" pitchFamily="34" charset="0"/>
              <a:cs typeface="Arial" panose="020B0604020202020204" pitchFamily="34" charset="0"/>
            </a:endParaRPr>
          </a:p>
          <a:p>
            <a:pPr lvl="1">
              <a:lnSpc>
                <a:spcPct val="120000"/>
              </a:lnSpc>
              <a:buFont typeface="Courier New" panose="02070309020205020404" pitchFamily="49" charset="0"/>
              <a:buChar char="o"/>
            </a:pPr>
            <a:r>
              <a:rPr lang="en-US" sz="2700" smtClean="0">
                <a:latin typeface="Arial" panose="020B0604020202020204" pitchFamily="34" charset="0"/>
                <a:cs typeface="Arial" panose="020B0604020202020204" pitchFamily="34" charset="0"/>
              </a:rPr>
              <a:t>Chèn các frame yêu cầu xác thực tại vào mạng Wireless bằng cách giả mạo địa chỉ MAC nguồn và đích lần lượt của Access Point và các người dùng</a:t>
            </a:r>
            <a:endParaRPr lang="vi-VN" sz="2700">
              <a:latin typeface="Arial" panose="020B0604020202020204" pitchFamily="34" charset="0"/>
              <a:cs typeface="Arial" panose="020B0604020202020204" pitchFamily="34" charset="0"/>
            </a:endParaRPr>
          </a:p>
          <a:p>
            <a:pPr lvl="1">
              <a:lnSpc>
                <a:spcPct val="120000"/>
              </a:lnSpc>
              <a:buFont typeface="Courier New" panose="02070309020205020404" pitchFamily="49" charset="0"/>
              <a:buChar char="o"/>
            </a:pPr>
            <a:r>
              <a:rPr lang="en-US" sz="2700" smtClean="0">
                <a:latin typeface="Arial" panose="020B0604020202020204" pitchFamily="34" charset="0"/>
                <a:cs typeface="Arial" panose="020B0604020202020204" pitchFamily="34" charset="0"/>
              </a:rPr>
              <a:t>Người dùng wireless khi nhận được frame yêu cầu xác thực lại thì nghĩ rằng chúng do Access Point gửi đến</a:t>
            </a:r>
            <a:endParaRPr lang="vi-VN" sz="2700">
              <a:latin typeface="Arial" panose="020B0604020202020204" pitchFamily="34" charset="0"/>
              <a:cs typeface="Arial" panose="020B0604020202020204" pitchFamily="34" charset="0"/>
            </a:endParaRPr>
          </a:p>
          <a:p>
            <a:pPr lvl="1">
              <a:lnSpc>
                <a:spcPct val="120000"/>
              </a:lnSpc>
              <a:buFont typeface="Courier New" panose="02070309020205020404" pitchFamily="49" charset="0"/>
              <a:buChar char="o"/>
            </a:pPr>
            <a:r>
              <a:rPr lang="en-US" sz="2700" smtClean="0">
                <a:latin typeface="Arial" panose="020B0604020202020204" pitchFamily="34" charset="0"/>
                <a:cs typeface="Arial" panose="020B0604020202020204" pitchFamily="34" charset="0"/>
              </a:rPr>
              <a:t>Sau khi ngắt được một người dùng ra khỏi dịch vụ không dây, kẻ tấn công tiếp tục thực hiện tương tự đối với các người dùng còn lại</a:t>
            </a:r>
            <a:endParaRPr lang="vi-VN" sz="2700">
              <a:latin typeface="Arial" panose="020B0604020202020204" pitchFamily="34" charset="0"/>
              <a:cs typeface="Arial" panose="020B0604020202020204" pitchFamily="34" charset="0"/>
            </a:endParaRPr>
          </a:p>
          <a:p>
            <a:pPr lvl="1">
              <a:lnSpc>
                <a:spcPct val="120000"/>
              </a:lnSpc>
              <a:buFont typeface="Courier New" panose="02070309020205020404" pitchFamily="49" charset="0"/>
              <a:buChar char="o"/>
            </a:pPr>
            <a:r>
              <a:rPr lang="en-US" sz="2700" smtClean="0">
                <a:latin typeface="Arial" panose="020B0604020202020204" pitchFamily="34" charset="0"/>
                <a:cs typeface="Arial" panose="020B0604020202020204" pitchFamily="34" charset="0"/>
              </a:rPr>
              <a:t>Thông thường người dùng sẽ kết nối lại để phục hồi dịch vụ, kẻ tấn công đã nhanh chóng tiếp tục gửi lại các gói yêu cầu xác thực lại cho người dùng</a:t>
            </a:r>
            <a:endParaRPr lang="vi-VN" sz="270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72338" y="2128838"/>
            <a:ext cx="4324350" cy="3643311"/>
          </a:xfrm>
        </p:spPr>
      </p:pic>
      <p:sp>
        <p:nvSpPr>
          <p:cNvPr id="6" name="TextBox 5"/>
          <p:cNvSpPr txBox="1"/>
          <p:nvPr/>
        </p:nvSpPr>
        <p:spPr>
          <a:xfrm>
            <a:off x="7686675" y="5886450"/>
            <a:ext cx="3400425" cy="338554"/>
          </a:xfrm>
          <a:prstGeom prst="rect">
            <a:avLst/>
          </a:prstGeom>
          <a:noFill/>
        </p:spPr>
        <p:txBody>
          <a:bodyPr wrap="square" rtlCol="0">
            <a:spAutoFit/>
          </a:bodyPr>
          <a:lstStyle/>
          <a:p>
            <a:r>
              <a:rPr lang="en-US" sz="1600"/>
              <a:t>Mô hình tấn công yêu cầu xác thực </a:t>
            </a:r>
            <a:r>
              <a:rPr lang="en-US" sz="1600" smtClean="0"/>
              <a:t>lại</a:t>
            </a:r>
            <a:endParaRPr lang="vi-VN" sz="1600"/>
          </a:p>
        </p:txBody>
      </p:sp>
    </p:spTree>
    <p:extLst>
      <p:ext uri="{BB962C8B-B14F-4D97-AF65-F5344CB8AC3E}">
        <p14:creationId xmlns:p14="http://schemas.microsoft.com/office/powerpoint/2010/main" val="100524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45699"/>
          </a:xfrm>
        </p:spPr>
        <p:txBody>
          <a:bodyPr>
            <a:normAutofit fontScale="90000"/>
          </a:bodyPr>
          <a:lstStyle/>
          <a:p>
            <a:r>
              <a:rPr lang="vi-VN" smtClean="0">
                <a:latin typeface="+mn-lt"/>
              </a:rPr>
              <a:t>Khái niệm Wireless Network</a:t>
            </a:r>
            <a:endParaRPr lang="vi-VN">
              <a:latin typeface="+mn-lt"/>
            </a:endParaRPr>
          </a:p>
        </p:txBody>
      </p:sp>
      <p:sp>
        <p:nvSpPr>
          <p:cNvPr id="3" name="Subtitle 2"/>
          <p:cNvSpPr>
            <a:spLocks noGrp="1"/>
          </p:cNvSpPr>
          <p:nvPr>
            <p:ph type="subTitle" idx="1"/>
          </p:nvPr>
        </p:nvSpPr>
        <p:spPr>
          <a:xfrm>
            <a:off x="1524000" y="2532184"/>
            <a:ext cx="9144000" cy="2725615"/>
          </a:xfrm>
        </p:spPr>
        <p:txBody>
          <a:bodyPr>
            <a:normAutofit lnSpcReduction="10000"/>
          </a:bodyPr>
          <a:lstStyle/>
          <a:p>
            <a:pPr marL="342900" indent="-342900" algn="l">
              <a:buFont typeface="Wingdings" panose="05000000000000000000" pitchFamily="2" charset="2"/>
              <a:buChar char="§"/>
            </a:pPr>
            <a:r>
              <a:rPr lang="vi-VN" smtClean="0">
                <a:latin typeface="Arial" panose="020B0604020202020204" pitchFamily="34" charset="0"/>
                <a:cs typeface="Arial" panose="020B0604020202020204" pitchFamily="34" charset="0"/>
              </a:rPr>
              <a:t>Là hệ thống bao gồm những máy tính kết nối với nhau qua sóng radio nhằm mục đích chia sẻ dữ liệu và tài nguyên thay vì các đường truyền bằng dây dẫn.</a:t>
            </a:r>
          </a:p>
          <a:p>
            <a:pPr marL="342900" indent="-342900" algn="l">
              <a:buFont typeface="Wingdings" panose="05000000000000000000" pitchFamily="2" charset="2"/>
              <a:buChar char="§"/>
            </a:pPr>
            <a:r>
              <a:rPr lang="vi-VN" smtClean="0">
                <a:latin typeface="Arial" panose="020B0604020202020204" pitchFamily="34" charset="0"/>
                <a:cs typeface="Arial" panose="020B0604020202020204" pitchFamily="34" charset="0"/>
              </a:rPr>
              <a:t>Sử dụng băng tần 2.4GHz nên truyền tín hiệu rất xa và phủ sóng rộng.</a:t>
            </a:r>
            <a:endParaRPr lang="vi-VN">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
            </a:pPr>
            <a:r>
              <a:rPr lang="vi-VN" smtClean="0">
                <a:latin typeface="Arial" panose="020B0604020202020204" pitchFamily="34" charset="0"/>
                <a:cs typeface="Arial" panose="020B0604020202020204" pitchFamily="34" charset="0"/>
              </a:rPr>
              <a:t>Gồm 2 loại:  - mạng không dây trong nhà</a:t>
            </a:r>
          </a:p>
          <a:p>
            <a:pPr algn="l"/>
            <a:r>
              <a:rPr lang="vi-VN">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	   - mạng không dây ngoài trời</a:t>
            </a:r>
          </a:p>
        </p:txBody>
      </p:sp>
    </p:spTree>
    <p:extLst>
      <p:ext uri="{BB962C8B-B14F-4D97-AF65-F5344CB8AC3E}">
        <p14:creationId xmlns:p14="http://schemas.microsoft.com/office/powerpoint/2010/main" val="3407298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0667998" cy="1063060"/>
          </a:xfrm>
        </p:spPr>
        <p:txBody>
          <a:bodyPr>
            <a:normAutofit fontScale="90000"/>
          </a:bodyPr>
          <a:lstStyle/>
          <a:p>
            <a:pPr algn="ctr"/>
            <a:r>
              <a:rPr lang="vi-VN" b="1" smtClean="0">
                <a:latin typeface="Arial" panose="020B0604020202020204" pitchFamily="34" charset="0"/>
                <a:cs typeface="Arial" panose="020B0604020202020204" pitchFamily="34" charset="0"/>
              </a:rPr>
              <a:t>Các dạng tấn công từ chối dịch vụ mạng không dây (tiếp)</a:t>
            </a:r>
            <a:endParaRPr lang="vi-VN"/>
          </a:p>
        </p:txBody>
      </p:sp>
      <p:sp>
        <p:nvSpPr>
          <p:cNvPr id="3" name="Content Placeholder 2"/>
          <p:cNvSpPr>
            <a:spLocks noGrp="1"/>
          </p:cNvSpPr>
          <p:nvPr>
            <p:ph idx="1"/>
          </p:nvPr>
        </p:nvSpPr>
        <p:spPr>
          <a:xfrm>
            <a:off x="762000" y="2021983"/>
            <a:ext cx="10667998" cy="4202239"/>
          </a:xfrm>
        </p:spPr>
        <p:txBody>
          <a:bodyPr/>
          <a:lstStyle/>
          <a:p>
            <a:pPr marL="342900" lvl="1" indent="-342900">
              <a:spcBef>
                <a:spcPts val="1000"/>
              </a:spcBef>
              <a:buFont typeface="Wingdings" panose="05000000000000000000" pitchFamily="2" charset="2"/>
              <a:buChar char="v"/>
            </a:pPr>
            <a:r>
              <a:rPr lang="en-US" b="1" smtClean="0">
                <a:latin typeface="Arial" panose="020B0604020202020204" pitchFamily="34" charset="0"/>
                <a:cs typeface="Arial" panose="020B0604020202020204" pitchFamily="34" charset="0"/>
              </a:rPr>
              <a:t>Tấn công dựa trên cảm nhận sóng mang lớp vật lý – Gây nhiễu</a:t>
            </a:r>
            <a:endParaRPr lang="vi-VN" b="1">
              <a:cs typeface="Arial" panose="020B0604020202020204" pitchFamily="34" charset="0"/>
            </a:endParaRPr>
          </a:p>
          <a:p>
            <a:pPr marL="457200" lvl="1" indent="0">
              <a:buNone/>
            </a:pPr>
            <a:r>
              <a:rPr lang="en-US" sz="1800">
                <a:latin typeface="Arial" panose="020B0604020202020204" pitchFamily="34" charset="0"/>
                <a:cs typeface="Arial" panose="020B0604020202020204" pitchFamily="34" charset="0"/>
              </a:rPr>
              <a:t>	</a:t>
            </a:r>
            <a:r>
              <a:rPr lang="en-US" sz="1800" smtClean="0">
                <a:latin typeface="Arial" panose="020B0604020202020204" pitchFamily="34" charset="0"/>
                <a:cs typeface="Arial" panose="020B0604020202020204" pitchFamily="34" charset="0"/>
              </a:rPr>
              <a:t>Tần </a:t>
            </a:r>
            <a:r>
              <a:rPr lang="en-US" sz="1800">
                <a:latin typeface="Arial" panose="020B0604020202020204" pitchFamily="34" charset="0"/>
                <a:cs typeface="Arial" panose="020B0604020202020204" pitchFamily="34" charset="0"/>
              </a:rPr>
              <a:t>số là một nhược điểm bảo mật trong mạng không dây. Mức độ nguy hiểm thay đổi phụ thuộc vào giao diện của lớp vật lý.</a:t>
            </a:r>
            <a:r>
              <a:rPr lang="en-US" sz="1400">
                <a:latin typeface="Arial" panose="020B0604020202020204" pitchFamily="34" charset="0"/>
                <a:cs typeface="Arial" panose="020B0604020202020204" pitchFamily="34" charset="0"/>
              </a:rPr>
              <a:t> </a:t>
            </a:r>
            <a:endParaRPr lang="en-US" sz="1400" smtClean="0">
              <a:latin typeface="Arial" panose="020B0604020202020204" pitchFamily="34" charset="0"/>
              <a:cs typeface="Arial" panose="020B0604020202020204" pitchFamily="34" charset="0"/>
            </a:endParaRPr>
          </a:p>
          <a:p>
            <a:pPr marL="457200" lvl="1" indent="0">
              <a:buNone/>
            </a:pPr>
            <a:r>
              <a:rPr lang="en-US" sz="1800" smtClean="0">
                <a:latin typeface="Arial" panose="020B0604020202020204" pitchFamily="34" charset="0"/>
                <a:cs typeface="Arial" panose="020B0604020202020204" pitchFamily="34" charset="0"/>
              </a:rPr>
              <a:t>	Có </a:t>
            </a:r>
            <a:r>
              <a:rPr lang="en-US" sz="1800">
                <a:latin typeface="Arial" panose="020B0604020202020204" pitchFamily="34" charset="0"/>
                <a:cs typeface="Arial" panose="020B0604020202020204" pitchFamily="34" charset="0"/>
              </a:rPr>
              <a:t>nhiều cách khai thác giao thức cảm nhận sóng mang vật </a:t>
            </a:r>
            <a:r>
              <a:rPr lang="en-US" sz="1800" smtClean="0">
                <a:latin typeface="Arial" panose="020B0604020202020204" pitchFamily="34" charset="0"/>
                <a:cs typeface="Arial" panose="020B0604020202020204" pitchFamily="34" charset="0"/>
              </a:rPr>
              <a:t>lý: Cách đơn giản là làm cho các nút trong mạng đều tin tưởng rằng có một nút đang truyền dữ liệu tại thời điểm hiện tại.</a:t>
            </a:r>
          </a:p>
          <a:p>
            <a:pPr lvl="2">
              <a:buFont typeface="Wingdings" panose="05000000000000000000" pitchFamily="2" charset="2"/>
              <a:buChar char="ü"/>
            </a:pPr>
            <a:r>
              <a:rPr lang="en-US" sz="1700" smtClean="0">
                <a:latin typeface="Arial" panose="020B0604020202020204" pitchFamily="34" charset="0"/>
                <a:cs typeface="Arial" panose="020B0604020202020204" pitchFamily="34" charset="0"/>
              </a:rPr>
              <a:t>Cách </a:t>
            </a:r>
            <a:r>
              <a:rPr lang="en-US" sz="1700">
                <a:latin typeface="Arial" panose="020B0604020202020204" pitchFamily="34" charset="0"/>
                <a:cs typeface="Arial" panose="020B0604020202020204" pitchFamily="34" charset="0"/>
              </a:rPr>
              <a:t>dễ nhất đạt được điều này là tạo ra một nút giả mạo để truyền tin một cách liên </a:t>
            </a:r>
            <a:r>
              <a:rPr lang="en-US" sz="1700" smtClean="0">
                <a:latin typeface="Arial" panose="020B0604020202020204" pitchFamily="34" charset="0"/>
                <a:cs typeface="Arial" panose="020B0604020202020204" pitchFamily="34" charset="0"/>
              </a:rPr>
              <a:t>tục.</a:t>
            </a:r>
          </a:p>
          <a:p>
            <a:pPr lvl="2">
              <a:buFont typeface="Wingdings" panose="05000000000000000000" pitchFamily="2" charset="2"/>
              <a:buChar char="ü"/>
            </a:pPr>
            <a:r>
              <a:rPr lang="en-US" sz="1700">
                <a:latin typeface="Arial" panose="020B0604020202020204" pitchFamily="34" charset="0"/>
                <a:cs typeface="Arial" panose="020B0604020202020204" pitchFamily="34" charset="0"/>
              </a:rPr>
              <a:t>S</a:t>
            </a:r>
            <a:r>
              <a:rPr lang="en-US" sz="1700" smtClean="0">
                <a:latin typeface="Arial" panose="020B0604020202020204" pitchFamily="34" charset="0"/>
                <a:cs typeface="Arial" panose="020B0604020202020204" pitchFamily="34" charset="0"/>
              </a:rPr>
              <a:t>ử </a:t>
            </a:r>
            <a:r>
              <a:rPr lang="en-US" sz="1700">
                <a:latin typeface="Arial" panose="020B0604020202020204" pitchFamily="34" charset="0"/>
                <a:cs typeface="Arial" panose="020B0604020202020204" pitchFamily="34" charset="0"/>
              </a:rPr>
              <a:t>dụng bộ tạo tín hiệu </a:t>
            </a:r>
            <a:r>
              <a:rPr lang="en-US" sz="1700" smtClean="0">
                <a:latin typeface="Arial" panose="020B0604020202020204" pitchFamily="34" charset="0"/>
                <a:cs typeface="Arial" panose="020B0604020202020204" pitchFamily="34" charset="0"/>
              </a:rPr>
              <a:t>RF.</a:t>
            </a:r>
          </a:p>
          <a:p>
            <a:pPr lvl="2">
              <a:buFont typeface="Wingdings" panose="05000000000000000000" pitchFamily="2" charset="2"/>
              <a:buChar char="ü"/>
            </a:pPr>
            <a:r>
              <a:rPr lang="en-US" sz="1700" smtClean="0">
                <a:latin typeface="Arial" panose="020B0604020202020204" pitchFamily="34" charset="0"/>
                <a:cs typeface="Arial" panose="020B0604020202020204" pitchFamily="34" charset="0"/>
              </a:rPr>
              <a:t>Cách </a:t>
            </a:r>
            <a:r>
              <a:rPr lang="en-US" sz="1700">
                <a:latin typeface="Arial" panose="020B0604020202020204" pitchFamily="34" charset="0"/>
                <a:cs typeface="Arial" panose="020B0604020202020204" pitchFamily="34" charset="0"/>
              </a:rPr>
              <a:t>tấn công tinh vi hơn là làm cho card mạng chuyển vào chế độ liểm tra mà ở đó nó truyền đi liên tiếp một </a:t>
            </a:r>
            <a:r>
              <a:rPr lang="en-US" sz="1700" smtClean="0">
                <a:latin typeface="Arial" panose="020B0604020202020204" pitchFamily="34" charset="0"/>
                <a:cs typeface="Arial" panose="020B0604020202020204" pitchFamily="34" charset="0"/>
              </a:rPr>
              <a:t>mẫu </a:t>
            </a:r>
            <a:r>
              <a:rPr lang="en-US" sz="1700">
                <a:latin typeface="Arial" panose="020B0604020202020204" pitchFamily="34" charset="0"/>
                <a:cs typeface="Arial" panose="020B0604020202020204" pitchFamily="34" charset="0"/>
              </a:rPr>
              <a:t>kiểm tra. </a:t>
            </a:r>
          </a:p>
          <a:p>
            <a:pPr marL="457200" lvl="1" indent="0">
              <a:buNone/>
            </a:pPr>
            <a:r>
              <a:rPr lang="en-US" sz="1800" smtClean="0">
                <a:latin typeface="Arial" panose="020B0604020202020204" pitchFamily="34" charset="0"/>
                <a:cs typeface="Arial" panose="020B0604020202020204" pitchFamily="34" charset="0"/>
              </a:rPr>
              <a:t>	Tất cả các nút trong phạm vi của một nút giả là rất nhạy với sóng mạng và trong khi đó có một nút đang truyền thì sẽ không có nút nào được truyền.</a:t>
            </a:r>
          </a:p>
          <a:p>
            <a:pPr marL="914400" lvl="2" indent="0">
              <a:buNone/>
            </a:pPr>
            <a:r>
              <a:rPr lang="en-US"/>
              <a:t>	</a:t>
            </a:r>
            <a:endParaRPr lang="vi-VN" sz="1800"/>
          </a:p>
        </p:txBody>
      </p:sp>
    </p:spTree>
    <p:extLst>
      <p:ext uri="{BB962C8B-B14F-4D97-AF65-F5344CB8AC3E}">
        <p14:creationId xmlns:p14="http://schemas.microsoft.com/office/powerpoint/2010/main" val="1725047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vi-VN" sz="4000" b="1" smtClean="0">
                <a:latin typeface="Arial" panose="020B0604020202020204" pitchFamily="34" charset="0"/>
                <a:cs typeface="Arial" panose="020B0604020202020204" pitchFamily="34" charset="0"/>
              </a:rPr>
              <a:t>Các dạng tấn công từ chối dịch vụ mạng không dây (tiếp)</a:t>
            </a:r>
            <a:endParaRPr lang="vi-VN" sz="4000"/>
          </a:p>
        </p:txBody>
      </p:sp>
      <p:sp>
        <p:nvSpPr>
          <p:cNvPr id="3" name="Content Placeholder 2"/>
          <p:cNvSpPr>
            <a:spLocks noGrp="1"/>
          </p:cNvSpPr>
          <p:nvPr>
            <p:ph sz="half" idx="1"/>
          </p:nvPr>
        </p:nvSpPr>
        <p:spPr>
          <a:xfrm>
            <a:off x="838200" y="1690688"/>
            <a:ext cx="5772472" cy="4486275"/>
          </a:xfrm>
        </p:spPr>
        <p:txBody>
          <a:bodyPr>
            <a:normAutofit fontScale="70000" lnSpcReduction="20000"/>
          </a:bodyPr>
          <a:lstStyle/>
          <a:p>
            <a:pPr>
              <a:buFont typeface="Wingdings" panose="05000000000000000000" pitchFamily="2" charset="2"/>
              <a:buChar char="v"/>
            </a:pPr>
            <a:r>
              <a:rPr lang="en-US" sz="3400" b="1">
                <a:latin typeface="Arial" panose="020B0604020202020204" pitchFamily="34" charset="0"/>
                <a:cs typeface="Arial" panose="020B0604020202020204" pitchFamily="34" charset="0"/>
              </a:rPr>
              <a:t>Tấn công ngắt kết nối </a:t>
            </a:r>
            <a:endParaRPr lang="en-US" sz="3400" b="1" smtClean="0">
              <a:latin typeface="Arial" panose="020B0604020202020204" pitchFamily="34" charset="0"/>
              <a:cs typeface="Arial" panose="020B0604020202020204" pitchFamily="34" charset="0"/>
            </a:endParaRPr>
          </a:p>
          <a:p>
            <a:pPr lvl="1">
              <a:lnSpc>
                <a:spcPct val="120000"/>
              </a:lnSpc>
              <a:buFont typeface="Courier New" panose="02070309020205020404" pitchFamily="49" charset="0"/>
              <a:buChar char="o"/>
            </a:pPr>
            <a:r>
              <a:rPr lang="en-US">
                <a:latin typeface="Arial" panose="020B0604020202020204" pitchFamily="34" charset="0"/>
                <a:cs typeface="Arial" panose="020B0604020202020204" pitchFamily="34" charset="0"/>
              </a:rPr>
              <a:t>Kẻ tấn công xác định mục tiêu (wireless clients) và mối liên kết giữa các </a:t>
            </a:r>
            <a:r>
              <a:rPr lang="en-US" smtClean="0">
                <a:latin typeface="Arial" panose="020B0604020202020204" pitchFamily="34" charset="0"/>
                <a:cs typeface="Arial" panose="020B0604020202020204" pitchFamily="34" charset="0"/>
              </a:rPr>
              <a:t>AP với </a:t>
            </a:r>
            <a:r>
              <a:rPr lang="en-US">
                <a:latin typeface="Arial" panose="020B0604020202020204" pitchFamily="34" charset="0"/>
                <a:cs typeface="Arial" panose="020B0604020202020204" pitchFamily="34" charset="0"/>
              </a:rPr>
              <a:t>các clients</a:t>
            </a:r>
            <a:endParaRPr lang="vi-VN">
              <a:latin typeface="Arial" panose="020B0604020202020204" pitchFamily="34" charset="0"/>
              <a:cs typeface="Arial" panose="020B0604020202020204" pitchFamily="34" charset="0"/>
            </a:endParaRPr>
          </a:p>
          <a:p>
            <a:pPr lvl="1">
              <a:lnSpc>
                <a:spcPct val="120000"/>
              </a:lnSpc>
              <a:buFont typeface="Courier New" panose="02070309020205020404" pitchFamily="49" charset="0"/>
              <a:buChar char="o"/>
            </a:pPr>
            <a:r>
              <a:rPr lang="en-US">
                <a:latin typeface="Arial" panose="020B0604020202020204" pitchFamily="34" charset="0"/>
                <a:cs typeface="Arial" panose="020B0604020202020204" pitchFamily="34" charset="0"/>
              </a:rPr>
              <a:t>Kẻ tấn công gửi disassociation frame bằng cách giả mạo Source và Destination MAC đến </a:t>
            </a:r>
            <a:r>
              <a:rPr lang="en-US" smtClean="0">
                <a:latin typeface="Arial" panose="020B0604020202020204" pitchFamily="34" charset="0"/>
                <a:cs typeface="Arial" panose="020B0604020202020204" pitchFamily="34" charset="0"/>
              </a:rPr>
              <a:t>AP và </a:t>
            </a:r>
            <a:r>
              <a:rPr lang="en-US">
                <a:latin typeface="Arial" panose="020B0604020202020204" pitchFamily="34" charset="0"/>
                <a:cs typeface="Arial" panose="020B0604020202020204" pitchFamily="34" charset="0"/>
              </a:rPr>
              <a:t>các client tương </a:t>
            </a:r>
            <a:r>
              <a:rPr lang="en-US" smtClean="0">
                <a:latin typeface="Arial" panose="020B0604020202020204" pitchFamily="34" charset="0"/>
                <a:cs typeface="Arial" panose="020B0604020202020204" pitchFamily="34" charset="0"/>
              </a:rPr>
              <a:t>ứng.</a:t>
            </a:r>
            <a:endParaRPr lang="vi-VN">
              <a:latin typeface="Arial" panose="020B0604020202020204" pitchFamily="34" charset="0"/>
              <a:cs typeface="Arial" panose="020B0604020202020204" pitchFamily="34" charset="0"/>
            </a:endParaRPr>
          </a:p>
          <a:p>
            <a:pPr lvl="1">
              <a:lnSpc>
                <a:spcPct val="120000"/>
              </a:lnSpc>
              <a:buFont typeface="Courier New" panose="02070309020205020404" pitchFamily="49" charset="0"/>
              <a:buChar char="o"/>
            </a:pPr>
            <a:r>
              <a:rPr lang="en-US">
                <a:latin typeface="Arial" panose="020B0604020202020204" pitchFamily="34" charset="0"/>
                <a:cs typeface="Arial" panose="020B0604020202020204" pitchFamily="34" charset="0"/>
              </a:rPr>
              <a:t>Client sẽ nhận các frame này và nghĩ rằng frame hủy kết nối đến từ </a:t>
            </a:r>
            <a:r>
              <a:rPr lang="en-US" smtClean="0">
                <a:latin typeface="Arial" panose="020B0604020202020204" pitchFamily="34" charset="0"/>
                <a:cs typeface="Arial" panose="020B0604020202020204" pitchFamily="34" charset="0"/>
              </a:rPr>
              <a:t>AP, đồng </a:t>
            </a:r>
            <a:r>
              <a:rPr lang="en-US">
                <a:latin typeface="Arial" panose="020B0604020202020204" pitchFamily="34" charset="0"/>
                <a:cs typeface="Arial" panose="020B0604020202020204" pitchFamily="34" charset="0"/>
              </a:rPr>
              <a:t>thời kẻ tấn công cũng gởi disassoication frame đến </a:t>
            </a:r>
            <a:r>
              <a:rPr lang="en-US" smtClean="0">
                <a:latin typeface="Arial" panose="020B0604020202020204" pitchFamily="34" charset="0"/>
                <a:cs typeface="Arial" panose="020B0604020202020204" pitchFamily="34" charset="0"/>
              </a:rPr>
              <a:t>AP.</a:t>
            </a:r>
            <a:endParaRPr lang="vi-VN">
              <a:latin typeface="Arial" panose="020B0604020202020204" pitchFamily="34" charset="0"/>
              <a:cs typeface="Arial" panose="020B0604020202020204" pitchFamily="34" charset="0"/>
            </a:endParaRPr>
          </a:p>
          <a:p>
            <a:pPr lvl="1">
              <a:lnSpc>
                <a:spcPct val="120000"/>
              </a:lnSpc>
              <a:buFont typeface="Courier New" panose="02070309020205020404" pitchFamily="49" charset="0"/>
              <a:buChar char="o"/>
            </a:pPr>
            <a:r>
              <a:rPr lang="en-US">
                <a:latin typeface="Arial" panose="020B0604020202020204" pitchFamily="34" charset="0"/>
                <a:cs typeface="Arial" panose="020B0604020202020204" pitchFamily="34" charset="0"/>
              </a:rPr>
              <a:t>Sau khi đã ngắt kết nối của một client, kẻ tấn công tiếp tục thực hienj tương tự các client còn lại làm cho các client tự động ngắt kết nối với </a:t>
            </a:r>
            <a:r>
              <a:rPr lang="en-US" smtClean="0">
                <a:latin typeface="Arial" panose="020B0604020202020204" pitchFamily="34" charset="0"/>
                <a:cs typeface="Arial" panose="020B0604020202020204" pitchFamily="34" charset="0"/>
              </a:rPr>
              <a:t>AP.</a:t>
            </a:r>
            <a:endParaRPr lang="vi-VN">
              <a:latin typeface="Arial" panose="020B0604020202020204" pitchFamily="34" charset="0"/>
              <a:cs typeface="Arial" panose="020B0604020202020204" pitchFamily="34" charset="0"/>
            </a:endParaRPr>
          </a:p>
          <a:p>
            <a:pPr lvl="1">
              <a:lnSpc>
                <a:spcPct val="120000"/>
              </a:lnSpc>
              <a:buFont typeface="Courier New" panose="02070309020205020404" pitchFamily="49" charset="0"/>
              <a:buChar char="o"/>
            </a:pPr>
            <a:r>
              <a:rPr lang="en-US">
                <a:latin typeface="Arial" panose="020B0604020202020204" pitchFamily="34" charset="0"/>
                <a:cs typeface="Arial" panose="020B0604020202020204" pitchFamily="34" charset="0"/>
              </a:rPr>
              <a:t>Khi các client bị ngắt kết nối sẽ thực hiện lại kết nối lại với </a:t>
            </a:r>
            <a:r>
              <a:rPr lang="en-US" smtClean="0">
                <a:latin typeface="Arial" panose="020B0604020202020204" pitchFamily="34" charset="0"/>
                <a:cs typeface="Arial" panose="020B0604020202020204" pitchFamily="34" charset="0"/>
              </a:rPr>
              <a:t>AP ngay </a:t>
            </a:r>
            <a:r>
              <a:rPr lang="en-US">
                <a:latin typeface="Arial" panose="020B0604020202020204" pitchFamily="34" charset="0"/>
                <a:cs typeface="Arial" panose="020B0604020202020204" pitchFamily="34" charset="0"/>
              </a:rPr>
              <a:t>lập tức. Kẻ tấn công tiếp tục gửi disassociation frame đến </a:t>
            </a:r>
            <a:r>
              <a:rPr lang="en-US" smtClean="0">
                <a:latin typeface="Arial" panose="020B0604020202020204" pitchFamily="34" charset="0"/>
                <a:cs typeface="Arial" panose="020B0604020202020204" pitchFamily="34" charset="0"/>
              </a:rPr>
              <a:t>AP và client.</a:t>
            </a:r>
            <a:endParaRPr lang="vi-VN">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10672" y="2100263"/>
            <a:ext cx="4743128" cy="3300412"/>
          </a:xfrm>
        </p:spPr>
      </p:pic>
      <p:sp>
        <p:nvSpPr>
          <p:cNvPr id="6" name="TextBox 5"/>
          <p:cNvSpPr txBox="1"/>
          <p:nvPr/>
        </p:nvSpPr>
        <p:spPr>
          <a:xfrm>
            <a:off x="7029450" y="5657850"/>
            <a:ext cx="3886200" cy="338554"/>
          </a:xfrm>
          <a:prstGeom prst="rect">
            <a:avLst/>
          </a:prstGeom>
          <a:noFill/>
        </p:spPr>
        <p:txBody>
          <a:bodyPr wrap="square" rtlCol="0">
            <a:spAutoFit/>
          </a:bodyPr>
          <a:lstStyle/>
          <a:p>
            <a:pPr algn="ctr"/>
            <a:r>
              <a:rPr lang="en-US" sz="1600"/>
              <a:t>Mô hình tấn công ngắt kết nối</a:t>
            </a:r>
            <a:endParaRPr lang="vi-VN" sz="1600"/>
          </a:p>
        </p:txBody>
      </p:sp>
    </p:spTree>
    <p:extLst>
      <p:ext uri="{BB962C8B-B14F-4D97-AF65-F5344CB8AC3E}">
        <p14:creationId xmlns:p14="http://schemas.microsoft.com/office/powerpoint/2010/main" val="1936602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92591"/>
          </a:xfrm>
        </p:spPr>
        <p:txBody>
          <a:bodyPr/>
          <a:lstStyle/>
          <a:p>
            <a:r>
              <a:rPr lang="vi-VN" smtClean="0">
                <a:latin typeface="Arial" panose="020B0604020202020204" pitchFamily="34" charset="0"/>
                <a:cs typeface="Arial" panose="020B0604020202020204" pitchFamily="34" charset="0"/>
              </a:rPr>
              <a:t>Ưu điểm</a:t>
            </a:r>
            <a:endParaRPr lang="vi-VN">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0" y="2414953"/>
            <a:ext cx="9144000" cy="3868615"/>
          </a:xfrm>
        </p:spPr>
        <p:txBody>
          <a:bodyPr/>
          <a:lstStyle/>
          <a:p>
            <a:pPr marL="342900" indent="-342900" algn="l">
              <a:buFont typeface="Arial" panose="020B0604020202020204" pitchFamily="34" charset="0"/>
              <a:buChar char="•"/>
            </a:pPr>
            <a:r>
              <a:rPr lang="vi-VN"/>
              <a:t>T</a:t>
            </a:r>
            <a:r>
              <a:rPr lang="vi-VN" smtClean="0"/>
              <a:t>ính di động: người dùng có thể thay đổi vị trí mà vẫn duy trì được kết nối mạng, miễn là nằm trong vùng phủ sóng của WN.</a:t>
            </a:r>
          </a:p>
          <a:p>
            <a:pPr marL="342900" indent="-342900" algn="l">
              <a:buFont typeface="Arial" panose="020B0604020202020204" pitchFamily="34" charset="0"/>
              <a:buChar char="•"/>
            </a:pPr>
            <a:r>
              <a:rPr lang="vi-VN" smtClean="0"/>
              <a:t>Tính đơn giản: vì không cần dây cáp mà vẫn có thể kết nối được internet.</a:t>
            </a:r>
          </a:p>
          <a:p>
            <a:pPr marL="342900" indent="-342900" algn="l">
              <a:buFont typeface="Arial" panose="020B0604020202020204" pitchFamily="34" charset="0"/>
              <a:buChar char="•"/>
            </a:pPr>
            <a:r>
              <a:rPr lang="vi-VN" smtClean="0"/>
              <a:t>Tiết kiệm chi phí lâu dài: Không cần chi phí cho vật liệu (cáp), lắp đặt và bảo trì. Có thể mở rộng mạng lưới dễ dàng.</a:t>
            </a:r>
          </a:p>
          <a:p>
            <a:pPr marL="342900" indent="-342900" algn="l">
              <a:buFont typeface="Arial" panose="020B0604020202020204" pitchFamily="34" charset="0"/>
              <a:buChar char="•"/>
            </a:pPr>
            <a:r>
              <a:rPr lang="vi-VN" smtClean="0"/>
              <a:t>Khả năng vô hướng: có thể được cấu hình khác nhau để đáp ứng nhu cầu ứng dụng và lắp đặt có thể.</a:t>
            </a:r>
          </a:p>
          <a:p>
            <a:pPr marL="342900" indent="-342900" algn="l">
              <a:buFont typeface="Arial" panose="020B0604020202020204" pitchFamily="34" charset="0"/>
              <a:buChar char="•"/>
            </a:pPr>
            <a:r>
              <a:rPr lang="vi-VN" smtClean="0"/>
              <a:t>Dễ dàng truy cập tại các điểm Internet công cộng</a:t>
            </a:r>
            <a:endParaRPr lang="vi-VN"/>
          </a:p>
        </p:txBody>
      </p:sp>
    </p:spTree>
    <p:extLst>
      <p:ext uri="{BB962C8B-B14F-4D97-AF65-F5344CB8AC3E}">
        <p14:creationId xmlns:p14="http://schemas.microsoft.com/office/powerpoint/2010/main" val="954598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09822"/>
          </a:xfrm>
        </p:spPr>
        <p:txBody>
          <a:bodyPr/>
          <a:lstStyle/>
          <a:p>
            <a:r>
              <a:rPr lang="vi-VN" smtClean="0">
                <a:latin typeface="Arial" panose="020B0604020202020204" pitchFamily="34" charset="0"/>
                <a:cs typeface="Arial" panose="020B0604020202020204" pitchFamily="34" charset="0"/>
              </a:rPr>
              <a:t>Nhược điểm</a:t>
            </a:r>
            <a:endParaRPr lang="vi-VN">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0" y="3071446"/>
            <a:ext cx="9144000" cy="2743200"/>
          </a:xfrm>
        </p:spPr>
        <p:txBody>
          <a:bodyPr/>
          <a:lstStyle/>
          <a:p>
            <a:pPr marL="342900" indent="-342900" algn="l">
              <a:buFont typeface="Arial" panose="020B0604020202020204" pitchFamily="34" charset="0"/>
              <a:buChar char="•"/>
            </a:pPr>
            <a:r>
              <a:rPr lang="vi-VN" smtClean="0"/>
              <a:t>Do sử dụng truyền dẫn sóng radio nên có thẻ bị gây nhiễu bởi các thiết bị có cùng tần số sóng.</a:t>
            </a:r>
          </a:p>
          <a:p>
            <a:pPr marL="342900" indent="-342900" algn="l">
              <a:buFont typeface="Arial" panose="020B0604020202020204" pitchFamily="34" charset="0"/>
              <a:buChar char="•"/>
            </a:pPr>
            <a:r>
              <a:rPr lang="vi-VN" smtClean="0"/>
              <a:t>Tính an toàn thấp, thông tin có thể bị nghe trộm hoặc đánh cắp</a:t>
            </a:r>
            <a:endParaRPr lang="vi-VN"/>
          </a:p>
        </p:txBody>
      </p:sp>
    </p:spTree>
    <p:extLst>
      <p:ext uri="{BB962C8B-B14F-4D97-AF65-F5344CB8AC3E}">
        <p14:creationId xmlns:p14="http://schemas.microsoft.com/office/powerpoint/2010/main" val="2359106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                 </a:t>
            </a:r>
            <a:r>
              <a:rPr lang="vi-VN" smtClean="0">
                <a:latin typeface="Arial" panose="020B0604020202020204" pitchFamily="34" charset="0"/>
                <a:cs typeface="Arial" panose="020B0604020202020204" pitchFamily="34" charset="0"/>
              </a:rPr>
              <a:t>Các chuẩn IEEE 802.11</a:t>
            </a:r>
            <a:endParaRPr lang="vi-VN">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25624"/>
            <a:ext cx="10515600" cy="4809637"/>
          </a:xfrm>
        </p:spPr>
        <p:txBody>
          <a:bodyPr>
            <a:normAutofit/>
          </a:bodyPr>
          <a:lstStyle/>
          <a:p>
            <a:pPr marL="0" indent="0">
              <a:buNone/>
            </a:pPr>
            <a:r>
              <a:rPr lang="vi-VN" smtClean="0"/>
              <a:t>Tất cả các dạng chuẩn đều bao gồm thành phần MAC và PHY:</a:t>
            </a:r>
            <a:endParaRPr lang="vi-VN"/>
          </a:p>
          <a:p>
            <a:pPr lvl="1"/>
            <a:r>
              <a:rPr lang="vi-VN"/>
              <a:t>MAC: tập các quy tắc xác định giao thức truy cập môi trường và tuyền nhận dữ liệu</a:t>
            </a:r>
          </a:p>
          <a:p>
            <a:pPr lvl="1"/>
            <a:r>
              <a:rPr lang="vi-VN"/>
              <a:t>PHY: chi tiết thông tin về giao thức truyền và nhận dữ liệu</a:t>
            </a:r>
            <a:r>
              <a:rPr lang="vi-VN" smtClean="0"/>
              <a:t>.</a:t>
            </a:r>
          </a:p>
          <a:p>
            <a:pPr marL="514350" indent="-514350">
              <a:buAutoNum type="arabicPeriod"/>
            </a:pPr>
            <a:r>
              <a:rPr lang="vi-VN" b="1" smtClean="0"/>
              <a:t>Chuẩn </a:t>
            </a:r>
            <a:r>
              <a:rPr lang="vi-VN" b="1"/>
              <a:t>802.11b</a:t>
            </a:r>
            <a:r>
              <a:rPr lang="vi-VN"/>
              <a:t>: hoạt động ở dải tần số 2.4GHz, tốc độ truyền dữ liệu 11Mbps trong phạm vi 30-45m. Phạm vi phát sóng bị ảnh hưởng bởi các vật phản xạ hay các tín hiệu phát sóng khác như gường, bức </a:t>
            </a:r>
            <a:r>
              <a:rPr lang="vi-VN" smtClean="0"/>
              <a:t>tường.</a:t>
            </a:r>
          </a:p>
          <a:p>
            <a:pPr marL="514350" indent="-514350">
              <a:buAutoNum type="arabicPeriod"/>
            </a:pPr>
            <a:r>
              <a:rPr lang="vi-VN" b="1" smtClean="0"/>
              <a:t>Chuẩn </a:t>
            </a:r>
            <a:r>
              <a:rPr lang="vi-VN" b="1"/>
              <a:t>802.11a</a:t>
            </a:r>
            <a:r>
              <a:rPr lang="vi-VN"/>
              <a:t>:  hoạt động ở dải tần 5GHz, tôc độ truyền DL 54Mbps trong phạm vi 20m. Do đó không tương thích với chuẩn B và G</a:t>
            </a:r>
          </a:p>
          <a:p>
            <a:pPr marL="0" indent="0">
              <a:buNone/>
            </a:pPr>
            <a:endParaRPr lang="vi-VN"/>
          </a:p>
          <a:p>
            <a:pPr marL="0" indent="0">
              <a:buNone/>
            </a:pPr>
            <a:endParaRPr lang="vi-VN" smtClean="0"/>
          </a:p>
          <a:p>
            <a:pPr marL="0" indent="0">
              <a:buNone/>
            </a:pPr>
            <a:endParaRPr lang="vi-VN"/>
          </a:p>
          <a:p>
            <a:pPr marL="0" indent="0">
              <a:buNone/>
            </a:pPr>
            <a:endParaRPr lang="vi-VN" smtClean="0"/>
          </a:p>
        </p:txBody>
      </p:sp>
    </p:spTree>
    <p:extLst>
      <p:ext uri="{BB962C8B-B14F-4D97-AF65-F5344CB8AC3E}">
        <p14:creationId xmlns:p14="http://schemas.microsoft.com/office/powerpoint/2010/main" val="498441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22252"/>
          </a:xfrm>
        </p:spPr>
        <p:txBody>
          <a:bodyPr/>
          <a:lstStyle/>
          <a:p>
            <a:r>
              <a:rPr lang="vi-VN">
                <a:latin typeface="Arial" panose="020B0604020202020204" pitchFamily="34" charset="0"/>
                <a:cs typeface="Arial" panose="020B0604020202020204" pitchFamily="34" charset="0"/>
              </a:rPr>
              <a:t>Các </a:t>
            </a:r>
            <a:r>
              <a:rPr lang="vi-VN" smtClean="0">
                <a:latin typeface="Arial" panose="020B0604020202020204" pitchFamily="34" charset="0"/>
                <a:cs typeface="Arial" panose="020B0604020202020204" pitchFamily="34" charset="0"/>
              </a:rPr>
              <a:t>chuẩn IEEE 802.11</a:t>
            </a:r>
            <a:endParaRPr lang="vi-VN">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0" y="2344614"/>
            <a:ext cx="9144000" cy="3470031"/>
          </a:xfrm>
        </p:spPr>
        <p:txBody>
          <a:bodyPr/>
          <a:lstStyle/>
          <a:p>
            <a:pPr algn="l"/>
            <a:endParaRPr lang="vi-VN" b="1" smtClean="0"/>
          </a:p>
          <a:p>
            <a:pPr algn="l"/>
            <a:r>
              <a:rPr lang="vi-VN" b="1" smtClean="0"/>
              <a:t>3</a:t>
            </a:r>
            <a:r>
              <a:rPr lang="vi-VN" b="1"/>
              <a:t>. Chuẩn </a:t>
            </a:r>
            <a:r>
              <a:rPr lang="vi-VN" b="1" smtClean="0"/>
              <a:t>802.11g</a:t>
            </a:r>
            <a:r>
              <a:rPr lang="vi-VN" smtClean="0"/>
              <a:t>: các đặc tính tương tự với chuẩn B nhưng tốc độ tăng gấp 5 lần, 54Mbps. Kết hợp giữa chuẩn A và B, vừa có phạm vi truyền rộng vừa có tốc độ cao. (giá trị và hiệu suất tốt nhất)</a:t>
            </a:r>
          </a:p>
          <a:p>
            <a:pPr algn="l"/>
            <a:r>
              <a:rPr lang="vi-VN" b="1"/>
              <a:t>4. Chuẩn </a:t>
            </a:r>
            <a:r>
              <a:rPr lang="vi-VN" b="1" smtClean="0"/>
              <a:t>802.11n</a:t>
            </a:r>
            <a:r>
              <a:rPr lang="vi-VN" smtClean="0"/>
              <a:t>: dựa trên công nghệ MIMO, sử dụng nhiều sóng vô tuyến để truyền và nhận dữ liệu trên nhiều kênh. Nên có tốc độ cao đến 100Mbps, phạm vi rộng. Nhưng có lỗ hổng trong hệ thống phát hiện xâm nhập =&gt; chưa an toàn cho người dùng.</a:t>
            </a:r>
            <a:endParaRPr lang="vi-VN"/>
          </a:p>
        </p:txBody>
      </p:sp>
    </p:spTree>
    <p:extLst>
      <p:ext uri="{BB962C8B-B14F-4D97-AF65-F5344CB8AC3E}">
        <p14:creationId xmlns:p14="http://schemas.microsoft.com/office/powerpoint/2010/main" val="3934758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98806"/>
          </a:xfrm>
        </p:spPr>
        <p:txBody>
          <a:bodyPr/>
          <a:lstStyle/>
          <a:p>
            <a:r>
              <a:rPr lang="vi-VN" smtClean="0"/>
              <a:t>Các dạng chuẩn khác</a:t>
            </a:r>
            <a:endParaRPr lang="vi-VN"/>
          </a:p>
        </p:txBody>
      </p:sp>
      <p:sp>
        <p:nvSpPr>
          <p:cNvPr id="3" name="Subtitle 2"/>
          <p:cNvSpPr>
            <a:spLocks noGrp="1"/>
          </p:cNvSpPr>
          <p:nvPr>
            <p:ph type="subTitle" idx="1"/>
          </p:nvPr>
        </p:nvSpPr>
        <p:spPr>
          <a:xfrm>
            <a:off x="1524000" y="2532185"/>
            <a:ext cx="9144000" cy="3329353"/>
          </a:xfrm>
        </p:spPr>
        <p:txBody>
          <a:bodyPr/>
          <a:lstStyle/>
          <a:p>
            <a:pPr marL="342900" indent="-342900">
              <a:buFont typeface="Arial" panose="020B0604020202020204" pitchFamily="34" charset="0"/>
              <a:buChar char="•"/>
            </a:pPr>
            <a:r>
              <a:rPr lang="vi-VN" smtClean="0"/>
              <a:t>HiperLAN: </a:t>
            </a:r>
            <a:r>
              <a:rPr lang="vi-VN"/>
              <a:t>- HiperLAN 1: sử dụng băng tần 5GHz và cung </a:t>
            </a:r>
            <a:r>
              <a:rPr lang="vi-VN" smtClean="0"/>
              <a:t>cấp tốc </a:t>
            </a:r>
            <a:r>
              <a:rPr lang="vi-VN"/>
              <a:t>độ dữ liệu từ 10-20 Mbps.</a:t>
            </a:r>
          </a:p>
          <a:p>
            <a:r>
              <a:rPr lang="vi-VN" smtClean="0"/>
              <a:t>                       - </a:t>
            </a:r>
            <a:r>
              <a:rPr lang="vi-VN"/>
              <a:t>HiperLAN 2: sử dụng băng tần 5 GHz và cung cấp tốc độ dữ liệu lên đến 54 Mbps.</a:t>
            </a:r>
          </a:p>
          <a:p>
            <a:pPr marL="342900" indent="-342900" algn="l">
              <a:buFont typeface="Arial" panose="020B0604020202020204" pitchFamily="34" charset="0"/>
              <a:buChar char="•"/>
            </a:pPr>
            <a:r>
              <a:rPr lang="vi-VN" smtClean="0"/>
              <a:t>Bluetooth: hoạt động với băng tần 2.4GHz trong phạm vi nhỏ khoảng 10m, theo mô hình master-slaver.</a:t>
            </a:r>
            <a:r>
              <a:rPr lang="vi-VN"/>
              <a:t> </a:t>
            </a:r>
          </a:p>
        </p:txBody>
      </p:sp>
    </p:spTree>
    <p:extLst>
      <p:ext uri="{BB962C8B-B14F-4D97-AF65-F5344CB8AC3E}">
        <p14:creationId xmlns:p14="http://schemas.microsoft.com/office/powerpoint/2010/main" val="2935351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z="4800" smtClean="0">
                <a:latin typeface="Arial" panose="020B0604020202020204" pitchFamily="34" charset="0"/>
                <a:cs typeface="Arial" panose="020B0604020202020204" pitchFamily="34" charset="0"/>
              </a:rPr>
              <a:t>     </a:t>
            </a:r>
            <a:r>
              <a:rPr lang="vi-VN" sz="6000" smtClean="0">
                <a:latin typeface="Arial" panose="020B0604020202020204" pitchFamily="34" charset="0"/>
                <a:cs typeface="Arial" panose="020B0604020202020204" pitchFamily="34" charset="0"/>
              </a:rPr>
              <a:t>Các mô hình mạng không dây </a:t>
            </a:r>
            <a:endParaRPr lang="vi-VN" sz="60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25624"/>
            <a:ext cx="10515600" cy="5032375"/>
          </a:xfrm>
        </p:spPr>
        <p:txBody>
          <a:bodyPr/>
          <a:lstStyle/>
          <a:p>
            <a:r>
              <a:rPr lang="vi-VN" b="1" dirty="0" smtClean="0"/>
              <a:t>Mô hình mạng AD HOC </a:t>
            </a:r>
            <a:r>
              <a:rPr lang="vi-VN" dirty="0" smtClean="0"/>
              <a:t>(mạng độc lập IBSS):</a:t>
            </a:r>
          </a:p>
          <a:p>
            <a:pPr marL="0" indent="0">
              <a:buNone/>
            </a:pPr>
            <a:r>
              <a:rPr lang="vi-VN" dirty="0"/>
              <a:t> C</a:t>
            </a:r>
            <a:r>
              <a:rPr lang="vi-VN" dirty="0" smtClean="0"/>
              <a:t>ác nút di động tập trung trong 1 không gian nhỏ để hình thành kết nối ngang cấp peer-to-peer. Các nút di động có card mạng wireless nên có thể trao đổi trực tiếp, không cần quản trị mạng.</a:t>
            </a:r>
          </a:p>
          <a:p>
            <a:pPr marL="0" indent="0">
              <a:buNone/>
            </a:pPr>
            <a:r>
              <a:rPr lang="vi-VN" dirty="0"/>
              <a:t> </a:t>
            </a:r>
            <a:r>
              <a:rPr lang="vi-VN" dirty="0" smtClean="0"/>
              <a:t/>
            </a:r>
            <a:br>
              <a:rPr lang="vi-VN" dirty="0" smtClean="0"/>
            </a:br>
            <a:endParaRPr lang="vi-V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748087" y="3733800"/>
            <a:ext cx="4119563" cy="2266950"/>
          </a:xfrm>
          <a:prstGeom prst="rect">
            <a:avLst/>
          </a:prstGeom>
          <a:noFill/>
          <a:ln>
            <a:noFill/>
          </a:ln>
        </p:spPr>
      </p:pic>
    </p:spTree>
    <p:extLst>
      <p:ext uri="{BB962C8B-B14F-4D97-AF65-F5344CB8AC3E}">
        <p14:creationId xmlns:p14="http://schemas.microsoft.com/office/powerpoint/2010/main" val="3613054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TotalTime>
  <Words>2640</Words>
  <Application>Microsoft Office PowerPoint</Application>
  <PresentationFormat>Widescreen</PresentationFormat>
  <Paragraphs>137</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Times New Roman</vt:lpstr>
      <vt:lpstr>Wingdings</vt:lpstr>
      <vt:lpstr>Office Theme</vt:lpstr>
      <vt:lpstr>PowerPoint Presentation</vt:lpstr>
      <vt:lpstr>GIỚI THIỆU </vt:lpstr>
      <vt:lpstr>Khái niệm Wireless Network</vt:lpstr>
      <vt:lpstr>Ưu điểm</vt:lpstr>
      <vt:lpstr>Nhược điểm</vt:lpstr>
      <vt:lpstr>                 Các chuẩn IEEE 802.11</vt:lpstr>
      <vt:lpstr>Các chuẩn IEEE 802.11</vt:lpstr>
      <vt:lpstr>Các dạng chuẩn khác</vt:lpstr>
      <vt:lpstr>     Các mô hình mạng không dây </vt:lpstr>
      <vt:lpstr>     Các mô hình mạng không dây</vt:lpstr>
      <vt:lpstr>     Các mô hình mạng không dây </vt:lpstr>
      <vt:lpstr>Các thành phần trong mạng không dây </vt:lpstr>
      <vt:lpstr>      Hoạt động của mạng không dây </vt:lpstr>
      <vt:lpstr>     Hoạt động của mạng không dây </vt:lpstr>
      <vt:lpstr>Phát hiện bất thường trong mạng không dây </vt:lpstr>
      <vt:lpstr>WIDS </vt:lpstr>
      <vt:lpstr> Nhiệm vụ WIDS</vt:lpstr>
      <vt:lpstr>Mô hình hoạt động của WIDS</vt:lpstr>
      <vt:lpstr>Mô hình hoạt động của WIDS</vt:lpstr>
      <vt:lpstr> Hoạt động của WIDS </vt:lpstr>
      <vt:lpstr>Hoạt động của WIDS</vt:lpstr>
      <vt:lpstr>IPS</vt:lpstr>
      <vt:lpstr>Kiến trúc IPS</vt:lpstr>
      <vt:lpstr>Phân loại IPS</vt:lpstr>
      <vt:lpstr>PowerPoint Presentation</vt:lpstr>
      <vt:lpstr>Tấn công từ chối dịch vụ</vt:lpstr>
      <vt:lpstr>Tại sao mạng Wireless dễ bị tấn công từ chối dịch vụ?</vt:lpstr>
      <vt:lpstr>Các dạng tấn công từ chối dịch vụ mạng không dây</vt:lpstr>
      <vt:lpstr>Các dạng tấn công từ chối dịch vụ mạng không dây (tiếp)</vt:lpstr>
      <vt:lpstr>Các dạng tấn công từ chối dịch vụ mạng không dây (tiếp)</vt:lpstr>
      <vt:lpstr>Các dạng tấn công từ chối dịch vụ mạng không dây (tiếp)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Nga</dc:creator>
  <cp:lastModifiedBy>Lucy L</cp:lastModifiedBy>
  <cp:revision>41</cp:revision>
  <dcterms:created xsi:type="dcterms:W3CDTF">2015-11-28T18:54:50Z</dcterms:created>
  <dcterms:modified xsi:type="dcterms:W3CDTF">2015-12-02T17:34:11Z</dcterms:modified>
</cp:coreProperties>
</file>