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9"/>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421" r:id="rId67"/>
    <p:sldId id="422" r:id="rId68"/>
    <p:sldId id="423" r:id="rId69"/>
    <p:sldId id="424" r:id="rId70"/>
    <p:sldId id="425" r:id="rId71"/>
    <p:sldId id="426" r:id="rId72"/>
    <p:sldId id="428" r:id="rId73"/>
    <p:sldId id="429" r:id="rId74"/>
    <p:sldId id="309" r:id="rId75"/>
    <p:sldId id="310" r:id="rId76"/>
    <p:sldId id="312" r:id="rId77"/>
    <p:sldId id="313" r:id="rId78"/>
    <p:sldId id="430" r:id="rId79"/>
    <p:sldId id="314" r:id="rId80"/>
    <p:sldId id="320" r:id="rId81"/>
    <p:sldId id="321" r:id="rId82"/>
    <p:sldId id="322" r:id="rId83"/>
    <p:sldId id="431" r:id="rId84"/>
    <p:sldId id="323" r:id="rId85"/>
    <p:sldId id="324" r:id="rId86"/>
    <p:sldId id="326" r:id="rId87"/>
    <p:sldId id="325" r:id="rId88"/>
    <p:sldId id="330" r:id="rId89"/>
    <p:sldId id="331" r:id="rId90"/>
    <p:sldId id="432" r:id="rId91"/>
    <p:sldId id="327" r:id="rId92"/>
    <p:sldId id="344" r:id="rId93"/>
    <p:sldId id="433" r:id="rId94"/>
    <p:sldId id="345" r:id="rId95"/>
    <p:sldId id="346" r:id="rId96"/>
    <p:sldId id="434" r:id="rId97"/>
    <p:sldId id="347" r:id="rId98"/>
    <p:sldId id="348" r:id="rId99"/>
    <p:sldId id="349" r:id="rId100"/>
    <p:sldId id="350" r:id="rId101"/>
    <p:sldId id="351" r:id="rId102"/>
    <p:sldId id="352" r:id="rId103"/>
    <p:sldId id="353" r:id="rId104"/>
    <p:sldId id="396" r:id="rId105"/>
    <p:sldId id="397" r:id="rId106"/>
    <p:sldId id="398" r:id="rId107"/>
    <p:sldId id="399" r:id="rId108"/>
    <p:sldId id="400" r:id="rId109"/>
    <p:sldId id="401" r:id="rId110"/>
    <p:sldId id="402" r:id="rId111"/>
    <p:sldId id="403" r:id="rId112"/>
    <p:sldId id="404" r:id="rId113"/>
    <p:sldId id="405" r:id="rId114"/>
    <p:sldId id="406" r:id="rId115"/>
    <p:sldId id="407" r:id="rId116"/>
    <p:sldId id="408" r:id="rId117"/>
    <p:sldId id="409" r:id="rId118"/>
  </p:sldIdLst>
  <p:sldSz cx="9144000" cy="5143500" type="screen16x9"/>
  <p:notesSz cx="6858000" cy="9144000"/>
  <p:embeddedFontLst>
    <p:embeddedFont>
      <p:font typeface="Tahoma" panose="020B0604030504040204" pitchFamily="34" charset="0"/>
      <p:regular r:id="rId120"/>
      <p:bold r:id="rId121"/>
    </p:embeddedFont>
    <p:embeddedFont>
      <p:font typeface="Calibri" panose="020F0502020204030204" pitchFamily="34" charset="0"/>
      <p:regular r:id="rId122"/>
      <p:bold r:id="rId123"/>
      <p:italic r:id="rId124"/>
      <p:boldItalic r:id="rId1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p:scale>
          <a:sx n="100" d="100"/>
          <a:sy n="100" d="100"/>
        </p:scale>
        <p:origin x="691"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4.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5.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fntdata"/><Relationship Id="rId12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angular.io/guide/router"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hyperlink" Target="https://angular.io/api/core/Component" TargetMode="Externa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MinLengthValidato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angular.io/guide/glossary#provid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4.png"/><Relationship Id="rId4" Type="http://schemas.openxmlformats.org/officeDocument/2006/relationships/hyperlink" Target="https://angular.io/guide/glossary#di-token"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topdev.vn/blog/tat-tan-tat-ve-promise-va-asyncawait" TargetMode="External"/><Relationship Id="rId2" Type="http://schemas.openxmlformats.org/officeDocument/2006/relationships/hyperlink" Target="https://www.w3schools.com/js/js_promise.asp"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angular.io/guide/htt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https://angular.io/guide/quickstart</a:t>
            </a:r>
            <a:endParaRPr lang="vi-VN" dirty="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t>
            </a:r>
            <a:r>
              <a:rPr lang="vi-VN" dirty="0" smtClean="0">
                <a:hlinkClick r:id="rId2"/>
              </a:rPr>
              <a:t>angular.io/guide/router</a:t>
            </a:r>
            <a:endParaRPr lang="vi-VN" dirty="0"/>
          </a:p>
          <a:p>
            <a:r>
              <a:rPr lang="vi-VN" dirty="0" smtClean="0"/>
              <a:t>Y</a:t>
            </a:r>
            <a:r>
              <a:rPr lang="en-US" dirty="0" err="1" smtClean="0"/>
              <a:t>ou</a:t>
            </a:r>
            <a:r>
              <a:rPr lang="en-US" dirty="0" smtClean="0"/>
              <a:t> </a:t>
            </a:r>
            <a:r>
              <a:rPr lang="en-US" dirty="0"/>
              <a:t>change what the user sees by showing or hiding portions of the display that correspond to particular components, rather than going out to the server to get a new page. </a:t>
            </a:r>
            <a:endParaRPr lang="vi-VN" dirty="0"/>
          </a:p>
          <a:p>
            <a:pPr marL="95250" indent="0">
              <a:buNone/>
            </a:pPr>
            <a:endParaRPr lang="en-US" dirty="0"/>
          </a:p>
        </p:txBody>
      </p:sp>
      <p:pic>
        <p:nvPicPr>
          <p:cNvPr id="1026" name="Picture 2" descr="Angular Routing – Gr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00350"/>
            <a:ext cx="3479800"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b="1" dirty="0" err="1"/>
              <a:t>AppRoutingModule</a:t>
            </a:r>
            <a:r>
              <a:rPr lang="en-US" b="1" dirty="0"/>
              <a:t> </a:t>
            </a:r>
            <a:r>
              <a:rPr lang="en-US" dirty="0"/>
              <a:t>into </a:t>
            </a:r>
            <a:r>
              <a:rPr lang="en-US" dirty="0" err="1"/>
              <a:t>AppModule</a:t>
            </a:r>
            <a:r>
              <a:rPr lang="en-US" dirty="0"/>
              <a:t> and add it to the imports array.</a:t>
            </a:r>
            <a:endParaRPr lang="vi-VN" dirty="0"/>
          </a:p>
          <a:p>
            <a:pPr lvl="1"/>
            <a:r>
              <a:rPr lang="en-US" dirty="0"/>
              <a:t>Import </a:t>
            </a:r>
            <a:r>
              <a:rPr lang="en-US" b="1"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lang="vi-VN" dirty="0"/>
          </a:p>
          <a:p>
            <a:pPr marL="95250" lvl="0" indent="0">
              <a:buNone/>
            </a:pPr>
            <a:r>
              <a:rPr lang="en-US" dirty="0">
                <a:hlinkClick r:id="rId5"/>
              </a:rPr>
              <a:t>https://viblo.asia/p/yarn-mot-cai-tien-dang-ke-so-voi-npm-yMnKMqRQK7P</a:t>
            </a:r>
            <a:endParaRPr lang="vi-VN" dirty="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a:t>Create new </a:t>
            </a:r>
            <a:r>
              <a:rPr lang="vi-VN" b="1" dirty="0"/>
              <a:t>angular project</a:t>
            </a:r>
            <a:endParaRPr lang="en-US" b="1" dirty="0"/>
          </a:p>
          <a:p>
            <a:pPr marL="95250" indent="0">
              <a:buNone/>
            </a:pPr>
            <a:r>
              <a:rPr lang="en-US" dirty="0"/>
              <a:t>-Open </a:t>
            </a:r>
            <a:r>
              <a:rPr lang="vi-VN" dirty="0"/>
              <a:t>cmd and point to folder</a:t>
            </a:r>
          </a:p>
          <a:p>
            <a:pPr marL="95250" indent="0">
              <a:buNone/>
            </a:pPr>
            <a:r>
              <a:rPr lang="vi-VN" sz="1700" dirty="0">
                <a:solidFill>
                  <a:srgbClr val="FF0000"/>
                </a:solidFill>
              </a:rPr>
              <a:t>         </a:t>
            </a:r>
            <a:r>
              <a:rPr lang="en-US" sz="1700" dirty="0">
                <a:solidFill>
                  <a:srgbClr val="FF0000"/>
                </a:solidFill>
              </a:rPr>
              <a:t>ng 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a:solidFill>
                  <a:srgbClr val="FF0000"/>
                </a:solidFill>
              </a:rPr>
              <a:t>OR </a:t>
            </a:r>
            <a:r>
              <a:rPr lang="fr-FR" sz="1700" dirty="0" err="1">
                <a:solidFill>
                  <a:srgbClr val="FF0000"/>
                </a:solidFill>
              </a:rPr>
              <a:t>ng</a:t>
            </a:r>
            <a:r>
              <a:rPr lang="fr-FR" sz="1700" dirty="0">
                <a:solidFill>
                  <a:srgbClr val="FF0000"/>
                </a:solidFill>
              </a:rPr>
              <a:t> serve --port=</a:t>
            </a:r>
            <a:r>
              <a:rPr lang="fr-FR" sz="1700" dirty="0" err="1">
                <a:solidFill>
                  <a:srgbClr val="FF0000"/>
                </a:solidFill>
              </a:rPr>
              <a:t>other</a:t>
            </a:r>
            <a:r>
              <a:rPr lang="fr-FR" sz="1700" dirty="0">
                <a:solidFill>
                  <a:srgbClr val="FF0000"/>
                </a:solidFill>
              </a:rPr>
              <a:t>-</a:t>
            </a:r>
            <a:r>
              <a:rPr lang="vi-VN" sz="1700" dirty="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a:t>roject</a:t>
            </a:r>
            <a:r>
              <a:rPr lang="en-US" dirty="0"/>
              <a:t> file structure</a:t>
            </a:r>
            <a:endParaRPr lang="vi-VN" dirty="0">
              <a:hlinkClick r:id="rId2"/>
            </a:endParaRPr>
          </a:p>
          <a:p>
            <a:pPr lvl="1"/>
            <a:r>
              <a:rPr lang="vi-VN" dirty="0">
                <a:hlinkClick r:id="rId2"/>
              </a:rPr>
              <a:t>https://angular.io/guide/file-structure</a:t>
            </a:r>
            <a:endParaRPr lang="vi-VN" dirty="0"/>
          </a:p>
          <a:p>
            <a:r>
              <a:rPr lang="en-US" dirty="0"/>
              <a:t>Behind the </a:t>
            </a:r>
            <a:r>
              <a:rPr lang="en-US" dirty="0" err="1"/>
              <a:t>scense</a:t>
            </a:r>
            <a:endParaRPr lang="en-US" dirty="0">
              <a:hlinkClick r:id="rId3"/>
            </a:endParaRPr>
          </a:p>
          <a:p>
            <a:pPr lvl="1"/>
            <a:r>
              <a:rPr lang="vi-VN" dirty="0">
                <a:hlinkClick r:id="rId3"/>
              </a:rPr>
              <a:t>https://medium.com/siam-vit/how-an-angular-app-work-behind-the-scenes-angular-flow-dcc4d1df27bd</a:t>
            </a:r>
            <a:endParaRPr lang="vi-VN" dirty="0"/>
          </a:p>
          <a:p>
            <a:r>
              <a:rPr lang="vi-VN" dirty="0"/>
              <a:t>Angular CLI – generate </a:t>
            </a:r>
            <a:endParaRPr lang="en-US" dirty="0"/>
          </a:p>
          <a:p>
            <a:pPr lvl="1"/>
            <a:r>
              <a:rPr lang="en-US" dirty="0">
                <a:hlinkClick r:id="rId4"/>
              </a:rPr>
              <a:t>https://angular.io/cli/generate</a:t>
            </a:r>
            <a:endParaRPr lang="en-US" dirty="0"/>
          </a:p>
          <a:p>
            <a:pPr lvl="1"/>
            <a:r>
              <a:rPr lang="en-US" dirty="0"/>
              <a:t>Ex: </a:t>
            </a:r>
            <a:r>
              <a:rPr lang="en-US" i="1" dirty="0">
                <a:solidFill>
                  <a:srgbClr val="FF0000"/>
                </a:solidFill>
              </a:rPr>
              <a:t>ng generate module</a:t>
            </a: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a:t>NgModules</a:t>
            </a:r>
            <a:endParaRPr lang="vi-VN" dirty="0"/>
          </a:p>
          <a:p>
            <a:pPr lvl="1"/>
            <a:r>
              <a:rPr lang="en-US" dirty="0">
                <a:hlinkClick r:id="rId2"/>
              </a:rPr>
              <a:t>https://angular.io/guide/architecture-modules</a:t>
            </a:r>
            <a:endParaRPr lang="en-US" dirty="0"/>
          </a:p>
          <a:p>
            <a:pPr lvl="1"/>
            <a:r>
              <a:rPr lang="en-US" dirty="0" err="1"/>
              <a:t>NgModules</a:t>
            </a:r>
            <a:r>
              <a:rPr lang="en-US" dirty="0"/>
              <a:t> 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Ang</a:t>
            </a:r>
            <a:r>
              <a:rPr lang="en" sz="2000" b="1" dirty="0">
                <a:latin typeface="Calibri" panose="020F0502020204030204" pitchFamily="34" charset="0"/>
                <a:ea typeface="Arial"/>
                <a:cs typeface="Calibri" panose="020F0502020204030204" pitchFamily="34" charset="0"/>
                <a:sym typeface="Arial"/>
              </a:rPr>
              <a:t>ular Introduction</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a:latin typeface="Calibri" panose="020F0502020204030204" pitchFamily="34" charset="0"/>
                <a:ea typeface="Arial"/>
                <a:cs typeface="Calibri" panose="020F0502020204030204" pitchFamily="34" charset="0"/>
                <a:sym typeface="Arial"/>
              </a:rPr>
              <a:t>Spring Data Flow 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Set 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Explore</a:t>
            </a:r>
            <a:r>
              <a:rPr lang="en" sz="2000" b="1" dirty="0">
                <a:latin typeface="Calibri" panose="020F0502020204030204" pitchFamily="34" charset="0"/>
                <a:ea typeface="Arial"/>
                <a:cs typeface="Calibri" panose="020F0502020204030204" pitchFamily="34" charset="0"/>
                <a:sym typeface="Arial"/>
              </a:rPr>
              <a:t> Angular project</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Angular 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a:t>Components</a:t>
            </a:r>
            <a:endParaRPr lang="vi-VN" dirty="0"/>
          </a:p>
          <a:p>
            <a:pPr lvl="1"/>
            <a:r>
              <a:rPr lang="en-US" dirty="0">
                <a:hlinkClick r:id="rId2"/>
              </a:rPr>
              <a:t>https://angular.io/guide/architecture-components</a:t>
            </a:r>
            <a:endParaRPr lang="vi-VN" dirty="0"/>
          </a:p>
          <a:p>
            <a:pPr lvl="1"/>
            <a:r>
              <a:rPr lang="en-US" sz="1700" dirty="0"/>
              <a:t>Angular </a:t>
            </a:r>
            <a:r>
              <a:rPr lang="vi-VN" sz="1700" dirty="0"/>
              <a:t>CLI: </a:t>
            </a:r>
            <a:r>
              <a:rPr lang="en-US" sz="1700" dirty="0">
                <a:solidFill>
                  <a:srgbClr val="FF0000"/>
                </a:solidFill>
              </a:rPr>
              <a:t>ng generate component hero</a:t>
            </a:r>
          </a:p>
          <a:p>
            <a:pPr marL="838200" lvl="1" indent="-285750">
              <a:buFont typeface="Arial" panose="020B0604020202020204" pitchFamily="34" charset="0"/>
              <a:buChar char="•"/>
            </a:pPr>
            <a:r>
              <a:rPr lang="en-US" sz="1700" dirty="0"/>
              <a:t>Angular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a:t>The 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Forms</a:t>
            </a:r>
            <a:endParaRPr lang="vi-VN" sz="2000" b="1" dirty="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Template-driven 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a:t>
            </a:r>
            <a:r>
              <a:rPr lang="en-US" sz="2000" b="1" dirty="0" smtClean="0">
                <a:latin typeface="Calibri" panose="020F0502020204030204" pitchFamily="34" charset="0"/>
                <a:ea typeface="Arial"/>
                <a:cs typeface="Calibri" panose="020F0502020204030204" pitchFamily="34" charset="0"/>
                <a:sym typeface="Arial"/>
              </a:rPr>
              <a:t>injection</a:t>
            </a:r>
            <a:endParaRPr lang="vi-VN" sz="2000" b="1" dirty="0" smtClean="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Promise (Js)</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Http</a:t>
            </a: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Client</a:t>
            </a: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vi-VN" sz="2000" b="1" dirty="0" smtClean="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Observables (Optional)</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Ref</a:t>
            </a:r>
          </a:p>
          <a:p>
            <a:pPr lvl="1"/>
            <a:r>
              <a:rPr lang="en-US" dirty="0">
                <a:hlinkClick r:id="rId2"/>
              </a:rPr>
              <a:t>https://angular.io/guide/binding-syntax</a:t>
            </a:r>
            <a:endParaRPr lang="vi-VN" dirty="0"/>
          </a:p>
          <a:p>
            <a:pPr lvl="1"/>
            <a:r>
              <a:rPr lang="en-US" dirty="0">
                <a:hlinkClick r:id="rId3"/>
              </a:rPr>
              <a:t>https://angular.io/guide/property-binding</a:t>
            </a:r>
            <a:endParaRPr lang="vi-VN" dirty="0"/>
          </a:p>
          <a:p>
            <a:pPr lvl="1"/>
            <a:r>
              <a:rPr lang="en-US" dirty="0">
                <a:hlinkClick r:id="rId4"/>
              </a:rPr>
              <a:t>https://angular.io/guide/event-binding</a:t>
            </a:r>
            <a:endParaRPr lang="vi-VN" dirty="0"/>
          </a:p>
          <a:p>
            <a:pPr lvl="1"/>
            <a:r>
              <a:rPr lang="en-US" dirty="0">
                <a:hlinkClick r:id="rId5"/>
              </a:rPr>
              <a:t>https://angular.io/guide/two-way-binding</a:t>
            </a:r>
            <a:endParaRPr lang="vi-VN" dirty="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a:latin typeface="+mn-lt"/>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a:solidFill>
                  <a:srgbClr val="000000"/>
                </a:solidFill>
                <a:latin typeface="+mn-lt"/>
              </a:rPr>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a:t>"&gt;</a:t>
            </a:r>
            <a:endParaRPr lang="vi-VN" dirty="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bindings</a:t>
            </a:r>
            <a:endParaRPr lang="vi-VN" dirty="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a:t>&gt;</a:t>
            </a:r>
            <a:endParaRPr lang="vi-VN" dirty="0"/>
          </a:p>
          <a:p>
            <a:pPr lvl="1"/>
            <a:r>
              <a:rPr lang="en-US" dirty="0"/>
              <a:t>&lt;div class="</a:t>
            </a:r>
            <a:r>
              <a:rPr lang="en-US" dirty="0" err="1"/>
              <a:t>myClass</a:t>
            </a:r>
            <a:r>
              <a:rPr lang="en-US" dirty="0"/>
              <a:t>" [class]="</a:t>
            </a:r>
            <a:r>
              <a:rPr lang="en-US" dirty="0" err="1"/>
              <a:t>myClassBinding</a:t>
            </a:r>
            <a:r>
              <a:rPr lang="en-US" dirty="0"/>
              <a:t>"&gt;Setting all classes with binding&lt;/div&gt;</a:t>
            </a:r>
            <a:endParaRPr lang="vi-VN" dirty="0"/>
          </a:p>
          <a:p>
            <a:pPr lvl="1"/>
            <a:r>
              <a:rPr lang="en-US" dirty="0"/>
              <a:t>&lt;h1 [</a:t>
            </a:r>
            <a:r>
              <a:rPr lang="en-US" dirty="0" err="1"/>
              <a:t>class.myClass</a:t>
            </a:r>
            <a:r>
              <a:rPr lang="en-US" dirty="0"/>
              <a:t>]="</a:t>
            </a:r>
            <a:r>
              <a:rPr lang="en-US" dirty="0" err="1"/>
              <a:t>isTrue</a:t>
            </a:r>
            <a:r>
              <a:rPr lang="en-US" dirty="0"/>
              <a:t>"&gt;This class binding is for true value&lt;/h1&gt;</a:t>
            </a:r>
            <a:endParaRPr lang="vi-VN" dirty="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r>
              <a:rPr lang="en-US" dirty="0">
                <a:hlinkClick r:id="rId3"/>
              </a:rPr>
              <a:t>https://viettuts.vn/angular7</a:t>
            </a:r>
            <a:endParaRPr lang="en-US" dirty="0"/>
          </a:p>
          <a:p>
            <a:r>
              <a:rPr lang="en-US" dirty="0">
                <a:hlinkClick r:id="rId4"/>
              </a:rPr>
              <a:t>https://xuanthulab.net/tao-va-su-dung-module-trong-angular.html</a:t>
            </a:r>
            <a:endParaRPr lang="en-US" dirty="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variables</a:t>
            </a:r>
            <a:endParaRPr lang="en-US" dirty="0"/>
          </a:p>
        </p:txBody>
      </p:sp>
      <p:sp>
        <p:nvSpPr>
          <p:cNvPr id="3" name="Text Placeholder 2"/>
          <p:cNvSpPr>
            <a:spLocks noGrp="1"/>
          </p:cNvSpPr>
          <p:nvPr>
            <p:ph type="body" idx="1"/>
          </p:nvPr>
        </p:nvSpPr>
        <p:spPr/>
        <p:txBody>
          <a:bodyPr/>
          <a:lstStyle/>
          <a:p>
            <a:r>
              <a:rPr lang="en-US" dirty="0">
                <a:hlinkClick r:id="rId2"/>
              </a:rPr>
              <a:t>https://angular.io/guide/template-reference-variables</a:t>
            </a:r>
            <a:endParaRPr lang="vi-VN" dirty="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https://viblo.asia/p/lifecycle-hooks-trong-angular-6J3Zgw8qZmB</a:t>
            </a:r>
            <a:endParaRPr lang="vi-VN" dirty="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directives</a:t>
            </a:r>
          </a:p>
          <a:p>
            <a:pPr lvl="1">
              <a:spcBef>
                <a:spcPts val="0"/>
              </a:spcBef>
              <a:buClr>
                <a:srgbClr val="000000"/>
              </a:buClr>
            </a:pPr>
            <a:r>
              <a:rPr lang="en" sz="1700" dirty="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a:solidFill>
                  <a:srgbClr val="000088"/>
                </a:solidFill>
              </a:rPr>
              <a:t>&lt;app-hero-detail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a:solidFill>
                  <a:srgbClr val="000088"/>
                </a:solidFill>
              </a:rPr>
              <a:t>&lt;div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 xmlns:a16="http://schemas.microsoft.com/office/drawing/2014/main" id="{62D828A7-23C6-47B9-8FC4-9EAFFB8F8BF8}"/>
              </a:ext>
            </a:extLst>
          </p:cNvPr>
          <p:cNvSpPr>
            <a:spLocks noGrp="1"/>
          </p:cNvSpPr>
          <p:nvPr>
            <p:ph type="body" idx="1"/>
          </p:nvPr>
        </p:nvSpPr>
        <p:spPr/>
        <p:txBody>
          <a:bodyPr/>
          <a:lstStyle/>
          <a:p>
            <a:r>
              <a:rPr lang="vi-VN" dirty="0"/>
              <a:t>A</a:t>
            </a:r>
            <a:r>
              <a:rPr lang="en-US" dirty="0"/>
              <a:t>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17372"/>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209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52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a:t>
            </a:r>
            <a:r>
              <a:rPr lang="en-US" dirty="0" err="1" smtClean="0"/>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b="1"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smtClean="0"/>
              <a:t>Validity </a:t>
            </a:r>
            <a:r>
              <a:rPr lang="en-US" dirty="0"/>
              <a:t>and control status using </a:t>
            </a:r>
            <a:r>
              <a:rPr lang="en-US" dirty="0" err="1"/>
              <a:t>ngModel</a:t>
            </a:r>
            <a:r>
              <a:rPr lang="en-US" dirty="0"/>
              <a:t>.</a:t>
            </a:r>
          </a:p>
          <a:p>
            <a:pPr lvl="1"/>
            <a:r>
              <a:rPr lang="en-US" dirty="0"/>
              <a:t>Track input 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27552318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r>
              <a:rPr lang="en-US" dirty="0" smtClean="0"/>
              <a:t>.</a:t>
            </a:r>
            <a:endParaRPr lang="en-US" dirty="0"/>
          </a:p>
        </p:txBody>
      </p:sp>
    </p:spTree>
    <p:extLst>
      <p:ext uri="{BB962C8B-B14F-4D97-AF65-F5344CB8AC3E}">
        <p14:creationId xmlns:p14="http://schemas.microsoft.com/office/powerpoint/2010/main" val="282884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b="1" dirty="0" err="1"/>
              <a:t>ngModel</a:t>
            </a:r>
            <a:endParaRPr lang="en-US" b="1"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dirty="0" err="1"/>
              <a:t>ngModel</a:t>
            </a:r>
            <a:endParaRPr lang="en-US" dirty="0"/>
          </a:p>
          <a:p>
            <a:pPr marL="95250" indent="0">
              <a:buNone/>
            </a:pPr>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514600" y="3105150"/>
            <a:ext cx="3429000" cy="1614361"/>
          </a:xfrm>
          <a:prstGeom prst="rect">
            <a:avLst/>
          </a:prstGeom>
        </p:spPr>
      </p:pic>
    </p:spTree>
    <p:extLst>
      <p:ext uri="{BB962C8B-B14F-4D97-AF65-F5344CB8AC3E}">
        <p14:creationId xmlns:p14="http://schemas.microsoft.com/office/powerpoint/2010/main" val="19068776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marL="1028700" lvl="2" indent="0">
              <a:buNone/>
            </a:pPr>
            <a:r>
              <a:rPr lang="en-US" sz="1100" dirty="0">
                <a:solidFill>
                  <a:srgbClr val="000088"/>
                </a:solidFill>
                <a:latin typeface="Droid Sans Mono"/>
              </a:rPr>
              <a:t>&lt;div</a:t>
            </a:r>
            <a:r>
              <a:rPr lang="en-US" sz="1100" dirty="0">
                <a:solidFill>
                  <a:srgbClr val="000000"/>
                </a:solidFill>
                <a:latin typeface="Droid Sans Mono"/>
              </a:rPr>
              <a:t> [</a:t>
            </a:r>
            <a:r>
              <a:rPr lang="en-US" sz="1100" dirty="0">
                <a:solidFill>
                  <a:srgbClr val="660066"/>
                </a:solidFill>
                <a:latin typeface="Droid Sans Mono"/>
              </a:rPr>
              <a:t>hidden</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name.valid</a:t>
            </a:r>
            <a:r>
              <a:rPr lang="en-US" sz="1100" dirty="0">
                <a:solidFill>
                  <a:srgbClr val="880000"/>
                </a:solidFill>
                <a:latin typeface="Droid Sans Mono"/>
              </a:rPr>
              <a:t> || </a:t>
            </a:r>
            <a:r>
              <a:rPr lang="en-US" sz="1100" dirty="0" err="1" smtClean="0">
                <a:solidFill>
                  <a:srgbClr val="880000"/>
                </a:solidFill>
                <a:latin typeface="Droid Sans Mono"/>
              </a:rPr>
              <a:t>name.pristine</a:t>
            </a:r>
            <a:r>
              <a:rPr lang="en-US" sz="1100" dirty="0" smtClean="0">
                <a:solidFill>
                  <a:srgbClr val="880000"/>
                </a:solidFill>
                <a:latin typeface="Droid Sans Mono"/>
              </a:rPr>
              <a:t>"</a:t>
            </a:r>
            <a:r>
              <a:rPr lang="en-US" sz="1100" dirty="0" smtClean="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"alert alert-danger"</a:t>
            </a:r>
            <a:r>
              <a:rPr lang="en-US" sz="1100" dirty="0">
                <a:solidFill>
                  <a:srgbClr val="000088"/>
                </a:solidFill>
                <a:latin typeface="Droid Sans Mono"/>
              </a:rPr>
              <a:t>&gt;</a:t>
            </a:r>
            <a:r>
              <a:rPr lang="en-US" sz="1100" dirty="0">
                <a:solidFill>
                  <a:srgbClr val="000000"/>
                </a:solidFill>
                <a:latin typeface="Droid Sans Mono"/>
              </a:rPr>
              <a:t> Name is required </a:t>
            </a:r>
            <a:r>
              <a:rPr lang="en-US" sz="1100" dirty="0">
                <a:solidFill>
                  <a:srgbClr val="000088"/>
                </a:solidFill>
                <a:latin typeface="Droid Sans Mono"/>
              </a:rPr>
              <a:t>&lt;/div&gt;</a:t>
            </a:r>
          </a:p>
          <a:p>
            <a:r>
              <a:rPr lang="en-US" dirty="0"/>
              <a:t>Submit the form with </a:t>
            </a:r>
            <a:r>
              <a:rPr lang="en-US" dirty="0" err="1" smtClean="0"/>
              <a:t>ngSubmit</a:t>
            </a:r>
            <a:endParaRPr lang="en-US" dirty="0"/>
          </a:p>
          <a:p>
            <a:pPr marL="1028700" lvl="2" indent="0">
              <a:buNone/>
            </a:pPr>
            <a:r>
              <a:rPr lang="en-US" sz="1100" dirty="0">
                <a:solidFill>
                  <a:srgbClr val="000088"/>
                </a:solidFill>
                <a:latin typeface="Droid Sans Mono"/>
              </a:rPr>
              <a:t>&lt;form</a:t>
            </a:r>
            <a:r>
              <a:rPr lang="en-US" sz="1100" dirty="0">
                <a:solidFill>
                  <a:srgbClr val="000000"/>
                </a:solidFill>
                <a:latin typeface="Droid Sans Mono"/>
              </a:rPr>
              <a:t> (</a:t>
            </a:r>
            <a:r>
              <a:rPr lang="en-US" sz="1100" dirty="0" err="1">
                <a:solidFill>
                  <a:srgbClr val="660066"/>
                </a:solidFill>
                <a:latin typeface="Droid Sans Mono"/>
              </a:rPr>
              <a:t>ngSubmit</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onSubmit</a:t>
            </a:r>
            <a:r>
              <a:rPr lang="en-US" sz="1100" dirty="0">
                <a:solidFill>
                  <a:srgbClr val="880000"/>
                </a:solidFill>
                <a:latin typeface="Droid Sans Mono"/>
              </a:rPr>
              <a:t>()"</a:t>
            </a:r>
            <a:r>
              <a:rPr lang="en-US" sz="1100" dirty="0">
                <a:solidFill>
                  <a:srgbClr val="000000"/>
                </a:solidFill>
                <a:latin typeface="Droid Sans Mono"/>
              </a:rPr>
              <a:t> #</a:t>
            </a:r>
            <a:r>
              <a:rPr lang="en-US" sz="1100" dirty="0" err="1">
                <a:solidFill>
                  <a:srgbClr val="660066"/>
                </a:solidFill>
                <a:latin typeface="Droid Sans Mono"/>
              </a:rPr>
              <a:t>heroForm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hlinkClick r:id="rId2"/>
              </a:rPr>
              <a:t>ngForm</a:t>
            </a:r>
            <a:r>
              <a:rPr lang="en-US" sz="1100" dirty="0">
                <a:solidFill>
                  <a:srgbClr val="880000"/>
                </a:solidFill>
                <a:latin typeface="Droid Sans Mono"/>
              </a:rPr>
              <a:t>"</a:t>
            </a:r>
            <a:r>
              <a:rPr lang="en-US" sz="1100" dirty="0">
                <a:solidFill>
                  <a:srgbClr val="000088"/>
                </a:solidFill>
                <a:latin typeface="Droid Sans Mono"/>
              </a:rPr>
              <a:t>&gt;</a:t>
            </a:r>
          </a:p>
          <a:p>
            <a:pPr marL="1028700" lvl="2" indent="0">
              <a:buNone/>
            </a:pPr>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type</a:t>
            </a:r>
            <a:r>
              <a:rPr lang="en-US" sz="1100" dirty="0">
                <a:solidFill>
                  <a:srgbClr val="666600"/>
                </a:solidFill>
                <a:latin typeface="Droid Sans Mono"/>
              </a:rPr>
              <a:t>=</a:t>
            </a:r>
            <a:r>
              <a:rPr lang="en-US" sz="1100" dirty="0">
                <a:solidFill>
                  <a:srgbClr val="880000"/>
                </a:solidFill>
                <a:latin typeface="Droid Sans Mono"/>
              </a:rPr>
              <a:t>"submit"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btn</a:t>
            </a:r>
            <a:r>
              <a:rPr lang="en-US" sz="1100" dirty="0">
                <a:solidFill>
                  <a:srgbClr val="880000"/>
                </a:solidFill>
                <a:latin typeface="Droid Sans Mono"/>
              </a:rPr>
              <a:t> </a:t>
            </a:r>
            <a:r>
              <a:rPr lang="en-US" sz="1100" dirty="0" err="1">
                <a:solidFill>
                  <a:srgbClr val="880000"/>
                </a:solidFill>
                <a:latin typeface="Droid Sans Mono"/>
              </a:rPr>
              <a:t>btn</a:t>
            </a:r>
            <a:r>
              <a:rPr lang="en-US" sz="1100" dirty="0">
                <a:solidFill>
                  <a:srgbClr val="880000"/>
                </a:solidFill>
                <a:latin typeface="Droid Sans Mono"/>
              </a:rPr>
              <a:t>-success"</a:t>
            </a:r>
            <a:r>
              <a:rPr lang="en-US" sz="1100" dirty="0">
                <a:solidFill>
                  <a:srgbClr val="000000"/>
                </a:solidFill>
                <a:latin typeface="Droid Sans Mono"/>
              </a:rPr>
              <a:t> [</a:t>
            </a:r>
            <a:r>
              <a:rPr lang="en-US" sz="1100" dirty="0">
                <a:solidFill>
                  <a:srgbClr val="660066"/>
                </a:solidFill>
                <a:latin typeface="Droid Sans Mono"/>
              </a:rPr>
              <a:t>disabled</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heroForm.form.valid</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Submit</a:t>
            </a:r>
            <a:r>
              <a:rPr lang="en-US" sz="1100" dirty="0">
                <a:solidFill>
                  <a:srgbClr val="000088"/>
                </a:solidFill>
                <a:latin typeface="Droid Sans Mono"/>
              </a:rPr>
              <a:t>&lt;/button&gt;</a:t>
            </a:r>
            <a:endParaRPr lang="en-US" sz="1100" dirty="0"/>
          </a:p>
          <a:p>
            <a:pPr lvl="1"/>
            <a:endParaRPr lang="en-US" sz="2100" dirty="0"/>
          </a:p>
        </p:txBody>
      </p:sp>
    </p:spTree>
    <p:extLst>
      <p:ext uri="{BB962C8B-B14F-4D97-AF65-F5344CB8AC3E}">
        <p14:creationId xmlns:p14="http://schemas.microsoft.com/office/powerpoint/2010/main" val="678211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a:t>
            </a:r>
            <a:r>
              <a:rPr lang="en-US" sz="1700" dirty="0" smtClean="0"/>
              <a:t>validator </a:t>
            </a:r>
            <a:r>
              <a:rPr lang="en-US" sz="1600" b="0" i="0" dirty="0" smtClean="0">
                <a:solidFill>
                  <a:srgbClr val="24292E"/>
                </a:solidFill>
                <a:effectLst/>
                <a:latin typeface="-apple-system"/>
              </a:rPr>
              <a:t>directives</a:t>
            </a:r>
            <a:endParaRPr lang="en-US" sz="1700" dirty="0"/>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a:solidFill>
                  <a:srgbClr val="660066"/>
                </a:solidFill>
                <a:effectLst/>
                <a:latin typeface="Droid Sans Mono"/>
              </a:rPr>
              <a:t>required</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2"/>
              </a:rPr>
              <a:t>minlength</a:t>
            </a:r>
            <a:r>
              <a:rPr lang="en-US" sz="1200" b="0" i="0" dirty="0">
                <a:solidFill>
                  <a:srgbClr val="666600"/>
                </a:solidFill>
                <a:effectLst/>
                <a:latin typeface="Droid Sans Mono"/>
              </a:rPr>
              <a:t>=</a:t>
            </a:r>
            <a:r>
              <a:rPr lang="en-US" sz="1200" b="0" i="0" dirty="0">
                <a:solidFill>
                  <a:srgbClr val="880000"/>
                </a:solidFill>
                <a:effectLst/>
                <a:latin typeface="Droid Sans Mono"/>
              </a:rPr>
              <a:t>"4"</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endParaRPr lang="en-US" sz="1100" dirty="0">
              <a:solidFill>
                <a:srgbClr val="666600"/>
              </a:solidFill>
              <a:latin typeface="Droid Sans Mono"/>
            </a:endParaRP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err="1">
                <a:solidFill>
                  <a:srgbClr val="660066"/>
                </a:solidFill>
                <a:effectLst/>
                <a:latin typeface="Droid Sans Mono"/>
              </a:rPr>
              <a:t>appForbiddenName</a:t>
            </a:r>
            <a:r>
              <a:rPr lang="en-US" sz="1200" b="0" i="0" dirty="0">
                <a:solidFill>
                  <a:srgbClr val="666600"/>
                </a:solidFill>
                <a:effectLst/>
                <a:latin typeface="Droid Sans Mono"/>
              </a:rPr>
              <a:t>=</a:t>
            </a:r>
            <a:r>
              <a:rPr lang="en-US" sz="1200" b="0" i="0" dirty="0">
                <a:solidFill>
                  <a:srgbClr val="880000"/>
                </a:solidFill>
                <a:effectLst/>
                <a:latin typeface="Droid Sans Mono"/>
              </a:rPr>
              <a:t>"bob"</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r>
              <a:rPr lang="en-US" dirty="0"/>
              <a:t>Display form status</a:t>
            </a:r>
          </a:p>
          <a:p>
            <a:pPr lvl="1"/>
            <a:r>
              <a:rPr lang="en-US" sz="1700" dirty="0"/>
              <a:t>Form Status: {{ </a:t>
            </a:r>
            <a:r>
              <a:rPr lang="en-US" sz="1700" dirty="0" err="1"/>
              <a:t>profileForm.status</a:t>
            </a:r>
            <a:r>
              <a:rPr lang="en-US" sz="1700" dirty="0"/>
              <a:t> }}</a:t>
            </a:r>
          </a:p>
        </p:txBody>
      </p:sp>
      <p:pic>
        <p:nvPicPr>
          <p:cNvPr id="5" name="Picture 4">
            <a:extLst>
              <a:ext uri="{FF2B5EF4-FFF2-40B4-BE49-F238E27FC236}">
                <a16:creationId xmlns="" xmlns:a16="http://schemas.microsoft.com/office/drawing/2014/main" id="{A3ACDE0D-EEAC-419F-A7A2-703C54D94412}"/>
              </a:ext>
            </a:extLst>
          </p:cNvPr>
          <p:cNvPicPr>
            <a:picLocks noChangeAspect="1"/>
          </p:cNvPicPr>
          <p:nvPr/>
        </p:nvPicPr>
        <p:blipFill>
          <a:blip r:embed="rId4"/>
          <a:stretch>
            <a:fillRect/>
          </a:stretch>
        </p:blipFill>
        <p:spPr>
          <a:xfrm>
            <a:off x="4114800" y="2596243"/>
            <a:ext cx="3681411" cy="1395412"/>
          </a:xfrm>
          <a:prstGeom prst="rect">
            <a:avLst/>
          </a:prstGeom>
        </p:spPr>
      </p:pic>
    </p:spTree>
    <p:extLst>
      <p:ext uri="{BB962C8B-B14F-4D97-AF65-F5344CB8AC3E}">
        <p14:creationId xmlns:p14="http://schemas.microsoft.com/office/powerpoint/2010/main" val="1555853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endParaRPr lang="en-US" dirty="0"/>
          </a:p>
        </p:txBody>
      </p:sp>
      <p:sp>
        <p:nvSpPr>
          <p:cNvPr id="3" name="Text Placeholder 2"/>
          <p:cNvSpPr>
            <a:spLocks noGrp="1"/>
          </p:cNvSpPr>
          <p:nvPr>
            <p:ph type="body" idx="1"/>
          </p:nvPr>
        </p:nvSpPr>
        <p:spPr/>
        <p:txBody>
          <a:bodyPr/>
          <a:lstStyle/>
          <a:p>
            <a:r>
              <a:rPr lang="vi-VN" dirty="0"/>
              <a:t>required: Yêu cầu form control không được phép bỏ trống.</a:t>
            </a:r>
          </a:p>
          <a:p>
            <a:r>
              <a:rPr lang="vi-VN" dirty="0"/>
              <a:t>minlength: Yêu cầu form control phải có value có length ít nhất bằng một giá trị nào đó.</a:t>
            </a:r>
          </a:p>
          <a:p>
            <a:r>
              <a:rPr lang="vi-VN" dirty="0"/>
              <a:t>maxlength: Yêu cầu form control phải có value có length không vượt quá một giá trị nào đó.</a:t>
            </a:r>
          </a:p>
          <a:p>
            <a:r>
              <a:rPr lang="vi-VN" dirty="0"/>
              <a:t>pattern: Yêu cầu form control phải có value thỏa mãn một pattern nào đó (RegEx).</a:t>
            </a:r>
          </a:p>
          <a:p>
            <a:r>
              <a:rPr lang="vi-VN" dirty="0"/>
              <a:t>email: Yêu cầu form control phải có value thỏa mãn pattern của một email</a:t>
            </a:r>
          </a:p>
          <a:p>
            <a:endParaRPr lang="en-US" dirty="0"/>
          </a:p>
        </p:txBody>
      </p:sp>
    </p:spTree>
    <p:extLst>
      <p:ext uri="{BB962C8B-B14F-4D97-AF65-F5344CB8AC3E}">
        <p14:creationId xmlns:p14="http://schemas.microsoft.com/office/powerpoint/2010/main" val="2172568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a:t>
            </a:r>
            <a:r>
              <a:rPr lang="en-US" b="1" dirty="0"/>
              <a:t>module</a:t>
            </a:r>
            <a:r>
              <a:rPr lang="en-US" dirty="0"/>
              <a:t> in your app. </a:t>
            </a:r>
          </a:p>
          <a:p>
            <a:pPr lvl="1"/>
            <a:r>
              <a:rPr lang="en-US" dirty="0"/>
              <a:t>Generate a new </a:t>
            </a:r>
            <a:r>
              <a:rPr lang="en-US" b="1" dirty="0" err="1"/>
              <a:t>FormControl</a:t>
            </a:r>
            <a:r>
              <a:rPr lang="en-US" dirty="0"/>
              <a:t> instance and save it in the component.</a:t>
            </a:r>
          </a:p>
          <a:p>
            <a:pPr lvl="1"/>
            <a:r>
              <a:rPr lang="en-US" dirty="0"/>
              <a:t>Register the </a:t>
            </a:r>
            <a:r>
              <a:rPr lang="en-US" dirty="0" err="1"/>
              <a:t>FormControl</a:t>
            </a:r>
            <a:r>
              <a:rPr lang="en-US" dirty="0"/>
              <a:t> in the </a:t>
            </a:r>
            <a:r>
              <a:rPr lang="en-US" b="1" dirty="0"/>
              <a:t>template</a:t>
            </a:r>
            <a:r>
              <a:rPr lang="en-US" dirty="0"/>
              <a:t>.</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a:t>
            </a:r>
            <a:r>
              <a:rPr lang="vi-VN" dirty="0"/>
              <a:t>template.</a:t>
            </a:r>
            <a:endParaRPr lang="en-US" dirty="0"/>
          </a:p>
          <a:p>
            <a:pPr lvl="1"/>
            <a:r>
              <a:rPr lang="en-US" dirty="0"/>
              <a:t>With the value property, which gives you a snapshot of the current value.</a:t>
            </a:r>
          </a:p>
        </p:txBody>
      </p:sp>
      <p:pic>
        <p:nvPicPr>
          <p:cNvPr id="4" name="Picture 3">
            <a:extLst>
              <a:ext uri="{FF2B5EF4-FFF2-40B4-BE49-F238E27FC236}">
                <a16:creationId xmlns="" xmlns:a16="http://schemas.microsoft.com/office/drawing/2014/main" id="{A9E5F16C-3CA5-4465-A7E4-25B87F19801D}"/>
              </a:ext>
            </a:extLst>
          </p:cNvPr>
          <p:cNvPicPr>
            <a:picLocks noChangeAspect="1"/>
          </p:cNvPicPr>
          <p:nvPr/>
        </p:nvPicPr>
        <p:blipFill>
          <a:blip r:embed="rId2"/>
          <a:stretch>
            <a:fillRect/>
          </a:stretch>
        </p:blipFill>
        <p:spPr>
          <a:xfrm>
            <a:off x="4114800" y="4019550"/>
            <a:ext cx="2000250" cy="723900"/>
          </a:xfrm>
          <a:prstGeom prst="rect">
            <a:avLst/>
          </a:prstGeom>
        </p:spPr>
      </p:pic>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sz="1700" dirty="0"/>
              <a:t>Use the </a:t>
            </a:r>
            <a:r>
              <a:rPr lang="en-US" sz="1700" dirty="0" err="1"/>
              <a:t>setValue</a:t>
            </a:r>
            <a:r>
              <a:rPr lang="en-US" sz="1700" dirty="0"/>
              <a:t>() method to set a new value for an individual control.</a:t>
            </a:r>
            <a:endParaRPr lang="vi-VN" sz="1700" dirty="0"/>
          </a:p>
          <a:p>
            <a:pPr marL="1047750" lvl="2" indent="0">
              <a:buNone/>
            </a:pPr>
            <a:r>
              <a:rPr lang="vi-VN" dirty="0">
                <a:solidFill>
                  <a:srgbClr val="0000FF"/>
                </a:solidFill>
                <a:latin typeface="Droid Sans Mono"/>
              </a:rPr>
              <a:t>	</a:t>
            </a: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sz="1700" dirty="0"/>
              <a:t>Use the </a:t>
            </a:r>
            <a:r>
              <a:rPr lang="en-US" sz="1700" dirty="0" err="1"/>
              <a:t>patchValue</a:t>
            </a:r>
            <a:r>
              <a:rPr lang="en-US" sz="1700" dirty="0"/>
              <a:t>() method to replace any properties defined in the object that have changed in the form model.</a:t>
            </a:r>
            <a:endParaRPr lang="vi-VN" sz="1700" dirty="0"/>
          </a:p>
          <a:p>
            <a:pPr lvl="2"/>
            <a:endParaRPr lang="vi-VN" dirty="0"/>
          </a:p>
          <a:p>
            <a:pPr lvl="2"/>
            <a:endParaRPr lang="vi-VN" dirty="0"/>
          </a:p>
          <a:p>
            <a:pPr lvl="2"/>
            <a:endParaRPr lang="en-US" dirty="0"/>
          </a:p>
          <a:p>
            <a:r>
              <a:rPr lang="en-US" dirty="0"/>
              <a:t>Using the </a:t>
            </a:r>
            <a:r>
              <a:rPr lang="en-US" dirty="0" err="1"/>
              <a:t>FormBuilder</a:t>
            </a:r>
            <a:r>
              <a:rPr lang="en-US" dirty="0"/>
              <a:t> service to generate controls</a:t>
            </a:r>
          </a:p>
          <a:p>
            <a:pPr lvl="1"/>
            <a:r>
              <a:rPr lang="en-US" sz="1700" dirty="0"/>
              <a:t>Import the </a:t>
            </a:r>
            <a:r>
              <a:rPr lang="en-US" sz="1700" dirty="0" err="1"/>
              <a:t>FormBuilder</a:t>
            </a:r>
            <a:r>
              <a:rPr lang="en-US" sz="1700" dirty="0"/>
              <a:t> class.</a:t>
            </a:r>
          </a:p>
          <a:p>
            <a:pPr lvl="1"/>
            <a:r>
              <a:rPr lang="en-US" sz="1700" dirty="0"/>
              <a:t>Inject the </a:t>
            </a:r>
            <a:r>
              <a:rPr lang="en-US" sz="1700" dirty="0" err="1"/>
              <a:t>FormBuilder</a:t>
            </a:r>
            <a:r>
              <a:rPr lang="en-US" sz="1700" dirty="0"/>
              <a:t> service.</a:t>
            </a:r>
          </a:p>
          <a:p>
            <a:pPr lvl="1"/>
            <a:r>
              <a:rPr lang="en-US" sz="1700" dirty="0"/>
              <a:t>Generate the form contents.</a:t>
            </a:r>
          </a:p>
          <a:p>
            <a:endParaRPr lang="en-US" dirty="0"/>
          </a:p>
        </p:txBody>
      </p:sp>
      <p:pic>
        <p:nvPicPr>
          <p:cNvPr id="4" name="Picture 3">
            <a:extLst>
              <a:ext uri="{FF2B5EF4-FFF2-40B4-BE49-F238E27FC236}">
                <a16:creationId xmlns="" xmlns:a16="http://schemas.microsoft.com/office/drawing/2014/main" id="{26C8670E-3A34-4870-8B31-F13A8696B071}"/>
              </a:ext>
            </a:extLst>
          </p:cNvPr>
          <p:cNvPicPr>
            <a:picLocks noChangeAspect="1"/>
          </p:cNvPicPr>
          <p:nvPr/>
        </p:nvPicPr>
        <p:blipFill>
          <a:blip r:embed="rId2"/>
          <a:stretch>
            <a:fillRect/>
          </a:stretch>
        </p:blipFill>
        <p:spPr>
          <a:xfrm>
            <a:off x="6096000" y="2724150"/>
            <a:ext cx="1776412" cy="966477"/>
          </a:xfrm>
          <a:prstGeom prst="rect">
            <a:avLst/>
          </a:prstGeom>
        </p:spPr>
      </p:pic>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smtClean="0"/>
              <a:t>.</a:t>
            </a:r>
          </a:p>
          <a:p>
            <a:pPr lvl="2"/>
            <a:endParaRPr lang="en-US" dirty="0"/>
          </a:p>
        </p:txBody>
      </p:sp>
      <p:sp>
        <p:nvSpPr>
          <p:cNvPr id="4" name="Rectangle 1"/>
          <p:cNvSpPr>
            <a:spLocks noChangeArrowheads="1"/>
          </p:cNvSpPr>
          <p:nvPr/>
        </p:nvSpPr>
        <p:spPr bwMode="auto">
          <a:xfrm>
            <a:off x="1600200" y="4026500"/>
            <a:ext cx="556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6F42C1"/>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(control: </a:t>
            </a:r>
            <a:r>
              <a:rPr kumimoji="0" lang="en-US" altLang="en-US" sz="900" b="0" i="0" u="none" strike="noStrike" cap="none" normalizeH="0" baseline="0" dirty="0" err="1" smtClean="0">
                <a:ln>
                  <a:noFill/>
                </a:ln>
                <a:solidFill>
                  <a:srgbClr val="24292E"/>
                </a:solidFill>
                <a:effectLst/>
                <a:latin typeface="SFMono-Regular"/>
              </a:rPr>
              <a:t>AbstractControl</a:t>
            </a:r>
            <a:r>
              <a:rPr kumimoji="0" lang="en-US" altLang="en-US" sz="900" b="0" i="0" u="none" strike="noStrike" cap="none" normalizeH="0" baseline="0" dirty="0" smtClean="0">
                <a:ln>
                  <a:noFill/>
                </a:ln>
                <a:solidFill>
                  <a:srgbClr val="24292E"/>
                </a:solidFill>
                <a:effectLst/>
                <a:latin typeface="SFMono-Regular"/>
              </a:rPr>
              <a:t>): Observable</a:t>
            </a:r>
            <a:r>
              <a:rPr kumimoji="0" lang="en-US" altLang="en-US" sz="900" b="0" i="0" u="none" strike="noStrike" cap="none" normalizeH="0" baseline="0" dirty="0" smtClean="0">
                <a:ln>
                  <a:noFill/>
                </a:ln>
                <a:solidFill>
                  <a:srgbClr val="005CC5"/>
                </a:solidFill>
                <a:effectLst/>
                <a:latin typeface="SFMono-Regular"/>
              </a:rPr>
              <a:t>&lt;</a:t>
            </a:r>
            <a:r>
              <a:rPr kumimoji="0" lang="en-US" altLang="en-US" sz="900" b="0" i="0" u="none" strike="noStrike" cap="none" normalizeH="0" baseline="0" dirty="0" err="1" smtClean="0">
                <a:ln>
                  <a:noFill/>
                </a:ln>
                <a:solidFill>
                  <a:srgbClr val="24292E"/>
                </a:solidFill>
                <a:effectLst/>
                <a:latin typeface="SFMono-Regular"/>
              </a:rPr>
              <a:t>ValidationErrors</a:t>
            </a:r>
            <a:r>
              <a:rPr kumimoji="0" lang="en-US" altLang="en-US" sz="900" b="0" i="0" u="none" strike="noStrike" cap="none" normalizeH="0" baseline="0" dirty="0" smtClean="0">
                <a:ln>
                  <a:noFill/>
                </a:ln>
                <a:solidFill>
                  <a:srgbClr val="005CC5"/>
                </a:solidFill>
                <a:effectLst/>
                <a:latin typeface="SFMono-Regular"/>
              </a:rPr>
              <a:t>&gt;</a:t>
            </a:r>
            <a:r>
              <a:rPr kumimoji="0" lang="en-US" altLang="en-US" sz="900" b="0" i="0" u="none" strike="noStrike" cap="none" normalizeH="0" baseline="0" dirty="0" smtClean="0">
                <a:ln>
                  <a:noFill/>
                </a:ln>
                <a:solidFill>
                  <a:srgbClr val="24292E"/>
                </a:solidFill>
                <a:effectLst/>
                <a:latin typeface="SFMono-Regular"/>
              </a:rPr>
              <a:t> { </a:t>
            </a:r>
            <a:r>
              <a:rPr kumimoji="0" lang="en-US" altLang="en-US" sz="900" b="0" i="0" u="none" strike="noStrike" cap="none" normalizeH="0" baseline="0" dirty="0" smtClean="0">
                <a:ln>
                  <a:noFill/>
                </a:ln>
                <a:solidFill>
                  <a:srgbClr val="005CC5"/>
                </a:solidFill>
                <a:effectLst/>
                <a:latin typeface="SFMono-Regular"/>
              </a:rPr>
              <a:t>return</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of</a:t>
            </a:r>
            <a:r>
              <a:rPr kumimoji="0" lang="en-US" altLang="en-US" sz="900" b="0" i="0" u="none" strike="noStrike" cap="none" normalizeH="0" baseline="0" dirty="0" smtClean="0">
                <a:ln>
                  <a:noFill/>
                </a:ln>
                <a:solidFill>
                  <a:srgbClr val="24292E"/>
                </a:solidFill>
                <a:effectLst/>
                <a:latin typeface="SFMono-Regular"/>
              </a:rPr>
              <a:t>(null);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D73A49"/>
                </a:solidFill>
                <a:effectLst/>
                <a:latin typeface="SFMono-Regular"/>
              </a:rPr>
              <a:t>let</a:t>
            </a:r>
            <a:r>
              <a:rPr kumimoji="0" lang="en-US" altLang="en-US" sz="900" b="0" i="0" u="none" strike="noStrike" cap="none" normalizeH="0" baseline="0" dirty="0" smtClean="0">
                <a:ln>
                  <a:noFill/>
                </a:ln>
                <a:solidFill>
                  <a:srgbClr val="24292E"/>
                </a:solidFill>
                <a:effectLst/>
                <a:latin typeface="SFMono-Regular"/>
              </a:rPr>
              <a:t> control </a:t>
            </a:r>
            <a:r>
              <a:rPr kumimoji="0" lang="en-US" altLang="en-US" sz="900" b="0" i="0" u="none" strike="noStrike" cap="none" normalizeH="0" baseline="0" dirty="0" smtClean="0">
                <a:ln>
                  <a:noFill/>
                </a:ln>
                <a:solidFill>
                  <a:srgbClr val="005CC5"/>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new</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FormControl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fb</a:t>
            </a:r>
            <a:r>
              <a:rPr kumimoji="0" lang="en-US" altLang="en-US" sz="900" b="0" i="0" u="none" strike="noStrike" cap="none" normalizeH="0" baseline="0" dirty="0" err="1" smtClean="0">
                <a:ln>
                  <a:noFill/>
                </a:ln>
                <a:solidFill>
                  <a:srgbClr val="24292E"/>
                </a:solidFill>
                <a:effectLst/>
                <a:latin typeface="SFMono-Regular"/>
              </a:rPr>
              <a:t>.</a:t>
            </a:r>
            <a:r>
              <a:rPr kumimoji="0" lang="en-US" altLang="en-US" sz="900" b="0" i="0" u="none" strike="noStrike" cap="none" normalizeH="0" baseline="0" dirty="0" err="1" smtClean="0">
                <a:ln>
                  <a:noFill/>
                </a:ln>
                <a:solidFill>
                  <a:srgbClr val="6F42C1"/>
                </a:solidFill>
                <a:effectLst/>
                <a:latin typeface="SFMono-Regular"/>
              </a:rPr>
              <a:t>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157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p>
          <a:p>
            <a:pPr lvl="1"/>
            <a:endParaRPr lang="en-US" sz="1700" dirty="0" smtClean="0"/>
          </a:p>
          <a:p>
            <a:pPr lvl="1"/>
            <a:r>
              <a:rPr lang="en-US" sz="1700" dirty="0" smtClean="0"/>
              <a:t>Custom </a:t>
            </a:r>
            <a:r>
              <a:rPr lang="en-US" sz="1700" dirty="0"/>
              <a:t>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0000FF"/>
                </a:solidFill>
                <a:effectLst/>
                <a:latin typeface="Droid Sans Mono"/>
              </a:rPr>
              <a:t>new</a:t>
            </a:r>
            <a:r>
              <a:rPr lang="en-US" sz="900" b="0" i="0" dirty="0">
                <a:solidFill>
                  <a:srgbClr val="000000"/>
                </a:solidFill>
                <a:effectLst/>
                <a:latin typeface="Droid Sans Mono"/>
              </a:rPr>
              <a:t> </a:t>
            </a:r>
            <a:r>
              <a:rPr lang="en-US" sz="900" b="0" i="0" u="none" strike="noStrike" dirty="0" err="1">
                <a:solidFill>
                  <a:srgbClr val="FF0000"/>
                </a:solidFill>
                <a:effectLst/>
                <a:latin typeface="Droid Sans Mono"/>
                <a:hlinkClick r:id="rId2"/>
              </a:rPr>
              <a:t>FormControl</a:t>
            </a:r>
            <a:r>
              <a:rPr lang="en-US" sz="900" b="0" i="0" dirty="0">
                <a:solidFill>
                  <a:srgbClr val="666600"/>
                </a:solidFill>
                <a:effectLst/>
                <a:latin typeface="Droid Sans Mono"/>
              </a:rPr>
              <a:t>(</a:t>
            </a:r>
            <a:endParaRPr lang="vi-VN" sz="900" b="0" i="0" dirty="0">
              <a:solidFill>
                <a:srgbClr val="666600"/>
              </a:solidFill>
              <a:effectLst/>
              <a:latin typeface="Droid Sans Mono"/>
            </a:endParaRPr>
          </a:p>
          <a:p>
            <a:pPr marL="1047750" lvl="2" indent="0">
              <a:buNone/>
            </a:pPr>
            <a:r>
              <a:rPr lang="en-US" sz="900" b="0" i="0" dirty="0">
                <a:solidFill>
                  <a:srgbClr val="0000FF"/>
                </a:solidFill>
                <a:effectLst/>
                <a:latin typeface="Droid Sans Mono"/>
              </a:rPr>
              <a:t>this</a:t>
            </a:r>
            <a:r>
              <a:rPr lang="en-US" sz="900" b="0" i="0" dirty="0">
                <a:solidFill>
                  <a:srgbClr val="666600"/>
                </a:solidFill>
                <a:effectLst/>
                <a:latin typeface="Droid Sans Mono"/>
              </a:rPr>
              <a:t>.</a:t>
            </a:r>
            <a:r>
              <a:rPr lang="en-US" sz="900" b="0" i="0" dirty="0">
                <a:solidFill>
                  <a:srgbClr val="000000"/>
                </a:solidFill>
                <a:effectLst/>
                <a:latin typeface="Droid Sans Mono"/>
              </a:rPr>
              <a:t>hero</a:t>
            </a:r>
            <a:r>
              <a:rPr lang="en-US" sz="900" b="0" i="0" dirty="0">
                <a:solidFill>
                  <a:srgbClr val="666600"/>
                </a:solidFill>
                <a:effectLst/>
                <a:latin typeface="Droid Sans Mono"/>
              </a:rPr>
              <a:t>.</a:t>
            </a: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666600"/>
                </a:solidFill>
                <a:effectLst/>
                <a:latin typeface="Droid Sans Mono"/>
              </a:rPr>
              <a:t>[</a:t>
            </a:r>
            <a:r>
              <a:rPr lang="en-US" sz="900" b="0" i="0" dirty="0" err="1">
                <a:solidFill>
                  <a:srgbClr val="000000"/>
                </a:solidFill>
                <a:effectLst/>
                <a:latin typeface="Droid Sans Mono"/>
              </a:rPr>
              <a:t>forbiddenNameValidator</a:t>
            </a:r>
            <a:r>
              <a:rPr lang="en-US" sz="900" b="0" i="0" dirty="0">
                <a:solidFill>
                  <a:srgbClr val="666600"/>
                </a:solidFill>
                <a:effectLst/>
                <a:latin typeface="Droid Sans Mono"/>
              </a:rPr>
              <a:t>(</a:t>
            </a:r>
            <a:r>
              <a:rPr lang="en-US" sz="900" b="0" i="0" dirty="0">
                <a:solidFill>
                  <a:srgbClr val="880000"/>
                </a:solidFill>
                <a:effectLst/>
                <a:latin typeface="Droid Sans Mono"/>
              </a:rPr>
              <a:t>/bob/</a:t>
            </a:r>
            <a:r>
              <a:rPr lang="en-US" sz="900" b="0" i="0" dirty="0" err="1">
                <a:solidFill>
                  <a:srgbClr val="000000"/>
                </a:solidFill>
                <a:effectLst/>
                <a:latin typeface="Droid Sans Mono"/>
              </a:rPr>
              <a:t>i</a:t>
            </a:r>
            <a:r>
              <a:rPr lang="en-US" sz="900" b="0" i="0" dirty="0">
                <a:solidFill>
                  <a:srgbClr val="666600"/>
                </a:solidFill>
                <a:effectLst/>
                <a:latin typeface="Droid Sans Mono"/>
              </a:rPr>
              <a:t>)</a:t>
            </a:r>
            <a:r>
              <a:rPr lang="vi-VN" sz="900" dirty="0">
                <a:solidFill>
                  <a:srgbClr val="666600"/>
                </a:solidFill>
                <a:latin typeface="Droid Sans Mono"/>
              </a:rPr>
              <a:t>])</a:t>
            </a:r>
            <a:endParaRPr lang="en-US" sz="900" dirty="0"/>
          </a:p>
          <a:p>
            <a:pPr lvl="1"/>
            <a:r>
              <a:rPr lang="en-US" sz="1700" dirty="0"/>
              <a:t>Form Status: {{ </a:t>
            </a:r>
            <a:r>
              <a:rPr lang="en-US" sz="1700" dirty="0" err="1"/>
              <a:t>profileForm.status</a:t>
            </a:r>
            <a:r>
              <a:rPr lang="en-US" sz="1700" dirty="0"/>
              <a:t> }}</a:t>
            </a:r>
          </a:p>
        </p:txBody>
      </p:sp>
      <p:pic>
        <p:nvPicPr>
          <p:cNvPr id="4" name="Picture 3">
            <a:extLst>
              <a:ext uri="{FF2B5EF4-FFF2-40B4-BE49-F238E27FC236}">
                <a16:creationId xmlns="" xmlns:a16="http://schemas.microsoft.com/office/drawing/2014/main" id="{43FAF1CF-0BAA-44AA-9B8B-1A7E3A4A5BA6}"/>
              </a:ext>
            </a:extLst>
          </p:cNvPr>
          <p:cNvPicPr>
            <a:picLocks noChangeAspect="1"/>
          </p:cNvPicPr>
          <p:nvPr/>
        </p:nvPicPr>
        <p:blipFill>
          <a:blip r:embed="rId3"/>
          <a:stretch>
            <a:fillRect/>
          </a:stretch>
        </p:blipFill>
        <p:spPr>
          <a:xfrm>
            <a:off x="4191000" y="2571750"/>
            <a:ext cx="3317811" cy="1004887"/>
          </a:xfrm>
          <a:prstGeom prst="rect">
            <a:avLst/>
          </a:prstGeom>
        </p:spPr>
      </p:pic>
      <p:sp>
        <p:nvSpPr>
          <p:cNvPr id="5" name="Rectangle 1"/>
          <p:cNvSpPr>
            <a:spLocks noChangeArrowheads="1"/>
          </p:cNvSpPr>
          <p:nvPr/>
        </p:nvSpPr>
        <p:spPr bwMode="auto">
          <a:xfrm>
            <a:off x="1551327" y="2116575"/>
            <a:ext cx="3048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D73A49"/>
                </a:solidFill>
                <a:effectLst/>
                <a:latin typeface="SFMono-Regular"/>
              </a:rPr>
              <a:t>let</a:t>
            </a:r>
            <a:r>
              <a:rPr kumimoji="0" lang="en-US" altLang="en-US" sz="900" b="0" i="0" u="none" strike="noStrike" cap="none" normalizeH="0" baseline="0" dirty="0" smtClean="0">
                <a:ln>
                  <a:noFill/>
                </a:ln>
                <a:solidFill>
                  <a:srgbClr val="24292E"/>
                </a:solidFill>
                <a:effectLst/>
                <a:latin typeface="SFMono-Regular"/>
              </a:rPr>
              <a:t> control </a:t>
            </a:r>
            <a:r>
              <a:rPr kumimoji="0" lang="en-US" altLang="en-US" sz="900" b="0" i="0" u="none" strike="noStrike" cap="none" normalizeH="0" baseline="0" dirty="0" smtClean="0">
                <a:ln>
                  <a:noFill/>
                </a:ln>
                <a:solidFill>
                  <a:srgbClr val="005CC5"/>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smtClean="0">
                <a:ln>
                  <a:noFill/>
                </a:ln>
                <a:solidFill>
                  <a:srgbClr val="D73A49"/>
                </a:solidFill>
                <a:effectLst/>
                <a:latin typeface="SFMono-Regular"/>
              </a:rPr>
              <a:t>new</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FormControl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6A737D"/>
                </a:solidFill>
                <a:effectLst/>
                <a:latin typeface="SFMono-Regular"/>
              </a:rPr>
              <a:t>//Or</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this.</a:t>
            </a:r>
            <a:r>
              <a:rPr kumimoji="0" lang="en-US" altLang="en-US" sz="900" b="0" i="0" u="none" strike="noStrike" cap="none" normalizeH="0" baseline="0" dirty="0" err="1" smtClean="0">
                <a:ln>
                  <a:noFill/>
                </a:ln>
                <a:solidFill>
                  <a:srgbClr val="005CC5"/>
                </a:solidFill>
                <a:effectLst/>
                <a:latin typeface="SFMono-Regular"/>
              </a:rPr>
              <a:t>fb</a:t>
            </a:r>
            <a:r>
              <a:rPr kumimoji="0" lang="en-US" altLang="en-US" sz="900" b="0" i="0" u="none" strike="noStrike" cap="none" normalizeH="0" baseline="0" dirty="0" err="1" smtClean="0">
                <a:ln>
                  <a:noFill/>
                </a:ln>
                <a:solidFill>
                  <a:srgbClr val="24292E"/>
                </a:solidFill>
                <a:effectLst/>
                <a:latin typeface="SFMono-Regular"/>
              </a:rPr>
              <a:t>.</a:t>
            </a:r>
            <a:r>
              <a:rPr kumimoji="0" lang="en-US" altLang="en-US" sz="900" b="0" i="0" u="none" strike="noStrike" cap="none" normalizeH="0" baseline="0" dirty="0" err="1" smtClean="0">
                <a:ln>
                  <a:noFill/>
                </a:ln>
                <a:solidFill>
                  <a:srgbClr val="6F42C1"/>
                </a:solidFill>
                <a:effectLst/>
                <a:latin typeface="SFMono-Regular"/>
              </a:rPr>
              <a:t>control</a:t>
            </a:r>
            <a:r>
              <a:rPr kumimoji="0" lang="en-US" altLang="en-US" sz="900" b="0" i="0" u="none" strike="noStrike" cap="none" normalizeH="0" baseline="0" dirty="0" smtClean="0">
                <a:ln>
                  <a:noFill/>
                </a:ln>
                <a:solidFill>
                  <a:srgbClr val="24292E"/>
                </a:solidFill>
                <a:effectLst/>
                <a:latin typeface="SFMono-Regular"/>
              </a:rPr>
              <a:t>(</a:t>
            </a:r>
            <a:r>
              <a:rPr kumimoji="0" lang="en-US" altLang="en-US" sz="900" b="0" i="0" u="none" strike="noStrike" cap="none" normalizeH="0" baseline="0" dirty="0" smtClean="0">
                <a:ln>
                  <a:noFill/>
                </a:ln>
                <a:solidFill>
                  <a:srgbClr val="032F62"/>
                </a:solidFill>
                <a:effectLst/>
                <a:latin typeface="SFMono-Regular"/>
              </a:rPr>
              <a:t>""</a:t>
            </a:r>
            <a:r>
              <a:rPr kumimoji="0" lang="en-US" altLang="en-US" sz="900" b="0" i="0" u="none" strike="noStrike" cap="none" normalizeH="0" baseline="0" dirty="0" smtClean="0">
                <a:ln>
                  <a:noFill/>
                </a:ln>
                <a:solidFill>
                  <a:srgbClr val="24292E"/>
                </a:solidFill>
                <a:effectLst/>
                <a:latin typeface="SFMono-Regular"/>
              </a:rPr>
              <a:t>, </a:t>
            </a:r>
            <a:r>
              <a:rPr kumimoji="0" lang="en-US" altLang="en-US" sz="900" b="0" i="0" u="none" strike="noStrike" cap="none" normalizeH="0" baseline="0" dirty="0" err="1" smtClean="0">
                <a:ln>
                  <a:noFill/>
                </a:ln>
                <a:solidFill>
                  <a:srgbClr val="24292E"/>
                </a:solidFill>
                <a:effectLst/>
                <a:latin typeface="SFMono-Regular"/>
              </a:rPr>
              <a:t>Validators.</a:t>
            </a:r>
            <a:r>
              <a:rPr kumimoji="0" lang="en-US" altLang="en-US" sz="900" b="0" i="0" u="none" strike="noStrike" cap="none" normalizeH="0" baseline="0" dirty="0" err="1" smtClean="0">
                <a:ln>
                  <a:noFill/>
                </a:ln>
                <a:solidFill>
                  <a:srgbClr val="005CC5"/>
                </a:solidFill>
                <a:effectLst/>
                <a:latin typeface="SFMono-Regular"/>
              </a:rPr>
              <a:t>required</a:t>
            </a:r>
            <a:r>
              <a:rPr kumimoji="0" lang="en-US" altLang="en-US" sz="900" b="0" i="0" u="none" strike="noStrike" cap="none" normalizeH="0" baseline="0" dirty="0" smtClean="0">
                <a:ln>
                  <a:noFill/>
                </a:ln>
                <a:solidFill>
                  <a:srgbClr val="24292E"/>
                </a:solidFill>
                <a:effectLst/>
                <a:latin typeface="SFMono-Regular"/>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t>IDE</a:t>
            </a:r>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ndParaRPr>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FF0000"/>
                </a:solidFill>
                <a:latin typeface="Droid Sans Mono"/>
              </a:rPr>
              <a:t>ng generate service heroes/hero</a:t>
            </a:r>
            <a:endParaRPr lang="vi-VN" dirty="0">
              <a:solidFill>
                <a:srgbClr val="FF0000"/>
              </a:solidFill>
              <a:latin typeface="Droid Sans Mono"/>
            </a:endParaRPr>
          </a:p>
          <a:p>
            <a:pPr lvl="1"/>
            <a:r>
              <a:rPr lang="en-US" dirty="0" smtClean="0"/>
              <a:t>Using decorator @</a:t>
            </a:r>
            <a:r>
              <a:rPr lang="en-US" u="sng" dirty="0" smtClean="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pPr lvl="1"/>
            <a:r>
              <a:rPr lang="vi-VN" b="1" dirty="0"/>
              <a:t>Injector</a:t>
            </a:r>
            <a:r>
              <a:rPr lang="vi-VN" dirty="0"/>
              <a:t>: là một object có chứa các API để chúng ta tạo các instances của các phụ thuộc.</a:t>
            </a:r>
          </a:p>
          <a:p>
            <a:pPr lvl="1"/>
            <a:r>
              <a:rPr lang="vi-VN" b="1" dirty="0"/>
              <a:t>Provider</a:t>
            </a:r>
            <a:r>
              <a:rPr lang="vi-VN" dirty="0"/>
              <a:t>: giống như một công thức để Injector có thể biết làm thế nào để tạo một instance của một phụ thuộc.</a:t>
            </a:r>
          </a:p>
          <a:p>
            <a:pPr lvl="1"/>
            <a:r>
              <a:rPr lang="vi-VN" b="1" dirty="0"/>
              <a:t>Dependency</a:t>
            </a:r>
            <a:r>
              <a:rPr lang="vi-VN" dirty="0"/>
              <a:t>: là một object của một kiểu dữ liệu cần phải khởi tạo.</a:t>
            </a:r>
          </a:p>
          <a:p>
            <a:endParaRPr lang="en-US" dirty="0"/>
          </a:p>
        </p:txBody>
      </p:sp>
      <p:pic>
        <p:nvPicPr>
          <p:cNvPr id="1026" name="Picture 2" descr="https://viblo.asia/uploads/d9b69c02-9869-4ac4-a1e4-ee5081dad6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60928"/>
            <a:ext cx="4366330" cy="20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8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3"/>
              </a:rPr>
              <a:t>provider</a:t>
            </a:r>
            <a:r>
              <a:rPr lang="en-US" dirty="0"/>
              <a:t> configures an injector with a </a:t>
            </a:r>
            <a:r>
              <a:rPr lang="en-US" dirty="0">
                <a:hlinkClick r:id="rId4"/>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smtClean="0"/>
              <a:t>Tree-shakable </a:t>
            </a:r>
            <a:r>
              <a:rPr lang="en-US" dirty="0"/>
              <a:t>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smtClean="0">
                <a:solidFill>
                  <a:srgbClr val="880000"/>
                </a:solidFill>
                <a:latin typeface="Droid Sans Mono"/>
              </a:rPr>
              <a:t>'</a:t>
            </a:r>
            <a:r>
              <a:rPr lang="en-US" dirty="0" smtClean="0">
                <a:solidFill>
                  <a:srgbClr val="666600"/>
                </a:solidFill>
                <a:latin typeface="Droid Sans Mono"/>
              </a:rPr>
              <a:t>,</a:t>
            </a:r>
            <a:endParaRPr lang="vi-VN" dirty="0" smtClean="0">
              <a:solidFill>
                <a:srgbClr val="666600"/>
              </a:solidFill>
              <a:latin typeface="Droid Sans Mono"/>
            </a:endParaRPr>
          </a:p>
          <a:p>
            <a:pPr marL="571500" lvl="1" indent="0">
              <a:buNone/>
            </a:pPr>
            <a:r>
              <a:rPr lang="vi-VN" sz="2100" dirty="0"/>
              <a:t>-&gt; Singleton</a:t>
            </a:r>
            <a:endParaRPr lang="en-US" sz="2100"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r>
              <a:rPr lang="vi-VN" dirty="0" smtClean="0"/>
              <a:t> (Javascript)</a:t>
            </a:r>
            <a:endParaRPr lang="en-US" dirty="0"/>
          </a:p>
        </p:txBody>
      </p:sp>
      <p:sp>
        <p:nvSpPr>
          <p:cNvPr id="3" name="Text Placeholder 2"/>
          <p:cNvSpPr>
            <a:spLocks noGrp="1"/>
          </p:cNvSpPr>
          <p:nvPr>
            <p:ph type="body" idx="1"/>
          </p:nvPr>
        </p:nvSpPr>
        <p:spPr>
          <a:xfrm>
            <a:off x="628705" y="1047750"/>
            <a:ext cx="7886700" cy="3263400"/>
          </a:xfrm>
        </p:spPr>
        <p:txBody>
          <a:bodyPr/>
          <a:lstStyle/>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r>
              <a:rPr lang="en-US" dirty="0" smtClean="0"/>
              <a:t>.</a:t>
            </a:r>
            <a:endParaRPr lang="vi-VN" dirty="0" smtClean="0"/>
          </a:p>
          <a:p>
            <a:pPr lvl="1"/>
            <a:r>
              <a:rPr lang="en-US" dirty="0">
                <a:hlinkClick r:id="rId2"/>
              </a:rPr>
              <a:t>https://</a:t>
            </a:r>
            <a:r>
              <a:rPr lang="en-US" dirty="0" smtClean="0">
                <a:hlinkClick r:id="rId2"/>
              </a:rPr>
              <a:t>www.w3schools.com/js/js_promise.asp</a:t>
            </a:r>
            <a:endParaRPr lang="vi-VN" dirty="0" smtClean="0"/>
          </a:p>
          <a:p>
            <a:pPr lvl="1"/>
            <a:r>
              <a:rPr lang="vi-VN" dirty="0">
                <a:hlinkClick r:id="rId3"/>
              </a:rPr>
              <a:t>https://</a:t>
            </a:r>
            <a:r>
              <a:rPr lang="vi-VN" dirty="0" smtClean="0">
                <a:hlinkClick r:id="rId3"/>
              </a:rPr>
              <a:t>topdev.vn/blog/tat-tan-tat-ve-promise-va-asyncawait</a:t>
            </a:r>
            <a:endParaRPr lang="vi-VN" dirty="0" smtClean="0"/>
          </a:p>
          <a:p>
            <a:pPr marL="571500" lvl="1" indent="0">
              <a:buNone/>
            </a:pPr>
            <a:endParaRPr lang="vi-VN" dirty="0" smtClean="0"/>
          </a:p>
          <a:p>
            <a:pPr lvl="1"/>
            <a:endParaRPr lang="en-US" dirty="0"/>
          </a:p>
        </p:txBody>
      </p:sp>
      <p:pic>
        <p:nvPicPr>
          <p:cNvPr id="1026" name="Picture 2" descr="https://mdn.mozillademos.org/files/8633/promis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a:solidFill>
                  <a:srgbClr val="24292E"/>
                </a:solidFill>
                <a:effectLst/>
                <a:latin typeface="-apple-system"/>
              </a:rPr>
              <a:t>Extention: </a:t>
            </a:r>
          </a:p>
          <a:p>
            <a:pPr lvl="2"/>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887855"/>
            <a:ext cx="4838700" cy="1552575"/>
          </a:xfrm>
          <a:prstGeom prst="rect">
            <a:avLst/>
          </a:prstGeom>
        </p:spPr>
      </p:pic>
      <p:pic>
        <p:nvPicPr>
          <p:cNvPr id="5" name="Picture 4"/>
          <p:cNvPicPr>
            <a:picLocks noChangeAspect="1"/>
          </p:cNvPicPr>
          <p:nvPr/>
        </p:nvPicPr>
        <p:blipFill>
          <a:blip r:embed="rId3"/>
          <a:stretch>
            <a:fillRect/>
          </a:stretch>
        </p:blipFill>
        <p:spPr>
          <a:xfrm>
            <a:off x="4953000" y="1887855"/>
            <a:ext cx="3829050" cy="1543050"/>
          </a:xfrm>
          <a:prstGeom prst="rect">
            <a:avLst/>
          </a:prstGeom>
        </p:spPr>
      </p:pic>
    </p:spTree>
    <p:extLst>
      <p:ext uri="{BB962C8B-B14F-4D97-AF65-F5344CB8AC3E}">
        <p14:creationId xmlns:p14="http://schemas.microsoft.com/office/powerpoint/2010/main" val="2686271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t>
            </a:r>
            <a:r>
              <a:rPr lang="vi-VN" dirty="0" smtClean="0">
                <a:hlinkClick r:id="rId2"/>
              </a:rPr>
              <a:t>angular.io/guide/http</a:t>
            </a:r>
            <a:endParaRPr lang="vi-VN" dirty="0"/>
          </a:p>
          <a:p>
            <a:r>
              <a:rPr lang="en-US" dirty="0" smtClean="0"/>
              <a:t>Most </a:t>
            </a:r>
            <a:r>
              <a:rPr lang="en-US" dirty="0"/>
              <a:t>front-end applications need to communicate with a server over the HTTP protocol, </a:t>
            </a:r>
            <a:r>
              <a:rPr lang="en-US" dirty="0" smtClean="0"/>
              <a:t>to </a:t>
            </a:r>
            <a:r>
              <a:rPr lang="en-US" dirty="0"/>
              <a:t>download or upload data and </a:t>
            </a:r>
            <a:r>
              <a:rPr lang="en-US" dirty="0" smtClean="0"/>
              <a:t>access </a:t>
            </a:r>
            <a:r>
              <a:rPr lang="en-US" dirty="0"/>
              <a:t>other back-end services.</a:t>
            </a:r>
            <a:endParaRPr lang="vi-VN" dirty="0"/>
          </a:p>
          <a:p>
            <a:r>
              <a:rPr lang="en-US" dirty="0" err="1"/>
              <a:t>HttpClient</a:t>
            </a:r>
            <a:r>
              <a:rPr lang="en-US" dirty="0"/>
              <a:t> service class in </a:t>
            </a:r>
            <a:r>
              <a:rPr lang="en-US" b="1" dirty="0"/>
              <a:t>@angular/common/http</a:t>
            </a:r>
            <a:r>
              <a:rPr lang="en-US" dirty="0"/>
              <a:t>.</a:t>
            </a:r>
          </a:p>
        </p:txBody>
      </p:sp>
      <p:pic>
        <p:nvPicPr>
          <p:cNvPr id="1026" name="Picture 2" descr="Extending Angular HttpClient. Angular introduced the HttpClient… | by  Bogdan Bogdanov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33750"/>
            <a:ext cx="4966337" cy="16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vi-VN" dirty="0" smtClean="0"/>
              <a:t>I</a:t>
            </a:r>
            <a:r>
              <a:rPr lang="en-US" dirty="0" err="1" smtClean="0"/>
              <a:t>mport</a:t>
            </a:r>
            <a:r>
              <a:rPr lang="en-US" dirty="0" smtClean="0"/>
              <a:t> </a:t>
            </a:r>
            <a:r>
              <a:rPr lang="en-US" dirty="0"/>
              <a:t>the Angular </a:t>
            </a:r>
            <a:r>
              <a:rPr lang="en-US" b="1" dirty="0" err="1" smtClean="0"/>
              <a:t>HttpClientModule</a:t>
            </a:r>
            <a:endParaRPr lang="en-US" dirty="0"/>
          </a:p>
          <a:p>
            <a:pPr lvl="1"/>
            <a:r>
              <a:rPr lang="vi-VN" dirty="0" smtClean="0"/>
              <a:t>I</a:t>
            </a:r>
            <a:r>
              <a:rPr lang="en-US" dirty="0" err="1" smtClean="0"/>
              <a:t>nject</a:t>
            </a:r>
            <a:r>
              <a:rPr lang="en-US" dirty="0" smtClean="0"/>
              <a:t> </a:t>
            </a:r>
            <a:r>
              <a:rPr lang="en-US" dirty="0"/>
              <a:t>the </a:t>
            </a:r>
            <a:r>
              <a:rPr lang="en-US" b="1" dirty="0" err="1"/>
              <a:t>HttpClient</a:t>
            </a:r>
            <a:r>
              <a:rPr lang="en-US" dirty="0"/>
              <a:t> </a:t>
            </a:r>
            <a:r>
              <a:rPr lang="en-US" b="1" dirty="0"/>
              <a:t>service</a:t>
            </a:r>
            <a:r>
              <a:rPr lang="en-US" dirty="0"/>
              <a:t> as a dependency of an application class</a:t>
            </a:r>
          </a:p>
          <a:p>
            <a:pPr lvl="1"/>
            <a:r>
              <a:rPr lang="vi-VN" dirty="0" smtClean="0"/>
              <a:t>Using </a:t>
            </a:r>
            <a:r>
              <a:rPr lang="en-US" b="1" dirty="0" err="1" smtClean="0"/>
              <a:t>RxJS</a:t>
            </a:r>
            <a:r>
              <a:rPr lang="en-US" dirty="0" smtClean="0"/>
              <a:t> </a:t>
            </a:r>
            <a:r>
              <a:rPr lang="en-US" dirty="0"/>
              <a:t>observable and operator symbols</a:t>
            </a:r>
          </a:p>
          <a:p>
            <a:pPr marL="95250" indent="0">
              <a:buNone/>
            </a:pPr>
            <a:endParaRPr lang="en-US" dirty="0"/>
          </a:p>
        </p:txBody>
      </p:sp>
      <p:pic>
        <p:nvPicPr>
          <p:cNvPr id="5" name="Picture 4"/>
          <p:cNvPicPr>
            <a:picLocks noChangeAspect="1"/>
          </p:cNvPicPr>
          <p:nvPr/>
        </p:nvPicPr>
        <p:blipFill>
          <a:blip r:embed="rId2"/>
          <a:stretch>
            <a:fillRect/>
          </a:stretch>
        </p:blipFill>
        <p:spPr>
          <a:xfrm>
            <a:off x="3962400" y="2763985"/>
            <a:ext cx="3700463" cy="2114550"/>
          </a:xfrm>
          <a:prstGeom prst="rect">
            <a:avLst/>
          </a:prstGeom>
        </p:spPr>
      </p:pic>
      <p:pic>
        <p:nvPicPr>
          <p:cNvPr id="6" name="Picture 5"/>
          <p:cNvPicPr>
            <a:picLocks noChangeAspect="1"/>
          </p:cNvPicPr>
          <p:nvPr/>
        </p:nvPicPr>
        <p:blipFill>
          <a:blip r:embed="rId3"/>
          <a:stretch>
            <a:fillRect/>
          </a:stretch>
        </p:blipFill>
        <p:spPr>
          <a:xfrm>
            <a:off x="1676400" y="2859235"/>
            <a:ext cx="1650189" cy="1924050"/>
          </a:xfrm>
          <a:prstGeom prst="rect">
            <a:avLst/>
          </a:prstGeom>
        </p:spPr>
      </p:pic>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r>
              <a:rPr lang="en-US" dirty="0"/>
              <a:t>Requesting data from a server</a:t>
            </a:r>
          </a:p>
          <a:p>
            <a:pPr lvl="1"/>
            <a:r>
              <a:rPr lang="en-US" dirty="0"/>
              <a:t>The </a:t>
            </a:r>
            <a:r>
              <a:rPr lang="en-US" dirty="0" err="1"/>
              <a:t>aynchronous</a:t>
            </a:r>
            <a:r>
              <a:rPr lang="en-US" dirty="0"/>
              <a:t> method sends an HTTP request, and returns an </a:t>
            </a:r>
            <a:r>
              <a:rPr lang="en-US" b="1" dirty="0"/>
              <a:t>Observable</a:t>
            </a:r>
            <a:r>
              <a:rPr lang="en-US" dirty="0"/>
              <a:t> that emits the requested data when the response is received</a:t>
            </a:r>
          </a:p>
          <a:p>
            <a:pPr lvl="1"/>
            <a:r>
              <a:rPr lang="en-US" dirty="0"/>
              <a:t>The </a:t>
            </a:r>
            <a:r>
              <a:rPr lang="en-US" b="1" dirty="0"/>
              <a:t>get() </a:t>
            </a:r>
            <a:r>
              <a:rPr lang="en-US" dirty="0"/>
              <a:t>method takes two </a:t>
            </a:r>
            <a:r>
              <a:rPr lang="vi-VN" dirty="0"/>
              <a:t>arguments:</a:t>
            </a:r>
            <a:r>
              <a:rPr lang="en-US" dirty="0"/>
              <a:t> </a:t>
            </a:r>
            <a:endParaRPr lang="vi-VN" dirty="0"/>
          </a:p>
          <a:p>
            <a:pPr lvl="2"/>
            <a:r>
              <a:rPr lang="en-US" b="1" dirty="0"/>
              <a:t>endpoint URL</a:t>
            </a:r>
            <a:r>
              <a:rPr lang="en-US" dirty="0"/>
              <a:t> </a:t>
            </a:r>
            <a:endParaRPr lang="vi-VN" dirty="0"/>
          </a:p>
          <a:p>
            <a:pPr lvl="2"/>
            <a:r>
              <a:rPr lang="en-US" b="1" dirty="0"/>
              <a:t>an options </a:t>
            </a:r>
            <a:r>
              <a:rPr lang="en-US" dirty="0"/>
              <a:t>object</a:t>
            </a:r>
          </a:p>
        </p:txBody>
      </p:sp>
      <p:pic>
        <p:nvPicPr>
          <p:cNvPr id="4" name="Picture 3"/>
          <p:cNvPicPr>
            <a:picLocks noChangeAspect="1"/>
          </p:cNvPicPr>
          <p:nvPr/>
        </p:nvPicPr>
        <p:blipFill>
          <a:blip r:embed="rId2"/>
          <a:stretch>
            <a:fillRect/>
          </a:stretch>
        </p:blipFill>
        <p:spPr>
          <a:xfrm>
            <a:off x="4125823" y="2800350"/>
            <a:ext cx="3700463" cy="2114550"/>
          </a:xfrm>
          <a:prstGeom prst="rect">
            <a:avLst/>
          </a:prstGeom>
        </p:spPr>
      </p:pic>
    </p:spTree>
    <p:extLst>
      <p:ext uri="{BB962C8B-B14F-4D97-AF65-F5344CB8AC3E}">
        <p14:creationId xmlns:p14="http://schemas.microsoft.com/office/powerpoint/2010/main" val="18177428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pPr lvl="1"/>
            <a:endParaRPr lang="vi-VN" dirty="0" smtClean="0"/>
          </a:p>
          <a:p>
            <a:pPr lvl="1"/>
            <a:endParaRPr lang="vi-VN" dirty="0"/>
          </a:p>
          <a:p>
            <a:pPr lvl="1"/>
            <a:endParaRPr lang="vi-VN" dirty="0" smtClean="0"/>
          </a:p>
          <a:p>
            <a:pPr lvl="1"/>
            <a:endParaRPr lang="vi-VN" dirty="0"/>
          </a:p>
          <a:p>
            <a:pPr lvl="1"/>
            <a:endParaRPr lang="vi-VN" dirty="0" smtClean="0"/>
          </a:p>
          <a:p>
            <a:pPr lvl="1"/>
            <a:endParaRPr lang="vi-VN" dirty="0"/>
          </a:p>
          <a:p>
            <a:pPr lvl="1"/>
            <a:endParaRPr lang="vi-VN" dirty="0" smtClean="0"/>
          </a:p>
          <a:p>
            <a:pPr lvl="1"/>
            <a:endParaRPr lang="vi-VN" dirty="0"/>
          </a:p>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752600" y="15811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b="1" dirty="0" err="1"/>
              <a:t>ErrorObservable</a:t>
            </a:r>
            <a:r>
              <a:rPr lang="en-US" dirty="0"/>
              <a:t> with a user-friendly error message</a:t>
            </a:r>
            <a:endParaRPr lang="vi-VN" dirty="0"/>
          </a:p>
          <a:p>
            <a:pPr lvl="1"/>
            <a:r>
              <a:rPr lang="vi-VN" dirty="0" smtClean="0"/>
              <a:t>U</a:t>
            </a:r>
            <a:r>
              <a:rPr lang="en-US" dirty="0" smtClean="0"/>
              <a:t>sing </a:t>
            </a:r>
            <a:r>
              <a:rPr lang="en-US" dirty="0"/>
              <a:t>a pipe to send all observables returned by the </a:t>
            </a:r>
            <a:r>
              <a:rPr lang="en-US" dirty="0" err="1"/>
              <a:t>HttpClient.get</a:t>
            </a:r>
            <a:r>
              <a:rPr lang="en-US" dirty="0"/>
              <a:t>() call to the error handler.</a:t>
            </a:r>
            <a:endParaRPr lang="vi-VN" dirty="0"/>
          </a:p>
          <a:p>
            <a:pPr lvl="2"/>
            <a:r>
              <a:rPr lang="en-US" sz="1100" dirty="0">
                <a:solidFill>
                  <a:srgbClr val="0000FF"/>
                </a:solidFill>
                <a:latin typeface="Droid Sans Mono"/>
              </a:rPr>
              <a:t>return</a:t>
            </a:r>
            <a:r>
              <a:rPr lang="en-US" sz="1100" dirty="0">
                <a:solidFill>
                  <a:srgbClr val="000000"/>
                </a:solidFill>
                <a:latin typeface="Droid Sans Mono"/>
              </a:rPr>
              <a:t> </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http</a:t>
            </a:r>
            <a:r>
              <a:rPr lang="en-US" sz="1100" dirty="0" err="1">
                <a:solidFill>
                  <a:srgbClr val="666600"/>
                </a:solidFill>
                <a:latin typeface="Droid Sans Mono"/>
              </a:rPr>
              <a:t>.</a:t>
            </a:r>
            <a:r>
              <a:rPr lang="en-US" sz="1100" dirty="0" err="1">
                <a:solidFill>
                  <a:srgbClr val="0000FF"/>
                </a:solidFill>
                <a:latin typeface="Droid Sans Mono"/>
              </a:rPr>
              <a:t>get</a:t>
            </a:r>
            <a:r>
              <a:rPr lang="en-US" sz="1100" dirty="0">
                <a:solidFill>
                  <a:srgbClr val="666600"/>
                </a:solidFill>
                <a:latin typeface="Droid Sans Mono"/>
              </a:rPr>
              <a:t>&lt;</a:t>
            </a:r>
            <a:r>
              <a:rPr lang="en-US" sz="1100" dirty="0" err="1">
                <a:solidFill>
                  <a:srgbClr val="FF0000"/>
                </a:solidFill>
                <a:latin typeface="Droid Sans Mono"/>
              </a:rPr>
              <a:t>Config</a:t>
            </a:r>
            <a:r>
              <a:rPr lang="en-US" sz="1100" dirty="0">
                <a:solidFill>
                  <a:srgbClr val="666600"/>
                </a:solidFill>
                <a:latin typeface="Droid Sans Mono"/>
              </a:rPr>
              <a:t>&gt;(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configUrl</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r>
              <a:rPr lang="en-US" sz="1100" dirty="0">
                <a:solidFill>
                  <a:srgbClr val="000000"/>
                </a:solidFill>
                <a:latin typeface="Droid Sans Mono"/>
              </a:rPr>
              <a:t>pipe</a:t>
            </a:r>
            <a:r>
              <a:rPr lang="en-US" sz="1100" dirty="0">
                <a:solidFill>
                  <a:srgbClr val="666600"/>
                </a:solidFill>
                <a:latin typeface="Droid Sans Mono"/>
              </a:rPr>
              <a:t>(</a:t>
            </a:r>
            <a:r>
              <a:rPr lang="en-US" sz="1100" dirty="0">
                <a:solidFill>
                  <a:srgbClr val="000000"/>
                </a:solidFill>
                <a:latin typeface="Droid Sans Mono"/>
              </a:rPr>
              <a:t> </a:t>
            </a:r>
            <a:r>
              <a:rPr lang="en-US" sz="1100" dirty="0" err="1">
                <a:solidFill>
                  <a:srgbClr val="000000"/>
                </a:solidFill>
                <a:latin typeface="Droid Sans Mono"/>
              </a:rPr>
              <a:t>catchError</a:t>
            </a:r>
            <a:r>
              <a:rPr lang="en-US" sz="1100" dirty="0">
                <a:solidFill>
                  <a:srgbClr val="666600"/>
                </a:solidFill>
                <a:latin typeface="Droid Sans Mono"/>
              </a:rPr>
              <a: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handleError</a:t>
            </a:r>
            <a:r>
              <a:rPr lang="en-US" sz="1100" dirty="0">
                <a:solidFill>
                  <a:srgbClr val="666600"/>
                </a:solidFill>
                <a:latin typeface="Droid Sans Mono"/>
              </a:rPr>
              <a:t>)</a:t>
            </a:r>
            <a:r>
              <a:rPr lang="en-US" sz="1100" dirty="0">
                <a:solidFill>
                  <a:srgbClr val="000000"/>
                </a:solidFill>
                <a:latin typeface="Droid Sans Mono"/>
              </a:rPr>
              <a:t> </a:t>
            </a:r>
            <a:r>
              <a:rPr lang="en-US" sz="1100" dirty="0" smtClean="0">
                <a:solidFill>
                  <a:srgbClr val="666600"/>
                </a:solidFill>
                <a:latin typeface="Droid Sans Mono"/>
              </a:rPr>
              <a:t>);</a:t>
            </a:r>
            <a:endParaRPr lang="vi-VN" sz="1100" dirty="0">
              <a:solidFill>
                <a:srgbClr val="666600"/>
              </a:solidFill>
              <a:latin typeface="Droid Sans Mono"/>
            </a:endParaRPr>
          </a:p>
        </p:txBody>
      </p:sp>
      <p:pic>
        <p:nvPicPr>
          <p:cNvPr id="4" name="Picture 3"/>
          <p:cNvPicPr>
            <a:picLocks noChangeAspect="1"/>
          </p:cNvPicPr>
          <p:nvPr/>
        </p:nvPicPr>
        <p:blipFill>
          <a:blip r:embed="rId2"/>
          <a:stretch>
            <a:fillRect/>
          </a:stretch>
        </p:blipFill>
        <p:spPr>
          <a:xfrm>
            <a:off x="5715000" y="3181350"/>
            <a:ext cx="2514600" cy="1716778"/>
          </a:xfrm>
          <a:prstGeom prst="rect">
            <a:avLst/>
          </a:prstGeom>
        </p:spPr>
      </p:pic>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1800" dirty="0"/>
              <a:t>Retrying a failed request</a:t>
            </a:r>
          </a:p>
          <a:p>
            <a:pPr lvl="1"/>
            <a:r>
              <a:rPr lang="en-US" sz="1500" dirty="0"/>
              <a:t>The </a:t>
            </a:r>
            <a:r>
              <a:rPr lang="en-US" sz="1500" dirty="0" err="1"/>
              <a:t>RxJS</a:t>
            </a:r>
            <a:r>
              <a:rPr lang="en-US" sz="1500" dirty="0"/>
              <a:t> library offers several retry operators. </a:t>
            </a:r>
            <a:endParaRPr lang="vi-VN" sz="1500" dirty="0"/>
          </a:p>
          <a:p>
            <a:pPr lvl="2"/>
            <a:r>
              <a:rPr lang="en-US" sz="1200" dirty="0"/>
              <a:t>For example, the retry() operator automatically re-subscribes to a failed Observable a specified number of times.</a:t>
            </a:r>
            <a:br>
              <a:rPr lang="en-US" sz="1200" dirty="0"/>
            </a:br>
            <a:endParaRPr lang="en-US" sz="1100" dirty="0"/>
          </a:p>
          <a:p>
            <a:endParaRPr lang="en-US" dirty="0"/>
          </a:p>
        </p:txBody>
      </p:sp>
      <p:pic>
        <p:nvPicPr>
          <p:cNvPr id="4" name="Picture 3"/>
          <p:cNvPicPr>
            <a:picLocks noChangeAspect="1"/>
          </p:cNvPicPr>
          <p:nvPr/>
        </p:nvPicPr>
        <p:blipFill>
          <a:blip r:embed="rId2"/>
          <a:stretch>
            <a:fillRect/>
          </a:stretch>
        </p:blipFill>
        <p:spPr>
          <a:xfrm>
            <a:off x="2286000" y="2647950"/>
            <a:ext cx="5000625" cy="1819275"/>
          </a:xfrm>
          <a:prstGeom prst="rect">
            <a:avLst/>
          </a:prstGeom>
        </p:spPr>
      </p:pic>
    </p:spTree>
    <p:extLst>
      <p:ext uri="{BB962C8B-B14F-4D97-AF65-F5344CB8AC3E}">
        <p14:creationId xmlns:p14="http://schemas.microsoft.com/office/powerpoint/2010/main" val="7802698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vi-VN" dirty="0" smtClean="0"/>
              <a:t>Other methods</a:t>
            </a:r>
          </a:p>
          <a:p>
            <a:pPr lvl="1"/>
            <a:r>
              <a:rPr lang="en-US" dirty="0" err="1" smtClean="0"/>
              <a:t>HttpClient</a:t>
            </a:r>
            <a:r>
              <a:rPr lang="en-US" dirty="0" smtClean="0"/>
              <a:t> </a:t>
            </a:r>
            <a:r>
              <a:rPr lang="en-US" dirty="0"/>
              <a:t>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b="1"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2"/>
            <a:r>
              <a:rPr lang="en-US" dirty="0"/>
              <a:t>import {</a:t>
            </a:r>
            <a:r>
              <a:rPr lang="en-US" dirty="0" err="1">
                <a:hlinkClick r:id="rId2"/>
              </a:rPr>
              <a:t>HttpParams</a:t>
            </a:r>
            <a:r>
              <a:rPr lang="en-US" dirty="0"/>
              <a:t>} from "@</a:t>
            </a:r>
            <a:r>
              <a:rPr lang="en-US" dirty="0" smtClean="0"/>
              <a:t>angular/common/</a:t>
            </a:r>
            <a:r>
              <a:rPr lang="en-US" dirty="0" smtClean="0"/>
              <a:t>http</a:t>
            </a:r>
            <a:r>
              <a:rPr lang="en-US" dirty="0" smtClean="0"/>
              <a:t>";</a:t>
            </a:r>
            <a:endParaRPr lang="vi-VN" dirty="0" smtClean="0"/>
          </a:p>
          <a:p>
            <a:pPr lvl="2"/>
            <a:r>
              <a:rPr lang="en-US" dirty="0" err="1"/>
              <a:t>const</a:t>
            </a:r>
            <a:r>
              <a:rPr lang="en-US" dirty="0"/>
              <a:t> </a:t>
            </a:r>
            <a:r>
              <a:rPr lang="vi-VN" dirty="0" smtClean="0"/>
              <a:t>paramHere</a:t>
            </a:r>
            <a:r>
              <a:rPr lang="en-US" dirty="0" smtClean="0"/>
              <a:t>s </a:t>
            </a:r>
            <a:r>
              <a:rPr lang="en-US" dirty="0"/>
              <a:t>= new </a:t>
            </a:r>
            <a:r>
              <a:rPr lang="en-US" dirty="0" err="1">
                <a:hlinkClick r:id="rId2"/>
              </a:rPr>
              <a:t>HttpParams</a:t>
            </a:r>
            <a:r>
              <a:rPr lang="en-US" dirty="0"/>
              <a:t>({</a:t>
            </a:r>
            <a:r>
              <a:rPr lang="en-US" dirty="0" err="1"/>
              <a:t>fromString</a:t>
            </a:r>
            <a:r>
              <a:rPr lang="en-US" dirty="0"/>
              <a:t>: 'name=foo</a:t>
            </a:r>
            <a:r>
              <a:rPr lang="en-US" dirty="0" smtClean="0"/>
              <a:t>'});</a:t>
            </a:r>
            <a:endParaRPr lang="vi-VN" dirty="0" smtClean="0"/>
          </a:p>
          <a:p>
            <a:pPr lvl="2"/>
            <a:r>
              <a:rPr lang="en-US" dirty="0" err="1"/>
              <a:t>const</a:t>
            </a:r>
            <a:r>
              <a:rPr lang="en-US" dirty="0"/>
              <a:t> options = </a:t>
            </a:r>
            <a:r>
              <a:rPr lang="en-US" dirty="0" smtClean="0"/>
              <a:t>{ </a:t>
            </a:r>
            <a:r>
              <a:rPr lang="en-US" dirty="0" err="1"/>
              <a:t>params</a:t>
            </a:r>
            <a:r>
              <a:rPr lang="en-US" dirty="0" smtClean="0"/>
              <a:t>:</a:t>
            </a:r>
            <a:r>
              <a:rPr lang="vi-VN" dirty="0" smtClean="0"/>
              <a:t> </a:t>
            </a:r>
            <a:r>
              <a:rPr lang="vi-VN" dirty="0"/>
              <a:t>paramHere</a:t>
            </a:r>
            <a:r>
              <a:rPr lang="vi-VN" dirty="0" smtClean="0"/>
              <a:t>}</a:t>
            </a:r>
            <a:endParaRPr lang="en-US" dirty="0"/>
          </a:p>
        </p:txBody>
      </p:sp>
      <p:pic>
        <p:nvPicPr>
          <p:cNvPr id="4" name="Picture 3"/>
          <p:cNvPicPr>
            <a:picLocks noChangeAspect="1"/>
          </p:cNvPicPr>
          <p:nvPr/>
        </p:nvPicPr>
        <p:blipFill>
          <a:blip r:embed="rId3"/>
          <a:stretch>
            <a:fillRect/>
          </a:stretch>
        </p:blipFill>
        <p:spPr>
          <a:xfrm>
            <a:off x="2057400" y="3257550"/>
            <a:ext cx="5029200" cy="1000125"/>
          </a:xfrm>
          <a:prstGeom prst="rect">
            <a:avLst/>
          </a:prstGeom>
        </p:spPr>
      </p:pic>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7934</TotalTime>
  <Words>3577</Words>
  <Application>Microsoft Office PowerPoint</Application>
  <PresentationFormat>On-screen Show (16:9)</PresentationFormat>
  <Paragraphs>585</Paragraphs>
  <Slides>117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117</vt:i4>
      </vt:variant>
    </vt:vector>
  </HeadingPairs>
  <TitlesOfParts>
    <vt:vector size="126" baseType="lpstr">
      <vt:lpstr>Arial</vt:lpstr>
      <vt:lpstr>Menlo</vt:lpstr>
      <vt:lpstr>-apple-system</vt:lpstr>
      <vt:lpstr>SFMono-Regular</vt:lpstr>
      <vt:lpstr>Droid Sans Mono</vt:lpstr>
      <vt:lpstr>Tahoma</vt:lpstr>
      <vt:lpstr>Calibri</vt:lpstr>
      <vt:lpstr>Courier New</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Template-driven forms</vt:lpstr>
      <vt:lpstr>Template-driven forms</vt:lpstr>
      <vt:lpstr>Template-driven forms</vt:lpstr>
      <vt:lpstr>Template-driven forms</vt:lpstr>
      <vt:lpstr>Template-driven forms</vt:lpstr>
      <vt:lpstr>Template-driven forms</vt:lpstr>
      <vt:lpstr>Template-driven forms</vt:lpstr>
      <vt:lpstr>Template-driven forms</vt:lpstr>
      <vt:lpstr>Reactive form</vt:lpstr>
      <vt:lpstr>Reactive form</vt:lpstr>
      <vt:lpstr>Reactive form</vt:lpstr>
      <vt:lpstr>Reactive form</vt:lpstr>
      <vt:lpstr>Reactive form</vt:lpstr>
      <vt:lpstr>Reactive form</vt:lpstr>
      <vt:lpstr>Dependency injection</vt:lpstr>
      <vt:lpstr>Dependency injection</vt:lpstr>
      <vt:lpstr>Dependency injection</vt:lpstr>
      <vt:lpstr>Dependency injection</vt:lpstr>
      <vt:lpstr>Dependency injection</vt:lpstr>
      <vt:lpstr>Dependency injection</vt:lpstr>
      <vt:lpstr>Dependency injection</vt:lpstr>
      <vt:lpstr>Dependency injection</vt:lpstr>
      <vt:lpstr>Promise (Javascript)</vt:lpstr>
      <vt:lpstr>Promise (Javascript)</vt:lpstr>
      <vt:lpstr>Promise (Javascript)</vt:lpstr>
      <vt:lpstr>Http Client</vt:lpstr>
      <vt:lpstr>Http Client</vt:lpstr>
      <vt:lpstr>Http Client</vt:lpstr>
      <vt:lpstr>Http Client</vt:lpstr>
      <vt:lpstr>Http Client</vt:lpstr>
      <vt:lpstr>PowerPoint Presentation</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185</cp:revision>
  <dcterms:modified xsi:type="dcterms:W3CDTF">2020-11-09T16:05:22Z</dcterms:modified>
</cp:coreProperties>
</file>