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4"/>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90" r:id="rId23"/>
    <p:sldId id="389"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309" r:id="rId67"/>
    <p:sldId id="310" r:id="rId68"/>
    <p:sldId id="312" r:id="rId69"/>
    <p:sldId id="313" r:id="rId70"/>
    <p:sldId id="314" r:id="rId71"/>
    <p:sldId id="367" r:id="rId72"/>
    <p:sldId id="368" r:id="rId73"/>
    <p:sldId id="315" r:id="rId74"/>
    <p:sldId id="369" r:id="rId75"/>
    <p:sldId id="316" r:id="rId76"/>
    <p:sldId id="317" r:id="rId77"/>
    <p:sldId id="318" r:id="rId78"/>
    <p:sldId id="319" r:id="rId79"/>
    <p:sldId id="321" r:id="rId80"/>
    <p:sldId id="320" r:id="rId81"/>
    <p:sldId id="322" r:id="rId82"/>
    <p:sldId id="323" r:id="rId83"/>
    <p:sldId id="324" r:id="rId84"/>
    <p:sldId id="325" r:id="rId85"/>
    <p:sldId id="326" r:id="rId86"/>
    <p:sldId id="330" r:id="rId87"/>
    <p:sldId id="331" r:id="rId88"/>
    <p:sldId id="327" r:id="rId89"/>
    <p:sldId id="344" r:id="rId90"/>
    <p:sldId id="345" r:id="rId91"/>
    <p:sldId id="346" r:id="rId92"/>
    <p:sldId id="347" r:id="rId93"/>
    <p:sldId id="348" r:id="rId94"/>
    <p:sldId id="349" r:id="rId95"/>
    <p:sldId id="350" r:id="rId96"/>
    <p:sldId id="351" r:id="rId97"/>
    <p:sldId id="352" r:id="rId98"/>
    <p:sldId id="353" r:id="rId99"/>
    <p:sldId id="396" r:id="rId100"/>
    <p:sldId id="397" r:id="rId101"/>
    <p:sldId id="398" r:id="rId102"/>
    <p:sldId id="399" r:id="rId103"/>
    <p:sldId id="400" r:id="rId104"/>
    <p:sldId id="401" r:id="rId105"/>
    <p:sldId id="402" r:id="rId106"/>
    <p:sldId id="403" r:id="rId107"/>
    <p:sldId id="404" r:id="rId108"/>
    <p:sldId id="405" r:id="rId109"/>
    <p:sldId id="406" r:id="rId110"/>
    <p:sldId id="407" r:id="rId111"/>
    <p:sldId id="408" r:id="rId112"/>
    <p:sldId id="409" r:id="rId113"/>
  </p:sldIdLst>
  <p:sldSz cx="9144000" cy="5143500" type="screen16x9"/>
  <p:notesSz cx="6858000" cy="9144000"/>
  <p:embeddedFontLst>
    <p:embeddedFont>
      <p:font typeface="Tahoma" panose="020B0604030504040204" pitchFamily="34" charset="0"/>
      <p:regular r:id="rId115"/>
      <p:bold r:id="rId116"/>
    </p:embeddedFont>
    <p:embeddedFont>
      <p:font typeface="Calibri" panose="020F0502020204030204" pitchFamily="34" charset="0"/>
      <p:regular r:id="rId117"/>
      <p:bold r:id="rId118"/>
      <p:italic r:id="rId119"/>
      <p:boldItalic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1" d="100"/>
          <a:sy n="121" d="100"/>
        </p:scale>
        <p:origin x="91"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iam-vit/how-an-angular-app-work-behind-the-scenes-angular-flow-dcc4d1df27bd" TargetMode="External"/><Relationship Id="rId2" Type="http://schemas.openxmlformats.org/officeDocument/2006/relationships/hyperlink" Target="https://angular.io/guide/file-structure" TargetMode="External"/><Relationship Id="rId1" Type="http://schemas.openxmlformats.org/officeDocument/2006/relationships/slideLayout" Target="../slideLayouts/slideLayout2.xml"/><Relationship Id="rId4" Type="http://schemas.openxmlformats.org/officeDocument/2006/relationships/hyperlink" Target="https://angular.io/cli/generat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ngular.io/guide/architecture-modu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guide/glossary#component"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angular.io/guide/glossary#templat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angular.io/api/forms/For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3.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hyperlink" Target="https://angular.io/api/core/Component"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t>
            </a:r>
            <a:r>
              <a:rPr lang="en" dirty="0" smtClean="0">
                <a:hlinkClick r:id="rId4"/>
              </a:rPr>
              <a:t>angular.io/guide/quickstart</a:t>
            </a:r>
            <a:endParaRPr lang="vi-VN" dirty="0" smtClean="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xmlns=""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xmlns=""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xmlns=""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xmlns=""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xmlns=""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r>
              <a:rPr lang="en-US" dirty="0" smtClean="0">
                <a:hlinkClick r:id="rId4"/>
              </a:rPr>
              <a:t>/</a:t>
            </a:r>
            <a:endParaRPr lang="vi-VN" dirty="0" smtClean="0"/>
          </a:p>
          <a:p>
            <a:pPr marL="95250" lvl="0" indent="0">
              <a:buNone/>
            </a:pPr>
            <a:r>
              <a:rPr lang="en-US" dirty="0">
                <a:hlinkClick r:id="rId5"/>
              </a:rPr>
              <a:t>https://</a:t>
            </a:r>
            <a:r>
              <a:rPr lang="en-US" dirty="0" smtClean="0">
                <a:hlinkClick r:id="rId5"/>
              </a:rPr>
              <a:t>viblo.asia/p/yarn-mot-cai-tien-dang-ke-so-voi-npm-yMnKMqRQK7P</a:t>
            </a:r>
            <a:endParaRPr lang="vi-VN" dirty="0" smtClean="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xmlns=""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smtClean="0"/>
              <a:t>Create </a:t>
            </a:r>
            <a:r>
              <a:rPr lang="en-US" b="1" dirty="0"/>
              <a:t>new </a:t>
            </a:r>
            <a:r>
              <a:rPr lang="vi-VN" b="1" dirty="0" smtClean="0"/>
              <a:t>angular project</a:t>
            </a:r>
            <a:endParaRPr lang="en-US" b="1" dirty="0"/>
          </a:p>
          <a:p>
            <a:pPr marL="95250" indent="0">
              <a:buNone/>
            </a:pPr>
            <a:r>
              <a:rPr lang="en-US" dirty="0"/>
              <a:t>-Open </a:t>
            </a:r>
            <a:r>
              <a:rPr lang="vi-VN" dirty="0" smtClean="0"/>
              <a:t>cmd and point to folder</a:t>
            </a:r>
          </a:p>
          <a:p>
            <a:pPr marL="95250" indent="0">
              <a:buNone/>
            </a:pPr>
            <a:r>
              <a:rPr lang="vi-VN" sz="1700" dirty="0" smtClean="0">
                <a:solidFill>
                  <a:srgbClr val="FF0000"/>
                </a:solidFill>
              </a:rPr>
              <a:t>         </a:t>
            </a:r>
            <a:r>
              <a:rPr lang="en-US" sz="1700" dirty="0" smtClean="0">
                <a:solidFill>
                  <a:srgbClr val="FF0000"/>
                </a:solidFill>
              </a:rPr>
              <a:t>ng </a:t>
            </a:r>
            <a:r>
              <a:rPr lang="en-US" sz="1700" dirty="0">
                <a:solidFill>
                  <a:srgbClr val="FF0000"/>
                </a:solidFill>
              </a:rPr>
              <a:t>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smtClean="0">
                <a:solidFill>
                  <a:srgbClr val="FF0000"/>
                </a:solidFill>
              </a:rPr>
              <a:t>OR </a:t>
            </a:r>
            <a:r>
              <a:rPr lang="fr-FR" sz="1700" dirty="0" err="1" smtClean="0">
                <a:solidFill>
                  <a:srgbClr val="FF0000"/>
                </a:solidFill>
              </a:rPr>
              <a:t>ng</a:t>
            </a:r>
            <a:r>
              <a:rPr lang="fr-FR" sz="1700" dirty="0" smtClean="0">
                <a:solidFill>
                  <a:srgbClr val="FF0000"/>
                </a:solidFill>
              </a:rPr>
              <a:t> </a:t>
            </a:r>
            <a:r>
              <a:rPr lang="fr-FR" sz="1700" dirty="0">
                <a:solidFill>
                  <a:srgbClr val="FF0000"/>
                </a:solidFill>
              </a:rPr>
              <a:t>serve --</a:t>
            </a:r>
            <a:r>
              <a:rPr lang="fr-FR" sz="1700" dirty="0" smtClean="0">
                <a:solidFill>
                  <a:srgbClr val="FF0000"/>
                </a:solidFill>
              </a:rPr>
              <a:t>port=</a:t>
            </a:r>
            <a:r>
              <a:rPr lang="fr-FR" sz="1700" dirty="0" err="1" smtClean="0">
                <a:solidFill>
                  <a:srgbClr val="FF0000"/>
                </a:solidFill>
              </a:rPr>
              <a:t>other</a:t>
            </a:r>
            <a:r>
              <a:rPr lang="fr-FR" sz="1700" dirty="0" smtClean="0">
                <a:solidFill>
                  <a:srgbClr val="FF0000"/>
                </a:solidFill>
              </a:rPr>
              <a:t>-</a:t>
            </a:r>
            <a:r>
              <a:rPr lang="vi-VN" sz="1700" dirty="0" smtClean="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a:t>P</a:t>
            </a:r>
            <a:r>
              <a:rPr lang="en-US" dirty="0" err="1" smtClean="0"/>
              <a:t>roject</a:t>
            </a:r>
            <a:r>
              <a:rPr lang="en-US" dirty="0" smtClean="0"/>
              <a:t> </a:t>
            </a:r>
            <a:r>
              <a:rPr lang="en-US" dirty="0"/>
              <a:t>file </a:t>
            </a:r>
            <a:r>
              <a:rPr lang="en-US" dirty="0" smtClean="0"/>
              <a:t>structure</a:t>
            </a:r>
            <a:endParaRPr lang="vi-VN" dirty="0" smtClean="0">
              <a:hlinkClick r:id="rId2"/>
            </a:endParaRPr>
          </a:p>
          <a:p>
            <a:pPr lvl="1"/>
            <a:r>
              <a:rPr lang="vi-VN" dirty="0" smtClean="0">
                <a:hlinkClick r:id="rId2"/>
              </a:rPr>
              <a:t>https</a:t>
            </a:r>
            <a:r>
              <a:rPr lang="vi-VN" dirty="0">
                <a:hlinkClick r:id="rId2"/>
              </a:rPr>
              <a:t>://</a:t>
            </a:r>
            <a:r>
              <a:rPr lang="vi-VN" dirty="0" smtClean="0">
                <a:hlinkClick r:id="rId2"/>
              </a:rPr>
              <a:t>angular.io/guide/file-structure</a:t>
            </a:r>
            <a:endParaRPr lang="vi-VN" dirty="0" smtClean="0"/>
          </a:p>
          <a:p>
            <a:r>
              <a:rPr lang="en-US" dirty="0"/>
              <a:t>Behind the </a:t>
            </a:r>
            <a:r>
              <a:rPr lang="en-US" dirty="0" err="1"/>
              <a:t>scense</a:t>
            </a:r>
            <a:endParaRPr lang="en-US" dirty="0">
              <a:hlinkClick r:id="rId3"/>
            </a:endParaRPr>
          </a:p>
          <a:p>
            <a:pPr lvl="1"/>
            <a:r>
              <a:rPr lang="vi-VN" dirty="0">
                <a:hlinkClick r:id="rId3"/>
              </a:rPr>
              <a:t>https://</a:t>
            </a:r>
            <a:r>
              <a:rPr lang="vi-VN" dirty="0" smtClean="0">
                <a:hlinkClick r:id="rId3"/>
              </a:rPr>
              <a:t>medium.com/siam-vit/how-an-angular-app-work-behind-the-scenes-angular-flow-dcc4d1df27bd</a:t>
            </a:r>
            <a:endParaRPr lang="vi-VN" dirty="0"/>
          </a:p>
          <a:p>
            <a:r>
              <a:rPr lang="vi-VN" dirty="0" smtClean="0"/>
              <a:t>Angular </a:t>
            </a:r>
            <a:r>
              <a:rPr lang="vi-VN" dirty="0" smtClean="0"/>
              <a:t>CLI – generate </a:t>
            </a:r>
            <a:endParaRPr lang="en-US" dirty="0" smtClean="0"/>
          </a:p>
          <a:p>
            <a:pPr lvl="1"/>
            <a:r>
              <a:rPr lang="en-US" dirty="0">
                <a:hlinkClick r:id="rId4"/>
              </a:rPr>
              <a:t>https://</a:t>
            </a:r>
            <a:r>
              <a:rPr lang="en-US" dirty="0" smtClean="0">
                <a:hlinkClick r:id="rId4"/>
              </a:rPr>
              <a:t>angular.io/cli/generate</a:t>
            </a:r>
            <a:endParaRPr lang="en-US" dirty="0" smtClean="0"/>
          </a:p>
          <a:p>
            <a:pPr lvl="1"/>
            <a:r>
              <a:rPr lang="en-US" dirty="0" smtClean="0"/>
              <a:t>Ex: </a:t>
            </a:r>
            <a:r>
              <a:rPr lang="en-US" i="1" dirty="0" smtClean="0">
                <a:solidFill>
                  <a:srgbClr val="FF0000"/>
                </a:solidFill>
              </a:rPr>
              <a:t>ng generate module</a:t>
            </a:r>
            <a:endParaRPr lang="en-US" i="1" dirty="0">
              <a:solidFill>
                <a:srgbClr val="FF0000"/>
              </a:solidFill>
            </a:endParaRP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err="1" smtClean="0"/>
              <a:t>NgModules</a:t>
            </a:r>
            <a:endParaRPr lang="vi-VN" dirty="0" smtClean="0"/>
          </a:p>
          <a:p>
            <a:pPr lvl="1"/>
            <a:r>
              <a:rPr lang="en-US" dirty="0">
                <a:hlinkClick r:id="rId2"/>
              </a:rPr>
              <a:t>https://</a:t>
            </a:r>
            <a:r>
              <a:rPr lang="en-US" dirty="0" smtClean="0">
                <a:hlinkClick r:id="rId2"/>
              </a:rPr>
              <a:t>angular.io/guide/architecture-modules</a:t>
            </a:r>
            <a:endParaRPr lang="en-US" dirty="0" smtClean="0"/>
          </a:p>
          <a:p>
            <a:pPr lvl="1"/>
            <a:r>
              <a:rPr lang="en-US" dirty="0" err="1" smtClean="0"/>
              <a:t>NgModules</a:t>
            </a:r>
            <a:r>
              <a:rPr lang="en-US" dirty="0" smtClean="0"/>
              <a:t> </a:t>
            </a:r>
            <a:r>
              <a:rPr lang="en-US" dirty="0"/>
              <a:t>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a:t>
            </a:r>
            <a:r>
              <a:rPr lang="en-US" dirty="0" smtClean="0"/>
              <a:t>component</a:t>
            </a:r>
            <a:r>
              <a:rPr lang="en-US" dirty="0"/>
              <a: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smtClean="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Ang</a:t>
            </a:r>
            <a:r>
              <a:rPr lang="en" sz="2000" b="1" dirty="0" smtClean="0">
                <a:latin typeface="Calibri" panose="020F0502020204030204" pitchFamily="34" charset="0"/>
                <a:ea typeface="Arial"/>
                <a:cs typeface="Calibri" panose="020F0502020204030204" pitchFamily="34" charset="0"/>
                <a:sym typeface="Arial"/>
              </a:rPr>
              <a:t>ular Introduction</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smtClean="0">
                <a:latin typeface="Calibri" panose="020F0502020204030204" pitchFamily="34" charset="0"/>
                <a:ea typeface="Arial"/>
                <a:cs typeface="Calibri" panose="020F0502020204030204" pitchFamily="34" charset="0"/>
                <a:sym typeface="Arial"/>
              </a:rPr>
              <a:t>Spring </a:t>
            </a:r>
            <a:r>
              <a:rPr lang="en" sz="1700" b="1" dirty="0">
                <a:latin typeface="Calibri" panose="020F0502020204030204" pitchFamily="34" charset="0"/>
                <a:ea typeface="Arial"/>
                <a:cs typeface="Calibri" panose="020F0502020204030204" pitchFamily="34" charset="0"/>
                <a:sym typeface="Arial"/>
              </a:rPr>
              <a:t>Data Flow </a:t>
            </a:r>
            <a:r>
              <a:rPr lang="en" sz="1700" b="1" dirty="0" smtClean="0">
                <a:latin typeface="Calibri" panose="020F0502020204030204" pitchFamily="34" charset="0"/>
                <a:ea typeface="Arial"/>
                <a:cs typeface="Calibri" panose="020F0502020204030204" pitchFamily="34" charset="0"/>
                <a:sym typeface="Arial"/>
              </a:rPr>
              <a:t>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Set </a:t>
            </a:r>
            <a:r>
              <a:rPr lang="en" sz="2000" b="1" dirty="0">
                <a:latin typeface="Calibri" panose="020F0502020204030204" pitchFamily="34" charset="0"/>
                <a:ea typeface="Arial"/>
                <a:cs typeface="Calibri" panose="020F0502020204030204" pitchFamily="34" charset="0"/>
                <a:sym typeface="Arial"/>
              </a:rPr>
              <a:t>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Explore</a:t>
            </a:r>
            <a:r>
              <a:rPr lang="en" sz="2000" b="1" dirty="0" smtClean="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Angular </a:t>
            </a:r>
            <a:r>
              <a:rPr lang="en" sz="2000" b="1" dirty="0" smtClean="0">
                <a:latin typeface="Calibri" panose="020F0502020204030204" pitchFamily="34" charset="0"/>
                <a:ea typeface="Arial"/>
                <a:cs typeface="Calibri" panose="020F0502020204030204" pitchFamily="34" charset="0"/>
                <a:sym typeface="Arial"/>
              </a:rPr>
              <a:t>project</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Angular </a:t>
            </a:r>
            <a:r>
              <a:rPr lang="en-US" sz="2000" b="1" dirty="0">
                <a:latin typeface="Calibri" panose="020F0502020204030204" pitchFamily="34" charset="0"/>
                <a:ea typeface="Arial"/>
                <a:cs typeface="Calibri" panose="020F0502020204030204" pitchFamily="34" charset="0"/>
                <a:sym typeface="Arial"/>
              </a:rPr>
              <a:t>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smtClean="0"/>
              <a:t>Components</a:t>
            </a:r>
            <a:endParaRPr lang="vi-VN" dirty="0" smtClean="0"/>
          </a:p>
          <a:p>
            <a:pPr lvl="1"/>
            <a:r>
              <a:rPr lang="en-US" dirty="0">
                <a:hlinkClick r:id="rId2"/>
              </a:rPr>
              <a:t>https://</a:t>
            </a:r>
            <a:r>
              <a:rPr lang="en-US" dirty="0" smtClean="0">
                <a:hlinkClick r:id="rId2"/>
              </a:rPr>
              <a:t>angular.io/guide/architecture-components</a:t>
            </a:r>
            <a:endParaRPr lang="vi-VN" dirty="0" smtClean="0"/>
          </a:p>
          <a:p>
            <a:pPr lvl="1"/>
            <a:r>
              <a:rPr lang="en-US" sz="1700" dirty="0" smtClean="0"/>
              <a:t>Angular </a:t>
            </a:r>
            <a:r>
              <a:rPr lang="vi-VN" sz="1700" dirty="0" smtClean="0"/>
              <a:t>CLI: </a:t>
            </a:r>
            <a:r>
              <a:rPr lang="en-US" sz="1700" dirty="0" smtClean="0">
                <a:solidFill>
                  <a:srgbClr val="FF0000"/>
                </a:solidFill>
              </a:rPr>
              <a:t>ng </a:t>
            </a:r>
            <a:r>
              <a:rPr lang="en-US" sz="1700" dirty="0">
                <a:solidFill>
                  <a:srgbClr val="FF0000"/>
                </a:solidFill>
              </a:rPr>
              <a:t>generate component </a:t>
            </a:r>
            <a:r>
              <a:rPr lang="en-US" sz="1700" dirty="0" smtClean="0">
                <a:solidFill>
                  <a:srgbClr val="FF0000"/>
                </a:solidFill>
              </a:rPr>
              <a:t>hero</a:t>
            </a:r>
          </a:p>
          <a:p>
            <a:pPr marL="838200" lvl="1" indent="-285750">
              <a:buFont typeface="Arial" panose="020B0604020202020204" pitchFamily="34" charset="0"/>
              <a:buChar char="•"/>
            </a:pPr>
            <a:r>
              <a:rPr lang="en-US" sz="1700" dirty="0" smtClean="0"/>
              <a:t>Angular</a:t>
            </a:r>
            <a:r>
              <a:rPr lang="en-US" sz="1700" dirty="0"/>
              <a:t> </a:t>
            </a:r>
            <a:r>
              <a:rPr lang="en-US" sz="1700" dirty="0">
                <a:hlinkClick r:id="rId3"/>
              </a:rPr>
              <a:t>components</a:t>
            </a:r>
            <a:r>
              <a:rPr lang="en-US" sz="1700" dirty="0"/>
              <a:t> form the data structure of your application. </a:t>
            </a:r>
            <a:endParaRPr lang="vi-VN" sz="1700" dirty="0"/>
          </a:p>
          <a:p>
            <a:pPr marL="838200" lvl="1" indent="-285750">
              <a:buFont typeface="Arial" panose="020B0604020202020204" pitchFamily="34" charset="0"/>
              <a:buChar char="•"/>
            </a:pPr>
            <a:r>
              <a:rPr lang="en-US" sz="1700" dirty="0" smtClean="0"/>
              <a:t>The </a:t>
            </a:r>
            <a:r>
              <a:rPr lang="en-US" sz="1700" dirty="0"/>
              <a:t>HTML </a:t>
            </a:r>
            <a:r>
              <a:rPr lang="en-US" sz="1700" dirty="0">
                <a:hlinkClick r:id="rId4"/>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5"/>
          <a:stretch>
            <a:fillRect/>
          </a:stretch>
        </p:blipFill>
        <p:spPr>
          <a:xfrm>
            <a:off x="3505200"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endParaRPr lang="vi-VN" sz="2000" b="1" dirty="0" smtClean="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Forms</a:t>
            </a:r>
            <a:endParaRPr lang="vi-VN" sz="2000" b="1" dirty="0" smtClean="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smtClean="0">
                <a:latin typeface="Calibri" panose="020F0502020204030204" pitchFamily="34" charset="0"/>
                <a:ea typeface="Arial"/>
                <a:cs typeface="Calibri" panose="020F0502020204030204" pitchFamily="34" charset="0"/>
              </a:rPr>
              <a:t>Template-driven </a:t>
            </a:r>
            <a:r>
              <a:rPr lang="en-US" sz="1700" b="1" dirty="0">
                <a:latin typeface="Calibri" panose="020F0502020204030204" pitchFamily="34" charset="0"/>
                <a:ea typeface="Arial"/>
                <a:cs typeface="Calibri" panose="020F0502020204030204" pitchFamily="34" charset="0"/>
              </a:rPr>
              <a:t>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Http</a:t>
            </a: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Client</a:t>
            </a:r>
            <a:endParaRPr lang="en-US"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a:t>
            </a:r>
            <a:r>
              <a:rPr lang="en-US" sz="2000" b="1" dirty="0" smtClean="0">
                <a:latin typeface="Calibri" panose="020F0502020204030204" pitchFamily="34" charset="0"/>
                <a:ea typeface="Arial"/>
                <a:cs typeface="Calibri" panose="020F0502020204030204" pitchFamily="34" charset="0"/>
                <a:sym typeface="Arial"/>
              </a:rPr>
              <a:t>Navigation</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Ref</a:t>
            </a:r>
          </a:p>
          <a:p>
            <a:pPr lvl="1"/>
            <a:r>
              <a:rPr lang="en-US" dirty="0">
                <a:hlinkClick r:id="rId2"/>
              </a:rPr>
              <a:t>https://</a:t>
            </a:r>
            <a:r>
              <a:rPr lang="en-US" dirty="0" smtClean="0">
                <a:hlinkClick r:id="rId2"/>
              </a:rPr>
              <a:t>angular.io/guide/binding-syntax</a:t>
            </a:r>
            <a:endParaRPr lang="vi-VN" dirty="0" smtClean="0"/>
          </a:p>
          <a:p>
            <a:pPr lvl="1"/>
            <a:r>
              <a:rPr lang="en-US" dirty="0">
                <a:hlinkClick r:id="rId3"/>
              </a:rPr>
              <a:t>https://</a:t>
            </a:r>
            <a:r>
              <a:rPr lang="en-US" dirty="0" smtClean="0">
                <a:hlinkClick r:id="rId3"/>
              </a:rPr>
              <a:t>angular.io/guide/property-binding</a:t>
            </a:r>
            <a:endParaRPr lang="vi-VN" dirty="0" smtClean="0"/>
          </a:p>
          <a:p>
            <a:pPr lvl="1"/>
            <a:r>
              <a:rPr lang="en-US" dirty="0">
                <a:hlinkClick r:id="rId4"/>
              </a:rPr>
              <a:t>https://</a:t>
            </a:r>
            <a:r>
              <a:rPr lang="en-US" dirty="0" smtClean="0">
                <a:hlinkClick r:id="rId4"/>
              </a:rPr>
              <a:t>angular.io/guide/event-binding</a:t>
            </a:r>
            <a:endParaRPr lang="vi-VN" dirty="0" smtClean="0"/>
          </a:p>
          <a:p>
            <a:pPr lvl="1"/>
            <a:r>
              <a:rPr lang="en-US" dirty="0">
                <a:hlinkClick r:id="rId5"/>
              </a:rPr>
              <a:t>https://</a:t>
            </a:r>
            <a:r>
              <a:rPr lang="en-US" dirty="0" smtClean="0">
                <a:hlinkClick r:id="rId5"/>
              </a:rPr>
              <a:t>angular.io/guide/two-way-binding</a:t>
            </a:r>
            <a:endParaRPr lang="vi-VN" dirty="0" smtClean="0"/>
          </a:p>
          <a:p>
            <a:pPr lvl="1"/>
            <a:endParaRPr lang="en-US" dirty="0"/>
          </a:p>
        </p:txBody>
      </p:sp>
    </p:spTree>
    <p:extLst>
      <p:ext uri="{BB962C8B-B14F-4D97-AF65-F5344CB8AC3E}">
        <p14:creationId xmlns:p14="http://schemas.microsoft.com/office/powerpoint/2010/main" val="158922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a:t>
            </a:r>
            <a:r>
              <a:rPr lang="en-US" dirty="0" smtClean="0">
                <a:latin typeface="Calibri" panose="020F0502020204030204" pitchFamily="34" charset="0"/>
                <a:ea typeface="Arial"/>
                <a:cs typeface="Calibri" panose="020F0502020204030204" pitchFamily="34" charset="0"/>
                <a:sym typeface="Arial"/>
              </a:rPr>
              <a:t>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smtClean="0">
              <a:latin typeface="+mn-lt"/>
            </a:endParaRPr>
          </a:p>
          <a:p>
            <a:pPr lvl="1">
              <a:spcBef>
                <a:spcPts val="0"/>
              </a:spcBef>
              <a:buClr>
                <a:srgbClr val="000000"/>
              </a:buClr>
            </a:pPr>
            <a:r>
              <a:rPr lang="en-US" dirty="0" smtClean="0">
                <a:solidFill>
                  <a:srgbClr val="000000"/>
                </a:solidFill>
                <a:latin typeface="+mn-lt"/>
              </a:rPr>
              <a:t>Source-to-view</a:t>
            </a:r>
            <a:endParaRPr lang="en-US" dirty="0">
              <a:solidFill>
                <a:srgbClr val="000000"/>
              </a:solidFill>
              <a:latin typeface="+mn-lt"/>
            </a:endParaRP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smtClean="0">
                <a:solidFill>
                  <a:srgbClr val="000000"/>
                </a:solidFill>
                <a:latin typeface="+mn-lt"/>
              </a:rPr>
              <a:t>Interpolation </a:t>
            </a:r>
            <a:r>
              <a:rPr lang="en-US" dirty="0">
                <a:solidFill>
                  <a:srgbClr val="000000"/>
                </a:solidFill>
                <a:latin typeface="+mn-lt"/>
              </a:rPr>
              <a:t>( {﻿{...}} ): </a:t>
            </a:r>
            <a:endParaRPr lang="en-US" dirty="0" smtClean="0">
              <a:solidFill>
                <a:srgbClr val="000000"/>
              </a:solidFill>
              <a:latin typeface="+mn-lt"/>
            </a:endParaRPr>
          </a:p>
          <a:p>
            <a:pPr lvl="1">
              <a:buFont typeface="Arial" panose="020B0604020202020204" pitchFamily="34" charset="0"/>
              <a:buChar char="•"/>
            </a:pPr>
            <a:r>
              <a:rPr lang="en-US" i="1" dirty="0" smtClean="0">
                <a:solidFill>
                  <a:srgbClr val="000088"/>
                </a:solidFill>
                <a:latin typeface="+mn-lt"/>
              </a:rPr>
              <a:t>&lt;</a:t>
            </a:r>
            <a:r>
              <a:rPr lang="en-US" i="1" dirty="0">
                <a:solidFill>
                  <a:srgbClr val="000088"/>
                </a:solidFill>
                <a:latin typeface="+mn-lt"/>
              </a:rPr>
              <a:t>p&gt;</a:t>
            </a:r>
            <a:r>
              <a:rPr lang="en-US" i="1" dirty="0">
                <a:latin typeface="+mn-lt"/>
              </a:rPr>
              <a:t>My current hero </a:t>
            </a:r>
            <a:r>
              <a:rPr lang="en-US" i="1" dirty="0" smtClean="0">
                <a:latin typeface="+mn-lt"/>
              </a:rPr>
              <a:t>is {{currentHero.name}}</a:t>
            </a:r>
            <a:r>
              <a:rPr lang="en-US" i="1" dirty="0" smtClean="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a:t>
            </a:r>
            <a:r>
              <a:rPr lang="en-US" sz="1100" dirty="0" smtClean="0">
                <a:solidFill>
                  <a:srgbClr val="000088"/>
                </a:solidFill>
                <a:latin typeface="Droid Sans Mono"/>
              </a:rPr>
              <a:t>&gt;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smtClean="0"/>
              <a:t>"&gt;</a:t>
            </a:r>
            <a:endParaRPr lang="vi-VN" dirty="0" smtClean="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a:t>
            </a:r>
            <a:r>
              <a:rPr lang="en-US" dirty="0" smtClean="0"/>
              <a:t>bindings</a:t>
            </a:r>
            <a:endParaRPr lang="vi-VN" dirty="0" smtClean="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smtClean="0"/>
              <a:t>&gt;</a:t>
            </a:r>
            <a:endParaRPr lang="vi-VN" dirty="0" smtClean="0"/>
          </a:p>
          <a:p>
            <a:pPr lvl="1"/>
            <a:r>
              <a:rPr lang="en-US" dirty="0"/>
              <a:t>&lt;div class="</a:t>
            </a:r>
            <a:r>
              <a:rPr lang="en-US" dirty="0" err="1"/>
              <a:t>myClass</a:t>
            </a:r>
            <a:r>
              <a:rPr lang="en-US" dirty="0"/>
              <a:t>" [class]="</a:t>
            </a:r>
            <a:r>
              <a:rPr lang="en-US" dirty="0" err="1"/>
              <a:t>myClassBinding</a:t>
            </a:r>
            <a:r>
              <a:rPr lang="en-US" dirty="0"/>
              <a:t>"&gt;Setting all classes with binding&lt;/div</a:t>
            </a:r>
            <a:r>
              <a:rPr lang="en-US" dirty="0" smtClean="0"/>
              <a:t>&gt;</a:t>
            </a:r>
            <a:endParaRPr lang="vi-VN" dirty="0" smtClean="0"/>
          </a:p>
          <a:p>
            <a:pPr lvl="1"/>
            <a:r>
              <a:rPr lang="en-US" dirty="0"/>
              <a:t>&lt;h1 [</a:t>
            </a:r>
            <a:r>
              <a:rPr lang="en-US" dirty="0" err="1"/>
              <a:t>class.myClass</a:t>
            </a:r>
            <a:r>
              <a:rPr lang="en-US" dirty="0"/>
              <a:t>]="</a:t>
            </a:r>
            <a:r>
              <a:rPr lang="en-US" dirty="0" err="1"/>
              <a:t>isTrue</a:t>
            </a:r>
            <a:r>
              <a:rPr lang="en-US" dirty="0"/>
              <a:t>"&gt;This class binding is for true value&lt;/h1</a:t>
            </a:r>
            <a:r>
              <a:rPr lang="en-US" dirty="0" smtClean="0"/>
              <a:t>&gt;</a:t>
            </a:r>
            <a:endParaRPr lang="vi-VN" dirty="0" smtClean="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a:t>
            </a:r>
            <a:r>
              <a:rPr lang="vi-VN" sz="2400" dirty="0" smtClean="0"/>
              <a:t>Binding</a:t>
            </a:r>
          </a:p>
          <a:p>
            <a:pPr lvl="1"/>
            <a:r>
              <a:rPr lang="vi-VN" dirty="0" smtClean="0"/>
              <a:t>Ref to </a:t>
            </a:r>
            <a:r>
              <a:rPr lang="en-US" dirty="0"/>
              <a:t> DOM event </a:t>
            </a:r>
            <a:r>
              <a:rPr lang="en-US" dirty="0" smtClean="0"/>
              <a:t>object</a:t>
            </a:r>
            <a:endParaRPr lang="vi-VN" dirty="0" smtClean="0">
              <a:hlinkClick r:id="rId2"/>
            </a:endParaRPr>
          </a:p>
          <a:p>
            <a:pPr lvl="2"/>
            <a:r>
              <a:rPr lang="en-US" dirty="0" smtClean="0">
                <a:hlinkClick r:id="rId2"/>
              </a:rPr>
              <a:t>https</a:t>
            </a:r>
            <a:r>
              <a:rPr lang="en-US" dirty="0">
                <a:hlinkClick r:id="rId2"/>
              </a:rPr>
              <a:t>://</a:t>
            </a:r>
            <a:r>
              <a:rPr lang="en-US" dirty="0" smtClean="0">
                <a:hlinkClick r:id="rId2"/>
              </a:rPr>
              <a:t>developer.mozilla.org/en-US/docs/Web/Events</a:t>
            </a:r>
            <a:endParaRPr lang="vi-VN" dirty="0" smtClean="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a:t>
            </a:r>
            <a:r>
              <a:rPr lang="vi-VN" sz="2000" dirty="0" smtClean="0"/>
              <a:t>Binding</a:t>
            </a:r>
            <a:endParaRPr lang="vi-VN" dirty="0" smtClean="0"/>
          </a:p>
          <a:p>
            <a:pPr lvl="1"/>
            <a:r>
              <a:rPr lang="en-US" dirty="0" smtClean="0"/>
              <a:t>User </a:t>
            </a:r>
            <a:r>
              <a:rPr lang="en-US" dirty="0"/>
              <a:t>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angular.io/docs</a:t>
            </a:r>
            <a:endParaRPr lang="en-US" dirty="0" smtClean="0"/>
          </a:p>
          <a:p>
            <a:r>
              <a:rPr lang="en-US" dirty="0">
                <a:hlinkClick r:id="rId3"/>
              </a:rPr>
              <a:t>https://</a:t>
            </a:r>
            <a:r>
              <a:rPr lang="en-US" dirty="0" smtClean="0">
                <a:hlinkClick r:id="rId3"/>
              </a:rPr>
              <a:t>viettuts.vn/angular7</a:t>
            </a:r>
            <a:endParaRPr lang="en-US" dirty="0" smtClean="0"/>
          </a:p>
          <a:p>
            <a:r>
              <a:rPr lang="en-US" dirty="0">
                <a:hlinkClick r:id="rId4"/>
              </a:rPr>
              <a:t>https://</a:t>
            </a:r>
            <a:r>
              <a:rPr lang="en-US" dirty="0" smtClean="0">
                <a:hlinkClick r:id="rId4"/>
              </a:rPr>
              <a:t>xuanthulab.net/tao-va-su-dung-module-trong-angular.html</a:t>
            </a:r>
            <a:endParaRPr lang="en-US" dirty="0" smtClean="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smtClean="0"/>
              <a:t>wo-way </a:t>
            </a:r>
            <a:r>
              <a:rPr lang="en-US" dirty="0"/>
              <a:t>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a:t>
            </a:r>
            <a:r>
              <a:rPr lang="en-US" dirty="0" smtClean="0"/>
              <a:t>changes</a:t>
            </a:r>
            <a:endParaRPr lang="vi-VN" dirty="0" smtClean="0"/>
          </a:p>
          <a:p>
            <a:pPr lvl="1"/>
            <a:r>
              <a:rPr lang="en-US" dirty="0"/>
              <a:t>&lt;input [(</a:t>
            </a:r>
            <a:r>
              <a:rPr lang="en-US" dirty="0" err="1"/>
              <a:t>ngModel</a:t>
            </a:r>
            <a:r>
              <a:rPr lang="en-US" dirty="0"/>
              <a:t>)] ="</a:t>
            </a:r>
            <a:r>
              <a:rPr lang="en-US" dirty="0" err="1"/>
              <a:t>myMsg</a:t>
            </a:r>
            <a:r>
              <a:rPr lang="en-US" dirty="0" smtClean="0"/>
              <a:t>"/&gt;</a:t>
            </a:r>
            <a:endParaRPr lang="vi-VN" dirty="0" smtClean="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a:t>
            </a:r>
            <a:r>
              <a:rPr lang="vi-VN" dirty="0" smtClean="0">
                <a:latin typeface="Calibri" panose="020F0502020204030204" pitchFamily="34" charset="0"/>
                <a:ea typeface="Arial"/>
                <a:cs typeface="Calibri" panose="020F0502020204030204" pitchFamily="34" charset="0"/>
                <a:sym typeface="Arial"/>
              </a:rPr>
              <a:t>variables</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angular.io/guide/template-reference-variables</a:t>
            </a:r>
            <a:endParaRPr lang="vi-VN" dirty="0" smtClean="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smtClean="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a:t>
            </a:r>
            <a:r>
              <a:rPr lang="en-US" dirty="0" smtClean="0">
                <a:hlinkClick r:id="rId2"/>
              </a:rPr>
              <a:t>viblo.asia/p/lifecycle-hooks-trong-angular-6J3Zgw8qZmB</a:t>
            </a:r>
            <a:endParaRPr lang="vi-VN" dirty="0" smtClean="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pPr marL="95250" indent="0">
              <a:buNone/>
            </a:pPr>
            <a:endParaRPr lang="en-US" dirty="0"/>
          </a:p>
        </p:txBody>
      </p:sp>
      <p:pic>
        <p:nvPicPr>
          <p:cNvPr id="1026" name="Picture 2" descr="Directives In Angular - Part One (Attribute Dir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723" y="1938881"/>
            <a:ext cx="61531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lvl="0">
              <a:spcBef>
                <a:spcPts val="0"/>
              </a:spcBef>
              <a:buClr>
                <a:srgbClr val="000000"/>
              </a:buClr>
            </a:pPr>
            <a:r>
              <a:rPr lang="en-US" dirty="0"/>
              <a:t>Built-in structural </a:t>
            </a:r>
            <a:r>
              <a:rPr lang="en-US" dirty="0" smtClean="0"/>
              <a:t>directives</a:t>
            </a:r>
          </a:p>
          <a:p>
            <a:pPr lvl="1">
              <a:spcBef>
                <a:spcPts val="0"/>
              </a:spcBef>
              <a:buClr>
                <a:srgbClr val="000000"/>
              </a:buClr>
            </a:pPr>
            <a:r>
              <a:rPr lang="en" sz="1700" dirty="0" smtClean="0">
                <a:solidFill>
                  <a:srgbClr val="000000"/>
                </a:solidFill>
              </a:rPr>
              <a:t>NgIf</a:t>
            </a:r>
            <a:r>
              <a:rPr lang="en" sz="1800" dirty="0">
                <a:solidFill>
                  <a:srgbClr val="000000"/>
                </a:solidFill>
              </a:rPr>
              <a:t>: </a:t>
            </a:r>
            <a:endParaRPr lang="en" dirty="0">
              <a:solidFill>
                <a:srgbClr val="000000"/>
              </a:solidFill>
            </a:endParaRPr>
          </a:p>
          <a:p>
            <a:pPr lvl="2">
              <a:spcBef>
                <a:spcPts val="0"/>
              </a:spcBef>
              <a:buClr>
                <a:srgbClr val="000000"/>
              </a:buClr>
            </a:pPr>
            <a:r>
              <a:rPr lang="en" dirty="0" smtClean="0">
                <a:solidFill>
                  <a:srgbClr val="000088"/>
                </a:solidFill>
              </a:rPr>
              <a:t>&lt;</a:t>
            </a:r>
            <a:r>
              <a:rPr lang="en" dirty="0">
                <a:solidFill>
                  <a:srgbClr val="000088"/>
                </a:solidFill>
              </a:rPr>
              <a:t>app-hero-detail</a:t>
            </a:r>
            <a:r>
              <a:rPr lang="en" dirty="0"/>
              <a:t> *</a:t>
            </a:r>
            <a:r>
              <a:rPr lang="en" u="sng" dirty="0">
                <a:solidFill>
                  <a:srgbClr val="660066"/>
                </a:solidFill>
                <a:hlinkClick r:id="rId3"/>
              </a:rPr>
              <a:t>ngIf</a:t>
            </a:r>
            <a:r>
              <a:rPr lang="en" dirty="0">
                <a:solidFill>
                  <a:srgbClr val="666600"/>
                </a:solidFill>
              </a:rPr>
              <a:t>=</a:t>
            </a:r>
            <a:r>
              <a:rPr lang="en" dirty="0">
                <a:solidFill>
                  <a:srgbClr val="880000"/>
                </a:solidFill>
              </a:rPr>
              <a:t>"</a:t>
            </a:r>
            <a:r>
              <a:rPr lang="en" u="sng" dirty="0">
                <a:solidFill>
                  <a:srgbClr val="880000"/>
                </a:solidFill>
                <a:hlinkClick r:id="rId4"/>
              </a:rPr>
              <a:t>isActive</a:t>
            </a:r>
            <a:r>
              <a:rPr lang="en" dirty="0">
                <a:solidFill>
                  <a:srgbClr val="880000"/>
                </a:solidFill>
              </a:rPr>
              <a:t>"</a:t>
            </a:r>
            <a:r>
              <a:rPr lang="en" dirty="0">
                <a:solidFill>
                  <a:srgbClr val="000088"/>
                </a:solidFill>
              </a:rPr>
              <a:t>&gt;&lt;/app-hero-detail&gt;</a:t>
            </a:r>
            <a:endParaRPr dirty="0">
              <a:solidFill>
                <a:srgbClr val="000000"/>
              </a:solidFill>
            </a:endParaRPr>
          </a:p>
          <a:p>
            <a:pPr lvl="1" indent="-361950">
              <a:spcBef>
                <a:spcPts val="0"/>
              </a:spcBef>
              <a:buClr>
                <a:srgbClr val="000000"/>
              </a:buClr>
              <a:buSzPts val="2100"/>
            </a:pPr>
            <a:r>
              <a:rPr lang="en" sz="1700" dirty="0">
                <a:solidFill>
                  <a:srgbClr val="000000"/>
                </a:solidFill>
              </a:rPr>
              <a:t>NgSwitch</a:t>
            </a:r>
            <a:endParaRPr sz="1700" dirty="0">
              <a:solidFill>
                <a:srgbClr val="000000"/>
              </a:solidFill>
            </a:endParaRPr>
          </a:p>
          <a:p>
            <a:pPr lvl="1" indent="-361950">
              <a:spcBef>
                <a:spcPts val="0"/>
              </a:spcBef>
              <a:buClr>
                <a:srgbClr val="000000"/>
              </a:buClr>
              <a:buSzPts val="2100"/>
            </a:pPr>
            <a:r>
              <a:rPr lang="en" sz="1700" dirty="0">
                <a:solidFill>
                  <a:srgbClr val="000000"/>
                </a:solidFill>
              </a:rPr>
              <a:t>NgForOf</a:t>
            </a:r>
            <a:r>
              <a:rPr lang="en" sz="2100" dirty="0">
                <a:solidFill>
                  <a:srgbClr val="000000"/>
                </a:solidFill>
              </a:rPr>
              <a:t>: </a:t>
            </a:r>
          </a:p>
          <a:p>
            <a:pPr lvl="2" indent="-361950">
              <a:spcBef>
                <a:spcPts val="0"/>
              </a:spcBef>
              <a:buClr>
                <a:srgbClr val="000000"/>
              </a:buClr>
              <a:buSzPts val="2100"/>
            </a:pPr>
            <a:r>
              <a:rPr lang="en" dirty="0" smtClean="0">
                <a:solidFill>
                  <a:srgbClr val="000088"/>
                </a:solidFill>
              </a:rPr>
              <a:t>&lt;</a:t>
            </a:r>
            <a:r>
              <a:rPr lang="en" dirty="0">
                <a:solidFill>
                  <a:srgbClr val="000088"/>
                </a:solidFill>
              </a:rPr>
              <a:t>div</a:t>
            </a:r>
            <a:r>
              <a:rPr lang="en" dirty="0"/>
              <a:t> *</a:t>
            </a:r>
            <a:r>
              <a:rPr lang="en" u="sng" dirty="0">
                <a:solidFill>
                  <a:srgbClr val="660066"/>
                </a:solidFill>
                <a:hlinkClick r:id="rId5"/>
              </a:rPr>
              <a:t>ngFor</a:t>
            </a:r>
            <a:r>
              <a:rPr lang="en" dirty="0">
                <a:solidFill>
                  <a:srgbClr val="666600"/>
                </a:solidFill>
              </a:rPr>
              <a:t>=</a:t>
            </a:r>
            <a:r>
              <a:rPr lang="en" dirty="0">
                <a:solidFill>
                  <a:srgbClr val="880000"/>
                </a:solidFill>
              </a:rPr>
              <a:t>"let hero of heroes"</a:t>
            </a:r>
            <a:r>
              <a:rPr lang="en" dirty="0">
                <a:solidFill>
                  <a:srgbClr val="000088"/>
                </a:solidFill>
              </a:rPr>
              <a:t>&gt;</a:t>
            </a:r>
            <a:r>
              <a:rPr lang="en" dirty="0"/>
              <a:t>{{hero.name}}</a:t>
            </a:r>
            <a:r>
              <a:rPr lang="en" dirty="0">
                <a:solidFill>
                  <a:srgbClr val="000088"/>
                </a:solidFill>
              </a:rPr>
              <a:t>&lt;/div</a:t>
            </a:r>
            <a:r>
              <a:rPr lang="en" dirty="0" smtClean="0">
                <a:solidFill>
                  <a:srgbClr val="000088"/>
                </a:solidFill>
              </a:rPr>
              <a:t>&gt;</a:t>
            </a:r>
          </a:p>
          <a:p>
            <a:pPr>
              <a:spcBef>
                <a:spcPts val="0"/>
              </a:spcBef>
              <a:buClr>
                <a:srgbClr val="000000"/>
              </a:buClr>
            </a:pPr>
            <a:r>
              <a:rPr lang="en-US" dirty="0"/>
              <a:t>Built-in attribute directives</a:t>
            </a:r>
          </a:p>
          <a:p>
            <a:pPr lvl="1">
              <a:spcBef>
                <a:spcPts val="0"/>
              </a:spcBef>
              <a:buClr>
                <a:srgbClr val="000000"/>
              </a:buClr>
            </a:pPr>
            <a:r>
              <a:rPr lang="en-US" sz="1700" dirty="0" err="1">
                <a:solidFill>
                  <a:srgbClr val="000000"/>
                </a:solidFill>
              </a:rPr>
              <a:t>NgClass</a:t>
            </a:r>
            <a:r>
              <a:rPr lang="en-US" sz="1700" dirty="0">
                <a:solidFill>
                  <a:srgbClr val="000000"/>
                </a:solidFill>
              </a:rPr>
              <a:t>—adds and removes a set of CSS classes.</a:t>
            </a:r>
          </a:p>
          <a:p>
            <a:pPr lvl="1">
              <a:spcBef>
                <a:spcPts val="0"/>
              </a:spcBef>
              <a:buClr>
                <a:srgbClr val="000000"/>
              </a:buClr>
            </a:pPr>
            <a:r>
              <a:rPr lang="en-US" sz="1700" dirty="0" err="1">
                <a:solidFill>
                  <a:srgbClr val="000000"/>
                </a:solidFill>
              </a:rPr>
              <a:t>NgStyle</a:t>
            </a:r>
            <a:r>
              <a:rPr lang="en-US" sz="1700" dirty="0">
                <a:solidFill>
                  <a:srgbClr val="000000"/>
                </a:solidFill>
              </a:rPr>
              <a:t>—adds and removes a set of HTML styles.</a:t>
            </a:r>
          </a:p>
          <a:p>
            <a:pPr lvl="1">
              <a:spcBef>
                <a:spcPts val="0"/>
              </a:spcBef>
              <a:buClr>
                <a:srgbClr val="000000"/>
              </a:buClr>
            </a:pPr>
            <a:r>
              <a:rPr lang="en-US" sz="1700" dirty="0" err="1">
                <a:solidFill>
                  <a:srgbClr val="000000"/>
                </a:solidFill>
              </a:rPr>
              <a:t>NgModel</a:t>
            </a:r>
            <a:r>
              <a:rPr lang="en-US" sz="1700" dirty="0">
                <a:solidFill>
                  <a:srgbClr val="000000"/>
                </a:solidFill>
              </a:rPr>
              <a:t>—adds two-way data binding to an HTML form element.</a:t>
            </a:r>
            <a:endParaRPr sz="1700" dirty="0">
              <a:solidFill>
                <a:srgbClr val="000000"/>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xmlns=""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xmlns="" id="{62D828A7-23C6-47B9-8FC4-9EAFFB8F8BF8}"/>
              </a:ext>
            </a:extLst>
          </p:cNvPr>
          <p:cNvSpPr>
            <a:spLocks noGrp="1"/>
          </p:cNvSpPr>
          <p:nvPr>
            <p:ph type="body" idx="1"/>
          </p:nvPr>
        </p:nvSpPr>
        <p:spPr/>
        <p:txBody>
          <a:bodyPr/>
          <a:lstStyle/>
          <a:p>
            <a:r>
              <a:rPr lang="vi-VN" dirty="0" smtClean="0"/>
              <a:t>A</a:t>
            </a:r>
            <a:r>
              <a:rPr lang="en-US" dirty="0" smtClean="0"/>
              <a:t> </a:t>
            </a:r>
            <a:r>
              <a:rPr lang="en-US" dirty="0"/>
              <a:t>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xmlns=""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pPr marL="95250" indent="0">
              <a:buNone/>
            </a:pPr>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1"/>
            <a:r>
              <a:rPr lang="en-US" dirty="0"/>
              <a:t>A pipe is a class decorated with pipe metadata.</a:t>
            </a:r>
          </a:p>
          <a:p>
            <a:pPr lvl="1"/>
            <a:r>
              <a:rPr lang="en-US" dirty="0"/>
              <a:t>The pipe class implements the </a:t>
            </a:r>
            <a:r>
              <a:rPr lang="en-US" dirty="0" err="1"/>
              <a:t>PipeTransform</a:t>
            </a:r>
            <a:r>
              <a:rPr lang="en-US" dirty="0"/>
              <a:t> interface's </a:t>
            </a:r>
            <a:r>
              <a:rPr lang="vi-VN" dirty="0"/>
              <a:t>transform. </a:t>
            </a:r>
          </a:p>
          <a:p>
            <a:pPr lvl="1"/>
            <a:r>
              <a:rPr lang="en-US" dirty="0"/>
              <a:t>There will be one additional argument to the transform method for each parameter passed to the </a:t>
            </a:r>
            <a:r>
              <a:rPr lang="vi-VN" dirty="0"/>
              <a:t>pipe.</a:t>
            </a:r>
          </a:p>
          <a:p>
            <a:pPr lvl="1"/>
            <a:r>
              <a:rPr lang="en-US" dirty="0"/>
              <a:t>To tell Angular that this is a pipe, you apply the @Pipe decorator</a:t>
            </a:r>
          </a:p>
          <a:p>
            <a:pPr lvl="1"/>
            <a:r>
              <a:rPr lang="en-US" dirty="0"/>
              <a:t>The @Pipe decorator allows you to define the pipe name that you'll use within template expressions. </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smtClean="0"/>
              <a:t>Model-driven </a:t>
            </a:r>
            <a:r>
              <a:rPr lang="en-US" dirty="0"/>
              <a:t>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module in your app. </a:t>
            </a:r>
          </a:p>
          <a:p>
            <a:pPr lvl="1"/>
            <a:r>
              <a:rPr lang="en-US" dirty="0"/>
              <a:t>Generate a new </a:t>
            </a:r>
            <a:r>
              <a:rPr lang="en-US" dirty="0" err="1"/>
              <a:t>FormControl</a:t>
            </a:r>
            <a:r>
              <a:rPr lang="en-US" dirty="0"/>
              <a:t> instance and save it in the component.</a:t>
            </a:r>
          </a:p>
          <a:p>
            <a:pPr lvl="1"/>
            <a:r>
              <a:rPr lang="en-US" dirty="0"/>
              <a:t>Register the </a:t>
            </a:r>
            <a:r>
              <a:rPr lang="en-US" dirty="0" err="1"/>
              <a:t>FormControl</a:t>
            </a:r>
            <a:r>
              <a:rPr lang="en-US" dirty="0"/>
              <a:t> in the template.</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template using </a:t>
            </a:r>
            <a:r>
              <a:rPr lang="en-US" dirty="0" err="1"/>
              <a:t>AsyncPipe</a:t>
            </a:r>
            <a:r>
              <a:rPr lang="en-US" dirty="0"/>
              <a:t> or in the component class using the subscribe() method.</a:t>
            </a:r>
          </a:p>
          <a:p>
            <a:pPr lvl="1"/>
            <a:r>
              <a:rPr lang="en-US" dirty="0"/>
              <a:t>With the value property, which gives you a snapshot of the current value.</a:t>
            </a:r>
          </a:p>
        </p:txBody>
      </p:sp>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dirty="0"/>
              <a:t>Use the </a:t>
            </a:r>
            <a:r>
              <a:rPr lang="en-US" dirty="0" err="1"/>
              <a:t>setValue</a:t>
            </a:r>
            <a:r>
              <a:rPr lang="en-US" dirty="0"/>
              <a:t>() method to set a new value for an individual control. The </a:t>
            </a:r>
            <a:r>
              <a:rPr lang="en-US" dirty="0" err="1"/>
              <a:t>setValue</a:t>
            </a:r>
            <a:r>
              <a:rPr lang="en-US" dirty="0"/>
              <a:t>() method strictly adheres to the structure of the form group and replaces the entire value for the control.</a:t>
            </a:r>
          </a:p>
          <a:p>
            <a:pPr lvl="2">
              <a:buClr>
                <a:srgbClr val="000000"/>
              </a:buClr>
            </a:pP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dirty="0"/>
              <a:t>Use the </a:t>
            </a:r>
            <a:r>
              <a:rPr lang="en-US" dirty="0" err="1"/>
              <a:t>patchValue</a:t>
            </a:r>
            <a:r>
              <a:rPr lang="en-US" dirty="0"/>
              <a:t>() method to replace any properties defined in the object that have changed in the form model.</a:t>
            </a:r>
          </a:p>
          <a:p>
            <a:r>
              <a:rPr lang="en-US" dirty="0"/>
              <a:t>Using the </a:t>
            </a:r>
            <a:r>
              <a:rPr lang="en-US" dirty="0" err="1"/>
              <a:t>FormBuilder</a:t>
            </a:r>
            <a:r>
              <a:rPr lang="en-US" dirty="0"/>
              <a:t> service to generate controls</a:t>
            </a:r>
          </a:p>
          <a:p>
            <a:pPr lvl="1"/>
            <a:r>
              <a:rPr lang="en-US" dirty="0"/>
              <a:t>Import the </a:t>
            </a:r>
            <a:r>
              <a:rPr lang="en-US" dirty="0" err="1"/>
              <a:t>FormBuilder</a:t>
            </a:r>
            <a:r>
              <a:rPr lang="en-US" dirty="0"/>
              <a:t> class.</a:t>
            </a:r>
          </a:p>
          <a:p>
            <a:pPr lvl="1"/>
            <a:r>
              <a:rPr lang="en-US" dirty="0"/>
              <a:t>Inject the </a:t>
            </a:r>
            <a:r>
              <a:rPr lang="en-US" dirty="0" err="1"/>
              <a:t>FormBuilder</a:t>
            </a:r>
            <a:r>
              <a:rPr lang="en-US" dirty="0"/>
              <a:t> service.</a:t>
            </a:r>
          </a:p>
          <a:p>
            <a:pPr lvl="1"/>
            <a:r>
              <a:rPr lang="en-US" dirty="0"/>
              <a:t>Generate the form contents.</a:t>
            </a:r>
          </a:p>
          <a:p>
            <a:endParaRPr lang="en-US" dirty="0"/>
          </a:p>
        </p:txBody>
      </p:sp>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p>
          <a:p>
            <a:pPr lvl="1"/>
            <a:r>
              <a:rPr lang="en-US" dirty="0"/>
              <a:t>Import a validator function in your form component.</a:t>
            </a:r>
          </a:p>
          <a:p>
            <a:pPr lvl="1"/>
            <a:r>
              <a:rPr lang="en-US" dirty="0"/>
              <a:t>Add the validator to the field in the form.</a:t>
            </a:r>
          </a:p>
          <a:p>
            <a:pPr lvl="1"/>
            <a:r>
              <a:rPr lang="en-US" dirty="0"/>
              <a:t>Add logic to handle the validation status.</a:t>
            </a:r>
          </a:p>
          <a:p>
            <a:r>
              <a:rPr lang="en-US" dirty="0"/>
              <a:t>Display form status</a:t>
            </a:r>
          </a:p>
          <a:p>
            <a:pPr lvl="1"/>
            <a:r>
              <a:rPr lang="en-US" dirty="0">
                <a:solidFill>
                  <a:srgbClr val="000000"/>
                </a:solidFill>
                <a:latin typeface="Droid Sans Mono"/>
                <a:hlinkClick r:id="rId2"/>
              </a:rPr>
              <a:t>Form</a:t>
            </a:r>
            <a:r>
              <a:rPr lang="en-US" dirty="0">
                <a:solidFill>
                  <a:srgbClr val="000000"/>
                </a:solidFill>
                <a:latin typeface="Droid Sans Mono"/>
              </a:rPr>
              <a:t> Status: {{ </a:t>
            </a:r>
            <a:r>
              <a:rPr lang="en-US" dirty="0" err="1">
                <a:solidFill>
                  <a:srgbClr val="000000"/>
                </a:solidFill>
                <a:latin typeface="Droid Sans Mono"/>
              </a:rPr>
              <a:t>profileForm.status</a:t>
            </a:r>
            <a:r>
              <a:rPr lang="en-US" dirty="0">
                <a:solidFill>
                  <a:srgbClr val="000000"/>
                </a:solidFill>
                <a:latin typeface="Droid Sans Mono"/>
              </a:rPr>
              <a:t> }}</a:t>
            </a:r>
            <a:endParaRPr lang="en-US" dirty="0"/>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950"/>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Track input validity and control status using </a:t>
            </a:r>
            <a:r>
              <a:rPr lang="en-US" dirty="0" err="1"/>
              <a:t>ngModel</a:t>
            </a:r>
            <a:r>
              <a:rPr lang="en-US" dirty="0"/>
              <a:t>.</a:t>
            </a:r>
          </a:p>
          <a:p>
            <a:pPr lvl="1"/>
            <a:r>
              <a:rPr lang="en-US" dirty="0"/>
              <a:t>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a:p>
            <a:pPr lvl="1"/>
            <a:r>
              <a:rPr lang="en-US" dirty="0"/>
              <a:t>After submit, swap out the finished form for different content on the page.</a:t>
            </a:r>
          </a:p>
        </p:txBody>
      </p:sp>
    </p:spTree>
    <p:extLst>
      <p:ext uri="{BB962C8B-B14F-4D97-AF65-F5344CB8AC3E}">
        <p14:creationId xmlns:p14="http://schemas.microsoft.com/office/powerpoint/2010/main" val="25548405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i="1" dirty="0" err="1"/>
              <a:t>ngModel</a:t>
            </a:r>
            <a:endParaRPr lang="en-US"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i="1" dirty="0" err="1"/>
              <a:t>ngModel</a:t>
            </a:r>
            <a:endParaRPr lang="en-US" dirty="0"/>
          </a:p>
          <a:p>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133600" y="3105150"/>
            <a:ext cx="3962400" cy="1865484"/>
          </a:xfrm>
          <a:prstGeom prst="rect">
            <a:avLst/>
          </a:prstGeom>
        </p:spPr>
      </p:pic>
    </p:spTree>
    <p:extLst>
      <p:ext uri="{BB962C8B-B14F-4D97-AF65-F5344CB8AC3E}">
        <p14:creationId xmlns:p14="http://schemas.microsoft.com/office/powerpoint/2010/main" val="41259156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lvl="1"/>
            <a:r>
              <a:rPr lang="en-US" sz="1400" dirty="0">
                <a:solidFill>
                  <a:srgbClr val="000088"/>
                </a:solidFill>
                <a:latin typeface="Droid Sans Mono"/>
              </a:rPr>
              <a:t>&lt;div</a:t>
            </a:r>
            <a:r>
              <a:rPr lang="en-US" sz="1400" dirty="0">
                <a:solidFill>
                  <a:srgbClr val="000000"/>
                </a:solidFill>
                <a:latin typeface="Droid Sans Mono"/>
              </a:rPr>
              <a:t> [</a:t>
            </a:r>
            <a:r>
              <a:rPr lang="en-US" sz="1400" dirty="0">
                <a:solidFill>
                  <a:srgbClr val="660066"/>
                </a:solidFill>
                <a:latin typeface="Droid Sans Mono"/>
              </a:rPr>
              <a:t>hidden</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name.valid</a:t>
            </a:r>
            <a:r>
              <a:rPr lang="en-US" sz="1400" dirty="0">
                <a:solidFill>
                  <a:srgbClr val="880000"/>
                </a:solidFill>
                <a:latin typeface="Droid Sans Mono"/>
              </a:rPr>
              <a:t> || </a:t>
            </a:r>
            <a:r>
              <a:rPr lang="en-US" sz="1400" dirty="0" err="1">
                <a:solidFill>
                  <a:srgbClr val="880000"/>
                </a:solidFill>
                <a:latin typeface="Droid Sans Mono"/>
              </a:rPr>
              <a:t>name.pristine</a:t>
            </a:r>
            <a:r>
              <a:rPr lang="en-US" sz="1400" dirty="0">
                <a:solidFill>
                  <a:srgbClr val="880000"/>
                </a:solidFill>
                <a:latin typeface="Droid Sans Mono"/>
              </a:rPr>
              <a: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"alert alert-danger"</a:t>
            </a:r>
            <a:r>
              <a:rPr lang="en-US" sz="1400" dirty="0">
                <a:solidFill>
                  <a:srgbClr val="000088"/>
                </a:solidFill>
                <a:latin typeface="Droid Sans Mono"/>
              </a:rPr>
              <a:t>&gt;</a:t>
            </a:r>
            <a:r>
              <a:rPr lang="en-US" sz="1400" dirty="0">
                <a:solidFill>
                  <a:srgbClr val="000000"/>
                </a:solidFill>
                <a:latin typeface="Droid Sans Mono"/>
              </a:rPr>
              <a:t> Name is required </a:t>
            </a:r>
            <a:r>
              <a:rPr lang="en-US" sz="1400" dirty="0">
                <a:solidFill>
                  <a:srgbClr val="000088"/>
                </a:solidFill>
                <a:latin typeface="Droid Sans Mono"/>
              </a:rPr>
              <a:t>&lt;/div&gt;</a:t>
            </a:r>
          </a:p>
          <a:p>
            <a:r>
              <a:rPr lang="en-US" dirty="0"/>
              <a:t>Submit the form with </a:t>
            </a:r>
            <a:r>
              <a:rPr lang="en-US" dirty="0" err="1"/>
              <a:t>ngSubmit</a:t>
            </a:r>
            <a:endParaRPr lang="en-US" dirty="0"/>
          </a:p>
          <a:p>
            <a:pPr lvl="1"/>
            <a:r>
              <a:rPr lang="en-US" sz="1400" dirty="0">
                <a:solidFill>
                  <a:srgbClr val="000088"/>
                </a:solidFill>
                <a:latin typeface="Droid Sans Mono"/>
              </a:rPr>
              <a:t>&lt;form</a:t>
            </a:r>
            <a:r>
              <a:rPr lang="en-US" sz="1400" dirty="0">
                <a:solidFill>
                  <a:srgbClr val="000000"/>
                </a:solidFill>
                <a:latin typeface="Droid Sans Mono"/>
              </a:rPr>
              <a:t> (</a:t>
            </a:r>
            <a:r>
              <a:rPr lang="en-US" sz="1400" dirty="0" err="1">
                <a:solidFill>
                  <a:srgbClr val="660066"/>
                </a:solidFill>
                <a:latin typeface="Droid Sans Mono"/>
              </a:rPr>
              <a:t>ngSubmit</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onSubmit</a:t>
            </a:r>
            <a:r>
              <a:rPr lang="en-US" sz="1400" dirty="0">
                <a:solidFill>
                  <a:srgbClr val="880000"/>
                </a:solidFill>
                <a:latin typeface="Droid Sans Mono"/>
              </a:rPr>
              <a:t>()"</a:t>
            </a:r>
            <a:r>
              <a:rPr lang="en-US" sz="1400" dirty="0">
                <a:solidFill>
                  <a:srgbClr val="000000"/>
                </a:solidFill>
                <a:latin typeface="Droid Sans Mono"/>
              </a:rPr>
              <a:t> #</a:t>
            </a:r>
            <a:r>
              <a:rPr lang="en-US" sz="1400" dirty="0" err="1">
                <a:solidFill>
                  <a:srgbClr val="660066"/>
                </a:solidFill>
                <a:latin typeface="Droid Sans Mono"/>
              </a:rPr>
              <a:t>heroForm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hlinkClick r:id="rId2"/>
              </a:rPr>
              <a:t>ngForm</a:t>
            </a:r>
            <a:r>
              <a:rPr lang="en-US" sz="1400" dirty="0">
                <a:solidFill>
                  <a:srgbClr val="880000"/>
                </a:solidFill>
                <a:latin typeface="Droid Sans Mono"/>
              </a:rPr>
              <a:t>"</a:t>
            </a:r>
            <a:r>
              <a:rPr lang="en-US" sz="1400" dirty="0">
                <a:solidFill>
                  <a:srgbClr val="000088"/>
                </a:solidFill>
                <a:latin typeface="Droid Sans Mono"/>
              </a:rPr>
              <a:t>&gt;</a:t>
            </a:r>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"submit"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btn</a:t>
            </a:r>
            <a:r>
              <a:rPr lang="en-US" sz="1400" dirty="0">
                <a:solidFill>
                  <a:srgbClr val="880000"/>
                </a:solidFill>
                <a:latin typeface="Droid Sans Mono"/>
              </a:rPr>
              <a:t> </a:t>
            </a:r>
            <a:r>
              <a:rPr lang="en-US" sz="1400" dirty="0" err="1">
                <a:solidFill>
                  <a:srgbClr val="880000"/>
                </a:solidFill>
                <a:latin typeface="Droid Sans Mono"/>
              </a:rPr>
              <a:t>btn</a:t>
            </a:r>
            <a:r>
              <a:rPr lang="en-US" sz="1400" dirty="0">
                <a:solidFill>
                  <a:srgbClr val="880000"/>
                </a:solidFill>
                <a:latin typeface="Droid Sans Mono"/>
              </a:rPr>
              <a:t>-success"</a:t>
            </a:r>
            <a:r>
              <a:rPr lang="en-US" sz="1400" dirty="0">
                <a:solidFill>
                  <a:srgbClr val="000000"/>
                </a:solidFill>
                <a:latin typeface="Droid Sans Mono"/>
              </a:rPr>
              <a:t> [</a:t>
            </a:r>
            <a:r>
              <a:rPr lang="en-US" sz="1400" dirty="0">
                <a:solidFill>
                  <a:srgbClr val="660066"/>
                </a:solidFill>
                <a:latin typeface="Droid Sans Mono"/>
              </a:rPr>
              <a:t>disabled</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heroForm.form.valid</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Submit</a:t>
            </a:r>
            <a:r>
              <a:rPr lang="en-US" sz="1400" dirty="0">
                <a:solidFill>
                  <a:srgbClr val="000088"/>
                </a:solidFill>
                <a:latin typeface="Droid Sans Mono"/>
              </a:rPr>
              <a:t>&lt;/button&gt;</a:t>
            </a:r>
            <a:endParaRPr lang="en-US" sz="1400" dirty="0"/>
          </a:p>
          <a:p>
            <a:pPr lvl="1"/>
            <a:endParaRPr lang="en-US" sz="2100" dirty="0"/>
          </a:p>
        </p:txBody>
      </p:sp>
    </p:spTree>
    <p:extLst>
      <p:ext uri="{BB962C8B-B14F-4D97-AF65-F5344CB8AC3E}">
        <p14:creationId xmlns:p14="http://schemas.microsoft.com/office/powerpoint/2010/main" val="16239473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Built-in validator functions</a:t>
            </a:r>
          </a:p>
          <a:p>
            <a:pPr lvl="1"/>
            <a:r>
              <a:rPr lang="en-US" sz="1400" dirty="0">
                <a:solidFill>
                  <a:srgbClr val="88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FormControl</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hero</a:t>
            </a:r>
            <a:r>
              <a:rPr lang="en-US" sz="1400" dirty="0" err="1">
                <a:solidFill>
                  <a:srgbClr val="666600"/>
                </a:solidFill>
                <a:latin typeface="Droid Sans Mono"/>
              </a:rPr>
              <a:t>.</a:t>
            </a:r>
            <a:r>
              <a:rPr lang="en-US" sz="1400" dirty="0" err="1">
                <a:solidFill>
                  <a:srgbClr val="00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Validators</a:t>
            </a:r>
            <a:r>
              <a:rPr lang="en-US" sz="1400" dirty="0" err="1">
                <a:solidFill>
                  <a:srgbClr val="666600"/>
                </a:solidFill>
                <a:latin typeface="Droid Sans Mono"/>
              </a:rPr>
              <a:t>.</a:t>
            </a:r>
            <a:r>
              <a:rPr lang="en-US" sz="1400" dirty="0" err="1">
                <a:solidFill>
                  <a:srgbClr val="000000"/>
                </a:solidFill>
                <a:latin typeface="Droid Sans Mono"/>
              </a:rPr>
              <a:t>required</a:t>
            </a:r>
            <a:r>
              <a:rPr lang="en-US" sz="1400" dirty="0">
                <a:solidFill>
                  <a:srgbClr val="666600"/>
                </a:solidFill>
                <a:latin typeface="Droid Sans Mono"/>
              </a:rPr>
              <a:t>)</a:t>
            </a:r>
          </a:p>
          <a:p>
            <a:r>
              <a:rPr lang="en-US" dirty="0"/>
              <a:t>Custom validators</a:t>
            </a:r>
          </a:p>
          <a:p>
            <a:pPr lvl="1"/>
            <a:r>
              <a:rPr lang="en-US" sz="1400" dirty="0">
                <a:solidFill>
                  <a:srgbClr val="0000FF"/>
                </a:solidFill>
                <a:latin typeface="Droid Sans Mono"/>
              </a:rPr>
              <a:t>export</a:t>
            </a:r>
            <a:r>
              <a:rPr lang="en-US" sz="1400" dirty="0">
                <a:solidFill>
                  <a:srgbClr val="000000"/>
                </a:solidFill>
                <a:latin typeface="Droid Sans Mono"/>
              </a:rPr>
              <a:t> </a:t>
            </a:r>
            <a:r>
              <a:rPr lang="en-US" sz="1400" dirty="0">
                <a:solidFill>
                  <a:srgbClr val="0000FF"/>
                </a:solidFill>
                <a:latin typeface="Droid Sans Mono"/>
              </a:rPr>
              <a:t>function</a:t>
            </a:r>
            <a:r>
              <a:rPr lang="en-US" sz="1400" dirty="0">
                <a:solidFill>
                  <a:srgbClr val="000000"/>
                </a:solidFill>
                <a:latin typeface="Droid Sans Mono"/>
              </a:rPr>
              <a:t> </a:t>
            </a:r>
            <a:r>
              <a:rPr lang="en-US" sz="1400" dirty="0" err="1">
                <a:solidFill>
                  <a:srgbClr val="000000"/>
                </a:solidFill>
                <a:latin typeface="Droid Sans Mono"/>
              </a:rPr>
              <a:t>forbiddenNameValidator</a:t>
            </a:r>
            <a:r>
              <a:rPr lang="en-US" sz="1400" dirty="0">
                <a:solidFill>
                  <a:srgbClr val="666600"/>
                </a:solidFill>
                <a:latin typeface="Droid Sans Mono"/>
              </a:rPr>
              <a:t>(</a:t>
            </a:r>
            <a:r>
              <a:rPr lang="en-US" sz="1400" dirty="0" err="1">
                <a:solidFill>
                  <a:srgbClr val="000000"/>
                </a:solidFill>
                <a:latin typeface="Droid Sans Mono"/>
              </a:rPr>
              <a:t>nameRe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RegExp</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ValidatorFn</a:t>
            </a:r>
            <a:endParaRPr lang="en-US" sz="1400" dirty="0"/>
          </a:p>
          <a:p>
            <a:pPr lvl="1"/>
            <a:endParaRPr lang="en-US" dirty="0"/>
          </a:p>
        </p:txBody>
      </p:sp>
    </p:spTree>
    <p:extLst>
      <p:ext uri="{BB962C8B-B14F-4D97-AF65-F5344CB8AC3E}">
        <p14:creationId xmlns:p14="http://schemas.microsoft.com/office/powerpoint/2010/main" val="41414487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a:t>
            </a:r>
            <a:r>
              <a:rPr lang="en-US" dirty="0" smtClean="0">
                <a:latin typeface="Calibri" panose="020F0502020204030204" pitchFamily="34" charset="0"/>
                <a:ea typeface="Arial"/>
                <a:cs typeface="Calibri" panose="020F0502020204030204" pitchFamily="34" charset="0"/>
                <a:sym typeface="Arial"/>
              </a:rPr>
              <a:t>Environment</a:t>
            </a:r>
            <a:endParaRPr lang="en-US" dirty="0"/>
          </a:p>
        </p:txBody>
      </p:sp>
      <p:sp>
        <p:nvSpPr>
          <p:cNvPr id="3" name="Text Placeholder 2"/>
          <p:cNvSpPr>
            <a:spLocks noGrp="1"/>
          </p:cNvSpPr>
          <p:nvPr>
            <p:ph type="body" idx="1"/>
          </p:nvPr>
        </p:nvSpPr>
        <p:spPr/>
        <p:txBody>
          <a:bodyPr/>
          <a:lstStyle/>
          <a:p>
            <a:r>
              <a:rPr lang="en-US" dirty="0" smtClean="0"/>
              <a:t>IDE</a:t>
            </a:r>
            <a:endParaRPr lang="en-US" dirty="0"/>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en-US" sz="1200" dirty="0">
                <a:hlinkClick r:id="rId2"/>
              </a:rPr>
              <a:t>https://</a:t>
            </a:r>
            <a:r>
              <a:rPr lang="en-US" sz="1200" dirty="0" smtClean="0">
                <a:hlinkClick r:id="rId2"/>
              </a:rPr>
              <a:t>developer.mozilla.org/en-US/docs/Web/JavaScript/Reference/Global_Objects/Promise</a:t>
            </a:r>
            <a:endParaRPr lang="en-US" sz="1200" dirty="0" smtClean="0"/>
          </a:p>
          <a:p>
            <a:r>
              <a:rPr lang="vi-VN" dirty="0" smtClean="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smtClean="0">
                <a:solidFill>
                  <a:srgbClr val="24292E"/>
                </a:solidFill>
                <a:effectLst/>
                <a:latin typeface="-apple-system"/>
              </a:rPr>
              <a:t>Extention: </a:t>
            </a:r>
          </a:p>
          <a:p>
            <a:pPr lvl="2"/>
            <a:r>
              <a:rPr lang="en-US" b="0" i="0" dirty="0" smtClean="0">
                <a:solidFill>
                  <a:srgbClr val="24292E"/>
                </a:solidFill>
                <a:effectLst/>
                <a:latin typeface="-apple-system"/>
              </a:rPr>
              <a:t>Angular </a:t>
            </a:r>
            <a:r>
              <a:rPr lang="en-US" b="0" i="0" dirty="0">
                <a:solidFill>
                  <a:srgbClr val="24292E"/>
                </a:solidFill>
                <a:effectLst/>
                <a:latin typeface="-apple-system"/>
              </a:rPr>
              <a:t>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smtClean="0">
                <a:hlinkClick r:id="rId6"/>
              </a:rPr>
              <a:t>https</a:t>
            </a:r>
            <a:r>
              <a:rPr lang="en-US" dirty="0">
                <a:hlinkClick r:id="rId6"/>
              </a:rPr>
              <a:t>://techtalk.vn/chon-promise-hay-observable-khi-lam-viec-voi-angular.html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6954</TotalTime>
  <Words>3413</Words>
  <Application>Microsoft Office PowerPoint</Application>
  <PresentationFormat>On-screen Show (16:9)</PresentationFormat>
  <Paragraphs>536</Paragraphs>
  <Slides>112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112</vt:i4>
      </vt:variant>
    </vt:vector>
  </HeadingPairs>
  <TitlesOfParts>
    <vt:vector size="120" baseType="lpstr">
      <vt:lpstr>Arial</vt:lpstr>
      <vt:lpstr>Menlo</vt:lpstr>
      <vt:lpstr>Tahoma</vt:lpstr>
      <vt:lpstr>Droid Sans Mono</vt:lpstr>
      <vt:lpstr>Calibri</vt:lpstr>
      <vt:lpstr>Courier New</vt:lpstr>
      <vt:lpstr>-apple-system</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Template-driven forms</vt:lpstr>
      <vt:lpstr>Template-driven forms</vt:lpstr>
      <vt:lpstr>Validating form input</vt:lpstr>
      <vt:lpstr>Validating form input</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Http Client</vt:lpstr>
      <vt:lpstr>Http Client</vt:lpstr>
      <vt:lpstr>PowerPoint Presentation</vt:lpstr>
      <vt:lpstr>Http Client</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155</cp:revision>
  <dcterms:modified xsi:type="dcterms:W3CDTF">2020-11-01T10:34:00Z</dcterms:modified>
</cp:coreProperties>
</file>