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4"/>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90" r:id="rId23"/>
    <p:sldId id="389"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309" r:id="rId67"/>
    <p:sldId id="310" r:id="rId68"/>
    <p:sldId id="312" r:id="rId69"/>
    <p:sldId id="313" r:id="rId70"/>
    <p:sldId id="314" r:id="rId71"/>
    <p:sldId id="367" r:id="rId72"/>
    <p:sldId id="368" r:id="rId73"/>
    <p:sldId id="315" r:id="rId74"/>
    <p:sldId id="369" r:id="rId75"/>
    <p:sldId id="316" r:id="rId76"/>
    <p:sldId id="317" r:id="rId77"/>
    <p:sldId id="318" r:id="rId78"/>
    <p:sldId id="421" r:id="rId79"/>
    <p:sldId id="321" r:id="rId80"/>
    <p:sldId id="320" r:id="rId81"/>
    <p:sldId id="322" r:id="rId82"/>
    <p:sldId id="323" r:id="rId83"/>
    <p:sldId id="324" r:id="rId84"/>
    <p:sldId id="325" r:id="rId85"/>
    <p:sldId id="326" r:id="rId86"/>
    <p:sldId id="330" r:id="rId87"/>
    <p:sldId id="331" r:id="rId88"/>
    <p:sldId id="327" r:id="rId89"/>
    <p:sldId id="344" r:id="rId90"/>
    <p:sldId id="345" r:id="rId91"/>
    <p:sldId id="346" r:id="rId92"/>
    <p:sldId id="347" r:id="rId93"/>
    <p:sldId id="348" r:id="rId94"/>
    <p:sldId id="349" r:id="rId95"/>
    <p:sldId id="350" r:id="rId96"/>
    <p:sldId id="351" r:id="rId97"/>
    <p:sldId id="352" r:id="rId98"/>
    <p:sldId id="353"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Lst>
  <p:sldSz cx="9144000" cy="5143500" type="screen16x9"/>
  <p:notesSz cx="6858000" cy="9144000"/>
  <p:embeddedFontLst>
    <p:embeddedFont>
      <p:font typeface="Calibri" panose="020F0502020204030204" pitchFamily="34" charset="0"/>
      <p:regular r:id="rId115"/>
      <p:bold r:id="rId116"/>
      <p:italic r:id="rId117"/>
      <p:boldItalic r:id="rId118"/>
    </p:embeddedFont>
    <p:embeddedFont>
      <p:font typeface="Tahoma" panose="020B0604030504040204" pitchFamily="34" charset="0"/>
      <p:regular r:id="rId119"/>
      <p:bold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p:cViewPr varScale="1">
        <p:scale>
          <a:sx n="154" d="100"/>
          <a:sy n="154" d="100"/>
        </p:scale>
        <p:origin x="1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2.fntdata"/><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am-vit/how-an-angular-app-work-behind-the-scenes-angular-flow-dcc4d1df27bd" TargetMode="External"/><Relationship Id="rId2" Type="http://schemas.openxmlformats.org/officeDocument/2006/relationships/hyperlink" Target="https://angular.io/guide/file-structure" TargetMode="External"/><Relationship Id="rId1" Type="http://schemas.openxmlformats.org/officeDocument/2006/relationships/slideLayout" Target="../slideLayouts/slideLayout2.xml"/><Relationship Id="rId4" Type="http://schemas.openxmlformats.org/officeDocument/2006/relationships/hyperlink" Target="https://angular.io/cli/generat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architecture-mod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guide/glossary#component"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angular.io/guide/glossary#templ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6.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MinLengthValidato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3.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hyperlink" Target="https://angular.io/api/core/Component"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https://angular.io/guide/quickstart</a:t>
            </a:r>
            <a:endParaRPr lang="vi-VN" dirty="0"/>
          </a:p>
          <a:p>
            <a:pPr marL="571500" lvl="1" indent="0" algn="l" rtl="0">
              <a:spcBef>
                <a:spcPts val="0"/>
              </a:spcBef>
              <a:spcAft>
                <a:spcPts val="0"/>
              </a:spcAft>
              <a:buSzPts val="1800"/>
              <a:buNone/>
            </a:pP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endParaRPr lang="vi-VN" dirty="0"/>
          </a:p>
          <a:p>
            <a:pPr marL="95250" lvl="0" indent="0">
              <a:buNone/>
            </a:pPr>
            <a:r>
              <a:rPr lang="en-US" dirty="0">
                <a:hlinkClick r:id="rId5"/>
              </a:rPr>
              <a:t>https://viblo.asia/p/yarn-mot-cai-tien-dang-ke-so-voi-npm-yMnKMqRQK7P</a:t>
            </a:r>
            <a:endParaRPr lang="vi-VN" dirty="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a:t>Create new </a:t>
            </a:r>
            <a:r>
              <a:rPr lang="vi-VN" b="1" dirty="0"/>
              <a:t>angular project</a:t>
            </a:r>
            <a:endParaRPr lang="en-US" b="1" dirty="0"/>
          </a:p>
          <a:p>
            <a:pPr marL="95250" indent="0">
              <a:buNone/>
            </a:pPr>
            <a:r>
              <a:rPr lang="en-US" dirty="0"/>
              <a:t>-Open </a:t>
            </a:r>
            <a:r>
              <a:rPr lang="vi-VN" dirty="0"/>
              <a:t>cmd and point to folder</a:t>
            </a:r>
          </a:p>
          <a:p>
            <a:pPr marL="95250" indent="0">
              <a:buNone/>
            </a:pPr>
            <a:r>
              <a:rPr lang="vi-VN" sz="1700" dirty="0">
                <a:solidFill>
                  <a:srgbClr val="FF0000"/>
                </a:solidFill>
              </a:rPr>
              <a:t>         </a:t>
            </a:r>
            <a:r>
              <a:rPr lang="en-US" sz="1700" dirty="0">
                <a:solidFill>
                  <a:srgbClr val="FF0000"/>
                </a:solidFill>
              </a:rPr>
              <a:t>ng 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a:solidFill>
                  <a:srgbClr val="FF0000"/>
                </a:solidFill>
              </a:rPr>
              <a:t>OR </a:t>
            </a:r>
            <a:r>
              <a:rPr lang="fr-FR" sz="1700" dirty="0" err="1">
                <a:solidFill>
                  <a:srgbClr val="FF0000"/>
                </a:solidFill>
              </a:rPr>
              <a:t>ng</a:t>
            </a:r>
            <a:r>
              <a:rPr lang="fr-FR" sz="1700" dirty="0">
                <a:solidFill>
                  <a:srgbClr val="FF0000"/>
                </a:solidFill>
              </a:rPr>
              <a:t> serve --port=</a:t>
            </a:r>
            <a:r>
              <a:rPr lang="fr-FR" sz="1700" dirty="0" err="1">
                <a:solidFill>
                  <a:srgbClr val="FF0000"/>
                </a:solidFill>
              </a:rPr>
              <a:t>other</a:t>
            </a:r>
            <a:r>
              <a:rPr lang="fr-FR" sz="1700" dirty="0">
                <a:solidFill>
                  <a:srgbClr val="FF0000"/>
                </a:solidFill>
              </a:rPr>
              <a:t>-</a:t>
            </a:r>
            <a:r>
              <a:rPr lang="vi-VN" sz="1700" dirty="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a:t>P</a:t>
            </a:r>
            <a:r>
              <a:rPr lang="en-US" dirty="0" err="1"/>
              <a:t>roject</a:t>
            </a:r>
            <a:r>
              <a:rPr lang="en-US" dirty="0"/>
              <a:t> file structure</a:t>
            </a:r>
            <a:endParaRPr lang="vi-VN" dirty="0">
              <a:hlinkClick r:id="rId2"/>
            </a:endParaRPr>
          </a:p>
          <a:p>
            <a:pPr lvl="1"/>
            <a:r>
              <a:rPr lang="vi-VN" dirty="0">
                <a:hlinkClick r:id="rId2"/>
              </a:rPr>
              <a:t>https://angular.io/guide/file-structure</a:t>
            </a:r>
            <a:endParaRPr lang="vi-VN" dirty="0"/>
          </a:p>
          <a:p>
            <a:r>
              <a:rPr lang="en-US" dirty="0"/>
              <a:t>Behind the </a:t>
            </a:r>
            <a:r>
              <a:rPr lang="en-US" dirty="0" err="1"/>
              <a:t>scense</a:t>
            </a:r>
            <a:endParaRPr lang="en-US" dirty="0">
              <a:hlinkClick r:id="rId3"/>
            </a:endParaRPr>
          </a:p>
          <a:p>
            <a:pPr lvl="1"/>
            <a:r>
              <a:rPr lang="vi-VN" dirty="0">
                <a:hlinkClick r:id="rId3"/>
              </a:rPr>
              <a:t>https://medium.com/siam-vit/how-an-angular-app-work-behind-the-scenes-angular-flow-dcc4d1df27bd</a:t>
            </a:r>
            <a:endParaRPr lang="vi-VN" dirty="0"/>
          </a:p>
          <a:p>
            <a:r>
              <a:rPr lang="vi-VN" dirty="0"/>
              <a:t>Angular CLI – generate </a:t>
            </a:r>
            <a:endParaRPr lang="en-US" dirty="0"/>
          </a:p>
          <a:p>
            <a:pPr lvl="1"/>
            <a:r>
              <a:rPr lang="en-US" dirty="0">
                <a:hlinkClick r:id="rId4"/>
              </a:rPr>
              <a:t>https://angular.io/cli/generate</a:t>
            </a:r>
            <a:endParaRPr lang="en-US" dirty="0"/>
          </a:p>
          <a:p>
            <a:pPr lvl="1"/>
            <a:r>
              <a:rPr lang="en-US" dirty="0"/>
              <a:t>Ex: </a:t>
            </a:r>
            <a:r>
              <a:rPr lang="en-US" i="1" dirty="0">
                <a:solidFill>
                  <a:srgbClr val="FF0000"/>
                </a:solidFill>
              </a:rPr>
              <a:t>ng generate module</a:t>
            </a:r>
          </a:p>
        </p:txBody>
      </p:sp>
    </p:spTree>
    <p:extLst>
      <p:ext uri="{BB962C8B-B14F-4D97-AF65-F5344CB8AC3E}">
        <p14:creationId xmlns:p14="http://schemas.microsoft.com/office/powerpoint/2010/main" val="607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err="1"/>
              <a:t>NgModules</a:t>
            </a:r>
            <a:endParaRPr lang="vi-VN" dirty="0"/>
          </a:p>
          <a:p>
            <a:pPr lvl="1"/>
            <a:r>
              <a:rPr lang="en-US" dirty="0">
                <a:hlinkClick r:id="rId2"/>
              </a:rPr>
              <a:t>https://angular.io/guide/architecture-modules</a:t>
            </a:r>
            <a:endParaRPr lang="en-US" dirty="0"/>
          </a:p>
          <a:p>
            <a:pPr lvl="1"/>
            <a:r>
              <a:rPr lang="en-US" dirty="0" err="1"/>
              <a:t>NgModules</a:t>
            </a:r>
            <a:r>
              <a:rPr lang="en-US" dirty="0"/>
              <a:t> 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component.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Ang</a:t>
            </a:r>
            <a:r>
              <a:rPr lang="en" sz="2000" b="1" dirty="0">
                <a:latin typeface="Calibri" panose="020F0502020204030204" pitchFamily="34" charset="0"/>
                <a:ea typeface="Arial"/>
                <a:cs typeface="Calibri" panose="020F0502020204030204" pitchFamily="34" charset="0"/>
                <a:sym typeface="Arial"/>
              </a:rPr>
              <a:t>ular Introduction</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a:latin typeface="Calibri" panose="020F0502020204030204" pitchFamily="34" charset="0"/>
                <a:ea typeface="Arial"/>
                <a:cs typeface="Calibri" panose="020F0502020204030204" pitchFamily="34" charset="0"/>
                <a:sym typeface="Arial"/>
              </a:rPr>
              <a:t>Spring Data Flow 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Set 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Explore</a:t>
            </a:r>
            <a:r>
              <a:rPr lang="en" sz="2000" b="1" dirty="0">
                <a:latin typeface="Calibri" panose="020F0502020204030204" pitchFamily="34" charset="0"/>
                <a:ea typeface="Arial"/>
                <a:cs typeface="Calibri" panose="020F0502020204030204" pitchFamily="34" charset="0"/>
                <a:sym typeface="Arial"/>
              </a:rPr>
              <a:t> Angular project</a:t>
            </a:r>
            <a:endParaRPr lang="vi-VN" sz="20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Angular 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a:t>Components</a:t>
            </a:r>
            <a:endParaRPr lang="vi-VN" dirty="0"/>
          </a:p>
          <a:p>
            <a:pPr lvl="1"/>
            <a:r>
              <a:rPr lang="en-US" dirty="0">
                <a:hlinkClick r:id="rId2"/>
              </a:rPr>
              <a:t>https://angular.io/guide/architecture-components</a:t>
            </a:r>
            <a:endParaRPr lang="vi-VN" dirty="0"/>
          </a:p>
          <a:p>
            <a:pPr lvl="1"/>
            <a:r>
              <a:rPr lang="en-US" sz="1700" dirty="0"/>
              <a:t>Angular </a:t>
            </a:r>
            <a:r>
              <a:rPr lang="vi-VN" sz="1700" dirty="0"/>
              <a:t>CLI: </a:t>
            </a:r>
            <a:r>
              <a:rPr lang="en-US" sz="1700" dirty="0">
                <a:solidFill>
                  <a:srgbClr val="FF0000"/>
                </a:solidFill>
              </a:rPr>
              <a:t>ng generate component hero</a:t>
            </a:r>
          </a:p>
          <a:p>
            <a:pPr marL="838200" lvl="1" indent="-285750">
              <a:buFont typeface="Arial" panose="020B0604020202020204" pitchFamily="34" charset="0"/>
              <a:buChar char="•"/>
            </a:pPr>
            <a:r>
              <a:rPr lang="en-US" sz="1700" dirty="0"/>
              <a:t>Angular </a:t>
            </a:r>
            <a:r>
              <a:rPr lang="en-US" sz="1700" dirty="0">
                <a:hlinkClick r:id="rId3"/>
              </a:rPr>
              <a:t>components</a:t>
            </a:r>
            <a:r>
              <a:rPr lang="en-US" sz="1700" dirty="0"/>
              <a:t> form the data structure of your application. </a:t>
            </a:r>
            <a:endParaRPr lang="vi-VN" sz="1700" dirty="0"/>
          </a:p>
          <a:p>
            <a:pPr marL="838200" lvl="1" indent="-285750">
              <a:buFont typeface="Arial" panose="020B0604020202020204" pitchFamily="34" charset="0"/>
              <a:buChar char="•"/>
            </a:pPr>
            <a:r>
              <a:rPr lang="en-US" sz="1700" dirty="0"/>
              <a:t>The HTML </a:t>
            </a:r>
            <a:r>
              <a:rPr lang="en-US" sz="1700" dirty="0">
                <a:hlinkClick r:id="rId4"/>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5"/>
          <a:stretch>
            <a:fillRect/>
          </a:stretch>
        </p:blipFill>
        <p:spPr>
          <a:xfrm>
            <a:off x="3505200"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Forms</a:t>
            </a:r>
            <a:endParaRPr lang="vi-VN" sz="2000" b="1" dirty="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Template-driven 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Http</a:t>
            </a:r>
            <a:r>
              <a:rPr lang="vi-VN" sz="2000" b="1" dirty="0">
                <a:latin typeface="Calibri" panose="020F0502020204030204" pitchFamily="34" charset="0"/>
                <a:ea typeface="Arial"/>
                <a:cs typeface="Calibri" panose="020F0502020204030204" pitchFamily="34" charset="0"/>
                <a:sym typeface="Arial"/>
              </a:rPr>
              <a:t> </a:t>
            </a:r>
            <a:r>
              <a:rPr lang="en-US" sz="2000" b="1" dirty="0">
                <a:latin typeface="Calibri" panose="020F0502020204030204" pitchFamily="34" charset="0"/>
                <a:ea typeface="Arial"/>
                <a:cs typeface="Calibri" panose="020F0502020204030204" pitchFamily="34" charset="0"/>
                <a:sym typeface="Arial"/>
              </a:rPr>
              <a:t>Client</a:t>
            </a: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Navigation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Ref</a:t>
            </a:r>
          </a:p>
          <a:p>
            <a:pPr lvl="1"/>
            <a:r>
              <a:rPr lang="en-US" dirty="0">
                <a:hlinkClick r:id="rId2"/>
              </a:rPr>
              <a:t>https://angular.io/guide/binding-syntax</a:t>
            </a:r>
            <a:endParaRPr lang="vi-VN" dirty="0"/>
          </a:p>
          <a:p>
            <a:pPr lvl="1"/>
            <a:r>
              <a:rPr lang="en-US" dirty="0">
                <a:hlinkClick r:id="rId3"/>
              </a:rPr>
              <a:t>https://angular.io/guide/property-binding</a:t>
            </a:r>
            <a:endParaRPr lang="vi-VN" dirty="0"/>
          </a:p>
          <a:p>
            <a:pPr lvl="1"/>
            <a:r>
              <a:rPr lang="en-US" dirty="0">
                <a:hlinkClick r:id="rId4"/>
              </a:rPr>
              <a:t>https://angular.io/guide/event-binding</a:t>
            </a:r>
            <a:endParaRPr lang="vi-VN" dirty="0"/>
          </a:p>
          <a:p>
            <a:pPr lvl="1"/>
            <a:r>
              <a:rPr lang="en-US" dirty="0">
                <a:hlinkClick r:id="rId5"/>
              </a:rPr>
              <a:t>https://angular.io/guide/two-way-binding</a:t>
            </a:r>
            <a:endParaRPr lang="vi-VN" dirty="0"/>
          </a:p>
          <a:p>
            <a:pPr lvl="1"/>
            <a:endParaRPr lang="en-US" dirty="0"/>
          </a:p>
        </p:txBody>
      </p:sp>
    </p:spTree>
    <p:extLst>
      <p:ext uri="{BB962C8B-B14F-4D97-AF65-F5344CB8AC3E}">
        <p14:creationId xmlns:p14="http://schemas.microsoft.com/office/powerpoint/2010/main" val="158922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a:latin typeface="+mn-lt"/>
            </a:endParaRPr>
          </a:p>
          <a:p>
            <a:pPr lvl="1">
              <a:spcBef>
                <a:spcPts val="0"/>
              </a:spcBef>
              <a:buClr>
                <a:srgbClr val="000000"/>
              </a:buClr>
            </a:pPr>
            <a:r>
              <a:rPr lang="en-US" dirty="0">
                <a:solidFill>
                  <a:srgbClr val="000000"/>
                </a:solidFill>
                <a:latin typeface="+mn-lt"/>
              </a:rPr>
              <a:t>Source-to-view</a:t>
            </a: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a:solidFill>
                  <a:srgbClr val="000000"/>
                </a:solidFill>
                <a:latin typeface="+mn-lt"/>
              </a:rPr>
              <a:t>Interpolation ( {﻿{...}} ): </a:t>
            </a:r>
          </a:p>
          <a:p>
            <a:pPr lvl="1">
              <a:buFont typeface="Arial" panose="020B0604020202020204" pitchFamily="34" charset="0"/>
              <a:buChar char="•"/>
            </a:pPr>
            <a:r>
              <a:rPr lang="en-US" i="1" dirty="0">
                <a:solidFill>
                  <a:srgbClr val="000088"/>
                </a:solidFill>
                <a:latin typeface="+mn-lt"/>
              </a:rPr>
              <a:t>&lt;p&gt;</a:t>
            </a:r>
            <a:r>
              <a:rPr lang="en-US" i="1" dirty="0">
                <a:latin typeface="+mn-lt"/>
              </a:rPr>
              <a:t>My current hero is {{currentHero.name}}</a:t>
            </a:r>
            <a:r>
              <a:rPr lang="en-US" i="1" dirty="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a:t>"&gt;</a:t>
            </a:r>
            <a:endParaRPr lang="vi-VN" dirty="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bindings</a:t>
            </a:r>
            <a:endParaRPr lang="vi-VN" dirty="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a:t>&gt;</a:t>
            </a:r>
            <a:endParaRPr lang="vi-VN" dirty="0"/>
          </a:p>
          <a:p>
            <a:pPr lvl="1"/>
            <a:r>
              <a:rPr lang="en-US" dirty="0"/>
              <a:t>&lt;div class="</a:t>
            </a:r>
            <a:r>
              <a:rPr lang="en-US" dirty="0" err="1"/>
              <a:t>myClass</a:t>
            </a:r>
            <a:r>
              <a:rPr lang="en-US" dirty="0"/>
              <a:t>" [class]="</a:t>
            </a:r>
            <a:r>
              <a:rPr lang="en-US" dirty="0" err="1"/>
              <a:t>myClassBinding</a:t>
            </a:r>
            <a:r>
              <a:rPr lang="en-US" dirty="0"/>
              <a:t>"&gt;Setting all classes with binding&lt;/div&gt;</a:t>
            </a:r>
            <a:endParaRPr lang="vi-VN" dirty="0"/>
          </a:p>
          <a:p>
            <a:pPr lvl="1"/>
            <a:r>
              <a:rPr lang="en-US" dirty="0"/>
              <a:t>&lt;h1 [</a:t>
            </a:r>
            <a:r>
              <a:rPr lang="en-US" dirty="0" err="1"/>
              <a:t>class.myClass</a:t>
            </a:r>
            <a:r>
              <a:rPr lang="en-US" dirty="0"/>
              <a:t>]="</a:t>
            </a:r>
            <a:r>
              <a:rPr lang="en-US" dirty="0" err="1"/>
              <a:t>isTrue</a:t>
            </a:r>
            <a:r>
              <a:rPr lang="en-US" dirty="0"/>
              <a:t>"&gt;This class binding is for true value&lt;/h1&gt;</a:t>
            </a:r>
            <a:endParaRPr lang="vi-VN" dirty="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Binding</a:t>
            </a:r>
          </a:p>
          <a:p>
            <a:pPr lvl="1"/>
            <a:r>
              <a:rPr lang="vi-VN" dirty="0"/>
              <a:t>Ref to </a:t>
            </a:r>
            <a:r>
              <a:rPr lang="en-US" dirty="0"/>
              <a:t> DOM event object</a:t>
            </a:r>
            <a:endParaRPr lang="vi-VN" dirty="0">
              <a:hlinkClick r:id="rId2"/>
            </a:endParaRPr>
          </a:p>
          <a:p>
            <a:pPr lvl="2"/>
            <a:r>
              <a:rPr lang="en-US" dirty="0">
                <a:hlinkClick r:id="rId2"/>
              </a:rPr>
              <a:t>https://developer.mozilla.org/en-US/docs/Web/Events</a:t>
            </a:r>
            <a:endParaRPr lang="vi-VN"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Binding</a:t>
            </a:r>
            <a:endParaRPr lang="vi-VN" dirty="0"/>
          </a:p>
          <a:p>
            <a:pPr lvl="1"/>
            <a:r>
              <a:rPr lang="en-US" dirty="0"/>
              <a:t>User 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br>
              <a:rPr lang="en-US" dirty="0"/>
            </a:br>
            <a:endParaRPr lang="en-US" dirty="0"/>
          </a:p>
        </p:txBody>
      </p:sp>
    </p:spTree>
    <p:extLst>
      <p:ext uri="{BB962C8B-B14F-4D97-AF65-F5344CB8AC3E}">
        <p14:creationId xmlns:p14="http://schemas.microsoft.com/office/powerpoint/2010/main" val="238952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https://angular.io/docs</a:t>
            </a:r>
            <a:endParaRPr lang="en-US" dirty="0"/>
          </a:p>
          <a:p>
            <a:r>
              <a:rPr lang="en-US" dirty="0">
                <a:hlinkClick r:id="rId3"/>
              </a:rPr>
              <a:t>https://viettuts.vn/angular7</a:t>
            </a:r>
            <a:endParaRPr lang="en-US" dirty="0"/>
          </a:p>
          <a:p>
            <a:r>
              <a:rPr lang="en-US" dirty="0">
                <a:hlinkClick r:id="rId4"/>
              </a:rPr>
              <a:t>https://xuanthulab.net/tao-va-su-dung-module-trong-angular.html</a:t>
            </a:r>
            <a:endParaRPr lang="en-US" dirty="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a:t>wo-way 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changes</a:t>
            </a:r>
            <a:endParaRPr lang="vi-VN" dirty="0"/>
          </a:p>
          <a:p>
            <a:pPr lvl="1"/>
            <a:r>
              <a:rPr lang="en-US" dirty="0"/>
              <a:t>&lt;input [(</a:t>
            </a:r>
            <a:r>
              <a:rPr lang="en-US" dirty="0" err="1"/>
              <a:t>ngModel</a:t>
            </a:r>
            <a:r>
              <a:rPr lang="en-US" dirty="0"/>
              <a:t>)] ="</a:t>
            </a:r>
            <a:r>
              <a:rPr lang="en-US" dirty="0" err="1"/>
              <a:t>myMsg</a:t>
            </a:r>
            <a:r>
              <a:rPr lang="en-US" dirty="0"/>
              <a:t>"/&gt;</a:t>
            </a:r>
            <a:endParaRPr lang="vi-VN" dirty="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variables</a:t>
            </a:r>
            <a:endParaRPr lang="en-US" dirty="0"/>
          </a:p>
        </p:txBody>
      </p:sp>
      <p:sp>
        <p:nvSpPr>
          <p:cNvPr id="3" name="Text Placeholder 2"/>
          <p:cNvSpPr>
            <a:spLocks noGrp="1"/>
          </p:cNvSpPr>
          <p:nvPr>
            <p:ph type="body" idx="1"/>
          </p:nvPr>
        </p:nvSpPr>
        <p:spPr/>
        <p:txBody>
          <a:bodyPr/>
          <a:lstStyle/>
          <a:p>
            <a:r>
              <a:rPr lang="en-US" dirty="0">
                <a:hlinkClick r:id="rId2"/>
              </a:rPr>
              <a:t>https://angular.io/guide/template-reference-variables</a:t>
            </a:r>
            <a:endParaRPr lang="vi-VN" dirty="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a:p>
          <a:p>
            <a:endParaRPr lang="en-US" dirty="0"/>
          </a:p>
        </p:txBody>
      </p:sp>
    </p:spTree>
    <p:extLst>
      <p:ext uri="{BB962C8B-B14F-4D97-AF65-F5344CB8AC3E}">
        <p14:creationId xmlns:p14="http://schemas.microsoft.com/office/powerpoint/2010/main" val="1581678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https://viblo.asia/p/lifecycle-hooks-trong-angular-6J3Zgw8qZmB</a:t>
            </a:r>
            <a:endParaRPr lang="vi-VN" dirty="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br>
              <a:rPr lang="en-US" dirty="0"/>
            </a:br>
            <a:endParaRPr lang="en-US" dirty="0"/>
          </a:p>
        </p:txBody>
      </p:sp>
    </p:spTree>
    <p:extLst>
      <p:ext uri="{BB962C8B-B14F-4D97-AF65-F5344CB8AC3E}">
        <p14:creationId xmlns:p14="http://schemas.microsoft.com/office/powerpoint/2010/main" val="3323586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br>
              <a:rPr lang="en-US" dirty="0"/>
            </a:br>
            <a:endParaRPr lang="en-US" dirty="0"/>
          </a:p>
        </p:txBody>
      </p:sp>
    </p:spTree>
    <p:extLst>
      <p:ext uri="{BB962C8B-B14F-4D97-AF65-F5344CB8AC3E}">
        <p14:creationId xmlns:p14="http://schemas.microsoft.com/office/powerpoint/2010/main" val="370838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pPr marL="95250" indent="0">
              <a:buNone/>
            </a:pPr>
            <a:endParaRPr lang="en-US" dirty="0"/>
          </a:p>
        </p:txBody>
      </p:sp>
      <p:pic>
        <p:nvPicPr>
          <p:cNvPr id="1026" name="Picture 2" descr="Directives In Angular - Part One (Attribute Direc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723" y="1938881"/>
            <a:ext cx="61531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lvl="0">
              <a:spcBef>
                <a:spcPts val="0"/>
              </a:spcBef>
              <a:buClr>
                <a:srgbClr val="000000"/>
              </a:buClr>
            </a:pPr>
            <a:r>
              <a:rPr lang="en-US" dirty="0"/>
              <a:t>Built-in structural directives</a:t>
            </a:r>
          </a:p>
          <a:p>
            <a:pPr lvl="1">
              <a:spcBef>
                <a:spcPts val="0"/>
              </a:spcBef>
              <a:buClr>
                <a:srgbClr val="000000"/>
              </a:buClr>
            </a:pPr>
            <a:r>
              <a:rPr lang="en" sz="1700" dirty="0">
                <a:solidFill>
                  <a:srgbClr val="000000"/>
                </a:solidFill>
              </a:rPr>
              <a:t>NgIf</a:t>
            </a:r>
            <a:r>
              <a:rPr lang="en" sz="1800" dirty="0">
                <a:solidFill>
                  <a:srgbClr val="000000"/>
                </a:solidFill>
              </a:rPr>
              <a:t>: </a:t>
            </a:r>
            <a:endParaRPr lang="en" dirty="0">
              <a:solidFill>
                <a:srgbClr val="000000"/>
              </a:solidFill>
            </a:endParaRPr>
          </a:p>
          <a:p>
            <a:pPr lvl="2">
              <a:spcBef>
                <a:spcPts val="0"/>
              </a:spcBef>
              <a:buClr>
                <a:srgbClr val="000000"/>
              </a:buClr>
            </a:pPr>
            <a:r>
              <a:rPr lang="en" dirty="0">
                <a:solidFill>
                  <a:srgbClr val="000088"/>
                </a:solidFill>
              </a:rPr>
              <a:t>&lt;app-hero-detail</a:t>
            </a:r>
            <a:r>
              <a:rPr lang="en" dirty="0"/>
              <a:t> *</a:t>
            </a:r>
            <a:r>
              <a:rPr lang="en" u="sng" dirty="0">
                <a:solidFill>
                  <a:srgbClr val="660066"/>
                </a:solidFill>
                <a:hlinkClick r:id="rId3"/>
              </a:rPr>
              <a:t>ngIf</a:t>
            </a:r>
            <a:r>
              <a:rPr lang="en" dirty="0">
                <a:solidFill>
                  <a:srgbClr val="666600"/>
                </a:solidFill>
              </a:rPr>
              <a:t>=</a:t>
            </a:r>
            <a:r>
              <a:rPr lang="en" dirty="0">
                <a:solidFill>
                  <a:srgbClr val="880000"/>
                </a:solidFill>
              </a:rPr>
              <a:t>"</a:t>
            </a:r>
            <a:r>
              <a:rPr lang="en" u="sng" dirty="0">
                <a:solidFill>
                  <a:srgbClr val="880000"/>
                </a:solidFill>
                <a:hlinkClick r:id="rId4"/>
              </a:rPr>
              <a:t>isActive</a:t>
            </a:r>
            <a:r>
              <a:rPr lang="en" dirty="0">
                <a:solidFill>
                  <a:srgbClr val="880000"/>
                </a:solidFill>
              </a:rPr>
              <a:t>"</a:t>
            </a:r>
            <a:r>
              <a:rPr lang="en" dirty="0">
                <a:solidFill>
                  <a:srgbClr val="000088"/>
                </a:solidFill>
              </a:rPr>
              <a:t>&gt;&lt;/app-hero-detail&gt;</a:t>
            </a:r>
            <a:endParaRPr dirty="0">
              <a:solidFill>
                <a:srgbClr val="000000"/>
              </a:solidFill>
            </a:endParaRPr>
          </a:p>
          <a:p>
            <a:pPr lvl="1" indent="-361950">
              <a:spcBef>
                <a:spcPts val="0"/>
              </a:spcBef>
              <a:buClr>
                <a:srgbClr val="000000"/>
              </a:buClr>
              <a:buSzPts val="2100"/>
            </a:pPr>
            <a:r>
              <a:rPr lang="en" sz="1700" dirty="0">
                <a:solidFill>
                  <a:srgbClr val="000000"/>
                </a:solidFill>
              </a:rPr>
              <a:t>NgSwitch</a:t>
            </a:r>
            <a:endParaRPr sz="1700" dirty="0">
              <a:solidFill>
                <a:srgbClr val="000000"/>
              </a:solidFill>
            </a:endParaRPr>
          </a:p>
          <a:p>
            <a:pPr lvl="1" indent="-361950">
              <a:spcBef>
                <a:spcPts val="0"/>
              </a:spcBef>
              <a:buClr>
                <a:srgbClr val="000000"/>
              </a:buClr>
              <a:buSzPts val="2100"/>
            </a:pPr>
            <a:r>
              <a:rPr lang="en" sz="1700" dirty="0">
                <a:solidFill>
                  <a:srgbClr val="000000"/>
                </a:solidFill>
              </a:rPr>
              <a:t>NgForOf</a:t>
            </a:r>
            <a:r>
              <a:rPr lang="en" sz="2100" dirty="0">
                <a:solidFill>
                  <a:srgbClr val="000000"/>
                </a:solidFill>
              </a:rPr>
              <a:t>: </a:t>
            </a:r>
          </a:p>
          <a:p>
            <a:pPr lvl="2" indent="-361950">
              <a:spcBef>
                <a:spcPts val="0"/>
              </a:spcBef>
              <a:buClr>
                <a:srgbClr val="000000"/>
              </a:buClr>
              <a:buSzPts val="2100"/>
            </a:pPr>
            <a:r>
              <a:rPr lang="en" dirty="0">
                <a:solidFill>
                  <a:srgbClr val="000088"/>
                </a:solidFill>
              </a:rPr>
              <a:t>&lt;div</a:t>
            </a:r>
            <a:r>
              <a:rPr lang="en" dirty="0"/>
              <a:t> *</a:t>
            </a:r>
            <a:r>
              <a:rPr lang="en" u="sng" dirty="0">
                <a:solidFill>
                  <a:srgbClr val="660066"/>
                </a:solidFill>
                <a:hlinkClick r:id="rId5"/>
              </a:rPr>
              <a:t>ngFor</a:t>
            </a:r>
            <a:r>
              <a:rPr lang="en" dirty="0">
                <a:solidFill>
                  <a:srgbClr val="666600"/>
                </a:solidFill>
              </a:rPr>
              <a:t>=</a:t>
            </a:r>
            <a:r>
              <a:rPr lang="en" dirty="0">
                <a:solidFill>
                  <a:srgbClr val="880000"/>
                </a:solidFill>
              </a:rPr>
              <a:t>"let hero of heroes"</a:t>
            </a:r>
            <a:r>
              <a:rPr lang="en" dirty="0">
                <a:solidFill>
                  <a:srgbClr val="000088"/>
                </a:solidFill>
              </a:rPr>
              <a:t>&gt;</a:t>
            </a:r>
            <a:r>
              <a:rPr lang="en" dirty="0"/>
              <a:t>{{hero.name}}</a:t>
            </a:r>
            <a:r>
              <a:rPr lang="en" dirty="0">
                <a:solidFill>
                  <a:srgbClr val="000088"/>
                </a:solidFill>
              </a:rPr>
              <a:t>&lt;/div&gt;</a:t>
            </a:r>
          </a:p>
          <a:p>
            <a:pPr>
              <a:spcBef>
                <a:spcPts val="0"/>
              </a:spcBef>
              <a:buClr>
                <a:srgbClr val="000000"/>
              </a:buClr>
            </a:pPr>
            <a:r>
              <a:rPr lang="en-US" dirty="0"/>
              <a:t>Built-in attribute directives</a:t>
            </a:r>
          </a:p>
          <a:p>
            <a:pPr lvl="1">
              <a:spcBef>
                <a:spcPts val="0"/>
              </a:spcBef>
              <a:buClr>
                <a:srgbClr val="000000"/>
              </a:buClr>
            </a:pPr>
            <a:r>
              <a:rPr lang="en-US" sz="1700" dirty="0" err="1">
                <a:solidFill>
                  <a:srgbClr val="000000"/>
                </a:solidFill>
              </a:rPr>
              <a:t>NgClass</a:t>
            </a:r>
            <a:r>
              <a:rPr lang="en-US" sz="1700" dirty="0">
                <a:solidFill>
                  <a:srgbClr val="000000"/>
                </a:solidFill>
              </a:rPr>
              <a:t>—adds and removes a set of CSS classes.</a:t>
            </a:r>
          </a:p>
          <a:p>
            <a:pPr lvl="1">
              <a:spcBef>
                <a:spcPts val="0"/>
              </a:spcBef>
              <a:buClr>
                <a:srgbClr val="000000"/>
              </a:buClr>
            </a:pPr>
            <a:r>
              <a:rPr lang="en-US" sz="1700" dirty="0" err="1">
                <a:solidFill>
                  <a:srgbClr val="000000"/>
                </a:solidFill>
              </a:rPr>
              <a:t>NgStyle</a:t>
            </a:r>
            <a:r>
              <a:rPr lang="en-US" sz="1700" dirty="0">
                <a:solidFill>
                  <a:srgbClr val="000000"/>
                </a:solidFill>
              </a:rPr>
              <a:t>—adds and removes a set of HTML styles.</a:t>
            </a:r>
          </a:p>
          <a:p>
            <a:pPr lvl="1">
              <a:spcBef>
                <a:spcPts val="0"/>
              </a:spcBef>
              <a:buClr>
                <a:srgbClr val="000000"/>
              </a:buClr>
            </a:pPr>
            <a:r>
              <a:rPr lang="en-US" sz="1700" dirty="0" err="1">
                <a:solidFill>
                  <a:srgbClr val="000000"/>
                </a:solidFill>
              </a:rPr>
              <a:t>NgModel</a:t>
            </a:r>
            <a:r>
              <a:rPr lang="en-US" sz="1700" dirty="0">
                <a:solidFill>
                  <a:srgbClr val="000000"/>
                </a:solidFill>
              </a:rPr>
              <a:t>—adds two-way data binding to an HTML form element.</a:t>
            </a:r>
            <a:endParaRPr sz="1700" dirty="0">
              <a:solidFill>
                <a:srgbClr val="000000"/>
              </a:solidFill>
            </a:endParaRPr>
          </a:p>
        </p:txBody>
      </p:sp>
    </p:spTree>
    <p:extLst>
      <p:ext uri="{BB962C8B-B14F-4D97-AF65-F5344CB8AC3E}">
        <p14:creationId xmlns:p14="http://schemas.microsoft.com/office/powerpoint/2010/main" val="1502206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br>
              <a:rPr lang="en-US" dirty="0"/>
            </a:br>
            <a:endParaRPr lang="vi-VN" dirty="0"/>
          </a:p>
        </p:txBody>
      </p:sp>
    </p:spTree>
    <p:extLst>
      <p:ext uri="{BB962C8B-B14F-4D97-AF65-F5344CB8AC3E}">
        <p14:creationId xmlns:p14="http://schemas.microsoft.com/office/powerpoint/2010/main" val="132615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id="{62D828A7-23C6-47B9-8FC4-9EAFFB8F8BF8}"/>
              </a:ext>
            </a:extLst>
          </p:cNvPr>
          <p:cNvSpPr>
            <a:spLocks noGrp="1"/>
          </p:cNvSpPr>
          <p:nvPr>
            <p:ph type="body" idx="1"/>
          </p:nvPr>
        </p:nvSpPr>
        <p:spPr/>
        <p:txBody>
          <a:bodyPr/>
          <a:lstStyle/>
          <a:p>
            <a:r>
              <a:rPr lang="vi-VN" dirty="0"/>
              <a:t>A</a:t>
            </a:r>
            <a:r>
              <a:rPr lang="en-US" dirty="0"/>
              <a:t>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pPr marL="95250" indent="0">
              <a:buNone/>
            </a:pP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1"/>
            <a:r>
              <a:rPr lang="en-US" dirty="0"/>
              <a:t>A pipe is a class decorated with pipe metadata.</a:t>
            </a:r>
          </a:p>
          <a:p>
            <a:pPr lvl="1"/>
            <a:r>
              <a:rPr lang="en-US" dirty="0"/>
              <a:t>The pipe class implements the </a:t>
            </a:r>
            <a:r>
              <a:rPr lang="en-US" dirty="0" err="1"/>
              <a:t>PipeTransform</a:t>
            </a:r>
            <a:r>
              <a:rPr lang="en-US" dirty="0"/>
              <a:t> interface's </a:t>
            </a:r>
            <a:r>
              <a:rPr lang="vi-VN" dirty="0"/>
              <a:t>transform. </a:t>
            </a:r>
          </a:p>
          <a:p>
            <a:pPr lvl="1"/>
            <a:r>
              <a:rPr lang="en-US" dirty="0"/>
              <a:t>There will be one additional argument to the transform method for each parameter passed to the </a:t>
            </a:r>
            <a:r>
              <a:rPr lang="vi-VN" dirty="0"/>
              <a:t>pipe.</a:t>
            </a:r>
          </a:p>
          <a:p>
            <a:pPr lvl="1"/>
            <a:r>
              <a:rPr lang="en-US" dirty="0"/>
              <a:t>To tell Angular that this is a pipe, you apply the @Pipe decorator</a:t>
            </a:r>
          </a:p>
          <a:p>
            <a:pPr lvl="1"/>
            <a:r>
              <a:rPr lang="en-US" dirty="0"/>
              <a:t>The @Pipe decorator allows you to define the pipe name that you'll use within template expressions. </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a:t>
            </a:r>
            <a:r>
              <a:rPr lang="en-US" b="1" dirty="0"/>
              <a:t>module</a:t>
            </a:r>
            <a:r>
              <a:rPr lang="en-US" dirty="0"/>
              <a:t> in your app. </a:t>
            </a:r>
          </a:p>
          <a:p>
            <a:pPr lvl="1"/>
            <a:r>
              <a:rPr lang="en-US" dirty="0"/>
              <a:t>Generate a new </a:t>
            </a:r>
            <a:r>
              <a:rPr lang="en-US" b="1" dirty="0" err="1"/>
              <a:t>FormControl</a:t>
            </a:r>
            <a:r>
              <a:rPr lang="en-US" dirty="0"/>
              <a:t> instance and save it in the component.</a:t>
            </a:r>
          </a:p>
          <a:p>
            <a:pPr lvl="1"/>
            <a:r>
              <a:rPr lang="en-US" dirty="0"/>
              <a:t>Register the </a:t>
            </a:r>
            <a:r>
              <a:rPr lang="en-US" dirty="0" err="1"/>
              <a:t>FormControl</a:t>
            </a:r>
            <a:r>
              <a:rPr lang="en-US" dirty="0"/>
              <a:t> in the </a:t>
            </a:r>
            <a:r>
              <a:rPr lang="en-US" b="1" dirty="0"/>
              <a:t>template</a:t>
            </a:r>
            <a:r>
              <a:rPr lang="en-US" dirty="0"/>
              <a:t>.</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a:t>
            </a:r>
            <a:r>
              <a:rPr lang="vi-VN" dirty="0"/>
              <a:t>template.</a:t>
            </a:r>
            <a:endParaRPr lang="en-US" dirty="0"/>
          </a:p>
          <a:p>
            <a:pPr lvl="1"/>
            <a:r>
              <a:rPr lang="en-US" dirty="0"/>
              <a:t>With the value property, which gives you a snapshot of the current value.</a:t>
            </a:r>
          </a:p>
        </p:txBody>
      </p:sp>
      <p:pic>
        <p:nvPicPr>
          <p:cNvPr id="4" name="Picture 3">
            <a:extLst>
              <a:ext uri="{FF2B5EF4-FFF2-40B4-BE49-F238E27FC236}">
                <a16:creationId xmlns:a16="http://schemas.microsoft.com/office/drawing/2014/main" id="{A9E5F16C-3CA5-4465-A7E4-25B87F19801D}"/>
              </a:ext>
            </a:extLst>
          </p:cNvPr>
          <p:cNvPicPr>
            <a:picLocks noChangeAspect="1"/>
          </p:cNvPicPr>
          <p:nvPr/>
        </p:nvPicPr>
        <p:blipFill>
          <a:blip r:embed="rId2"/>
          <a:stretch>
            <a:fillRect/>
          </a:stretch>
        </p:blipFill>
        <p:spPr>
          <a:xfrm>
            <a:off x="4114800" y="4019550"/>
            <a:ext cx="2000250" cy="723900"/>
          </a:xfrm>
          <a:prstGeom prst="rect">
            <a:avLst/>
          </a:prstGeom>
        </p:spPr>
      </p:pic>
    </p:spTree>
    <p:extLst>
      <p:ext uri="{BB962C8B-B14F-4D97-AF65-F5344CB8AC3E}">
        <p14:creationId xmlns:p14="http://schemas.microsoft.com/office/powerpoint/2010/main" val="1577090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sz="1700" dirty="0"/>
              <a:t>Use the </a:t>
            </a:r>
            <a:r>
              <a:rPr lang="en-US" sz="1700" dirty="0" err="1"/>
              <a:t>setValue</a:t>
            </a:r>
            <a:r>
              <a:rPr lang="en-US" sz="1700" dirty="0"/>
              <a:t>() method to set a new value for an individual control.</a:t>
            </a:r>
            <a:endParaRPr lang="vi-VN" sz="1700" dirty="0"/>
          </a:p>
          <a:p>
            <a:pPr marL="1047750" lvl="2" indent="0">
              <a:buNone/>
            </a:pPr>
            <a:r>
              <a:rPr lang="vi-VN" dirty="0">
                <a:solidFill>
                  <a:srgbClr val="0000FF"/>
                </a:solidFill>
                <a:latin typeface="Droid Sans Mono"/>
              </a:rPr>
              <a:t>	</a:t>
            </a: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sz="1700" dirty="0"/>
              <a:t>Use the </a:t>
            </a:r>
            <a:r>
              <a:rPr lang="en-US" sz="1700" dirty="0" err="1"/>
              <a:t>patchValue</a:t>
            </a:r>
            <a:r>
              <a:rPr lang="en-US" sz="1700" dirty="0"/>
              <a:t>() method to replace any properties defined in the object that have changed in the form model.</a:t>
            </a:r>
            <a:endParaRPr lang="vi-VN" sz="1700" dirty="0"/>
          </a:p>
          <a:p>
            <a:pPr lvl="2"/>
            <a:endParaRPr lang="vi-VN" dirty="0"/>
          </a:p>
          <a:p>
            <a:pPr lvl="2"/>
            <a:endParaRPr lang="vi-VN" dirty="0"/>
          </a:p>
          <a:p>
            <a:pPr lvl="2"/>
            <a:endParaRPr lang="en-US" dirty="0"/>
          </a:p>
          <a:p>
            <a:r>
              <a:rPr lang="en-US" dirty="0"/>
              <a:t>Using the </a:t>
            </a:r>
            <a:r>
              <a:rPr lang="en-US" dirty="0" err="1"/>
              <a:t>FormBuilder</a:t>
            </a:r>
            <a:r>
              <a:rPr lang="en-US" dirty="0"/>
              <a:t> service to generate controls</a:t>
            </a:r>
          </a:p>
          <a:p>
            <a:pPr lvl="1"/>
            <a:r>
              <a:rPr lang="en-US" sz="1700" dirty="0"/>
              <a:t>Import the </a:t>
            </a:r>
            <a:r>
              <a:rPr lang="en-US" sz="1700" dirty="0" err="1"/>
              <a:t>FormBuilder</a:t>
            </a:r>
            <a:r>
              <a:rPr lang="en-US" sz="1700" dirty="0"/>
              <a:t> class.</a:t>
            </a:r>
          </a:p>
          <a:p>
            <a:pPr lvl="1"/>
            <a:r>
              <a:rPr lang="en-US" sz="1700" dirty="0"/>
              <a:t>Inject the </a:t>
            </a:r>
            <a:r>
              <a:rPr lang="en-US" sz="1700" dirty="0" err="1"/>
              <a:t>FormBuilder</a:t>
            </a:r>
            <a:r>
              <a:rPr lang="en-US" sz="1700" dirty="0"/>
              <a:t> service.</a:t>
            </a:r>
          </a:p>
          <a:p>
            <a:pPr lvl="1"/>
            <a:r>
              <a:rPr lang="en-US" sz="1700" dirty="0"/>
              <a:t>Generate the form contents.</a:t>
            </a:r>
          </a:p>
          <a:p>
            <a:endParaRPr lang="en-US" dirty="0"/>
          </a:p>
        </p:txBody>
      </p:sp>
      <p:pic>
        <p:nvPicPr>
          <p:cNvPr id="4" name="Picture 3">
            <a:extLst>
              <a:ext uri="{FF2B5EF4-FFF2-40B4-BE49-F238E27FC236}">
                <a16:creationId xmlns:a16="http://schemas.microsoft.com/office/drawing/2014/main" id="{26C8670E-3A34-4870-8B31-F13A8696B071}"/>
              </a:ext>
            </a:extLst>
          </p:cNvPr>
          <p:cNvPicPr>
            <a:picLocks noChangeAspect="1"/>
          </p:cNvPicPr>
          <p:nvPr/>
        </p:nvPicPr>
        <p:blipFill>
          <a:blip r:embed="rId2"/>
          <a:stretch>
            <a:fillRect/>
          </a:stretch>
        </p:blipFill>
        <p:spPr>
          <a:xfrm>
            <a:off x="6096000" y="2724150"/>
            <a:ext cx="1776412" cy="966477"/>
          </a:xfrm>
          <a:prstGeom prst="rect">
            <a:avLst/>
          </a:prstGeom>
        </p:spPr>
      </p:pic>
    </p:spTree>
    <p:extLst>
      <p:ext uri="{BB962C8B-B14F-4D97-AF65-F5344CB8AC3E}">
        <p14:creationId xmlns:p14="http://schemas.microsoft.com/office/powerpoint/2010/main" val="22502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p>
          <a:p>
            <a:pPr marL="1047750" lvl="2" indent="0">
              <a:buNone/>
            </a:pPr>
            <a:r>
              <a:rPr lang="en-US" sz="1100" dirty="0">
                <a:solidFill>
                  <a:srgbClr val="880000"/>
                </a:solidFill>
                <a:latin typeface="Droid Sans Mono"/>
              </a:rPr>
              <a:t>'power'</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0000FF"/>
                </a:solidFill>
                <a:latin typeface="Droid Sans Mono"/>
              </a:rPr>
              <a:t>new</a:t>
            </a:r>
            <a:r>
              <a:rPr lang="en-US" sz="1100" dirty="0">
                <a:solidFill>
                  <a:srgbClr val="000000"/>
                </a:solidFill>
                <a:latin typeface="Droid Sans Mono"/>
              </a:rPr>
              <a:t> </a:t>
            </a:r>
            <a:r>
              <a:rPr lang="en-US" sz="1100" dirty="0" err="1">
                <a:solidFill>
                  <a:srgbClr val="FF0000"/>
                </a:solidFill>
                <a:latin typeface="Droid Sans Mono"/>
                <a:hlinkClick r:id="rId2"/>
              </a:rPr>
              <a:t>FormControl</a:t>
            </a:r>
            <a:r>
              <a:rPr lang="en-US" sz="1100" dirty="0">
                <a:solidFill>
                  <a:srgbClr val="666600"/>
                </a:solidFill>
                <a:latin typeface="Droid Sans Mono"/>
              </a:rPr>
              <a:t>(</a:t>
            </a:r>
            <a:r>
              <a:rPr lang="en-US" sz="1100" dirty="0" err="1">
                <a:solidFill>
                  <a:srgbClr val="0000FF"/>
                </a:solidFill>
                <a:latin typeface="Droid Sans Mono"/>
              </a:rPr>
              <a:t>this</a:t>
            </a:r>
            <a:r>
              <a:rPr lang="en-US" sz="1100" dirty="0" err="1">
                <a:solidFill>
                  <a:srgbClr val="666600"/>
                </a:solidFill>
                <a:latin typeface="Droid Sans Mono"/>
              </a:rPr>
              <a:t>.</a:t>
            </a:r>
            <a:r>
              <a:rPr lang="en-US" sz="1100" dirty="0" err="1">
                <a:solidFill>
                  <a:srgbClr val="000000"/>
                </a:solidFill>
                <a:latin typeface="Droid Sans Mono"/>
              </a:rPr>
              <a:t>hero</a:t>
            </a:r>
            <a:r>
              <a:rPr lang="en-US" sz="1100" dirty="0" err="1">
                <a:solidFill>
                  <a:srgbClr val="666600"/>
                </a:solidFill>
                <a:latin typeface="Droid Sans Mono"/>
              </a:rPr>
              <a:t>.</a:t>
            </a:r>
            <a:r>
              <a:rPr lang="en-US" sz="1100" dirty="0" err="1">
                <a:solidFill>
                  <a:srgbClr val="000000"/>
                </a:solidFill>
                <a:latin typeface="Droid Sans Mono"/>
              </a:rPr>
              <a:t>power</a:t>
            </a:r>
            <a:r>
              <a:rPr lang="en-US" sz="1100" dirty="0">
                <a:solidFill>
                  <a:srgbClr val="666600"/>
                </a:solidFill>
                <a:latin typeface="Droid Sans Mono"/>
              </a:rPr>
              <a:t>,</a:t>
            </a:r>
            <a:r>
              <a:rPr lang="en-US" sz="1100" dirty="0">
                <a:solidFill>
                  <a:srgbClr val="000000"/>
                </a:solidFill>
                <a:latin typeface="Droid Sans Mono"/>
              </a:rPr>
              <a:t> </a:t>
            </a:r>
            <a:r>
              <a:rPr lang="en-US" sz="1100" dirty="0" err="1">
                <a:solidFill>
                  <a:srgbClr val="FF0000"/>
                </a:solidFill>
                <a:latin typeface="Droid Sans Mono"/>
              </a:rPr>
              <a:t>Validators</a:t>
            </a:r>
            <a:r>
              <a:rPr lang="en-US" sz="1100" dirty="0" err="1">
                <a:solidFill>
                  <a:srgbClr val="666600"/>
                </a:solidFill>
                <a:latin typeface="Droid Sans Mono"/>
              </a:rPr>
              <a:t>.</a:t>
            </a:r>
            <a:r>
              <a:rPr lang="en-US" sz="1100" dirty="0" err="1">
                <a:solidFill>
                  <a:srgbClr val="000000"/>
                </a:solidFill>
                <a:latin typeface="Droid Sans Mono"/>
              </a:rPr>
              <a:t>required</a:t>
            </a:r>
            <a:r>
              <a:rPr lang="en-US" sz="1100" dirty="0">
                <a:solidFill>
                  <a:srgbClr val="666600"/>
                </a:solidFill>
                <a:latin typeface="Droid Sans Mono"/>
              </a:rPr>
              <a:t>)</a:t>
            </a: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0000FF"/>
                </a:solidFill>
                <a:effectLst/>
                <a:latin typeface="Droid Sans Mono"/>
              </a:rPr>
              <a:t>new</a:t>
            </a:r>
            <a:r>
              <a:rPr lang="en-US" sz="900" b="0" i="0" dirty="0">
                <a:solidFill>
                  <a:srgbClr val="000000"/>
                </a:solidFill>
                <a:effectLst/>
                <a:latin typeface="Droid Sans Mono"/>
              </a:rPr>
              <a:t> </a:t>
            </a:r>
            <a:r>
              <a:rPr lang="en-US" sz="900" b="0" i="0" u="none" strike="noStrike" dirty="0" err="1">
                <a:solidFill>
                  <a:srgbClr val="FF0000"/>
                </a:solidFill>
                <a:effectLst/>
                <a:latin typeface="Droid Sans Mono"/>
                <a:hlinkClick r:id="rId2"/>
              </a:rPr>
              <a:t>FormControl</a:t>
            </a:r>
            <a:r>
              <a:rPr lang="en-US" sz="900" b="0" i="0" dirty="0">
                <a:solidFill>
                  <a:srgbClr val="666600"/>
                </a:solidFill>
                <a:effectLst/>
                <a:latin typeface="Droid Sans Mono"/>
              </a:rPr>
              <a:t>(</a:t>
            </a:r>
            <a:endParaRPr lang="vi-VN" sz="900" b="0" i="0" dirty="0">
              <a:solidFill>
                <a:srgbClr val="666600"/>
              </a:solidFill>
              <a:effectLst/>
              <a:latin typeface="Droid Sans Mono"/>
            </a:endParaRPr>
          </a:p>
          <a:p>
            <a:pPr marL="1047750" lvl="2" indent="0">
              <a:buNone/>
            </a:pPr>
            <a:r>
              <a:rPr lang="en-US" sz="900" b="0" i="0" dirty="0">
                <a:solidFill>
                  <a:srgbClr val="0000FF"/>
                </a:solidFill>
                <a:effectLst/>
                <a:latin typeface="Droid Sans Mono"/>
              </a:rPr>
              <a:t>this</a:t>
            </a:r>
            <a:r>
              <a:rPr lang="en-US" sz="900" b="0" i="0" dirty="0">
                <a:solidFill>
                  <a:srgbClr val="666600"/>
                </a:solidFill>
                <a:effectLst/>
                <a:latin typeface="Droid Sans Mono"/>
              </a:rPr>
              <a:t>.</a:t>
            </a:r>
            <a:r>
              <a:rPr lang="en-US" sz="900" b="0" i="0" dirty="0">
                <a:solidFill>
                  <a:srgbClr val="000000"/>
                </a:solidFill>
                <a:effectLst/>
                <a:latin typeface="Droid Sans Mono"/>
              </a:rPr>
              <a:t>hero</a:t>
            </a:r>
            <a:r>
              <a:rPr lang="en-US" sz="900" b="0" i="0" dirty="0">
                <a:solidFill>
                  <a:srgbClr val="666600"/>
                </a:solidFill>
                <a:effectLst/>
                <a:latin typeface="Droid Sans Mono"/>
              </a:rPr>
              <a:t>.</a:t>
            </a:r>
            <a:r>
              <a:rPr lang="en-US" sz="900" b="0" i="0" dirty="0">
                <a:solidFill>
                  <a:srgbClr val="000000"/>
                </a:solidFill>
                <a:effectLst/>
                <a:latin typeface="Droid Sans Mono"/>
              </a:rPr>
              <a:t>name</a:t>
            </a:r>
            <a:r>
              <a:rPr lang="en-US" sz="900" b="0" i="0" dirty="0">
                <a:solidFill>
                  <a:srgbClr val="666600"/>
                </a:solidFill>
                <a:effectLst/>
                <a:latin typeface="Droid Sans Mono"/>
              </a:rPr>
              <a:t>,</a:t>
            </a:r>
            <a:r>
              <a:rPr lang="en-US" sz="900" b="0" i="0" dirty="0">
                <a:solidFill>
                  <a:srgbClr val="000000"/>
                </a:solidFill>
                <a:effectLst/>
                <a:latin typeface="Droid Sans Mono"/>
              </a:rPr>
              <a:t> </a:t>
            </a:r>
            <a:r>
              <a:rPr lang="en-US" sz="900" b="0" i="0" dirty="0">
                <a:solidFill>
                  <a:srgbClr val="666600"/>
                </a:solidFill>
                <a:effectLst/>
                <a:latin typeface="Droid Sans Mono"/>
              </a:rPr>
              <a:t>[</a:t>
            </a:r>
            <a:r>
              <a:rPr lang="en-US" sz="900" b="0" i="0" dirty="0" err="1">
                <a:solidFill>
                  <a:srgbClr val="000000"/>
                </a:solidFill>
                <a:effectLst/>
                <a:latin typeface="Droid Sans Mono"/>
              </a:rPr>
              <a:t>forbiddenNameValidator</a:t>
            </a:r>
            <a:r>
              <a:rPr lang="en-US" sz="900" b="0" i="0" dirty="0">
                <a:solidFill>
                  <a:srgbClr val="666600"/>
                </a:solidFill>
                <a:effectLst/>
                <a:latin typeface="Droid Sans Mono"/>
              </a:rPr>
              <a:t>(</a:t>
            </a:r>
            <a:r>
              <a:rPr lang="en-US" sz="900" b="0" i="0" dirty="0">
                <a:solidFill>
                  <a:srgbClr val="880000"/>
                </a:solidFill>
                <a:effectLst/>
                <a:latin typeface="Droid Sans Mono"/>
              </a:rPr>
              <a:t>/bob/</a:t>
            </a:r>
            <a:r>
              <a:rPr lang="en-US" sz="900" b="0" i="0" dirty="0" err="1">
                <a:solidFill>
                  <a:srgbClr val="000000"/>
                </a:solidFill>
                <a:effectLst/>
                <a:latin typeface="Droid Sans Mono"/>
              </a:rPr>
              <a:t>i</a:t>
            </a:r>
            <a:r>
              <a:rPr lang="en-US" sz="900" b="0" i="0" dirty="0">
                <a:solidFill>
                  <a:srgbClr val="666600"/>
                </a:solidFill>
                <a:effectLst/>
                <a:latin typeface="Droid Sans Mono"/>
              </a:rPr>
              <a:t>)</a:t>
            </a:r>
            <a:r>
              <a:rPr lang="vi-VN" sz="900" dirty="0">
                <a:solidFill>
                  <a:srgbClr val="666600"/>
                </a:solidFill>
                <a:latin typeface="Droid Sans Mono"/>
              </a:rPr>
              <a:t>])</a:t>
            </a:r>
            <a:endParaRPr lang="en-US" sz="900" dirty="0"/>
          </a:p>
          <a:p>
            <a:pPr lvl="1"/>
            <a:r>
              <a:rPr lang="en-US" sz="1700" dirty="0"/>
              <a:t>Form Status: {{ </a:t>
            </a:r>
            <a:r>
              <a:rPr lang="en-US" sz="1700" dirty="0" err="1"/>
              <a:t>profileForm.status</a:t>
            </a:r>
            <a:r>
              <a:rPr lang="en-US" sz="1700" dirty="0"/>
              <a:t> }}</a:t>
            </a:r>
          </a:p>
        </p:txBody>
      </p:sp>
      <p:pic>
        <p:nvPicPr>
          <p:cNvPr id="4" name="Picture 3">
            <a:extLst>
              <a:ext uri="{FF2B5EF4-FFF2-40B4-BE49-F238E27FC236}">
                <a16:creationId xmlns:a16="http://schemas.microsoft.com/office/drawing/2014/main" id="{43FAF1CF-0BAA-44AA-9B8B-1A7E3A4A5BA6}"/>
              </a:ext>
            </a:extLst>
          </p:cNvPr>
          <p:cNvPicPr>
            <a:picLocks noChangeAspect="1"/>
          </p:cNvPicPr>
          <p:nvPr/>
        </p:nvPicPr>
        <p:blipFill>
          <a:blip r:embed="rId3"/>
          <a:stretch>
            <a:fillRect/>
          </a:stretch>
        </p:blipFill>
        <p:spPr>
          <a:xfrm>
            <a:off x="4191000" y="2571750"/>
            <a:ext cx="3317811" cy="1004887"/>
          </a:xfrm>
          <a:prstGeom prst="rect">
            <a:avLst/>
          </a:prstGeom>
        </p:spPr>
      </p:pic>
    </p:spTree>
    <p:extLst>
      <p:ext uri="{BB962C8B-B14F-4D97-AF65-F5344CB8AC3E}">
        <p14:creationId xmlns:p14="http://schemas.microsoft.com/office/powerpoint/2010/main" val="4055491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17372"/>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validity and control status using </a:t>
            </a:r>
            <a:r>
              <a:rPr lang="en-US" dirty="0" err="1"/>
              <a:t>ngModel</a:t>
            </a:r>
            <a:r>
              <a:rPr lang="en-US" dirty="0"/>
              <a:t>.</a:t>
            </a:r>
          </a:p>
          <a:p>
            <a:pPr lvl="1"/>
            <a:r>
              <a:rPr lang="en-US" dirty="0"/>
              <a:t>Track input 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b="1" dirty="0" err="1"/>
              <a:t>ngModel</a:t>
            </a:r>
            <a:endParaRPr lang="en-US" b="1"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dirty="0" err="1"/>
              <a:t>ngModel</a:t>
            </a:r>
            <a:endParaRPr lang="en-US" dirty="0"/>
          </a:p>
          <a:p>
            <a:pPr marL="95250" indent="0">
              <a:buNone/>
            </a:pPr>
            <a:br>
              <a:rPr lang="en-US" dirty="0"/>
            </a:br>
            <a:endParaRPr lang="en-US" sz="1400" dirty="0"/>
          </a:p>
        </p:txBody>
      </p:sp>
      <p:pic>
        <p:nvPicPr>
          <p:cNvPr id="4" name="Picture 3"/>
          <p:cNvPicPr>
            <a:picLocks noChangeAspect="1"/>
          </p:cNvPicPr>
          <p:nvPr/>
        </p:nvPicPr>
        <p:blipFill>
          <a:blip r:embed="rId4"/>
          <a:stretch>
            <a:fillRect/>
          </a:stretch>
        </p:blipFill>
        <p:spPr>
          <a:xfrm>
            <a:off x="2514600" y="3105150"/>
            <a:ext cx="3429000" cy="1614361"/>
          </a:xfrm>
          <a:prstGeom prst="rect">
            <a:avLst/>
          </a:prstGeom>
        </p:spPr>
      </p:pic>
    </p:spTree>
    <p:extLst>
      <p:ext uri="{BB962C8B-B14F-4D97-AF65-F5344CB8AC3E}">
        <p14:creationId xmlns:p14="http://schemas.microsoft.com/office/powerpoint/2010/main" val="4125915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marL="1028700" lvl="2" indent="0">
              <a:buNone/>
            </a:pPr>
            <a:r>
              <a:rPr lang="en-US" sz="1100" dirty="0">
                <a:solidFill>
                  <a:srgbClr val="000088"/>
                </a:solidFill>
                <a:latin typeface="Droid Sans Mono"/>
              </a:rPr>
              <a:t>&lt;div</a:t>
            </a:r>
            <a:r>
              <a:rPr lang="en-US" sz="1100" dirty="0">
                <a:solidFill>
                  <a:srgbClr val="000000"/>
                </a:solidFill>
                <a:latin typeface="Droid Sans Mono"/>
              </a:rPr>
              <a:t> [</a:t>
            </a:r>
            <a:r>
              <a:rPr lang="en-US" sz="1100" dirty="0">
                <a:solidFill>
                  <a:srgbClr val="660066"/>
                </a:solidFill>
                <a:latin typeface="Droid Sans Mono"/>
              </a:rPr>
              <a:t>hidden</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name.valid</a:t>
            </a:r>
            <a:r>
              <a:rPr lang="en-US" sz="1100" dirty="0">
                <a:solidFill>
                  <a:srgbClr val="880000"/>
                </a:solidFill>
                <a:latin typeface="Droid Sans Mono"/>
              </a:rPr>
              <a:t> || </a:t>
            </a:r>
            <a:r>
              <a:rPr lang="en-US" sz="1100" dirty="0" err="1">
                <a:solidFill>
                  <a:srgbClr val="880000"/>
                </a:solidFill>
                <a:latin typeface="Droid Sans Mono"/>
              </a:rPr>
              <a:t>name.pristine</a:t>
            </a:r>
            <a:r>
              <a:rPr lang="en-US" sz="1100" dirty="0">
                <a:solidFill>
                  <a:srgbClr val="880000"/>
                </a:solidFill>
                <a:latin typeface="Droid Sans Mono"/>
              </a:rPr>
              <a: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"alert alert-danger"</a:t>
            </a:r>
            <a:r>
              <a:rPr lang="en-US" sz="1100" dirty="0">
                <a:solidFill>
                  <a:srgbClr val="000088"/>
                </a:solidFill>
                <a:latin typeface="Droid Sans Mono"/>
              </a:rPr>
              <a:t>&gt;</a:t>
            </a:r>
            <a:r>
              <a:rPr lang="en-US" sz="1100" dirty="0">
                <a:solidFill>
                  <a:srgbClr val="000000"/>
                </a:solidFill>
                <a:latin typeface="Droid Sans Mono"/>
              </a:rPr>
              <a:t> Name is required </a:t>
            </a:r>
            <a:r>
              <a:rPr lang="en-US" sz="1100" dirty="0">
                <a:solidFill>
                  <a:srgbClr val="000088"/>
                </a:solidFill>
                <a:latin typeface="Droid Sans Mono"/>
              </a:rPr>
              <a:t>&lt;/div&gt;</a:t>
            </a:r>
          </a:p>
          <a:p>
            <a:r>
              <a:rPr lang="en-US" dirty="0"/>
              <a:t>Submit the form with </a:t>
            </a:r>
            <a:r>
              <a:rPr lang="en-US" dirty="0" err="1"/>
              <a:t>ngSubmit</a:t>
            </a:r>
            <a:endParaRPr lang="en-US" dirty="0"/>
          </a:p>
          <a:p>
            <a:pPr marL="1028700" lvl="2" indent="0">
              <a:buNone/>
            </a:pPr>
            <a:r>
              <a:rPr lang="en-US" sz="1100" dirty="0">
                <a:solidFill>
                  <a:srgbClr val="000088"/>
                </a:solidFill>
                <a:latin typeface="Droid Sans Mono"/>
              </a:rPr>
              <a:t>&lt;form</a:t>
            </a:r>
            <a:r>
              <a:rPr lang="en-US" sz="1100" dirty="0">
                <a:solidFill>
                  <a:srgbClr val="000000"/>
                </a:solidFill>
                <a:latin typeface="Droid Sans Mono"/>
              </a:rPr>
              <a:t> (</a:t>
            </a:r>
            <a:r>
              <a:rPr lang="en-US" sz="1100" dirty="0" err="1">
                <a:solidFill>
                  <a:srgbClr val="660066"/>
                </a:solidFill>
                <a:latin typeface="Droid Sans Mono"/>
              </a:rPr>
              <a:t>ngSubmit</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onSubmit</a:t>
            </a:r>
            <a:r>
              <a:rPr lang="en-US" sz="1100" dirty="0">
                <a:solidFill>
                  <a:srgbClr val="880000"/>
                </a:solidFill>
                <a:latin typeface="Droid Sans Mono"/>
              </a:rPr>
              <a:t>()"</a:t>
            </a:r>
            <a:r>
              <a:rPr lang="en-US" sz="1100" dirty="0">
                <a:solidFill>
                  <a:srgbClr val="000000"/>
                </a:solidFill>
                <a:latin typeface="Droid Sans Mono"/>
              </a:rPr>
              <a:t> #</a:t>
            </a:r>
            <a:r>
              <a:rPr lang="en-US" sz="1100" dirty="0" err="1">
                <a:solidFill>
                  <a:srgbClr val="660066"/>
                </a:solidFill>
                <a:latin typeface="Droid Sans Mono"/>
              </a:rPr>
              <a:t>heroForm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hlinkClick r:id="rId2"/>
              </a:rPr>
              <a:t>ngForm</a:t>
            </a:r>
            <a:r>
              <a:rPr lang="en-US" sz="1100" dirty="0">
                <a:solidFill>
                  <a:srgbClr val="880000"/>
                </a:solidFill>
                <a:latin typeface="Droid Sans Mono"/>
              </a:rPr>
              <a:t>"</a:t>
            </a:r>
            <a:r>
              <a:rPr lang="en-US" sz="1100" dirty="0">
                <a:solidFill>
                  <a:srgbClr val="000088"/>
                </a:solidFill>
                <a:latin typeface="Droid Sans Mono"/>
              </a:rPr>
              <a:t>&gt;</a:t>
            </a:r>
          </a:p>
          <a:p>
            <a:pPr marL="1028700" lvl="2" indent="0">
              <a:buNone/>
            </a:pPr>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type</a:t>
            </a:r>
            <a:r>
              <a:rPr lang="en-US" sz="1100" dirty="0">
                <a:solidFill>
                  <a:srgbClr val="666600"/>
                </a:solidFill>
                <a:latin typeface="Droid Sans Mono"/>
              </a:rPr>
              <a:t>=</a:t>
            </a:r>
            <a:r>
              <a:rPr lang="en-US" sz="1100" dirty="0">
                <a:solidFill>
                  <a:srgbClr val="880000"/>
                </a:solidFill>
                <a:latin typeface="Droid Sans Mono"/>
              </a:rPr>
              <a:t>"submit"</a:t>
            </a:r>
            <a:r>
              <a:rPr lang="en-US" sz="1100" dirty="0">
                <a:solidFill>
                  <a:srgbClr val="000000"/>
                </a:solidFill>
                <a:latin typeface="Droid Sans Mono"/>
              </a:rPr>
              <a:t> </a:t>
            </a:r>
            <a:r>
              <a:rPr lang="en-US" sz="1100" dirty="0">
                <a:solidFill>
                  <a:srgbClr val="660066"/>
                </a:solidFill>
                <a:latin typeface="Droid Sans Mono"/>
              </a:rPr>
              <a:t>class</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btn</a:t>
            </a:r>
            <a:r>
              <a:rPr lang="en-US" sz="1100" dirty="0">
                <a:solidFill>
                  <a:srgbClr val="880000"/>
                </a:solidFill>
                <a:latin typeface="Droid Sans Mono"/>
              </a:rPr>
              <a:t> </a:t>
            </a:r>
            <a:r>
              <a:rPr lang="en-US" sz="1100" dirty="0" err="1">
                <a:solidFill>
                  <a:srgbClr val="880000"/>
                </a:solidFill>
                <a:latin typeface="Droid Sans Mono"/>
              </a:rPr>
              <a:t>btn</a:t>
            </a:r>
            <a:r>
              <a:rPr lang="en-US" sz="1100" dirty="0">
                <a:solidFill>
                  <a:srgbClr val="880000"/>
                </a:solidFill>
                <a:latin typeface="Droid Sans Mono"/>
              </a:rPr>
              <a:t>-success"</a:t>
            </a:r>
            <a:r>
              <a:rPr lang="en-US" sz="1100" dirty="0">
                <a:solidFill>
                  <a:srgbClr val="000000"/>
                </a:solidFill>
                <a:latin typeface="Droid Sans Mono"/>
              </a:rPr>
              <a:t> [</a:t>
            </a:r>
            <a:r>
              <a:rPr lang="en-US" sz="1100" dirty="0">
                <a:solidFill>
                  <a:srgbClr val="660066"/>
                </a:solidFill>
                <a:latin typeface="Droid Sans Mono"/>
              </a:rPr>
              <a:t>disabled</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heroForm.form.valid</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Submit</a:t>
            </a:r>
            <a:r>
              <a:rPr lang="en-US" sz="1100" dirty="0">
                <a:solidFill>
                  <a:srgbClr val="000088"/>
                </a:solidFill>
                <a:latin typeface="Droid Sans Mono"/>
              </a:rPr>
              <a:t>&lt;/button&gt;</a:t>
            </a:r>
            <a:endParaRPr lang="en-US" sz="1100" dirty="0"/>
          </a:p>
          <a:p>
            <a:pPr lvl="1"/>
            <a:endParaRPr lang="en-US" sz="2100" dirty="0"/>
          </a:p>
        </p:txBody>
      </p:sp>
    </p:spTree>
    <p:extLst>
      <p:ext uri="{BB962C8B-B14F-4D97-AF65-F5344CB8AC3E}">
        <p14:creationId xmlns:p14="http://schemas.microsoft.com/office/powerpoint/2010/main" val="1623947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Validating form input</a:t>
            </a:r>
            <a:endParaRPr lang="vi-VN" dirty="0"/>
          </a:p>
          <a:p>
            <a:pPr lvl="1"/>
            <a:r>
              <a:rPr lang="en-US" sz="1700" dirty="0"/>
              <a:t>Built-in validator functions</a:t>
            </a:r>
            <a:r>
              <a:rPr lang="vi-VN" sz="1700" dirty="0"/>
              <a:t> (</a:t>
            </a:r>
            <a:r>
              <a:rPr lang="en-US" sz="1600" b="0" i="0" dirty="0">
                <a:solidFill>
                  <a:srgbClr val="24292E"/>
                </a:solidFill>
                <a:effectLst/>
                <a:latin typeface="-apple-system"/>
              </a:rPr>
              <a:t>directives</a:t>
            </a:r>
            <a:r>
              <a:rPr lang="vi-VN" sz="1700" dirty="0"/>
              <a:t>)</a:t>
            </a:r>
            <a:endParaRPr lang="en-US" sz="1700" dirty="0"/>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a:solidFill>
                  <a:srgbClr val="660066"/>
                </a:solidFill>
                <a:effectLst/>
                <a:latin typeface="Droid Sans Mono"/>
              </a:rPr>
              <a:t>required</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2"/>
              </a:rPr>
              <a:t>minlength</a:t>
            </a:r>
            <a:r>
              <a:rPr lang="en-US" sz="1200" b="0" i="0" dirty="0">
                <a:solidFill>
                  <a:srgbClr val="666600"/>
                </a:solidFill>
                <a:effectLst/>
                <a:latin typeface="Droid Sans Mono"/>
              </a:rPr>
              <a:t>=</a:t>
            </a:r>
            <a:r>
              <a:rPr lang="en-US" sz="1200" b="0" i="0" dirty="0">
                <a:solidFill>
                  <a:srgbClr val="880000"/>
                </a:solidFill>
                <a:effectLst/>
                <a:latin typeface="Droid Sans Mono"/>
              </a:rPr>
              <a:t>"4"</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endParaRPr lang="en-US" sz="1100" dirty="0">
              <a:solidFill>
                <a:srgbClr val="666600"/>
              </a:solidFill>
              <a:latin typeface="Droid Sans Mono"/>
            </a:endParaRPr>
          </a:p>
          <a:p>
            <a:pPr lvl="1"/>
            <a:r>
              <a:rPr lang="en-US" sz="1700" dirty="0"/>
              <a:t>Custom validators</a:t>
            </a:r>
            <a:endParaRPr lang="vi-VN" sz="1700" dirty="0"/>
          </a:p>
          <a:p>
            <a:pPr lvl="2"/>
            <a:r>
              <a:rPr lang="en-US" sz="1400" dirty="0"/>
              <a:t>Defining custom validators</a:t>
            </a:r>
            <a:endParaRPr lang="vi-VN" sz="1400" dirty="0"/>
          </a:p>
          <a:p>
            <a:pPr lvl="2"/>
            <a:endParaRPr lang="vi-VN" sz="1400" dirty="0"/>
          </a:p>
          <a:p>
            <a:pPr lvl="2"/>
            <a:endParaRPr lang="vi-VN" sz="1400" dirty="0"/>
          </a:p>
          <a:p>
            <a:pPr lvl="2"/>
            <a:endParaRPr lang="vi-VN" sz="1400" dirty="0"/>
          </a:p>
          <a:p>
            <a:pPr lvl="2"/>
            <a:r>
              <a:rPr lang="en-US" sz="1400" dirty="0"/>
              <a:t>Adding custom validators</a:t>
            </a:r>
          </a:p>
          <a:p>
            <a:pPr marL="1047750" lvl="2" indent="0">
              <a:buNone/>
            </a:pPr>
            <a:r>
              <a:rPr lang="en-US" sz="1200" b="0" i="0" dirty="0">
                <a:solidFill>
                  <a:srgbClr val="000088"/>
                </a:solidFill>
                <a:effectLst/>
                <a:latin typeface="Droid Sans Mono"/>
              </a:rPr>
              <a:t>&lt;input</a:t>
            </a:r>
            <a:r>
              <a:rPr lang="en-US" sz="1200" b="0" i="0" dirty="0">
                <a:solidFill>
                  <a:srgbClr val="000000"/>
                </a:solidFill>
                <a:effectLst/>
                <a:latin typeface="Droid Sans Mono"/>
              </a:rPr>
              <a:t> </a:t>
            </a:r>
            <a:r>
              <a:rPr lang="en-US" sz="1200" b="0" i="0" dirty="0">
                <a:solidFill>
                  <a:srgbClr val="660066"/>
                </a:solidFill>
                <a:effectLst/>
                <a:latin typeface="Droid Sans Mono"/>
              </a:rPr>
              <a:t>id</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"name"</a:t>
            </a:r>
            <a:r>
              <a:rPr lang="en-US" sz="1200" b="0" i="0" dirty="0">
                <a:solidFill>
                  <a:srgbClr val="000000"/>
                </a:solidFill>
                <a:effectLst/>
                <a:latin typeface="Droid Sans Mono"/>
              </a:rPr>
              <a:t> </a:t>
            </a:r>
            <a:r>
              <a:rPr lang="en-US" sz="1200" b="0" i="0" dirty="0">
                <a:solidFill>
                  <a:srgbClr val="660066"/>
                </a:solidFill>
                <a:effectLst/>
                <a:latin typeface="Droid Sans Mono"/>
              </a:rPr>
              <a:t>class</a:t>
            </a:r>
            <a:r>
              <a:rPr lang="en-US" sz="1200" b="0" i="0" dirty="0">
                <a:solidFill>
                  <a:srgbClr val="666600"/>
                </a:solidFill>
                <a:effectLst/>
                <a:latin typeface="Droid Sans Mono"/>
              </a:rPr>
              <a:t>=</a:t>
            </a:r>
            <a:r>
              <a:rPr lang="en-US" sz="1200" b="0" i="0" dirty="0">
                <a:solidFill>
                  <a:srgbClr val="880000"/>
                </a:solidFill>
                <a:effectLst/>
                <a:latin typeface="Droid Sans Mono"/>
              </a:rPr>
              <a:t>"form-control"</a:t>
            </a:r>
            <a:r>
              <a:rPr lang="en-US" sz="1200" b="0" i="0" dirty="0">
                <a:solidFill>
                  <a:srgbClr val="000000"/>
                </a:solidFill>
                <a:effectLst/>
                <a:latin typeface="Droid Sans Mono"/>
              </a:rPr>
              <a:t> </a:t>
            </a:r>
            <a:r>
              <a:rPr lang="en-US" sz="1200" b="0" i="0" dirty="0" err="1">
                <a:solidFill>
                  <a:srgbClr val="660066"/>
                </a:solidFill>
                <a:effectLst/>
                <a:latin typeface="Droid Sans Mono"/>
              </a:rPr>
              <a:t>appForbiddenName</a:t>
            </a:r>
            <a:r>
              <a:rPr lang="en-US" sz="1200" b="0" i="0" dirty="0">
                <a:solidFill>
                  <a:srgbClr val="666600"/>
                </a:solidFill>
                <a:effectLst/>
                <a:latin typeface="Droid Sans Mono"/>
              </a:rPr>
              <a:t>=</a:t>
            </a:r>
            <a:r>
              <a:rPr lang="en-US" sz="1200" b="0" i="0" dirty="0">
                <a:solidFill>
                  <a:srgbClr val="880000"/>
                </a:solidFill>
                <a:effectLst/>
                <a:latin typeface="Droid Sans Mono"/>
              </a:rPr>
              <a:t>"bob"</a:t>
            </a:r>
            <a:r>
              <a:rPr lang="en-US" sz="1200" b="0" i="0" dirty="0">
                <a:solidFill>
                  <a:srgbClr val="000000"/>
                </a:solidFill>
                <a:effectLst/>
                <a:latin typeface="Droid Sans Mono"/>
              </a:rPr>
              <a:t> [(</a:t>
            </a:r>
            <a:r>
              <a:rPr lang="en-US" sz="1200" b="0" i="0" u="none" strike="noStrike" dirty="0" err="1">
                <a:solidFill>
                  <a:srgbClr val="660066"/>
                </a:solidFill>
                <a:effectLst/>
                <a:latin typeface="Droid Sans Mono"/>
                <a:hlinkClick r:id="rId3"/>
              </a:rPr>
              <a:t>ngModel</a:t>
            </a:r>
            <a:r>
              <a:rPr lang="en-US" sz="1200" b="0" i="0" dirty="0">
                <a:solidFill>
                  <a:srgbClr val="000000"/>
                </a:solidFill>
                <a:effectLst/>
                <a:latin typeface="Droid Sans Mono"/>
              </a:rPr>
              <a:t>)]</a:t>
            </a:r>
            <a:r>
              <a:rPr lang="en-US" sz="1200" b="0" i="0" dirty="0">
                <a:solidFill>
                  <a:srgbClr val="666600"/>
                </a:solidFill>
                <a:effectLst/>
                <a:latin typeface="Droid Sans Mono"/>
              </a:rPr>
              <a:t>=</a:t>
            </a:r>
            <a:r>
              <a:rPr lang="en-US" sz="1200" b="0" i="0" dirty="0">
                <a:solidFill>
                  <a:srgbClr val="880000"/>
                </a:solidFill>
                <a:effectLst/>
                <a:latin typeface="Droid Sans Mono"/>
              </a:rPr>
              <a:t>"hero.name"</a:t>
            </a:r>
            <a:r>
              <a:rPr lang="en-US" sz="1200" b="0" i="0" dirty="0">
                <a:solidFill>
                  <a:srgbClr val="000000"/>
                </a:solidFill>
                <a:effectLst/>
                <a:latin typeface="Droid Sans Mono"/>
              </a:rPr>
              <a:t> #</a:t>
            </a:r>
            <a:r>
              <a:rPr lang="en-US" sz="1200" b="0" i="0" dirty="0">
                <a:solidFill>
                  <a:srgbClr val="660066"/>
                </a:solidFill>
                <a:effectLst/>
                <a:latin typeface="Droid Sans Mono"/>
              </a:rPr>
              <a:t>name</a:t>
            </a:r>
            <a:r>
              <a:rPr lang="en-US" sz="1200" b="0" i="0" dirty="0">
                <a:solidFill>
                  <a:srgbClr val="666600"/>
                </a:solidFill>
                <a:effectLst/>
                <a:latin typeface="Droid Sans Mono"/>
              </a:rPr>
              <a:t>=</a:t>
            </a:r>
            <a:r>
              <a:rPr lang="en-US" sz="1200" b="0" i="0" dirty="0">
                <a:solidFill>
                  <a:srgbClr val="880000"/>
                </a:solidFill>
                <a:effectLst/>
                <a:latin typeface="Droid Sans Mono"/>
              </a:rPr>
              <a:t>"</a:t>
            </a:r>
            <a:r>
              <a:rPr lang="en-US" sz="1200" b="0" i="0" u="none" strike="noStrike" dirty="0">
                <a:solidFill>
                  <a:srgbClr val="880000"/>
                </a:solidFill>
                <a:effectLst/>
                <a:latin typeface="Droid Sans Mono"/>
                <a:hlinkClick r:id="rId3"/>
              </a:rPr>
              <a:t>ngModel</a:t>
            </a:r>
            <a:r>
              <a:rPr lang="en-US" sz="1200" b="0" i="0" dirty="0">
                <a:solidFill>
                  <a:srgbClr val="880000"/>
                </a:solidFill>
                <a:effectLst/>
                <a:latin typeface="Droid Sans Mono"/>
              </a:rPr>
              <a:t>"</a:t>
            </a:r>
            <a:r>
              <a:rPr lang="en-US" sz="1200" b="0" i="0" dirty="0">
                <a:solidFill>
                  <a:srgbClr val="000000"/>
                </a:solidFill>
                <a:effectLst/>
                <a:latin typeface="Droid Sans Mono"/>
              </a:rPr>
              <a:t> </a:t>
            </a:r>
            <a:r>
              <a:rPr lang="en-US" sz="1200" b="0" i="0" dirty="0">
                <a:solidFill>
                  <a:srgbClr val="000088"/>
                </a:solidFill>
                <a:effectLst/>
                <a:latin typeface="Droid Sans Mono"/>
              </a:rPr>
              <a:t>&gt;</a:t>
            </a:r>
            <a:r>
              <a:rPr lang="en-US" dirty="0"/>
              <a:t>Display form status</a:t>
            </a:r>
          </a:p>
          <a:p>
            <a:pPr lvl="1"/>
            <a:r>
              <a:rPr lang="en-US" sz="1700" dirty="0"/>
              <a:t>Form Status: {{ </a:t>
            </a:r>
            <a:r>
              <a:rPr lang="en-US" sz="1700" dirty="0" err="1"/>
              <a:t>profileForm.status</a:t>
            </a:r>
            <a:r>
              <a:rPr lang="en-US" sz="1700" dirty="0"/>
              <a:t> }}</a:t>
            </a:r>
          </a:p>
        </p:txBody>
      </p:sp>
      <p:pic>
        <p:nvPicPr>
          <p:cNvPr id="5" name="Picture 4">
            <a:extLst>
              <a:ext uri="{FF2B5EF4-FFF2-40B4-BE49-F238E27FC236}">
                <a16:creationId xmlns:a16="http://schemas.microsoft.com/office/drawing/2014/main" id="{A3ACDE0D-EEAC-419F-A7A2-703C54D94412}"/>
              </a:ext>
            </a:extLst>
          </p:cNvPr>
          <p:cNvPicPr>
            <a:picLocks noChangeAspect="1"/>
          </p:cNvPicPr>
          <p:nvPr/>
        </p:nvPicPr>
        <p:blipFill>
          <a:blip r:embed="rId4"/>
          <a:stretch>
            <a:fillRect/>
          </a:stretch>
        </p:blipFill>
        <p:spPr>
          <a:xfrm>
            <a:off x="4114800" y="2596243"/>
            <a:ext cx="3681411" cy="1395412"/>
          </a:xfrm>
          <a:prstGeom prst="rect">
            <a:avLst/>
          </a:prstGeom>
        </p:spPr>
      </p:pic>
    </p:spTree>
    <p:extLst>
      <p:ext uri="{BB962C8B-B14F-4D97-AF65-F5344CB8AC3E}">
        <p14:creationId xmlns:p14="http://schemas.microsoft.com/office/powerpoint/2010/main" val="2082413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t>IDE</a:t>
            </a:r>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https://developer.mozilla.org/en-US/docs/Web/JavaScript/Reference/Global_Objects/Promise</a:t>
            </a:r>
            <a:endParaRPr lang="en-US" sz="1200" dirty="0"/>
          </a:p>
          <a:p>
            <a:r>
              <a:rPr lang="vi-VN" dirty="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a:solidFill>
                  <a:srgbClr val="24292E"/>
                </a:solidFill>
                <a:effectLst/>
                <a:latin typeface="-apple-system"/>
              </a:rPr>
              <a:t>Extention: </a:t>
            </a:r>
          </a:p>
          <a:p>
            <a:pPr lvl="2"/>
            <a:r>
              <a:rPr lang="en-US" b="0" i="0" dirty="0">
                <a:solidFill>
                  <a:srgbClr val="24292E"/>
                </a:solidFill>
                <a:effectLst/>
                <a:latin typeface="-apple-system"/>
              </a:rPr>
              <a:t>Angular 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Http</a:t>
            </a:r>
            <a:r>
              <a:rPr lang="vi-VN" dirty="0">
                <a:latin typeface="+mn-lt"/>
                <a:ea typeface="Arial"/>
                <a:cs typeface="Arial"/>
                <a:sym typeface="Arial"/>
              </a:rPr>
              <a:t> </a:t>
            </a:r>
            <a:r>
              <a:rPr lang="en-US" dirty="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a:hlinkClick r:id="rId6"/>
              </a:rPr>
              <a:t>https://techtalk.vn/chon-promise-hay-observable-khi-lam-viec-voi-angular.html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7043</TotalTime>
  <Words>4681</Words>
  <Application>Microsoft Office PowerPoint</Application>
  <PresentationFormat>On-screen Show (16:9)</PresentationFormat>
  <Paragraphs>552</Paragraphs>
  <Slides>112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Droid Sans Mono</vt:lpstr>
      <vt:lpstr>-apple-system</vt:lpstr>
      <vt:lpstr>Calibri</vt:lpstr>
      <vt:lpstr>Arial</vt:lpstr>
      <vt:lpstr>Courier New</vt:lpstr>
      <vt:lpstr>Tahoma</vt:lpstr>
      <vt:lpstr>Menlo</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Template-driven forms</vt:lpstr>
      <vt:lpstr>Template-driven forms</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161</cp:revision>
  <dcterms:modified xsi:type="dcterms:W3CDTF">2020-11-04T10:35:12Z</dcterms:modified>
</cp:coreProperties>
</file>