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4"/>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89" r:id="rId23"/>
    <p:sldId id="390"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309" r:id="rId67"/>
    <p:sldId id="310" r:id="rId68"/>
    <p:sldId id="312" r:id="rId69"/>
    <p:sldId id="313" r:id="rId70"/>
    <p:sldId id="314" r:id="rId71"/>
    <p:sldId id="367" r:id="rId72"/>
    <p:sldId id="368" r:id="rId73"/>
    <p:sldId id="315" r:id="rId74"/>
    <p:sldId id="369" r:id="rId75"/>
    <p:sldId id="316" r:id="rId76"/>
    <p:sldId id="317" r:id="rId77"/>
    <p:sldId id="318" r:id="rId78"/>
    <p:sldId id="319" r:id="rId79"/>
    <p:sldId id="321" r:id="rId80"/>
    <p:sldId id="320" r:id="rId81"/>
    <p:sldId id="322" r:id="rId82"/>
    <p:sldId id="323" r:id="rId83"/>
    <p:sldId id="324" r:id="rId84"/>
    <p:sldId id="325" r:id="rId85"/>
    <p:sldId id="326" r:id="rId86"/>
    <p:sldId id="330" r:id="rId87"/>
    <p:sldId id="331" r:id="rId88"/>
    <p:sldId id="327" r:id="rId89"/>
    <p:sldId id="344" r:id="rId90"/>
    <p:sldId id="345" r:id="rId91"/>
    <p:sldId id="346" r:id="rId92"/>
    <p:sldId id="347" r:id="rId93"/>
    <p:sldId id="348" r:id="rId94"/>
    <p:sldId id="349" r:id="rId95"/>
    <p:sldId id="350" r:id="rId96"/>
    <p:sldId id="351" r:id="rId97"/>
    <p:sldId id="352" r:id="rId98"/>
    <p:sldId id="353"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Lst>
  <p:sldSz cx="9144000" cy="5143500" type="screen16x9"/>
  <p:notesSz cx="6858000" cy="9144000"/>
  <p:embeddedFontLst>
    <p:embeddedFont>
      <p:font typeface="Tahoma" panose="020B0604030504040204" pitchFamily="34" charset="0"/>
      <p:regular r:id="rId115"/>
      <p:bold r:id="rId116"/>
    </p:embeddedFont>
    <p:embeddedFont>
      <p:font typeface="Calibri" panose="020F0502020204030204" pitchFamily="34"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iam-vit/how-an-angular-app-work-behind-the-scenes-angular-flow-dcc4d1df27b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https://angular.io/api/core/Component"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t>
            </a:r>
            <a:r>
              <a:rPr lang="en" dirty="0" smtClean="0">
                <a:hlinkClick r:id="rId4"/>
              </a:rPr>
              <a:t>angular.io/guide/quickstart</a:t>
            </a:r>
            <a:endParaRPr lang="vi-VN" dirty="0" smtClean="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r>
              <a:rPr lang="en-US" dirty="0" smtClean="0">
                <a:hlinkClick r:id="rId4"/>
              </a:rPr>
              <a:t>/</a:t>
            </a:r>
            <a:endParaRPr lang="vi-VN" dirty="0" smtClean="0"/>
          </a:p>
          <a:p>
            <a:pPr marL="95250" lvl="0" indent="0">
              <a:buNone/>
            </a:pPr>
            <a:r>
              <a:rPr lang="en-US" dirty="0">
                <a:hlinkClick r:id="rId5"/>
              </a:rPr>
              <a:t>https://</a:t>
            </a:r>
            <a:r>
              <a:rPr lang="en-US" dirty="0" smtClean="0">
                <a:hlinkClick r:id="rId5"/>
              </a:rPr>
              <a:t>viblo.asia/p/yarn-mot-cai-tien-dang-ke-so-voi-npm-yMnKMqRQK7P</a:t>
            </a:r>
            <a:endParaRPr lang="vi-VN" dirty="0" smtClean="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smtClean="0"/>
              <a:t>Create </a:t>
            </a:r>
            <a:r>
              <a:rPr lang="en-US" b="1" dirty="0"/>
              <a:t>new </a:t>
            </a:r>
            <a:r>
              <a:rPr lang="vi-VN" b="1" dirty="0" smtClean="0"/>
              <a:t>angular project</a:t>
            </a:r>
            <a:endParaRPr lang="en-US" b="1" dirty="0"/>
          </a:p>
          <a:p>
            <a:pPr marL="95250" indent="0">
              <a:buNone/>
            </a:pPr>
            <a:r>
              <a:rPr lang="en-US" dirty="0"/>
              <a:t>-Open </a:t>
            </a:r>
            <a:r>
              <a:rPr lang="vi-VN" dirty="0" smtClean="0"/>
              <a:t>cmd and point to folder</a:t>
            </a:r>
          </a:p>
          <a:p>
            <a:pPr marL="95250" indent="0">
              <a:buNone/>
            </a:pPr>
            <a:r>
              <a:rPr lang="vi-VN" sz="1700" dirty="0" smtClean="0">
                <a:solidFill>
                  <a:srgbClr val="FF0000"/>
                </a:solidFill>
              </a:rPr>
              <a:t>         </a:t>
            </a:r>
            <a:r>
              <a:rPr lang="en-US" sz="1700" dirty="0" smtClean="0">
                <a:solidFill>
                  <a:srgbClr val="FF0000"/>
                </a:solidFill>
              </a:rPr>
              <a:t>ng </a:t>
            </a:r>
            <a:r>
              <a:rPr lang="en-US" sz="1700" dirty="0">
                <a:solidFill>
                  <a:srgbClr val="FF0000"/>
                </a:solidFill>
              </a:rPr>
              <a:t>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smtClean="0">
                <a:solidFill>
                  <a:srgbClr val="FF0000"/>
                </a:solidFill>
              </a:rPr>
              <a:t>OR </a:t>
            </a:r>
            <a:r>
              <a:rPr lang="fr-FR" sz="1700" dirty="0" err="1" smtClean="0">
                <a:solidFill>
                  <a:srgbClr val="FF0000"/>
                </a:solidFill>
              </a:rPr>
              <a:t>ng</a:t>
            </a:r>
            <a:r>
              <a:rPr lang="fr-FR" sz="1700" dirty="0" smtClean="0">
                <a:solidFill>
                  <a:srgbClr val="FF0000"/>
                </a:solidFill>
              </a:rPr>
              <a:t> </a:t>
            </a:r>
            <a:r>
              <a:rPr lang="fr-FR" sz="1700" dirty="0">
                <a:solidFill>
                  <a:srgbClr val="FF0000"/>
                </a:solidFill>
              </a:rPr>
              <a:t>serve --</a:t>
            </a:r>
            <a:r>
              <a:rPr lang="fr-FR" sz="1700" dirty="0" smtClean="0">
                <a:solidFill>
                  <a:srgbClr val="FF0000"/>
                </a:solidFill>
              </a:rPr>
              <a:t>port=</a:t>
            </a:r>
            <a:r>
              <a:rPr lang="fr-FR" sz="1700" dirty="0" err="1" smtClean="0">
                <a:solidFill>
                  <a:srgbClr val="FF0000"/>
                </a:solidFill>
              </a:rPr>
              <a:t>other</a:t>
            </a:r>
            <a:r>
              <a:rPr lang="fr-FR" sz="1700" dirty="0" smtClean="0">
                <a:solidFill>
                  <a:srgbClr val="FF0000"/>
                </a:solidFill>
              </a:rPr>
              <a:t>-</a:t>
            </a:r>
            <a:r>
              <a:rPr lang="vi-VN" sz="1700" dirty="0" smtClean="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smtClean="0"/>
              <a:t>Angular CLI – generate </a:t>
            </a:r>
            <a:endParaRPr lang="en-US" dirty="0" smtClean="0"/>
          </a:p>
          <a:p>
            <a:pPr lvl="1"/>
            <a:r>
              <a:rPr lang="en-US" dirty="0">
                <a:hlinkClick r:id="rId2"/>
              </a:rPr>
              <a:t>https://</a:t>
            </a:r>
            <a:r>
              <a:rPr lang="en-US" dirty="0" smtClean="0">
                <a:hlinkClick r:id="rId2"/>
              </a:rPr>
              <a:t>angular.io/cli/generate</a:t>
            </a:r>
            <a:endParaRPr lang="en-US" dirty="0" smtClean="0"/>
          </a:p>
          <a:p>
            <a:pPr lvl="1"/>
            <a:r>
              <a:rPr lang="en-US" dirty="0" smtClean="0"/>
              <a:t>Ex: </a:t>
            </a:r>
            <a:r>
              <a:rPr lang="en-US" i="1" dirty="0" smtClean="0">
                <a:solidFill>
                  <a:srgbClr val="FF0000"/>
                </a:solidFill>
              </a:rPr>
              <a:t>ng generate module</a:t>
            </a:r>
            <a:endParaRPr lang="en-US" i="1" dirty="0">
              <a:solidFill>
                <a:srgbClr val="FF0000"/>
              </a:solidFill>
            </a:endParaRP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a:t>Behind the </a:t>
            </a:r>
            <a:r>
              <a:rPr lang="en-US" dirty="0" err="1"/>
              <a:t>scense</a:t>
            </a:r>
            <a:endParaRPr lang="en-US" dirty="0">
              <a:hlinkClick r:id="rId2"/>
            </a:endParaRPr>
          </a:p>
          <a:p>
            <a:pPr lvl="1"/>
            <a:r>
              <a:rPr lang="vi-VN" dirty="0" smtClean="0">
                <a:hlinkClick r:id="rId2"/>
              </a:rPr>
              <a:t>https</a:t>
            </a:r>
            <a:r>
              <a:rPr lang="vi-VN" dirty="0">
                <a:hlinkClick r:id="rId2"/>
              </a:rPr>
              <a:t>://</a:t>
            </a:r>
            <a:r>
              <a:rPr lang="vi-VN" dirty="0" smtClean="0">
                <a:hlinkClick r:id="rId2"/>
              </a:rPr>
              <a:t>medium.com/siam-vit/how-an-angular-app-work-behind-the-scenes-angular-flow-dcc4d1df27bd</a:t>
            </a:r>
            <a:endParaRPr lang="vi-VN" dirty="0"/>
          </a:p>
          <a:p>
            <a:r>
              <a:rPr lang="en-US" dirty="0" err="1" smtClean="0"/>
              <a:t>NgModules</a:t>
            </a:r>
            <a:endParaRPr lang="en-US" dirty="0" smtClean="0"/>
          </a:p>
          <a:p>
            <a:pPr lvl="1"/>
            <a:r>
              <a:rPr lang="en-US" dirty="0" err="1" smtClean="0"/>
              <a:t>NgModules</a:t>
            </a:r>
            <a:r>
              <a:rPr lang="en-US" dirty="0" smtClean="0"/>
              <a:t> </a:t>
            </a:r>
            <a:r>
              <a:rPr lang="en-US" dirty="0"/>
              <a:t>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a:t>
            </a:r>
            <a:r>
              <a:rPr lang="en-US" dirty="0" smtClean="0"/>
              <a:t>component</a:t>
            </a:r>
            <a:r>
              <a:rPr lang="en-US" dirty="0"/>
              <a: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smtClean="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Ang</a:t>
            </a:r>
            <a:r>
              <a:rPr lang="en" sz="2000" b="1" dirty="0" smtClean="0">
                <a:latin typeface="Calibri" panose="020F0502020204030204" pitchFamily="34" charset="0"/>
                <a:ea typeface="Arial"/>
                <a:cs typeface="Calibri" panose="020F0502020204030204" pitchFamily="34" charset="0"/>
                <a:sym typeface="Arial"/>
              </a:rPr>
              <a:t>ular Introduction</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smtClean="0">
                <a:latin typeface="Calibri" panose="020F0502020204030204" pitchFamily="34" charset="0"/>
                <a:ea typeface="Arial"/>
                <a:cs typeface="Calibri" panose="020F0502020204030204" pitchFamily="34" charset="0"/>
                <a:sym typeface="Arial"/>
              </a:rPr>
              <a:t>Spring </a:t>
            </a:r>
            <a:r>
              <a:rPr lang="en" sz="1700" b="1" dirty="0">
                <a:latin typeface="Calibri" panose="020F0502020204030204" pitchFamily="34" charset="0"/>
                <a:ea typeface="Arial"/>
                <a:cs typeface="Calibri" panose="020F0502020204030204" pitchFamily="34" charset="0"/>
                <a:sym typeface="Arial"/>
              </a:rPr>
              <a:t>Data Flow </a:t>
            </a:r>
            <a:r>
              <a:rPr lang="en" sz="1700" b="1" dirty="0" smtClean="0">
                <a:latin typeface="Calibri" panose="020F0502020204030204" pitchFamily="34" charset="0"/>
                <a:ea typeface="Arial"/>
                <a:cs typeface="Calibri" panose="020F0502020204030204" pitchFamily="34" charset="0"/>
                <a:sym typeface="Arial"/>
              </a:rPr>
              <a:t>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Set </a:t>
            </a:r>
            <a:r>
              <a:rPr lang="en" sz="2000" b="1" dirty="0">
                <a:latin typeface="Calibri" panose="020F0502020204030204" pitchFamily="34" charset="0"/>
                <a:ea typeface="Arial"/>
                <a:cs typeface="Calibri" panose="020F0502020204030204" pitchFamily="34" charset="0"/>
                <a:sym typeface="Arial"/>
              </a:rPr>
              <a:t>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Explore</a:t>
            </a:r>
            <a:r>
              <a:rPr lang="en" sz="2000" b="1" dirty="0" smtClean="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Angular </a:t>
            </a:r>
            <a:r>
              <a:rPr lang="en" sz="2000" b="1" dirty="0" smtClean="0">
                <a:latin typeface="Calibri" panose="020F0502020204030204" pitchFamily="34" charset="0"/>
                <a:ea typeface="Arial"/>
                <a:cs typeface="Calibri" panose="020F0502020204030204" pitchFamily="34" charset="0"/>
                <a:sym typeface="Arial"/>
              </a:rPr>
              <a:t>project</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Angular </a:t>
            </a:r>
            <a:r>
              <a:rPr lang="en-US" sz="2000" b="1" dirty="0">
                <a:latin typeface="Calibri" panose="020F0502020204030204" pitchFamily="34" charset="0"/>
                <a:ea typeface="Arial"/>
                <a:cs typeface="Calibri" panose="020F0502020204030204" pitchFamily="34" charset="0"/>
                <a:sym typeface="Arial"/>
              </a:rPr>
              <a:t>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smtClean="0"/>
              <a:t>Components</a:t>
            </a:r>
          </a:p>
          <a:p>
            <a:pPr lvl="1"/>
            <a:r>
              <a:rPr lang="en-US" sz="1700" dirty="0" smtClean="0"/>
              <a:t>Angular </a:t>
            </a:r>
            <a:r>
              <a:rPr lang="en-US" sz="1700" dirty="0"/>
              <a:t>CLI</a:t>
            </a:r>
          </a:p>
          <a:p>
            <a:pPr marL="552450" lvl="1" indent="0">
              <a:buNone/>
            </a:pPr>
            <a:r>
              <a:rPr lang="en-US" sz="1700" dirty="0">
                <a:solidFill>
                  <a:srgbClr val="FF0000"/>
                </a:solidFill>
              </a:rPr>
              <a:t>ng generate component </a:t>
            </a:r>
            <a:r>
              <a:rPr lang="en-US" sz="1700" dirty="0" smtClean="0">
                <a:solidFill>
                  <a:srgbClr val="FF0000"/>
                </a:solidFill>
              </a:rPr>
              <a:t>hero</a:t>
            </a:r>
          </a:p>
          <a:p>
            <a:pPr marL="838200" lvl="1" indent="-285750">
              <a:buFont typeface="Arial" panose="020B0604020202020204" pitchFamily="34" charset="0"/>
              <a:buChar char="•"/>
            </a:pPr>
            <a:r>
              <a:rPr lang="en-US" sz="1700" dirty="0" smtClean="0"/>
              <a:t>Angular</a:t>
            </a:r>
            <a:r>
              <a:rPr lang="en-US" sz="1700" dirty="0"/>
              <a:t> </a:t>
            </a:r>
            <a:r>
              <a:rPr lang="en-US" sz="1700" dirty="0">
                <a:hlinkClick r:id="rId2"/>
              </a:rPr>
              <a:t>components</a:t>
            </a:r>
            <a:r>
              <a:rPr lang="en-US" sz="1700" dirty="0"/>
              <a:t> form the data structure of your application. </a:t>
            </a:r>
            <a:endParaRPr lang="en-US" sz="1700" dirty="0" smtClean="0"/>
          </a:p>
          <a:p>
            <a:pPr marL="838200" lvl="1" indent="-285750">
              <a:buFont typeface="Arial" panose="020B0604020202020204" pitchFamily="34" charset="0"/>
              <a:buChar char="•"/>
            </a:pPr>
            <a:r>
              <a:rPr lang="en-US" sz="1700" dirty="0" smtClean="0"/>
              <a:t>The </a:t>
            </a:r>
            <a:r>
              <a:rPr lang="en-US" sz="1700" dirty="0"/>
              <a:t>HTML </a:t>
            </a:r>
            <a:r>
              <a:rPr lang="en-US" sz="1700" dirty="0">
                <a:hlinkClick r:id="rId3"/>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4"/>
          <a:stretch>
            <a:fillRect/>
          </a:stretch>
        </p:blipFill>
        <p:spPr>
          <a:xfrm>
            <a:off x="3436705"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endParaRPr lang="vi-VN" sz="2000" b="1" dirty="0" smtClean="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Forms</a:t>
            </a:r>
            <a:endParaRPr lang="vi-VN" sz="2000" b="1" dirty="0" smtClean="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smtClean="0">
                <a:latin typeface="Calibri" panose="020F0502020204030204" pitchFamily="34" charset="0"/>
                <a:ea typeface="Arial"/>
                <a:cs typeface="Calibri" panose="020F0502020204030204" pitchFamily="34" charset="0"/>
              </a:rPr>
              <a:t>Template-driven </a:t>
            </a:r>
            <a:r>
              <a:rPr lang="en-US" sz="1700" b="1" dirty="0">
                <a:latin typeface="Calibri" panose="020F0502020204030204" pitchFamily="34" charset="0"/>
                <a:ea typeface="Arial"/>
                <a:cs typeface="Calibri" panose="020F0502020204030204" pitchFamily="34" charset="0"/>
              </a:rPr>
              <a:t>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Http</a:t>
            </a: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Client</a:t>
            </a:r>
            <a:endParaRPr lang="en-US"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Ref</a:t>
            </a:r>
          </a:p>
          <a:p>
            <a:pPr lvl="1"/>
            <a:r>
              <a:rPr lang="en-US" dirty="0">
                <a:hlinkClick r:id="rId2"/>
              </a:rPr>
              <a:t>https://</a:t>
            </a:r>
            <a:r>
              <a:rPr lang="en-US" dirty="0" smtClean="0">
                <a:hlinkClick r:id="rId2"/>
              </a:rPr>
              <a:t>angular.io/guide/binding-syntax</a:t>
            </a:r>
            <a:endParaRPr lang="vi-VN" dirty="0" smtClean="0"/>
          </a:p>
          <a:p>
            <a:pPr lvl="1"/>
            <a:r>
              <a:rPr lang="en-US" dirty="0">
                <a:hlinkClick r:id="rId3"/>
              </a:rPr>
              <a:t>https://</a:t>
            </a:r>
            <a:r>
              <a:rPr lang="en-US" dirty="0" smtClean="0">
                <a:hlinkClick r:id="rId3"/>
              </a:rPr>
              <a:t>angular.io/guide/property-binding</a:t>
            </a:r>
            <a:endParaRPr lang="vi-VN" dirty="0" smtClean="0"/>
          </a:p>
          <a:p>
            <a:pPr lvl="1"/>
            <a:r>
              <a:rPr lang="en-US" dirty="0">
                <a:hlinkClick r:id="rId4"/>
              </a:rPr>
              <a:t>https://</a:t>
            </a:r>
            <a:r>
              <a:rPr lang="en-US" dirty="0" smtClean="0">
                <a:hlinkClick r:id="rId4"/>
              </a:rPr>
              <a:t>angular.io/guide/event-binding</a:t>
            </a:r>
            <a:endParaRPr lang="vi-VN" dirty="0" smtClean="0"/>
          </a:p>
          <a:p>
            <a:pPr lvl="1"/>
            <a:r>
              <a:rPr lang="en-US" dirty="0">
                <a:hlinkClick r:id="rId5"/>
              </a:rPr>
              <a:t>https://</a:t>
            </a:r>
            <a:r>
              <a:rPr lang="en-US" dirty="0" smtClean="0">
                <a:hlinkClick r:id="rId5"/>
              </a:rPr>
              <a:t>angular.io/guide/two-way-binding</a:t>
            </a:r>
            <a:endParaRPr lang="vi-VN" dirty="0" smtClean="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a:t>
            </a:r>
            <a:r>
              <a:rPr lang="en-US" dirty="0" smtClean="0">
                <a:latin typeface="Calibri" panose="020F0502020204030204" pitchFamily="34" charset="0"/>
                <a:ea typeface="Arial"/>
                <a:cs typeface="Calibri" panose="020F0502020204030204" pitchFamily="34" charset="0"/>
                <a:sym typeface="Arial"/>
              </a:rPr>
              <a:t>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smtClean="0">
              <a:latin typeface="+mn-lt"/>
            </a:endParaRPr>
          </a:p>
          <a:p>
            <a:pPr lvl="1">
              <a:spcBef>
                <a:spcPts val="0"/>
              </a:spcBef>
              <a:buClr>
                <a:srgbClr val="000000"/>
              </a:buClr>
            </a:pPr>
            <a:r>
              <a:rPr lang="en-US" dirty="0" smtClean="0">
                <a:solidFill>
                  <a:srgbClr val="000000"/>
                </a:solidFill>
                <a:latin typeface="+mn-lt"/>
              </a:rPr>
              <a:t>Source-to-view</a:t>
            </a:r>
            <a:endParaRPr lang="en-US" dirty="0">
              <a:solidFill>
                <a:srgbClr val="000000"/>
              </a:solidFill>
              <a:latin typeface="+mn-lt"/>
            </a:endParaRP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smtClean="0">
                <a:solidFill>
                  <a:srgbClr val="000000"/>
                </a:solidFill>
                <a:latin typeface="+mn-lt"/>
              </a:rPr>
              <a:t>Interpolation </a:t>
            </a:r>
            <a:r>
              <a:rPr lang="en-US" dirty="0">
                <a:solidFill>
                  <a:srgbClr val="000000"/>
                </a:solidFill>
                <a:latin typeface="+mn-lt"/>
              </a:rPr>
              <a:t>( {﻿{...}} ): </a:t>
            </a:r>
            <a:endParaRPr lang="en-US" dirty="0" smtClean="0">
              <a:solidFill>
                <a:srgbClr val="000000"/>
              </a:solidFill>
              <a:latin typeface="+mn-lt"/>
            </a:endParaRPr>
          </a:p>
          <a:p>
            <a:pPr lvl="1">
              <a:buFont typeface="Arial" panose="020B0604020202020204" pitchFamily="34" charset="0"/>
              <a:buChar char="•"/>
            </a:pPr>
            <a:r>
              <a:rPr lang="en-US" i="1" dirty="0" smtClean="0">
                <a:solidFill>
                  <a:srgbClr val="000088"/>
                </a:solidFill>
                <a:latin typeface="+mn-lt"/>
              </a:rPr>
              <a:t>&lt;</a:t>
            </a:r>
            <a:r>
              <a:rPr lang="en-US" i="1" dirty="0">
                <a:solidFill>
                  <a:srgbClr val="000088"/>
                </a:solidFill>
                <a:latin typeface="+mn-lt"/>
              </a:rPr>
              <a:t>p&gt;</a:t>
            </a:r>
            <a:r>
              <a:rPr lang="en-US" i="1" dirty="0">
                <a:latin typeface="+mn-lt"/>
              </a:rPr>
              <a:t>My current hero </a:t>
            </a:r>
            <a:r>
              <a:rPr lang="en-US" i="1" dirty="0" smtClean="0">
                <a:latin typeface="+mn-lt"/>
              </a:rPr>
              <a:t>is {{currentHero.name}}</a:t>
            </a:r>
            <a:r>
              <a:rPr lang="en-US" i="1" dirty="0" smtClean="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a:t>
            </a:r>
            <a:r>
              <a:rPr lang="en-US" sz="1100" dirty="0" smtClean="0">
                <a:solidFill>
                  <a:srgbClr val="000088"/>
                </a:solidFill>
                <a:latin typeface="Droid Sans Mono"/>
              </a:rPr>
              <a:t>&gt;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smtClean="0"/>
              <a:t>"&gt;</a:t>
            </a:r>
            <a:endParaRPr lang="vi-VN" dirty="0" smtClean="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a:t>
            </a:r>
            <a:r>
              <a:rPr lang="en-US" dirty="0" smtClean="0"/>
              <a:t>bindings</a:t>
            </a:r>
            <a:endParaRPr lang="vi-VN" dirty="0" smtClean="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smtClean="0"/>
              <a:t>&gt;</a:t>
            </a:r>
            <a:endParaRPr lang="vi-VN" dirty="0" smtClean="0"/>
          </a:p>
          <a:p>
            <a:pPr lvl="1"/>
            <a:r>
              <a:rPr lang="en-US" dirty="0"/>
              <a:t>&lt;div class="</a:t>
            </a:r>
            <a:r>
              <a:rPr lang="en-US" dirty="0" err="1"/>
              <a:t>myClass</a:t>
            </a:r>
            <a:r>
              <a:rPr lang="en-US" dirty="0"/>
              <a:t>" [class]="</a:t>
            </a:r>
            <a:r>
              <a:rPr lang="en-US" dirty="0" err="1"/>
              <a:t>myClassBinding</a:t>
            </a:r>
            <a:r>
              <a:rPr lang="en-US" dirty="0"/>
              <a:t>"&gt;Setting all classes with binding&lt;/div</a:t>
            </a:r>
            <a:r>
              <a:rPr lang="en-US" dirty="0" smtClean="0"/>
              <a:t>&gt;</a:t>
            </a:r>
            <a:endParaRPr lang="vi-VN" dirty="0" smtClean="0"/>
          </a:p>
          <a:p>
            <a:pPr lvl="1"/>
            <a:r>
              <a:rPr lang="en-US" dirty="0"/>
              <a:t>&lt;h1 [</a:t>
            </a:r>
            <a:r>
              <a:rPr lang="en-US" dirty="0" err="1"/>
              <a:t>class.myClass</a:t>
            </a:r>
            <a:r>
              <a:rPr lang="en-US" dirty="0"/>
              <a:t>]="</a:t>
            </a:r>
            <a:r>
              <a:rPr lang="en-US" dirty="0" err="1"/>
              <a:t>isTrue</a:t>
            </a:r>
            <a:r>
              <a:rPr lang="en-US" dirty="0"/>
              <a:t>"&gt;This class binding is for true value&lt;/h1</a:t>
            </a:r>
            <a:r>
              <a:rPr lang="en-US" dirty="0" smtClean="0"/>
              <a:t>&gt;</a:t>
            </a:r>
            <a:endParaRPr lang="vi-VN" dirty="0" smtClean="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a:t>
            </a:r>
            <a:r>
              <a:rPr lang="vi-VN" sz="2400" dirty="0" smtClean="0"/>
              <a:t>Binding</a:t>
            </a:r>
          </a:p>
          <a:p>
            <a:pPr lvl="1"/>
            <a:r>
              <a:rPr lang="vi-VN" dirty="0" smtClean="0"/>
              <a:t>Ref to </a:t>
            </a:r>
            <a:r>
              <a:rPr lang="en-US" dirty="0"/>
              <a:t> DOM event </a:t>
            </a:r>
            <a:r>
              <a:rPr lang="en-US" dirty="0" smtClean="0"/>
              <a:t>object</a:t>
            </a:r>
            <a:endParaRPr lang="vi-VN" dirty="0" smtClean="0">
              <a:hlinkClick r:id="rId2"/>
            </a:endParaRPr>
          </a:p>
          <a:p>
            <a:pPr lvl="2"/>
            <a:r>
              <a:rPr lang="en-US" dirty="0" smtClean="0">
                <a:hlinkClick r:id="rId2"/>
              </a:rPr>
              <a:t>https</a:t>
            </a:r>
            <a:r>
              <a:rPr lang="en-US" dirty="0">
                <a:hlinkClick r:id="rId2"/>
              </a:rPr>
              <a:t>://</a:t>
            </a:r>
            <a:r>
              <a:rPr lang="en-US" dirty="0" smtClean="0">
                <a:hlinkClick r:id="rId2"/>
              </a:rPr>
              <a:t>developer.mozilla.org/en-US/docs/Web/Events</a:t>
            </a:r>
            <a:endParaRPr lang="vi-VN" dirty="0" smtClean="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a:t>
            </a:r>
            <a:r>
              <a:rPr lang="vi-VN" sz="2000" dirty="0" smtClean="0"/>
              <a:t>Binding</a:t>
            </a:r>
            <a:endParaRPr lang="vi-VN" dirty="0" smtClean="0"/>
          </a:p>
          <a:p>
            <a:pPr lvl="1"/>
            <a:r>
              <a:rPr lang="en-US" dirty="0" smtClean="0"/>
              <a:t>User </a:t>
            </a:r>
            <a:r>
              <a:rPr lang="en-US" dirty="0"/>
              <a:t>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angular.io/docs</a:t>
            </a:r>
            <a:endParaRPr lang="en-US" dirty="0" smtClean="0"/>
          </a:p>
          <a:p>
            <a:r>
              <a:rPr lang="en-US" dirty="0">
                <a:hlinkClick r:id="rId3"/>
              </a:rPr>
              <a:t>https://</a:t>
            </a:r>
            <a:r>
              <a:rPr lang="en-US" dirty="0" smtClean="0">
                <a:hlinkClick r:id="rId3"/>
              </a:rPr>
              <a:t>viettuts.vn/angular7</a:t>
            </a:r>
            <a:endParaRPr lang="en-US" dirty="0" smtClean="0"/>
          </a:p>
          <a:p>
            <a:r>
              <a:rPr lang="en-US" dirty="0">
                <a:hlinkClick r:id="rId4"/>
              </a:rPr>
              <a:t>https://</a:t>
            </a:r>
            <a:r>
              <a:rPr lang="en-US" dirty="0" smtClean="0">
                <a:hlinkClick r:id="rId4"/>
              </a:rPr>
              <a:t>xuanthulab.net/tao-va-su-dung-module-trong-angular.html</a:t>
            </a:r>
            <a:endParaRPr lang="en-US" dirty="0" smtClean="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smtClean="0"/>
              <a:t>wo-way </a:t>
            </a:r>
            <a:r>
              <a:rPr lang="en-US" dirty="0"/>
              <a:t>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a:t>
            </a:r>
            <a:r>
              <a:rPr lang="en-US" dirty="0" smtClean="0"/>
              <a:t>changes</a:t>
            </a:r>
            <a:endParaRPr lang="vi-VN" dirty="0" smtClean="0"/>
          </a:p>
          <a:p>
            <a:pPr lvl="1"/>
            <a:r>
              <a:rPr lang="en-US" dirty="0"/>
              <a:t>&lt;input [(</a:t>
            </a:r>
            <a:r>
              <a:rPr lang="en-US" dirty="0" err="1"/>
              <a:t>ngModel</a:t>
            </a:r>
            <a:r>
              <a:rPr lang="en-US" dirty="0"/>
              <a:t>)] ="</a:t>
            </a:r>
            <a:r>
              <a:rPr lang="en-US" dirty="0" err="1"/>
              <a:t>myMsg</a:t>
            </a:r>
            <a:r>
              <a:rPr lang="en-US" dirty="0" smtClean="0"/>
              <a:t>"/&gt;</a:t>
            </a:r>
            <a:endParaRPr lang="vi-VN" dirty="0" smtClean="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a:t>
            </a:r>
            <a:r>
              <a:rPr lang="vi-VN" dirty="0" smtClean="0">
                <a:latin typeface="Calibri" panose="020F0502020204030204" pitchFamily="34" charset="0"/>
                <a:ea typeface="Arial"/>
                <a:cs typeface="Calibri" panose="020F0502020204030204" pitchFamily="34" charset="0"/>
                <a:sym typeface="Arial"/>
              </a:rPr>
              <a:t>variables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angular.io/guide/template-reference-variables</a:t>
            </a:r>
            <a:endParaRPr lang="vi-VN" dirty="0" smtClean="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smtClean="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a:t>
            </a:r>
            <a:r>
              <a:rPr lang="en-US" dirty="0" smtClean="0">
                <a:hlinkClick r:id="rId2"/>
              </a:rPr>
              <a:t>viblo.asia/p/lifecycle-hooks-trong-angular-6J3Zgw8qZmB</a:t>
            </a:r>
            <a:endParaRPr lang="vi-VN" dirty="0" smtClean="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a:t>
            </a:r>
            <a:r>
              <a:rPr lang="en-US" dirty="0" smtClean="0"/>
              <a:t>directives</a:t>
            </a:r>
          </a:p>
          <a:p>
            <a:pPr lvl="1">
              <a:spcBef>
                <a:spcPts val="0"/>
              </a:spcBef>
              <a:buClr>
                <a:srgbClr val="000000"/>
              </a:buClr>
            </a:pPr>
            <a:r>
              <a:rPr lang="en" sz="1700" dirty="0" smtClean="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smtClean="0">
                <a:solidFill>
                  <a:srgbClr val="000088"/>
                </a:solidFill>
              </a:rPr>
              <a:t>&lt;</a:t>
            </a:r>
            <a:r>
              <a:rPr lang="en" dirty="0">
                <a:solidFill>
                  <a:srgbClr val="000088"/>
                </a:solidFill>
              </a:rPr>
              <a: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endParaRPr lang="en" sz="2100" dirty="0">
              <a:solidFill>
                <a:srgbClr val="000000"/>
              </a:solidFill>
            </a:endParaRPr>
          </a:p>
          <a:p>
            <a:pPr lvl="2" indent="-361950">
              <a:spcBef>
                <a:spcPts val="0"/>
              </a:spcBef>
              <a:buClr>
                <a:srgbClr val="000000"/>
              </a:buClr>
              <a:buSzPts val="2100"/>
            </a:pPr>
            <a:r>
              <a:rPr lang="en" dirty="0" smtClean="0">
                <a:solidFill>
                  <a:srgbClr val="000088"/>
                </a:solidFill>
              </a:rPr>
              <a:t>&lt;</a:t>
            </a:r>
            <a:r>
              <a:rPr lang="en" dirty="0">
                <a:solidFill>
                  <a:srgbClr val="000088"/>
                </a:solidFill>
              </a:rPr>
              <a: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a:t>
            </a:r>
            <a:r>
              <a:rPr lang="en" dirty="0" smtClean="0">
                <a:solidFill>
                  <a:srgbClr val="000088"/>
                </a:solidFill>
              </a:rPr>
              <a:t>&gt;</a:t>
            </a:r>
          </a:p>
          <a:p>
            <a:pPr>
              <a:spcBef>
                <a:spcPts val="0"/>
              </a:spcBef>
              <a:buClr>
                <a:srgbClr val="000000"/>
              </a:buClr>
            </a:pPr>
            <a:r>
              <a:rPr lang="en-US" dirty="0"/>
              <a:t>Built-in attribute </a:t>
            </a:r>
            <a:r>
              <a:rPr lang="en-US" dirty="0"/>
              <a:t>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 xmlns:a16="http://schemas.microsoft.com/office/drawing/2014/main"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a:t>
            </a:r>
            <a:r>
              <a:rPr lang="en-US" dirty="0" smtClean="0">
                <a:latin typeface="Calibri" panose="020F0502020204030204" pitchFamily="34" charset="0"/>
                <a:ea typeface="Arial"/>
                <a:cs typeface="Calibri" panose="020F0502020204030204" pitchFamily="34" charset="0"/>
                <a:sym typeface="Arial"/>
              </a:rPr>
              <a:t>Environment</a:t>
            </a:r>
            <a:endParaRPr lang="en-US" dirty="0"/>
          </a:p>
        </p:txBody>
      </p:sp>
      <p:sp>
        <p:nvSpPr>
          <p:cNvPr id="3" name="Text Placeholder 2"/>
          <p:cNvSpPr>
            <a:spLocks noGrp="1"/>
          </p:cNvSpPr>
          <p:nvPr>
            <p:ph type="body" idx="1"/>
          </p:nvPr>
        </p:nvSpPr>
        <p:spPr/>
        <p:txBody>
          <a:bodyPr/>
          <a:lstStyle/>
          <a:p>
            <a:r>
              <a:rPr lang="en-US" dirty="0" smtClean="0"/>
              <a:t>IDE</a:t>
            </a:r>
            <a:endParaRPr lang="en-US" dirty="0"/>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a:t>
            </a:r>
            <a:r>
              <a:rPr lang="en-US" sz="1200" dirty="0" smtClean="0">
                <a:hlinkClick r:id="rId2"/>
              </a:rPr>
              <a:t>developer.mozilla.org/en-US/docs/Web/JavaScript/Reference/Global_Objects/Promise</a:t>
            </a:r>
            <a:endParaRPr lang="en-US" sz="1200" dirty="0" smtClean="0"/>
          </a:p>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smtClean="0">
                <a:solidFill>
                  <a:srgbClr val="24292E"/>
                </a:solidFill>
                <a:effectLst/>
                <a:latin typeface="-apple-system"/>
              </a:rPr>
              <a:t>Extention: </a:t>
            </a:r>
          </a:p>
          <a:p>
            <a:pPr lvl="2"/>
            <a:r>
              <a:rPr lang="en-US" b="0" i="0" dirty="0" smtClean="0">
                <a:solidFill>
                  <a:srgbClr val="24292E"/>
                </a:solidFill>
                <a:effectLst/>
                <a:latin typeface="-apple-system"/>
              </a:rPr>
              <a:t>Angular </a:t>
            </a:r>
            <a:r>
              <a:rPr lang="en-US" b="0" i="0" dirty="0">
                <a:solidFill>
                  <a:srgbClr val="24292E"/>
                </a:solidFill>
                <a:effectLst/>
                <a:latin typeface="-apple-system"/>
              </a:rPr>
              <a:t>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smtClean="0">
                <a:hlinkClick r:id="rId6"/>
              </a:rPr>
              <a:t>https</a:t>
            </a:r>
            <a:r>
              <a:rPr lang="en-US" dirty="0">
                <a:hlinkClick r:id="rId6"/>
              </a:rPr>
              <a:t>://techtalk.vn/chon-promise-hay-observable-khi-lam-viec-voi-angular.html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5144</TotalTime>
  <Words>3401</Words>
  <Application>Microsoft Office PowerPoint</Application>
  <PresentationFormat>On-screen Show (16:9)</PresentationFormat>
  <Paragraphs>535</Paragraphs>
  <Slides>112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Arial</vt:lpstr>
      <vt:lpstr>Tahoma</vt:lpstr>
      <vt:lpstr>Calibri</vt:lpstr>
      <vt:lpstr>Courier New</vt:lpstr>
      <vt:lpstr>Droid Sans Mono</vt:lpstr>
      <vt:lpstr>-apple-system</vt:lpstr>
      <vt:lpstr>Menlo</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149</cp:revision>
  <dcterms:modified xsi:type="dcterms:W3CDTF">2020-10-28T13:51:09Z</dcterms:modified>
</cp:coreProperties>
</file>