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6"/>
  </p:notesMasterIdLst>
  <p:sldIdLst>
    <p:sldId id="256" r:id="rId2"/>
    <p:sldId id="257" r:id="rId3"/>
    <p:sldId id="258" r:id="rId4"/>
    <p:sldId id="262" r:id="rId5"/>
    <p:sldId id="263" r:id="rId6"/>
    <p:sldId id="259" r:id="rId7"/>
    <p:sldId id="266" r:id="rId8"/>
    <p:sldId id="260" r:id="rId9"/>
    <p:sldId id="365" r:id="rId10"/>
    <p:sldId id="366" r:id="rId11"/>
    <p:sldId id="261" r:id="rId12"/>
    <p:sldId id="370" r:id="rId13"/>
    <p:sldId id="264" r:id="rId14"/>
    <p:sldId id="354" r:id="rId15"/>
    <p:sldId id="355" r:id="rId16"/>
    <p:sldId id="356" r:id="rId17"/>
    <p:sldId id="357" r:id="rId18"/>
    <p:sldId id="358" r:id="rId19"/>
    <p:sldId id="359" r:id="rId20"/>
    <p:sldId id="280" r:id="rId21"/>
    <p:sldId id="281" r:id="rId22"/>
    <p:sldId id="267" r:id="rId23"/>
    <p:sldId id="363" r:id="rId24"/>
    <p:sldId id="275" r:id="rId25"/>
    <p:sldId id="279" r:id="rId26"/>
    <p:sldId id="360" r:id="rId27"/>
    <p:sldId id="278" r:id="rId28"/>
    <p:sldId id="282" r:id="rId29"/>
    <p:sldId id="283" r:id="rId30"/>
    <p:sldId id="364" r:id="rId31"/>
    <p:sldId id="269" r:id="rId32"/>
    <p:sldId id="284" r:id="rId33"/>
    <p:sldId id="270" r:id="rId34"/>
    <p:sldId id="271" r:id="rId35"/>
    <p:sldId id="272" r:id="rId36"/>
    <p:sldId id="285" r:id="rId37"/>
    <p:sldId id="290" r:id="rId38"/>
    <p:sldId id="273" r:id="rId39"/>
    <p:sldId id="274" r:id="rId40"/>
    <p:sldId id="286" r:id="rId41"/>
    <p:sldId id="291" r:id="rId42"/>
    <p:sldId id="292" r:id="rId43"/>
    <p:sldId id="293" r:id="rId44"/>
    <p:sldId id="299" r:id="rId45"/>
    <p:sldId id="294" r:id="rId46"/>
    <p:sldId id="295" r:id="rId47"/>
    <p:sldId id="296" r:id="rId48"/>
    <p:sldId id="297" r:id="rId49"/>
    <p:sldId id="300" r:id="rId50"/>
    <p:sldId id="301" r:id="rId51"/>
    <p:sldId id="302" r:id="rId52"/>
    <p:sldId id="303" r:id="rId53"/>
    <p:sldId id="304" r:id="rId54"/>
    <p:sldId id="305" r:id="rId55"/>
    <p:sldId id="306" r:id="rId56"/>
    <p:sldId id="307" r:id="rId57"/>
    <p:sldId id="308" r:id="rId58"/>
    <p:sldId id="309" r:id="rId59"/>
    <p:sldId id="310" r:id="rId60"/>
    <p:sldId id="312" r:id="rId61"/>
    <p:sldId id="313" r:id="rId62"/>
    <p:sldId id="314" r:id="rId63"/>
    <p:sldId id="367" r:id="rId64"/>
    <p:sldId id="368" r:id="rId65"/>
    <p:sldId id="315" r:id="rId66"/>
    <p:sldId id="369" r:id="rId67"/>
    <p:sldId id="316" r:id="rId68"/>
    <p:sldId id="317" r:id="rId69"/>
    <p:sldId id="318" r:id="rId70"/>
    <p:sldId id="319" r:id="rId71"/>
    <p:sldId id="321" r:id="rId72"/>
    <p:sldId id="320" r:id="rId73"/>
    <p:sldId id="322" r:id="rId74"/>
    <p:sldId id="323" r:id="rId75"/>
    <p:sldId id="324" r:id="rId76"/>
    <p:sldId id="325" r:id="rId77"/>
    <p:sldId id="326" r:id="rId78"/>
    <p:sldId id="330" r:id="rId79"/>
    <p:sldId id="331" r:id="rId80"/>
    <p:sldId id="329" r:id="rId81"/>
    <p:sldId id="328" r:id="rId82"/>
    <p:sldId id="342" r:id="rId83"/>
    <p:sldId id="332" r:id="rId84"/>
    <p:sldId id="334" r:id="rId85"/>
    <p:sldId id="333" r:id="rId86"/>
    <p:sldId id="336" r:id="rId87"/>
    <p:sldId id="337" r:id="rId88"/>
    <p:sldId id="338" r:id="rId89"/>
    <p:sldId id="339" r:id="rId90"/>
    <p:sldId id="340" r:id="rId91"/>
    <p:sldId id="341" r:id="rId92"/>
    <p:sldId id="343" r:id="rId93"/>
    <p:sldId id="335" r:id="rId94"/>
    <p:sldId id="327" r:id="rId95"/>
    <p:sldId id="344" r:id="rId96"/>
    <p:sldId id="345" r:id="rId97"/>
    <p:sldId id="346" r:id="rId98"/>
    <p:sldId id="347" r:id="rId99"/>
    <p:sldId id="348" r:id="rId100"/>
    <p:sldId id="349" r:id="rId101"/>
    <p:sldId id="350" r:id="rId102"/>
    <p:sldId id="351" r:id="rId103"/>
    <p:sldId id="352" r:id="rId104"/>
    <p:sldId id="353" r:id="rId105"/>
  </p:sldIdLst>
  <p:sldSz cx="9144000" cy="5143500" type="screen16x9"/>
  <p:notesSz cx="6858000" cy="9144000"/>
  <p:embeddedFontLst>
    <p:embeddedFont>
      <p:font typeface="Roboto" panose="020B0604020202020204" charset="0"/>
      <p:regular r:id="rId107"/>
      <p:bold r:id="rId108"/>
      <p:italic r:id="rId109"/>
      <p:boldItalic r:id="rId110"/>
    </p:embeddedFont>
    <p:embeddedFont>
      <p:font typeface="Calibri" panose="020F0502020204030204" pitchFamily="34" charset="0"/>
      <p:regular r:id="rId111"/>
      <p:bold r:id="rId112"/>
      <p:italic r:id="rId113"/>
      <p:boldItalic r:id="rId1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p:cViewPr>
        <p:scale>
          <a:sx n="102" d="100"/>
          <a:sy n="102" d="100"/>
        </p:scale>
        <p:origin x="658" y="4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font" Target="fonts/font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7.fntdata"/><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4.fntdata"/><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457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48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5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356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51" name="Google Shape;51;p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hyperlink" Target="https://angular.io/api/core/Component"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0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yarnpkg.co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ngular.io/guide/glossary#template" TargetMode="External"/><Relationship Id="rId2" Type="http://schemas.openxmlformats.org/officeDocument/2006/relationships/hyperlink" Target="https://angular.io/guide/glossary#componen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ngular.io/doc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angular.io/api/forms/Form"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angular.io/api/forms/ValidatorFn" TargetMode="External"/><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angular.io/guide/glossary#di-token" TargetMode="External"/><Relationship Id="rId2" Type="http://schemas.openxmlformats.org/officeDocument/2006/relationships/hyperlink" Target="https://angular.io/guide/glossary#provider"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5.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learnrxjs.io/" TargetMode="External"/><Relationship Id="rId7" Type="http://schemas.openxmlformats.org/officeDocument/2006/relationships/hyperlink" Target="https://techtalk.vn/chon-promise-hay-observable-khi-lam-viec-voi-angular.html"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JavaScript/Reference/Global_Objects/Promise"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 Id="rId4" Type="http://schemas.openxmlformats.org/officeDocument/2006/relationships/hyperlink" Target="http://api/heroes?name=c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hlinkClick r:id="rId2"/>
              </a:rPr>
              <a:t>https://code.visualstudio.com</a:t>
            </a:r>
            <a:r>
              <a:rPr lang="en-US" dirty="0" smtClean="0">
                <a:hlinkClick r:id="rId2"/>
              </a:rPr>
              <a:t>/</a:t>
            </a:r>
            <a:endParaRPr lang="vi-VN" dirty="0" smtClean="0"/>
          </a:p>
          <a:p>
            <a:r>
              <a:rPr lang="en-US" dirty="0">
                <a:hlinkClick r:id="rId3"/>
              </a:rPr>
              <a:t>https://</a:t>
            </a:r>
            <a:r>
              <a:rPr lang="en-US" dirty="0" smtClean="0">
                <a:hlinkClick r:id="rId3"/>
              </a:rPr>
              <a:t>code.visualstudio.com/docs/nodejs/angular-tutorial</a:t>
            </a:r>
            <a:endParaRPr lang="vi-VN" dirty="0" smtClean="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you change what the user sees by showing or hiding portions of the display that correspond to particular components, rather than going out to the server to get a new page. </a:t>
            </a:r>
            <a:endParaRPr lang="vi-VN" dirty="0"/>
          </a:p>
          <a:p>
            <a:r>
              <a:rPr lang="vi-VN" dirty="0"/>
              <a:t>Using </a:t>
            </a:r>
            <a:r>
              <a:rPr lang="en-US" dirty="0"/>
              <a:t>Angular Router.</a:t>
            </a:r>
          </a:p>
        </p:txBody>
      </p:sp>
    </p:spTree>
    <p:extLst>
      <p:ext uri="{BB962C8B-B14F-4D97-AF65-F5344CB8AC3E}">
        <p14:creationId xmlns:p14="http://schemas.microsoft.com/office/powerpoint/2010/main" val="38747617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dirty="0" err="1"/>
              <a:t>AppRoutingModule</a:t>
            </a:r>
            <a:r>
              <a:rPr lang="en-US" dirty="0"/>
              <a:t> into </a:t>
            </a:r>
            <a:r>
              <a:rPr lang="en-US" dirty="0" err="1"/>
              <a:t>AppModule</a:t>
            </a:r>
            <a:r>
              <a:rPr lang="en-US" dirty="0"/>
              <a:t> and add it to the imports array.</a:t>
            </a:r>
            <a:endParaRPr lang="vi-VN" dirty="0"/>
          </a:p>
          <a:p>
            <a:pPr lvl="1"/>
            <a:r>
              <a:rPr lang="en-US" dirty="0"/>
              <a:t>Import </a:t>
            </a:r>
            <a:r>
              <a:rPr lang="en-US"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https://angular.io/guide/quickstart</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smtClean="0"/>
              <a:t>2. Intro to Yarn</a:t>
            </a:r>
            <a:endParaRPr lang="en-US" dirty="0" smtClean="0">
              <a:hlinkClick r:id="rId3"/>
            </a:endParaRPr>
          </a:p>
          <a:p>
            <a:pPr marL="95250" lvl="0" indent="0">
              <a:buNone/>
            </a:pPr>
            <a:r>
              <a:rPr lang="en-US" dirty="0">
                <a:hlinkClick r:id="rId4"/>
              </a:rPr>
              <a:t>https://yarnpkg.com/</a:t>
            </a:r>
            <a:endParaRPr dirty="0"/>
          </a:p>
        </p:txBody>
      </p:sp>
    </p:spTree>
    <p:extLst>
      <p:ext uri="{BB962C8B-B14F-4D97-AF65-F5344CB8AC3E}">
        <p14:creationId xmlns:p14="http://schemas.microsoft.com/office/powerpoint/2010/main" val="1593215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new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dirty="0"/>
              <a:t>-Create new folder</a:t>
            </a:r>
          </a:p>
          <a:p>
            <a:pPr marL="95250" indent="0">
              <a:buNone/>
            </a:pPr>
            <a:r>
              <a:rPr lang="en-US" dirty="0"/>
              <a:t>-Open a terminal window at that folder (</a:t>
            </a:r>
            <a:r>
              <a:rPr lang="vi-VN" dirty="0"/>
              <a:t>shift</a:t>
            </a:r>
            <a:r>
              <a:rPr lang="en-US" dirty="0"/>
              <a:t> + right click for window).</a:t>
            </a:r>
          </a:p>
          <a:p>
            <a:pPr marL="95250" indent="0">
              <a:buNone/>
            </a:pPr>
            <a:r>
              <a:rPr lang="en-US" dirty="0">
                <a:solidFill>
                  <a:srgbClr val="FF0000"/>
                </a:solidFill>
              </a:rPr>
              <a:t>ng new my-app</a:t>
            </a:r>
          </a:p>
          <a:p>
            <a:pPr marL="95250" indent="0">
              <a:buNone/>
            </a:pPr>
            <a:r>
              <a:rPr lang="en-US" dirty="0"/>
              <a:t>-Go to the project directory and launch the server.</a:t>
            </a:r>
          </a:p>
          <a:p>
            <a:pPr marL="95250" indent="0">
              <a:buNone/>
            </a:pPr>
            <a:r>
              <a:rPr lang="en-US" dirty="0">
                <a:solidFill>
                  <a:srgbClr val="FF0000"/>
                </a:solidFill>
              </a:rPr>
              <a:t>cd my-app (go to folder project)</a:t>
            </a:r>
          </a:p>
          <a:p>
            <a:pPr marL="95250" indent="0">
              <a:buNone/>
            </a:pPr>
            <a:r>
              <a:rPr lang="en-US" dirty="0">
                <a:solidFill>
                  <a:srgbClr val="FF0000"/>
                </a:solidFill>
              </a:rPr>
              <a:t>ng serve --open</a:t>
            </a: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6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743200" y="1400273"/>
            <a:ext cx="3519486" cy="333277"/>
          </a:xfrm>
          <a:prstGeom prst="rect">
            <a:avLst/>
          </a:prstGeom>
        </p:spPr>
      </p:pic>
    </p:spTree>
    <p:extLst>
      <p:ext uri="{BB962C8B-B14F-4D97-AF65-F5344CB8AC3E}">
        <p14:creationId xmlns:p14="http://schemas.microsoft.com/office/powerpoint/2010/main" val="287612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www.typescriptlang.org/docs/handbook/typescript-in-5-minutes.html</a:t>
            </a:r>
            <a:endParaRPr lang="vi-VN" dirty="0" smtClean="0"/>
          </a:p>
          <a:p>
            <a:r>
              <a:rPr lang="en-US" dirty="0" smtClean="0"/>
              <a:t>Basic </a:t>
            </a:r>
            <a:r>
              <a:rPr lang="en-US" dirty="0"/>
              <a:t>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Overview</a:t>
            </a:r>
            <a:endParaRPr/>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2400"/>
              </a:spcBef>
              <a:spcAft>
                <a:spcPts val="0"/>
              </a:spcAft>
              <a:buSzPts val="2100"/>
              <a:buFont typeface="+mj-lt"/>
              <a:buAutoNum type="arabicPeriod"/>
            </a:pPr>
            <a:r>
              <a:rPr lang="en" sz="2000" b="1" dirty="0">
                <a:latin typeface="Arial"/>
                <a:ea typeface="Arial"/>
                <a:cs typeface="Arial"/>
                <a:sym typeface="Arial"/>
              </a:rPr>
              <a:t>Angular Introduction</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Angular + Spring Data Flow Chart</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Set up Environment</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Set Angular project</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TypeScript</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NgModules</a:t>
            </a:r>
            <a:endParaRPr sz="2000" b="1" dirty="0">
              <a:latin typeface="Arial"/>
              <a:ea typeface="Arial"/>
              <a:cs typeface="Arial"/>
              <a:sym typeface="Arial"/>
            </a:endParaRPr>
          </a:p>
          <a:p>
            <a:pPr marL="323850" lvl="0" indent="-228600">
              <a:lnSpc>
                <a:spcPct val="115000"/>
              </a:lnSpc>
              <a:spcBef>
                <a:spcPts val="0"/>
              </a:spcBef>
              <a:buFont typeface="+mj-lt"/>
              <a:buAutoNum type="arabicPeriod"/>
            </a:pPr>
            <a:r>
              <a:rPr lang="en" sz="2000" b="1" dirty="0">
                <a:latin typeface="Arial"/>
                <a:ea typeface="Arial"/>
                <a:cs typeface="Arial"/>
                <a:sym typeface="Arial"/>
              </a:rPr>
              <a:t>Components &amp; </a:t>
            </a:r>
            <a:r>
              <a:rPr lang="vi-VN" sz="2000" b="1" dirty="0">
                <a:latin typeface="Arial"/>
                <a:ea typeface="Arial"/>
                <a:cs typeface="Arial"/>
                <a:sym typeface="Arial"/>
              </a:rPr>
              <a:t>Templates </a:t>
            </a:r>
          </a:p>
          <a:p>
            <a:pPr marL="457200" lvl="0" indent="-361950" algn="l" rtl="0">
              <a:lnSpc>
                <a:spcPct val="115000"/>
              </a:lnSpc>
              <a:spcBef>
                <a:spcPts val="0"/>
              </a:spcBef>
              <a:spcAft>
                <a:spcPts val="0"/>
              </a:spcAft>
              <a:buSzPts val="2100"/>
              <a:buAutoNum type="arabicPeriod"/>
            </a:pPr>
            <a:endParaRPr sz="2000" b="1" dirty="0">
              <a:latin typeface="Arial"/>
              <a:ea typeface="Arial"/>
              <a:cs typeface="Arial"/>
              <a:sym typeface="Arial"/>
            </a:endParaRPr>
          </a:p>
          <a:p>
            <a:pPr marL="0" lvl="0" indent="0" algn="l" rtl="0">
              <a:spcBef>
                <a:spcPts val="800"/>
              </a:spcBef>
              <a:spcAft>
                <a:spcPts val="0"/>
              </a:spcAft>
              <a:buNone/>
            </a:pPr>
            <a:endParaRP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NgModules</a:t>
            </a:r>
            <a:endParaRPr lang="en-US" dirty="0"/>
          </a:p>
        </p:txBody>
      </p:sp>
      <p:sp>
        <p:nvSpPr>
          <p:cNvPr id="3" name="Text Placeholder 2"/>
          <p:cNvSpPr>
            <a:spLocks noGrp="1"/>
          </p:cNvSpPr>
          <p:nvPr>
            <p:ph type="body" idx="1"/>
          </p:nvPr>
        </p:nvSpPr>
        <p:spPr/>
        <p:txBody>
          <a:bodyPr/>
          <a:lstStyle/>
          <a:p>
            <a:r>
              <a:rPr lang="en-US" dirty="0" err="1"/>
              <a:t>NgModules</a:t>
            </a:r>
            <a:r>
              <a:rPr lang="en-US" dirty="0"/>
              <a:t> configure the injector and the compiler and help organize related things together. </a:t>
            </a:r>
          </a:p>
          <a:p>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50470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NgModules</a:t>
            </a:r>
            <a:endParaRPr lang="en-US" dirty="0"/>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174433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NgModules</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lone component.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7936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233614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37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endParaRPr lang="en-US" dirty="0"/>
          </a:p>
        </p:txBody>
      </p:sp>
      <p:pic>
        <p:nvPicPr>
          <p:cNvPr id="1032" name="Picture 8" descr="View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57881"/>
            <a:ext cx="57150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54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3165550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r>
              <a:rPr lang="en-US" dirty="0"/>
              <a:t>Frequently-used modules</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3164091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pPr marL="95250" indent="0">
              <a:buNone/>
            </a:pPr>
            <a:r>
              <a:rPr lang="en-US" dirty="0"/>
              <a:t>There are five general categories of feature modules which tend to fall into the following groups:</a:t>
            </a:r>
          </a:p>
          <a:p>
            <a:r>
              <a:rPr lang="en-US" dirty="0"/>
              <a:t>Domain feature modules.</a:t>
            </a:r>
          </a:p>
          <a:p>
            <a:r>
              <a:rPr lang="en-US" dirty="0"/>
              <a:t>Routed feature modules.</a:t>
            </a:r>
          </a:p>
          <a:p>
            <a:r>
              <a:rPr lang="en-US" dirty="0"/>
              <a:t>Routing modules.</a:t>
            </a:r>
          </a:p>
          <a:p>
            <a:r>
              <a:rPr lang="en-US" dirty="0"/>
              <a:t>Service feature modules.</a:t>
            </a:r>
          </a:p>
          <a:p>
            <a:r>
              <a:rPr lang="en-US" dirty="0"/>
              <a:t>Widget feature modules.</a:t>
            </a:r>
          </a:p>
          <a:p>
            <a:endParaRPr lang="en-US" dirty="0"/>
          </a:p>
        </p:txBody>
      </p:sp>
    </p:spTree>
    <p:extLst>
      <p:ext uri="{BB962C8B-B14F-4D97-AF65-F5344CB8AC3E}">
        <p14:creationId xmlns:p14="http://schemas.microsoft.com/office/powerpoint/2010/main" val="2076575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111208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endParaRPr/>
          </a:p>
        </p:txBody>
      </p:sp>
      <p:sp>
        <p:nvSpPr>
          <p:cNvPr id="101" name="Google Shape;101;p15"/>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en-US" sz="2000" b="1" dirty="0">
                <a:latin typeface="Arial"/>
                <a:ea typeface="Arial"/>
                <a:cs typeface="Arial"/>
                <a:sym typeface="Arial"/>
              </a:rPr>
              <a:t>Forms</a:t>
            </a:r>
            <a:endParaRPr lang="vi-VN" sz="2000" b="1" dirty="0">
              <a:latin typeface="Arial"/>
              <a:ea typeface="Arial"/>
              <a:cs typeface="Arial"/>
              <a:sym typeface="Arial"/>
            </a:endParaRPr>
          </a:p>
          <a:p>
            <a:pPr marL="1009650" lvl="1" indent="-457200">
              <a:lnSpc>
                <a:spcPct val="115000"/>
              </a:lnSpc>
              <a:spcBef>
                <a:spcPts val="0"/>
              </a:spcBef>
              <a:buFont typeface="+mj-lt"/>
              <a:buAutoNum type="arabicPeriod"/>
            </a:pPr>
            <a:r>
              <a:rPr lang="en-US" sz="2000" b="1" dirty="0">
                <a:latin typeface="Arial"/>
                <a:ea typeface="Arial"/>
                <a:cs typeface="Arial"/>
              </a:rPr>
              <a:t>Reactive forms</a:t>
            </a:r>
            <a:endParaRPr lang="vi-VN" sz="2000" b="1" dirty="0">
              <a:latin typeface="Arial"/>
              <a:ea typeface="Arial"/>
              <a:cs typeface="Arial"/>
            </a:endParaRPr>
          </a:p>
          <a:p>
            <a:pPr marL="1009650" lvl="1" indent="-457200">
              <a:lnSpc>
                <a:spcPct val="115000"/>
              </a:lnSpc>
              <a:spcBef>
                <a:spcPts val="0"/>
              </a:spcBef>
              <a:buFont typeface="+mj-lt"/>
              <a:buAutoNum type="arabicPeriod"/>
            </a:pPr>
            <a:r>
              <a:rPr lang="en-US" sz="2000" b="1" dirty="0">
                <a:latin typeface="Arial"/>
                <a:ea typeface="Arial"/>
                <a:cs typeface="Arial"/>
              </a:rPr>
              <a:t>Template-driven forms</a:t>
            </a:r>
            <a:endParaRPr lang="vi-VN" sz="2000" b="1" dirty="0">
              <a:latin typeface="Arial"/>
              <a:ea typeface="Arial"/>
              <a:cs typeface="Arial"/>
              <a:sym typeface="Arial"/>
            </a:endParaRPr>
          </a:p>
          <a:p>
            <a:pPr marL="552450" lvl="0" indent="-457200">
              <a:lnSpc>
                <a:spcPct val="115000"/>
              </a:lnSpc>
              <a:spcBef>
                <a:spcPts val="0"/>
              </a:spcBef>
              <a:buFont typeface="+mj-lt"/>
              <a:buAutoNum type="arabicPeriod" startAt="8"/>
            </a:pPr>
            <a:r>
              <a:rPr lang="en-US" sz="2000" b="1" dirty="0">
                <a:latin typeface="Arial"/>
                <a:ea typeface="Arial"/>
                <a:cs typeface="Arial"/>
                <a:sym typeface="Arial"/>
              </a:rPr>
              <a:t>Dependency injection</a:t>
            </a:r>
            <a:endParaRPr lang="vi-VN" sz="2000" b="1" dirty="0">
              <a:latin typeface="Arial"/>
              <a:ea typeface="Arial"/>
              <a:cs typeface="Arial"/>
              <a:sym typeface="Arial"/>
            </a:endParaRPr>
          </a:p>
          <a:p>
            <a:pPr marL="552450" indent="-457200">
              <a:lnSpc>
                <a:spcPct val="115000"/>
              </a:lnSpc>
              <a:spcBef>
                <a:spcPts val="0"/>
              </a:spcBef>
              <a:buFont typeface="+mj-lt"/>
              <a:buAutoNum type="arabicPeriod" startAt="8"/>
            </a:pPr>
            <a:r>
              <a:rPr lang="en-US" sz="2000" b="1" dirty="0" err="1">
                <a:latin typeface="Arial"/>
                <a:ea typeface="Arial"/>
                <a:cs typeface="Arial"/>
                <a:sym typeface="Arial"/>
              </a:rPr>
              <a:t>HttpClient</a:t>
            </a:r>
            <a:endParaRPr lang="en-US" sz="2000" b="1" dirty="0">
              <a:latin typeface="Arial"/>
              <a:ea typeface="Arial"/>
              <a:cs typeface="Arial"/>
              <a:sym typeface="Arial"/>
            </a:endParaRPr>
          </a:p>
          <a:p>
            <a:pPr marL="552450" lvl="0" indent="-457200">
              <a:lnSpc>
                <a:spcPct val="115000"/>
              </a:lnSpc>
              <a:spcBef>
                <a:spcPts val="0"/>
              </a:spcBef>
              <a:buFont typeface="+mj-lt"/>
              <a:buAutoNum type="arabicPeriod" startAt="8"/>
            </a:pPr>
            <a:r>
              <a:rPr lang="en-US" sz="2000" b="1" dirty="0">
                <a:latin typeface="Arial"/>
                <a:ea typeface="Arial"/>
                <a:cs typeface="Arial"/>
                <a:sym typeface="Arial"/>
              </a:rPr>
              <a:t>Routing &amp; Navigation</a:t>
            </a:r>
          </a:p>
          <a:p>
            <a:pPr marL="552450" indent="-457200">
              <a:lnSpc>
                <a:spcPct val="115000"/>
              </a:lnSpc>
              <a:spcBef>
                <a:spcPts val="0"/>
              </a:spcBef>
              <a:buFont typeface="+mj-lt"/>
              <a:buAutoNum type="arabicPeriod" startAt="8"/>
            </a:pPr>
            <a:r>
              <a:rPr lang="en-US" sz="2000" b="1" dirty="0">
                <a:latin typeface="Arial"/>
                <a:ea typeface="Arial"/>
                <a:cs typeface="Arial"/>
              </a:rPr>
              <a:t>Security</a:t>
            </a:r>
            <a:endParaRPr lang="vi-VN" sz="2000" b="1" dirty="0">
              <a:latin typeface="Arial"/>
              <a:ea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81000" y="1809750"/>
            <a:ext cx="2787998" cy="1752600"/>
          </a:xfrm>
          <a:prstGeom prst="rect">
            <a:avLst/>
          </a:prstGeom>
        </p:spPr>
      </p:pic>
      <p:pic>
        <p:nvPicPr>
          <p:cNvPr id="5" name="Picture 4"/>
          <p:cNvPicPr>
            <a:picLocks noChangeAspect="1"/>
          </p:cNvPicPr>
          <p:nvPr/>
        </p:nvPicPr>
        <p:blipFill>
          <a:blip r:embed="rId3"/>
          <a:stretch>
            <a:fillRect/>
          </a:stretch>
        </p:blipFill>
        <p:spPr>
          <a:xfrm>
            <a:off x="3416648" y="2011800"/>
            <a:ext cx="2575767" cy="1276350"/>
          </a:xfrm>
          <a:prstGeom prst="rect">
            <a:avLst/>
          </a:prstGeom>
        </p:spPr>
      </p:pic>
      <p:pic>
        <p:nvPicPr>
          <p:cNvPr id="6" name="Picture 5"/>
          <p:cNvPicPr>
            <a:picLocks noChangeAspect="1"/>
          </p:cNvPicPr>
          <p:nvPr/>
        </p:nvPicPr>
        <p:blipFill>
          <a:blip r:embed="rId4"/>
          <a:stretch>
            <a:fillRect/>
          </a:stretch>
        </p:blipFill>
        <p:spPr>
          <a:xfrm>
            <a:off x="6172200" y="2011800"/>
            <a:ext cx="2781300" cy="1000125"/>
          </a:xfrm>
          <a:prstGeom prst="rect">
            <a:avLst/>
          </a:prstGeom>
        </p:spPr>
      </p:pic>
    </p:spTree>
    <p:extLst>
      <p:ext uri="{BB962C8B-B14F-4D97-AF65-F5344CB8AC3E}">
        <p14:creationId xmlns:p14="http://schemas.microsoft.com/office/powerpoint/2010/main" val="2237627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Components &amp; Templates</a:t>
            </a:r>
            <a:endParaRPr/>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3925327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600" b="1" dirty="0">
                <a:latin typeface="Arial"/>
                <a:ea typeface="Arial"/>
                <a:cs typeface="Arial"/>
                <a:sym typeface="Arial"/>
              </a:rPr>
              <a:t>Components</a:t>
            </a:r>
            <a:endParaRPr lang="en-US" dirty="0"/>
          </a:p>
        </p:txBody>
      </p:sp>
      <p:sp>
        <p:nvSpPr>
          <p:cNvPr id="3" name="Text Placeholder 2"/>
          <p:cNvSpPr>
            <a:spLocks noGrp="1"/>
          </p:cNvSpPr>
          <p:nvPr>
            <p:ph type="body" idx="1"/>
          </p:nvPr>
        </p:nvSpPr>
        <p:spPr/>
        <p:txBody>
          <a:bodyPr/>
          <a:lstStyle/>
          <a:p>
            <a:r>
              <a:rPr lang="en-US" dirty="0"/>
              <a:t>Angular CLI</a:t>
            </a:r>
          </a:p>
          <a:p>
            <a:pPr marL="95250" indent="0">
              <a:buNone/>
            </a:pPr>
            <a:r>
              <a:rPr lang="en-US" dirty="0"/>
              <a:t>ng generate component hero</a:t>
            </a:r>
          </a:p>
          <a:p>
            <a:pPr marL="95250" indent="0">
              <a:buNone/>
            </a:pPr>
            <a:r>
              <a:rPr lang="en-US" dirty="0"/>
              <a:t>* Angular </a:t>
            </a:r>
            <a:r>
              <a:rPr lang="en-US" dirty="0">
                <a:hlinkClick r:id="rId2"/>
              </a:rPr>
              <a:t>components</a:t>
            </a:r>
            <a:r>
              <a:rPr lang="en-US" dirty="0"/>
              <a:t> form the data structure of your application. The HTML </a:t>
            </a:r>
            <a:r>
              <a:rPr lang="en-US" dirty="0">
                <a:hlinkClick r:id="rId3"/>
              </a:rPr>
              <a:t>template</a:t>
            </a:r>
            <a:r>
              <a:rPr lang="en-US" dirty="0"/>
              <a:t> associated with a component provides the means to display that data in the context of a web page. </a:t>
            </a:r>
          </a:p>
        </p:txBody>
      </p:sp>
    </p:spTree>
    <p:extLst>
      <p:ext uri="{BB962C8B-B14F-4D97-AF65-F5344CB8AC3E}">
        <p14:creationId xmlns:p14="http://schemas.microsoft.com/office/powerpoint/2010/main" val="200119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Components &amp; Templates</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a:solidFill>
                  <a:srgbClr val="000080"/>
                </a:solidFill>
                <a:highlight>
                  <a:srgbClr val="FFFFFF"/>
                </a:highlight>
                <a:latin typeface="Calibri"/>
                <a:ea typeface="Calibri"/>
                <a:cs typeface="Calibri"/>
                <a:sym typeface="Calibri"/>
              </a:rPr>
              <a:t>import </a:t>
            </a:r>
            <a:r>
              <a:rPr lang="en">
                <a:solidFill>
                  <a:schemeClr val="dk1"/>
                </a:solidFill>
                <a:highlight>
                  <a:srgbClr val="FFFFFF"/>
                </a:highlight>
                <a:latin typeface="Calibri"/>
                <a:ea typeface="Calibri"/>
                <a:cs typeface="Calibri"/>
                <a:sym typeface="Calibri"/>
              </a:rPr>
              <a:t>{ Component} </a:t>
            </a:r>
            <a:r>
              <a:rPr lang="en" b="1">
                <a:solidFill>
                  <a:srgbClr val="000080"/>
                </a:solidFill>
                <a:highlight>
                  <a:srgbClr val="FFFFFF"/>
                </a:highlight>
                <a:latin typeface="Calibri"/>
                <a:ea typeface="Calibri"/>
                <a:cs typeface="Calibri"/>
                <a:sym typeface="Calibri"/>
              </a:rPr>
              <a:t>from </a:t>
            </a:r>
            <a:r>
              <a:rPr lang="en" b="1">
                <a:solidFill>
                  <a:srgbClr val="008000"/>
                </a:solidFill>
                <a:highlight>
                  <a:srgbClr val="FFFFFF"/>
                </a:highlight>
                <a:latin typeface="Calibri"/>
                <a:ea typeface="Calibri"/>
                <a:cs typeface="Calibri"/>
                <a:sym typeface="Calibri"/>
              </a:rPr>
              <a:t>'@angular/core'</a:t>
            </a:r>
            <a:r>
              <a:rPr lang="en">
                <a:solidFill>
                  <a:schemeClr val="dk1"/>
                </a:solidFill>
                <a:highlight>
                  <a:srgbClr val="FFFFFF"/>
                </a:highlight>
                <a:latin typeface="Calibri"/>
                <a:ea typeface="Calibri"/>
                <a:cs typeface="Calibri"/>
                <a:sym typeface="Calibri"/>
              </a:rPr>
              <a:t>;</a:t>
            </a:r>
            <a:endParaRPr>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chemeClr val="dk1"/>
                </a:solidFill>
                <a:highlight>
                  <a:srgbClr val="FFFFFF"/>
                </a:highlight>
                <a:latin typeface="Calibri"/>
                <a:ea typeface="Calibri"/>
                <a:cs typeface="Calibri"/>
                <a:sym typeface="Calibri"/>
              </a:rPr>
              <a:t>@</a:t>
            </a:r>
            <a:r>
              <a:rPr lang="en" b="1">
                <a:solidFill>
                  <a:srgbClr val="458383"/>
                </a:solidFill>
                <a:highlight>
                  <a:srgbClr val="FFFFFF"/>
                </a:highlight>
                <a:latin typeface="Calibri"/>
                <a:ea typeface="Calibri"/>
                <a:cs typeface="Calibri"/>
                <a:sym typeface="Calibri"/>
              </a:rPr>
              <a:t>Component</a:t>
            </a:r>
            <a:r>
              <a:rPr lang="en" b="1">
                <a:solidFill>
                  <a:schemeClr val="dk1"/>
                </a:solidFill>
                <a:highlight>
                  <a:srgbClr val="FFFFFF"/>
                </a:highlight>
                <a:latin typeface="Calibri"/>
                <a:ea typeface="Calibri"/>
                <a:cs typeface="Calibri"/>
                <a:sym typeface="Calibri"/>
              </a:rPr>
              <a:t>({</a:t>
            </a:r>
            <a:endParaRPr b="1">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chemeClr val="dk1"/>
                </a:solidFill>
                <a:highlight>
                  <a:srgbClr val="FFFFFF"/>
                </a:highlight>
                <a:latin typeface="Calibri"/>
                <a:ea typeface="Calibri"/>
                <a:cs typeface="Calibri"/>
                <a:sym typeface="Calibri"/>
              </a:rPr>
              <a:t> </a:t>
            </a:r>
            <a:r>
              <a:rPr lang="en" b="1">
                <a:solidFill>
                  <a:srgbClr val="660E7A"/>
                </a:solidFill>
                <a:highlight>
                  <a:srgbClr val="FFFFFF"/>
                </a:highlight>
                <a:latin typeface="Calibri"/>
                <a:ea typeface="Calibri"/>
                <a:cs typeface="Calibri"/>
                <a:sym typeface="Calibri"/>
              </a:rPr>
              <a:t>selector</a:t>
            </a:r>
            <a:r>
              <a:rPr lang="en" b="1">
                <a:solidFill>
                  <a:schemeClr val="dk1"/>
                </a:solidFill>
                <a:highlight>
                  <a:srgbClr val="FFFFFF"/>
                </a:highlight>
                <a:latin typeface="Calibri"/>
                <a:ea typeface="Calibri"/>
                <a:cs typeface="Calibri"/>
                <a:sym typeface="Calibri"/>
              </a:rPr>
              <a:t>: </a:t>
            </a:r>
            <a:r>
              <a:rPr lang="en" b="1">
                <a:solidFill>
                  <a:srgbClr val="008000"/>
                </a:solidFill>
                <a:highlight>
                  <a:srgbClr val="FFFFFF"/>
                </a:highlight>
                <a:latin typeface="Calibri"/>
                <a:ea typeface="Calibri"/>
                <a:cs typeface="Calibri"/>
                <a:sym typeface="Calibri"/>
              </a:rPr>
              <a:t>'app-home'</a:t>
            </a:r>
            <a:r>
              <a:rPr lang="en" b="1">
                <a:solidFill>
                  <a:schemeClr val="dk1"/>
                </a:solidFill>
                <a:highlight>
                  <a:srgbClr val="FFFFFF"/>
                </a:highlight>
                <a:latin typeface="Calibri"/>
                <a:ea typeface="Calibri"/>
                <a:cs typeface="Calibri"/>
                <a:sym typeface="Calibri"/>
              </a:rPr>
              <a:t>,</a:t>
            </a:r>
            <a:endParaRPr b="1">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chemeClr val="dk1"/>
                </a:solidFill>
                <a:highlight>
                  <a:srgbClr val="FFFFFF"/>
                </a:highlight>
                <a:latin typeface="Calibri"/>
                <a:ea typeface="Calibri"/>
                <a:cs typeface="Calibri"/>
                <a:sym typeface="Calibri"/>
              </a:rPr>
              <a:t> </a:t>
            </a:r>
            <a:r>
              <a:rPr lang="en" b="1">
                <a:solidFill>
                  <a:srgbClr val="660E7A"/>
                </a:solidFill>
                <a:highlight>
                  <a:srgbClr val="FFFFFF"/>
                </a:highlight>
                <a:latin typeface="Calibri"/>
                <a:ea typeface="Calibri"/>
                <a:cs typeface="Calibri"/>
                <a:sym typeface="Calibri"/>
              </a:rPr>
              <a:t>templateUrl</a:t>
            </a:r>
            <a:r>
              <a:rPr lang="en" b="1">
                <a:solidFill>
                  <a:schemeClr val="dk1"/>
                </a:solidFill>
                <a:highlight>
                  <a:srgbClr val="FFFFFF"/>
                </a:highlight>
                <a:latin typeface="Calibri"/>
                <a:ea typeface="Calibri"/>
                <a:cs typeface="Calibri"/>
                <a:sym typeface="Calibri"/>
              </a:rPr>
              <a:t>: </a:t>
            </a:r>
            <a:r>
              <a:rPr lang="en" b="1">
                <a:solidFill>
                  <a:srgbClr val="008000"/>
                </a:solidFill>
                <a:highlight>
                  <a:srgbClr val="FFFFFF"/>
                </a:highlight>
                <a:latin typeface="Calibri"/>
                <a:ea typeface="Calibri"/>
                <a:cs typeface="Calibri"/>
                <a:sym typeface="Calibri"/>
              </a:rPr>
              <a:t>'./home.html'</a:t>
            </a:r>
            <a:endParaRPr b="1">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chemeClr val="dk1"/>
                </a:solidFill>
                <a:highlight>
                  <a:srgbClr val="FFFFFF"/>
                </a:highlight>
                <a:latin typeface="Calibri"/>
                <a:ea typeface="Calibri"/>
                <a:cs typeface="Calibri"/>
                <a:sym typeface="Calibri"/>
              </a:rPr>
              <a:t>})</a:t>
            </a:r>
            <a:endParaRPr b="1">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rgbClr val="000080"/>
                </a:solidFill>
                <a:highlight>
                  <a:srgbClr val="FFFFFF"/>
                </a:highlight>
                <a:latin typeface="Calibri"/>
                <a:ea typeface="Calibri"/>
                <a:cs typeface="Calibri"/>
                <a:sym typeface="Calibri"/>
              </a:rPr>
              <a:t>export class </a:t>
            </a:r>
            <a:r>
              <a:rPr lang="en">
                <a:solidFill>
                  <a:schemeClr val="dk1"/>
                </a:solidFill>
                <a:highlight>
                  <a:srgbClr val="FFFFFF"/>
                </a:highlight>
                <a:latin typeface="Calibri"/>
                <a:ea typeface="Calibri"/>
                <a:cs typeface="Calibri"/>
                <a:sym typeface="Calibri"/>
              </a:rPr>
              <a:t>HomeComponent {</a:t>
            </a:r>
            <a:endParaRPr>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a:solidFill>
                  <a:schemeClr val="dk1"/>
                </a:solidFill>
                <a:highlight>
                  <a:srgbClr val="FFFFFF"/>
                </a:highlight>
                <a:latin typeface="Calibri"/>
                <a:ea typeface="Calibri"/>
                <a:cs typeface="Calibri"/>
                <a:sym typeface="Calibri"/>
              </a:rPr>
              <a:t> </a:t>
            </a:r>
            <a:r>
              <a:rPr lang="en" b="1">
                <a:solidFill>
                  <a:srgbClr val="000080"/>
                </a:solidFill>
                <a:highlight>
                  <a:srgbClr val="FFFFFF"/>
                </a:highlight>
                <a:latin typeface="Calibri"/>
                <a:ea typeface="Calibri"/>
                <a:cs typeface="Calibri"/>
                <a:sym typeface="Calibri"/>
              </a:rPr>
              <a:t>constructor</a:t>
            </a: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a:solidFill>
                  <a:schemeClr val="dk1"/>
                </a:solidFill>
                <a:highlight>
                  <a:srgbClr val="FFFFFF"/>
                </a:highlight>
                <a:latin typeface="Calibri"/>
                <a:ea typeface="Calibri"/>
                <a:cs typeface="Calibri"/>
                <a:sym typeface="Calibri"/>
              </a:rPr>
              <a:t>}</a:t>
            </a:r>
            <a:endParaRPr/>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8884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Template Syntax</a:t>
            </a:r>
            <a:endParaRPr/>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Clr>
                <a:srgbClr val="000000"/>
              </a:buClr>
              <a:buSzPts val="2100"/>
              <a:buChar char="•"/>
            </a:pPr>
            <a:r>
              <a:rPr lang="en" dirty="0">
                <a:solidFill>
                  <a:srgbClr val="000000"/>
                </a:solidFill>
              </a:rPr>
              <a:t>Interpolation ( {﻿{...}} ): </a:t>
            </a:r>
            <a:r>
              <a:rPr lang="en" sz="1400" dirty="0">
                <a:solidFill>
                  <a:srgbClr val="000088"/>
                </a:solidFill>
              </a:rPr>
              <a:t>&lt;p&gt;</a:t>
            </a:r>
            <a:r>
              <a:rPr lang="en" sz="1400" dirty="0"/>
              <a:t>My current hero is {{currentHero.name}}</a:t>
            </a:r>
            <a:r>
              <a:rPr lang="en" sz="1400" dirty="0">
                <a:solidFill>
                  <a:srgbClr val="000088"/>
                </a:solidFill>
              </a:rPr>
              <a:t>&lt;/p&gt;</a:t>
            </a:r>
            <a:endParaRPr sz="1400"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NgIf: </a:t>
            </a:r>
            <a:r>
              <a:rPr lang="en" sz="1400" dirty="0">
                <a:solidFill>
                  <a:srgbClr val="000088"/>
                </a:solidFill>
              </a:rPr>
              <a:t>&lt;app-hero-detail</a:t>
            </a:r>
            <a:r>
              <a:rPr lang="en" sz="1400" dirty="0"/>
              <a:t> *</a:t>
            </a:r>
            <a:r>
              <a:rPr lang="en" sz="1400" u="sng" dirty="0">
                <a:solidFill>
                  <a:srgbClr val="660066"/>
                </a:solidFill>
                <a:hlinkClick r:id="rId3"/>
              </a:rPr>
              <a:t>ngIf</a:t>
            </a:r>
            <a:r>
              <a:rPr lang="en" sz="1400" dirty="0">
                <a:solidFill>
                  <a:srgbClr val="666600"/>
                </a:solidFill>
              </a:rPr>
              <a:t>=</a:t>
            </a:r>
            <a:r>
              <a:rPr lang="en" sz="1400" dirty="0">
                <a:solidFill>
                  <a:srgbClr val="880000"/>
                </a:solidFill>
              </a:rPr>
              <a:t>"</a:t>
            </a:r>
            <a:r>
              <a:rPr lang="en" sz="1400" u="sng" dirty="0">
                <a:solidFill>
                  <a:srgbClr val="880000"/>
                </a:solidFill>
                <a:hlinkClick r:id="rId4"/>
              </a:rPr>
              <a:t>isActive</a:t>
            </a:r>
            <a:r>
              <a:rPr lang="en" sz="1400" dirty="0">
                <a:solidFill>
                  <a:srgbClr val="880000"/>
                </a:solidFill>
              </a:rPr>
              <a:t>"</a:t>
            </a:r>
            <a:r>
              <a:rPr lang="en" sz="1400" dirty="0">
                <a:solidFill>
                  <a:srgbClr val="000088"/>
                </a:solidFill>
              </a:rPr>
              <a:t>&gt;&lt;/app-hero-detail&gt;</a:t>
            </a:r>
            <a:endParaRPr sz="1400"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NgSwitch</a:t>
            </a:r>
            <a:endParaRPr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NgForOf: </a:t>
            </a:r>
            <a:r>
              <a:rPr lang="en" sz="1400" dirty="0">
                <a:solidFill>
                  <a:srgbClr val="000088"/>
                </a:solidFill>
              </a:rPr>
              <a:t>&lt;div</a:t>
            </a:r>
            <a:r>
              <a:rPr lang="en" sz="1400" dirty="0"/>
              <a:t> *</a:t>
            </a:r>
            <a:r>
              <a:rPr lang="en" sz="1400" u="sng" dirty="0">
                <a:solidFill>
                  <a:srgbClr val="660066"/>
                </a:solidFill>
                <a:hlinkClick r:id="rId5"/>
              </a:rPr>
              <a:t>ngFor</a:t>
            </a:r>
            <a:r>
              <a:rPr lang="en" sz="1400" dirty="0">
                <a:solidFill>
                  <a:srgbClr val="666600"/>
                </a:solidFill>
              </a:rPr>
              <a:t>=</a:t>
            </a:r>
            <a:r>
              <a:rPr lang="en" sz="1400" dirty="0">
                <a:solidFill>
                  <a:srgbClr val="880000"/>
                </a:solidFill>
              </a:rPr>
              <a:t>"let hero of heroes"</a:t>
            </a:r>
            <a:r>
              <a:rPr lang="en" sz="1400" dirty="0">
                <a:solidFill>
                  <a:srgbClr val="000088"/>
                </a:solidFill>
              </a:rPr>
              <a:t>&gt;</a:t>
            </a:r>
            <a:r>
              <a:rPr lang="en" sz="1400" dirty="0"/>
              <a:t>{{hero.name}}</a:t>
            </a:r>
            <a:r>
              <a:rPr lang="en" sz="1400" dirty="0">
                <a:solidFill>
                  <a:srgbClr val="000088"/>
                </a:solidFill>
              </a:rPr>
              <a:t>&lt;/div&gt;</a:t>
            </a:r>
            <a:endParaRPr sz="1400" dirty="0">
              <a:solidFill>
                <a:srgbClr val="000088"/>
              </a:solidFill>
            </a:endParaRPr>
          </a:p>
          <a:p>
            <a:pPr marL="457200" marR="0" lvl="0" indent="-361950" algn="l" rtl="0">
              <a:lnSpc>
                <a:spcPct val="90000"/>
              </a:lnSpc>
              <a:spcBef>
                <a:spcPts val="0"/>
              </a:spcBef>
              <a:spcAft>
                <a:spcPts val="0"/>
              </a:spcAft>
              <a:buClr>
                <a:srgbClr val="000000"/>
              </a:buClr>
              <a:buSzPts val="2100"/>
              <a:buChar char="•"/>
            </a:pPr>
            <a:r>
              <a:rPr lang="en" dirty="0">
                <a:solidFill>
                  <a:srgbClr val="000000"/>
                </a:solidFill>
              </a:rPr>
              <a:t>Data Binding</a:t>
            </a:r>
            <a:endParaRPr lang="vi-VN" dirty="0">
              <a:solidFill>
                <a:srgbClr val="000000"/>
              </a:solidFill>
            </a:endParaRPr>
          </a:p>
          <a:p>
            <a:pPr marL="552450" lvl="1" indent="0">
              <a:spcBef>
                <a:spcPts val="0"/>
              </a:spcBef>
              <a:buClr>
                <a:srgbClr val="000000"/>
              </a:buClr>
              <a:buSzPts val="2100"/>
              <a:buNone/>
            </a:pPr>
            <a:r>
              <a:rPr lang="en-US" sz="1400" dirty="0"/>
              <a:t>Data-binding is a mechanism for coordinating what users see, specifically with application data values. While you could push values to and pull values from HTML, the application is easier to write, read, and maintain if you turn these tasks over to a binding framework.</a:t>
            </a:r>
            <a:endParaRPr sz="1350" dirty="0">
              <a:latin typeface="Roboto"/>
              <a:ea typeface="Roboto"/>
              <a:cs typeface="Roboto"/>
              <a:sym typeface="Roboto"/>
            </a:endParaRPr>
          </a:p>
          <a:p>
            <a:pPr marL="914400" marR="0" lvl="1" indent="-342900" algn="l" rtl="0">
              <a:lnSpc>
                <a:spcPct val="90000"/>
              </a:lnSpc>
              <a:spcBef>
                <a:spcPts val="0"/>
              </a:spcBef>
              <a:spcAft>
                <a:spcPts val="0"/>
              </a:spcAft>
              <a:buClr>
                <a:srgbClr val="000000"/>
              </a:buClr>
              <a:buSzPts val="1800"/>
              <a:buChar char="•"/>
            </a:pPr>
            <a:r>
              <a:rPr lang="en" dirty="0">
                <a:solidFill>
                  <a:srgbClr val="000000"/>
                </a:solidFill>
              </a:rPr>
              <a:t>Source-to-view</a:t>
            </a:r>
            <a:endParaRPr sz="1400" dirty="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 dirty="0">
                <a:solidFill>
                  <a:srgbClr val="000000"/>
                </a:solidFill>
              </a:rPr>
              <a:t>View-to-source</a:t>
            </a:r>
            <a:endParaRPr sz="1400" dirty="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 dirty="0">
                <a:solidFill>
                  <a:srgbClr val="000000"/>
                </a:solidFill>
              </a:rPr>
              <a:t>View-to-source-to-view</a:t>
            </a:r>
            <a:endParaRPr sz="1400" dirty="0">
              <a:solidFill>
                <a:srgbClr val="000088"/>
              </a:solidFill>
            </a:endParaRPr>
          </a:p>
        </p:txBody>
      </p:sp>
    </p:spTree>
    <p:extLst>
      <p:ext uri="{BB962C8B-B14F-4D97-AF65-F5344CB8AC3E}">
        <p14:creationId xmlns:p14="http://schemas.microsoft.com/office/powerpoint/2010/main" val="491829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Template Syntax</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Template Syntax</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Template Syntax</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r>
              <a:rPr lang="en-US" sz="1400" dirty="0">
                <a:solidFill>
                  <a:srgbClr val="000088"/>
                </a:solidFill>
                <a:latin typeface="Droid Sans Mono"/>
              </a:rPr>
              <a:t>&lt;app-item-detail</a:t>
            </a:r>
            <a:r>
              <a:rPr lang="en-US" sz="1400" dirty="0">
                <a:solidFill>
                  <a:srgbClr val="000000"/>
                </a:solidFill>
                <a:latin typeface="Droid Sans Mono"/>
              </a:rPr>
              <a:t> </a:t>
            </a:r>
            <a:r>
              <a:rPr lang="en-US" sz="1400" dirty="0" err="1">
                <a:solidFill>
                  <a:srgbClr val="660066"/>
                </a:solidFill>
                <a:latin typeface="Droid Sans Mono"/>
              </a:rPr>
              <a:t>childItem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parentItem</a:t>
            </a:r>
            <a:r>
              <a:rPr lang="en-US" sz="1400" dirty="0">
                <a:solidFill>
                  <a:srgbClr val="880000"/>
                </a:solidFill>
                <a:latin typeface="Droid Sans Mono"/>
              </a:rPr>
              <a:t>"</a:t>
            </a:r>
            <a:r>
              <a:rPr lang="en-US" sz="1400" dirty="0">
                <a:solidFill>
                  <a:srgbClr val="000088"/>
                </a:solidFill>
                <a:latin typeface="Droid Sans Mono"/>
              </a:rPr>
              <a:t>&gt;&lt;/app-item-detail&gt;</a:t>
            </a:r>
            <a:endParaRPr lang="vi-VN" sz="1400" dirty="0">
              <a:solidFill>
                <a:srgbClr val="000088"/>
              </a:solidFill>
              <a:latin typeface="Droid Sans Mono"/>
            </a:endParaRPr>
          </a:p>
          <a:p>
            <a:r>
              <a:rPr lang="vi-VN" sz="1400" dirty="0"/>
              <a:t>Event Binding</a:t>
            </a:r>
            <a:endParaRPr lang="en-US" sz="1400" dirty="0"/>
          </a:p>
        </p:txBody>
      </p:sp>
      <p:pic>
        <p:nvPicPr>
          <p:cNvPr id="7" name="Picture 6"/>
          <p:cNvPicPr>
            <a:picLocks noChangeAspect="1"/>
          </p:cNvPicPr>
          <p:nvPr/>
        </p:nvPicPr>
        <p:blipFill>
          <a:blip r:embed="rId2"/>
          <a:stretch>
            <a:fillRect/>
          </a:stretch>
        </p:blipFill>
        <p:spPr>
          <a:xfrm>
            <a:off x="1905000" y="3105150"/>
            <a:ext cx="5638800" cy="1415060"/>
          </a:xfrm>
          <a:prstGeom prst="rect">
            <a:avLst/>
          </a:prstGeom>
        </p:spPr>
      </p:pic>
    </p:spTree>
    <p:extLst>
      <p:ext uri="{BB962C8B-B14F-4D97-AF65-F5344CB8AC3E}">
        <p14:creationId xmlns:p14="http://schemas.microsoft.com/office/powerpoint/2010/main" val="42441248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Template Syntax</a:t>
            </a:r>
            <a:endParaRPr/>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Template Syntax</a:t>
            </a:r>
            <a:endParaRPr/>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https://angular.io/docs</a:t>
            </a:r>
            <a:endParaRPr lang="en-US" dirty="0"/>
          </a:p>
          <a:p>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Input</a:t>
            </a:r>
          </a:p>
        </p:txBody>
      </p:sp>
      <p:sp>
        <p:nvSpPr>
          <p:cNvPr id="3" name="Text Placeholder 2"/>
          <p:cNvSpPr>
            <a:spLocks noGrp="1"/>
          </p:cNvSpPr>
          <p:nvPr>
            <p:ph type="body" idx="1"/>
          </p:nvPr>
        </p:nvSpPr>
        <p:spPr/>
        <p:txBody>
          <a:bodyPr/>
          <a:lstStyle/>
          <a:p>
            <a:r>
              <a:rPr lang="en-US" dirty="0"/>
              <a:t>User actions such as clicking a link, pushing a button, and entering text raise DOM events.</a:t>
            </a:r>
          </a:p>
          <a:p>
            <a:r>
              <a:rPr lang="en-US" dirty="0"/>
              <a:t>Binding to these events provides a way to get input from the user.</a:t>
            </a:r>
            <a:endParaRPr lang="vi-VN" dirty="0"/>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click</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onClickMe</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Click me!</a:t>
            </a:r>
            <a:r>
              <a:rPr lang="en-US" sz="1400" dirty="0">
                <a:solidFill>
                  <a:srgbClr val="000088"/>
                </a:solidFill>
                <a:latin typeface="Droid Sans Mono"/>
              </a:rPr>
              <a:t>&lt;/button&gt;</a:t>
            </a:r>
            <a:endParaRPr lang="vi-VN" sz="1400" dirty="0"/>
          </a:p>
          <a:p>
            <a:r>
              <a:rPr lang="en-US" dirty="0"/>
              <a:t>Get user input from the $event object</a:t>
            </a:r>
            <a:endParaRPr lang="vi-VN" dirty="0"/>
          </a:p>
          <a:p>
            <a:pPr lvl="1"/>
            <a:r>
              <a:rPr lang="en-US" sz="1400" dirty="0">
                <a:solidFill>
                  <a:srgbClr val="0000FF"/>
                </a:solidFill>
                <a:latin typeface="Droid Sans Mono"/>
              </a:rPr>
              <a:t>template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 &lt;input (</a:t>
            </a:r>
            <a:r>
              <a:rPr lang="en-US" sz="1400" dirty="0" err="1">
                <a:solidFill>
                  <a:srgbClr val="880000"/>
                </a:solidFill>
                <a:latin typeface="Droid Sans Mono"/>
              </a:rPr>
              <a:t>keyup</a:t>
            </a:r>
            <a:r>
              <a:rPr lang="en-US" sz="1400" dirty="0">
                <a:solidFill>
                  <a:srgbClr val="880000"/>
                </a:solidFill>
                <a:latin typeface="Droid Sans Mono"/>
              </a:rPr>
              <a:t>)="</a:t>
            </a:r>
            <a:r>
              <a:rPr lang="en-US" sz="1400" dirty="0" err="1">
                <a:solidFill>
                  <a:srgbClr val="880000"/>
                </a:solidFill>
                <a:latin typeface="Droid Sans Mono"/>
              </a:rPr>
              <a:t>onKey</a:t>
            </a:r>
            <a:r>
              <a:rPr lang="en-US" sz="1400" dirty="0">
                <a:solidFill>
                  <a:srgbClr val="880000"/>
                </a:solidFill>
                <a:latin typeface="Droid Sans Mono"/>
              </a:rPr>
              <a:t>($event)"&gt; &lt;p&gt;{{values}}&lt;/p&gt;`</a:t>
            </a:r>
            <a:endParaRPr lang="en-US" sz="1400" dirty="0"/>
          </a:p>
          <a:p>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931229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Input</a:t>
            </a:r>
          </a:p>
        </p:txBody>
      </p:sp>
      <p:sp>
        <p:nvSpPr>
          <p:cNvPr id="3" name="Text Placeholder 2"/>
          <p:cNvSpPr>
            <a:spLocks noGrp="1"/>
          </p:cNvSpPr>
          <p:nvPr>
            <p:ph type="body" idx="1"/>
          </p:nvPr>
        </p:nvSpPr>
        <p:spPr/>
        <p:txBody>
          <a:bodyPr/>
          <a:lstStyle/>
          <a:p>
            <a:r>
              <a:rPr lang="en-US" dirty="0"/>
              <a:t>Key event filtering (with </a:t>
            </a:r>
            <a:r>
              <a:rPr lang="en-US" dirty="0" err="1"/>
              <a:t>key.enter</a:t>
            </a:r>
            <a:r>
              <a:rPr lang="en-US" dirty="0"/>
              <a:t>)</a:t>
            </a:r>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p:txBody>
      </p:sp>
    </p:spTree>
    <p:extLst>
      <p:ext uri="{BB962C8B-B14F-4D97-AF65-F5344CB8AC3E}">
        <p14:creationId xmlns:p14="http://schemas.microsoft.com/office/powerpoint/2010/main" val="1908068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endParaRPr lang="en-US" dirty="0"/>
          </a:p>
        </p:txBody>
      </p:sp>
      <p:pic>
        <p:nvPicPr>
          <p:cNvPr id="4098" name="Picture 2" descr="Custom Directives in Angular - Nishu Goe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28750"/>
            <a:ext cx="59436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endParaRPr lang="en-US" dirty="0" smtClean="0"/>
          </a:p>
          <a:p>
            <a:pPr lvl="1"/>
            <a:r>
              <a:rPr lang="en-US" dirty="0" smtClean="0"/>
              <a:t>For </a:t>
            </a:r>
            <a:r>
              <a:rPr lang="en-US" dirty="0"/>
              <a:t>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r>
              <a:rPr lang="en-US" dirty="0" smtClean="0"/>
              <a:t>.</a:t>
            </a:r>
          </a:p>
          <a:p>
            <a:r>
              <a:rPr lang="en-US" i="1" dirty="0"/>
              <a:t>Directives</a:t>
            </a:r>
            <a:r>
              <a:rPr lang="en-US" dirty="0"/>
              <a:t> must be declared in </a:t>
            </a:r>
            <a:r>
              <a:rPr lang="en-US" dirty="0">
                <a:hlinkClick r:id="rId2"/>
              </a:rPr>
              <a:t>Angular Modules</a:t>
            </a:r>
            <a:r>
              <a:rPr lang="en-US" dirty="0"/>
              <a:t> in the same manner as </a:t>
            </a:r>
            <a:r>
              <a:rPr lang="en-US" i="1" dirty="0" smtClean="0"/>
              <a:t>components</a:t>
            </a:r>
            <a:r>
              <a:rPr lang="en-US" dirty="0" smtClean="0"/>
              <a:t>.</a:t>
            </a:r>
            <a:endParaRPr lang="en-US" dirty="0"/>
          </a:p>
        </p:txBody>
      </p:sp>
    </p:spTree>
    <p:extLst>
      <p:ext uri="{BB962C8B-B14F-4D97-AF65-F5344CB8AC3E}">
        <p14:creationId xmlns:p14="http://schemas.microsoft.com/office/powerpoint/2010/main" val="8687444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a16="http://schemas.microsoft.com/office/drawing/2014/main" xmlns=""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smtClean="0"/>
              <a:t>NgSwitch</a:t>
            </a:r>
            <a:r>
              <a:rPr lang="en-US" dirty="0" smtClean="0"/>
              <a:t>.</a:t>
            </a:r>
          </a:p>
          <a:p>
            <a:r>
              <a:rPr lang="en-US" dirty="0" smtClean="0"/>
              <a:t>Note</a:t>
            </a:r>
            <a:r>
              <a:rPr lang="en-US" dirty="0"/>
              <a:t>: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a16="http://schemas.microsoft.com/office/drawing/2014/main" xmlns="" id="{62D828A7-23C6-47B9-8FC4-9EAFFB8F8BF8}"/>
              </a:ext>
            </a:extLst>
          </p:cNvPr>
          <p:cNvSpPr>
            <a:spLocks noGrp="1"/>
          </p:cNvSpPr>
          <p:nvPr>
            <p:ph type="body" idx="1"/>
          </p:nvPr>
        </p:nvSpPr>
        <p:spPr/>
        <p:txBody>
          <a:bodyPr/>
          <a:lstStyle/>
          <a:p>
            <a:r>
              <a:rPr lang="en-US" dirty="0"/>
              <a:t>a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a16="http://schemas.microsoft.com/office/drawing/2014/main" xmlns=""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Custom pipes</a:t>
            </a:r>
          </a:p>
          <a:p>
            <a:pPr lvl="2"/>
            <a:r>
              <a:rPr lang="en-US" dirty="0"/>
              <a:t>A pipe is a class decorated with pipe metadata.</a:t>
            </a:r>
          </a:p>
          <a:p>
            <a:pPr lvl="2"/>
            <a:r>
              <a:rPr lang="en-US" dirty="0"/>
              <a:t>The pipe class implements the </a:t>
            </a:r>
            <a:r>
              <a:rPr lang="en-US" dirty="0" err="1"/>
              <a:t>PipeTransform</a:t>
            </a:r>
            <a:r>
              <a:rPr lang="en-US" dirty="0"/>
              <a:t> interface's </a:t>
            </a:r>
            <a:r>
              <a:rPr lang="vi-VN" dirty="0"/>
              <a:t>transform. </a:t>
            </a:r>
          </a:p>
          <a:p>
            <a:pPr lvl="2"/>
            <a:r>
              <a:rPr lang="en-US" dirty="0"/>
              <a:t>There will be one additional argument to the transform method for each parameter passed to the </a:t>
            </a:r>
            <a:r>
              <a:rPr lang="vi-VN" dirty="0"/>
              <a:t>pipe.</a:t>
            </a:r>
          </a:p>
          <a:p>
            <a:pPr lvl="2"/>
            <a:r>
              <a:rPr lang="en-US" dirty="0"/>
              <a:t>To tell Angular that this is a pipe, you apply the @Pipe decorator</a:t>
            </a:r>
          </a:p>
          <a:p>
            <a:pPr lvl="2"/>
            <a:r>
              <a:rPr lang="en-US" dirty="0"/>
              <a:t>The @Pipe decorator allows you to define the pipe name that you'll use within template expressions. </a:t>
            </a:r>
            <a:endParaRPr lang="vi-VN" dirty="0"/>
          </a:p>
          <a:p>
            <a:r>
              <a:rPr lang="en-US" dirty="0" err="1"/>
              <a:t>JsonPipe</a:t>
            </a:r>
            <a:endParaRPr lang="vi-VN" dirty="0"/>
          </a:p>
          <a:p>
            <a:r>
              <a:rPr lang="vi-VN" dirty="0">
                <a:solidFill>
                  <a:schemeClr val="accent4"/>
                </a:solidFill>
              </a:rPr>
              <a:t>Demo</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dirty="0"/>
          </a:p>
        </p:txBody>
      </p:sp>
      <p:pic>
        <p:nvPicPr>
          <p:cNvPr id="5122" name="Picture 2" descr="https://images.viblo.asia/4a2dc72f-f6f7-458b-95e6-9c1ec72a33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00694"/>
            <a:ext cx="3398556"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8462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2513756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25273677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smtClean="0"/>
              <a:t>Intercept </a:t>
            </a:r>
            <a:r>
              <a:rPr lang="en-US" dirty="0"/>
              <a:t>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555022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31751297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8526694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module in your app. </a:t>
            </a:r>
          </a:p>
          <a:p>
            <a:pPr lvl="1"/>
            <a:r>
              <a:rPr lang="en-US" dirty="0"/>
              <a:t>Generate a new </a:t>
            </a:r>
            <a:r>
              <a:rPr lang="en-US" dirty="0" err="1"/>
              <a:t>FormControl</a:t>
            </a:r>
            <a:r>
              <a:rPr lang="en-US" dirty="0"/>
              <a:t> instance and save it in the component.</a:t>
            </a:r>
          </a:p>
          <a:p>
            <a:pPr lvl="1"/>
            <a:r>
              <a:rPr lang="en-US" dirty="0"/>
              <a:t>Register the </a:t>
            </a:r>
            <a:r>
              <a:rPr lang="en-US" dirty="0" err="1"/>
              <a:t>FormControl</a:t>
            </a:r>
            <a:r>
              <a:rPr lang="en-US" dirty="0"/>
              <a:t> in the template.</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template using </a:t>
            </a:r>
            <a:r>
              <a:rPr lang="en-US" dirty="0" err="1"/>
              <a:t>AsyncPipe</a:t>
            </a:r>
            <a:r>
              <a:rPr lang="en-US" dirty="0"/>
              <a:t> or in the component class using the subscribe() method.</a:t>
            </a:r>
          </a:p>
          <a:p>
            <a:pPr lvl="1"/>
            <a:r>
              <a:rPr lang="en-US" dirty="0"/>
              <a:t>With the value property, which gives you a snapshot of the current value.</a:t>
            </a:r>
          </a:p>
        </p:txBody>
      </p:sp>
    </p:spTree>
    <p:extLst>
      <p:ext uri="{BB962C8B-B14F-4D97-AF65-F5344CB8AC3E}">
        <p14:creationId xmlns:p14="http://schemas.microsoft.com/office/powerpoint/2010/main" val="157709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dirty="0"/>
              <a:t>Use the </a:t>
            </a:r>
            <a:r>
              <a:rPr lang="en-US" dirty="0" err="1"/>
              <a:t>setValue</a:t>
            </a:r>
            <a:r>
              <a:rPr lang="en-US" dirty="0"/>
              <a:t>() method to set a new value for an individual control. The </a:t>
            </a:r>
            <a:r>
              <a:rPr lang="en-US" dirty="0" err="1"/>
              <a:t>setValue</a:t>
            </a:r>
            <a:r>
              <a:rPr lang="en-US" dirty="0"/>
              <a:t>() method strictly adheres to the structure of the form group and replaces the entire value for the control.</a:t>
            </a:r>
          </a:p>
          <a:p>
            <a:pPr lvl="2">
              <a:buClr>
                <a:srgbClr val="000000"/>
              </a:buClr>
            </a:pP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dirty="0"/>
              <a:t>Use the </a:t>
            </a:r>
            <a:r>
              <a:rPr lang="en-US" dirty="0" err="1"/>
              <a:t>patchValue</a:t>
            </a:r>
            <a:r>
              <a:rPr lang="en-US" dirty="0"/>
              <a:t>() method to replace any properties defined in the object that have changed in the form model.</a:t>
            </a:r>
          </a:p>
          <a:p>
            <a:r>
              <a:rPr lang="en-US" dirty="0"/>
              <a:t>Using the </a:t>
            </a:r>
            <a:r>
              <a:rPr lang="en-US" dirty="0" err="1"/>
              <a:t>FormBuilder</a:t>
            </a:r>
            <a:r>
              <a:rPr lang="en-US" dirty="0"/>
              <a:t> service to generate controls</a:t>
            </a:r>
          </a:p>
          <a:p>
            <a:pPr lvl="1"/>
            <a:r>
              <a:rPr lang="en-US" dirty="0"/>
              <a:t>Import the </a:t>
            </a:r>
            <a:r>
              <a:rPr lang="en-US" dirty="0" err="1"/>
              <a:t>FormBuilder</a:t>
            </a:r>
            <a:r>
              <a:rPr lang="en-US" dirty="0"/>
              <a:t> class.</a:t>
            </a:r>
          </a:p>
          <a:p>
            <a:pPr lvl="1"/>
            <a:r>
              <a:rPr lang="en-US" dirty="0"/>
              <a:t>Inject the </a:t>
            </a:r>
            <a:r>
              <a:rPr lang="en-US" dirty="0" err="1"/>
              <a:t>FormBuilder</a:t>
            </a:r>
            <a:r>
              <a:rPr lang="en-US" dirty="0"/>
              <a:t> service.</a:t>
            </a:r>
          </a:p>
          <a:p>
            <a:pPr lvl="1"/>
            <a:r>
              <a:rPr lang="en-US" dirty="0"/>
              <a:t>Generate the form contents.</a:t>
            </a:r>
          </a:p>
          <a:p>
            <a:endParaRPr lang="en-US" dirty="0"/>
          </a:p>
        </p:txBody>
      </p:sp>
    </p:spTree>
    <p:extLst>
      <p:ext uri="{BB962C8B-B14F-4D97-AF65-F5344CB8AC3E}">
        <p14:creationId xmlns:p14="http://schemas.microsoft.com/office/powerpoint/2010/main" val="2250284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p>
          <a:p>
            <a:pPr lvl="1"/>
            <a:r>
              <a:rPr lang="en-US" dirty="0"/>
              <a:t>Import a validator function in your form component.</a:t>
            </a:r>
          </a:p>
          <a:p>
            <a:pPr lvl="1"/>
            <a:r>
              <a:rPr lang="en-US" dirty="0"/>
              <a:t>Add the validator to the field in the form.</a:t>
            </a:r>
          </a:p>
          <a:p>
            <a:pPr lvl="1"/>
            <a:r>
              <a:rPr lang="en-US" dirty="0"/>
              <a:t>Add logic to handle the validation status.</a:t>
            </a:r>
          </a:p>
          <a:p>
            <a:r>
              <a:rPr lang="en-US" dirty="0"/>
              <a:t>Display form status</a:t>
            </a:r>
          </a:p>
          <a:p>
            <a:pPr lvl="1"/>
            <a:r>
              <a:rPr lang="en-US" dirty="0">
                <a:solidFill>
                  <a:srgbClr val="000000"/>
                </a:solidFill>
                <a:latin typeface="Droid Sans Mono"/>
                <a:hlinkClick r:id="rId2"/>
              </a:rPr>
              <a:t>Form</a:t>
            </a:r>
            <a:r>
              <a:rPr lang="en-US" dirty="0">
                <a:solidFill>
                  <a:srgbClr val="000000"/>
                </a:solidFill>
                <a:latin typeface="Droid Sans Mono"/>
              </a:rPr>
              <a:t> Status: {{ </a:t>
            </a:r>
            <a:r>
              <a:rPr lang="en-US" dirty="0" err="1">
                <a:solidFill>
                  <a:srgbClr val="000000"/>
                </a:solidFill>
                <a:latin typeface="Droid Sans Mono"/>
              </a:rPr>
              <a:t>profileForm.status</a:t>
            </a:r>
            <a:r>
              <a:rPr lang="en-US" dirty="0">
                <a:solidFill>
                  <a:srgbClr val="000000"/>
                </a:solidFill>
                <a:latin typeface="Droid Sans Mono"/>
              </a:rPr>
              <a:t> }}</a:t>
            </a:r>
            <a:endParaRPr lang="en-US" dirty="0"/>
          </a:p>
        </p:txBody>
      </p:sp>
    </p:spTree>
    <p:extLst>
      <p:ext uri="{BB962C8B-B14F-4D97-AF65-F5344CB8AC3E}">
        <p14:creationId xmlns:p14="http://schemas.microsoft.com/office/powerpoint/2010/main" val="40554915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endParaRPr lang="en-US" dirty="0"/>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66950"/>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25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35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r>
              <a:rPr lang="en-US" dirty="0" smtClean="0"/>
              <a:t>.</a:t>
            </a:r>
            <a:endParaRPr lang="en-US" dirty="0"/>
          </a:p>
          <a:p>
            <a:pPr lvl="1"/>
            <a:r>
              <a:rPr lang="en-US" dirty="0"/>
              <a:t>Define a sample data model.</a:t>
            </a:r>
          </a:p>
          <a:p>
            <a:pPr lvl="1"/>
            <a:r>
              <a:rPr lang="en-US" dirty="0"/>
              <a:t>Include required infrastructure such as the </a:t>
            </a:r>
            <a:r>
              <a:rPr lang="en-US" dirty="0" err="1"/>
              <a:t>FormsModule</a:t>
            </a:r>
            <a:r>
              <a:rPr lang="en-US" dirty="0"/>
              <a:t>.</a:t>
            </a:r>
          </a:p>
          <a:p>
            <a:r>
              <a:rPr lang="en-US" dirty="0"/>
              <a:t>Bind form controls to data properties using the </a:t>
            </a:r>
            <a:r>
              <a:rPr lang="en-US" dirty="0" err="1"/>
              <a:t>ngModel</a:t>
            </a:r>
            <a:r>
              <a:rPr lang="en-US" dirty="0"/>
              <a:t> directive and two-way data-binding syntax</a:t>
            </a:r>
            <a:r>
              <a:rPr lang="en-US" dirty="0" smtClean="0"/>
              <a:t>.</a:t>
            </a:r>
            <a:endParaRPr lang="en-US" dirty="0"/>
          </a:p>
          <a:p>
            <a:pPr lvl="1"/>
            <a:r>
              <a:rPr lang="en-US" dirty="0"/>
              <a:t>Examine how </a:t>
            </a:r>
            <a:r>
              <a:rPr lang="en-US"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Track input validity and control status using </a:t>
            </a:r>
            <a:r>
              <a:rPr lang="en-US" dirty="0" err="1"/>
              <a:t>ngModel</a:t>
            </a:r>
            <a:r>
              <a:rPr lang="en-US" dirty="0" smtClean="0"/>
              <a:t>.</a:t>
            </a:r>
            <a:endParaRPr lang="en-US" dirty="0"/>
          </a:p>
          <a:p>
            <a:pPr lvl="1"/>
            <a:r>
              <a:rPr lang="en-US" dirty="0"/>
              <a:t>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3266149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r>
              <a:rPr lang="en-US" dirty="0" smtClean="0"/>
              <a:t>.</a:t>
            </a:r>
            <a:endParaRPr lang="en-US" dirty="0"/>
          </a:p>
          <a:p>
            <a:pPr lvl="1"/>
            <a:r>
              <a:rPr lang="en-US" dirty="0"/>
              <a:t>Disable the Submit button until the form is valid.</a:t>
            </a:r>
          </a:p>
          <a:p>
            <a:pPr lvl="1"/>
            <a:r>
              <a:rPr lang="en-US" dirty="0"/>
              <a:t>After submit, swap out the finished form for different content on the page.</a:t>
            </a:r>
            <a:endParaRPr lang="en-US" dirty="0"/>
          </a:p>
        </p:txBody>
      </p:sp>
    </p:spTree>
    <p:extLst>
      <p:ext uri="{BB962C8B-B14F-4D97-AF65-F5344CB8AC3E}">
        <p14:creationId xmlns:p14="http://schemas.microsoft.com/office/powerpoint/2010/main" val="25548405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i="1" dirty="0" err="1"/>
              <a:t>ngModel</a:t>
            </a:r>
            <a:endParaRPr lang="en-US"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i="1" dirty="0" err="1"/>
              <a:t>ngModel</a:t>
            </a:r>
            <a:endParaRPr lang="en-US" dirty="0"/>
          </a:p>
          <a:p>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133600" y="3105150"/>
            <a:ext cx="3962400" cy="1865484"/>
          </a:xfrm>
          <a:prstGeom prst="rect">
            <a:avLst/>
          </a:prstGeom>
        </p:spPr>
      </p:pic>
    </p:spTree>
    <p:extLst>
      <p:ext uri="{BB962C8B-B14F-4D97-AF65-F5344CB8AC3E}">
        <p14:creationId xmlns:p14="http://schemas.microsoft.com/office/powerpoint/2010/main" val="41259156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endParaRPr lang="en-US" dirty="0"/>
          </a:p>
        </p:txBody>
      </p:sp>
      <p:sp>
        <p:nvSpPr>
          <p:cNvPr id="3" name="Text Placeholder 2"/>
          <p:cNvSpPr>
            <a:spLocks noGrp="1"/>
          </p:cNvSpPr>
          <p:nvPr>
            <p:ph type="body" idx="1"/>
          </p:nvPr>
        </p:nvSpPr>
        <p:spPr/>
        <p:txBody>
          <a:bodyPr/>
          <a:lstStyle/>
          <a:p>
            <a:r>
              <a:rPr lang="en-US" dirty="0"/>
              <a:t>Show and hide validation error messages</a:t>
            </a:r>
          </a:p>
          <a:p>
            <a:pPr lvl="1"/>
            <a:r>
              <a:rPr lang="en-US" sz="1400" dirty="0">
                <a:solidFill>
                  <a:srgbClr val="000088"/>
                </a:solidFill>
                <a:latin typeface="Droid Sans Mono"/>
              </a:rPr>
              <a:t>&lt;div</a:t>
            </a:r>
            <a:r>
              <a:rPr lang="en-US" sz="1400" dirty="0">
                <a:solidFill>
                  <a:srgbClr val="000000"/>
                </a:solidFill>
                <a:latin typeface="Droid Sans Mono"/>
              </a:rPr>
              <a:t> [</a:t>
            </a:r>
            <a:r>
              <a:rPr lang="en-US" sz="1400" dirty="0">
                <a:solidFill>
                  <a:srgbClr val="660066"/>
                </a:solidFill>
                <a:latin typeface="Droid Sans Mono"/>
              </a:rPr>
              <a:t>hidden</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name.valid</a:t>
            </a:r>
            <a:r>
              <a:rPr lang="en-US" sz="1400" dirty="0">
                <a:solidFill>
                  <a:srgbClr val="880000"/>
                </a:solidFill>
                <a:latin typeface="Droid Sans Mono"/>
              </a:rPr>
              <a:t> || </a:t>
            </a:r>
            <a:r>
              <a:rPr lang="en-US" sz="1400" dirty="0" err="1">
                <a:solidFill>
                  <a:srgbClr val="880000"/>
                </a:solidFill>
                <a:latin typeface="Droid Sans Mono"/>
              </a:rPr>
              <a:t>name.pristine</a:t>
            </a:r>
            <a:r>
              <a:rPr lang="en-US" sz="1400" dirty="0">
                <a:solidFill>
                  <a:srgbClr val="880000"/>
                </a:solidFill>
                <a:latin typeface="Droid Sans Mono"/>
              </a:rPr>
              <a: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"alert alert-danger"</a:t>
            </a:r>
            <a:r>
              <a:rPr lang="en-US" sz="1400" dirty="0">
                <a:solidFill>
                  <a:srgbClr val="000088"/>
                </a:solidFill>
                <a:latin typeface="Droid Sans Mono"/>
              </a:rPr>
              <a:t>&gt;</a:t>
            </a:r>
            <a:r>
              <a:rPr lang="en-US" sz="1400" dirty="0">
                <a:solidFill>
                  <a:srgbClr val="000000"/>
                </a:solidFill>
                <a:latin typeface="Droid Sans Mono"/>
              </a:rPr>
              <a:t> Name is required </a:t>
            </a:r>
            <a:r>
              <a:rPr lang="en-US" sz="1400" dirty="0">
                <a:solidFill>
                  <a:srgbClr val="000088"/>
                </a:solidFill>
                <a:latin typeface="Droid Sans Mono"/>
              </a:rPr>
              <a:t>&lt;/div&gt;</a:t>
            </a:r>
          </a:p>
          <a:p>
            <a:r>
              <a:rPr lang="en-US" dirty="0"/>
              <a:t>Submit the form with </a:t>
            </a:r>
            <a:r>
              <a:rPr lang="en-US" dirty="0" err="1"/>
              <a:t>ngSubmit</a:t>
            </a:r>
            <a:endParaRPr lang="en-US" dirty="0"/>
          </a:p>
          <a:p>
            <a:pPr lvl="1"/>
            <a:r>
              <a:rPr lang="en-US" sz="1400" dirty="0">
                <a:solidFill>
                  <a:srgbClr val="000088"/>
                </a:solidFill>
                <a:latin typeface="Droid Sans Mono"/>
              </a:rPr>
              <a:t>&lt;form</a:t>
            </a:r>
            <a:r>
              <a:rPr lang="en-US" sz="1400" dirty="0">
                <a:solidFill>
                  <a:srgbClr val="000000"/>
                </a:solidFill>
                <a:latin typeface="Droid Sans Mono"/>
              </a:rPr>
              <a:t> (</a:t>
            </a:r>
            <a:r>
              <a:rPr lang="en-US" sz="1400" dirty="0" err="1">
                <a:solidFill>
                  <a:srgbClr val="660066"/>
                </a:solidFill>
                <a:latin typeface="Droid Sans Mono"/>
              </a:rPr>
              <a:t>ngSubmit</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onSubmit</a:t>
            </a:r>
            <a:r>
              <a:rPr lang="en-US" sz="1400" dirty="0">
                <a:solidFill>
                  <a:srgbClr val="880000"/>
                </a:solidFill>
                <a:latin typeface="Droid Sans Mono"/>
              </a:rPr>
              <a:t>()"</a:t>
            </a:r>
            <a:r>
              <a:rPr lang="en-US" sz="1400" dirty="0">
                <a:solidFill>
                  <a:srgbClr val="000000"/>
                </a:solidFill>
                <a:latin typeface="Droid Sans Mono"/>
              </a:rPr>
              <a:t> #</a:t>
            </a:r>
            <a:r>
              <a:rPr lang="en-US" sz="1400" dirty="0" err="1">
                <a:solidFill>
                  <a:srgbClr val="660066"/>
                </a:solidFill>
                <a:latin typeface="Droid Sans Mono"/>
              </a:rPr>
              <a:t>heroForm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hlinkClick r:id="rId2"/>
              </a:rPr>
              <a:t>ngForm</a:t>
            </a:r>
            <a:r>
              <a:rPr lang="en-US" sz="1400" dirty="0">
                <a:solidFill>
                  <a:srgbClr val="880000"/>
                </a:solidFill>
                <a:latin typeface="Droid Sans Mono"/>
              </a:rPr>
              <a:t>"</a:t>
            </a:r>
            <a:r>
              <a:rPr lang="en-US" sz="1400" dirty="0">
                <a:solidFill>
                  <a:srgbClr val="000088"/>
                </a:solidFill>
                <a:latin typeface="Droid Sans Mono"/>
              </a:rPr>
              <a:t>&gt;</a:t>
            </a:r>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"submit"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btn</a:t>
            </a:r>
            <a:r>
              <a:rPr lang="en-US" sz="1400" dirty="0">
                <a:solidFill>
                  <a:srgbClr val="880000"/>
                </a:solidFill>
                <a:latin typeface="Droid Sans Mono"/>
              </a:rPr>
              <a:t> </a:t>
            </a:r>
            <a:r>
              <a:rPr lang="en-US" sz="1400" dirty="0" err="1">
                <a:solidFill>
                  <a:srgbClr val="880000"/>
                </a:solidFill>
                <a:latin typeface="Droid Sans Mono"/>
              </a:rPr>
              <a:t>btn</a:t>
            </a:r>
            <a:r>
              <a:rPr lang="en-US" sz="1400" dirty="0">
                <a:solidFill>
                  <a:srgbClr val="880000"/>
                </a:solidFill>
                <a:latin typeface="Droid Sans Mono"/>
              </a:rPr>
              <a:t>-success"</a:t>
            </a:r>
            <a:r>
              <a:rPr lang="en-US" sz="1400" dirty="0">
                <a:solidFill>
                  <a:srgbClr val="000000"/>
                </a:solidFill>
                <a:latin typeface="Droid Sans Mono"/>
              </a:rPr>
              <a:t> [</a:t>
            </a:r>
            <a:r>
              <a:rPr lang="en-US" sz="1400" dirty="0">
                <a:solidFill>
                  <a:srgbClr val="660066"/>
                </a:solidFill>
                <a:latin typeface="Droid Sans Mono"/>
              </a:rPr>
              <a:t>disabled</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heroForm.form.valid</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Submit</a:t>
            </a:r>
            <a:r>
              <a:rPr lang="en-US" sz="1400" dirty="0">
                <a:solidFill>
                  <a:srgbClr val="000088"/>
                </a:solidFill>
                <a:latin typeface="Droid Sans Mono"/>
              </a:rPr>
              <a:t>&lt;/button&gt;</a:t>
            </a:r>
            <a:endParaRPr lang="en-US" sz="1400" dirty="0"/>
          </a:p>
          <a:p>
            <a:pPr lvl="1"/>
            <a:endParaRPr lang="en-US" sz="2100" dirty="0"/>
          </a:p>
        </p:txBody>
      </p:sp>
    </p:spTree>
    <p:extLst>
      <p:ext uri="{BB962C8B-B14F-4D97-AF65-F5344CB8AC3E}">
        <p14:creationId xmlns:p14="http://schemas.microsoft.com/office/powerpoint/2010/main" val="16239473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p:txBody>
      </p:sp>
    </p:spTree>
    <p:extLst>
      <p:ext uri="{BB962C8B-B14F-4D97-AF65-F5344CB8AC3E}">
        <p14:creationId xmlns:p14="http://schemas.microsoft.com/office/powerpoint/2010/main" val="4033809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concepts</a:t>
            </a:r>
          </a:p>
        </p:txBody>
      </p:sp>
      <p:sp>
        <p:nvSpPr>
          <p:cNvPr id="3" name="Text Placeholder 2"/>
          <p:cNvSpPr>
            <a:spLocks noGrp="1"/>
          </p:cNvSpPr>
          <p:nvPr>
            <p:ph type="body" idx="1"/>
          </p:nvPr>
        </p:nvSpPr>
        <p:spPr/>
        <p:txBody>
          <a:bodyPr/>
          <a:lstStyle/>
          <a:p>
            <a:r>
              <a:rPr lang="en-US" dirty="0"/>
              <a:t>Module</a:t>
            </a:r>
          </a:p>
          <a:p>
            <a:r>
              <a:rPr lang="en-US" dirty="0"/>
              <a:t>Component</a:t>
            </a:r>
          </a:p>
          <a:p>
            <a:r>
              <a:rPr lang="en-US" dirty="0"/>
              <a:t>Service</a:t>
            </a:r>
          </a:p>
          <a:p>
            <a:r>
              <a:rPr lang="en-US" dirty="0"/>
              <a:t>Routing</a:t>
            </a:r>
          </a:p>
        </p:txBody>
      </p:sp>
    </p:spTree>
    <p:extLst>
      <p:ext uri="{BB962C8B-B14F-4D97-AF65-F5344CB8AC3E}">
        <p14:creationId xmlns:p14="http://schemas.microsoft.com/office/powerpoint/2010/main" val="32059117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Built-in validator functions</a:t>
            </a:r>
          </a:p>
          <a:p>
            <a:pPr lvl="1"/>
            <a:r>
              <a:rPr lang="en-US" sz="1400" dirty="0">
                <a:solidFill>
                  <a:srgbClr val="88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FormControl</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hero</a:t>
            </a:r>
            <a:r>
              <a:rPr lang="en-US" sz="1400" dirty="0" err="1">
                <a:solidFill>
                  <a:srgbClr val="666600"/>
                </a:solidFill>
                <a:latin typeface="Droid Sans Mono"/>
              </a:rPr>
              <a:t>.</a:t>
            </a:r>
            <a:r>
              <a:rPr lang="en-US" sz="1400" dirty="0" err="1">
                <a:solidFill>
                  <a:srgbClr val="00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Validators</a:t>
            </a:r>
            <a:r>
              <a:rPr lang="en-US" sz="1400" dirty="0" err="1">
                <a:solidFill>
                  <a:srgbClr val="666600"/>
                </a:solidFill>
                <a:latin typeface="Droid Sans Mono"/>
              </a:rPr>
              <a:t>.</a:t>
            </a:r>
            <a:r>
              <a:rPr lang="en-US" sz="1400" dirty="0" err="1">
                <a:solidFill>
                  <a:srgbClr val="000000"/>
                </a:solidFill>
                <a:latin typeface="Droid Sans Mono"/>
              </a:rPr>
              <a:t>required</a:t>
            </a:r>
            <a:r>
              <a:rPr lang="en-US" sz="1400" dirty="0">
                <a:solidFill>
                  <a:srgbClr val="666600"/>
                </a:solidFill>
                <a:latin typeface="Droid Sans Mono"/>
              </a:rPr>
              <a:t>)</a:t>
            </a:r>
          </a:p>
          <a:p>
            <a:r>
              <a:rPr lang="en-US" dirty="0"/>
              <a:t>Custom validators</a:t>
            </a:r>
          </a:p>
          <a:p>
            <a:pPr lvl="1"/>
            <a:r>
              <a:rPr lang="en-US" sz="1400" dirty="0">
                <a:solidFill>
                  <a:srgbClr val="0000FF"/>
                </a:solidFill>
                <a:latin typeface="Droid Sans Mono"/>
              </a:rPr>
              <a:t>export</a:t>
            </a:r>
            <a:r>
              <a:rPr lang="en-US" sz="1400" dirty="0">
                <a:solidFill>
                  <a:srgbClr val="000000"/>
                </a:solidFill>
                <a:latin typeface="Droid Sans Mono"/>
              </a:rPr>
              <a:t> </a:t>
            </a:r>
            <a:r>
              <a:rPr lang="en-US" sz="1400" dirty="0">
                <a:solidFill>
                  <a:srgbClr val="0000FF"/>
                </a:solidFill>
                <a:latin typeface="Droid Sans Mono"/>
              </a:rPr>
              <a:t>function</a:t>
            </a:r>
            <a:r>
              <a:rPr lang="en-US" sz="1400" dirty="0">
                <a:solidFill>
                  <a:srgbClr val="000000"/>
                </a:solidFill>
                <a:latin typeface="Droid Sans Mono"/>
              </a:rPr>
              <a:t> </a:t>
            </a:r>
            <a:r>
              <a:rPr lang="en-US" sz="1400" dirty="0" err="1">
                <a:solidFill>
                  <a:srgbClr val="000000"/>
                </a:solidFill>
                <a:latin typeface="Droid Sans Mono"/>
              </a:rPr>
              <a:t>forbiddenNameValidator</a:t>
            </a:r>
            <a:r>
              <a:rPr lang="en-US" sz="1400" dirty="0">
                <a:solidFill>
                  <a:srgbClr val="666600"/>
                </a:solidFill>
                <a:latin typeface="Droid Sans Mono"/>
              </a:rPr>
              <a:t>(</a:t>
            </a:r>
            <a:r>
              <a:rPr lang="en-US" sz="1400" dirty="0" err="1">
                <a:solidFill>
                  <a:srgbClr val="000000"/>
                </a:solidFill>
                <a:latin typeface="Droid Sans Mono"/>
              </a:rPr>
              <a:t>nameRe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RegExp</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ValidatorFn</a:t>
            </a:r>
            <a:endParaRPr lang="en-US" sz="1400" dirty="0"/>
          </a:p>
          <a:p>
            <a:pPr lvl="1"/>
            <a:endParaRPr lang="en-US" dirty="0"/>
          </a:p>
        </p:txBody>
      </p:sp>
    </p:spTree>
    <p:extLst>
      <p:ext uri="{BB962C8B-B14F-4D97-AF65-F5344CB8AC3E}">
        <p14:creationId xmlns:p14="http://schemas.microsoft.com/office/powerpoint/2010/main" val="41414487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17FF0B"/>
                </a:solidFill>
                <a:latin typeface="Droid Sans Mono"/>
              </a:rPr>
              <a:t>ng generate service heroes/hero</a:t>
            </a:r>
            <a:endParaRPr lang="vi-VN" dirty="0">
              <a:solidFill>
                <a:srgbClr val="17FF0B"/>
              </a:solidFill>
              <a:latin typeface="Droid Sans Mono"/>
            </a:endParaRPr>
          </a:p>
          <a:p>
            <a:pPr lvl="1"/>
            <a:r>
              <a:rPr lang="en-US" dirty="0"/>
              <a:t>@</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2"/>
              </a:rPr>
              <a:t>provider</a:t>
            </a:r>
            <a:r>
              <a:rPr lang="en-US" dirty="0"/>
              <a:t> configures an injector with a </a:t>
            </a:r>
            <a:r>
              <a:rPr lang="en-US" dirty="0">
                <a:hlinkClick r:id="rId3"/>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you need to create a dependent value dynamically, based on information you won't have until run time. </a:t>
            </a:r>
            <a:endParaRPr lang="vi-VN" dirty="0"/>
          </a:p>
          <a:p>
            <a:pPr lvl="1"/>
            <a:r>
              <a:rPr lang="en-US" dirty="0">
                <a:solidFill>
                  <a:srgbClr val="0000FF"/>
                </a:solidFill>
                <a:latin typeface="Droid Sans Mono"/>
              </a:rPr>
              <a:t>export</a:t>
            </a:r>
            <a:r>
              <a:rPr lang="en-US" dirty="0">
                <a:solidFill>
                  <a:srgbClr val="000000"/>
                </a:solidFill>
                <a:latin typeface="Droid Sans Mono"/>
              </a:rPr>
              <a:t> </a:t>
            </a:r>
            <a:r>
              <a:rPr lang="en-US" dirty="0">
                <a:solidFill>
                  <a:srgbClr val="0000FF"/>
                </a:solidFill>
                <a:latin typeface="Droid Sans Mono"/>
              </a:rPr>
              <a:t>let</a:t>
            </a:r>
            <a:r>
              <a:rPr lang="en-US" dirty="0">
                <a:solidFill>
                  <a:srgbClr val="000000"/>
                </a:solidFill>
                <a:latin typeface="Droid Sans Mono"/>
              </a:rPr>
              <a:t> </a:t>
            </a:r>
            <a:r>
              <a:rPr lang="en-US" dirty="0" err="1">
                <a:solidFill>
                  <a:srgbClr val="000000"/>
                </a:solidFill>
                <a:latin typeface="Droid Sans Mono"/>
              </a:rPr>
              <a:t>heroServiceProvider</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provide</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HeroService</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useFactory</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heroServiceFactory</a:t>
            </a:r>
            <a:r>
              <a:rPr lang="en-US" dirty="0">
                <a:solidFill>
                  <a:srgbClr val="666600"/>
                </a:solidFill>
                <a:latin typeface="Droid Sans Mono"/>
              </a:rPr>
              <a:t>,</a:t>
            </a:r>
            <a:r>
              <a:rPr lang="en-US" dirty="0">
                <a:solidFill>
                  <a:srgbClr val="000000"/>
                </a:solidFill>
                <a:latin typeface="Droid Sans Mono"/>
              </a:rPr>
              <a:t> deps</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FF0000"/>
                </a:solidFill>
                <a:latin typeface="Droid Sans Mono"/>
              </a:rPr>
              <a:t>Logger</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UserService</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endParaRPr lang="vi-VN" dirty="0">
              <a:solidFill>
                <a:srgbClr val="666600"/>
              </a:solidFill>
              <a:latin typeface="Droid Sans Mono"/>
            </a:endParaRPr>
          </a:p>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en-US" dirty="0"/>
          </a:p>
        </p:txBody>
      </p:sp>
    </p:spTree>
    <p:extLst>
      <p:ext uri="{BB962C8B-B14F-4D97-AF65-F5344CB8AC3E}">
        <p14:creationId xmlns:p14="http://schemas.microsoft.com/office/powerpoint/2010/main" val="9644422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p>
        </p:txBody>
      </p:sp>
      <p:pic>
        <p:nvPicPr>
          <p:cNvPr id="1026" name="Picture 2" descr="https://mdn.mozillademos.org/files/8633/promi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793" y="2724150"/>
            <a:ext cx="6019800" cy="223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a:hlinkClick r:id="rId6"/>
              </a:rPr>
              <a:t>https://developer.mozilla.org/en-US/docs/Web/JavaScript/Reference/Global_Objects/Promise</a:t>
            </a:r>
            <a:endParaRPr lang="vi-VN" dirty="0"/>
          </a:p>
          <a:p>
            <a:r>
              <a:rPr lang="en-US" dirty="0">
                <a:hlinkClick r:id="rId7"/>
              </a:rPr>
              <a:t>https://techtalk.vn/chon-promise-hay-observable-khi-lam-viec-voi-angular.html</a:t>
            </a:r>
            <a:endParaRPr lang="en-US" dirty="0"/>
          </a:p>
        </p:txBody>
      </p:sp>
    </p:spTree>
    <p:extLst>
      <p:ext uri="{BB962C8B-B14F-4D97-AF65-F5344CB8AC3E}">
        <p14:creationId xmlns:p14="http://schemas.microsoft.com/office/powerpoint/2010/main" val="18387903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30385776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7002245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892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86662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28221145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a16="http://schemas.microsoft.com/office/drawing/2014/main" xmlns=""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a16="http://schemas.microsoft.com/office/drawing/2014/main" xmlns=""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14065021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20086792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a16="http://schemas.microsoft.com/office/drawing/2014/main" xmlns=""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11397144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xmlns=""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91101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209800" y="14287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a16="http://schemas.microsoft.com/office/drawing/2014/main" xmlns=""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9825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28357569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xmlns=""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25250259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0661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Most front-end applications need to communicate with a server over the HTTP protocol, in order to download or upload data and </a:t>
            </a:r>
            <a:r>
              <a:rPr lang="en-US" dirty="0" err="1"/>
              <a:t>accesss</a:t>
            </a:r>
            <a:r>
              <a:rPr lang="en-US" dirty="0"/>
              <a:t> other back-end services.</a:t>
            </a:r>
            <a:endParaRPr lang="vi-VN" dirty="0"/>
          </a:p>
          <a:p>
            <a:r>
              <a:rPr lang="en-US" dirty="0" err="1"/>
              <a:t>HttpClient</a:t>
            </a:r>
            <a:r>
              <a:rPr lang="en-US" dirty="0"/>
              <a:t> service class in @angular/common/http.</a:t>
            </a:r>
          </a:p>
        </p:txBody>
      </p:sp>
    </p:spTree>
    <p:extLst>
      <p:ext uri="{BB962C8B-B14F-4D97-AF65-F5344CB8AC3E}">
        <p14:creationId xmlns:p14="http://schemas.microsoft.com/office/powerpoint/2010/main" val="38491073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Setup for server communication</a:t>
            </a:r>
          </a:p>
          <a:p>
            <a:pPr lvl="1"/>
            <a:r>
              <a:rPr lang="en-US" dirty="0"/>
              <a:t>you need to import the Angular </a:t>
            </a:r>
            <a:r>
              <a:rPr lang="en-US" dirty="0" err="1"/>
              <a:t>HttpClientModule</a:t>
            </a:r>
            <a:r>
              <a:rPr lang="en-US" dirty="0"/>
              <a:t>.</a:t>
            </a:r>
          </a:p>
          <a:p>
            <a:pPr lvl="1"/>
            <a:r>
              <a:rPr lang="en-US" dirty="0"/>
              <a:t>inject the </a:t>
            </a:r>
            <a:r>
              <a:rPr lang="en-US" dirty="0" err="1"/>
              <a:t>HttpClient</a:t>
            </a:r>
            <a:r>
              <a:rPr lang="en-US" dirty="0"/>
              <a:t> service as a dependency of an application class</a:t>
            </a:r>
          </a:p>
          <a:p>
            <a:pPr lvl="1"/>
            <a:r>
              <a:rPr lang="en-US" dirty="0" err="1"/>
              <a:t>RxJS</a:t>
            </a:r>
            <a:r>
              <a:rPr lang="en-US" dirty="0"/>
              <a:t> observable and operator symbols</a:t>
            </a:r>
          </a:p>
          <a:p>
            <a:r>
              <a:rPr lang="en-US" dirty="0"/>
              <a:t>Requesting data from a server</a:t>
            </a:r>
          </a:p>
          <a:p>
            <a:pPr lvl="1"/>
            <a:r>
              <a:rPr lang="en-US" dirty="0"/>
              <a:t>The </a:t>
            </a:r>
            <a:r>
              <a:rPr lang="en-US" dirty="0" err="1"/>
              <a:t>aynchronous</a:t>
            </a:r>
            <a:r>
              <a:rPr lang="en-US" dirty="0"/>
              <a:t> method sends an HTTP request, and returns an Observable that emits the requested data when the response is received</a:t>
            </a:r>
          </a:p>
          <a:p>
            <a:pPr lvl="1"/>
            <a:r>
              <a:rPr lang="en-US" dirty="0"/>
              <a:t>The get() method takes two arguments; the endpoint URL from which to fetch, and an options object</a:t>
            </a:r>
            <a:br>
              <a:rPr lang="en-US" dirty="0"/>
            </a:br>
            <a:endParaRPr lang="en-US" dirty="0"/>
          </a:p>
        </p:txBody>
      </p:sp>
    </p:spTree>
    <p:extLst>
      <p:ext uri="{BB962C8B-B14F-4D97-AF65-F5344CB8AC3E}">
        <p14:creationId xmlns:p14="http://schemas.microsoft.com/office/powerpoint/2010/main" val="38392111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676400" y="24193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dirty="0" err="1"/>
              <a:t>ErrorObservable</a:t>
            </a:r>
            <a:r>
              <a:rPr lang="en-US" dirty="0"/>
              <a:t> with a user-friendly error message</a:t>
            </a:r>
            <a:endParaRPr lang="vi-VN" dirty="0"/>
          </a:p>
          <a:p>
            <a:pPr lvl="1"/>
            <a:r>
              <a:rPr lang="en-US" dirty="0"/>
              <a:t>using a pipe to send all observables returned by the </a:t>
            </a:r>
            <a:r>
              <a:rPr lang="en-US" dirty="0" err="1"/>
              <a:t>HttpClient.get</a:t>
            </a:r>
            <a:r>
              <a:rPr lang="en-US" dirty="0"/>
              <a:t>() call to the error handler.</a:t>
            </a:r>
            <a:endParaRPr lang="vi-VN" dirty="0"/>
          </a:p>
          <a:p>
            <a:pPr lvl="1"/>
            <a:r>
              <a:rPr lang="en-US" sz="1400" dirty="0">
                <a:solidFill>
                  <a:srgbClr val="0000FF"/>
                </a:solidFill>
                <a:latin typeface="Droid Sans Mono"/>
              </a:rPr>
              <a:t>return</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http</a:t>
            </a:r>
            <a:r>
              <a:rPr lang="en-US" sz="1400" dirty="0" err="1">
                <a:solidFill>
                  <a:srgbClr val="666600"/>
                </a:solidFill>
                <a:latin typeface="Droid Sans Mono"/>
              </a:rPr>
              <a:t>.</a:t>
            </a:r>
            <a:r>
              <a:rPr lang="en-US" sz="1400" dirty="0" err="1">
                <a:solidFill>
                  <a:srgbClr val="0000FF"/>
                </a:solidFill>
                <a:latin typeface="Droid Sans Mono"/>
              </a:rPr>
              <a:t>get</a:t>
            </a:r>
            <a:r>
              <a:rPr lang="en-US" sz="1400" dirty="0">
                <a:solidFill>
                  <a:srgbClr val="666600"/>
                </a:solidFill>
                <a:latin typeface="Droid Sans Mono"/>
              </a:rPr>
              <a:t>&lt;</a:t>
            </a:r>
            <a:r>
              <a:rPr lang="en-US" sz="1400" dirty="0" err="1">
                <a:solidFill>
                  <a:srgbClr val="FF0000"/>
                </a:solidFill>
                <a:latin typeface="Droid Sans Mono"/>
              </a:rPr>
              <a:t>Config</a:t>
            </a:r>
            <a:r>
              <a:rPr lang="en-US" sz="1400" dirty="0">
                <a:solidFill>
                  <a:srgbClr val="666600"/>
                </a:solidFill>
                <a:latin typeface="Droid Sans Mono"/>
              </a:rPr>
              <a:t>&gt;(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configUrl</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pipe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catchError</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handleError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r>
              <a:rPr lang="en-US" sz="1800" dirty="0"/>
              <a:t>Retrying a failed request</a:t>
            </a:r>
          </a:p>
          <a:p>
            <a:pPr lvl="1"/>
            <a:r>
              <a:rPr lang="en-US" sz="1500" dirty="0"/>
              <a:t>The </a:t>
            </a:r>
            <a:r>
              <a:rPr lang="en-US" sz="1500" dirty="0" err="1"/>
              <a:t>RxJS</a:t>
            </a:r>
            <a:r>
              <a:rPr lang="en-US" sz="1500" dirty="0"/>
              <a:t> library offers several retry operators. For example, the retry() operator automatically re-subscribes to a failed Observable a specified number of times.</a:t>
            </a:r>
            <a:br>
              <a:rPr lang="en-US" sz="1500" dirty="0"/>
            </a:br>
            <a:endParaRPr lang="en-US" sz="1400" dirty="0"/>
          </a:p>
        </p:txBody>
      </p:sp>
    </p:spTree>
    <p:extLst>
      <p:ext uri="{BB962C8B-B14F-4D97-AF65-F5344CB8AC3E}">
        <p14:creationId xmlns:p14="http://schemas.microsoft.com/office/powerpoint/2010/main" val="3357530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Sending data to a server</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1"/>
            <a:r>
              <a:rPr lang="en-US" dirty="0"/>
              <a:t>import {</a:t>
            </a:r>
            <a:r>
              <a:rPr lang="en-US" dirty="0" err="1">
                <a:hlinkClick r:id="rId2"/>
              </a:rPr>
              <a:t>HttpParams</a:t>
            </a:r>
            <a:r>
              <a:rPr lang="en-US" dirty="0"/>
              <a:t>} from "@angular/common/</a:t>
            </a:r>
            <a:r>
              <a:rPr lang="en-US" dirty="0">
                <a:hlinkClick r:id="rId3"/>
              </a:rPr>
              <a:t>http</a:t>
            </a:r>
            <a:r>
              <a:rPr lang="en-US" dirty="0"/>
              <a:t>";</a:t>
            </a:r>
          </a:p>
          <a:p>
            <a:pPr lvl="2"/>
            <a:r>
              <a:rPr lang="en-US" dirty="0">
                <a:hlinkClick r:id="rId4"/>
              </a:rPr>
              <a:t>http://api/heroes?name=cat.</a:t>
            </a:r>
            <a:endParaRPr lang="en-US" dirty="0"/>
          </a:p>
        </p:txBody>
      </p:sp>
    </p:spTree>
    <p:extLst>
      <p:ext uri="{BB962C8B-B14F-4D97-AF65-F5344CB8AC3E}">
        <p14:creationId xmlns:p14="http://schemas.microsoft.com/office/powerpoint/2010/main" val="37112712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3254</TotalTime>
  <Words>3036</Words>
  <Application>Microsoft Office PowerPoint</Application>
  <PresentationFormat>On-screen Show (16:9)</PresentationFormat>
  <Paragraphs>476</Paragraphs>
  <Slides>104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Menlo</vt:lpstr>
      <vt:lpstr>Roboto</vt:lpstr>
      <vt:lpstr>Droid Sans Mono</vt:lpstr>
      <vt:lpstr>Calibri</vt:lpstr>
      <vt:lpstr>Courier New</vt:lpstr>
      <vt:lpstr>Office Theme</vt:lpstr>
      <vt:lpstr>Angular</vt:lpstr>
      <vt:lpstr>Overview</vt:lpstr>
      <vt:lpstr>PowerPoint Presentation</vt:lpstr>
      <vt:lpstr>References</vt:lpstr>
      <vt:lpstr>Angular Introduction</vt:lpstr>
      <vt:lpstr>Angular Introduction</vt:lpstr>
      <vt:lpstr>Some basic concepts</vt:lpstr>
      <vt:lpstr>Angular Webapp Flow Example</vt:lpstr>
      <vt:lpstr>PowerPoint Presentation</vt:lpstr>
      <vt:lpstr>PowerPoint Presentation</vt:lpstr>
      <vt:lpstr>Set up Environment</vt:lpstr>
      <vt:lpstr>Set up Environment</vt:lpstr>
      <vt:lpstr>Create a new project</vt:lpstr>
      <vt:lpstr>TypeScript</vt:lpstr>
      <vt:lpstr>TypeScript</vt:lpstr>
      <vt:lpstr>TypeScript</vt:lpstr>
      <vt:lpstr>TypeScript</vt:lpstr>
      <vt:lpstr>TypeScript</vt:lpstr>
      <vt:lpstr>TypeScript</vt:lpstr>
      <vt:lpstr>NgModules</vt:lpstr>
      <vt:lpstr>NgModules</vt:lpstr>
      <vt:lpstr>NgModules</vt:lpstr>
      <vt:lpstr>PowerPoint Presentation</vt:lpstr>
      <vt:lpstr>NgModules</vt:lpstr>
      <vt:lpstr>NgModules</vt:lpstr>
      <vt:lpstr>PowerPoint Presentation</vt:lpstr>
      <vt:lpstr>NgModules</vt:lpstr>
      <vt:lpstr>NgModules</vt:lpstr>
      <vt:lpstr>NgModules</vt:lpstr>
      <vt:lpstr>NgModules</vt:lpstr>
      <vt:lpstr>Components &amp; Templates</vt:lpstr>
      <vt:lpstr>Components</vt:lpstr>
      <vt:lpstr>Components &amp; Templates</vt:lpstr>
      <vt:lpstr>Template Syntax</vt:lpstr>
      <vt:lpstr>Template Syntax</vt:lpstr>
      <vt:lpstr>Template Syntax</vt:lpstr>
      <vt:lpstr>Template Syntax</vt:lpstr>
      <vt:lpstr>Template Syntax</vt:lpstr>
      <vt:lpstr>Template Syntax</vt:lpstr>
      <vt:lpstr>User Input</vt:lpstr>
      <vt:lpstr>User Input</vt:lpstr>
      <vt:lpstr>Directives</vt:lpstr>
      <vt:lpstr>Attribute directives</vt:lpstr>
      <vt:lpstr>Attribute directives</vt:lpstr>
      <vt:lpstr>Attribute directives</vt:lpstr>
      <vt:lpstr>Structural directives</vt:lpstr>
      <vt:lpstr>Structural directives</vt:lpstr>
      <vt:lpstr>Pipes</vt:lpstr>
      <vt:lpstr>PowerPoint Presentation</vt:lpstr>
      <vt:lpstr>PowerPoint Presentation</vt:lpstr>
      <vt:lpstr>Component lifecycle</vt:lpstr>
      <vt:lpstr>Component lifecycle</vt:lpstr>
      <vt:lpstr>Component lifecycle</vt:lpstr>
      <vt:lpstr>Component interaction</vt:lpstr>
      <vt:lpstr>PowerPoint Presentation</vt:lpstr>
      <vt:lpstr>PowerPoint Presentation</vt:lpstr>
      <vt:lpstr>Forms</vt:lpstr>
      <vt:lpstr>Reactive form</vt:lpstr>
      <vt:lpstr>Reactive form</vt:lpstr>
      <vt:lpstr>Reactive form</vt:lpstr>
      <vt:lpstr>Reactive form</vt:lpstr>
      <vt:lpstr>Reactive form</vt:lpstr>
      <vt:lpstr>Template-driven forms</vt:lpstr>
      <vt:lpstr>Template-driven forms</vt:lpstr>
      <vt:lpstr>Template-driven forms</vt:lpstr>
      <vt:lpstr>Template-driven forms</vt:lpstr>
      <vt:lpstr>PowerPoint Presentation</vt:lpstr>
      <vt:lpstr>Template-driven forms</vt:lpstr>
      <vt:lpstr>Validating form input</vt:lpstr>
      <vt:lpstr>Validating form input</vt:lpstr>
      <vt:lpstr>Dependency injection</vt:lpstr>
      <vt:lpstr>Dependency injection</vt:lpstr>
      <vt:lpstr>Dependency injection</vt:lpstr>
      <vt:lpstr>Dependency injection</vt:lpstr>
      <vt:lpstr>Dependency injection</vt:lpstr>
      <vt:lpstr>Dependency injection</vt:lpstr>
      <vt:lpstr>Dependency injection</vt:lpstr>
      <vt:lpstr>Promise</vt:lpstr>
      <vt:lpstr>Promise</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lpstr>HttpClient</vt:lpstr>
      <vt:lpstr>HttpClient</vt:lpstr>
      <vt:lpstr>PowerPoint Presentation</vt:lpstr>
      <vt:lpstr>HttpClient</vt:lpstr>
      <vt:lpstr>HttpClient</vt:lpstr>
      <vt:lpstr>HttpClient</vt:lpstr>
      <vt:lpstr>HttpClient</vt:lpstr>
      <vt:lpstr>Routing &amp; Navigation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113</cp:revision>
  <dcterms:modified xsi:type="dcterms:W3CDTF">2020-07-06T15:57:16Z</dcterms:modified>
</cp:coreProperties>
</file>