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6"/>
  </p:notesMasterIdLst>
  <p:sldIdLst>
    <p:sldId id="256" r:id="rId2"/>
    <p:sldId id="257" r:id="rId3"/>
    <p:sldId id="258" r:id="rId4"/>
    <p:sldId id="262" r:id="rId5"/>
    <p:sldId id="263" r:id="rId6"/>
    <p:sldId id="259" r:id="rId7"/>
    <p:sldId id="266" r:id="rId8"/>
    <p:sldId id="260" r:id="rId9"/>
    <p:sldId id="365" r:id="rId10"/>
    <p:sldId id="366" r:id="rId11"/>
    <p:sldId id="261" r:id="rId12"/>
    <p:sldId id="370" r:id="rId13"/>
    <p:sldId id="264" r:id="rId14"/>
    <p:sldId id="354" r:id="rId15"/>
    <p:sldId id="355" r:id="rId16"/>
    <p:sldId id="356" r:id="rId17"/>
    <p:sldId id="357" r:id="rId18"/>
    <p:sldId id="358" r:id="rId19"/>
    <p:sldId id="359" r:id="rId20"/>
    <p:sldId id="280" r:id="rId21"/>
    <p:sldId id="281" r:id="rId22"/>
    <p:sldId id="267" r:id="rId23"/>
    <p:sldId id="363" r:id="rId24"/>
    <p:sldId id="275" r:id="rId25"/>
    <p:sldId id="279" r:id="rId26"/>
    <p:sldId id="360" r:id="rId27"/>
    <p:sldId id="278" r:id="rId28"/>
    <p:sldId id="282" r:id="rId29"/>
    <p:sldId id="283" r:id="rId30"/>
    <p:sldId id="364" r:id="rId31"/>
    <p:sldId id="269" r:id="rId32"/>
    <p:sldId id="284" r:id="rId33"/>
    <p:sldId id="270" r:id="rId34"/>
    <p:sldId id="271" r:id="rId35"/>
    <p:sldId id="272" r:id="rId36"/>
    <p:sldId id="285" r:id="rId37"/>
    <p:sldId id="290" r:id="rId38"/>
    <p:sldId id="273" r:id="rId39"/>
    <p:sldId id="274" r:id="rId40"/>
    <p:sldId id="286" r:id="rId41"/>
    <p:sldId id="291" r:id="rId42"/>
    <p:sldId id="292" r:id="rId43"/>
    <p:sldId id="293" r:id="rId44"/>
    <p:sldId id="299" r:id="rId45"/>
    <p:sldId id="294" r:id="rId46"/>
    <p:sldId id="295" r:id="rId47"/>
    <p:sldId id="296" r:id="rId48"/>
    <p:sldId id="297" r:id="rId49"/>
    <p:sldId id="300" r:id="rId50"/>
    <p:sldId id="301" r:id="rId51"/>
    <p:sldId id="302" r:id="rId52"/>
    <p:sldId id="303" r:id="rId53"/>
    <p:sldId id="304" r:id="rId54"/>
    <p:sldId id="305" r:id="rId55"/>
    <p:sldId id="306" r:id="rId56"/>
    <p:sldId id="307" r:id="rId57"/>
    <p:sldId id="308" r:id="rId58"/>
    <p:sldId id="309" r:id="rId59"/>
    <p:sldId id="310" r:id="rId60"/>
    <p:sldId id="312" r:id="rId61"/>
    <p:sldId id="313" r:id="rId62"/>
    <p:sldId id="314" r:id="rId63"/>
    <p:sldId id="367" r:id="rId64"/>
    <p:sldId id="368" r:id="rId65"/>
    <p:sldId id="315" r:id="rId66"/>
    <p:sldId id="369" r:id="rId67"/>
    <p:sldId id="316" r:id="rId68"/>
    <p:sldId id="317" r:id="rId69"/>
    <p:sldId id="318" r:id="rId70"/>
    <p:sldId id="319" r:id="rId71"/>
    <p:sldId id="321" r:id="rId72"/>
    <p:sldId id="320" r:id="rId73"/>
    <p:sldId id="322" r:id="rId74"/>
    <p:sldId id="323" r:id="rId75"/>
    <p:sldId id="324" r:id="rId76"/>
    <p:sldId id="325" r:id="rId77"/>
    <p:sldId id="326" r:id="rId78"/>
    <p:sldId id="330" r:id="rId79"/>
    <p:sldId id="331" r:id="rId80"/>
    <p:sldId id="329" r:id="rId81"/>
    <p:sldId id="328" r:id="rId82"/>
    <p:sldId id="342" r:id="rId83"/>
    <p:sldId id="332" r:id="rId84"/>
    <p:sldId id="334" r:id="rId85"/>
    <p:sldId id="333" r:id="rId86"/>
    <p:sldId id="336" r:id="rId87"/>
    <p:sldId id="337" r:id="rId88"/>
    <p:sldId id="338" r:id="rId89"/>
    <p:sldId id="339" r:id="rId90"/>
    <p:sldId id="340" r:id="rId91"/>
    <p:sldId id="341" r:id="rId92"/>
    <p:sldId id="343" r:id="rId93"/>
    <p:sldId id="335" r:id="rId94"/>
    <p:sldId id="327" r:id="rId95"/>
    <p:sldId id="344" r:id="rId96"/>
    <p:sldId id="345" r:id="rId97"/>
    <p:sldId id="346" r:id="rId98"/>
    <p:sldId id="347" r:id="rId99"/>
    <p:sldId id="348" r:id="rId100"/>
    <p:sldId id="349" r:id="rId101"/>
    <p:sldId id="350" r:id="rId102"/>
    <p:sldId id="351" r:id="rId103"/>
    <p:sldId id="352" r:id="rId104"/>
    <p:sldId id="353" r:id="rId105"/>
  </p:sldIdLst>
  <p:sldSz cx="9144000" cy="5143500" type="screen16x9"/>
  <p:notesSz cx="6858000" cy="9144000"/>
  <p:embeddedFontLst>
    <p:embeddedFont>
      <p:font typeface="Calibri" panose="020F0502020204030204" pitchFamily="34" charset="0"/>
      <p:regular r:id="rId107"/>
      <p:bold r:id="rId108"/>
      <p:italic r:id="rId109"/>
      <p:boldItalic r:id="rId110"/>
    </p:embeddedFont>
    <p:embeddedFont>
      <p:font typeface="Roboto" panose="020B0604020202020204" charset="0"/>
      <p:regular r:id="rId111"/>
      <p:bold r:id="rId112"/>
      <p:italic r:id="rId113"/>
      <p:boldItalic r:id="rId1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p:cViewPr varScale="1">
        <p:scale>
          <a:sx n="153" d="100"/>
          <a:sy n="153" d="100"/>
        </p:scale>
        <p:origin x="168" y="2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4.fntdata"/><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7.fntdata"/><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2.fntdata"/><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14"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45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48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5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356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hyperlink" Target="https://angular.io/api/core/Component"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arnpkg.co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learnrxjs.io/" TargetMode="External"/><Relationship Id="rId7" Type="http://schemas.openxmlformats.org/officeDocument/2006/relationships/hyperlink" Target="https://techtalk.vn/chon-promise-hay-observable-khi-lam-viec-voi-angular.html"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Reference/Global_Objects/Promise"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https://angular.io/guide/quickstart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dirty="0"/>
          </a:p>
        </p:txBody>
      </p:sp>
    </p:spTree>
    <p:extLst>
      <p:ext uri="{BB962C8B-B14F-4D97-AF65-F5344CB8AC3E}">
        <p14:creationId xmlns:p14="http://schemas.microsoft.com/office/powerpoint/2010/main" val="15932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new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dirty="0"/>
              <a:t>-Create new folder</a:t>
            </a:r>
          </a:p>
          <a:p>
            <a:pPr marL="95250" indent="0">
              <a:buNone/>
            </a:pPr>
            <a:r>
              <a:rPr lang="en-US" dirty="0"/>
              <a:t>-Open a terminal window at that folder (</a:t>
            </a:r>
            <a:r>
              <a:rPr lang="vi-VN" dirty="0"/>
              <a:t>shift</a:t>
            </a:r>
            <a:r>
              <a:rPr lang="en-US" dirty="0"/>
              <a:t> + right click for window).</a:t>
            </a:r>
          </a:p>
          <a:p>
            <a:pPr marL="95250" indent="0">
              <a:buNone/>
            </a:pPr>
            <a:r>
              <a:rPr lang="en-US" dirty="0">
                <a:solidFill>
                  <a:srgbClr val="FF0000"/>
                </a:solidFill>
              </a:rPr>
              <a:t>ng new my-app</a:t>
            </a:r>
          </a:p>
          <a:p>
            <a:pPr marL="95250" indent="0">
              <a:buNone/>
            </a:pPr>
            <a:r>
              <a:rPr lang="en-US" dirty="0"/>
              <a:t>-Go to the project directory and launch the server.</a:t>
            </a:r>
          </a:p>
          <a:p>
            <a:pPr marL="95250" indent="0">
              <a:buNone/>
            </a:pPr>
            <a:r>
              <a:rPr lang="en-US" dirty="0">
                <a:solidFill>
                  <a:srgbClr val="FF0000"/>
                </a:solidFill>
              </a:rPr>
              <a:t>cd my-app (go to folder project)</a:t>
            </a:r>
          </a:p>
          <a:p>
            <a:pPr marL="95250" indent="0">
              <a:buNone/>
            </a:pPr>
            <a:r>
              <a:rPr lang="en-US" dirty="0">
                <a:solidFill>
                  <a:srgbClr val="FF0000"/>
                </a:solidFill>
              </a:rPr>
              <a:t>ng serve –open</a:t>
            </a:r>
            <a:endParaRPr lang="vi-VN" dirty="0">
              <a:solidFill>
                <a:srgbClr val="FF0000"/>
              </a:solidFill>
            </a:endParaRPr>
          </a:p>
          <a:p>
            <a:pPr marL="95250" indent="0">
              <a:buNone/>
            </a:pPr>
            <a:r>
              <a:rPr lang="fr-FR" dirty="0" err="1">
                <a:solidFill>
                  <a:srgbClr val="FF0000"/>
                </a:solidFill>
              </a:rPr>
              <a:t>ng</a:t>
            </a:r>
            <a:r>
              <a:rPr lang="fr-FR" dirty="0">
                <a:solidFill>
                  <a:srgbClr val="FF0000"/>
                </a:solidFill>
              </a:rPr>
              <a:t> serve --port=</a:t>
            </a:r>
            <a:r>
              <a:rPr lang="fr-FR" dirty="0" err="1">
                <a:solidFill>
                  <a:srgbClr val="FF0000"/>
                </a:solidFill>
              </a:rPr>
              <a:t>other</a:t>
            </a:r>
            <a:r>
              <a:rPr lang="fr-FR" dirty="0">
                <a:solidFill>
                  <a:srgbClr val="FF0000"/>
                </a:solidFill>
              </a:rPr>
              <a:t>-port </a:t>
            </a:r>
            <a:r>
              <a:rPr lang="vi-VN" dirty="0">
                <a:solidFill>
                  <a:srgbClr val="FF0000"/>
                </a:solidFill>
              </a:rPr>
              <a:t>Ex</a:t>
            </a:r>
            <a:r>
              <a:rPr lang="fr-FR" dirty="0">
                <a:solidFill>
                  <a:srgbClr val="FF0000"/>
                </a:solidFill>
              </a:rPr>
              <a:t>: </a:t>
            </a:r>
            <a:r>
              <a:rPr lang="fr-FR" dirty="0" err="1">
                <a:solidFill>
                  <a:srgbClr val="FF0000"/>
                </a:solidFill>
              </a:rPr>
              <a:t>ng</a:t>
            </a:r>
            <a:r>
              <a:rPr lang="fr-FR" dirty="0">
                <a:solidFill>
                  <a:srgbClr val="FF0000"/>
                </a:solidFill>
              </a:rPr>
              <a:t> serve --port=9000</a:t>
            </a:r>
            <a:endParaRPr lang="en-US"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743200" y="1400273"/>
            <a:ext cx="3519486" cy="333277"/>
          </a:xfrm>
          <a:prstGeom prst="rect">
            <a:avLst/>
          </a:prstGeom>
        </p:spPr>
      </p:pic>
    </p:spTree>
    <p:extLst>
      <p:ext uri="{BB962C8B-B14F-4D97-AF65-F5344CB8AC3E}">
        <p14:creationId xmlns:p14="http://schemas.microsoft.com/office/powerpoint/2010/main" val="287612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b="1"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2400"/>
              </a:spcBef>
              <a:spcAft>
                <a:spcPts val="0"/>
              </a:spcAft>
              <a:buSzPts val="2100"/>
              <a:buFont typeface="+mj-lt"/>
              <a:buAutoNum type="arabicPeriod"/>
            </a:pPr>
            <a:r>
              <a:rPr lang="en" sz="2000" b="1" dirty="0">
                <a:latin typeface="Arial"/>
                <a:ea typeface="Arial"/>
                <a:cs typeface="Arial"/>
                <a:sym typeface="Arial"/>
              </a:rPr>
              <a:t>Angular Introduction</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Angular + Spring Data Flow Chart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Set up Environment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Set Angular project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TypeScript</a:t>
            </a:r>
            <a:endParaRPr sz="2000" b="1" dirty="0">
              <a:latin typeface="Arial"/>
              <a:ea typeface="Arial"/>
              <a:cs typeface="Arial"/>
              <a:sym typeface="Arial"/>
            </a:endParaRPr>
          </a:p>
          <a:p>
            <a:pPr marL="323850" lvl="0" indent="-228600" algn="l" rtl="0">
              <a:lnSpc>
                <a:spcPct val="115000"/>
              </a:lnSpc>
              <a:spcBef>
                <a:spcPts val="0"/>
              </a:spcBef>
              <a:spcAft>
                <a:spcPts val="0"/>
              </a:spcAft>
              <a:buSzPts val="2100"/>
              <a:buFont typeface="+mj-lt"/>
              <a:buAutoNum type="arabicPeriod"/>
            </a:pPr>
            <a:r>
              <a:rPr lang="en" sz="2000" b="1" dirty="0">
                <a:latin typeface="Arial"/>
                <a:ea typeface="Arial"/>
                <a:cs typeface="Arial"/>
                <a:sym typeface="Arial"/>
              </a:rPr>
              <a:t>NgModules</a:t>
            </a:r>
            <a:endParaRPr sz="2000" b="1" dirty="0">
              <a:latin typeface="Arial"/>
              <a:ea typeface="Arial"/>
              <a:cs typeface="Arial"/>
              <a:sym typeface="Arial"/>
            </a:endParaRPr>
          </a:p>
          <a:p>
            <a:pPr marL="323850" lvl="0" indent="-228600">
              <a:lnSpc>
                <a:spcPct val="115000"/>
              </a:lnSpc>
              <a:spcBef>
                <a:spcPts val="0"/>
              </a:spcBef>
              <a:buFont typeface="+mj-lt"/>
              <a:buAutoNum type="arabicPeriod"/>
            </a:pPr>
            <a:r>
              <a:rPr lang="en" sz="2000" b="1" dirty="0">
                <a:latin typeface="Arial"/>
                <a:ea typeface="Arial"/>
                <a:cs typeface="Arial"/>
                <a:sym typeface="Arial"/>
              </a:rPr>
              <a:t>Components &amp; </a:t>
            </a:r>
            <a:r>
              <a:rPr lang="vi-VN" sz="2000" b="1" dirty="0">
                <a:latin typeface="Arial"/>
                <a:ea typeface="Arial"/>
                <a:cs typeface="Arial"/>
                <a:sym typeface="Arial"/>
              </a:rPr>
              <a:t>Templates </a:t>
            </a:r>
          </a:p>
          <a:p>
            <a:pPr marL="457200" lvl="0" indent="-361950" algn="l" rtl="0">
              <a:lnSpc>
                <a:spcPct val="115000"/>
              </a:lnSpc>
              <a:spcBef>
                <a:spcPts val="0"/>
              </a:spcBef>
              <a:spcAft>
                <a:spcPts val="0"/>
              </a:spcAft>
              <a:buSzPts val="2100"/>
              <a:buAutoNum type="arabicPeriod"/>
            </a:pPr>
            <a:endParaRPr sz="2000" b="1" dirty="0">
              <a:latin typeface="Arial"/>
              <a:ea typeface="Arial"/>
              <a:cs typeface="Arial"/>
              <a:sym typeface="Arial"/>
            </a:endParaRPr>
          </a:p>
          <a:p>
            <a:pPr marL="0" lvl="0" indent="0" algn="l" rtl="0">
              <a:spcBef>
                <a:spcPts val="800"/>
              </a:spcBef>
              <a:spcAft>
                <a:spcPts val="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NgModules</a:t>
            </a:r>
            <a:endParaRPr lang="en-US" dirty="0"/>
          </a:p>
        </p:txBody>
      </p:sp>
      <p:sp>
        <p:nvSpPr>
          <p:cNvPr id="3" name="Text Placeholder 2"/>
          <p:cNvSpPr>
            <a:spLocks noGrp="1"/>
          </p:cNvSpPr>
          <p:nvPr>
            <p:ph type="body" idx="1"/>
          </p:nvPr>
        </p:nvSpPr>
        <p:spPr/>
        <p:txBody>
          <a:bodyPr/>
          <a:lstStyle/>
          <a:p>
            <a:r>
              <a:rPr lang="en-US" dirty="0" err="1"/>
              <a:t>NgModules</a:t>
            </a:r>
            <a:r>
              <a:rPr lang="en-US" dirty="0"/>
              <a:t> configure the injector and the compiler and help organize related things together. </a:t>
            </a:r>
          </a:p>
          <a:p>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50470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NgModules</a:t>
            </a:r>
            <a:endParaRPr lang="en-US" dirty="0"/>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174433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NgModules</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lone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7936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233614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1032" name="Picture 8" descr="View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57881"/>
            <a:ext cx="57150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54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316555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r>
              <a:rPr lang="en-US" dirty="0"/>
              <a:t>Frequently-used modules</a:t>
            </a:r>
          </a:p>
          <a:p>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3164091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pPr marL="95250" indent="0">
              <a:buNone/>
            </a:pPr>
            <a:r>
              <a:rPr lang="en-US" dirty="0"/>
              <a:t>There are five general categories of feature modules which tend to fall into the following groups:</a:t>
            </a:r>
          </a:p>
          <a:p>
            <a:r>
              <a:rPr lang="en-US" dirty="0"/>
              <a:t>Domain feature modules.</a:t>
            </a:r>
          </a:p>
          <a:p>
            <a:r>
              <a:rPr lang="en-US" dirty="0"/>
              <a:t>Routed feature modules.</a:t>
            </a:r>
          </a:p>
          <a:p>
            <a:r>
              <a:rPr lang="en-US" dirty="0"/>
              <a:t>Routing modules.</a:t>
            </a:r>
          </a:p>
          <a:p>
            <a:r>
              <a:rPr lang="en-US" dirty="0"/>
              <a:t>Service feature modules.</a:t>
            </a:r>
          </a:p>
          <a:p>
            <a:r>
              <a:rPr lang="en-US" dirty="0"/>
              <a:t>Widget feature modules.</a:t>
            </a:r>
          </a:p>
          <a:p>
            <a:endParaRPr lang="en-US" dirty="0"/>
          </a:p>
        </p:txBody>
      </p:sp>
    </p:spTree>
    <p:extLst>
      <p:ext uri="{BB962C8B-B14F-4D97-AF65-F5344CB8AC3E}">
        <p14:creationId xmlns:p14="http://schemas.microsoft.com/office/powerpoint/2010/main" val="207657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111208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endParaRPr/>
          </a:p>
        </p:txBody>
      </p:sp>
      <p:sp>
        <p:nvSpPr>
          <p:cNvPr id="101" name="Google Shape;101;p15"/>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en-US" sz="2000" b="1" dirty="0">
                <a:latin typeface="Arial"/>
                <a:ea typeface="Arial"/>
                <a:cs typeface="Arial"/>
                <a:sym typeface="Arial"/>
              </a:rPr>
              <a:t>Forms</a:t>
            </a:r>
            <a:endParaRPr lang="vi-VN" sz="2000" b="1" dirty="0">
              <a:latin typeface="Arial"/>
              <a:ea typeface="Arial"/>
              <a:cs typeface="Arial"/>
              <a:sym typeface="Arial"/>
            </a:endParaRPr>
          </a:p>
          <a:p>
            <a:pPr marL="1009650" lvl="1" indent="-457200">
              <a:lnSpc>
                <a:spcPct val="115000"/>
              </a:lnSpc>
              <a:spcBef>
                <a:spcPts val="0"/>
              </a:spcBef>
              <a:buFont typeface="+mj-lt"/>
              <a:buAutoNum type="arabicPeriod"/>
            </a:pPr>
            <a:r>
              <a:rPr lang="en-US" sz="2000" b="1" dirty="0">
                <a:latin typeface="Arial"/>
                <a:ea typeface="Arial"/>
                <a:cs typeface="Arial"/>
              </a:rPr>
              <a:t>Reactive forms</a:t>
            </a:r>
            <a:endParaRPr lang="vi-VN" sz="2000" b="1" dirty="0">
              <a:latin typeface="Arial"/>
              <a:ea typeface="Arial"/>
              <a:cs typeface="Arial"/>
            </a:endParaRPr>
          </a:p>
          <a:p>
            <a:pPr marL="1009650" lvl="1" indent="-457200">
              <a:lnSpc>
                <a:spcPct val="115000"/>
              </a:lnSpc>
              <a:spcBef>
                <a:spcPts val="0"/>
              </a:spcBef>
              <a:buFont typeface="+mj-lt"/>
              <a:buAutoNum type="arabicPeriod"/>
            </a:pPr>
            <a:r>
              <a:rPr lang="en-US" sz="2000" b="1" dirty="0">
                <a:latin typeface="Arial"/>
                <a:ea typeface="Arial"/>
                <a:cs typeface="Arial"/>
              </a:rPr>
              <a:t>Template-driven forms</a:t>
            </a:r>
            <a:endParaRPr lang="vi-VN" sz="2000" b="1" dirty="0">
              <a:latin typeface="Arial"/>
              <a:ea typeface="Arial"/>
              <a:cs typeface="Arial"/>
              <a:sym typeface="Arial"/>
            </a:endParaRPr>
          </a:p>
          <a:p>
            <a:pPr marL="552450" lvl="0" indent="-457200">
              <a:lnSpc>
                <a:spcPct val="115000"/>
              </a:lnSpc>
              <a:spcBef>
                <a:spcPts val="0"/>
              </a:spcBef>
              <a:buFont typeface="+mj-lt"/>
              <a:buAutoNum type="arabicPeriod" startAt="8"/>
            </a:pPr>
            <a:r>
              <a:rPr lang="en-US" sz="2000" b="1" dirty="0">
                <a:latin typeface="Arial"/>
                <a:ea typeface="Arial"/>
                <a:cs typeface="Arial"/>
                <a:sym typeface="Arial"/>
              </a:rPr>
              <a:t>Dependency injection</a:t>
            </a:r>
            <a:endParaRPr lang="vi-VN" sz="2000" b="1" dirty="0">
              <a:latin typeface="Arial"/>
              <a:ea typeface="Arial"/>
              <a:cs typeface="Arial"/>
              <a:sym typeface="Arial"/>
            </a:endParaRPr>
          </a:p>
          <a:p>
            <a:pPr marL="552450" indent="-457200">
              <a:lnSpc>
                <a:spcPct val="115000"/>
              </a:lnSpc>
              <a:spcBef>
                <a:spcPts val="0"/>
              </a:spcBef>
              <a:buFont typeface="+mj-lt"/>
              <a:buAutoNum type="arabicPeriod" startAt="8"/>
            </a:pPr>
            <a:r>
              <a:rPr lang="en-US" sz="2000" b="1" dirty="0" err="1">
                <a:latin typeface="Arial"/>
                <a:ea typeface="Arial"/>
                <a:cs typeface="Arial"/>
                <a:sym typeface="Arial"/>
              </a:rPr>
              <a:t>HttpClient</a:t>
            </a:r>
            <a:endParaRPr lang="en-US" sz="2000" b="1" dirty="0">
              <a:latin typeface="Arial"/>
              <a:ea typeface="Arial"/>
              <a:cs typeface="Arial"/>
              <a:sym typeface="Arial"/>
            </a:endParaRPr>
          </a:p>
          <a:p>
            <a:pPr marL="552450" lvl="0" indent="-457200">
              <a:lnSpc>
                <a:spcPct val="115000"/>
              </a:lnSpc>
              <a:spcBef>
                <a:spcPts val="0"/>
              </a:spcBef>
              <a:buFont typeface="+mj-lt"/>
              <a:buAutoNum type="arabicPeriod" startAt="8"/>
            </a:pPr>
            <a:r>
              <a:rPr lang="en-US" sz="2000" b="1" dirty="0">
                <a:latin typeface="Arial"/>
                <a:ea typeface="Arial"/>
                <a:cs typeface="Arial"/>
                <a:sym typeface="Arial"/>
              </a:rPr>
              <a:t>Routing &amp; Navigation</a:t>
            </a:r>
          </a:p>
          <a:p>
            <a:pPr marL="552450" indent="-457200">
              <a:lnSpc>
                <a:spcPct val="115000"/>
              </a:lnSpc>
              <a:spcBef>
                <a:spcPts val="0"/>
              </a:spcBef>
              <a:buFont typeface="+mj-lt"/>
              <a:buAutoNum type="arabicPeriod" startAt="8"/>
            </a:pPr>
            <a:r>
              <a:rPr lang="en-US" sz="2000" b="1" dirty="0">
                <a:latin typeface="Arial"/>
                <a:ea typeface="Arial"/>
                <a:cs typeface="Arial"/>
              </a:rPr>
              <a:t>Security</a:t>
            </a:r>
            <a:endParaRPr lang="vi-VN" sz="2000" b="1" dirty="0">
              <a:latin typeface="Arial"/>
              <a:ea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NgModules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1000" y="1809750"/>
            <a:ext cx="2787998" cy="1752600"/>
          </a:xfrm>
          <a:prstGeom prst="rect">
            <a:avLst/>
          </a:prstGeom>
        </p:spPr>
      </p:pic>
      <p:pic>
        <p:nvPicPr>
          <p:cNvPr id="5" name="Picture 4"/>
          <p:cNvPicPr>
            <a:picLocks noChangeAspect="1"/>
          </p:cNvPicPr>
          <p:nvPr/>
        </p:nvPicPr>
        <p:blipFill>
          <a:blip r:embed="rId3"/>
          <a:stretch>
            <a:fillRect/>
          </a:stretch>
        </p:blipFill>
        <p:spPr>
          <a:xfrm>
            <a:off x="3416648" y="2011800"/>
            <a:ext cx="2575767" cy="1276350"/>
          </a:xfrm>
          <a:prstGeom prst="rect">
            <a:avLst/>
          </a:prstGeom>
        </p:spPr>
      </p:pic>
      <p:pic>
        <p:nvPicPr>
          <p:cNvPr id="6" name="Picture 5"/>
          <p:cNvPicPr>
            <a:picLocks noChangeAspect="1"/>
          </p:cNvPicPr>
          <p:nvPr/>
        </p:nvPicPr>
        <p:blipFill>
          <a:blip r:embed="rId4"/>
          <a:stretch>
            <a:fillRect/>
          </a:stretch>
        </p:blipFill>
        <p:spPr>
          <a:xfrm>
            <a:off x="6172200" y="2011800"/>
            <a:ext cx="2781300" cy="1000125"/>
          </a:xfrm>
          <a:prstGeom prst="rect">
            <a:avLst/>
          </a:prstGeom>
        </p:spPr>
      </p:pic>
    </p:spTree>
    <p:extLst>
      <p:ext uri="{BB962C8B-B14F-4D97-AF65-F5344CB8AC3E}">
        <p14:creationId xmlns:p14="http://schemas.microsoft.com/office/powerpoint/2010/main" val="223762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Components &amp; Templates</a:t>
            </a:r>
            <a:endParaRPr/>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3925327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600" b="1" dirty="0">
                <a:latin typeface="Arial"/>
                <a:ea typeface="Arial"/>
                <a:cs typeface="Arial"/>
                <a:sym typeface="Arial"/>
              </a:rPr>
              <a:t>Components</a:t>
            </a:r>
            <a:endParaRPr lang="en-US" dirty="0"/>
          </a:p>
        </p:txBody>
      </p:sp>
      <p:sp>
        <p:nvSpPr>
          <p:cNvPr id="3" name="Text Placeholder 2"/>
          <p:cNvSpPr>
            <a:spLocks noGrp="1"/>
          </p:cNvSpPr>
          <p:nvPr>
            <p:ph type="body" idx="1"/>
          </p:nvPr>
        </p:nvSpPr>
        <p:spPr/>
        <p:txBody>
          <a:bodyPr/>
          <a:lstStyle/>
          <a:p>
            <a:r>
              <a:rPr lang="en-US" dirty="0"/>
              <a:t>Angular CLI</a:t>
            </a:r>
          </a:p>
          <a:p>
            <a:pPr marL="95250" indent="0">
              <a:buNone/>
            </a:pPr>
            <a:r>
              <a:rPr lang="en-US" dirty="0"/>
              <a:t>ng generate component hero</a:t>
            </a:r>
          </a:p>
          <a:p>
            <a:pPr marL="95250" indent="0">
              <a:buNone/>
            </a:pPr>
            <a:r>
              <a:rPr lang="en-US" dirty="0"/>
              <a:t>* Angular </a:t>
            </a:r>
            <a:r>
              <a:rPr lang="en-US" dirty="0">
                <a:hlinkClick r:id="rId2"/>
              </a:rPr>
              <a:t>components</a:t>
            </a:r>
            <a:r>
              <a:rPr lang="en-US" dirty="0"/>
              <a:t> form the data structure of your application. The HTML </a:t>
            </a:r>
            <a:r>
              <a:rPr lang="en-US" dirty="0">
                <a:hlinkClick r:id="rId3"/>
              </a:rPr>
              <a:t>template</a:t>
            </a:r>
            <a:r>
              <a:rPr lang="en-US" dirty="0"/>
              <a:t> associated with a component provides the means to display that data in the context of a web page. </a:t>
            </a:r>
          </a:p>
        </p:txBody>
      </p:sp>
    </p:spTree>
    <p:extLst>
      <p:ext uri="{BB962C8B-B14F-4D97-AF65-F5344CB8AC3E}">
        <p14:creationId xmlns:p14="http://schemas.microsoft.com/office/powerpoint/2010/main" val="200119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Components &amp; Templates</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a:solidFill>
                  <a:srgbClr val="000080"/>
                </a:solidFill>
                <a:highlight>
                  <a:srgbClr val="FFFFFF"/>
                </a:highlight>
                <a:latin typeface="Calibri"/>
                <a:ea typeface="Calibri"/>
                <a:cs typeface="Calibri"/>
                <a:sym typeface="Calibri"/>
              </a:rPr>
              <a:t>import </a:t>
            </a:r>
            <a:r>
              <a:rPr lang="en">
                <a:solidFill>
                  <a:schemeClr val="dk1"/>
                </a:solidFill>
                <a:highlight>
                  <a:srgbClr val="FFFFFF"/>
                </a:highlight>
                <a:latin typeface="Calibri"/>
                <a:ea typeface="Calibri"/>
                <a:cs typeface="Calibri"/>
                <a:sym typeface="Calibri"/>
              </a:rPr>
              <a:t>{ Component} </a:t>
            </a:r>
            <a:r>
              <a:rPr lang="en" b="1">
                <a:solidFill>
                  <a:srgbClr val="000080"/>
                </a:solidFill>
                <a:highlight>
                  <a:srgbClr val="FFFFFF"/>
                </a:highlight>
                <a:latin typeface="Calibri"/>
                <a:ea typeface="Calibri"/>
                <a:cs typeface="Calibri"/>
                <a:sym typeface="Calibri"/>
              </a:rPr>
              <a:t>from </a:t>
            </a:r>
            <a:r>
              <a:rPr lang="en" b="1">
                <a:solidFill>
                  <a:srgbClr val="008000"/>
                </a:solidFill>
                <a:highlight>
                  <a:srgbClr val="FFFFFF"/>
                </a:highlight>
                <a:latin typeface="Calibri"/>
                <a:ea typeface="Calibri"/>
                <a:cs typeface="Calibri"/>
                <a:sym typeface="Calibri"/>
              </a:rPr>
              <a:t>'@angular/core'</a:t>
            </a:r>
            <a:r>
              <a:rPr lang="en">
                <a:solidFill>
                  <a:schemeClr val="dk1"/>
                </a:solidFill>
                <a:highlight>
                  <a:srgbClr val="FFFFFF"/>
                </a:highlight>
                <a:latin typeface="Calibri"/>
                <a:ea typeface="Calibri"/>
                <a:cs typeface="Calibri"/>
                <a:sym typeface="Calibri"/>
              </a:rPr>
              <a:t>;</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a:t>
            </a:r>
            <a:r>
              <a:rPr lang="en" b="1">
                <a:solidFill>
                  <a:srgbClr val="458383"/>
                </a:solidFill>
                <a:highlight>
                  <a:srgbClr val="FFFFFF"/>
                </a:highlight>
                <a:latin typeface="Calibri"/>
                <a:ea typeface="Calibri"/>
                <a:cs typeface="Calibri"/>
                <a:sym typeface="Calibri"/>
              </a:rPr>
              <a:t>Component</a:t>
            </a: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 </a:t>
            </a:r>
            <a:r>
              <a:rPr lang="en" b="1">
                <a:solidFill>
                  <a:srgbClr val="660E7A"/>
                </a:solidFill>
                <a:highlight>
                  <a:srgbClr val="FFFFFF"/>
                </a:highlight>
                <a:latin typeface="Calibri"/>
                <a:ea typeface="Calibri"/>
                <a:cs typeface="Calibri"/>
                <a:sym typeface="Calibri"/>
              </a:rPr>
              <a:t>selector</a:t>
            </a:r>
            <a:r>
              <a:rPr lang="en" b="1">
                <a:solidFill>
                  <a:schemeClr val="dk1"/>
                </a:solidFill>
                <a:highlight>
                  <a:srgbClr val="FFFFFF"/>
                </a:highlight>
                <a:latin typeface="Calibri"/>
                <a:ea typeface="Calibri"/>
                <a:cs typeface="Calibri"/>
                <a:sym typeface="Calibri"/>
              </a:rPr>
              <a:t>: </a:t>
            </a:r>
            <a:r>
              <a:rPr lang="en" b="1">
                <a:solidFill>
                  <a:srgbClr val="008000"/>
                </a:solidFill>
                <a:highlight>
                  <a:srgbClr val="FFFFFF"/>
                </a:highlight>
                <a:latin typeface="Calibri"/>
                <a:ea typeface="Calibri"/>
                <a:cs typeface="Calibri"/>
                <a:sym typeface="Calibri"/>
              </a:rPr>
              <a:t>'app-home'</a:t>
            </a: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 </a:t>
            </a:r>
            <a:r>
              <a:rPr lang="en" b="1">
                <a:solidFill>
                  <a:srgbClr val="660E7A"/>
                </a:solidFill>
                <a:highlight>
                  <a:srgbClr val="FFFFFF"/>
                </a:highlight>
                <a:latin typeface="Calibri"/>
                <a:ea typeface="Calibri"/>
                <a:cs typeface="Calibri"/>
                <a:sym typeface="Calibri"/>
              </a:rPr>
              <a:t>templateUrl</a:t>
            </a:r>
            <a:r>
              <a:rPr lang="en" b="1">
                <a:solidFill>
                  <a:schemeClr val="dk1"/>
                </a:solidFill>
                <a:highlight>
                  <a:srgbClr val="FFFFFF"/>
                </a:highlight>
                <a:latin typeface="Calibri"/>
                <a:ea typeface="Calibri"/>
                <a:cs typeface="Calibri"/>
                <a:sym typeface="Calibri"/>
              </a:rPr>
              <a:t>: </a:t>
            </a:r>
            <a:r>
              <a:rPr lang="en" b="1">
                <a:solidFill>
                  <a:srgbClr val="008000"/>
                </a:solidFill>
                <a:highlight>
                  <a:srgbClr val="FFFFFF"/>
                </a:highlight>
                <a:latin typeface="Calibri"/>
                <a:ea typeface="Calibri"/>
                <a:cs typeface="Calibri"/>
                <a:sym typeface="Calibri"/>
              </a:rPr>
              <a:t>'./home.html'</a:t>
            </a:r>
            <a:endParaRPr b="1">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chemeClr val="dk1"/>
                </a:solidFill>
                <a:highlight>
                  <a:srgbClr val="FFFFFF"/>
                </a:highlight>
                <a:latin typeface="Calibri"/>
                <a:ea typeface="Calibri"/>
                <a:cs typeface="Calibri"/>
                <a:sym typeface="Calibri"/>
              </a:rPr>
              <a:t>})</a:t>
            </a:r>
            <a:endParaRPr b="1">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a:solidFill>
                  <a:srgbClr val="000080"/>
                </a:solidFill>
                <a:highlight>
                  <a:srgbClr val="FFFFFF"/>
                </a:highlight>
                <a:latin typeface="Calibri"/>
                <a:ea typeface="Calibri"/>
                <a:cs typeface="Calibri"/>
                <a:sym typeface="Calibri"/>
              </a:rPr>
              <a:t>export class </a:t>
            </a:r>
            <a:r>
              <a:rPr lang="en">
                <a:solidFill>
                  <a:schemeClr val="dk1"/>
                </a:solidFill>
                <a:highlight>
                  <a:srgbClr val="FFFFFF"/>
                </a:highlight>
                <a:latin typeface="Calibri"/>
                <a:ea typeface="Calibri"/>
                <a:cs typeface="Calibri"/>
                <a:sym typeface="Calibri"/>
              </a:rPr>
              <a:t>HomeComponent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 </a:t>
            </a:r>
            <a:r>
              <a:rPr lang="en" b="1">
                <a:solidFill>
                  <a:srgbClr val="000080"/>
                </a:solidFill>
                <a:highlight>
                  <a:srgbClr val="FFFFFF"/>
                </a:highlight>
                <a:latin typeface="Calibri"/>
                <a:ea typeface="Calibri"/>
                <a:cs typeface="Calibri"/>
                <a:sym typeface="Calibri"/>
              </a:rPr>
              <a:t>constructor</a:t>
            </a: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 }</a:t>
            </a:r>
            <a:endParaRPr>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a:solidFill>
                  <a:schemeClr val="dk1"/>
                </a:solidFill>
                <a:highlight>
                  <a:srgbClr val="FFFFFF"/>
                </a:highlight>
                <a:latin typeface="Calibri"/>
                <a:ea typeface="Calibri"/>
                <a:cs typeface="Calibri"/>
                <a:sym typeface="Calibri"/>
              </a:rPr>
              <a:t>}</a:t>
            </a:r>
            <a:endParaRPr/>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888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Clr>
                <a:srgbClr val="000000"/>
              </a:buClr>
              <a:buSzPts val="2100"/>
              <a:buChar char="•"/>
            </a:pPr>
            <a:r>
              <a:rPr lang="en" dirty="0">
                <a:solidFill>
                  <a:srgbClr val="000000"/>
                </a:solidFill>
              </a:rPr>
              <a:t>Interpolation ( {﻿{...}} ): </a:t>
            </a:r>
            <a:r>
              <a:rPr lang="en" sz="1400" dirty="0">
                <a:solidFill>
                  <a:srgbClr val="000088"/>
                </a:solidFill>
              </a:rPr>
              <a:t>&lt;p&gt;</a:t>
            </a:r>
            <a:r>
              <a:rPr lang="en" sz="1400" dirty="0"/>
              <a:t>My current hero is {{currentHero.name}}</a:t>
            </a:r>
            <a:r>
              <a:rPr lang="en" sz="1400" dirty="0">
                <a:solidFill>
                  <a:srgbClr val="000088"/>
                </a:solidFill>
              </a:rPr>
              <a:t>&lt;/p&gt;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NgIf: </a:t>
            </a:r>
            <a:r>
              <a:rPr lang="en" sz="1400" dirty="0">
                <a:solidFill>
                  <a:srgbClr val="000088"/>
                </a:solidFill>
              </a:rPr>
              <a:t>&lt;app-hero-detail</a:t>
            </a:r>
            <a:r>
              <a:rPr lang="en" sz="1400" dirty="0"/>
              <a:t> *</a:t>
            </a:r>
            <a:r>
              <a:rPr lang="en" sz="1400" u="sng" dirty="0">
                <a:solidFill>
                  <a:srgbClr val="660066"/>
                </a:solidFill>
                <a:hlinkClick r:id="rId3"/>
              </a:rPr>
              <a:t>ngIf</a:t>
            </a:r>
            <a:r>
              <a:rPr lang="en" sz="1400" dirty="0">
                <a:solidFill>
                  <a:srgbClr val="666600"/>
                </a:solidFill>
              </a:rPr>
              <a:t>=</a:t>
            </a:r>
            <a:r>
              <a:rPr lang="en" sz="1400" dirty="0">
                <a:solidFill>
                  <a:srgbClr val="880000"/>
                </a:solidFill>
              </a:rPr>
              <a:t>"</a:t>
            </a:r>
            <a:r>
              <a:rPr lang="en" sz="1400" u="sng" dirty="0">
                <a:solidFill>
                  <a:srgbClr val="880000"/>
                </a:solidFill>
                <a:hlinkClick r:id="rId4"/>
              </a:rPr>
              <a:t>isActive</a:t>
            </a:r>
            <a:r>
              <a:rPr lang="en" sz="1400" dirty="0">
                <a:solidFill>
                  <a:srgbClr val="880000"/>
                </a:solidFill>
              </a:rPr>
              <a:t>"</a:t>
            </a:r>
            <a:r>
              <a:rPr lang="en" sz="1400" dirty="0">
                <a:solidFill>
                  <a:srgbClr val="000088"/>
                </a:solidFill>
              </a:rPr>
              <a:t>&gt;&lt;/app-hero-detail&gt;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NgSwitch</a:t>
            </a:r>
            <a:endParaRPr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NgForOf: </a:t>
            </a:r>
            <a:r>
              <a:rPr lang="en" sz="1400" dirty="0">
                <a:solidFill>
                  <a:srgbClr val="000088"/>
                </a:solidFill>
              </a:rPr>
              <a:t>&lt;div</a:t>
            </a:r>
            <a:r>
              <a:rPr lang="en" sz="1400" dirty="0"/>
              <a:t> *</a:t>
            </a:r>
            <a:r>
              <a:rPr lang="en" sz="1400" u="sng" dirty="0">
                <a:solidFill>
                  <a:srgbClr val="660066"/>
                </a:solidFill>
                <a:hlinkClick r:id="rId5"/>
              </a:rPr>
              <a:t>ngFor</a:t>
            </a:r>
            <a:r>
              <a:rPr lang="en" sz="1400" dirty="0">
                <a:solidFill>
                  <a:srgbClr val="666600"/>
                </a:solidFill>
              </a:rPr>
              <a:t>=</a:t>
            </a:r>
            <a:r>
              <a:rPr lang="en" sz="1400" dirty="0">
                <a:solidFill>
                  <a:srgbClr val="880000"/>
                </a:solidFill>
              </a:rPr>
              <a:t>"let hero of heroes"</a:t>
            </a:r>
            <a:r>
              <a:rPr lang="en" sz="1400" dirty="0">
                <a:solidFill>
                  <a:srgbClr val="000088"/>
                </a:solidFill>
              </a:rPr>
              <a:t>&gt;</a:t>
            </a:r>
            <a:r>
              <a:rPr lang="en" sz="1400" dirty="0"/>
              <a:t>{{hero.name}}</a:t>
            </a:r>
            <a:r>
              <a:rPr lang="en" sz="1400" dirty="0">
                <a:solidFill>
                  <a:srgbClr val="000088"/>
                </a:solidFill>
              </a:rPr>
              <a:t>&lt;/div&gt;</a:t>
            </a:r>
            <a:endParaRPr sz="1400" dirty="0">
              <a:solidFill>
                <a:srgbClr val="000088"/>
              </a:solidFill>
            </a:endParaRPr>
          </a:p>
          <a:p>
            <a:pPr marL="457200" marR="0" lvl="0" indent="-361950" algn="l" rtl="0">
              <a:lnSpc>
                <a:spcPct val="90000"/>
              </a:lnSpc>
              <a:spcBef>
                <a:spcPts val="0"/>
              </a:spcBef>
              <a:spcAft>
                <a:spcPts val="0"/>
              </a:spcAft>
              <a:buClr>
                <a:srgbClr val="000000"/>
              </a:buClr>
              <a:buSzPts val="2100"/>
              <a:buChar char="•"/>
            </a:pPr>
            <a:r>
              <a:rPr lang="en" dirty="0">
                <a:solidFill>
                  <a:srgbClr val="000000"/>
                </a:solidFill>
              </a:rPr>
              <a:t>Data Binding</a:t>
            </a:r>
            <a:endParaRPr lang="vi-VN" dirty="0">
              <a:solidFill>
                <a:srgbClr val="000000"/>
              </a:solidFill>
            </a:endParaRPr>
          </a:p>
          <a:p>
            <a:pPr marL="552450" lvl="1" indent="0">
              <a:spcBef>
                <a:spcPts val="0"/>
              </a:spcBef>
              <a:buClr>
                <a:srgbClr val="000000"/>
              </a:buClr>
              <a:buSzPts val="2100"/>
              <a:buNone/>
            </a:pPr>
            <a:r>
              <a:rPr lang="en-US" sz="1400" dirty="0"/>
              <a:t>Data-binding is a mechanism for coordinating what users see, specifically with application data values. While you could push values to and pull values from HTML, the application is easier to write, read, and maintain if you turn these tasks over to a binding framework.</a:t>
            </a:r>
            <a:endParaRPr sz="1350" dirty="0">
              <a:latin typeface="Roboto"/>
              <a:ea typeface="Roboto"/>
              <a:cs typeface="Roboto"/>
              <a:sym typeface="Roboto"/>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Source-to-view</a:t>
            </a:r>
            <a:endParaRPr sz="1400" dirty="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View-to-source</a:t>
            </a:r>
            <a:endParaRPr sz="1400" dirty="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 dirty="0">
                <a:solidFill>
                  <a:srgbClr val="000000"/>
                </a:solidFill>
              </a:rPr>
              <a:t>View-to-source-to-view</a:t>
            </a:r>
            <a:endParaRPr sz="1400" dirty="0">
              <a:solidFill>
                <a:srgbClr val="000088"/>
              </a:solidFill>
            </a:endParaRPr>
          </a:p>
        </p:txBody>
      </p:sp>
    </p:spTree>
    <p:extLst>
      <p:ext uri="{BB962C8B-B14F-4D97-AF65-F5344CB8AC3E}">
        <p14:creationId xmlns:p14="http://schemas.microsoft.com/office/powerpoint/2010/main" val="491829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Template Syntax</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Template Syntax</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Template Syntax</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r>
              <a:rPr lang="en-US" sz="1400" dirty="0">
                <a:solidFill>
                  <a:srgbClr val="000088"/>
                </a:solidFill>
                <a:latin typeface="Droid Sans Mono"/>
              </a:rPr>
              <a:t>&lt;app-item-detail</a:t>
            </a:r>
            <a:r>
              <a:rPr lang="en-US" sz="1400" dirty="0">
                <a:solidFill>
                  <a:srgbClr val="000000"/>
                </a:solidFill>
                <a:latin typeface="Droid Sans Mono"/>
              </a:rPr>
              <a:t> </a:t>
            </a:r>
            <a:r>
              <a:rPr lang="en-US" sz="1400" dirty="0" err="1">
                <a:solidFill>
                  <a:srgbClr val="660066"/>
                </a:solidFill>
                <a:latin typeface="Droid Sans Mono"/>
              </a:rPr>
              <a:t>childItem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parentItem</a:t>
            </a:r>
            <a:r>
              <a:rPr lang="en-US" sz="1400" dirty="0">
                <a:solidFill>
                  <a:srgbClr val="880000"/>
                </a:solidFill>
                <a:latin typeface="Droid Sans Mono"/>
              </a:rPr>
              <a:t>"</a:t>
            </a:r>
            <a:r>
              <a:rPr lang="en-US" sz="1400" dirty="0">
                <a:solidFill>
                  <a:srgbClr val="000088"/>
                </a:solidFill>
                <a:latin typeface="Droid Sans Mono"/>
              </a:rPr>
              <a:t>&gt;&lt;/app-item-detail&gt;</a:t>
            </a:r>
            <a:endParaRPr lang="vi-VN" sz="1400" dirty="0">
              <a:solidFill>
                <a:srgbClr val="000088"/>
              </a:solidFill>
              <a:latin typeface="Droid Sans Mono"/>
            </a:endParaRPr>
          </a:p>
          <a:p>
            <a:r>
              <a:rPr lang="vi-VN" sz="1400" dirty="0"/>
              <a:t>Event Binding</a:t>
            </a:r>
            <a:endParaRPr lang="en-US" sz="1400" dirty="0"/>
          </a:p>
        </p:txBody>
      </p:sp>
      <p:pic>
        <p:nvPicPr>
          <p:cNvPr id="7" name="Picture 6"/>
          <p:cNvPicPr>
            <a:picLocks noChangeAspect="1"/>
          </p:cNvPicPr>
          <p:nvPr/>
        </p:nvPicPr>
        <p:blipFill>
          <a:blip r:embed="rId2"/>
          <a:stretch>
            <a:fillRect/>
          </a:stretch>
        </p:blipFill>
        <p:spPr>
          <a:xfrm>
            <a:off x="1905000" y="3105150"/>
            <a:ext cx="5638800" cy="1415060"/>
          </a:xfrm>
          <a:prstGeom prst="rect">
            <a:avLst/>
          </a:prstGeom>
        </p:spPr>
      </p:pic>
    </p:spTree>
    <p:extLst>
      <p:ext uri="{BB962C8B-B14F-4D97-AF65-F5344CB8AC3E}">
        <p14:creationId xmlns:p14="http://schemas.microsoft.com/office/powerpoint/2010/main" val="424412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Template Syntax</a:t>
            </a:r>
            <a:endParaRPr/>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endParaRPr lang="en-US" dirty="0"/>
          </a:p>
        </p:txBody>
      </p:sp>
    </p:spTree>
    <p:extLst>
      <p:ext uri="{BB962C8B-B14F-4D97-AF65-F5344CB8AC3E}">
        <p14:creationId xmlns:p14="http://schemas.microsoft.com/office/powerpoint/2010/main" val="1248162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User actions such as clicking a link, pushing a button, and entering text raise DOM events.</a:t>
            </a:r>
          </a:p>
          <a:p>
            <a:r>
              <a:rPr lang="en-US" dirty="0"/>
              <a:t>Binding to these events provides a way to get input from the user.</a:t>
            </a:r>
            <a:endParaRPr lang="vi-VN" dirty="0"/>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click</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onClickMe</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Click me!</a:t>
            </a:r>
            <a:r>
              <a:rPr lang="en-US" sz="1400" dirty="0">
                <a:solidFill>
                  <a:srgbClr val="000088"/>
                </a:solidFill>
                <a:latin typeface="Droid Sans Mono"/>
              </a:rPr>
              <a:t>&lt;/button&gt;</a:t>
            </a:r>
            <a:endParaRPr lang="vi-VN" sz="1400" dirty="0"/>
          </a:p>
          <a:p>
            <a:r>
              <a:rPr lang="en-US" dirty="0"/>
              <a:t>Get user input from the $event object</a:t>
            </a:r>
            <a:endParaRPr lang="vi-VN" dirty="0"/>
          </a:p>
          <a:p>
            <a:pPr lvl="1"/>
            <a:r>
              <a:rPr lang="en-US" sz="1400" dirty="0">
                <a:solidFill>
                  <a:srgbClr val="0000FF"/>
                </a:solidFill>
                <a:latin typeface="Droid Sans Mono"/>
              </a:rPr>
              <a:t>template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 &lt;input (</a:t>
            </a:r>
            <a:r>
              <a:rPr lang="en-US" sz="1400" dirty="0" err="1">
                <a:solidFill>
                  <a:srgbClr val="880000"/>
                </a:solidFill>
                <a:latin typeface="Droid Sans Mono"/>
              </a:rPr>
              <a:t>keyup</a:t>
            </a:r>
            <a:r>
              <a:rPr lang="en-US" sz="1400" dirty="0">
                <a:solidFill>
                  <a:srgbClr val="880000"/>
                </a:solidFill>
                <a:latin typeface="Droid Sans Mono"/>
              </a:rPr>
              <a:t>)="</a:t>
            </a:r>
            <a:r>
              <a:rPr lang="en-US" sz="1400" dirty="0" err="1">
                <a:solidFill>
                  <a:srgbClr val="880000"/>
                </a:solidFill>
                <a:latin typeface="Droid Sans Mono"/>
              </a:rPr>
              <a:t>onKey</a:t>
            </a:r>
            <a:r>
              <a:rPr lang="en-US" sz="1400" dirty="0">
                <a:solidFill>
                  <a:srgbClr val="880000"/>
                </a:solidFill>
                <a:latin typeface="Droid Sans Mono"/>
              </a:rPr>
              <a:t>($event)"&gt; &lt;p&gt;{{values}}&lt;/p&gt;`</a:t>
            </a:r>
            <a:endParaRPr lang="en-US" sz="1400" dirty="0"/>
          </a:p>
          <a:p>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br>
              <a:rPr lang="en-US" dirty="0"/>
            </a:br>
            <a:endParaRPr lang="en-US" dirty="0"/>
          </a:p>
        </p:txBody>
      </p:sp>
    </p:spTree>
    <p:extLst>
      <p:ext uri="{BB962C8B-B14F-4D97-AF65-F5344CB8AC3E}">
        <p14:creationId xmlns:p14="http://schemas.microsoft.com/office/powerpoint/2010/main" val="2393122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Input</a:t>
            </a:r>
          </a:p>
        </p:txBody>
      </p:sp>
      <p:sp>
        <p:nvSpPr>
          <p:cNvPr id="3" name="Text Placeholder 2"/>
          <p:cNvSpPr>
            <a:spLocks noGrp="1"/>
          </p:cNvSpPr>
          <p:nvPr>
            <p:ph type="body" idx="1"/>
          </p:nvPr>
        </p:nvSpPr>
        <p:spPr/>
        <p:txBody>
          <a:bodyPr/>
          <a:lstStyle/>
          <a:p>
            <a:r>
              <a:rPr lang="en-US" dirty="0"/>
              <a:t>Key event filtering (with </a:t>
            </a:r>
            <a:r>
              <a:rPr lang="en-US" dirty="0" err="1"/>
              <a:t>key.enter</a:t>
            </a:r>
            <a:r>
              <a:rPr lang="en-US" dirty="0"/>
              <a:t>)</a:t>
            </a:r>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p:txBody>
      </p:sp>
    </p:spTree>
    <p:extLst>
      <p:ext uri="{BB962C8B-B14F-4D97-AF65-F5344CB8AC3E}">
        <p14:creationId xmlns:p14="http://schemas.microsoft.com/office/powerpoint/2010/main" val="1908068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br>
              <a:rPr lang="en-US" dirty="0"/>
            </a:br>
            <a:endParaRPr lang="vi-VN" dirty="0"/>
          </a:p>
        </p:txBody>
      </p:sp>
    </p:spTree>
    <p:extLst>
      <p:ext uri="{BB962C8B-B14F-4D97-AF65-F5344CB8AC3E}">
        <p14:creationId xmlns:p14="http://schemas.microsoft.com/office/powerpoint/2010/main" val="1326156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br>
              <a:rPr lang="en-US" dirty="0"/>
            </a:br>
            <a:endParaRPr lang="en-US" dirty="0"/>
          </a:p>
        </p:txBody>
      </p:sp>
    </p:spTree>
    <p:extLst>
      <p:ext uri="{BB962C8B-B14F-4D97-AF65-F5344CB8AC3E}">
        <p14:creationId xmlns:p14="http://schemas.microsoft.com/office/powerpoint/2010/main" val="3323586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dirty="0"/>
          </a:p>
        </p:txBody>
      </p:sp>
      <p:pic>
        <p:nvPicPr>
          <p:cNvPr id="5122" name="Picture 2" descr="https://images.viblo.asia/4a2dc72f-f6f7-458b-95e6-9c1ec72a33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00694"/>
            <a:ext cx="339855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46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2513756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2527367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55502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3175129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br>
              <a:rPr lang="en-US" dirty="0"/>
            </a:br>
            <a:endParaRPr lang="en-US" dirty="0"/>
          </a:p>
        </p:txBody>
      </p:sp>
    </p:spTree>
    <p:extLst>
      <p:ext uri="{BB962C8B-B14F-4D97-AF65-F5344CB8AC3E}">
        <p14:creationId xmlns:p14="http://schemas.microsoft.com/office/powerpoint/2010/main" val="852669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concepts</a:t>
            </a:r>
          </a:p>
        </p:txBody>
      </p:sp>
      <p:sp>
        <p:nvSpPr>
          <p:cNvPr id="3" name="Text Placeholder 2"/>
          <p:cNvSpPr>
            <a:spLocks noGrp="1"/>
          </p:cNvSpPr>
          <p:nvPr>
            <p:ph type="body" idx="1"/>
          </p:nvPr>
        </p:nvSpPr>
        <p:spPr/>
        <p:txBody>
          <a:bodyPr/>
          <a:lstStyle/>
          <a:p>
            <a:r>
              <a:rPr lang="en-US" dirty="0"/>
              <a:t>Module</a:t>
            </a:r>
          </a:p>
          <a:p>
            <a:r>
              <a:rPr lang="en-US" dirty="0"/>
              <a:t>Component</a:t>
            </a:r>
          </a:p>
          <a:p>
            <a:r>
              <a:rPr lang="en-US" dirty="0"/>
              <a:t>Service</a:t>
            </a:r>
          </a:p>
          <a:p>
            <a:r>
              <a:rPr lang="en-US" dirty="0"/>
              <a:t>Routing</a:t>
            </a:r>
          </a:p>
        </p:txBody>
      </p:sp>
    </p:spTree>
    <p:extLst>
      <p:ext uri="{BB962C8B-B14F-4D97-AF65-F5344CB8AC3E}">
        <p14:creationId xmlns:p14="http://schemas.microsoft.com/office/powerpoint/2010/main" val="3205911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793" y="2724150"/>
            <a:ext cx="6019800" cy="223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https://developer.mozilla.org/en-US/docs/Web/JavaScript/Reference/Global_Objects/Promise</a:t>
            </a:r>
            <a:endParaRPr lang="vi-VN" dirty="0"/>
          </a:p>
          <a:p>
            <a:r>
              <a:rPr lang="en-US" dirty="0">
                <a:hlinkClick r:id="rId7"/>
              </a:rPr>
              <a:t>https://techtalk.vn/chon-promise-hay-observable-khi-lam-viec-voi-angular.html</a:t>
            </a:r>
            <a:endParaRPr lang="en-US" dirty="0"/>
          </a:p>
        </p:txBody>
      </p:sp>
    </p:spTree>
    <p:extLst>
      <p:ext uri="{BB962C8B-B14F-4D97-AF65-F5344CB8AC3E}">
        <p14:creationId xmlns:p14="http://schemas.microsoft.com/office/powerpoint/2010/main" val="1838790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30385776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7002245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892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86662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2822114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14065021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20086792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1139714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91101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209800" y="14287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825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28357569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25250259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0661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Arial"/>
                <a:ea typeface="Arial"/>
                <a:cs typeface="Arial"/>
                <a:sym typeface="Arial"/>
              </a:rPr>
              <a:t>HttpClient</a:t>
            </a:r>
            <a:endParaRPr lang="en-US" dirty="0"/>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3437</TotalTime>
  <Words>4257</Words>
  <Application>Microsoft Office PowerPoint</Application>
  <PresentationFormat>On-screen Show (16:9)</PresentationFormat>
  <Paragraphs>478</Paragraphs>
  <Slides>104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104</vt:i4>
      </vt:variant>
    </vt:vector>
  </HeadingPairs>
  <TitlesOfParts>
    <vt:vector size="112" baseType="lpstr">
      <vt:lpstr>Arial</vt:lpstr>
      <vt:lpstr>Roboto</vt:lpstr>
      <vt:lpstr>Calibri</vt:lpstr>
      <vt:lpstr>Menlo</vt:lpstr>
      <vt:lpstr>Courier New</vt:lpstr>
      <vt:lpstr>Droid Sans Mono</vt:lpstr>
      <vt:lpstr>-apple-system</vt:lpstr>
      <vt:lpstr>Office Theme</vt:lpstr>
      <vt:lpstr>Angular</vt:lpstr>
      <vt:lpstr>Overview</vt:lpstr>
      <vt:lpstr>PowerPoint Presentation</vt:lpstr>
      <vt:lpstr>References</vt:lpstr>
      <vt:lpstr>Angular Introduction</vt:lpstr>
      <vt:lpstr>Angular Introduction</vt:lpstr>
      <vt:lpstr>Some basic concepts</vt:lpstr>
      <vt:lpstr>Angular Webapp Flow Example</vt:lpstr>
      <vt:lpstr>PowerPoint Presentation</vt:lpstr>
      <vt:lpstr>PowerPoint Presentation</vt:lpstr>
      <vt:lpstr>Set up Environment</vt:lpstr>
      <vt:lpstr>Set up Environment</vt:lpstr>
      <vt:lpstr>Create a new project</vt:lpstr>
      <vt:lpstr>TypeScript</vt:lpstr>
      <vt:lpstr>TypeScript</vt:lpstr>
      <vt:lpstr>TypeScript</vt:lpstr>
      <vt:lpstr>TypeScript</vt:lpstr>
      <vt:lpstr>TypeScript</vt:lpstr>
      <vt:lpstr>TypeScript</vt:lpstr>
      <vt:lpstr>NgModules</vt:lpstr>
      <vt:lpstr>NgModules</vt:lpstr>
      <vt:lpstr>NgModules</vt:lpstr>
      <vt:lpstr>PowerPoint Presentation</vt:lpstr>
      <vt:lpstr>NgModules</vt:lpstr>
      <vt:lpstr>NgModules</vt:lpstr>
      <vt:lpstr>PowerPoint Presentation</vt:lpstr>
      <vt:lpstr>NgModules</vt:lpstr>
      <vt:lpstr>NgModules</vt:lpstr>
      <vt:lpstr>NgModules</vt:lpstr>
      <vt:lpstr>NgModules</vt:lpstr>
      <vt:lpstr>Components &amp; Templates</vt:lpstr>
      <vt:lpstr>Components</vt:lpstr>
      <vt:lpstr>Components &amp; Templates</vt:lpstr>
      <vt:lpstr>Template Syntax</vt:lpstr>
      <vt:lpstr>Template Syntax</vt:lpstr>
      <vt:lpstr>Template Syntax</vt:lpstr>
      <vt:lpstr>Template Syntax</vt:lpstr>
      <vt:lpstr>Template Syntax</vt:lpstr>
      <vt:lpstr>Template Syntax</vt:lpstr>
      <vt:lpstr>User Input</vt:lpstr>
      <vt:lpstr>User Input</vt:lpstr>
      <vt:lpstr>Directives</vt:lpstr>
      <vt:lpstr>Attribute directives</vt:lpstr>
      <vt:lpstr>Attribute directives</vt:lpstr>
      <vt:lpstr>Attribute directives</vt:lpstr>
      <vt:lpstr>Structural directives</vt:lpstr>
      <vt:lpstr>Structural directives</vt:lpstr>
      <vt:lpstr>Pipes</vt:lpstr>
      <vt:lpstr>PowerPoint Presentation</vt:lpstr>
      <vt:lpstr>PowerPoint Presentation</vt:lpstr>
      <vt:lpstr>Component lifecycle</vt:lpstr>
      <vt:lpstr>Component lifecycle</vt:lpstr>
      <vt:lpstr>Component lifecycle</vt:lpstr>
      <vt:lpstr>Component interaction</vt:lpstr>
      <vt:lpstr>PowerPoint Presentation</vt:lpstr>
      <vt:lpstr>PowerPoint Presentation</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PowerPoint Presentation</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lpstr>HttpClient</vt:lpstr>
      <vt:lpstr>HttpClient</vt:lpstr>
      <vt:lpstr>PowerPoint Presentation</vt:lpstr>
      <vt:lpstr>HttpClient</vt:lpstr>
      <vt:lpstr>HttpClient</vt:lpstr>
      <vt:lpstr>HttpClient</vt:lpstr>
      <vt:lpstr>HttpClient</vt:lpstr>
      <vt:lpstr>Routing &amp; Navigation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116</cp:revision>
  <dcterms:modified xsi:type="dcterms:W3CDTF">2020-10-23T10:28:06Z</dcterms:modified>
</cp:coreProperties>
</file>