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1.xml" ContentType="application/vnd.openxmlformats-officedocument.themeOverr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7"/>
  </p:notesMasterIdLst>
  <p:sldIdLst>
    <p:sldId id="256" r:id="rId2"/>
    <p:sldId id="257" r:id="rId3"/>
    <p:sldId id="258" r:id="rId4"/>
    <p:sldId id="262" r:id="rId5"/>
    <p:sldId id="263" r:id="rId6"/>
    <p:sldId id="259" r:id="rId7"/>
    <p:sldId id="260" r:id="rId8"/>
    <p:sldId id="365" r:id="rId9"/>
    <p:sldId id="366" r:id="rId10"/>
    <p:sldId id="261" r:id="rId11"/>
    <p:sldId id="370" r:id="rId12"/>
    <p:sldId id="264" r:id="rId13"/>
    <p:sldId id="411" r:id="rId14"/>
    <p:sldId id="371" r:id="rId15"/>
    <p:sldId id="372" r:id="rId16"/>
    <p:sldId id="373" r:id="rId17"/>
    <p:sldId id="374" r:id="rId18"/>
    <p:sldId id="375" r:id="rId19"/>
    <p:sldId id="377" r:id="rId20"/>
    <p:sldId id="378" r:id="rId21"/>
    <p:sldId id="380" r:id="rId22"/>
    <p:sldId id="390" r:id="rId23"/>
    <p:sldId id="389" r:id="rId24"/>
    <p:sldId id="391" r:id="rId25"/>
    <p:sldId id="354" r:id="rId26"/>
    <p:sldId id="355" r:id="rId27"/>
    <p:sldId id="356" r:id="rId28"/>
    <p:sldId id="357" r:id="rId29"/>
    <p:sldId id="358" r:id="rId30"/>
    <p:sldId id="359" r:id="rId31"/>
    <p:sldId id="412" r:id="rId32"/>
    <p:sldId id="382" r:id="rId33"/>
    <p:sldId id="272" r:id="rId34"/>
    <p:sldId id="285" r:id="rId35"/>
    <p:sldId id="290" r:id="rId36"/>
    <p:sldId id="413" r:id="rId37"/>
    <p:sldId id="414" r:id="rId38"/>
    <p:sldId id="415" r:id="rId39"/>
    <p:sldId id="393" r:id="rId40"/>
    <p:sldId id="416" r:id="rId41"/>
    <p:sldId id="417" r:id="rId42"/>
    <p:sldId id="418" r:id="rId43"/>
    <p:sldId id="410" r:id="rId44"/>
    <p:sldId id="392" r:id="rId45"/>
    <p:sldId id="383" r:id="rId46"/>
    <p:sldId id="384" r:id="rId47"/>
    <p:sldId id="385" r:id="rId48"/>
    <p:sldId id="386" r:id="rId49"/>
    <p:sldId id="387" r:id="rId50"/>
    <p:sldId id="388" r:id="rId51"/>
    <p:sldId id="273" r:id="rId52"/>
    <p:sldId id="419" r:id="rId53"/>
    <p:sldId id="420" r:id="rId54"/>
    <p:sldId id="274" r:id="rId55"/>
    <p:sldId id="292" r:id="rId56"/>
    <p:sldId id="395" r:id="rId57"/>
    <p:sldId id="293" r:id="rId58"/>
    <p:sldId id="299" r:id="rId59"/>
    <p:sldId id="294" r:id="rId60"/>
    <p:sldId id="295" r:id="rId61"/>
    <p:sldId id="296" r:id="rId62"/>
    <p:sldId id="297" r:id="rId63"/>
    <p:sldId id="300" r:id="rId64"/>
    <p:sldId id="301" r:id="rId65"/>
    <p:sldId id="308" r:id="rId66"/>
    <p:sldId id="421" r:id="rId67"/>
    <p:sldId id="422" r:id="rId68"/>
    <p:sldId id="423" r:id="rId69"/>
    <p:sldId id="424" r:id="rId70"/>
    <p:sldId id="425" r:id="rId71"/>
    <p:sldId id="426" r:id="rId72"/>
    <p:sldId id="428" r:id="rId73"/>
    <p:sldId id="429" r:id="rId74"/>
    <p:sldId id="309" r:id="rId75"/>
    <p:sldId id="310" r:id="rId76"/>
    <p:sldId id="312" r:id="rId77"/>
    <p:sldId id="313" r:id="rId78"/>
    <p:sldId id="430" r:id="rId79"/>
    <p:sldId id="314" r:id="rId80"/>
    <p:sldId id="320" r:id="rId81"/>
    <p:sldId id="321" r:id="rId82"/>
    <p:sldId id="322" r:id="rId83"/>
    <p:sldId id="431" r:id="rId84"/>
    <p:sldId id="323" r:id="rId85"/>
    <p:sldId id="324" r:id="rId86"/>
    <p:sldId id="326" r:id="rId87"/>
    <p:sldId id="325" r:id="rId88"/>
    <p:sldId id="330" r:id="rId89"/>
    <p:sldId id="331" r:id="rId90"/>
    <p:sldId id="432" r:id="rId91"/>
    <p:sldId id="327" r:id="rId92"/>
    <p:sldId id="344" r:id="rId93"/>
    <p:sldId id="345" r:id="rId94"/>
    <p:sldId id="346" r:id="rId95"/>
    <p:sldId id="347" r:id="rId96"/>
    <p:sldId id="348" r:id="rId97"/>
    <p:sldId id="349" r:id="rId98"/>
    <p:sldId id="350" r:id="rId99"/>
    <p:sldId id="351" r:id="rId100"/>
    <p:sldId id="352" r:id="rId101"/>
    <p:sldId id="353" r:id="rId102"/>
    <p:sldId id="396" r:id="rId103"/>
    <p:sldId id="397" r:id="rId104"/>
    <p:sldId id="398" r:id="rId105"/>
    <p:sldId id="399" r:id="rId106"/>
    <p:sldId id="400" r:id="rId107"/>
    <p:sldId id="401" r:id="rId108"/>
    <p:sldId id="402" r:id="rId109"/>
    <p:sldId id="403" r:id="rId110"/>
    <p:sldId id="404" r:id="rId111"/>
    <p:sldId id="405" r:id="rId112"/>
    <p:sldId id="406" r:id="rId113"/>
    <p:sldId id="407" r:id="rId114"/>
    <p:sldId id="408" r:id="rId115"/>
    <p:sldId id="409" r:id="rId116"/>
  </p:sldIdLst>
  <p:sldSz cx="9144000" cy="5143500" type="screen16x9"/>
  <p:notesSz cx="6858000" cy="9144000"/>
  <p:embeddedFontLst>
    <p:embeddedFont>
      <p:font typeface="Calibri" panose="020F0502020204030204" pitchFamily="34" charset="0"/>
      <p:regular r:id="rId118"/>
      <p:bold r:id="rId119"/>
      <p:italic r:id="rId120"/>
      <p:boldItalic r:id="rId121"/>
    </p:embeddedFont>
    <p:embeddedFont>
      <p:font typeface="Tahoma" panose="020B0604030504040204" pitchFamily="34" charset="0"/>
      <p:regular r:id="rId122"/>
      <p:bold r:id="rId1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2" autoAdjust="0"/>
    <p:restoredTop sz="94660"/>
  </p:normalViewPr>
  <p:slideViewPr>
    <p:cSldViewPr>
      <p:cViewPr varScale="1">
        <p:scale>
          <a:sx n="121" d="100"/>
          <a:sy n="121" d="100"/>
        </p:scale>
        <p:origin x="91"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6.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font" Target="fonts/font1.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font" Target="fonts/font2.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3.fntdata"/><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4.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878192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4083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37edc886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37edc886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3008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37edc886f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37edc886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153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37edc886f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37edc886f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2707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437edc886f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437edc886f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5300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37edc886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37edc886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5461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06195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4b9d6d5c8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4b9d6d5c8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125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4b9d6d5c8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4b9d6d5c8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591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b9d6d5c8_0_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4b9d6d5c8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514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437edc886f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437edc886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8874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38a40154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38a4015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8966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38a40154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38a4015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0654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37edc886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37edc886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9857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37edc88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37edc88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01692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a:stretch/>
        </p:blipFill>
        <p:spPr>
          <a:xfrm>
            <a:off x="0" y="-1926"/>
            <a:ext cx="9144000" cy="6858000"/>
          </a:xfrm>
          <a:prstGeom prst="rect">
            <a:avLst/>
          </a:prstGeom>
          <a:noFill/>
          <a:ln>
            <a:noFill/>
          </a:ln>
        </p:spPr>
      </p:pic>
      <p:sp>
        <p:nvSpPr>
          <p:cNvPr id="13" name="Google Shape;13;p2"/>
          <p:cNvSpPr txBox="1">
            <a:spLocks noGrp="1"/>
          </p:cNvSpPr>
          <p:nvPr>
            <p:ph type="ctrTitle"/>
          </p:nvPr>
        </p:nvSpPr>
        <p:spPr>
          <a:xfrm>
            <a:off x="1143000" y="841772"/>
            <a:ext cx="6858000" cy="1790700"/>
          </a:xfrm>
          <a:prstGeom prst="rect">
            <a:avLst/>
          </a:prstGeom>
          <a:noFill/>
          <a:ln>
            <a:noFill/>
          </a:ln>
        </p:spPr>
        <p:txBody>
          <a:bodyPr spcFirstLastPara="1" wrap="square" lIns="68575" tIns="68575" rIns="68575" bIns="68575" anchor="b" anchorCtr="0"/>
          <a:lstStyle>
            <a:lvl1pPr marL="0" marR="0" lvl="0" indent="0" algn="ctr" rtl="0">
              <a:lnSpc>
                <a:spcPct val="90000"/>
              </a:lnSpc>
              <a:spcBef>
                <a:spcPts val="0"/>
              </a:spcBef>
              <a:spcAft>
                <a:spcPts val="0"/>
              </a:spcAft>
              <a:buClr>
                <a:schemeClr val="dk1"/>
              </a:buClr>
              <a:buSzPts val="1100"/>
              <a:buFont typeface="Calibri"/>
              <a:buNone/>
              <a:defRPr sz="4500" b="1"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14" name="Google Shape;14;p2"/>
          <p:cNvSpPr txBox="1">
            <a:spLocks noGrp="1"/>
          </p:cNvSpPr>
          <p:nvPr>
            <p:ph type="subTitle" idx="1"/>
          </p:nvPr>
        </p:nvSpPr>
        <p:spPr>
          <a:xfrm>
            <a:off x="1143000" y="2701528"/>
            <a:ext cx="6858000" cy="1241700"/>
          </a:xfrm>
          <a:prstGeom prst="rect">
            <a:avLst/>
          </a:prstGeom>
          <a:noFill/>
          <a:ln>
            <a:noFill/>
          </a:ln>
        </p:spPr>
        <p:txBody>
          <a:bodyPr spcFirstLastPara="1" wrap="square" lIns="68575" tIns="68575" rIns="68575" bIns="68575" anchor="t" anchorCtr="0"/>
          <a:lstStyle>
            <a:lvl1pPr marL="0" marR="0" lvl="0" indent="0" algn="ctr" rtl="0">
              <a:lnSpc>
                <a:spcPct val="90000"/>
              </a:lnSpc>
              <a:spcBef>
                <a:spcPts val="800"/>
              </a:spcBef>
              <a:spcAft>
                <a:spcPts val="0"/>
              </a:spcAft>
              <a:buClr>
                <a:schemeClr val="dk1"/>
              </a:buClr>
              <a:buSzPts val="2100"/>
              <a:buFont typeface="Arial"/>
              <a:buNone/>
              <a:defRPr sz="1800" b="0" i="0" u="none" strike="noStrike" cap="none">
                <a:solidFill>
                  <a:schemeClr val="dk1"/>
                </a:solidFill>
                <a:latin typeface="Calibri"/>
                <a:ea typeface="Calibri"/>
                <a:cs typeface="Calibri"/>
                <a:sym typeface="Calibri"/>
              </a:defRPr>
            </a:lvl1pPr>
            <a:lvl2pPr marL="342900" marR="0" lvl="1" indent="0" algn="ctr" rtl="0">
              <a:lnSpc>
                <a:spcPct val="90000"/>
              </a:lnSpc>
              <a:spcBef>
                <a:spcPts val="400"/>
              </a:spcBef>
              <a:spcAft>
                <a:spcPts val="0"/>
              </a:spcAft>
              <a:buClr>
                <a:schemeClr val="dk1"/>
              </a:buClr>
              <a:buSzPts val="1800"/>
              <a:buFont typeface="Arial"/>
              <a:buNone/>
              <a:defRPr sz="1500" b="0" i="0" u="none" strike="noStrike" cap="none">
                <a:solidFill>
                  <a:schemeClr val="dk1"/>
                </a:solidFill>
                <a:latin typeface="Calibri"/>
                <a:ea typeface="Calibri"/>
                <a:cs typeface="Calibri"/>
                <a:sym typeface="Calibri"/>
              </a:defRPr>
            </a:lvl2pPr>
            <a:lvl3pPr marL="685800" marR="0" lvl="2" indent="0" algn="ctr" rtl="0">
              <a:lnSpc>
                <a:spcPct val="90000"/>
              </a:lnSpc>
              <a:spcBef>
                <a:spcPts val="400"/>
              </a:spcBef>
              <a:spcAft>
                <a:spcPts val="0"/>
              </a:spcAft>
              <a:buClr>
                <a:schemeClr val="dk1"/>
              </a:buClr>
              <a:buSzPts val="1500"/>
              <a:buFont typeface="Arial"/>
              <a:buNone/>
              <a:defRPr sz="140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4pPr>
            <a:lvl5pPr marL="1371600" marR="0" lvl="4"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5pPr>
            <a:lvl6pPr marL="1714500" marR="0" lvl="5"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6pPr>
            <a:lvl7pPr marL="2057400" marR="0" lvl="6"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7pPr>
            <a:lvl8pPr marL="2400300" marR="0" lvl="7"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8pPr>
            <a:lvl9pPr marL="2743200" marR="0" lvl="8"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18" name="Google Shape;18;p2"/>
          <p:cNvPicPr preferRelativeResize="0"/>
          <p:nvPr/>
        </p:nvPicPr>
        <p:blipFill rotWithShape="1">
          <a:blip r:embed="rId3">
            <a:alphaModFix/>
          </a:blip>
          <a:srcRect/>
          <a:stretch/>
        </p:blipFill>
        <p:spPr>
          <a:xfrm>
            <a:off x="3650870" y="496496"/>
            <a:ext cx="3281100" cy="1137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5350050" y="1467544"/>
            <a:ext cx="4359000" cy="19716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80" name="Google Shape;80;p12"/>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a:stretch/>
        </p:blipFill>
        <p:spPr>
          <a:xfrm>
            <a:off x="628650" y="273844"/>
            <a:ext cx="1846500" cy="640200"/>
          </a:xfrm>
          <a:prstGeom prst="rect">
            <a:avLst/>
          </a:prstGeom>
          <a:noFill/>
          <a:ln>
            <a:noFill/>
          </a:ln>
        </p:spPr>
      </p:pic>
      <p:sp>
        <p:nvSpPr>
          <p:cNvPr id="21" name="Google Shape;21;p3"/>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lstStyle>
            <a:lvl1pPr marL="0" marR="0" lvl="0" indent="0" algn="r"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22" name="Google Shape;22;p3"/>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3"/>
          <p:cNvSpPr/>
          <p:nvPr/>
        </p:nvSpPr>
        <p:spPr>
          <a:xfrm>
            <a:off x="2475059" y="783048"/>
            <a:ext cx="6040200" cy="34200"/>
          </a:xfrm>
          <a:prstGeom prst="rect">
            <a:avLst/>
          </a:prstGeom>
          <a:solidFill>
            <a:srgbClr val="7030A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282304"/>
            <a:ext cx="7886700" cy="21396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45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29" name="Google Shape;29;p4"/>
          <p:cNvSpPr txBox="1">
            <a:spLocks noGrp="1"/>
          </p:cNvSpPr>
          <p:nvPr>
            <p:ph type="body" idx="1"/>
          </p:nvPr>
        </p:nvSpPr>
        <p:spPr>
          <a:xfrm>
            <a:off x="623888" y="3442097"/>
            <a:ext cx="7886700" cy="11250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rgbClr val="888888"/>
              </a:buClr>
              <a:buSzPts val="21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8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5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35" name="Google Shape;35;p5"/>
          <p:cNvSpPr txBox="1">
            <a:spLocks noGrp="1"/>
          </p:cNvSpPr>
          <p:nvPr>
            <p:ph type="body" idx="1"/>
          </p:nvPr>
        </p:nvSpPr>
        <p:spPr>
          <a:xfrm>
            <a:off x="6286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2"/>
          </p:nvPr>
        </p:nvSpPr>
        <p:spPr>
          <a:xfrm>
            <a:off x="46291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42" name="Google Shape;42;p6"/>
          <p:cNvSpPr txBox="1">
            <a:spLocks noGrp="1"/>
          </p:cNvSpPr>
          <p:nvPr>
            <p:ph type="body" idx="1"/>
          </p:nvPr>
        </p:nvSpPr>
        <p:spPr>
          <a:xfrm>
            <a:off x="629841" y="1260872"/>
            <a:ext cx="38682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629841" y="1878806"/>
            <a:ext cx="38682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4629150" y="1260872"/>
            <a:ext cx="38874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4629150" y="1878806"/>
            <a:ext cx="38874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60" name="Google Shape;60;p9"/>
          <p:cNvSpPr txBox="1">
            <a:spLocks noGrp="1"/>
          </p:cNvSpPr>
          <p:nvPr>
            <p:ph type="body" idx="1"/>
          </p:nvPr>
        </p:nvSpPr>
        <p:spPr>
          <a:xfrm>
            <a:off x="3887391" y="740569"/>
            <a:ext cx="4629000" cy="3655200"/>
          </a:xfrm>
          <a:prstGeom prst="rect">
            <a:avLst/>
          </a:prstGeom>
          <a:noFill/>
          <a:ln>
            <a:noFill/>
          </a:ln>
        </p:spPr>
        <p:txBody>
          <a:bodyPr spcFirstLastPara="1" wrap="square" lIns="68575" tIns="68575" rIns="68575" bIns="68575" anchor="t" anchorCtr="0"/>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67" name="Google Shape;67;p10"/>
          <p:cNvSpPr>
            <a:spLocks noGrp="1"/>
          </p:cNvSpPr>
          <p:nvPr>
            <p:ph type="pic" idx="2"/>
          </p:nvPr>
        </p:nvSpPr>
        <p:spPr>
          <a:xfrm>
            <a:off x="3887391" y="740569"/>
            <a:ext cx="4629000" cy="3655200"/>
          </a:xfrm>
          <a:prstGeom prst="rect">
            <a:avLst/>
          </a:prstGeom>
          <a:noFill/>
          <a:ln>
            <a:noFill/>
          </a:ln>
        </p:spPr>
        <p:txBody>
          <a:bodyPr spcFirstLastPara="1" wrap="square" lIns="68575" tIns="68575" rIns="68575" bIns="68575" anchor="t" anchorCtr="0"/>
          <a:lstStyle>
            <a:lvl1pPr marL="0" marR="0" lvl="0" indent="0" algn="l" rtl="0">
              <a:lnSpc>
                <a:spcPct val="90000"/>
              </a:lnSpc>
              <a:spcBef>
                <a:spcPts val="800"/>
              </a:spcBef>
              <a:spcAft>
                <a:spcPts val="0"/>
              </a:spcAft>
              <a:buClr>
                <a:schemeClr val="dk1"/>
              </a:buClr>
              <a:buSzPts val="1100"/>
              <a:buFont typeface="Arial"/>
              <a:buNone/>
              <a:defRPr sz="24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spcAft>
                <a:spcPts val="0"/>
              </a:spcAft>
              <a:buClr>
                <a:schemeClr val="dk1"/>
              </a:buClr>
              <a:buSzPts val="1100"/>
              <a:buFont typeface="Arial"/>
              <a:buNone/>
              <a:defRPr sz="2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spcAft>
                <a:spcPts val="0"/>
              </a:spcAft>
              <a:buClr>
                <a:schemeClr val="dk1"/>
              </a:buClr>
              <a:buSzPts val="1100"/>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74" name="Google Shape;74;p11"/>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angular.io/guide/quickstart" TargetMode="External"/></Relationships>
</file>

<file path=ppt/slides/_rels/slide10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10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hyperlink" Target="https://www.learnrxjs.io/" TargetMode="External"/><Relationship Id="rId2" Type="http://schemas.openxmlformats.org/officeDocument/2006/relationships/hyperlink" Target="https://rxjs-dev.firebaseapp.com/guide/observable" TargetMode="External"/><Relationship Id="rId1" Type="http://schemas.openxmlformats.org/officeDocument/2006/relationships/slideLayout" Target="../slideLayouts/slideLayout2.xml"/><Relationship Id="rId6" Type="http://schemas.openxmlformats.org/officeDocument/2006/relationships/hyperlink" Target="https://techtalk.vn/chon-promise-hay-observable-khi-lam-viec-voi-angular.html" TargetMode="External"/><Relationship Id="rId5" Type="http://schemas.openxmlformats.org/officeDocument/2006/relationships/hyperlink" Target="https://developer.mozilla.org/vi/docs/Web/JavaScript/Reference/Statements/async_function" TargetMode="External"/><Relationship Id="rId4" Type="http://schemas.openxmlformats.org/officeDocument/2006/relationships/hyperlink" Target="http://reactivex.io/documentation/observable.html"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yarnpkg.com/package/@angular/cdk"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viblo.asia/p/yarn-mot-cai-tien-dang-ke-so-voi-npm-yMnKMqRQK7P" TargetMode="External"/><Relationship Id="rId4" Type="http://schemas.openxmlformats.org/officeDocument/2006/relationships/hyperlink" Target="https://yarnpkg.com/"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420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medium.com/siam-vit/how-an-angular-app-work-behind-the-scenes-angular-flow-dcc4d1df27bd" TargetMode="External"/><Relationship Id="rId2" Type="http://schemas.openxmlformats.org/officeDocument/2006/relationships/hyperlink" Target="https://angular.io/guide/file-structure" TargetMode="External"/><Relationship Id="rId1" Type="http://schemas.openxmlformats.org/officeDocument/2006/relationships/slideLayout" Target="../slideLayouts/slideLayout2.xml"/><Relationship Id="rId4" Type="http://schemas.openxmlformats.org/officeDocument/2006/relationships/hyperlink" Target="https://angular.io/cli/generate"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angular.io/guide/architecture-modul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ngular.io/guide/ngmodule-faq#q-declarabl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angular.io/guide/glossary#component" TargetMode="External"/><Relationship Id="rId2" Type="http://schemas.openxmlformats.org/officeDocument/2006/relationships/hyperlink" Target="https://angular.io/guide/architecture-components"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angular.io/guide/glossary#template"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www.typescriptlang.org/docs/handbook/basic-types.html#enum" TargetMode="External"/><Relationship Id="rId3" Type="http://schemas.openxmlformats.org/officeDocument/2006/relationships/hyperlink" Target="https://www.typescriptlang.org/docs/handbook/basic-types.html#boolean" TargetMode="External"/><Relationship Id="rId7" Type="http://schemas.openxmlformats.org/officeDocument/2006/relationships/hyperlink" Target="https://www.typescriptlang.org/docs/handbook/basic-types.html#tuple" TargetMode="External"/><Relationship Id="rId12" Type="http://schemas.openxmlformats.org/officeDocument/2006/relationships/hyperlink" Target="https://www.typescriptlang.org/docs/handbook/basic-types.html#object" TargetMode="External"/><Relationship Id="rId2" Type="http://schemas.openxmlformats.org/officeDocument/2006/relationships/hyperlink" Target="https://www.typescriptlang.org/docs/handbook/typescript-in-5-minutes.html" TargetMode="External"/><Relationship Id="rId1" Type="http://schemas.openxmlformats.org/officeDocument/2006/relationships/slideLayout" Target="../slideLayouts/slideLayout2.xml"/><Relationship Id="rId6" Type="http://schemas.openxmlformats.org/officeDocument/2006/relationships/hyperlink" Target="https://www.typescriptlang.org/docs/handbook/basic-types.html#array" TargetMode="External"/><Relationship Id="rId11" Type="http://schemas.openxmlformats.org/officeDocument/2006/relationships/hyperlink" Target="https://www.typescriptlang.org/docs/handbook/basic-types.html#null-and-undefined" TargetMode="External"/><Relationship Id="rId5" Type="http://schemas.openxmlformats.org/officeDocument/2006/relationships/hyperlink" Target="https://www.typescriptlang.org/docs/handbook/basic-types.html#string" TargetMode="External"/><Relationship Id="rId10" Type="http://schemas.openxmlformats.org/officeDocument/2006/relationships/hyperlink" Target="https://www.typescriptlang.org/docs/handbook/basic-types.html#void" TargetMode="External"/><Relationship Id="rId4" Type="http://schemas.openxmlformats.org/officeDocument/2006/relationships/hyperlink" Target="https://www.typescriptlang.org/docs/handbook/basic-types.html#number" TargetMode="External"/><Relationship Id="rId9" Type="http://schemas.openxmlformats.org/officeDocument/2006/relationships/hyperlink" Target="https://www.typescriptlang.org/docs/handbook/basic-types.html#any"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angular.io/guide/property-binding" TargetMode="External"/><Relationship Id="rId2" Type="http://schemas.openxmlformats.org/officeDocument/2006/relationships/hyperlink" Target="https://angular.io/guide/binding-syntax" TargetMode="External"/><Relationship Id="rId1" Type="http://schemas.openxmlformats.org/officeDocument/2006/relationships/slideLayout" Target="../slideLayouts/slideLayout2.xml"/><Relationship Id="rId5" Type="http://schemas.openxmlformats.org/officeDocument/2006/relationships/hyperlink" Target="https://angular.io/guide/two-way-binding" TargetMode="External"/><Relationship Id="rId4" Type="http://schemas.openxmlformats.org/officeDocument/2006/relationships/hyperlink" Target="https://angular.io/guide/event-bindin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developer.mozilla.org/en-US/docs/Web/Event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viettuts.vn/angular7" TargetMode="External"/><Relationship Id="rId2" Type="http://schemas.openxmlformats.org/officeDocument/2006/relationships/hyperlink" Target="https://angular.io/docs" TargetMode="External"/><Relationship Id="rId1" Type="http://schemas.openxmlformats.org/officeDocument/2006/relationships/slideLayout" Target="../slideLayouts/slideLayout2.xml"/><Relationship Id="rId4" Type="http://schemas.openxmlformats.org/officeDocument/2006/relationships/hyperlink" Target="https://xuanthulab.net/tao-va-su-dung-module-trong-angular.html"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angular.io/guide/template-reference-variables"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viblo.asia/p/lifecycle-hooks-trong-angular-6J3Zgw8qZmB"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angular.io/api/core/SimpleChange" TargetMode="External"/><Relationship Id="rId2" Type="http://schemas.openxmlformats.org/officeDocument/2006/relationships/hyperlink" Target="https://angular.io/api/core/Input"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angular.io/api/core/EventEmitter" TargetMode="External"/><Relationship Id="rId2" Type="http://schemas.openxmlformats.org/officeDocument/2006/relationships/hyperlink" Target="https://angular.io/api/core/Outpu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angular.io/api/core/ViewChild"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angular.io/api/core/Inpu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angular.io/api/core/EventEmitter" TargetMode="External"/><Relationship Id="rId4" Type="http://schemas.openxmlformats.org/officeDocument/2006/relationships/hyperlink" Target="https://angular.io/api/core/Output"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angular.io/api/common/NgI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angular.io/api/common/NgForOf" TargetMode="External"/><Relationship Id="rId4" Type="http://schemas.openxmlformats.org/officeDocument/2006/relationships/hyperlink" Target="https://angular.io/api/router/RouterLinkActive#isActive" TargetMode="External"/></Relationships>
</file>

<file path=ppt/slides/_rels/slide57.xml.rels><?xml version="1.0" encoding="UTF-8" standalone="yes"?>
<Relationships xmlns="http://schemas.openxmlformats.org/package/2006/relationships"><Relationship Id="rId2" Type="http://schemas.openxmlformats.org/officeDocument/2006/relationships/hyperlink" Target="https://angular.io/guide/ngmodules"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angular.io/guide/ngmodules"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angular.io/api/core/Inpu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angular.io/api/common/UpperCasePipe" TargetMode="External"/><Relationship Id="rId2" Type="http://schemas.openxmlformats.org/officeDocument/2006/relationships/hyperlink" Target="https://angular.io/api/common/DatePipe"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angular.io/api/forms/NgModel" TargetMode="External"/><Relationship Id="rId2" Type="http://schemas.openxmlformats.org/officeDocument/2006/relationships/hyperlink" Target="https://angular.io/api/forms/FormsModule" TargetMode="Externa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71.xml.rels><?xml version="1.0" encoding="UTF-8" standalone="yes"?>
<Relationships xmlns="http://schemas.openxmlformats.org/package/2006/relationships"><Relationship Id="rId2" Type="http://schemas.openxmlformats.org/officeDocument/2006/relationships/hyperlink" Target="https://angular.io/api/forms/NgForm"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angular.io/api/forms/NgModel" TargetMode="External"/><Relationship Id="rId2" Type="http://schemas.openxmlformats.org/officeDocument/2006/relationships/hyperlink" Target="https://angular.io/api/forms/MinLengthValidator" TargetMode="Externa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angular.io/api/forms/FormContro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https://angular.io/api/core/Injectable"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s://angular.io/guide/glossary#provider"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44.png"/><Relationship Id="rId4" Type="http://schemas.openxmlformats.org/officeDocument/2006/relationships/hyperlink" Target="https://angular.io/guide/glossary#di-token" TargetMode="External"/></Relationships>
</file>

<file path=ppt/slides/_rels/slide85.xml.rels><?xml version="1.0" encoding="UTF-8" standalone="yes"?>
<Relationships xmlns="http://schemas.openxmlformats.org/package/2006/relationships"><Relationship Id="rId2" Type="http://schemas.openxmlformats.org/officeDocument/2006/relationships/hyperlink" Target="https://angular.io/api/core/InjectionToken"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topdev.vn/blog/tat-tan-tat-ve-promise-va-asyncawait" TargetMode="External"/><Relationship Id="rId2" Type="http://schemas.openxmlformats.org/officeDocument/2006/relationships/hyperlink" Target="https://www.w3schools.com/js/js_promise.asp" TargetMode="Externa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de.visualstudio.com/docs/nodejs/angular-tutorial"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https://angular.io/guide/http"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hyperlink" Target="https://angular.io/api/common/http" TargetMode="External"/><Relationship Id="rId2" Type="http://schemas.openxmlformats.org/officeDocument/2006/relationships/hyperlink" Target="https://angular.io/api/common/http/HttpParams" TargetMode="External"/><Relationship Id="rId1" Type="http://schemas.openxmlformats.org/officeDocument/2006/relationships/slideLayout" Target="../slideLayouts/slideLayout2.xml"/><Relationship Id="rId4" Type="http://schemas.openxmlformats.org/officeDocument/2006/relationships/hyperlink" Target="http://api/heroes?name=cat." TargetMode="External"/></Relationships>
</file>

<file path=ppt/slides/_rels/slide97.xml.rels><?xml version="1.0" encoding="UTF-8" standalone="yes"?>
<Relationships xmlns="http://schemas.openxmlformats.org/package/2006/relationships"><Relationship Id="rId2" Type="http://schemas.openxmlformats.org/officeDocument/2006/relationships/hyperlink" Target="https://angular.io/api/common/http/HTTP_INTERCEPTORS"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s://angular.io/guide/router"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https://angular.io/api/router/RouterLinkActive" TargetMode="External"/><Relationship Id="rId2" Type="http://schemas.openxmlformats.org/officeDocument/2006/relationships/hyperlink" Target="https://angular.io/api/router/RouterLink" TargetMode="Externa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hyperlink" Target="https://angular.io/api/core/Compone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143000" y="841772"/>
            <a:ext cx="6858000" cy="1790700"/>
          </a:xfrm>
          <a:prstGeom prst="rect">
            <a:avLst/>
          </a:prstGeom>
        </p:spPr>
        <p:txBody>
          <a:bodyPr spcFirstLastPara="1" wrap="square" lIns="68575" tIns="68575" rIns="68575" bIns="68575" anchor="b" anchorCtr="0">
            <a:noAutofit/>
          </a:bodyPr>
          <a:lstStyle/>
          <a:p>
            <a:pPr marL="0" lvl="0" indent="0" algn="ctr" rtl="0">
              <a:spcBef>
                <a:spcPts val="0"/>
              </a:spcBef>
              <a:spcAft>
                <a:spcPts val="0"/>
              </a:spcAft>
              <a:buNone/>
            </a:pPr>
            <a:r>
              <a:rPr lang="en"/>
              <a:t>Angular</a:t>
            </a:r>
            <a:endParaRPr/>
          </a:p>
        </p:txBody>
      </p:sp>
      <p:sp>
        <p:nvSpPr>
          <p:cNvPr id="89" name="Google Shape;89;p13"/>
          <p:cNvSpPr txBox="1">
            <a:spLocks noGrp="1"/>
          </p:cNvSpPr>
          <p:nvPr>
            <p:ph type="subTitle" idx="1"/>
          </p:nvPr>
        </p:nvSpPr>
        <p:spPr>
          <a:xfrm>
            <a:off x="1143000" y="2701528"/>
            <a:ext cx="6858000" cy="1241700"/>
          </a:xfrm>
          <a:prstGeom prst="rect">
            <a:avLst/>
          </a:prstGeom>
        </p:spPr>
        <p:txBody>
          <a:bodyPr spcFirstLastPara="1" wrap="square" lIns="68575" tIns="68575" rIns="68575" bIns="68575" anchor="t" anchorCtr="0">
            <a:noAutofit/>
          </a:bodyPr>
          <a:lstStyle/>
          <a:p>
            <a:pPr marL="0" lvl="0" indent="0" algn="ctr" rtl="0">
              <a:spcBef>
                <a:spcPts val="800"/>
              </a:spcBef>
              <a:spcAft>
                <a:spcPts val="0"/>
              </a:spcAft>
              <a:buNone/>
            </a:pPr>
            <a:r>
              <a:rPr lang="en" dirty="0"/>
              <a:t>Author: Giau Le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2686874" y="273850"/>
            <a:ext cx="58284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a:t>Set up Environment</a:t>
            </a:r>
            <a:endParaRPr/>
          </a:p>
        </p:txBody>
      </p:sp>
      <p:sp>
        <p:nvSpPr>
          <p:cNvPr id="120" name="Google Shape;120;p18"/>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457200" lvl="0" indent="-361950" algn="l" rtl="0">
              <a:spcBef>
                <a:spcPts val="800"/>
              </a:spcBef>
              <a:spcAft>
                <a:spcPts val="0"/>
              </a:spcAft>
              <a:buSzPts val="2100"/>
              <a:buAutoNum type="arabicPeriod"/>
            </a:pPr>
            <a:r>
              <a:rPr lang="en" dirty="0"/>
              <a:t>Install</a:t>
            </a:r>
            <a:endParaRPr dirty="0"/>
          </a:p>
          <a:p>
            <a:pPr marL="914400" lvl="1" indent="-342900" algn="l" rtl="0">
              <a:spcBef>
                <a:spcPts val="0"/>
              </a:spcBef>
              <a:spcAft>
                <a:spcPts val="0"/>
              </a:spcAft>
              <a:buSzPts val="1800"/>
              <a:buAutoNum type="alphaLcPeriod"/>
            </a:pPr>
            <a:r>
              <a:rPr lang="en" dirty="0"/>
              <a:t>Node.js</a:t>
            </a:r>
            <a:r>
              <a:rPr lang="vi-VN" dirty="0"/>
              <a:t> npm</a:t>
            </a:r>
          </a:p>
          <a:p>
            <a:pPr marL="571500" lvl="1" indent="0">
              <a:spcBef>
                <a:spcPts val="0"/>
              </a:spcBef>
              <a:buNone/>
            </a:pPr>
            <a:r>
              <a:rPr lang="en-US" u="sng" dirty="0">
                <a:hlinkClick r:id="rId3"/>
              </a:rPr>
              <a:t>https://nodejs.org/en/download/</a:t>
            </a:r>
            <a:endParaRPr dirty="0"/>
          </a:p>
          <a:p>
            <a:pPr marL="571500" lvl="1" indent="0" algn="l" rtl="0">
              <a:spcBef>
                <a:spcPts val="0"/>
              </a:spcBef>
              <a:spcAft>
                <a:spcPts val="0"/>
              </a:spcAft>
              <a:buSzPts val="1800"/>
              <a:buNone/>
            </a:pPr>
            <a:r>
              <a:rPr lang="vi-VN" dirty="0"/>
              <a:t>b.	</a:t>
            </a:r>
            <a:r>
              <a:rPr lang="en" dirty="0"/>
              <a:t>Angular CLI</a:t>
            </a:r>
            <a:endParaRPr lang="vi-VN" dirty="0"/>
          </a:p>
          <a:p>
            <a:pPr marL="571500" lvl="1" indent="0">
              <a:spcBef>
                <a:spcPts val="0"/>
              </a:spcBef>
              <a:buNone/>
            </a:pPr>
            <a:r>
              <a:rPr lang="en-US" dirty="0" err="1">
                <a:solidFill>
                  <a:srgbClr val="FF0000"/>
                </a:solidFill>
              </a:rPr>
              <a:t>npm</a:t>
            </a:r>
            <a:r>
              <a:rPr lang="en-US" dirty="0">
                <a:solidFill>
                  <a:srgbClr val="FF0000"/>
                </a:solidFill>
              </a:rPr>
              <a:t> install -g @angular/cli</a:t>
            </a:r>
            <a:endParaRPr dirty="0">
              <a:solidFill>
                <a:srgbClr val="FF0000"/>
              </a:solidFill>
            </a:endParaRPr>
          </a:p>
          <a:p>
            <a:pPr marL="571500" lvl="1" indent="0" algn="l" rtl="0">
              <a:spcBef>
                <a:spcPts val="0"/>
              </a:spcBef>
              <a:spcAft>
                <a:spcPts val="0"/>
              </a:spcAft>
              <a:buSzPts val="1800"/>
              <a:buNone/>
            </a:pPr>
            <a:endParaRPr lang="vi-VN" dirty="0"/>
          </a:p>
          <a:p>
            <a:pPr marL="571500" lvl="1" indent="0">
              <a:spcBef>
                <a:spcPts val="0"/>
              </a:spcBef>
              <a:buNone/>
            </a:pPr>
            <a:r>
              <a:rPr lang="en-US" dirty="0"/>
              <a:t>-You can check the version: </a:t>
            </a:r>
            <a:endParaRPr lang="vi-VN" dirty="0"/>
          </a:p>
          <a:p>
            <a:pPr marL="571500" lvl="1" indent="0">
              <a:spcBef>
                <a:spcPts val="0"/>
              </a:spcBef>
              <a:buNone/>
            </a:pPr>
            <a:r>
              <a:rPr lang="en-US" dirty="0"/>
              <a:t>node –v</a:t>
            </a:r>
            <a:endParaRPr lang="vi-VN" dirty="0"/>
          </a:p>
          <a:p>
            <a:pPr marL="571500" lvl="1" indent="0">
              <a:spcBef>
                <a:spcPts val="0"/>
              </a:spcBef>
              <a:buNone/>
            </a:pPr>
            <a:r>
              <a:rPr lang="en-US" dirty="0" err="1"/>
              <a:t>npm</a:t>
            </a:r>
            <a:r>
              <a:rPr lang="en-US" dirty="0"/>
              <a:t> –v</a:t>
            </a:r>
            <a:endParaRPr lang="vi-VN" dirty="0"/>
          </a:p>
          <a:p>
            <a:pPr marL="571500" lvl="1" indent="0">
              <a:spcBef>
                <a:spcPts val="0"/>
              </a:spcBef>
              <a:buNone/>
            </a:pPr>
            <a:endParaRPr lang="vi-VN" dirty="0"/>
          </a:p>
          <a:p>
            <a:pPr marL="571500" lvl="1" indent="0" algn="l" rtl="0">
              <a:spcBef>
                <a:spcPts val="0"/>
              </a:spcBef>
              <a:spcAft>
                <a:spcPts val="0"/>
              </a:spcAft>
              <a:buSzPts val="1800"/>
              <a:buNone/>
            </a:pPr>
            <a:r>
              <a:rPr lang="en" dirty="0"/>
              <a:t>More details: </a:t>
            </a:r>
            <a:r>
              <a:rPr lang="en" dirty="0">
                <a:hlinkClick r:id="rId4"/>
              </a:rPr>
              <a:t>https://angular.io/guide/quickstart</a:t>
            </a:r>
            <a:endParaRPr lang="vi-VN" dirty="0"/>
          </a:p>
          <a:p>
            <a:pPr marL="571500" lvl="1" indent="0" algn="l" rtl="0">
              <a:spcBef>
                <a:spcPts val="0"/>
              </a:spcBef>
              <a:spcAft>
                <a:spcPts val="0"/>
              </a:spcAft>
              <a:buSzPts val="1800"/>
              <a:buNone/>
            </a:pPr>
            <a:endParaRPr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Arial"/>
                <a:sym typeface="Arial"/>
              </a:rPr>
              <a:t>Routing &amp; Navigation</a:t>
            </a:r>
            <a:endParaRPr lang="en-US" dirty="0"/>
          </a:p>
        </p:txBody>
      </p:sp>
      <p:sp>
        <p:nvSpPr>
          <p:cNvPr id="3" name="Text Placeholder 2"/>
          <p:cNvSpPr>
            <a:spLocks noGrp="1"/>
          </p:cNvSpPr>
          <p:nvPr>
            <p:ph type="body" idx="1"/>
          </p:nvPr>
        </p:nvSpPr>
        <p:spPr/>
        <p:txBody>
          <a:bodyPr/>
          <a:lstStyle/>
          <a:p>
            <a:r>
              <a:rPr lang="en-US" dirty="0"/>
              <a:t>Setting up wildcard routes</a:t>
            </a:r>
            <a:endParaRPr lang="vi-VN" dirty="0"/>
          </a:p>
          <a:p>
            <a:pPr lvl="1"/>
            <a:r>
              <a:rPr lang="en-US" sz="1400" dirty="0">
                <a:solidFill>
                  <a:srgbClr val="666600"/>
                </a:solidFill>
                <a:latin typeface="Droid Sans Mono"/>
              </a:rPr>
              <a:t>{</a:t>
            </a:r>
            <a:r>
              <a:rPr lang="en-US" sz="1400" dirty="0">
                <a:solidFill>
                  <a:srgbClr val="000000"/>
                </a:solidFill>
                <a:latin typeface="Droid Sans Mono"/>
              </a:rPr>
              <a:t> path</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880000"/>
                </a:solidFill>
                <a:latin typeface="Droid Sans Mono"/>
              </a:rPr>
              <a:t>'**'</a:t>
            </a:r>
            <a:r>
              <a:rPr lang="en-US" sz="1400" dirty="0">
                <a:solidFill>
                  <a:srgbClr val="666600"/>
                </a:solidFill>
                <a:latin typeface="Droid Sans Mono"/>
              </a:rPr>
              <a:t>,</a:t>
            </a:r>
            <a:r>
              <a:rPr lang="en-US" sz="1400" dirty="0">
                <a:solidFill>
                  <a:srgbClr val="000000"/>
                </a:solidFill>
                <a:latin typeface="Droid Sans Mono"/>
              </a:rPr>
              <a:t> component</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PageNotFoundComponent</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6600"/>
                </a:solidFill>
                <a:latin typeface="Droid Sans Mono"/>
              </a:rPr>
              <a:t>// Wildcard route for a 404 page</a:t>
            </a:r>
            <a:endParaRPr lang="vi-VN" sz="1400" dirty="0">
              <a:solidFill>
                <a:srgbClr val="006600"/>
              </a:solidFill>
              <a:latin typeface="Droid Sans Mono"/>
            </a:endParaRPr>
          </a:p>
          <a:p>
            <a:pPr lvl="1"/>
            <a:r>
              <a:rPr lang="en-US" sz="1400" dirty="0"/>
              <a:t>if the requested URL doesn't match any of the paths earlier in the list and sends the user to the </a:t>
            </a:r>
            <a:r>
              <a:rPr lang="en-US" sz="1400" dirty="0" err="1"/>
              <a:t>PageNotFoundComponent</a:t>
            </a:r>
            <a:r>
              <a:rPr lang="en-US" sz="1400" dirty="0"/>
              <a:t>.</a:t>
            </a:r>
            <a:endParaRPr lang="vi-VN" sz="1400" dirty="0"/>
          </a:p>
          <a:p>
            <a:r>
              <a:rPr lang="en-US" sz="1800" dirty="0"/>
              <a:t>Nesting routes</a:t>
            </a:r>
            <a:endParaRPr lang="vi-VN" sz="1800" dirty="0"/>
          </a:p>
          <a:p>
            <a:pPr lvl="1"/>
            <a:r>
              <a:rPr lang="en-US" sz="1600" dirty="0"/>
              <a:t>The router outlet serves as a placeholder where the routed components are rendered.</a:t>
            </a:r>
            <a:endParaRPr lang="en-US" sz="1500" dirty="0"/>
          </a:p>
          <a:p>
            <a:endParaRPr lang="en-US" sz="1700" dirty="0"/>
          </a:p>
          <a:p>
            <a:endParaRPr lang="en-US" dirty="0"/>
          </a:p>
        </p:txBody>
      </p:sp>
      <p:pic>
        <p:nvPicPr>
          <p:cNvPr id="5" name="Picture 4"/>
          <p:cNvPicPr>
            <a:picLocks noChangeAspect="1"/>
          </p:cNvPicPr>
          <p:nvPr/>
        </p:nvPicPr>
        <p:blipFill>
          <a:blip r:embed="rId2"/>
          <a:stretch>
            <a:fillRect/>
          </a:stretch>
        </p:blipFill>
        <p:spPr>
          <a:xfrm>
            <a:off x="670139" y="3452813"/>
            <a:ext cx="3358412" cy="1475787"/>
          </a:xfrm>
          <a:prstGeom prst="rect">
            <a:avLst/>
          </a:prstGeom>
        </p:spPr>
      </p:pic>
      <p:pic>
        <p:nvPicPr>
          <p:cNvPr id="6" name="Picture 5"/>
          <p:cNvPicPr>
            <a:picLocks noChangeAspect="1"/>
          </p:cNvPicPr>
          <p:nvPr/>
        </p:nvPicPr>
        <p:blipFill>
          <a:blip r:embed="rId3"/>
          <a:stretch>
            <a:fillRect/>
          </a:stretch>
        </p:blipFill>
        <p:spPr>
          <a:xfrm>
            <a:off x="4343400" y="3452813"/>
            <a:ext cx="2133600" cy="1076324"/>
          </a:xfrm>
          <a:prstGeom prst="rect">
            <a:avLst/>
          </a:prstGeom>
        </p:spPr>
      </p:pic>
      <p:pic>
        <p:nvPicPr>
          <p:cNvPr id="7" name="Picture 6"/>
          <p:cNvPicPr>
            <a:picLocks noChangeAspect="1"/>
          </p:cNvPicPr>
          <p:nvPr/>
        </p:nvPicPr>
        <p:blipFill>
          <a:blip r:embed="rId4"/>
          <a:stretch>
            <a:fillRect/>
          </a:stretch>
        </p:blipFill>
        <p:spPr>
          <a:xfrm>
            <a:off x="6796024" y="3562350"/>
            <a:ext cx="2254940" cy="857250"/>
          </a:xfrm>
          <a:prstGeom prst="rect">
            <a:avLst/>
          </a:prstGeom>
        </p:spPr>
      </p:pic>
    </p:spTree>
    <p:extLst>
      <p:ext uri="{BB962C8B-B14F-4D97-AF65-F5344CB8AC3E}">
        <p14:creationId xmlns:p14="http://schemas.microsoft.com/office/powerpoint/2010/main" val="217851608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Arial"/>
                <a:sym typeface="Arial"/>
              </a:rPr>
              <a:t>Routing &amp; Navigation</a:t>
            </a:r>
            <a:endParaRPr lang="en-US" dirty="0"/>
          </a:p>
        </p:txBody>
      </p:sp>
      <p:sp>
        <p:nvSpPr>
          <p:cNvPr id="3" name="Text Placeholder 2"/>
          <p:cNvSpPr>
            <a:spLocks noGrp="1"/>
          </p:cNvSpPr>
          <p:nvPr>
            <p:ph type="body" idx="1"/>
          </p:nvPr>
        </p:nvSpPr>
        <p:spPr/>
        <p:txBody>
          <a:bodyPr/>
          <a:lstStyle/>
          <a:p>
            <a:r>
              <a:rPr lang="en-US" dirty="0"/>
              <a:t>Lazy loading</a:t>
            </a:r>
          </a:p>
          <a:p>
            <a:pPr lvl="1"/>
            <a:r>
              <a:rPr lang="en-US" dirty="0"/>
              <a:t>Use route guards to prevent users from navigating to parts of an app without authorization. The following route guards are available in Angular:</a:t>
            </a:r>
          </a:p>
          <a:p>
            <a:pPr lvl="3"/>
            <a:r>
              <a:rPr lang="en-US" dirty="0" err="1"/>
              <a:t>CanActivate</a:t>
            </a:r>
            <a:endParaRPr lang="en-US" dirty="0"/>
          </a:p>
          <a:p>
            <a:pPr lvl="3"/>
            <a:r>
              <a:rPr lang="en-US" dirty="0" err="1"/>
              <a:t>CanActivateChild</a:t>
            </a:r>
            <a:endParaRPr lang="en-US" dirty="0"/>
          </a:p>
          <a:p>
            <a:pPr lvl="3"/>
            <a:r>
              <a:rPr lang="en-US" dirty="0" err="1"/>
              <a:t>CanDeactivate</a:t>
            </a:r>
            <a:endParaRPr lang="en-US" dirty="0"/>
          </a:p>
          <a:p>
            <a:pPr lvl="3"/>
            <a:r>
              <a:rPr lang="en-US" dirty="0"/>
              <a:t>Resolve</a:t>
            </a:r>
          </a:p>
          <a:p>
            <a:pPr lvl="3"/>
            <a:r>
              <a:rPr lang="en-US" dirty="0" err="1"/>
              <a:t>CanLoad</a:t>
            </a:r>
            <a:endParaRPr lang="en-US" dirty="0"/>
          </a:p>
        </p:txBody>
      </p:sp>
      <p:pic>
        <p:nvPicPr>
          <p:cNvPr id="5" name="Picture 4"/>
          <p:cNvPicPr>
            <a:picLocks noChangeAspect="1"/>
          </p:cNvPicPr>
          <p:nvPr/>
        </p:nvPicPr>
        <p:blipFill>
          <a:blip r:embed="rId2"/>
          <a:stretch>
            <a:fillRect/>
          </a:stretch>
        </p:blipFill>
        <p:spPr>
          <a:xfrm>
            <a:off x="4628267" y="2495550"/>
            <a:ext cx="2695575" cy="1390650"/>
          </a:xfrm>
          <a:prstGeom prst="rect">
            <a:avLst/>
          </a:prstGeom>
        </p:spPr>
      </p:pic>
    </p:spTree>
    <p:extLst>
      <p:ext uri="{BB962C8B-B14F-4D97-AF65-F5344CB8AC3E}">
        <p14:creationId xmlns:p14="http://schemas.microsoft.com/office/powerpoint/2010/main" val="127906616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Observables &amp; </a:t>
            </a:r>
            <a:r>
              <a:rPr lang="en-US" dirty="0" err="1"/>
              <a:t>RxJS</a:t>
            </a:r>
            <a:endParaRPr lang="en-US" dirty="0"/>
          </a:p>
        </p:txBody>
      </p:sp>
      <p:sp>
        <p:nvSpPr>
          <p:cNvPr id="3" name="Text Placeholder 2"/>
          <p:cNvSpPr>
            <a:spLocks noGrp="1"/>
          </p:cNvSpPr>
          <p:nvPr>
            <p:ph type="body" idx="1"/>
          </p:nvPr>
        </p:nvSpPr>
        <p:spPr/>
        <p:txBody>
          <a:bodyPr/>
          <a:lstStyle/>
          <a:p>
            <a:r>
              <a:rPr lang="en-US" dirty="0">
                <a:hlinkClick r:id="rId2"/>
              </a:rPr>
              <a:t>https://rxjs-dev.firebaseapp.com/guide/observable</a:t>
            </a:r>
            <a:endParaRPr lang="vi-VN" dirty="0"/>
          </a:p>
          <a:p>
            <a:r>
              <a:rPr lang="en-US" dirty="0">
                <a:hlinkClick r:id="rId3"/>
              </a:rPr>
              <a:t>https://www.learnrxjs.io/</a:t>
            </a:r>
            <a:endParaRPr lang="vi-VN" dirty="0"/>
          </a:p>
          <a:p>
            <a:r>
              <a:rPr lang="en-US" dirty="0">
                <a:hlinkClick r:id="rId4"/>
              </a:rPr>
              <a:t>http://reactivex.io/documentation/observable.html</a:t>
            </a:r>
            <a:endParaRPr lang="vi-VN" dirty="0"/>
          </a:p>
          <a:p>
            <a:r>
              <a:rPr lang="en-US" dirty="0">
                <a:hlinkClick r:id="rId5"/>
              </a:rPr>
              <a:t>https://developer.mozilla.org/vi/docs/Web/JavaScript/Reference/Statements/async_function</a:t>
            </a:r>
            <a:endParaRPr lang="vi-VN" dirty="0"/>
          </a:p>
          <a:p>
            <a:r>
              <a:rPr lang="en-US" dirty="0">
                <a:hlinkClick r:id="rId6"/>
              </a:rPr>
              <a:t>https://techtalk.vn/chon-promise-hay-observable-khi-lam-viec-voi-angular.html</a:t>
            </a:r>
            <a:endParaRPr lang="en-US" dirty="0"/>
          </a:p>
        </p:txBody>
      </p:sp>
    </p:spTree>
    <p:extLst>
      <p:ext uri="{BB962C8B-B14F-4D97-AF65-F5344CB8AC3E}">
        <p14:creationId xmlns:p14="http://schemas.microsoft.com/office/powerpoint/2010/main" val="278920746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Observables &amp; </a:t>
            </a:r>
            <a:r>
              <a:rPr lang="en-US" dirty="0" err="1"/>
              <a:t>RxJS</a:t>
            </a:r>
            <a:endParaRPr lang="en-US" dirty="0"/>
          </a:p>
        </p:txBody>
      </p:sp>
      <p:sp>
        <p:nvSpPr>
          <p:cNvPr id="3" name="Text Placeholder 2"/>
          <p:cNvSpPr>
            <a:spLocks noGrp="1"/>
          </p:cNvSpPr>
          <p:nvPr>
            <p:ph type="body" idx="1"/>
          </p:nvPr>
        </p:nvSpPr>
        <p:spPr/>
        <p:txBody>
          <a:bodyPr/>
          <a:lstStyle/>
          <a:p>
            <a:r>
              <a:rPr lang="vi-VN" dirty="0"/>
              <a:t>D</a:t>
            </a:r>
            <a:r>
              <a:rPr lang="en-US" dirty="0" err="1"/>
              <a:t>efine</a:t>
            </a:r>
            <a:r>
              <a:rPr lang="en-US" dirty="0"/>
              <a:t> a function for publishing values, but it is not executed until a consumer subscribes to it. </a:t>
            </a:r>
            <a:endParaRPr lang="vi-VN" dirty="0"/>
          </a:p>
          <a:p>
            <a:r>
              <a:rPr lang="en-US" dirty="0"/>
              <a:t>The subscribed consumer then receives notifications until the function completes, or until they unsubscribe.</a:t>
            </a:r>
            <a:endParaRPr lang="vi-VN" dirty="0"/>
          </a:p>
          <a:p>
            <a:r>
              <a:rPr lang="en-US" dirty="0"/>
              <a:t>An Observable is a lazily evaluated computation that can synchronously or asynchronously return zero to (potentially) infinite values from the time it's invoked onwards.</a:t>
            </a:r>
            <a:endParaRPr lang="vi-VN" dirty="0"/>
          </a:p>
          <a:p>
            <a:r>
              <a:rPr lang="en-US" dirty="0"/>
              <a:t>A Function is a lazily evaluated computation that synchronously returns a single value on invocation.</a:t>
            </a:r>
          </a:p>
          <a:p>
            <a:endParaRPr lang="en-US" dirty="0"/>
          </a:p>
        </p:txBody>
      </p:sp>
    </p:spTree>
    <p:extLst>
      <p:ext uri="{BB962C8B-B14F-4D97-AF65-F5344CB8AC3E}">
        <p14:creationId xmlns:p14="http://schemas.microsoft.com/office/powerpoint/2010/main" val="424645179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762000" y="1369219"/>
            <a:ext cx="3880092" cy="3105150"/>
          </a:xfrm>
          <a:prstGeom prst="rect">
            <a:avLst/>
          </a:prstGeom>
        </p:spPr>
      </p:pic>
      <p:pic>
        <p:nvPicPr>
          <p:cNvPr id="5" name="Picture 4"/>
          <p:cNvPicPr>
            <a:picLocks noChangeAspect="1"/>
          </p:cNvPicPr>
          <p:nvPr/>
        </p:nvPicPr>
        <p:blipFill>
          <a:blip r:embed="rId3"/>
          <a:stretch>
            <a:fillRect/>
          </a:stretch>
        </p:blipFill>
        <p:spPr>
          <a:xfrm>
            <a:off x="5181600" y="1733550"/>
            <a:ext cx="2562225" cy="2247900"/>
          </a:xfrm>
          <a:prstGeom prst="rect">
            <a:avLst/>
          </a:prstGeom>
        </p:spPr>
      </p:pic>
    </p:spTree>
    <p:extLst>
      <p:ext uri="{BB962C8B-B14F-4D97-AF65-F5344CB8AC3E}">
        <p14:creationId xmlns:p14="http://schemas.microsoft.com/office/powerpoint/2010/main" val="281988997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Observables &amp; </a:t>
            </a:r>
            <a:r>
              <a:rPr lang="en-US" dirty="0" err="1"/>
              <a:t>RxJS</a:t>
            </a:r>
            <a:endParaRPr lang="en-US" dirty="0"/>
          </a:p>
        </p:txBody>
      </p:sp>
      <p:sp>
        <p:nvSpPr>
          <p:cNvPr id="3" name="Text Placeholder 2"/>
          <p:cNvSpPr>
            <a:spLocks noGrp="1"/>
          </p:cNvSpPr>
          <p:nvPr>
            <p:ph type="body" idx="1"/>
          </p:nvPr>
        </p:nvSpPr>
        <p:spPr/>
        <p:txBody>
          <a:bodyPr/>
          <a:lstStyle/>
          <a:p>
            <a:endParaRPr lang="en-US" dirty="0"/>
          </a:p>
        </p:txBody>
      </p:sp>
      <p:pic>
        <p:nvPicPr>
          <p:cNvPr id="3074" name="Picture 2" descr="What is Observable in Angular | PHPenthusi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476" y="1612650"/>
            <a:ext cx="4819048" cy="277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26104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95360" y="1504950"/>
            <a:ext cx="3705225" cy="2705100"/>
          </a:xfrm>
          <a:prstGeom prst="rect">
            <a:avLst/>
          </a:prstGeom>
        </p:spPr>
      </p:pic>
      <p:pic>
        <p:nvPicPr>
          <p:cNvPr id="5" name="Picture 4"/>
          <p:cNvPicPr>
            <a:picLocks noChangeAspect="1"/>
          </p:cNvPicPr>
          <p:nvPr/>
        </p:nvPicPr>
        <p:blipFill>
          <a:blip r:embed="rId3"/>
          <a:stretch>
            <a:fillRect/>
          </a:stretch>
        </p:blipFill>
        <p:spPr>
          <a:xfrm>
            <a:off x="4333875" y="1200150"/>
            <a:ext cx="4476750" cy="3781425"/>
          </a:xfrm>
          <a:prstGeom prst="rect">
            <a:avLst/>
          </a:prstGeom>
        </p:spPr>
      </p:pic>
    </p:spTree>
    <p:extLst>
      <p:ext uri="{BB962C8B-B14F-4D97-AF65-F5344CB8AC3E}">
        <p14:creationId xmlns:p14="http://schemas.microsoft.com/office/powerpoint/2010/main" val="37247851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err="1"/>
              <a:t>onNext</a:t>
            </a:r>
            <a:endParaRPr lang="en-US" dirty="0"/>
          </a:p>
          <a:p>
            <a:pPr lvl="1"/>
            <a:r>
              <a:rPr lang="en-US" dirty="0"/>
              <a:t>An Observable calls this method whenever the Observable emits an item. This method takes as a parameter the item emitted by the Observable.</a:t>
            </a:r>
          </a:p>
          <a:p>
            <a:r>
              <a:rPr lang="en-US" dirty="0" err="1"/>
              <a:t>onError</a:t>
            </a:r>
            <a:endParaRPr lang="en-US" dirty="0"/>
          </a:p>
          <a:p>
            <a:pPr lvl="1"/>
            <a:r>
              <a:rPr lang="en-US" dirty="0"/>
              <a:t>An Observable calls this method to indicate that it has failed to generate the expected data or has encountered some other error. It will not make further calls to </a:t>
            </a:r>
            <a:r>
              <a:rPr lang="en-US" dirty="0" err="1"/>
              <a:t>onNext</a:t>
            </a:r>
            <a:r>
              <a:rPr lang="en-US" dirty="0"/>
              <a:t> or </a:t>
            </a:r>
            <a:r>
              <a:rPr lang="en-US" dirty="0" err="1"/>
              <a:t>onCompleted</a:t>
            </a:r>
            <a:r>
              <a:rPr lang="en-US" dirty="0"/>
              <a:t>. The </a:t>
            </a:r>
            <a:r>
              <a:rPr lang="en-US" dirty="0" err="1"/>
              <a:t>onError</a:t>
            </a:r>
            <a:r>
              <a:rPr lang="en-US" dirty="0"/>
              <a:t> method takes as its parameter an indication of what caused the error.</a:t>
            </a:r>
          </a:p>
          <a:p>
            <a:r>
              <a:rPr lang="en-US" dirty="0" err="1"/>
              <a:t>onCompleted</a:t>
            </a:r>
            <a:endParaRPr lang="en-US" dirty="0"/>
          </a:p>
          <a:p>
            <a:pPr lvl="1"/>
            <a:r>
              <a:rPr lang="en-US" dirty="0"/>
              <a:t>An Observable calls this method after it has called </a:t>
            </a:r>
            <a:r>
              <a:rPr lang="en-US" dirty="0" err="1"/>
              <a:t>onNext</a:t>
            </a:r>
            <a:r>
              <a:rPr lang="en-US" dirty="0"/>
              <a:t> for the final time, if it has not encountered any errors.</a:t>
            </a:r>
          </a:p>
        </p:txBody>
      </p:sp>
    </p:spTree>
    <p:extLst>
      <p:ext uri="{BB962C8B-B14F-4D97-AF65-F5344CB8AC3E}">
        <p14:creationId xmlns:p14="http://schemas.microsoft.com/office/powerpoint/2010/main" val="169034572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188570-52C0-499D-A1F9-CEB8C4D140A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076AC046-A5A2-41A8-93D3-574CB73A9183}"/>
              </a:ext>
            </a:extLst>
          </p:cNvPr>
          <p:cNvSpPr>
            <a:spLocks noGrp="1"/>
          </p:cNvSpPr>
          <p:nvPr>
            <p:ph type="body" idx="1"/>
          </p:nvPr>
        </p:nvSpPr>
        <p:spPr/>
        <p:txBody>
          <a:bodyPr/>
          <a:lstStyle/>
          <a:p>
            <a:r>
              <a:rPr lang="en-US" dirty="0"/>
              <a:t>What is the difference between an Observable and a function? </a:t>
            </a:r>
          </a:p>
          <a:p>
            <a:pPr lvl="1"/>
            <a:r>
              <a:rPr lang="en-US" dirty="0"/>
              <a:t>Observables can "return" multiple values over time, something which functions cannot.</a:t>
            </a:r>
          </a:p>
        </p:txBody>
      </p:sp>
      <p:pic>
        <p:nvPicPr>
          <p:cNvPr id="6" name="Picture 5">
            <a:extLst>
              <a:ext uri="{FF2B5EF4-FFF2-40B4-BE49-F238E27FC236}">
                <a16:creationId xmlns:a16="http://schemas.microsoft.com/office/drawing/2014/main" xmlns="" id="{7816312E-1292-4F93-99B3-B6E03BF4C65B}"/>
              </a:ext>
            </a:extLst>
          </p:cNvPr>
          <p:cNvPicPr>
            <a:picLocks noChangeAspect="1"/>
          </p:cNvPicPr>
          <p:nvPr/>
        </p:nvPicPr>
        <p:blipFill>
          <a:blip r:embed="rId2"/>
          <a:stretch>
            <a:fillRect/>
          </a:stretch>
        </p:blipFill>
        <p:spPr>
          <a:xfrm>
            <a:off x="1600200" y="2432109"/>
            <a:ext cx="3043237" cy="2655685"/>
          </a:xfrm>
          <a:prstGeom prst="rect">
            <a:avLst/>
          </a:prstGeom>
        </p:spPr>
      </p:pic>
      <p:pic>
        <p:nvPicPr>
          <p:cNvPr id="7" name="Picture 6">
            <a:extLst>
              <a:ext uri="{FF2B5EF4-FFF2-40B4-BE49-F238E27FC236}">
                <a16:creationId xmlns:a16="http://schemas.microsoft.com/office/drawing/2014/main" xmlns="" id="{CC57AC0F-E0B8-4664-87EF-398F84A8C34C}"/>
              </a:ext>
            </a:extLst>
          </p:cNvPr>
          <p:cNvPicPr>
            <a:picLocks noChangeAspect="1"/>
          </p:cNvPicPr>
          <p:nvPr/>
        </p:nvPicPr>
        <p:blipFill>
          <a:blip r:embed="rId3"/>
          <a:stretch>
            <a:fillRect/>
          </a:stretch>
        </p:blipFill>
        <p:spPr>
          <a:xfrm>
            <a:off x="5055393" y="2800350"/>
            <a:ext cx="1524000" cy="1752600"/>
          </a:xfrm>
          <a:prstGeom prst="rect">
            <a:avLst/>
          </a:prstGeom>
        </p:spPr>
      </p:pic>
    </p:spTree>
    <p:extLst>
      <p:ext uri="{BB962C8B-B14F-4D97-AF65-F5344CB8AC3E}">
        <p14:creationId xmlns:p14="http://schemas.microsoft.com/office/powerpoint/2010/main" val="397697855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FE7FBB-25AE-4F55-88FA-6C134DD61D6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44A61E20-B4B6-4440-96D4-DDF9F0C42C7A}"/>
              </a:ext>
            </a:extLst>
          </p:cNvPr>
          <p:cNvSpPr>
            <a:spLocks noGrp="1"/>
          </p:cNvSpPr>
          <p:nvPr>
            <p:ph type="body" idx="1"/>
          </p:nvPr>
        </p:nvSpPr>
        <p:spPr/>
        <p:txBody>
          <a:bodyPr/>
          <a:lstStyle/>
          <a:p>
            <a:r>
              <a:rPr lang="en-US" dirty="0" err="1"/>
              <a:t>func.call</a:t>
            </a:r>
            <a:r>
              <a:rPr lang="en-US" dirty="0"/>
              <a:t>() means "give me one value synchronously"</a:t>
            </a:r>
          </a:p>
          <a:p>
            <a:r>
              <a:rPr lang="en-US" dirty="0" err="1"/>
              <a:t>observable.subscribe</a:t>
            </a:r>
            <a:r>
              <a:rPr lang="en-US" dirty="0"/>
              <a:t>() means "give me any amount of values, either synchronously or asynchronously"</a:t>
            </a:r>
          </a:p>
        </p:txBody>
      </p:sp>
    </p:spTree>
    <p:extLst>
      <p:ext uri="{BB962C8B-B14F-4D97-AF65-F5344CB8AC3E}">
        <p14:creationId xmlns:p14="http://schemas.microsoft.com/office/powerpoint/2010/main" val="390879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2686874" y="273850"/>
            <a:ext cx="58284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a:t>Set up Environment</a:t>
            </a:r>
            <a:endParaRPr/>
          </a:p>
        </p:txBody>
      </p:sp>
      <p:sp>
        <p:nvSpPr>
          <p:cNvPr id="120" name="Google Shape;120;p18"/>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95250" lvl="0" indent="0">
              <a:buNone/>
            </a:pPr>
            <a:r>
              <a:rPr lang="en-US" dirty="0"/>
              <a:t>2. Intro to Yarn</a:t>
            </a:r>
            <a:endParaRPr lang="en-US" dirty="0">
              <a:hlinkClick r:id="rId3"/>
            </a:endParaRPr>
          </a:p>
          <a:p>
            <a:pPr marL="95250" lvl="0" indent="0">
              <a:buNone/>
            </a:pPr>
            <a:r>
              <a:rPr lang="en-US" dirty="0">
                <a:hlinkClick r:id="rId4"/>
              </a:rPr>
              <a:t>https://yarnpkg.com/</a:t>
            </a:r>
            <a:endParaRPr lang="vi-VN" dirty="0"/>
          </a:p>
          <a:p>
            <a:pPr marL="95250" lvl="0" indent="0">
              <a:buNone/>
            </a:pPr>
            <a:r>
              <a:rPr lang="en-US" dirty="0">
                <a:hlinkClick r:id="rId5"/>
              </a:rPr>
              <a:t>https://viblo.asia/p/yarn-mot-cai-tien-dang-ke-so-voi-npm-yMnKMqRQK7P</a:t>
            </a:r>
            <a:endParaRPr lang="vi-VN" dirty="0"/>
          </a:p>
          <a:p>
            <a:pPr marL="95250" lvl="0" indent="0">
              <a:buNone/>
            </a:pPr>
            <a:endParaRPr dirty="0"/>
          </a:p>
        </p:txBody>
      </p:sp>
    </p:spTree>
    <p:extLst>
      <p:ext uri="{BB962C8B-B14F-4D97-AF65-F5344CB8AC3E}">
        <p14:creationId xmlns:p14="http://schemas.microsoft.com/office/powerpoint/2010/main" val="159321596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A9FF73-A801-4B1F-B6C6-242B2DBA852D}"/>
              </a:ext>
            </a:extLst>
          </p:cNvPr>
          <p:cNvSpPr>
            <a:spLocks noGrp="1"/>
          </p:cNvSpPr>
          <p:nvPr>
            <p:ph type="title"/>
          </p:nvPr>
        </p:nvSpPr>
        <p:spPr/>
        <p:txBody>
          <a:bodyPr/>
          <a:lstStyle/>
          <a:p>
            <a:r>
              <a:rPr lang="vi-VN" dirty="0"/>
              <a:t>Anatomy</a:t>
            </a:r>
            <a:endParaRPr lang="en-US" dirty="0"/>
          </a:p>
        </p:txBody>
      </p:sp>
      <p:sp>
        <p:nvSpPr>
          <p:cNvPr id="3" name="Text Placeholder 2">
            <a:extLst>
              <a:ext uri="{FF2B5EF4-FFF2-40B4-BE49-F238E27FC236}">
                <a16:creationId xmlns:a16="http://schemas.microsoft.com/office/drawing/2014/main" xmlns="" id="{24B21FB8-8E8C-48DA-A9B4-D95CAAAF9C56}"/>
              </a:ext>
            </a:extLst>
          </p:cNvPr>
          <p:cNvSpPr>
            <a:spLocks noGrp="1"/>
          </p:cNvSpPr>
          <p:nvPr>
            <p:ph type="body" idx="1"/>
          </p:nvPr>
        </p:nvSpPr>
        <p:spPr/>
        <p:txBody>
          <a:bodyPr/>
          <a:lstStyle/>
          <a:p>
            <a:r>
              <a:rPr lang="en-US" dirty="0"/>
              <a:t>Creating Observables</a:t>
            </a:r>
          </a:p>
          <a:p>
            <a:pPr lvl="1"/>
            <a:r>
              <a:rPr lang="en-US" dirty="0"/>
              <a:t>The Observable constructor takes one argument: the subscribe function.</a:t>
            </a:r>
            <a:endParaRPr lang="vi-VN" dirty="0"/>
          </a:p>
          <a:p>
            <a:pPr lvl="1"/>
            <a:r>
              <a:rPr lang="en-US" dirty="0"/>
              <a:t>Most commonly, observables are created using creation functions, like of, from, interval, etc.</a:t>
            </a:r>
            <a:endParaRPr lang="vi-VN" dirty="0"/>
          </a:p>
          <a:p>
            <a:r>
              <a:rPr lang="en-US" dirty="0"/>
              <a:t>Subscribing to Observables</a:t>
            </a:r>
            <a:endParaRPr lang="vi-VN" dirty="0"/>
          </a:p>
          <a:p>
            <a:pPr lvl="1"/>
            <a:r>
              <a:rPr lang="en-US" i="1" dirty="0"/>
              <a:t>Subscribing to an Observable is like calling a function, providing callbacks where the data will be delivered to.</a:t>
            </a:r>
            <a:endParaRPr lang="vi-VN" i="1" dirty="0"/>
          </a:p>
          <a:p>
            <a:r>
              <a:rPr lang="en-US" dirty="0"/>
              <a:t>Executing Observables</a:t>
            </a:r>
            <a:endParaRPr lang="vi-VN" dirty="0"/>
          </a:p>
          <a:p>
            <a:pPr lvl="1"/>
            <a:r>
              <a:rPr lang="en-US" dirty="0"/>
              <a:t>next*(</a:t>
            </a:r>
            <a:r>
              <a:rPr lang="en-US" dirty="0" err="1"/>
              <a:t>error|complete</a:t>
            </a:r>
            <a:r>
              <a:rPr lang="en-US" dirty="0"/>
              <a:t>)?</a:t>
            </a:r>
            <a:endParaRPr lang="vi-VN" dirty="0"/>
          </a:p>
          <a:p>
            <a:r>
              <a:rPr lang="en-US" dirty="0"/>
              <a:t>Disposing Observable Executions</a:t>
            </a:r>
          </a:p>
          <a:p>
            <a:pPr lvl="1"/>
            <a:r>
              <a:rPr lang="en-US" dirty="0" err="1"/>
              <a:t>subscription.unsubscribe</a:t>
            </a:r>
            <a:r>
              <a:rPr lang="en-US" dirty="0"/>
              <a:t>();</a:t>
            </a:r>
          </a:p>
          <a:p>
            <a:endParaRPr lang="en-US" dirty="0"/>
          </a:p>
          <a:p>
            <a:pPr lvl="1"/>
            <a:endParaRPr lang="en-US" dirty="0"/>
          </a:p>
        </p:txBody>
      </p:sp>
    </p:spTree>
    <p:extLst>
      <p:ext uri="{BB962C8B-B14F-4D97-AF65-F5344CB8AC3E}">
        <p14:creationId xmlns:p14="http://schemas.microsoft.com/office/powerpoint/2010/main" val="53383053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A28761-D2FA-43C5-9AD4-D72F303C532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0A2C4502-1A10-4641-B374-3E11BBA6F0DA}"/>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xmlns="" id="{807634FA-008F-4E87-951F-3CA12314CCBB}"/>
              </a:ext>
            </a:extLst>
          </p:cNvPr>
          <p:cNvPicPr>
            <a:picLocks noChangeAspect="1"/>
          </p:cNvPicPr>
          <p:nvPr/>
        </p:nvPicPr>
        <p:blipFill>
          <a:blip r:embed="rId2"/>
          <a:stretch>
            <a:fillRect/>
          </a:stretch>
        </p:blipFill>
        <p:spPr>
          <a:xfrm>
            <a:off x="1752600" y="1504950"/>
            <a:ext cx="4514850" cy="2804680"/>
          </a:xfrm>
          <a:prstGeom prst="rect">
            <a:avLst/>
          </a:prstGeom>
        </p:spPr>
      </p:pic>
    </p:spTree>
    <p:extLst>
      <p:ext uri="{BB962C8B-B14F-4D97-AF65-F5344CB8AC3E}">
        <p14:creationId xmlns:p14="http://schemas.microsoft.com/office/powerpoint/2010/main" val="344582160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C2B654-3331-4688-862F-DEF0F6D663B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6DA64C03-1AD9-4F07-BAFC-A0CD8158A822}"/>
              </a:ext>
            </a:extLst>
          </p:cNvPr>
          <p:cNvSpPr>
            <a:spLocks noGrp="1"/>
          </p:cNvSpPr>
          <p:nvPr>
            <p:ph type="body" idx="1"/>
          </p:nvPr>
        </p:nvSpPr>
        <p:spPr/>
        <p:txBody>
          <a:bodyPr/>
          <a:lstStyle/>
          <a:p>
            <a:r>
              <a:rPr lang="vi-VN" dirty="0"/>
              <a:t>Example for filter</a:t>
            </a:r>
            <a:endParaRPr lang="en-US" dirty="0"/>
          </a:p>
        </p:txBody>
      </p:sp>
      <p:pic>
        <p:nvPicPr>
          <p:cNvPr id="4098" name="Picture 2" descr="filter marble diagram">
            <a:extLst>
              <a:ext uri="{FF2B5EF4-FFF2-40B4-BE49-F238E27FC236}">
                <a16:creationId xmlns:a16="http://schemas.microsoft.com/office/drawing/2014/main" xmlns="" id="{177DC7A3-F46C-4A58-B30B-712064D344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885950"/>
            <a:ext cx="670560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04257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77B932-BCE9-4176-A7A0-3450503D6FC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29B32E58-A879-4BA5-9330-3DA726A4BB02}"/>
              </a:ext>
            </a:extLst>
          </p:cNvPr>
          <p:cNvSpPr>
            <a:spLocks noGrp="1"/>
          </p:cNvSpPr>
          <p:nvPr>
            <p:ph type="body" idx="1"/>
          </p:nvPr>
        </p:nvSpPr>
        <p:spPr/>
        <p:txBody>
          <a:bodyPr/>
          <a:lstStyle/>
          <a:p>
            <a:r>
              <a:rPr lang="en-US" dirty="0"/>
              <a:t>Subject</a:t>
            </a:r>
            <a:endParaRPr lang="vi-VN" dirty="0"/>
          </a:p>
          <a:p>
            <a:pPr lvl="1"/>
            <a:r>
              <a:rPr lang="vi-VN" dirty="0"/>
              <a:t>A</a:t>
            </a:r>
            <a:r>
              <a:rPr lang="en-US" dirty="0"/>
              <a:t> special type of Observable that allows values to be </a:t>
            </a:r>
            <a:r>
              <a:rPr lang="en-US" dirty="0" err="1"/>
              <a:t>multicasted</a:t>
            </a:r>
            <a:r>
              <a:rPr lang="en-US" dirty="0"/>
              <a:t> to many Observers. </a:t>
            </a:r>
            <a:endParaRPr lang="vi-VN" dirty="0"/>
          </a:p>
          <a:p>
            <a:pPr lvl="1"/>
            <a:r>
              <a:rPr lang="en-US" dirty="0"/>
              <a:t>Every Subject is an Observable. Given a Subject, you can subscribe to it, providing an Observer, which will start receiving values normally.</a:t>
            </a:r>
            <a:endParaRPr lang="vi-VN" dirty="0"/>
          </a:p>
          <a:p>
            <a:pPr lvl="1"/>
            <a:r>
              <a:rPr lang="en-US" dirty="0"/>
              <a:t>Every Subject is an Observer. It is an object with the methods next(v), error(e), and complete(). </a:t>
            </a:r>
          </a:p>
        </p:txBody>
      </p:sp>
    </p:spTree>
    <p:extLst>
      <p:ext uri="{BB962C8B-B14F-4D97-AF65-F5344CB8AC3E}">
        <p14:creationId xmlns:p14="http://schemas.microsoft.com/office/powerpoint/2010/main" val="128277124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 name="Picture 3">
            <a:extLst>
              <a:ext uri="{FF2B5EF4-FFF2-40B4-BE49-F238E27FC236}">
                <a16:creationId xmlns:a16="http://schemas.microsoft.com/office/drawing/2014/main" xmlns="" id="{DF5D3B81-E8A5-4586-805C-71E302C70F14}"/>
              </a:ext>
            </a:extLst>
          </p:cNvPr>
          <p:cNvPicPr>
            <a:picLocks noChangeAspect="1"/>
          </p:cNvPicPr>
          <p:nvPr/>
        </p:nvPicPr>
        <p:blipFill>
          <a:blip r:embed="rId2"/>
          <a:stretch>
            <a:fillRect/>
          </a:stretch>
        </p:blipFill>
        <p:spPr>
          <a:xfrm>
            <a:off x="2743200" y="1100387"/>
            <a:ext cx="3448050" cy="3801064"/>
          </a:xfrm>
          <a:prstGeom prst="rect">
            <a:avLst/>
          </a:prstGeom>
        </p:spPr>
      </p:pic>
    </p:spTree>
    <p:extLst>
      <p:ext uri="{BB962C8B-B14F-4D97-AF65-F5344CB8AC3E}">
        <p14:creationId xmlns:p14="http://schemas.microsoft.com/office/powerpoint/2010/main" val="395341173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28705" y="1369219"/>
            <a:ext cx="7886700" cy="3263400"/>
          </a:xfrm>
        </p:spPr>
        <p:txBody>
          <a:bodyPr/>
          <a:lstStyle/>
          <a:p>
            <a:endParaRPr lang="en-US" dirty="0"/>
          </a:p>
        </p:txBody>
      </p:sp>
      <p:pic>
        <p:nvPicPr>
          <p:cNvPr id="5122" name="Picture 2" descr="https://miro.medium.com/max/368/1*q-dcW2ShfaUKxxuzPhS_s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2" y="1564983"/>
            <a:ext cx="1981200" cy="305940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miro.medium.com/max/368/1*32LER_zQU3nXEsnbQkC-s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942" y="1564983"/>
            <a:ext cx="1981201" cy="305940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miro.medium.com/max/368/1*cxZnd-MUMMkqQyxOMr6M6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399" y="1564983"/>
            <a:ext cx="1981200" cy="305940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s://miro.medium.com/max/368/1*atJu-haBIebV1dQImnnb_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1581150"/>
            <a:ext cx="1886500" cy="2913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041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endParaRPr lang="vi-VN" dirty="0"/>
          </a:p>
        </p:txBody>
      </p:sp>
      <p:sp>
        <p:nvSpPr>
          <p:cNvPr id="3" name="Text Placeholder 2"/>
          <p:cNvSpPr>
            <a:spLocks noGrp="1"/>
          </p:cNvSpPr>
          <p:nvPr>
            <p:ph type="body" idx="1"/>
          </p:nvPr>
        </p:nvSpPr>
        <p:spPr>
          <a:xfrm>
            <a:off x="607628" y="1123950"/>
            <a:ext cx="7886700" cy="3657600"/>
          </a:xfrm>
        </p:spPr>
        <p:txBody>
          <a:bodyPr/>
          <a:lstStyle/>
          <a:p>
            <a:pPr marL="95250" indent="0">
              <a:buNone/>
            </a:pPr>
            <a:r>
              <a:rPr lang="en-US" b="1" dirty="0"/>
              <a:t>Create new </a:t>
            </a:r>
            <a:r>
              <a:rPr lang="vi-VN" b="1" dirty="0"/>
              <a:t>angular project</a:t>
            </a:r>
            <a:endParaRPr lang="en-US" b="1" dirty="0"/>
          </a:p>
          <a:p>
            <a:pPr marL="95250" indent="0">
              <a:buNone/>
            </a:pPr>
            <a:r>
              <a:rPr lang="en-US" dirty="0"/>
              <a:t>-Open </a:t>
            </a:r>
            <a:r>
              <a:rPr lang="vi-VN" dirty="0"/>
              <a:t>cmd and point to folder</a:t>
            </a:r>
          </a:p>
          <a:p>
            <a:pPr marL="95250" indent="0">
              <a:buNone/>
            </a:pPr>
            <a:r>
              <a:rPr lang="vi-VN" sz="1700" dirty="0">
                <a:solidFill>
                  <a:srgbClr val="FF0000"/>
                </a:solidFill>
              </a:rPr>
              <a:t>         </a:t>
            </a:r>
            <a:r>
              <a:rPr lang="en-US" sz="1700" dirty="0">
                <a:solidFill>
                  <a:srgbClr val="FF0000"/>
                </a:solidFill>
              </a:rPr>
              <a:t>ng new my-app</a:t>
            </a:r>
          </a:p>
          <a:p>
            <a:pPr marL="95250" indent="0">
              <a:buNone/>
            </a:pPr>
            <a:r>
              <a:rPr lang="en-US" dirty="0"/>
              <a:t>-Go to the project directory and launch the server.</a:t>
            </a:r>
          </a:p>
          <a:p>
            <a:pPr marL="552450" lvl="1" indent="0">
              <a:buNone/>
            </a:pPr>
            <a:r>
              <a:rPr lang="en-US" sz="1700" dirty="0">
                <a:solidFill>
                  <a:srgbClr val="FF0000"/>
                </a:solidFill>
              </a:rPr>
              <a:t>cd my-app (go to folder project)</a:t>
            </a:r>
          </a:p>
          <a:p>
            <a:pPr marL="552450" lvl="1" indent="0">
              <a:buNone/>
            </a:pPr>
            <a:r>
              <a:rPr lang="en-US" sz="1700" dirty="0">
                <a:solidFill>
                  <a:srgbClr val="FF0000"/>
                </a:solidFill>
              </a:rPr>
              <a:t>ng serve –open</a:t>
            </a:r>
            <a:endParaRPr lang="vi-VN" sz="1700" dirty="0">
              <a:solidFill>
                <a:srgbClr val="FF0000"/>
              </a:solidFill>
            </a:endParaRPr>
          </a:p>
          <a:p>
            <a:pPr marL="552450" lvl="1" indent="0">
              <a:buNone/>
            </a:pPr>
            <a:r>
              <a:rPr lang="vi-VN" sz="1700" dirty="0">
                <a:solidFill>
                  <a:srgbClr val="FF0000"/>
                </a:solidFill>
              </a:rPr>
              <a:t>OR </a:t>
            </a:r>
            <a:r>
              <a:rPr lang="fr-FR" sz="1700" dirty="0" err="1">
                <a:solidFill>
                  <a:srgbClr val="FF0000"/>
                </a:solidFill>
              </a:rPr>
              <a:t>ng</a:t>
            </a:r>
            <a:r>
              <a:rPr lang="fr-FR" sz="1700" dirty="0">
                <a:solidFill>
                  <a:srgbClr val="FF0000"/>
                </a:solidFill>
              </a:rPr>
              <a:t> serve --port=</a:t>
            </a:r>
            <a:r>
              <a:rPr lang="fr-FR" sz="1700" dirty="0" err="1">
                <a:solidFill>
                  <a:srgbClr val="FF0000"/>
                </a:solidFill>
              </a:rPr>
              <a:t>other</a:t>
            </a:r>
            <a:r>
              <a:rPr lang="fr-FR" sz="1700" dirty="0">
                <a:solidFill>
                  <a:srgbClr val="FF0000"/>
                </a:solidFill>
              </a:rPr>
              <a:t>-</a:t>
            </a:r>
            <a:r>
              <a:rPr lang="vi-VN" sz="1700" dirty="0">
                <a:solidFill>
                  <a:srgbClr val="FF0000"/>
                </a:solidFill>
              </a:rPr>
              <a:t>port. Ex</a:t>
            </a:r>
            <a:r>
              <a:rPr lang="fr-FR" sz="1700" dirty="0">
                <a:solidFill>
                  <a:srgbClr val="FF0000"/>
                </a:solidFill>
              </a:rPr>
              <a:t>: </a:t>
            </a:r>
            <a:r>
              <a:rPr lang="fr-FR" sz="1700" dirty="0" err="1">
                <a:solidFill>
                  <a:srgbClr val="FF0000"/>
                </a:solidFill>
              </a:rPr>
              <a:t>ng</a:t>
            </a:r>
            <a:r>
              <a:rPr lang="fr-FR" sz="1700" dirty="0">
                <a:solidFill>
                  <a:srgbClr val="FF0000"/>
                </a:solidFill>
              </a:rPr>
              <a:t> serve --port=9000</a:t>
            </a:r>
            <a:endParaRPr lang="en-US" sz="1700" dirty="0">
              <a:solidFill>
                <a:srgbClr val="FF0000"/>
              </a:solidFill>
            </a:endParaRPr>
          </a:p>
          <a:p>
            <a:pPr marL="95250" indent="0">
              <a:buNone/>
            </a:pPr>
            <a:r>
              <a:rPr lang="vi-VN" dirty="0"/>
              <a:t>- </a:t>
            </a:r>
            <a:r>
              <a:rPr lang="en-US" dirty="0"/>
              <a:t>The ng serve command launches the server, watches your files, and rebuilds the app as you make changes to those files.</a:t>
            </a:r>
          </a:p>
          <a:p>
            <a:pPr marL="95250" indent="0">
              <a:buNone/>
            </a:pPr>
            <a:r>
              <a:rPr lang="en-US" dirty="0"/>
              <a:t>-Open your browser on </a:t>
            </a:r>
            <a:r>
              <a:rPr lang="en-US" u="sng" dirty="0">
                <a:hlinkClick r:id="rId2"/>
              </a:rPr>
              <a:t>http://localhost:4200/</a:t>
            </a:r>
            <a:endParaRPr lang="en-US" dirty="0"/>
          </a:p>
        </p:txBody>
      </p:sp>
    </p:spTree>
    <p:extLst>
      <p:ext uri="{BB962C8B-B14F-4D97-AF65-F5344CB8AC3E}">
        <p14:creationId xmlns:p14="http://schemas.microsoft.com/office/powerpoint/2010/main" val="9445295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r>
              <a:rPr lang="vi-VN" dirty="0"/>
              <a:t>P</a:t>
            </a:r>
            <a:r>
              <a:rPr lang="en-US" dirty="0" err="1"/>
              <a:t>roject</a:t>
            </a:r>
            <a:r>
              <a:rPr lang="en-US" dirty="0"/>
              <a:t> file structure</a:t>
            </a:r>
            <a:endParaRPr lang="vi-VN" dirty="0">
              <a:hlinkClick r:id="rId2"/>
            </a:endParaRPr>
          </a:p>
          <a:p>
            <a:pPr lvl="1"/>
            <a:r>
              <a:rPr lang="vi-VN" dirty="0">
                <a:hlinkClick r:id="rId2"/>
              </a:rPr>
              <a:t>https://angular.io/guide/file-structure</a:t>
            </a:r>
            <a:endParaRPr lang="vi-VN" dirty="0"/>
          </a:p>
          <a:p>
            <a:r>
              <a:rPr lang="en-US" dirty="0"/>
              <a:t>Behind the </a:t>
            </a:r>
            <a:r>
              <a:rPr lang="en-US" dirty="0" err="1"/>
              <a:t>scense</a:t>
            </a:r>
            <a:endParaRPr lang="en-US" dirty="0">
              <a:hlinkClick r:id="rId3"/>
            </a:endParaRPr>
          </a:p>
          <a:p>
            <a:pPr lvl="1"/>
            <a:r>
              <a:rPr lang="vi-VN" dirty="0">
                <a:hlinkClick r:id="rId3"/>
              </a:rPr>
              <a:t>https://medium.com/siam-vit/how-an-angular-app-work-behind-the-scenes-angular-flow-dcc4d1df27bd</a:t>
            </a:r>
            <a:endParaRPr lang="vi-VN" dirty="0"/>
          </a:p>
          <a:p>
            <a:r>
              <a:rPr lang="vi-VN" dirty="0"/>
              <a:t>Angular CLI – generate </a:t>
            </a:r>
            <a:endParaRPr lang="en-US" dirty="0"/>
          </a:p>
          <a:p>
            <a:pPr lvl="1"/>
            <a:r>
              <a:rPr lang="en-US" dirty="0">
                <a:hlinkClick r:id="rId4"/>
              </a:rPr>
              <a:t>https://angular.io/cli/generate</a:t>
            </a:r>
            <a:endParaRPr lang="en-US" dirty="0"/>
          </a:p>
          <a:p>
            <a:pPr lvl="1"/>
            <a:r>
              <a:rPr lang="en-US" dirty="0"/>
              <a:t>Ex: </a:t>
            </a:r>
            <a:r>
              <a:rPr lang="en-US" i="1" dirty="0">
                <a:solidFill>
                  <a:srgbClr val="FF0000"/>
                </a:solidFill>
              </a:rPr>
              <a:t>ng generate module</a:t>
            </a:r>
          </a:p>
        </p:txBody>
      </p:sp>
    </p:spTree>
    <p:extLst>
      <p:ext uri="{BB962C8B-B14F-4D97-AF65-F5344CB8AC3E}">
        <p14:creationId xmlns:p14="http://schemas.microsoft.com/office/powerpoint/2010/main" val="607661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a:xfrm>
            <a:off x="628705" y="1352550"/>
            <a:ext cx="7886700" cy="3263400"/>
          </a:xfrm>
        </p:spPr>
        <p:txBody>
          <a:bodyPr/>
          <a:lstStyle/>
          <a:p>
            <a:r>
              <a:rPr lang="en-US" dirty="0" err="1"/>
              <a:t>NgModules</a:t>
            </a:r>
            <a:endParaRPr lang="vi-VN" dirty="0"/>
          </a:p>
          <a:p>
            <a:pPr lvl="1"/>
            <a:r>
              <a:rPr lang="en-US" dirty="0">
                <a:hlinkClick r:id="rId2"/>
              </a:rPr>
              <a:t>https://angular.io/guide/architecture-modules</a:t>
            </a:r>
            <a:endParaRPr lang="en-US" dirty="0"/>
          </a:p>
          <a:p>
            <a:pPr lvl="1"/>
            <a:r>
              <a:rPr lang="en-US" dirty="0" err="1"/>
              <a:t>NgModules</a:t>
            </a:r>
            <a:r>
              <a:rPr lang="en-US" dirty="0"/>
              <a:t> configure the injector and the compiler and help organize related things together. </a:t>
            </a:r>
          </a:p>
          <a:p>
            <a:pPr lvl="1"/>
            <a:r>
              <a:rPr lang="en-US" dirty="0"/>
              <a:t>An </a:t>
            </a:r>
            <a:r>
              <a:rPr lang="en-US" dirty="0" err="1"/>
              <a:t>NgModule</a:t>
            </a:r>
            <a:r>
              <a:rPr lang="en-US" dirty="0"/>
              <a:t> is a class marked by the @</a:t>
            </a:r>
            <a:r>
              <a:rPr lang="en-US" dirty="0" err="1"/>
              <a:t>NgModule</a:t>
            </a:r>
            <a:r>
              <a:rPr lang="en-US" dirty="0"/>
              <a:t> decorator.</a:t>
            </a:r>
          </a:p>
          <a:p>
            <a:endParaRPr lang="en-US" dirty="0"/>
          </a:p>
        </p:txBody>
      </p:sp>
    </p:spTree>
    <p:extLst>
      <p:ext uri="{BB962C8B-B14F-4D97-AF65-F5344CB8AC3E}">
        <p14:creationId xmlns:p14="http://schemas.microsoft.com/office/powerpoint/2010/main" val="9777946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pPr marL="95250" indent="0">
              <a:buNone/>
            </a:pPr>
            <a:r>
              <a:rPr lang="en-US" dirty="0" err="1"/>
              <a:t>NgModule</a:t>
            </a:r>
            <a:r>
              <a:rPr lang="en-US" dirty="0"/>
              <a:t> metadata does the following:</a:t>
            </a:r>
          </a:p>
          <a:p>
            <a:pPr lvl="1"/>
            <a:r>
              <a:rPr lang="en-US" dirty="0"/>
              <a:t>Declares which components, directives, and pipes belong to the module.</a:t>
            </a:r>
          </a:p>
          <a:p>
            <a:pPr lvl="1"/>
            <a:r>
              <a:rPr lang="en-US" dirty="0"/>
              <a:t>Makes some of those components, directives, and pipes public so that other module's component templates can use them.</a:t>
            </a:r>
          </a:p>
          <a:p>
            <a:pPr lvl="1"/>
            <a:r>
              <a:rPr lang="en-US" dirty="0"/>
              <a:t>Imports other modules with the components, directives, and pipes that components in the current module need.</a:t>
            </a:r>
          </a:p>
          <a:p>
            <a:pPr lvl="1"/>
            <a:r>
              <a:rPr lang="en-US" dirty="0"/>
              <a:t>Provides services that the other application components can use.</a:t>
            </a:r>
          </a:p>
          <a:p>
            <a:pPr lvl="1"/>
            <a:r>
              <a:rPr lang="en-US" dirty="0"/>
              <a:t>An </a:t>
            </a:r>
            <a:r>
              <a:rPr lang="en-US" dirty="0" err="1"/>
              <a:t>NgModule</a:t>
            </a:r>
            <a:r>
              <a:rPr lang="en-US" dirty="0"/>
              <a:t> can only export the </a:t>
            </a:r>
            <a:r>
              <a:rPr lang="en-US" dirty="0">
                <a:hlinkClick r:id="rId2"/>
              </a:rPr>
              <a:t>declarable classes</a:t>
            </a:r>
            <a:r>
              <a:rPr lang="en-US" dirty="0"/>
              <a:t> it owns or imports from other modules. It doesn't declare or export any other kind of class.</a:t>
            </a:r>
          </a:p>
        </p:txBody>
      </p:sp>
    </p:spTree>
    <p:extLst>
      <p:ext uri="{BB962C8B-B14F-4D97-AF65-F5344CB8AC3E}">
        <p14:creationId xmlns:p14="http://schemas.microsoft.com/office/powerpoint/2010/main" val="4464970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Explore Angular project</a:t>
            </a:r>
            <a:endParaRPr dirty="0"/>
          </a:p>
        </p:txBody>
      </p:sp>
      <p:sp>
        <p:nvSpPr>
          <p:cNvPr id="126" name="Google Shape;126;p19"/>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342900" lvl="0" indent="-342900" algn="l" rtl="0">
              <a:spcBef>
                <a:spcPts val="800"/>
              </a:spcBef>
              <a:spcAft>
                <a:spcPts val="0"/>
              </a:spcAft>
              <a:buFont typeface="Arial" panose="020B0604020202020204" pitchFamily="34" charset="0"/>
              <a:buChar char="•"/>
            </a:pPr>
            <a:r>
              <a:rPr lang="en" dirty="0"/>
              <a:t>NgModule metadata</a:t>
            </a:r>
            <a:endParaRPr dirty="0"/>
          </a:p>
          <a:p>
            <a:pPr lvl="1" indent="-361950">
              <a:spcBef>
                <a:spcPts val="800"/>
              </a:spcBef>
              <a:buSzPts val="2100"/>
            </a:pPr>
            <a:r>
              <a:rPr lang="en-US" dirty="0"/>
              <a:t>declarations—this application's component.</a:t>
            </a:r>
          </a:p>
          <a:p>
            <a:pPr lvl="1" indent="-361950">
              <a:spcBef>
                <a:spcPts val="800"/>
              </a:spcBef>
              <a:buSzPts val="2100"/>
            </a:pPr>
            <a:r>
              <a:rPr lang="en-US" dirty="0"/>
              <a:t>imports—import </a:t>
            </a:r>
            <a:r>
              <a:rPr lang="en-US" dirty="0" err="1"/>
              <a:t>BrowserModule</a:t>
            </a:r>
            <a:r>
              <a:rPr lang="en-US" dirty="0"/>
              <a:t> to have browser specific services such as DOM rendering, sanitization, and location.</a:t>
            </a:r>
          </a:p>
          <a:p>
            <a:pPr lvl="1" indent="-361950">
              <a:spcBef>
                <a:spcPts val="800"/>
              </a:spcBef>
              <a:buSzPts val="2100"/>
            </a:pPr>
            <a:r>
              <a:rPr lang="en-US" dirty="0"/>
              <a:t>providers—the service providers.</a:t>
            </a:r>
          </a:p>
          <a:p>
            <a:pPr lvl="1" indent="-361950">
              <a:spcBef>
                <a:spcPts val="800"/>
              </a:spcBef>
              <a:buSzPts val="2100"/>
            </a:pPr>
            <a:r>
              <a:rPr lang="en-US" b="1" dirty="0"/>
              <a:t>bootstrap</a:t>
            </a:r>
            <a:r>
              <a:rPr lang="en-US" dirty="0"/>
              <a:t>—the root component that Angular creates and inserts into the index.html host web page. Launching your app with a root module</a:t>
            </a:r>
            <a:endParaRPr lang="vi-VN" dirty="0"/>
          </a:p>
          <a:p>
            <a:r>
              <a:rPr lang="en-US" dirty="0"/>
              <a:t>Every application has at least one Angular module, the </a:t>
            </a:r>
            <a:r>
              <a:rPr lang="en-US" i="1" dirty="0"/>
              <a:t>root</a:t>
            </a:r>
            <a:r>
              <a:rPr lang="en-US" dirty="0"/>
              <a:t> module, which must be present for bootstrapping the application on launch. </a:t>
            </a:r>
            <a:endParaRPr dirty="0"/>
          </a:p>
        </p:txBody>
      </p:sp>
    </p:spTree>
    <p:extLst>
      <p:ext uri="{BB962C8B-B14F-4D97-AF65-F5344CB8AC3E}">
        <p14:creationId xmlns:p14="http://schemas.microsoft.com/office/powerpoint/2010/main" val="21263616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762000" y="1369219"/>
            <a:ext cx="5905500" cy="3219450"/>
          </a:xfrm>
          <a:prstGeom prst="rect">
            <a:avLst/>
          </a:prstGeom>
        </p:spPr>
      </p:pic>
    </p:spTree>
    <p:extLst>
      <p:ext uri="{BB962C8B-B14F-4D97-AF65-F5344CB8AC3E}">
        <p14:creationId xmlns:p14="http://schemas.microsoft.com/office/powerpoint/2010/main" val="40108284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endParaRPr lang="en-US" dirty="0"/>
          </a:p>
        </p:txBody>
      </p:sp>
      <p:pic>
        <p:nvPicPr>
          <p:cNvPr id="1026" name="Picture 2" descr="Component compilation con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85950"/>
            <a:ext cx="5715000" cy="192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4754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r>
              <a:rPr lang="en-US" dirty="0"/>
              <a:t>Sharing modules</a:t>
            </a:r>
          </a:p>
          <a:p>
            <a:pPr lvl="1"/>
            <a:r>
              <a:rPr lang="en-US" dirty="0"/>
              <a:t>You can put commonly used directives, pipes, and components into one module and then import just that module wherever you need it in other parts of your app.</a:t>
            </a:r>
          </a:p>
        </p:txBody>
      </p:sp>
      <p:pic>
        <p:nvPicPr>
          <p:cNvPr id="5" name="Picture 4"/>
          <p:cNvPicPr>
            <a:picLocks noChangeAspect="1"/>
          </p:cNvPicPr>
          <p:nvPr/>
        </p:nvPicPr>
        <p:blipFill>
          <a:blip r:embed="rId2"/>
          <a:stretch>
            <a:fillRect/>
          </a:stretch>
        </p:blipFill>
        <p:spPr>
          <a:xfrm>
            <a:off x="825674" y="2800350"/>
            <a:ext cx="4186694" cy="1478493"/>
          </a:xfrm>
          <a:prstGeom prst="rect">
            <a:avLst/>
          </a:prstGeom>
        </p:spPr>
      </p:pic>
      <p:sp>
        <p:nvSpPr>
          <p:cNvPr id="6" name="TextBox 5"/>
          <p:cNvSpPr txBox="1"/>
          <p:nvPr/>
        </p:nvSpPr>
        <p:spPr>
          <a:xfrm>
            <a:off x="5190929" y="2983957"/>
            <a:ext cx="3181350" cy="1600438"/>
          </a:xfrm>
          <a:prstGeom prst="rect">
            <a:avLst/>
          </a:prstGeom>
          <a:noFill/>
        </p:spPr>
        <p:txBody>
          <a:bodyPr wrap="square" rtlCol="0">
            <a:spAutoFit/>
          </a:bodyPr>
          <a:lstStyle/>
          <a:p>
            <a:pPr marL="285750" lvl="2" indent="-285750">
              <a:buFont typeface="Courier New" panose="02070309020205020404" pitchFamily="49" charset="0"/>
              <a:buChar char="o"/>
            </a:pPr>
            <a:r>
              <a:rPr lang="en-US" sz="1200" dirty="0"/>
              <a:t>It imports the </a:t>
            </a:r>
            <a:r>
              <a:rPr lang="en-US" sz="1200" dirty="0" err="1"/>
              <a:t>CommonModule</a:t>
            </a:r>
            <a:r>
              <a:rPr lang="en-US" sz="1200" dirty="0"/>
              <a:t> because the module's component needs common directives.</a:t>
            </a:r>
          </a:p>
          <a:p>
            <a:pPr marL="285750" lvl="2" indent="-285750">
              <a:buFont typeface="Courier New" panose="02070309020205020404" pitchFamily="49" charset="0"/>
              <a:buChar char="o"/>
            </a:pPr>
            <a:r>
              <a:rPr lang="en-US" sz="1200" dirty="0"/>
              <a:t>It declares and exports the utility pipe, directive, and component classes.</a:t>
            </a:r>
          </a:p>
          <a:p>
            <a:pPr marL="285750" lvl="2" indent="-285750">
              <a:buFont typeface="Courier New" panose="02070309020205020404" pitchFamily="49" charset="0"/>
              <a:buChar char="o"/>
            </a:pPr>
            <a:r>
              <a:rPr lang="en-US" sz="1200" dirty="0"/>
              <a:t>It re-exports the </a:t>
            </a:r>
            <a:r>
              <a:rPr lang="en-US" sz="1200" dirty="0" err="1"/>
              <a:t>CommonModule</a:t>
            </a:r>
            <a:r>
              <a:rPr lang="en-US" sz="1200" dirty="0"/>
              <a:t> and </a:t>
            </a:r>
            <a:r>
              <a:rPr lang="en-US" sz="1200" dirty="0" err="1"/>
              <a:t>FormsModule</a:t>
            </a:r>
            <a:r>
              <a:rPr lang="en-US" sz="1200" dirty="0"/>
              <a:t>.</a:t>
            </a:r>
          </a:p>
          <a:p>
            <a:endParaRPr lang="en-US" dirty="0"/>
          </a:p>
        </p:txBody>
      </p:sp>
    </p:spTree>
    <p:extLst>
      <p:ext uri="{BB962C8B-B14F-4D97-AF65-F5344CB8AC3E}">
        <p14:creationId xmlns:p14="http://schemas.microsoft.com/office/powerpoint/2010/main" val="24903918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vi-VN" dirty="0"/>
              <a:t>Agenda</a:t>
            </a:r>
            <a:endParaRPr dirty="0"/>
          </a:p>
        </p:txBody>
      </p:sp>
      <p:sp>
        <p:nvSpPr>
          <p:cNvPr id="95" name="Google Shape;95;p14"/>
          <p:cNvSpPr txBox="1">
            <a:spLocks noGrp="1"/>
          </p:cNvSpPr>
          <p:nvPr>
            <p:ph type="body" idx="1"/>
          </p:nvPr>
        </p:nvSpPr>
        <p:spPr>
          <a:xfrm>
            <a:off x="628650" y="971550"/>
            <a:ext cx="7886700" cy="3680726"/>
          </a:xfrm>
          <a:prstGeom prst="rect">
            <a:avLst/>
          </a:prstGeom>
        </p:spPr>
        <p:txBody>
          <a:bodyPr spcFirstLastPara="1" wrap="square" lIns="68575" tIns="68575" rIns="68575" bIns="68575" anchor="t" anchorCtr="0">
            <a:noAutofit/>
          </a:bodyPr>
          <a:lstStyle/>
          <a:p>
            <a:pPr marL="323850" lvl="0" indent="-228600" algn="l" rtl="0">
              <a:lnSpc>
                <a:spcPct val="115000"/>
              </a:lnSpc>
              <a:spcBef>
                <a:spcPts val="500"/>
              </a:spcBef>
              <a:spcAft>
                <a:spcPts val="0"/>
              </a:spcAft>
              <a:buSzPts val="2100"/>
              <a:buFont typeface="+mj-lt"/>
              <a:buAutoNum type="arabicPeriod"/>
            </a:pPr>
            <a:r>
              <a:rPr lang="vi-VN" sz="2000" b="1" dirty="0">
                <a:latin typeface="Calibri" panose="020F0502020204030204" pitchFamily="34" charset="0"/>
                <a:ea typeface="Arial"/>
                <a:cs typeface="Calibri" panose="020F0502020204030204" pitchFamily="34" charset="0"/>
                <a:sym typeface="Arial"/>
              </a:rPr>
              <a:t> Ang</a:t>
            </a:r>
            <a:r>
              <a:rPr lang="en" sz="2000" b="1" dirty="0">
                <a:latin typeface="Calibri" panose="020F0502020204030204" pitchFamily="34" charset="0"/>
                <a:ea typeface="Arial"/>
                <a:cs typeface="Calibri" panose="020F0502020204030204" pitchFamily="34" charset="0"/>
                <a:sym typeface="Arial"/>
              </a:rPr>
              <a:t>ular Introduction</a:t>
            </a:r>
            <a:endParaRPr lang="vi-VN" sz="2000" b="1" dirty="0">
              <a:latin typeface="Calibri" panose="020F0502020204030204" pitchFamily="34" charset="0"/>
              <a:ea typeface="Arial"/>
              <a:cs typeface="Calibri" panose="020F0502020204030204" pitchFamily="34" charset="0"/>
              <a:sym typeface="Arial"/>
            </a:endParaRPr>
          </a:p>
          <a:p>
            <a:pPr marL="781050" lvl="1" indent="-228600">
              <a:lnSpc>
                <a:spcPct val="115000"/>
              </a:lnSpc>
              <a:spcBef>
                <a:spcPts val="200"/>
              </a:spcBef>
              <a:buSzPct val="100000"/>
              <a:buFont typeface="+mj-lt"/>
              <a:buAutoNum type="arabicPeriod"/>
            </a:pPr>
            <a:r>
              <a:rPr lang="vi-VN" sz="1700" b="1" dirty="0">
                <a:latin typeface="Calibri" panose="020F0502020204030204" pitchFamily="34" charset="0"/>
                <a:ea typeface="Arial"/>
                <a:cs typeface="Calibri" panose="020F0502020204030204" pitchFamily="34" charset="0"/>
                <a:sym typeface="Arial"/>
              </a:rPr>
              <a:t>Overview</a:t>
            </a:r>
            <a:endParaRPr sz="1700" b="1" dirty="0">
              <a:latin typeface="Calibri" panose="020F0502020204030204" pitchFamily="34" charset="0"/>
              <a:ea typeface="Arial"/>
              <a:cs typeface="Calibri" panose="020F0502020204030204" pitchFamily="34" charset="0"/>
              <a:sym typeface="Arial"/>
            </a:endParaRPr>
          </a:p>
          <a:p>
            <a:pPr marL="781050" lvl="1" indent="-228600">
              <a:lnSpc>
                <a:spcPct val="115000"/>
              </a:lnSpc>
              <a:spcBef>
                <a:spcPts val="0"/>
              </a:spcBef>
              <a:buSzPct val="100000"/>
              <a:buFont typeface="+mj-lt"/>
              <a:buAutoNum type="arabicPeriod"/>
            </a:pPr>
            <a:r>
              <a:rPr lang="en" sz="1700" b="1" dirty="0">
                <a:latin typeface="Calibri" panose="020F0502020204030204" pitchFamily="34" charset="0"/>
                <a:ea typeface="Arial"/>
                <a:cs typeface="Calibri" panose="020F0502020204030204" pitchFamily="34" charset="0"/>
                <a:sym typeface="Arial"/>
              </a:rPr>
              <a:t>Spring Data Flow Chart</a:t>
            </a:r>
            <a:endParaRPr sz="1700" b="1" dirty="0">
              <a:latin typeface="Calibri" panose="020F0502020204030204" pitchFamily="34" charset="0"/>
              <a:ea typeface="Arial"/>
              <a:cs typeface="Calibri" panose="020F0502020204030204" pitchFamily="34" charset="0"/>
              <a:sym typeface="Arial"/>
            </a:endParaRPr>
          </a:p>
          <a:p>
            <a:pPr marL="323850" lvl="0" indent="-228600" algn="l" rtl="0">
              <a:lnSpc>
                <a:spcPct val="115000"/>
              </a:lnSpc>
              <a:spcBef>
                <a:spcPts val="0"/>
              </a:spcBef>
              <a:spcAft>
                <a:spcPts val="0"/>
              </a:spcAft>
              <a:buSzPts val="2100"/>
              <a:buFont typeface="+mj-lt"/>
              <a:buAutoNum type="arabicPeriod"/>
            </a:pPr>
            <a:r>
              <a:rPr lang="vi-VN" sz="2000" b="1" dirty="0">
                <a:latin typeface="Calibri" panose="020F0502020204030204" pitchFamily="34" charset="0"/>
                <a:ea typeface="Arial"/>
                <a:cs typeface="Calibri" panose="020F0502020204030204" pitchFamily="34" charset="0"/>
                <a:sym typeface="Arial"/>
              </a:rPr>
              <a:t> </a:t>
            </a:r>
            <a:r>
              <a:rPr lang="en" sz="2000" b="1" dirty="0">
                <a:latin typeface="Calibri" panose="020F0502020204030204" pitchFamily="34" charset="0"/>
                <a:ea typeface="Arial"/>
                <a:cs typeface="Calibri" panose="020F0502020204030204" pitchFamily="34" charset="0"/>
                <a:sym typeface="Arial"/>
              </a:rPr>
              <a:t>Set up Environment</a:t>
            </a:r>
            <a:endParaRPr sz="2000" b="1" dirty="0">
              <a:latin typeface="Calibri" panose="020F0502020204030204" pitchFamily="34" charset="0"/>
              <a:ea typeface="Arial"/>
              <a:cs typeface="Calibri" panose="020F0502020204030204" pitchFamily="34" charset="0"/>
              <a:sym typeface="Arial"/>
            </a:endParaRPr>
          </a:p>
          <a:p>
            <a:pPr marL="323850" lvl="0" indent="-228600" algn="l" rtl="0">
              <a:lnSpc>
                <a:spcPct val="115000"/>
              </a:lnSpc>
              <a:spcBef>
                <a:spcPts val="0"/>
              </a:spcBef>
              <a:spcAft>
                <a:spcPts val="0"/>
              </a:spcAft>
              <a:buSzPts val="2100"/>
              <a:buFont typeface="+mj-lt"/>
              <a:buAutoNum type="arabicPeriod"/>
            </a:pPr>
            <a:r>
              <a:rPr lang="vi-VN" sz="2000" b="1" dirty="0">
                <a:latin typeface="Calibri" panose="020F0502020204030204" pitchFamily="34" charset="0"/>
                <a:ea typeface="Arial"/>
                <a:cs typeface="Calibri" panose="020F0502020204030204" pitchFamily="34" charset="0"/>
                <a:sym typeface="Arial"/>
              </a:rPr>
              <a:t> Explore</a:t>
            </a:r>
            <a:r>
              <a:rPr lang="en" sz="2000" b="1" dirty="0">
                <a:latin typeface="Calibri" panose="020F0502020204030204" pitchFamily="34" charset="0"/>
                <a:ea typeface="Arial"/>
                <a:cs typeface="Calibri" panose="020F0502020204030204" pitchFamily="34" charset="0"/>
                <a:sym typeface="Arial"/>
              </a:rPr>
              <a:t> Angular project</a:t>
            </a:r>
            <a:endParaRPr lang="vi-VN" sz="2000" b="1" dirty="0">
              <a:latin typeface="Calibri" panose="020F0502020204030204" pitchFamily="34" charset="0"/>
              <a:ea typeface="Arial"/>
              <a:cs typeface="Calibri" panose="020F0502020204030204" pitchFamily="34" charset="0"/>
              <a:sym typeface="Arial"/>
            </a:endParaRPr>
          </a:p>
          <a:p>
            <a:pPr marL="781050" lvl="1" indent="-228600">
              <a:lnSpc>
                <a:spcPct val="115000"/>
              </a:lnSpc>
              <a:spcBef>
                <a:spcPts val="0"/>
              </a:spcBef>
              <a:buSzPct val="100000"/>
              <a:buFont typeface="+mj-lt"/>
              <a:buAutoNum type="arabicPeriod"/>
            </a:pPr>
            <a:r>
              <a:rPr lang="vi-VN" sz="1700" b="1" dirty="0">
                <a:latin typeface="Calibri" panose="020F0502020204030204" pitchFamily="34" charset="0"/>
                <a:ea typeface="Arial"/>
                <a:cs typeface="Calibri" panose="020F0502020204030204" pitchFamily="34" charset="0"/>
                <a:sym typeface="Arial"/>
              </a:rPr>
              <a:t> Component</a:t>
            </a:r>
          </a:p>
          <a:p>
            <a:pPr marL="781050" lvl="1" indent="-228600">
              <a:lnSpc>
                <a:spcPct val="115000"/>
              </a:lnSpc>
              <a:spcBef>
                <a:spcPts val="0"/>
              </a:spcBef>
              <a:buSzPct val="100000"/>
              <a:buFont typeface="+mj-lt"/>
              <a:buAutoNum type="arabicPeriod"/>
            </a:pPr>
            <a:r>
              <a:rPr lang="vi-VN" sz="1700" b="1" dirty="0">
                <a:latin typeface="Calibri" panose="020F0502020204030204" pitchFamily="34" charset="0"/>
                <a:ea typeface="Arial"/>
                <a:cs typeface="Calibri" panose="020F0502020204030204" pitchFamily="34" charset="0"/>
                <a:sym typeface="Arial"/>
              </a:rPr>
              <a:t> </a:t>
            </a:r>
            <a:r>
              <a:rPr lang="en" sz="1700" b="1" dirty="0">
                <a:latin typeface="Calibri" panose="020F0502020204030204" pitchFamily="34" charset="0"/>
                <a:ea typeface="Arial"/>
                <a:cs typeface="Calibri" panose="020F0502020204030204" pitchFamily="34" charset="0"/>
                <a:sym typeface="Arial"/>
              </a:rPr>
              <a:t>NgModules</a:t>
            </a:r>
            <a:endParaRPr sz="1700" b="1" dirty="0">
              <a:latin typeface="Calibri" panose="020F0502020204030204" pitchFamily="34" charset="0"/>
              <a:ea typeface="Arial"/>
              <a:cs typeface="Calibri" panose="020F0502020204030204" pitchFamily="34" charset="0"/>
              <a:sym typeface="Arial"/>
            </a:endParaRPr>
          </a:p>
          <a:p>
            <a:pPr marL="323850" lvl="0" indent="-228600" algn="l" rtl="0">
              <a:lnSpc>
                <a:spcPct val="115000"/>
              </a:lnSpc>
              <a:spcBef>
                <a:spcPts val="0"/>
              </a:spcBef>
              <a:spcAft>
                <a:spcPts val="0"/>
              </a:spcAft>
              <a:buSzPts val="2100"/>
              <a:buFont typeface="+mj-lt"/>
              <a:buAutoNum type="arabicPeriod"/>
            </a:pPr>
            <a:r>
              <a:rPr lang="vi-VN" sz="2000" b="1" dirty="0">
                <a:latin typeface="Calibri" panose="020F0502020204030204" pitchFamily="34" charset="0"/>
                <a:ea typeface="Arial"/>
                <a:cs typeface="Calibri" panose="020F0502020204030204" pitchFamily="34" charset="0"/>
                <a:sym typeface="Arial"/>
              </a:rPr>
              <a:t> </a:t>
            </a:r>
            <a:r>
              <a:rPr lang="en" sz="2000" b="1" dirty="0">
                <a:latin typeface="Calibri" panose="020F0502020204030204" pitchFamily="34" charset="0"/>
                <a:ea typeface="Arial"/>
                <a:cs typeface="Calibri" panose="020F0502020204030204" pitchFamily="34" charset="0"/>
                <a:sym typeface="Arial"/>
              </a:rPr>
              <a:t>TypeScript</a:t>
            </a:r>
            <a:endParaRPr sz="2000" b="1" dirty="0">
              <a:latin typeface="Calibri" panose="020F0502020204030204" pitchFamily="34" charset="0"/>
              <a:ea typeface="Arial"/>
              <a:cs typeface="Calibri" panose="020F0502020204030204" pitchFamily="34" charset="0"/>
              <a:sym typeface="Arial"/>
            </a:endParaRPr>
          </a:p>
          <a:p>
            <a:pPr marL="323850" lvl="0" indent="-228600">
              <a:lnSpc>
                <a:spcPct val="115000"/>
              </a:lnSpc>
              <a:spcBef>
                <a:spcPts val="0"/>
              </a:spcBef>
              <a:buFont typeface="+mj-lt"/>
              <a:buAutoNum type="arabicPeriod"/>
            </a:pPr>
            <a:r>
              <a:rPr lang="vi-VN" sz="2000" b="1" dirty="0">
                <a:latin typeface="Calibri" panose="020F0502020204030204" pitchFamily="34" charset="0"/>
                <a:ea typeface="Arial"/>
                <a:cs typeface="Calibri" panose="020F0502020204030204" pitchFamily="34" charset="0"/>
                <a:sym typeface="Arial"/>
              </a:rPr>
              <a:t> </a:t>
            </a:r>
            <a:r>
              <a:rPr lang="en-US" sz="2000" b="1" dirty="0">
                <a:latin typeface="Calibri" panose="020F0502020204030204" pitchFamily="34" charset="0"/>
                <a:ea typeface="Arial"/>
                <a:cs typeface="Calibri" panose="020F0502020204030204" pitchFamily="34" charset="0"/>
                <a:sym typeface="Arial"/>
              </a:rPr>
              <a:t>Angular Data Binding</a:t>
            </a:r>
            <a:endParaRPr sz="2000" b="1" dirty="0">
              <a:latin typeface="Calibri" panose="020F0502020204030204" pitchFamily="34" charset="0"/>
              <a:ea typeface="Arial"/>
              <a:cs typeface="Calibri" panose="020F0502020204030204" pitchFamily="34" charset="0"/>
              <a:sym typeface="Arial"/>
            </a:endParaRPr>
          </a:p>
          <a:p>
            <a:pPr marL="0" lvl="0" indent="0" algn="l" rtl="0">
              <a:spcBef>
                <a:spcPts val="800"/>
              </a:spcBef>
              <a:spcAft>
                <a:spcPts val="0"/>
              </a:spcAft>
              <a:buNone/>
            </a:pPr>
            <a:endParaRPr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r>
              <a:rPr lang="en-US" dirty="0"/>
              <a:t>Frequently-used modules</a:t>
            </a:r>
          </a:p>
          <a:p>
            <a:pPr marL="95250" indent="0">
              <a:buNone/>
            </a:pP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1600200" y="1885950"/>
            <a:ext cx="5668369" cy="3130755"/>
          </a:xfrm>
          <a:prstGeom prst="rect">
            <a:avLst/>
          </a:prstGeom>
        </p:spPr>
      </p:pic>
    </p:spTree>
    <p:extLst>
      <p:ext uri="{BB962C8B-B14F-4D97-AF65-F5344CB8AC3E}">
        <p14:creationId xmlns:p14="http://schemas.microsoft.com/office/powerpoint/2010/main" val="8085394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r>
              <a:rPr lang="en-US" dirty="0"/>
              <a:t>Entry components</a:t>
            </a:r>
          </a:p>
          <a:p>
            <a:pPr marL="552450" lvl="1" indent="0">
              <a:buNone/>
            </a:pPr>
            <a:r>
              <a:rPr lang="en-US" dirty="0"/>
              <a:t>An entry component is any component that Angular loads imperatively, (which means you’re not referencing it in the template), by type. You specify an entry component by bootstrapping it in an </a:t>
            </a:r>
            <a:r>
              <a:rPr lang="en-US" dirty="0" err="1"/>
              <a:t>NgModule</a:t>
            </a:r>
            <a:r>
              <a:rPr lang="en-US" dirty="0"/>
              <a:t>, or including it in a routing definition.</a:t>
            </a:r>
            <a:endParaRPr lang="vi-VN" dirty="0"/>
          </a:p>
          <a:p>
            <a:r>
              <a:rPr lang="en-US" dirty="0"/>
              <a:t>There are two main kinds of entry components:</a:t>
            </a:r>
          </a:p>
          <a:p>
            <a:pPr lvl="1"/>
            <a:r>
              <a:rPr lang="en-US" dirty="0"/>
              <a:t>The bootstrapped root component.</a:t>
            </a:r>
          </a:p>
          <a:p>
            <a:pPr lvl="1"/>
            <a:r>
              <a:rPr lang="en-US" dirty="0"/>
              <a:t>A component you specify in a route definition.</a:t>
            </a:r>
          </a:p>
          <a:p>
            <a:pPr marL="552450" lvl="1" indent="0">
              <a:buNone/>
            </a:pPr>
            <a:endParaRPr lang="en-US" dirty="0"/>
          </a:p>
        </p:txBody>
      </p:sp>
    </p:spTree>
    <p:extLst>
      <p:ext uri="{BB962C8B-B14F-4D97-AF65-F5344CB8AC3E}">
        <p14:creationId xmlns:p14="http://schemas.microsoft.com/office/powerpoint/2010/main" val="37747332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Explore Angular project</a:t>
            </a:r>
            <a:endParaRPr lang="en-US" dirty="0"/>
          </a:p>
        </p:txBody>
      </p:sp>
      <p:sp>
        <p:nvSpPr>
          <p:cNvPr id="3" name="Text Placeholder 2"/>
          <p:cNvSpPr>
            <a:spLocks noGrp="1"/>
          </p:cNvSpPr>
          <p:nvPr>
            <p:ph type="body" idx="1"/>
          </p:nvPr>
        </p:nvSpPr>
        <p:spPr/>
        <p:txBody>
          <a:bodyPr/>
          <a:lstStyle/>
          <a:p>
            <a:r>
              <a:rPr lang="en-US" dirty="0"/>
              <a:t>Components</a:t>
            </a:r>
            <a:endParaRPr lang="vi-VN" dirty="0"/>
          </a:p>
          <a:p>
            <a:pPr lvl="1"/>
            <a:r>
              <a:rPr lang="en-US" dirty="0">
                <a:hlinkClick r:id="rId2"/>
              </a:rPr>
              <a:t>https://angular.io/guide/architecture-components</a:t>
            </a:r>
            <a:endParaRPr lang="vi-VN" dirty="0"/>
          </a:p>
          <a:p>
            <a:pPr lvl="1"/>
            <a:r>
              <a:rPr lang="en-US" sz="1700" dirty="0"/>
              <a:t>Angular </a:t>
            </a:r>
            <a:r>
              <a:rPr lang="vi-VN" sz="1700" dirty="0"/>
              <a:t>CLI: </a:t>
            </a:r>
            <a:r>
              <a:rPr lang="en-US" sz="1700" dirty="0">
                <a:solidFill>
                  <a:srgbClr val="FF0000"/>
                </a:solidFill>
              </a:rPr>
              <a:t>ng generate component hero</a:t>
            </a:r>
          </a:p>
          <a:p>
            <a:pPr marL="838200" lvl="1" indent="-285750">
              <a:buFont typeface="Arial" panose="020B0604020202020204" pitchFamily="34" charset="0"/>
              <a:buChar char="•"/>
            </a:pPr>
            <a:r>
              <a:rPr lang="en-US" sz="1700" dirty="0"/>
              <a:t>Angular </a:t>
            </a:r>
            <a:r>
              <a:rPr lang="en-US" sz="1700" dirty="0">
                <a:hlinkClick r:id="rId3"/>
              </a:rPr>
              <a:t>components</a:t>
            </a:r>
            <a:r>
              <a:rPr lang="en-US" sz="1700" dirty="0"/>
              <a:t> form the data structure of your application. </a:t>
            </a:r>
            <a:endParaRPr lang="vi-VN" sz="1700" dirty="0"/>
          </a:p>
          <a:p>
            <a:pPr marL="838200" lvl="1" indent="-285750">
              <a:buFont typeface="Arial" panose="020B0604020202020204" pitchFamily="34" charset="0"/>
              <a:buChar char="•"/>
            </a:pPr>
            <a:r>
              <a:rPr lang="en-US" sz="1700" dirty="0"/>
              <a:t>The HTML </a:t>
            </a:r>
            <a:r>
              <a:rPr lang="en-US" sz="1700" dirty="0">
                <a:hlinkClick r:id="rId4"/>
              </a:rPr>
              <a:t>template</a:t>
            </a:r>
            <a:r>
              <a:rPr lang="en-US" sz="1700" dirty="0"/>
              <a:t> associated with a component provides the means to display that data in the context of a web page. </a:t>
            </a:r>
          </a:p>
        </p:txBody>
      </p:sp>
      <p:pic>
        <p:nvPicPr>
          <p:cNvPr id="4" name="Picture 3"/>
          <p:cNvPicPr>
            <a:picLocks noChangeAspect="1"/>
          </p:cNvPicPr>
          <p:nvPr/>
        </p:nvPicPr>
        <p:blipFill>
          <a:blip r:embed="rId5"/>
          <a:stretch>
            <a:fillRect/>
          </a:stretch>
        </p:blipFill>
        <p:spPr>
          <a:xfrm>
            <a:off x="3505200" y="3409950"/>
            <a:ext cx="1905000" cy="962025"/>
          </a:xfrm>
          <a:prstGeom prst="rect">
            <a:avLst/>
          </a:prstGeom>
        </p:spPr>
      </p:pic>
    </p:spTree>
    <p:extLst>
      <p:ext uri="{BB962C8B-B14F-4D97-AF65-F5344CB8AC3E}">
        <p14:creationId xmlns:p14="http://schemas.microsoft.com/office/powerpoint/2010/main" val="35036886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Explore Angular project</a:t>
            </a:r>
            <a:endParaRPr dirty="0"/>
          </a:p>
        </p:txBody>
      </p:sp>
      <p:pic>
        <p:nvPicPr>
          <p:cNvPr id="139" name="Google Shape;139;p21"/>
          <p:cNvPicPr preferRelativeResize="0"/>
          <p:nvPr/>
        </p:nvPicPr>
        <p:blipFill>
          <a:blip r:embed="rId3">
            <a:alphaModFix/>
          </a:blip>
          <a:stretch>
            <a:fillRect/>
          </a:stretch>
        </p:blipFill>
        <p:spPr>
          <a:xfrm>
            <a:off x="1143000" y="1200150"/>
            <a:ext cx="6858000" cy="3726301"/>
          </a:xfrm>
          <a:prstGeom prst="rect">
            <a:avLst/>
          </a:prstGeom>
          <a:noFill/>
          <a:ln>
            <a:noFill/>
          </a:ln>
        </p:spPr>
      </p:pic>
    </p:spTree>
    <p:extLst>
      <p:ext uri="{BB962C8B-B14F-4D97-AF65-F5344CB8AC3E}">
        <p14:creationId xmlns:p14="http://schemas.microsoft.com/office/powerpoint/2010/main" val="40589705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sz="3200" dirty="0"/>
              <a:t>Explore Angular project</a:t>
            </a:r>
            <a:endParaRPr dirty="0"/>
          </a:p>
        </p:txBody>
      </p:sp>
      <p:sp>
        <p:nvSpPr>
          <p:cNvPr id="145" name="Google Shape;145;p22"/>
          <p:cNvSpPr txBox="1">
            <a:spLocks noGrp="1"/>
          </p:cNvSpPr>
          <p:nvPr>
            <p:ph type="body" idx="1"/>
          </p:nvPr>
        </p:nvSpPr>
        <p:spPr>
          <a:xfrm>
            <a:off x="628650" y="1131376"/>
            <a:ext cx="7886700" cy="5889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None/>
            </a:pPr>
            <a:r>
              <a:rPr lang="en" b="1">
                <a:solidFill>
                  <a:srgbClr val="000080"/>
                </a:solidFill>
                <a:highlight>
                  <a:srgbClr val="FFFFFF"/>
                </a:highlight>
              </a:rPr>
              <a:t>Syntax</a:t>
            </a:r>
            <a:endParaRPr b="1">
              <a:solidFill>
                <a:srgbClr val="000080"/>
              </a:solidFill>
              <a:highlight>
                <a:srgbClr val="FFFFFF"/>
              </a:highlight>
            </a:endParaRPr>
          </a:p>
          <a:p>
            <a:pPr marL="0" lvl="0" indent="0" algn="l" rtl="0">
              <a:spcBef>
                <a:spcPts val="800"/>
              </a:spcBef>
              <a:spcAft>
                <a:spcPts val="0"/>
              </a:spcAft>
              <a:buNone/>
            </a:pPr>
            <a:endParaRPr sz="900" b="1">
              <a:solidFill>
                <a:srgbClr val="000080"/>
              </a:solidFill>
              <a:highlight>
                <a:srgbClr val="FFFFFF"/>
              </a:highlight>
            </a:endParaRPr>
          </a:p>
          <a:p>
            <a:pPr marL="0" lvl="0" indent="0" algn="l" rtl="0">
              <a:spcBef>
                <a:spcPts val="800"/>
              </a:spcBef>
              <a:spcAft>
                <a:spcPts val="0"/>
              </a:spcAft>
              <a:buClr>
                <a:schemeClr val="dk1"/>
              </a:buClr>
              <a:buSzPts val="1100"/>
              <a:buFont typeface="Arial"/>
              <a:buNone/>
            </a:pPr>
            <a:endParaRPr sz="900">
              <a:highlight>
                <a:srgbClr val="FFFFFF"/>
              </a:highlight>
            </a:endParaRPr>
          </a:p>
          <a:p>
            <a:pPr marL="0" lvl="0" indent="0" algn="l" rtl="0">
              <a:spcBef>
                <a:spcPts val="800"/>
              </a:spcBef>
              <a:spcAft>
                <a:spcPts val="0"/>
              </a:spcAft>
              <a:buNone/>
            </a:pPr>
            <a:endParaRPr/>
          </a:p>
        </p:txBody>
      </p:sp>
      <p:sp>
        <p:nvSpPr>
          <p:cNvPr id="146" name="Google Shape;146;p22"/>
          <p:cNvSpPr txBox="1"/>
          <p:nvPr/>
        </p:nvSpPr>
        <p:spPr>
          <a:xfrm>
            <a:off x="2180375" y="1208100"/>
            <a:ext cx="5510100" cy="2828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lnSpc>
                <a:spcPct val="90000"/>
              </a:lnSpc>
              <a:spcBef>
                <a:spcPts val="800"/>
              </a:spcBef>
              <a:spcAft>
                <a:spcPts val="0"/>
              </a:spcAft>
              <a:buNone/>
            </a:pPr>
            <a:r>
              <a:rPr lang="en" b="1" dirty="0">
                <a:solidFill>
                  <a:srgbClr val="000080"/>
                </a:solidFill>
                <a:highlight>
                  <a:srgbClr val="FFFFFF"/>
                </a:highlight>
                <a:latin typeface="Calibri"/>
                <a:ea typeface="Calibri"/>
                <a:cs typeface="Calibri"/>
                <a:sym typeface="Calibri"/>
              </a:rPr>
              <a:t>import </a:t>
            </a:r>
            <a:r>
              <a:rPr lang="en" dirty="0">
                <a:solidFill>
                  <a:schemeClr val="dk1"/>
                </a:solidFill>
                <a:highlight>
                  <a:srgbClr val="FFFFFF"/>
                </a:highlight>
                <a:latin typeface="Calibri"/>
                <a:ea typeface="Calibri"/>
                <a:cs typeface="Calibri"/>
                <a:sym typeface="Calibri"/>
              </a:rPr>
              <a:t>{ Component} </a:t>
            </a:r>
            <a:r>
              <a:rPr lang="en" b="1" dirty="0">
                <a:solidFill>
                  <a:srgbClr val="000080"/>
                </a:solidFill>
                <a:highlight>
                  <a:srgbClr val="FFFFFF"/>
                </a:highlight>
                <a:latin typeface="Calibri"/>
                <a:ea typeface="Calibri"/>
                <a:cs typeface="Calibri"/>
                <a:sym typeface="Calibri"/>
              </a:rPr>
              <a:t>from </a:t>
            </a:r>
            <a:r>
              <a:rPr lang="en" b="1" dirty="0">
                <a:solidFill>
                  <a:srgbClr val="008000"/>
                </a:solidFill>
                <a:highlight>
                  <a:srgbClr val="FFFFFF"/>
                </a:highlight>
                <a:latin typeface="Calibri"/>
                <a:ea typeface="Calibri"/>
                <a:cs typeface="Calibri"/>
                <a:sym typeface="Calibri"/>
              </a:rPr>
              <a:t>'@angular/core'</a:t>
            </a:r>
            <a:r>
              <a:rPr lang="en" dirty="0">
                <a:solidFill>
                  <a:schemeClr val="dk1"/>
                </a:solidFill>
                <a:highlight>
                  <a:srgbClr val="FFFFFF"/>
                </a:highlight>
                <a:latin typeface="Calibri"/>
                <a:ea typeface="Calibri"/>
                <a:cs typeface="Calibri"/>
                <a:sym typeface="Calibri"/>
              </a:rPr>
              <a:t>;</a:t>
            </a:r>
            <a:endParaRPr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chemeClr val="dk1"/>
                </a:solidFill>
                <a:highlight>
                  <a:srgbClr val="FFFFFF"/>
                </a:highlight>
                <a:latin typeface="Calibri"/>
                <a:ea typeface="Calibri"/>
                <a:cs typeface="Calibri"/>
                <a:sym typeface="Calibri"/>
              </a:rPr>
              <a:t>@</a:t>
            </a:r>
            <a:r>
              <a:rPr lang="en" b="1" dirty="0">
                <a:solidFill>
                  <a:srgbClr val="458383"/>
                </a:solidFill>
                <a:highlight>
                  <a:srgbClr val="FFFFFF"/>
                </a:highlight>
                <a:latin typeface="Calibri"/>
                <a:ea typeface="Calibri"/>
                <a:cs typeface="Calibri"/>
                <a:sym typeface="Calibri"/>
              </a:rPr>
              <a:t>Component</a:t>
            </a:r>
            <a:r>
              <a:rPr lang="en" b="1" dirty="0">
                <a:solidFill>
                  <a:schemeClr val="dk1"/>
                </a:solidFill>
                <a:highlight>
                  <a:srgbClr val="FFFFFF"/>
                </a:highlight>
                <a:latin typeface="Calibri"/>
                <a:ea typeface="Calibri"/>
                <a:cs typeface="Calibri"/>
                <a:sym typeface="Calibri"/>
              </a:rPr>
              <a:t>({</a:t>
            </a:r>
            <a:endParaRPr b="1"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chemeClr val="dk1"/>
                </a:solidFill>
                <a:highlight>
                  <a:srgbClr val="FFFFFF"/>
                </a:highlight>
                <a:latin typeface="Calibri"/>
                <a:ea typeface="Calibri"/>
                <a:cs typeface="Calibri"/>
                <a:sym typeface="Calibri"/>
              </a:rPr>
              <a:t> </a:t>
            </a:r>
            <a:r>
              <a:rPr lang="en" b="1" dirty="0">
                <a:solidFill>
                  <a:srgbClr val="660E7A"/>
                </a:solidFill>
                <a:highlight>
                  <a:srgbClr val="FFFFFF"/>
                </a:highlight>
                <a:latin typeface="Calibri"/>
                <a:ea typeface="Calibri"/>
                <a:cs typeface="Calibri"/>
                <a:sym typeface="Calibri"/>
              </a:rPr>
              <a:t>selector</a:t>
            </a:r>
            <a:r>
              <a:rPr lang="en" b="1" dirty="0">
                <a:solidFill>
                  <a:schemeClr val="dk1"/>
                </a:solidFill>
                <a:highlight>
                  <a:srgbClr val="FFFFFF"/>
                </a:highlight>
                <a:latin typeface="Calibri"/>
                <a:ea typeface="Calibri"/>
                <a:cs typeface="Calibri"/>
                <a:sym typeface="Calibri"/>
              </a:rPr>
              <a:t>: </a:t>
            </a:r>
            <a:r>
              <a:rPr lang="en" b="1" dirty="0">
                <a:solidFill>
                  <a:srgbClr val="008000"/>
                </a:solidFill>
                <a:highlight>
                  <a:srgbClr val="FFFFFF"/>
                </a:highlight>
                <a:latin typeface="Calibri"/>
                <a:ea typeface="Calibri"/>
                <a:cs typeface="Calibri"/>
                <a:sym typeface="Calibri"/>
              </a:rPr>
              <a:t>'app-home'</a:t>
            </a:r>
            <a:r>
              <a:rPr lang="en" b="1" dirty="0">
                <a:solidFill>
                  <a:schemeClr val="dk1"/>
                </a:solidFill>
                <a:highlight>
                  <a:srgbClr val="FFFFFF"/>
                </a:highlight>
                <a:latin typeface="Calibri"/>
                <a:ea typeface="Calibri"/>
                <a:cs typeface="Calibri"/>
                <a:sym typeface="Calibri"/>
              </a:rPr>
              <a:t>,</a:t>
            </a:r>
            <a:endParaRPr b="1"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chemeClr val="dk1"/>
                </a:solidFill>
                <a:highlight>
                  <a:srgbClr val="FFFFFF"/>
                </a:highlight>
                <a:latin typeface="Calibri"/>
                <a:ea typeface="Calibri"/>
                <a:cs typeface="Calibri"/>
                <a:sym typeface="Calibri"/>
              </a:rPr>
              <a:t> </a:t>
            </a:r>
            <a:r>
              <a:rPr lang="en" b="1" dirty="0">
                <a:solidFill>
                  <a:srgbClr val="660E7A"/>
                </a:solidFill>
                <a:highlight>
                  <a:srgbClr val="FFFFFF"/>
                </a:highlight>
                <a:latin typeface="Calibri"/>
                <a:ea typeface="Calibri"/>
                <a:cs typeface="Calibri"/>
                <a:sym typeface="Calibri"/>
              </a:rPr>
              <a:t>templateUrl</a:t>
            </a:r>
            <a:r>
              <a:rPr lang="en" b="1" dirty="0">
                <a:solidFill>
                  <a:schemeClr val="dk1"/>
                </a:solidFill>
                <a:highlight>
                  <a:srgbClr val="FFFFFF"/>
                </a:highlight>
                <a:latin typeface="Calibri"/>
                <a:ea typeface="Calibri"/>
                <a:cs typeface="Calibri"/>
                <a:sym typeface="Calibri"/>
              </a:rPr>
              <a:t>: </a:t>
            </a:r>
            <a:r>
              <a:rPr lang="en" b="1" dirty="0">
                <a:solidFill>
                  <a:srgbClr val="008000"/>
                </a:solidFill>
                <a:highlight>
                  <a:srgbClr val="FFFFFF"/>
                </a:highlight>
                <a:latin typeface="Calibri"/>
                <a:ea typeface="Calibri"/>
                <a:cs typeface="Calibri"/>
                <a:sym typeface="Calibri"/>
              </a:rPr>
              <a:t>'./home.html'</a:t>
            </a:r>
            <a:endParaRPr b="1" dirty="0">
              <a:solidFill>
                <a:srgbClr val="008000"/>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chemeClr val="dk1"/>
                </a:solidFill>
                <a:highlight>
                  <a:srgbClr val="FFFFFF"/>
                </a:highlight>
                <a:latin typeface="Calibri"/>
                <a:ea typeface="Calibri"/>
                <a:cs typeface="Calibri"/>
                <a:sym typeface="Calibri"/>
              </a:rPr>
              <a:t>})</a:t>
            </a:r>
            <a:endParaRPr b="1"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rgbClr val="000080"/>
                </a:solidFill>
                <a:highlight>
                  <a:srgbClr val="FFFFFF"/>
                </a:highlight>
                <a:latin typeface="Calibri"/>
                <a:ea typeface="Calibri"/>
                <a:cs typeface="Calibri"/>
                <a:sym typeface="Calibri"/>
              </a:rPr>
              <a:t>export class </a:t>
            </a:r>
            <a:r>
              <a:rPr lang="en" dirty="0">
                <a:solidFill>
                  <a:schemeClr val="dk1"/>
                </a:solidFill>
                <a:highlight>
                  <a:srgbClr val="FFFFFF"/>
                </a:highlight>
                <a:latin typeface="Calibri"/>
                <a:ea typeface="Calibri"/>
                <a:cs typeface="Calibri"/>
                <a:sym typeface="Calibri"/>
              </a:rPr>
              <a:t>HomeComponent {</a:t>
            </a:r>
            <a:endParaRPr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dirty="0">
                <a:solidFill>
                  <a:schemeClr val="dk1"/>
                </a:solidFill>
                <a:highlight>
                  <a:srgbClr val="FFFFFF"/>
                </a:highlight>
                <a:latin typeface="Calibri"/>
                <a:ea typeface="Calibri"/>
                <a:cs typeface="Calibri"/>
                <a:sym typeface="Calibri"/>
              </a:rPr>
              <a:t> </a:t>
            </a:r>
            <a:r>
              <a:rPr lang="en" b="1" dirty="0">
                <a:solidFill>
                  <a:srgbClr val="000080"/>
                </a:solidFill>
                <a:highlight>
                  <a:srgbClr val="FFFFFF"/>
                </a:highlight>
                <a:latin typeface="Calibri"/>
                <a:ea typeface="Calibri"/>
                <a:cs typeface="Calibri"/>
                <a:sym typeface="Calibri"/>
              </a:rPr>
              <a:t>constructor</a:t>
            </a:r>
            <a:r>
              <a:rPr lang="en" dirty="0">
                <a:solidFill>
                  <a:schemeClr val="dk1"/>
                </a:solidFill>
                <a:highlight>
                  <a:srgbClr val="FFFFFF"/>
                </a:highlight>
                <a:latin typeface="Calibri"/>
                <a:ea typeface="Calibri"/>
                <a:cs typeface="Calibri"/>
                <a:sym typeface="Calibri"/>
              </a:rPr>
              <a:t>() {</a:t>
            </a:r>
            <a:endParaRPr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dirty="0">
                <a:solidFill>
                  <a:schemeClr val="dk1"/>
                </a:solidFill>
                <a:highlight>
                  <a:srgbClr val="FFFFFF"/>
                </a:highlight>
                <a:latin typeface="Calibri"/>
                <a:ea typeface="Calibri"/>
                <a:cs typeface="Calibri"/>
                <a:sym typeface="Calibri"/>
              </a:rPr>
              <a:t> }</a:t>
            </a:r>
            <a:endParaRPr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dirty="0">
                <a:solidFill>
                  <a:schemeClr val="dk1"/>
                </a:solidFill>
                <a:highlight>
                  <a:srgbClr val="FFFFFF"/>
                </a:highlight>
                <a:latin typeface="Calibri"/>
                <a:ea typeface="Calibri"/>
                <a:cs typeface="Calibri"/>
                <a:sym typeface="Calibri"/>
              </a:rPr>
              <a:t>}</a:t>
            </a:r>
            <a:endParaRPr dirty="0"/>
          </a:p>
        </p:txBody>
      </p:sp>
      <p:sp>
        <p:nvSpPr>
          <p:cNvPr id="147" name="Google Shape;147;p22"/>
          <p:cNvSpPr txBox="1"/>
          <p:nvPr/>
        </p:nvSpPr>
        <p:spPr>
          <a:xfrm>
            <a:off x="2180375" y="4330850"/>
            <a:ext cx="5510100" cy="4815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lnSpc>
                <a:spcPct val="90000"/>
              </a:lnSpc>
              <a:spcBef>
                <a:spcPts val="800"/>
              </a:spcBef>
              <a:spcAft>
                <a:spcPts val="0"/>
              </a:spcAft>
              <a:buNone/>
            </a:pPr>
            <a:r>
              <a:rPr lang="en">
                <a:solidFill>
                  <a:schemeClr val="dk1"/>
                </a:solidFill>
                <a:highlight>
                  <a:srgbClr val="EFEFEF"/>
                </a:highlight>
                <a:latin typeface="Calibri"/>
                <a:ea typeface="Calibri"/>
                <a:cs typeface="Calibri"/>
                <a:sym typeface="Calibri"/>
              </a:rPr>
              <a:t>&lt;</a:t>
            </a:r>
            <a:r>
              <a:rPr lang="en" b="1">
                <a:solidFill>
                  <a:srgbClr val="000080"/>
                </a:solidFill>
                <a:highlight>
                  <a:srgbClr val="EFEFEF"/>
                </a:highlight>
                <a:latin typeface="Calibri"/>
                <a:ea typeface="Calibri"/>
                <a:cs typeface="Calibri"/>
                <a:sym typeface="Calibri"/>
              </a:rPr>
              <a:t>app-home</a:t>
            </a:r>
            <a:r>
              <a:rPr lang="en">
                <a:solidFill>
                  <a:schemeClr val="dk1"/>
                </a:solidFill>
                <a:highlight>
                  <a:srgbClr val="EFEFEF"/>
                </a:highlight>
                <a:latin typeface="Calibri"/>
                <a:ea typeface="Calibri"/>
                <a:cs typeface="Calibri"/>
                <a:sym typeface="Calibri"/>
              </a:rPr>
              <a:t>&gt;&lt;/</a:t>
            </a:r>
            <a:r>
              <a:rPr lang="en" b="1">
                <a:solidFill>
                  <a:srgbClr val="000080"/>
                </a:solidFill>
                <a:highlight>
                  <a:srgbClr val="EFEFEF"/>
                </a:highlight>
                <a:latin typeface="Calibri"/>
                <a:ea typeface="Calibri"/>
                <a:cs typeface="Calibri"/>
                <a:sym typeface="Calibri"/>
              </a:rPr>
              <a:t>app-home</a:t>
            </a:r>
            <a:r>
              <a:rPr lang="en">
                <a:solidFill>
                  <a:schemeClr val="dk1"/>
                </a:solidFill>
                <a:highlight>
                  <a:srgbClr val="EFEFEF"/>
                </a:highlight>
                <a:latin typeface="Calibri"/>
                <a:ea typeface="Calibri"/>
                <a:cs typeface="Calibri"/>
                <a:sym typeface="Calibri"/>
              </a:rPr>
              <a:t>&gt;</a:t>
            </a:r>
            <a:endParaRPr>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577085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a:xfrm>
            <a:off x="628650" y="971550"/>
            <a:ext cx="7886700" cy="3886200"/>
          </a:xfrm>
        </p:spPr>
        <p:txBody>
          <a:bodyPr/>
          <a:lstStyle/>
          <a:p>
            <a:pPr marL="95250" indent="0">
              <a:buNone/>
            </a:pPr>
            <a:endParaRPr lang="en-US" dirty="0"/>
          </a:p>
          <a:p>
            <a:pPr lvl="1"/>
            <a:r>
              <a:rPr lang="en-US" dirty="0"/>
              <a:t>JavaScript is a scripting language which helps you create interactive web pages whereas Typescript is a superset of JavaScript.</a:t>
            </a:r>
          </a:p>
          <a:p>
            <a:pPr lvl="1"/>
            <a:r>
              <a:rPr lang="en-US" dirty="0" err="1"/>
              <a:t>TypeScript</a:t>
            </a:r>
            <a:r>
              <a:rPr lang="en-US" dirty="0"/>
              <a:t> being a superset of JavaScript</a:t>
            </a:r>
          </a:p>
          <a:p>
            <a:pPr lvl="1"/>
            <a:r>
              <a:rPr lang="en-US" dirty="0"/>
              <a:t>Typescript code needs to be compiled while JavaScript code doesn’t need to compile.</a:t>
            </a:r>
          </a:p>
          <a:p>
            <a:pPr lvl="1"/>
            <a:r>
              <a:rPr lang="en-US" dirty="0"/>
              <a:t>Typescript supports a feature of prototyping while JavaScript doesn't support this feature.</a:t>
            </a:r>
          </a:p>
          <a:p>
            <a:pPr lvl="1"/>
            <a:r>
              <a:rPr lang="en-US" dirty="0"/>
              <a:t>Typescript uses concepts like types and interfaces to describe data being used whereas JavaScript has no such concept.</a:t>
            </a:r>
          </a:p>
          <a:p>
            <a:pPr lvl="1"/>
            <a:r>
              <a:rPr lang="en-US" dirty="0"/>
              <a:t>Typescript is a powerful type system, including generics &amp; JS features for large size project whereas JavaScript is an ideal option for small size project.</a:t>
            </a:r>
          </a:p>
          <a:p>
            <a:endParaRPr lang="en-US" dirty="0"/>
          </a:p>
        </p:txBody>
      </p:sp>
      <p:pic>
        <p:nvPicPr>
          <p:cNvPr id="5" name="Picture 4"/>
          <p:cNvPicPr>
            <a:picLocks noChangeAspect="1"/>
          </p:cNvPicPr>
          <p:nvPr/>
        </p:nvPicPr>
        <p:blipFill>
          <a:blip r:embed="rId2"/>
          <a:stretch>
            <a:fillRect/>
          </a:stretch>
        </p:blipFill>
        <p:spPr>
          <a:xfrm>
            <a:off x="2812257" y="1007679"/>
            <a:ext cx="3519486" cy="333277"/>
          </a:xfrm>
          <a:prstGeom prst="rect">
            <a:avLst/>
          </a:prstGeom>
        </p:spPr>
      </p:pic>
    </p:spTree>
    <p:extLst>
      <p:ext uri="{BB962C8B-B14F-4D97-AF65-F5344CB8AC3E}">
        <p14:creationId xmlns:p14="http://schemas.microsoft.com/office/powerpoint/2010/main" val="28761235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endParaRPr lang="en-US"/>
          </a:p>
        </p:txBody>
      </p:sp>
      <p:pic>
        <p:nvPicPr>
          <p:cNvPr id="7170" name="Picture 2" descr="https://techtalk.vn/wp-content/uploads/2017/05/hoc-typescrip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81150"/>
            <a:ext cx="6749062"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4394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3200"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r>
              <a:rPr lang="en-US" dirty="0">
                <a:hlinkClick r:id="rId2"/>
              </a:rPr>
              <a:t>https://www.typescriptlang.org/docs/handbook/typescript-in-5-minutes.html</a:t>
            </a:r>
            <a:endParaRPr lang="vi-VN" dirty="0"/>
          </a:p>
          <a:p>
            <a:r>
              <a:rPr lang="en-US" dirty="0"/>
              <a:t>Basic Types</a:t>
            </a:r>
          </a:p>
          <a:p>
            <a:pPr lvl="1"/>
            <a:r>
              <a:rPr lang="en-US" dirty="0">
                <a:hlinkClick r:id="rId3"/>
              </a:rPr>
              <a:t>Boolean</a:t>
            </a:r>
            <a:endParaRPr lang="en-US" dirty="0"/>
          </a:p>
          <a:p>
            <a:pPr lvl="1"/>
            <a:r>
              <a:rPr lang="en-US" dirty="0">
                <a:hlinkClick r:id="rId4"/>
              </a:rPr>
              <a:t>Number</a:t>
            </a:r>
            <a:endParaRPr lang="en-US" dirty="0"/>
          </a:p>
          <a:p>
            <a:pPr lvl="1"/>
            <a:r>
              <a:rPr lang="en-US" dirty="0">
                <a:hlinkClick r:id="rId5"/>
              </a:rPr>
              <a:t>String</a:t>
            </a:r>
            <a:endParaRPr lang="en-US" dirty="0"/>
          </a:p>
          <a:p>
            <a:pPr lvl="1"/>
            <a:r>
              <a:rPr lang="en-US" dirty="0">
                <a:hlinkClick r:id="rId6"/>
              </a:rPr>
              <a:t>Array</a:t>
            </a:r>
            <a:endParaRPr lang="en-US" dirty="0"/>
          </a:p>
          <a:p>
            <a:pPr lvl="1"/>
            <a:r>
              <a:rPr lang="en-US" dirty="0">
                <a:hlinkClick r:id="rId7"/>
              </a:rPr>
              <a:t>Tuple</a:t>
            </a:r>
            <a:endParaRPr lang="en-US" dirty="0"/>
          </a:p>
          <a:p>
            <a:pPr lvl="1"/>
            <a:r>
              <a:rPr lang="en-US" dirty="0" err="1">
                <a:hlinkClick r:id="rId8"/>
              </a:rPr>
              <a:t>Enum</a:t>
            </a:r>
            <a:endParaRPr lang="en-US" dirty="0"/>
          </a:p>
          <a:p>
            <a:pPr lvl="1"/>
            <a:r>
              <a:rPr lang="en-US" dirty="0">
                <a:hlinkClick r:id="rId9"/>
              </a:rPr>
              <a:t>Any</a:t>
            </a:r>
            <a:endParaRPr lang="en-US" dirty="0"/>
          </a:p>
          <a:p>
            <a:pPr lvl="1"/>
            <a:r>
              <a:rPr lang="en-US" dirty="0">
                <a:hlinkClick r:id="rId10"/>
              </a:rPr>
              <a:t>Void</a:t>
            </a:r>
            <a:endParaRPr lang="en-US" dirty="0"/>
          </a:p>
          <a:p>
            <a:pPr lvl="1"/>
            <a:r>
              <a:rPr lang="en-US" dirty="0">
                <a:hlinkClick r:id="rId11"/>
              </a:rPr>
              <a:t>Null and Undefined</a:t>
            </a:r>
            <a:endParaRPr lang="en-US" dirty="0"/>
          </a:p>
          <a:p>
            <a:pPr lvl="1"/>
            <a:r>
              <a:rPr lang="en-US" dirty="0">
                <a:hlinkClick r:id="rId12"/>
              </a:rPr>
              <a:t>Object</a:t>
            </a:r>
            <a:endParaRPr lang="en-US" dirty="0"/>
          </a:p>
          <a:p>
            <a:pPr lvl="1"/>
            <a:endParaRPr lang="en-US" dirty="0"/>
          </a:p>
          <a:p>
            <a:pPr lvl="1"/>
            <a:endParaRPr lang="en-US" dirty="0"/>
          </a:p>
        </p:txBody>
      </p:sp>
    </p:spTree>
    <p:extLst>
      <p:ext uri="{BB962C8B-B14F-4D97-AF65-F5344CB8AC3E}">
        <p14:creationId xmlns:p14="http://schemas.microsoft.com/office/powerpoint/2010/main" val="11019655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r>
              <a:rPr lang="en-US" dirty="0"/>
              <a:t>Variable Declarations</a:t>
            </a:r>
          </a:p>
          <a:p>
            <a:pPr lvl="1"/>
            <a:r>
              <a:rPr lang="en-US" dirty="0"/>
              <a:t>let and </a:t>
            </a:r>
            <a:r>
              <a:rPr lang="en-US" dirty="0" err="1"/>
              <a:t>const</a:t>
            </a:r>
            <a:r>
              <a:rPr lang="en-US" dirty="0"/>
              <a:t> are two relatively new types of variable declarations in JavaScript.</a:t>
            </a:r>
            <a:endParaRPr lang="vi-VN" dirty="0"/>
          </a:p>
          <a:p>
            <a:pPr lvl="1"/>
            <a:r>
              <a:rPr lang="en-US" b="1" dirty="0">
                <a:solidFill>
                  <a:srgbClr val="2F4F4F"/>
                </a:solidFill>
                <a:latin typeface="Menlo"/>
              </a:rPr>
              <a:t>let</a:t>
            </a:r>
            <a:r>
              <a:rPr lang="en-US" dirty="0">
                <a:solidFill>
                  <a:srgbClr val="2F4F4F"/>
                </a:solidFill>
                <a:latin typeface="Menlo"/>
              </a:rPr>
              <a:t> color: </a:t>
            </a:r>
            <a:r>
              <a:rPr lang="en-US" dirty="0">
                <a:solidFill>
                  <a:srgbClr val="000000"/>
                </a:solidFill>
                <a:latin typeface="Menlo"/>
              </a:rPr>
              <a:t>string</a:t>
            </a:r>
            <a:r>
              <a:rPr lang="en-US" dirty="0">
                <a:solidFill>
                  <a:srgbClr val="2F4F4F"/>
                </a:solidFill>
                <a:latin typeface="Menlo"/>
              </a:rPr>
              <a:t> = </a:t>
            </a:r>
            <a:r>
              <a:rPr lang="en-US" dirty="0">
                <a:solidFill>
                  <a:srgbClr val="000000"/>
                </a:solidFill>
                <a:latin typeface="Menlo"/>
              </a:rPr>
              <a:t>"blue"</a:t>
            </a:r>
            <a:r>
              <a:rPr lang="en-US" dirty="0">
                <a:solidFill>
                  <a:srgbClr val="2F4F4F"/>
                </a:solidFill>
                <a:latin typeface="Menlo"/>
              </a:rPr>
              <a:t>;</a:t>
            </a:r>
            <a:r>
              <a:rPr lang="vi-VN" dirty="0">
                <a:solidFill>
                  <a:srgbClr val="2F4F4F"/>
                </a:solidFill>
                <a:latin typeface="Menlo"/>
              </a:rPr>
              <a:t>	</a:t>
            </a:r>
          </a:p>
          <a:p>
            <a:pPr lvl="1"/>
            <a:r>
              <a:rPr lang="en-US" b="1" dirty="0"/>
              <a:t>let</a:t>
            </a:r>
            <a:r>
              <a:rPr lang="en-US" dirty="0"/>
              <a:t> list: number[] = [1, 2, 3];</a:t>
            </a:r>
            <a:endParaRPr lang="vi-VN" dirty="0"/>
          </a:p>
          <a:p>
            <a:pPr lvl="1"/>
            <a:r>
              <a:rPr lang="en-US" b="1" dirty="0" err="1"/>
              <a:t>const</a:t>
            </a:r>
            <a:r>
              <a:rPr lang="en-US" dirty="0"/>
              <a:t> </a:t>
            </a:r>
            <a:r>
              <a:rPr lang="en-US" dirty="0" err="1"/>
              <a:t>numLivesForCat</a:t>
            </a:r>
            <a:r>
              <a:rPr lang="en-US" dirty="0"/>
              <a:t> = 9;</a:t>
            </a:r>
            <a:endParaRPr lang="vi-VN" dirty="0"/>
          </a:p>
          <a:p>
            <a:endParaRPr lang="en-US" dirty="0"/>
          </a:p>
        </p:txBody>
      </p:sp>
    </p:spTree>
    <p:extLst>
      <p:ext uri="{BB962C8B-B14F-4D97-AF65-F5344CB8AC3E}">
        <p14:creationId xmlns:p14="http://schemas.microsoft.com/office/powerpoint/2010/main" val="17121378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r>
              <a:rPr lang="vi-VN" dirty="0"/>
              <a:t>Interface</a:t>
            </a:r>
          </a:p>
          <a:p>
            <a:pPr lvl="1"/>
            <a:r>
              <a:rPr lang="vi-VN" dirty="0"/>
              <a:t>I</a:t>
            </a:r>
            <a:r>
              <a:rPr lang="en-US" dirty="0" err="1"/>
              <a:t>nterfaces</a:t>
            </a:r>
            <a:r>
              <a:rPr lang="en-US" dirty="0"/>
              <a:t> fill the role of naming these types, and are a powerful way of defining contracts within your code as well as contracts with code outside of your project.</a:t>
            </a:r>
          </a:p>
        </p:txBody>
      </p:sp>
      <p:pic>
        <p:nvPicPr>
          <p:cNvPr id="4" name="Picture 3"/>
          <p:cNvPicPr>
            <a:picLocks noChangeAspect="1"/>
          </p:cNvPicPr>
          <p:nvPr/>
        </p:nvPicPr>
        <p:blipFill>
          <a:blip r:embed="rId2"/>
          <a:stretch>
            <a:fillRect/>
          </a:stretch>
        </p:blipFill>
        <p:spPr>
          <a:xfrm>
            <a:off x="2590800" y="2647950"/>
            <a:ext cx="4157662" cy="2153456"/>
          </a:xfrm>
          <a:prstGeom prst="rect">
            <a:avLst/>
          </a:prstGeom>
        </p:spPr>
      </p:pic>
    </p:spTree>
    <p:extLst>
      <p:ext uri="{BB962C8B-B14F-4D97-AF65-F5344CB8AC3E}">
        <p14:creationId xmlns:p14="http://schemas.microsoft.com/office/powerpoint/2010/main" val="29629640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vi-VN" dirty="0"/>
              <a:t>Agenda</a:t>
            </a:r>
            <a:endParaRPr dirty="0"/>
          </a:p>
        </p:txBody>
      </p:sp>
      <p:sp>
        <p:nvSpPr>
          <p:cNvPr id="101" name="Google Shape;101;p15"/>
          <p:cNvSpPr txBox="1">
            <a:spLocks noGrp="1"/>
          </p:cNvSpPr>
          <p:nvPr>
            <p:ph type="body" idx="1"/>
          </p:nvPr>
        </p:nvSpPr>
        <p:spPr>
          <a:xfrm>
            <a:off x="628650" y="971550"/>
            <a:ext cx="7886700" cy="3661069"/>
          </a:xfrm>
          <a:prstGeom prst="rect">
            <a:avLst/>
          </a:prstGeom>
        </p:spPr>
        <p:txBody>
          <a:bodyPr spcFirstLastPara="1" wrap="square" lIns="68575" tIns="68575" rIns="68575" bIns="68575" anchor="t" anchorCtr="0">
            <a:noAutofit/>
          </a:bodyPr>
          <a:lstStyle/>
          <a:p>
            <a:pPr marL="552450" indent="-457200">
              <a:lnSpc>
                <a:spcPct val="115000"/>
              </a:lnSpc>
              <a:spcBef>
                <a:spcPts val="0"/>
              </a:spcBef>
              <a:buFont typeface="+mj-lt"/>
              <a:buAutoNum type="arabicPeriod" startAt="8"/>
            </a:pPr>
            <a:r>
              <a:rPr lang="vi-VN" sz="2000" b="1" dirty="0">
                <a:latin typeface="Calibri" panose="020F0502020204030204" pitchFamily="34" charset="0"/>
                <a:ea typeface="Arial"/>
                <a:cs typeface="Calibri" panose="020F0502020204030204" pitchFamily="34" charset="0"/>
                <a:sym typeface="Arial"/>
              </a:rPr>
              <a:t>Directives</a:t>
            </a:r>
          </a:p>
          <a:p>
            <a:pPr marL="552450" indent="-457200">
              <a:lnSpc>
                <a:spcPct val="115000"/>
              </a:lnSpc>
              <a:spcBef>
                <a:spcPts val="0"/>
              </a:spcBef>
              <a:buFont typeface="+mj-lt"/>
              <a:buAutoNum type="arabicPeriod" startAt="8"/>
            </a:pPr>
            <a:r>
              <a:rPr lang="vi-VN" sz="2000" b="1" dirty="0">
                <a:latin typeface="Calibri" panose="020F0502020204030204" pitchFamily="34" charset="0"/>
                <a:ea typeface="Arial"/>
                <a:cs typeface="Calibri" panose="020F0502020204030204" pitchFamily="34" charset="0"/>
                <a:sym typeface="Arial"/>
              </a:rPr>
              <a:t>Pipes</a:t>
            </a:r>
          </a:p>
          <a:p>
            <a:pPr marL="552450" indent="-457200">
              <a:lnSpc>
                <a:spcPct val="115000"/>
              </a:lnSpc>
              <a:spcBef>
                <a:spcPts val="0"/>
              </a:spcBef>
              <a:buSzPct val="100000"/>
              <a:buFont typeface="+mj-lt"/>
              <a:buAutoNum type="arabicPeriod" startAt="8"/>
            </a:pPr>
            <a:r>
              <a:rPr lang="vi-VN" sz="2000" b="1" dirty="0">
                <a:latin typeface="Calibri" panose="020F0502020204030204" pitchFamily="34" charset="0"/>
                <a:ea typeface="Arial"/>
                <a:cs typeface="Calibri" panose="020F0502020204030204" pitchFamily="34" charset="0"/>
                <a:sym typeface="Arial"/>
              </a:rPr>
              <a:t>Component Investigation: Lifecycle, Interaction</a:t>
            </a:r>
          </a:p>
          <a:p>
            <a:pPr marL="552450" indent="-457200">
              <a:lnSpc>
                <a:spcPct val="115000"/>
              </a:lnSpc>
              <a:spcBef>
                <a:spcPts val="0"/>
              </a:spcBef>
              <a:buSzPct val="100000"/>
              <a:buFont typeface="+mj-lt"/>
              <a:buAutoNum type="arabicPeriod" startAt="8"/>
            </a:pPr>
            <a:r>
              <a:rPr lang="vi-VN" sz="2000" b="1" dirty="0">
                <a:latin typeface="Calibri" panose="020F0502020204030204" pitchFamily="34" charset="0"/>
                <a:ea typeface="Arial"/>
                <a:cs typeface="Calibri" panose="020F0502020204030204" pitchFamily="34" charset="0"/>
                <a:sym typeface="Arial"/>
              </a:rPr>
              <a:t>Template reference variables</a:t>
            </a:r>
          </a:p>
          <a:p>
            <a:pPr marL="552450" indent="-457200">
              <a:lnSpc>
                <a:spcPct val="115000"/>
              </a:lnSpc>
              <a:spcBef>
                <a:spcPts val="0"/>
              </a:spcBef>
              <a:buSzPct val="100000"/>
              <a:buFont typeface="+mj-lt"/>
              <a:buAutoNum type="arabicPeriod" startAt="8"/>
            </a:pPr>
            <a:r>
              <a:rPr lang="en-US" sz="2000" b="1" dirty="0">
                <a:latin typeface="Calibri" panose="020F0502020204030204" pitchFamily="34" charset="0"/>
                <a:ea typeface="Arial"/>
                <a:cs typeface="Calibri" panose="020F0502020204030204" pitchFamily="34" charset="0"/>
                <a:sym typeface="Arial"/>
              </a:rPr>
              <a:t>Forms</a:t>
            </a:r>
            <a:endParaRPr lang="vi-VN" sz="2000" b="1" dirty="0">
              <a:latin typeface="Calibri" panose="020F0502020204030204" pitchFamily="34" charset="0"/>
              <a:ea typeface="Arial"/>
              <a:cs typeface="Calibri" panose="020F0502020204030204" pitchFamily="34" charset="0"/>
              <a:sym typeface="Arial"/>
            </a:endParaRPr>
          </a:p>
          <a:p>
            <a:pPr marL="1009650" lvl="1" indent="-457200">
              <a:lnSpc>
                <a:spcPct val="115000"/>
              </a:lnSpc>
              <a:spcBef>
                <a:spcPts val="0"/>
              </a:spcBef>
              <a:buSzPct val="100000"/>
              <a:buFont typeface="+mj-lt"/>
              <a:buAutoNum type="arabicPeriod"/>
            </a:pPr>
            <a:r>
              <a:rPr lang="en-US" sz="1700" b="1" dirty="0">
                <a:latin typeface="Calibri" panose="020F0502020204030204" pitchFamily="34" charset="0"/>
                <a:ea typeface="Arial"/>
                <a:cs typeface="Calibri" panose="020F0502020204030204" pitchFamily="34" charset="0"/>
              </a:rPr>
              <a:t>Reactive forms</a:t>
            </a:r>
            <a:endParaRPr lang="vi-VN" sz="1700" b="1" dirty="0">
              <a:latin typeface="Calibri" panose="020F0502020204030204" pitchFamily="34" charset="0"/>
              <a:ea typeface="Arial"/>
              <a:cs typeface="Calibri" panose="020F0502020204030204" pitchFamily="34" charset="0"/>
            </a:endParaRPr>
          </a:p>
          <a:p>
            <a:pPr marL="1009650" lvl="1" indent="-457200">
              <a:lnSpc>
                <a:spcPct val="115000"/>
              </a:lnSpc>
              <a:spcBef>
                <a:spcPts val="0"/>
              </a:spcBef>
              <a:buSzPct val="100000"/>
              <a:buFont typeface="+mj-lt"/>
              <a:buAutoNum type="arabicPeriod"/>
            </a:pPr>
            <a:r>
              <a:rPr lang="en-US" sz="1700" b="1" dirty="0">
                <a:latin typeface="Calibri" panose="020F0502020204030204" pitchFamily="34" charset="0"/>
                <a:ea typeface="Arial"/>
                <a:cs typeface="Calibri" panose="020F0502020204030204" pitchFamily="34" charset="0"/>
              </a:rPr>
              <a:t>Template-driven forms</a:t>
            </a:r>
            <a:endParaRPr lang="vi-VN" sz="1700" b="1" dirty="0">
              <a:latin typeface="Calibri" panose="020F0502020204030204" pitchFamily="34" charset="0"/>
              <a:ea typeface="Arial"/>
              <a:cs typeface="Calibri" panose="020F0502020204030204" pitchFamily="34" charset="0"/>
              <a:sym typeface="Arial"/>
            </a:endParaRPr>
          </a:p>
          <a:p>
            <a:pPr marL="552450" lvl="0" indent="-457200">
              <a:lnSpc>
                <a:spcPct val="115000"/>
              </a:lnSpc>
              <a:spcBef>
                <a:spcPts val="0"/>
              </a:spcBef>
              <a:buSzPct val="100000"/>
              <a:buFont typeface="+mj-lt"/>
              <a:buAutoNum type="arabicPeriod" startAt="8"/>
            </a:pPr>
            <a:r>
              <a:rPr lang="en-US" sz="2000" b="1" dirty="0">
                <a:latin typeface="Calibri" panose="020F0502020204030204" pitchFamily="34" charset="0"/>
                <a:ea typeface="Arial"/>
                <a:cs typeface="Calibri" panose="020F0502020204030204" pitchFamily="34" charset="0"/>
                <a:sym typeface="Arial"/>
              </a:rPr>
              <a:t>Dependency </a:t>
            </a:r>
            <a:r>
              <a:rPr lang="en-US" sz="2000" b="1" dirty="0" smtClean="0">
                <a:latin typeface="Calibri" panose="020F0502020204030204" pitchFamily="34" charset="0"/>
                <a:ea typeface="Arial"/>
                <a:cs typeface="Calibri" panose="020F0502020204030204" pitchFamily="34" charset="0"/>
                <a:sym typeface="Arial"/>
              </a:rPr>
              <a:t>injection</a:t>
            </a:r>
            <a:endParaRPr lang="vi-VN" sz="2000" b="1" dirty="0" smtClean="0">
              <a:latin typeface="Calibri" panose="020F0502020204030204" pitchFamily="34" charset="0"/>
              <a:ea typeface="Arial"/>
              <a:cs typeface="Calibri" panose="020F0502020204030204" pitchFamily="34" charset="0"/>
              <a:sym typeface="Arial"/>
            </a:endParaRPr>
          </a:p>
          <a:p>
            <a:pPr marL="552450" lvl="0" indent="-457200">
              <a:lnSpc>
                <a:spcPct val="115000"/>
              </a:lnSpc>
              <a:spcBef>
                <a:spcPts val="0"/>
              </a:spcBef>
              <a:buSzPct val="100000"/>
              <a:buFont typeface="+mj-lt"/>
              <a:buAutoNum type="arabicPeriod" startAt="8"/>
            </a:pPr>
            <a:r>
              <a:rPr lang="vi-VN" sz="2000" b="1" dirty="0" smtClean="0">
                <a:latin typeface="Calibri" panose="020F0502020204030204" pitchFamily="34" charset="0"/>
                <a:ea typeface="Arial"/>
                <a:cs typeface="Calibri" panose="020F0502020204030204" pitchFamily="34" charset="0"/>
                <a:sym typeface="Arial"/>
              </a:rPr>
              <a:t>Promise (Js)</a:t>
            </a:r>
            <a:endParaRPr lang="vi-VN" sz="2000" b="1" dirty="0">
              <a:latin typeface="Calibri" panose="020F0502020204030204" pitchFamily="34" charset="0"/>
              <a:ea typeface="Arial"/>
              <a:cs typeface="Calibri" panose="020F0502020204030204" pitchFamily="34" charset="0"/>
              <a:sym typeface="Arial"/>
            </a:endParaRPr>
          </a:p>
          <a:p>
            <a:pPr marL="552450" indent="-457200">
              <a:lnSpc>
                <a:spcPct val="115000"/>
              </a:lnSpc>
              <a:spcBef>
                <a:spcPts val="0"/>
              </a:spcBef>
              <a:buSzPct val="100000"/>
              <a:buFont typeface="+mj-lt"/>
              <a:buAutoNum type="arabicPeriod" startAt="8"/>
            </a:pPr>
            <a:r>
              <a:rPr lang="en-US" sz="2000" b="1" dirty="0">
                <a:latin typeface="Calibri" panose="020F0502020204030204" pitchFamily="34" charset="0"/>
                <a:ea typeface="Arial"/>
                <a:cs typeface="Calibri" panose="020F0502020204030204" pitchFamily="34" charset="0"/>
                <a:sym typeface="Arial"/>
              </a:rPr>
              <a:t>Http</a:t>
            </a:r>
            <a:r>
              <a:rPr lang="vi-VN" sz="2000" b="1" dirty="0">
                <a:latin typeface="Calibri" panose="020F0502020204030204" pitchFamily="34" charset="0"/>
                <a:ea typeface="Arial"/>
                <a:cs typeface="Calibri" panose="020F0502020204030204" pitchFamily="34" charset="0"/>
                <a:sym typeface="Arial"/>
              </a:rPr>
              <a:t> </a:t>
            </a:r>
            <a:r>
              <a:rPr lang="en-US" sz="2000" b="1" dirty="0">
                <a:latin typeface="Calibri" panose="020F0502020204030204" pitchFamily="34" charset="0"/>
                <a:ea typeface="Arial"/>
                <a:cs typeface="Calibri" panose="020F0502020204030204" pitchFamily="34" charset="0"/>
                <a:sym typeface="Arial"/>
              </a:rPr>
              <a:t>Client</a:t>
            </a:r>
          </a:p>
          <a:p>
            <a:pPr marL="552450" lvl="0" indent="-457200">
              <a:lnSpc>
                <a:spcPct val="115000"/>
              </a:lnSpc>
              <a:spcBef>
                <a:spcPts val="0"/>
              </a:spcBef>
              <a:buSzPct val="100000"/>
              <a:buFont typeface="+mj-lt"/>
              <a:buAutoNum type="arabicPeriod" startAt="8"/>
            </a:pPr>
            <a:r>
              <a:rPr lang="en-US" sz="2000" b="1" dirty="0">
                <a:latin typeface="Calibri" panose="020F0502020204030204" pitchFamily="34" charset="0"/>
                <a:ea typeface="Arial"/>
                <a:cs typeface="Calibri" panose="020F0502020204030204" pitchFamily="34" charset="0"/>
                <a:sym typeface="Arial"/>
              </a:rPr>
              <a:t>Routing &amp; </a:t>
            </a:r>
            <a:r>
              <a:rPr lang="en-US" sz="2000" b="1" dirty="0" smtClean="0">
                <a:latin typeface="Calibri" panose="020F0502020204030204" pitchFamily="34" charset="0"/>
                <a:ea typeface="Arial"/>
                <a:cs typeface="Calibri" panose="020F0502020204030204" pitchFamily="34" charset="0"/>
                <a:sym typeface="Arial"/>
              </a:rPr>
              <a:t>Navigation</a:t>
            </a:r>
            <a:endParaRPr lang="vi-VN" sz="2000" b="1" dirty="0" smtClean="0">
              <a:latin typeface="Calibri" panose="020F0502020204030204" pitchFamily="34" charset="0"/>
              <a:ea typeface="Arial"/>
              <a:cs typeface="Calibri" panose="020F0502020204030204" pitchFamily="34" charset="0"/>
              <a:sym typeface="Arial"/>
            </a:endParaRPr>
          </a:p>
          <a:p>
            <a:pPr marL="552450" lvl="0" indent="-457200">
              <a:lnSpc>
                <a:spcPct val="115000"/>
              </a:lnSpc>
              <a:spcBef>
                <a:spcPts val="0"/>
              </a:spcBef>
              <a:buSzPct val="100000"/>
              <a:buFont typeface="+mj-lt"/>
              <a:buAutoNum type="arabicPeriod" startAt="8"/>
            </a:pPr>
            <a:r>
              <a:rPr lang="vi-VN" sz="2000" b="1" dirty="0" smtClean="0">
                <a:latin typeface="Calibri" panose="020F0502020204030204" pitchFamily="34" charset="0"/>
                <a:ea typeface="Arial"/>
                <a:cs typeface="Calibri" panose="020F0502020204030204" pitchFamily="34" charset="0"/>
                <a:sym typeface="Arial"/>
              </a:rPr>
              <a:t>Observables (Optional)</a:t>
            </a:r>
            <a:endParaRPr lang="en-US" sz="2000" b="1" dirty="0">
              <a:latin typeface="Calibri" panose="020F0502020204030204" pitchFamily="34" charset="0"/>
              <a:ea typeface="Arial"/>
              <a:cs typeface="Calibri" panose="020F0502020204030204" pitchFamily="34" charset="0"/>
              <a:sym typeface="Aria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a:xfrm>
            <a:off x="628650" y="1369219"/>
            <a:ext cx="4400550" cy="3031331"/>
          </a:xfrm>
        </p:spPr>
        <p:txBody>
          <a:bodyPr/>
          <a:lstStyle/>
          <a:p>
            <a:r>
              <a:rPr lang="vi-VN" dirty="0"/>
              <a:t>Class</a:t>
            </a:r>
          </a:p>
          <a:p>
            <a:pPr lvl="1"/>
            <a:r>
              <a:rPr lang="en-US" dirty="0"/>
              <a:t>The syntax should look familiar if you’ve used C# or Java before.</a:t>
            </a:r>
            <a:endParaRPr lang="vi-VN" dirty="0"/>
          </a:p>
          <a:p>
            <a:pPr lvl="1"/>
            <a:r>
              <a:rPr lang="en-US" dirty="0"/>
              <a:t>we can use common object-oriented patterns. One of the most fundamental patterns in class-based programming is being able to extend existing classes to create new ones using inheritance.</a:t>
            </a:r>
            <a:endParaRPr lang="vi-VN" dirty="0"/>
          </a:p>
          <a:p>
            <a:pPr lvl="1"/>
            <a:r>
              <a:rPr lang="en-US" dirty="0"/>
              <a:t>Public by default </a:t>
            </a:r>
          </a:p>
          <a:p>
            <a:pPr lvl="1"/>
            <a:endParaRPr lang="en-US" dirty="0"/>
          </a:p>
        </p:txBody>
      </p:sp>
      <p:pic>
        <p:nvPicPr>
          <p:cNvPr id="4" name="Picture 3"/>
          <p:cNvPicPr>
            <a:picLocks noChangeAspect="1"/>
          </p:cNvPicPr>
          <p:nvPr/>
        </p:nvPicPr>
        <p:blipFill>
          <a:blip r:embed="rId2"/>
          <a:stretch>
            <a:fillRect/>
          </a:stretch>
        </p:blipFill>
        <p:spPr>
          <a:xfrm>
            <a:off x="5105400" y="1657350"/>
            <a:ext cx="3846195" cy="2589303"/>
          </a:xfrm>
          <a:prstGeom prst="rect">
            <a:avLst/>
          </a:prstGeom>
        </p:spPr>
      </p:pic>
    </p:spTree>
    <p:extLst>
      <p:ext uri="{BB962C8B-B14F-4D97-AF65-F5344CB8AC3E}">
        <p14:creationId xmlns:p14="http://schemas.microsoft.com/office/powerpoint/2010/main" val="36929887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vi-VN" dirty="0"/>
              <a:t>Ref</a:t>
            </a:r>
          </a:p>
          <a:p>
            <a:pPr lvl="1"/>
            <a:r>
              <a:rPr lang="en-US" dirty="0">
                <a:hlinkClick r:id="rId2"/>
              </a:rPr>
              <a:t>https://angular.io/guide/binding-syntax</a:t>
            </a:r>
            <a:endParaRPr lang="vi-VN" dirty="0"/>
          </a:p>
          <a:p>
            <a:pPr lvl="1"/>
            <a:r>
              <a:rPr lang="en-US" dirty="0">
                <a:hlinkClick r:id="rId3"/>
              </a:rPr>
              <a:t>https://angular.io/guide/property-binding</a:t>
            </a:r>
            <a:endParaRPr lang="vi-VN" dirty="0"/>
          </a:p>
          <a:p>
            <a:pPr lvl="1"/>
            <a:r>
              <a:rPr lang="en-US" dirty="0">
                <a:hlinkClick r:id="rId4"/>
              </a:rPr>
              <a:t>https://angular.io/guide/event-binding</a:t>
            </a:r>
            <a:endParaRPr lang="vi-VN" dirty="0"/>
          </a:p>
          <a:p>
            <a:pPr lvl="1"/>
            <a:r>
              <a:rPr lang="en-US" dirty="0">
                <a:hlinkClick r:id="rId5"/>
              </a:rPr>
              <a:t>https://angular.io/guide/two-way-binding</a:t>
            </a:r>
            <a:endParaRPr lang="vi-VN" dirty="0"/>
          </a:p>
          <a:p>
            <a:pPr lvl="1"/>
            <a:endParaRPr lang="en-US" dirty="0"/>
          </a:p>
        </p:txBody>
      </p:sp>
    </p:spTree>
    <p:extLst>
      <p:ext uri="{BB962C8B-B14F-4D97-AF65-F5344CB8AC3E}">
        <p14:creationId xmlns:p14="http://schemas.microsoft.com/office/powerpoint/2010/main" val="15892256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pPr>
              <a:spcBef>
                <a:spcPts val="0"/>
              </a:spcBef>
              <a:buClr>
                <a:srgbClr val="000000"/>
              </a:buClr>
            </a:pPr>
            <a:r>
              <a:rPr lang="en-US" dirty="0">
                <a:latin typeface="+mn-lt"/>
              </a:rPr>
              <a:t>Data-binding is a mechanism for coordinating what users see, specifically with application data values. </a:t>
            </a:r>
            <a:endParaRPr lang="vi-VN" dirty="0">
              <a:latin typeface="+mn-lt"/>
            </a:endParaRPr>
          </a:p>
          <a:p>
            <a:pPr lvl="1">
              <a:spcBef>
                <a:spcPts val="0"/>
              </a:spcBef>
              <a:buClr>
                <a:srgbClr val="000000"/>
              </a:buClr>
            </a:pPr>
            <a:r>
              <a:rPr lang="en-US" dirty="0">
                <a:solidFill>
                  <a:srgbClr val="000000"/>
                </a:solidFill>
                <a:latin typeface="+mn-lt"/>
              </a:rPr>
              <a:t>Source-to-view</a:t>
            </a:r>
          </a:p>
          <a:p>
            <a:pPr lvl="1">
              <a:spcBef>
                <a:spcPts val="0"/>
              </a:spcBef>
              <a:buClr>
                <a:srgbClr val="000000"/>
              </a:buClr>
            </a:pPr>
            <a:r>
              <a:rPr lang="en-US" dirty="0">
                <a:solidFill>
                  <a:srgbClr val="000000"/>
                </a:solidFill>
                <a:latin typeface="+mn-lt"/>
              </a:rPr>
              <a:t>View-to-source</a:t>
            </a:r>
          </a:p>
          <a:p>
            <a:pPr lvl="1">
              <a:spcBef>
                <a:spcPts val="0"/>
              </a:spcBef>
              <a:buClr>
                <a:srgbClr val="000000"/>
              </a:buClr>
            </a:pPr>
            <a:r>
              <a:rPr lang="en-US" dirty="0">
                <a:solidFill>
                  <a:srgbClr val="000000"/>
                </a:solidFill>
                <a:latin typeface="+mn-lt"/>
              </a:rPr>
              <a:t>View-to-source-to-view</a:t>
            </a:r>
            <a:endParaRPr lang="en-US" dirty="0">
              <a:solidFill>
                <a:srgbClr val="000088"/>
              </a:solidFill>
              <a:latin typeface="+mn-lt"/>
            </a:endParaRPr>
          </a:p>
          <a:p>
            <a:pPr>
              <a:buFont typeface="Arial" panose="020B0604020202020204" pitchFamily="34" charset="0"/>
              <a:buChar char="•"/>
            </a:pPr>
            <a:r>
              <a:rPr lang="en-US" dirty="0">
                <a:solidFill>
                  <a:srgbClr val="000000"/>
                </a:solidFill>
                <a:latin typeface="+mn-lt"/>
              </a:rPr>
              <a:t>Interpolation ( {﻿{...}} ): </a:t>
            </a:r>
          </a:p>
          <a:p>
            <a:pPr lvl="1">
              <a:buFont typeface="Arial" panose="020B0604020202020204" pitchFamily="34" charset="0"/>
              <a:buChar char="•"/>
            </a:pPr>
            <a:r>
              <a:rPr lang="en-US" i="1" dirty="0">
                <a:solidFill>
                  <a:srgbClr val="000088"/>
                </a:solidFill>
                <a:latin typeface="+mn-lt"/>
              </a:rPr>
              <a:t>&lt;p&gt;</a:t>
            </a:r>
            <a:r>
              <a:rPr lang="en-US" i="1" dirty="0">
                <a:latin typeface="+mn-lt"/>
              </a:rPr>
              <a:t>My current hero is {{currentHero.name}}</a:t>
            </a:r>
            <a:r>
              <a:rPr lang="en-US" i="1" dirty="0">
                <a:solidFill>
                  <a:srgbClr val="000088"/>
                </a:solidFill>
                <a:latin typeface="+mn-lt"/>
              </a:rPr>
              <a:t>&lt;/p&gt;</a:t>
            </a:r>
            <a:endParaRPr lang="en-US" i="1" dirty="0">
              <a:solidFill>
                <a:srgbClr val="000000"/>
              </a:solidFill>
              <a:latin typeface="+mn-lt"/>
            </a:endParaRPr>
          </a:p>
          <a:p>
            <a:endParaRPr lang="en-US" dirty="0">
              <a:latin typeface="+mn-lt"/>
            </a:endParaRPr>
          </a:p>
        </p:txBody>
      </p:sp>
    </p:spTree>
    <p:extLst>
      <p:ext uri="{BB962C8B-B14F-4D97-AF65-F5344CB8AC3E}">
        <p14:creationId xmlns:p14="http://schemas.microsoft.com/office/powerpoint/2010/main" val="8422419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latin typeface="Calibri" panose="020F0502020204030204" pitchFamily="34" charset="0"/>
                <a:ea typeface="Arial"/>
                <a:cs typeface="Calibri" panose="020F0502020204030204" pitchFamily="34" charset="0"/>
                <a:sym typeface="Arial"/>
              </a:rPr>
              <a:t>Angular Data Binding</a:t>
            </a:r>
            <a:endParaRPr dirty="0"/>
          </a:p>
        </p:txBody>
      </p:sp>
      <p:sp>
        <p:nvSpPr>
          <p:cNvPr id="159" name="Google Shape;159;p24"/>
          <p:cNvSpPr txBox="1">
            <a:spLocks noGrp="1"/>
          </p:cNvSpPr>
          <p:nvPr>
            <p:ph type="body" idx="1"/>
          </p:nvPr>
        </p:nvSpPr>
        <p:spPr>
          <a:xfrm>
            <a:off x="628650" y="1369220"/>
            <a:ext cx="7886700" cy="4998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None/>
            </a:pPr>
            <a:r>
              <a:rPr lang="en"/>
              <a:t>Data Binding Type</a:t>
            </a:r>
            <a:endParaRPr/>
          </a:p>
        </p:txBody>
      </p:sp>
      <p:pic>
        <p:nvPicPr>
          <p:cNvPr id="160" name="Google Shape;160;p24"/>
          <p:cNvPicPr preferRelativeResize="0"/>
          <p:nvPr/>
        </p:nvPicPr>
        <p:blipFill>
          <a:blip r:embed="rId3">
            <a:alphaModFix/>
          </a:blip>
          <a:stretch>
            <a:fillRect/>
          </a:stretch>
        </p:blipFill>
        <p:spPr>
          <a:xfrm>
            <a:off x="152400" y="2021420"/>
            <a:ext cx="8801100" cy="2390775"/>
          </a:xfrm>
          <a:prstGeom prst="rect">
            <a:avLst/>
          </a:prstGeom>
          <a:noFill/>
          <a:ln>
            <a:noFill/>
          </a:ln>
        </p:spPr>
      </p:pic>
    </p:spTree>
    <p:extLst>
      <p:ext uri="{BB962C8B-B14F-4D97-AF65-F5344CB8AC3E}">
        <p14:creationId xmlns:p14="http://schemas.microsoft.com/office/powerpoint/2010/main" val="32763595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295400" y="1154984"/>
            <a:ext cx="6027654" cy="3691869"/>
          </a:xfrm>
          <a:prstGeom prst="rect">
            <a:avLst/>
          </a:prstGeom>
        </p:spPr>
      </p:pic>
    </p:spTree>
    <p:extLst>
      <p:ext uri="{BB962C8B-B14F-4D97-AF65-F5344CB8AC3E}">
        <p14:creationId xmlns:p14="http://schemas.microsoft.com/office/powerpoint/2010/main" val="27113948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en-US" dirty="0"/>
              <a:t>The brackets, [], tell Angular to evaluate the template expression. If you omit the brackets, Angular treats the string as a constant and initializes the target property with that string</a:t>
            </a:r>
            <a:endParaRPr lang="vi-VN" dirty="0"/>
          </a:p>
          <a:p>
            <a:pPr lvl="1"/>
            <a:r>
              <a:rPr lang="en-US" sz="1100" dirty="0">
                <a:solidFill>
                  <a:srgbClr val="000088"/>
                </a:solidFill>
                <a:latin typeface="Droid Sans Mono"/>
              </a:rPr>
              <a:t>&lt;app-item-detail</a:t>
            </a:r>
            <a:r>
              <a:rPr lang="en-US" sz="1100" dirty="0">
                <a:solidFill>
                  <a:srgbClr val="000000"/>
                </a:solidFill>
                <a:latin typeface="Droid Sans Mono"/>
              </a:rPr>
              <a:t> </a:t>
            </a:r>
            <a:r>
              <a:rPr lang="en-US" sz="1100" dirty="0" err="1">
                <a:solidFill>
                  <a:srgbClr val="660066"/>
                </a:solidFill>
                <a:latin typeface="Droid Sans Mono"/>
              </a:rPr>
              <a:t>childItem</a:t>
            </a:r>
            <a:r>
              <a:rPr lang="en-US" sz="1100" dirty="0">
                <a:solidFill>
                  <a:srgbClr val="666600"/>
                </a:solidFill>
                <a:latin typeface="Droid Sans Mono"/>
              </a:rPr>
              <a:t>=</a:t>
            </a:r>
            <a:r>
              <a:rPr lang="en-US" sz="1100" dirty="0">
                <a:solidFill>
                  <a:srgbClr val="880000"/>
                </a:solidFill>
                <a:latin typeface="Droid Sans Mono"/>
              </a:rPr>
              <a:t>"</a:t>
            </a:r>
            <a:r>
              <a:rPr lang="en-US" sz="1100" dirty="0" err="1">
                <a:solidFill>
                  <a:srgbClr val="880000"/>
                </a:solidFill>
                <a:latin typeface="Droid Sans Mono"/>
              </a:rPr>
              <a:t>parentItem</a:t>
            </a:r>
            <a:r>
              <a:rPr lang="en-US" sz="1100" dirty="0">
                <a:solidFill>
                  <a:srgbClr val="880000"/>
                </a:solidFill>
                <a:latin typeface="Droid Sans Mono"/>
              </a:rPr>
              <a:t>"</a:t>
            </a:r>
            <a:r>
              <a:rPr lang="en-US" sz="1100" dirty="0">
                <a:solidFill>
                  <a:srgbClr val="000088"/>
                </a:solidFill>
                <a:latin typeface="Droid Sans Mono"/>
              </a:rPr>
              <a:t>&gt;&lt;/app-item-detail&gt;</a:t>
            </a:r>
            <a:endParaRPr lang="vi-VN" sz="1100" dirty="0">
              <a:solidFill>
                <a:srgbClr val="000088"/>
              </a:solidFill>
              <a:latin typeface="Droid Sans Mono"/>
            </a:endParaRPr>
          </a:p>
        </p:txBody>
      </p:sp>
    </p:spTree>
    <p:extLst>
      <p:ext uri="{BB962C8B-B14F-4D97-AF65-F5344CB8AC3E}">
        <p14:creationId xmlns:p14="http://schemas.microsoft.com/office/powerpoint/2010/main" val="42441248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vi-VN" dirty="0"/>
              <a:t>Property Binding</a:t>
            </a:r>
          </a:p>
          <a:p>
            <a:pPr lvl="1"/>
            <a:r>
              <a:rPr lang="en-US" dirty="0"/>
              <a:t>&lt;</a:t>
            </a:r>
            <a:r>
              <a:rPr lang="en-US" dirty="0" err="1"/>
              <a:t>img</a:t>
            </a:r>
            <a:r>
              <a:rPr lang="en-US" dirty="0"/>
              <a:t> [</a:t>
            </a:r>
            <a:r>
              <a:rPr lang="en-US" dirty="0" err="1"/>
              <a:t>src</a:t>
            </a:r>
            <a:r>
              <a:rPr lang="en-US" dirty="0"/>
              <a:t>]="</a:t>
            </a:r>
            <a:r>
              <a:rPr lang="en-US" dirty="0" err="1"/>
              <a:t>itemImageUrl</a:t>
            </a:r>
            <a:r>
              <a:rPr lang="en-US" dirty="0"/>
              <a:t>"&gt;</a:t>
            </a:r>
            <a:endParaRPr lang="vi-VN" dirty="0"/>
          </a:p>
          <a:p>
            <a:pPr lvl="1"/>
            <a:r>
              <a:rPr lang="en-US" dirty="0" err="1"/>
              <a:t>itemImageUrl</a:t>
            </a:r>
            <a:r>
              <a:rPr lang="en-US" dirty="0"/>
              <a:t> = '../assets/phone.png';</a:t>
            </a:r>
          </a:p>
        </p:txBody>
      </p:sp>
    </p:spTree>
    <p:extLst>
      <p:ext uri="{BB962C8B-B14F-4D97-AF65-F5344CB8AC3E}">
        <p14:creationId xmlns:p14="http://schemas.microsoft.com/office/powerpoint/2010/main" val="992684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en-US" dirty="0"/>
              <a:t>Attribute, class, and style bindings</a:t>
            </a:r>
            <a:endParaRPr lang="vi-VN" dirty="0"/>
          </a:p>
          <a:p>
            <a:pPr lvl="1"/>
            <a:r>
              <a:rPr lang="en-US" dirty="0"/>
              <a:t>&lt;</a:t>
            </a:r>
            <a:r>
              <a:rPr lang="en-US" dirty="0" err="1"/>
              <a:t>tr</a:t>
            </a:r>
            <a:r>
              <a:rPr lang="en-US" dirty="0"/>
              <a:t>&gt;&lt;td [</a:t>
            </a:r>
            <a:r>
              <a:rPr lang="en-US" dirty="0" err="1"/>
              <a:t>attr.colspan</a:t>
            </a:r>
            <a:r>
              <a:rPr lang="en-US" dirty="0"/>
              <a:t>]="1 + 1"&gt;One-Two&lt;/td&gt;&lt;/</a:t>
            </a:r>
            <a:r>
              <a:rPr lang="en-US" dirty="0" err="1"/>
              <a:t>tr</a:t>
            </a:r>
            <a:r>
              <a:rPr lang="en-US" dirty="0"/>
              <a:t>&gt;</a:t>
            </a:r>
            <a:endParaRPr lang="vi-VN" dirty="0"/>
          </a:p>
          <a:p>
            <a:pPr lvl="1"/>
            <a:r>
              <a:rPr lang="en-US" dirty="0"/>
              <a:t>&lt;div class="</a:t>
            </a:r>
            <a:r>
              <a:rPr lang="en-US" dirty="0" err="1"/>
              <a:t>myClass</a:t>
            </a:r>
            <a:r>
              <a:rPr lang="en-US" dirty="0"/>
              <a:t>" [class]="</a:t>
            </a:r>
            <a:r>
              <a:rPr lang="en-US" dirty="0" err="1"/>
              <a:t>myClassBinding</a:t>
            </a:r>
            <a:r>
              <a:rPr lang="en-US" dirty="0"/>
              <a:t>"&gt;Setting all classes with binding&lt;/div&gt;</a:t>
            </a:r>
            <a:endParaRPr lang="vi-VN" dirty="0"/>
          </a:p>
          <a:p>
            <a:pPr lvl="1"/>
            <a:r>
              <a:rPr lang="en-US" dirty="0"/>
              <a:t>&lt;h1 [</a:t>
            </a:r>
            <a:r>
              <a:rPr lang="en-US" dirty="0" err="1"/>
              <a:t>class.myClass</a:t>
            </a:r>
            <a:r>
              <a:rPr lang="en-US" dirty="0"/>
              <a:t>]="</a:t>
            </a:r>
            <a:r>
              <a:rPr lang="en-US" dirty="0" err="1"/>
              <a:t>isTrue</a:t>
            </a:r>
            <a:r>
              <a:rPr lang="en-US" dirty="0"/>
              <a:t>"&gt;This class binding is for true value&lt;/h1&gt;</a:t>
            </a:r>
            <a:endParaRPr lang="vi-VN" dirty="0"/>
          </a:p>
          <a:p>
            <a:pPr lvl="1"/>
            <a:r>
              <a:rPr lang="en-US" dirty="0"/>
              <a:t>&lt;h1 [</a:t>
            </a:r>
            <a:r>
              <a:rPr lang="en-US" dirty="0" err="1"/>
              <a:t>style.color</a:t>
            </a:r>
            <a:r>
              <a:rPr lang="en-US" dirty="0"/>
              <a:t>]="blue"&gt;This is a Blue Heading&lt;/h1&gt;</a:t>
            </a:r>
          </a:p>
        </p:txBody>
      </p:sp>
    </p:spTree>
    <p:extLst>
      <p:ext uri="{BB962C8B-B14F-4D97-AF65-F5344CB8AC3E}">
        <p14:creationId xmlns:p14="http://schemas.microsoft.com/office/powerpoint/2010/main" val="24678968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vi-VN" sz="2400" dirty="0"/>
              <a:t>Event Binding</a:t>
            </a:r>
          </a:p>
          <a:p>
            <a:pPr lvl="1"/>
            <a:r>
              <a:rPr lang="vi-VN" dirty="0"/>
              <a:t>Ref to </a:t>
            </a:r>
            <a:r>
              <a:rPr lang="en-US" dirty="0"/>
              <a:t> DOM event object</a:t>
            </a:r>
            <a:endParaRPr lang="vi-VN" dirty="0">
              <a:hlinkClick r:id="rId2"/>
            </a:endParaRPr>
          </a:p>
          <a:p>
            <a:pPr lvl="2"/>
            <a:r>
              <a:rPr lang="en-US" dirty="0">
                <a:hlinkClick r:id="rId2"/>
              </a:rPr>
              <a:t>https://developer.mozilla.org/en-US/docs/Web/Events</a:t>
            </a:r>
            <a:endParaRPr lang="vi-VN" dirty="0"/>
          </a:p>
          <a:p>
            <a:pPr lvl="1"/>
            <a:endParaRPr lang="en-US" dirty="0"/>
          </a:p>
          <a:p>
            <a:endParaRPr lang="en-US" dirty="0"/>
          </a:p>
        </p:txBody>
      </p:sp>
      <p:pic>
        <p:nvPicPr>
          <p:cNvPr id="4" name="Picture 3"/>
          <p:cNvPicPr>
            <a:picLocks noChangeAspect="1"/>
          </p:cNvPicPr>
          <p:nvPr/>
        </p:nvPicPr>
        <p:blipFill>
          <a:blip r:embed="rId3"/>
          <a:stretch>
            <a:fillRect/>
          </a:stretch>
        </p:blipFill>
        <p:spPr>
          <a:xfrm>
            <a:off x="1676400" y="2800350"/>
            <a:ext cx="5638800" cy="1415060"/>
          </a:xfrm>
          <a:prstGeom prst="rect">
            <a:avLst/>
          </a:prstGeom>
        </p:spPr>
      </p:pic>
    </p:spTree>
    <p:extLst>
      <p:ext uri="{BB962C8B-B14F-4D97-AF65-F5344CB8AC3E}">
        <p14:creationId xmlns:p14="http://schemas.microsoft.com/office/powerpoint/2010/main" val="30662860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vi-VN" sz="2000" dirty="0"/>
              <a:t>Event Binding</a:t>
            </a:r>
            <a:endParaRPr lang="vi-VN" dirty="0"/>
          </a:p>
          <a:p>
            <a:pPr lvl="1"/>
            <a:r>
              <a:rPr lang="en-US" dirty="0"/>
              <a:t>User actions such as clicking a link, pushing a button, and entering text raise DOM events.</a:t>
            </a:r>
          </a:p>
          <a:p>
            <a:pPr lvl="1"/>
            <a:r>
              <a:rPr lang="en-US" dirty="0"/>
              <a:t>Binding to these events provides a way to get input from the user.</a:t>
            </a:r>
            <a:endParaRPr lang="vi-VN" dirty="0"/>
          </a:p>
          <a:p>
            <a:pPr lvl="2"/>
            <a:r>
              <a:rPr lang="en-US" sz="1100" dirty="0">
                <a:solidFill>
                  <a:srgbClr val="000088"/>
                </a:solidFill>
                <a:latin typeface="Droid Sans Mono"/>
              </a:rPr>
              <a:t>&lt;button</a:t>
            </a:r>
            <a:r>
              <a:rPr lang="en-US" sz="1100" dirty="0">
                <a:solidFill>
                  <a:srgbClr val="000000"/>
                </a:solidFill>
                <a:latin typeface="Droid Sans Mono"/>
              </a:rPr>
              <a:t> (</a:t>
            </a:r>
            <a:r>
              <a:rPr lang="en-US" sz="1100" dirty="0">
                <a:solidFill>
                  <a:srgbClr val="660066"/>
                </a:solidFill>
                <a:latin typeface="Droid Sans Mono"/>
              </a:rPr>
              <a:t>click</a:t>
            </a:r>
            <a:r>
              <a:rPr lang="en-US" sz="1100" dirty="0">
                <a:solidFill>
                  <a:srgbClr val="000000"/>
                </a:solidFill>
                <a:latin typeface="Droid Sans Mono"/>
              </a:rPr>
              <a:t>)</a:t>
            </a:r>
            <a:r>
              <a:rPr lang="en-US" sz="1100" dirty="0">
                <a:solidFill>
                  <a:srgbClr val="666600"/>
                </a:solidFill>
                <a:latin typeface="Droid Sans Mono"/>
              </a:rPr>
              <a:t>=</a:t>
            </a:r>
            <a:r>
              <a:rPr lang="en-US" sz="1100" dirty="0">
                <a:solidFill>
                  <a:srgbClr val="880000"/>
                </a:solidFill>
                <a:latin typeface="Droid Sans Mono"/>
              </a:rPr>
              <a:t>"</a:t>
            </a:r>
            <a:r>
              <a:rPr lang="en-US" sz="1100" dirty="0" err="1">
                <a:solidFill>
                  <a:srgbClr val="880000"/>
                </a:solidFill>
                <a:latin typeface="Droid Sans Mono"/>
              </a:rPr>
              <a:t>onClickMe</a:t>
            </a:r>
            <a:r>
              <a:rPr lang="en-US" sz="1100" dirty="0">
                <a:solidFill>
                  <a:srgbClr val="880000"/>
                </a:solidFill>
                <a:latin typeface="Droid Sans Mono"/>
              </a:rPr>
              <a:t>()"</a:t>
            </a:r>
            <a:r>
              <a:rPr lang="en-US" sz="1100" dirty="0">
                <a:solidFill>
                  <a:srgbClr val="000088"/>
                </a:solidFill>
                <a:latin typeface="Droid Sans Mono"/>
              </a:rPr>
              <a:t>&gt;</a:t>
            </a:r>
            <a:r>
              <a:rPr lang="en-US" sz="1100" dirty="0">
                <a:solidFill>
                  <a:srgbClr val="000000"/>
                </a:solidFill>
                <a:latin typeface="Droid Sans Mono"/>
              </a:rPr>
              <a:t>Click me!</a:t>
            </a:r>
            <a:r>
              <a:rPr lang="en-US" sz="1100" dirty="0">
                <a:solidFill>
                  <a:srgbClr val="000088"/>
                </a:solidFill>
                <a:latin typeface="Droid Sans Mono"/>
              </a:rPr>
              <a:t>&lt;/button&gt;</a:t>
            </a:r>
            <a:endParaRPr lang="vi-VN" sz="1100" dirty="0"/>
          </a:p>
          <a:p>
            <a:pPr lvl="1"/>
            <a:r>
              <a:rPr lang="en-US" dirty="0"/>
              <a:t>Get user input from the $event object</a:t>
            </a:r>
            <a:endParaRPr lang="vi-VN" dirty="0"/>
          </a:p>
          <a:p>
            <a:pPr lvl="2"/>
            <a:r>
              <a:rPr lang="en-US" sz="1100" dirty="0">
                <a:solidFill>
                  <a:srgbClr val="0000FF"/>
                </a:solidFill>
                <a:latin typeface="Droid Sans Mono"/>
              </a:rPr>
              <a:t>template</a:t>
            </a:r>
            <a:r>
              <a:rPr lang="en-US" sz="1100" dirty="0">
                <a:solidFill>
                  <a:srgbClr val="666600"/>
                </a:solidFill>
                <a:latin typeface="Droid Sans Mono"/>
              </a:rPr>
              <a:t>:</a:t>
            </a:r>
            <a:r>
              <a:rPr lang="en-US" sz="1100" dirty="0">
                <a:solidFill>
                  <a:srgbClr val="000000"/>
                </a:solidFill>
                <a:latin typeface="Droid Sans Mono"/>
              </a:rPr>
              <a:t> </a:t>
            </a:r>
            <a:r>
              <a:rPr lang="en-US" sz="1100" dirty="0">
                <a:solidFill>
                  <a:srgbClr val="880000"/>
                </a:solidFill>
                <a:latin typeface="Droid Sans Mono"/>
              </a:rPr>
              <a:t>` &lt;input (</a:t>
            </a:r>
            <a:r>
              <a:rPr lang="en-US" sz="1100" dirty="0" err="1">
                <a:solidFill>
                  <a:srgbClr val="880000"/>
                </a:solidFill>
                <a:latin typeface="Droid Sans Mono"/>
              </a:rPr>
              <a:t>keyup</a:t>
            </a:r>
            <a:r>
              <a:rPr lang="en-US" sz="1100" dirty="0">
                <a:solidFill>
                  <a:srgbClr val="880000"/>
                </a:solidFill>
                <a:latin typeface="Droid Sans Mono"/>
              </a:rPr>
              <a:t>)="</a:t>
            </a:r>
            <a:r>
              <a:rPr lang="en-US" sz="1100" dirty="0" err="1">
                <a:solidFill>
                  <a:srgbClr val="880000"/>
                </a:solidFill>
                <a:latin typeface="Droid Sans Mono"/>
              </a:rPr>
              <a:t>onKey</a:t>
            </a:r>
            <a:r>
              <a:rPr lang="en-US" sz="1100" dirty="0">
                <a:solidFill>
                  <a:srgbClr val="880000"/>
                </a:solidFill>
                <a:latin typeface="Droid Sans Mono"/>
              </a:rPr>
              <a:t>($event)"&gt; &lt;p&gt;{{values}}&lt;/p&gt;`</a:t>
            </a:r>
            <a:endParaRPr lang="en-US" sz="1100" dirty="0"/>
          </a:p>
          <a:p>
            <a:pPr lvl="1"/>
            <a:r>
              <a:rPr lang="en-US" dirty="0"/>
              <a:t>When a user presses and releases a key, the </a:t>
            </a:r>
            <a:r>
              <a:rPr lang="en-US" dirty="0" err="1"/>
              <a:t>keyup</a:t>
            </a:r>
            <a:r>
              <a:rPr lang="en-US" dirty="0"/>
              <a:t> event occurs, and Angular provides a corresponding DOM event object in the $event variable which this code passes as a parameter to the component's </a:t>
            </a:r>
            <a:r>
              <a:rPr lang="en-US" dirty="0" err="1"/>
              <a:t>onKey</a:t>
            </a:r>
            <a:r>
              <a:rPr lang="en-US" dirty="0"/>
              <a:t>() method.</a:t>
            </a:r>
          </a:p>
          <a:p>
            <a:r>
              <a:rPr lang="en-US" dirty="0"/>
              <a:t/>
            </a:r>
            <a:br>
              <a:rPr lang="en-US" dirty="0"/>
            </a:br>
            <a:endParaRPr lang="en-US" dirty="0"/>
          </a:p>
        </p:txBody>
      </p:sp>
    </p:spTree>
    <p:extLst>
      <p:ext uri="{BB962C8B-B14F-4D97-AF65-F5344CB8AC3E}">
        <p14:creationId xmlns:p14="http://schemas.microsoft.com/office/powerpoint/2010/main" val="2389521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 Placeholder 2"/>
          <p:cNvSpPr>
            <a:spLocks noGrp="1"/>
          </p:cNvSpPr>
          <p:nvPr>
            <p:ph type="body" idx="1"/>
          </p:nvPr>
        </p:nvSpPr>
        <p:spPr/>
        <p:txBody>
          <a:bodyPr/>
          <a:lstStyle/>
          <a:p>
            <a:r>
              <a:rPr lang="en-US" dirty="0">
                <a:hlinkClick r:id="rId2"/>
              </a:rPr>
              <a:t>https://angular.io/docs</a:t>
            </a:r>
            <a:endParaRPr lang="en-US" dirty="0"/>
          </a:p>
          <a:p>
            <a:r>
              <a:rPr lang="en-US" dirty="0">
                <a:hlinkClick r:id="rId3"/>
              </a:rPr>
              <a:t>https://viettuts.vn/angular7</a:t>
            </a:r>
            <a:endParaRPr lang="en-US" dirty="0"/>
          </a:p>
          <a:p>
            <a:r>
              <a:rPr lang="en-US" dirty="0">
                <a:hlinkClick r:id="rId4"/>
              </a:rPr>
              <a:t>https://xuanthulab.net/tao-va-su-dung-module-trong-angular.html</a:t>
            </a:r>
            <a:endParaRPr lang="en-US" dirty="0"/>
          </a:p>
          <a:p>
            <a:endParaRPr lang="en-US" dirty="0"/>
          </a:p>
          <a:p>
            <a:endParaRPr lang="en-US" dirty="0"/>
          </a:p>
        </p:txBody>
      </p:sp>
    </p:spTree>
    <p:extLst>
      <p:ext uri="{BB962C8B-B14F-4D97-AF65-F5344CB8AC3E}">
        <p14:creationId xmlns:p14="http://schemas.microsoft.com/office/powerpoint/2010/main" val="12481623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vi-VN" dirty="0"/>
              <a:t>T</a:t>
            </a:r>
            <a:r>
              <a:rPr lang="en-US" dirty="0"/>
              <a:t>wo-way binding</a:t>
            </a:r>
          </a:p>
          <a:p>
            <a:pPr lvl="1"/>
            <a:r>
              <a:rPr lang="en-US" dirty="0"/>
              <a:t>Two-way binding gives your app a way to share data between a component class and its template.</a:t>
            </a:r>
          </a:p>
        </p:txBody>
      </p:sp>
      <p:pic>
        <p:nvPicPr>
          <p:cNvPr id="2050" name="Picture 2" descr="Angular custom two way data binding — a complicated story? | by Sergiu  Uifalean | ITN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495550"/>
            <a:ext cx="5105871" cy="2242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2730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en-US" dirty="0"/>
              <a:t>The </a:t>
            </a:r>
            <a:r>
              <a:rPr lang="en-US" dirty="0" err="1"/>
              <a:t>NgModel</a:t>
            </a:r>
            <a:r>
              <a:rPr lang="en-US" dirty="0"/>
              <a:t> directive allows you to display a data property and update that property when the user makes changes</a:t>
            </a:r>
            <a:endParaRPr lang="vi-VN" dirty="0"/>
          </a:p>
          <a:p>
            <a:pPr lvl="1"/>
            <a:r>
              <a:rPr lang="en-US" dirty="0"/>
              <a:t>&lt;input [(</a:t>
            </a:r>
            <a:r>
              <a:rPr lang="en-US" dirty="0" err="1"/>
              <a:t>ngModel</a:t>
            </a:r>
            <a:r>
              <a:rPr lang="en-US" dirty="0"/>
              <a:t>)] ="</a:t>
            </a:r>
            <a:r>
              <a:rPr lang="en-US" dirty="0" err="1"/>
              <a:t>myMsg</a:t>
            </a:r>
            <a:r>
              <a:rPr lang="en-US" dirty="0"/>
              <a:t>"/&gt;</a:t>
            </a:r>
            <a:endParaRPr lang="vi-VN" dirty="0"/>
          </a:p>
          <a:p>
            <a:pPr lvl="1"/>
            <a:r>
              <a:rPr lang="en-US" dirty="0"/>
              <a:t>Before using the </a:t>
            </a:r>
            <a:r>
              <a:rPr lang="en-US" dirty="0" err="1"/>
              <a:t>ngModel</a:t>
            </a:r>
            <a:r>
              <a:rPr lang="en-US" dirty="0"/>
              <a:t> directive in a two-way data binding, you must import the </a:t>
            </a:r>
            <a:r>
              <a:rPr lang="en-US" dirty="0" err="1"/>
              <a:t>FormsModule</a:t>
            </a:r>
            <a:r>
              <a:rPr lang="en-US" dirty="0"/>
              <a:t> and add it to the </a:t>
            </a:r>
            <a:r>
              <a:rPr lang="en-US" dirty="0" err="1"/>
              <a:t>NgModule's</a:t>
            </a:r>
            <a:r>
              <a:rPr lang="en-US" dirty="0"/>
              <a:t> imports list</a:t>
            </a:r>
          </a:p>
        </p:txBody>
      </p:sp>
    </p:spTree>
    <p:extLst>
      <p:ext uri="{BB962C8B-B14F-4D97-AF65-F5344CB8AC3E}">
        <p14:creationId xmlns:p14="http://schemas.microsoft.com/office/powerpoint/2010/main" val="19012804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098" name="Picture 2" descr="Web Snippets: Data binding in angular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656" y="1123950"/>
            <a:ext cx="7644020" cy="3652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2354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73844"/>
            <a:ext cx="5543605" cy="640200"/>
          </a:xfrm>
        </p:spPr>
        <p:txBody>
          <a:bodyPr/>
          <a:lstStyle/>
          <a:p>
            <a:r>
              <a:rPr lang="vi-VN" dirty="0">
                <a:latin typeface="Calibri" panose="020F0502020204030204" pitchFamily="34" charset="0"/>
                <a:ea typeface="Arial"/>
                <a:cs typeface="Calibri" panose="020F0502020204030204" pitchFamily="34" charset="0"/>
                <a:sym typeface="Arial"/>
              </a:rPr>
              <a:t>Template reference variables</a:t>
            </a:r>
            <a:endParaRPr lang="en-US" dirty="0"/>
          </a:p>
        </p:txBody>
      </p:sp>
      <p:sp>
        <p:nvSpPr>
          <p:cNvPr id="3" name="Text Placeholder 2"/>
          <p:cNvSpPr>
            <a:spLocks noGrp="1"/>
          </p:cNvSpPr>
          <p:nvPr>
            <p:ph type="body" idx="1"/>
          </p:nvPr>
        </p:nvSpPr>
        <p:spPr/>
        <p:txBody>
          <a:bodyPr/>
          <a:lstStyle/>
          <a:p>
            <a:r>
              <a:rPr lang="en-US" dirty="0">
                <a:hlinkClick r:id="rId2"/>
              </a:rPr>
              <a:t>https://angular.io/guide/template-reference-variables</a:t>
            </a:r>
            <a:endParaRPr lang="vi-VN" dirty="0"/>
          </a:p>
          <a:p>
            <a:r>
              <a:rPr lang="en-US" dirty="0"/>
              <a:t>Get user input from a template reference variable</a:t>
            </a:r>
            <a:endParaRPr lang="vi-VN" dirty="0"/>
          </a:p>
          <a:p>
            <a:pPr lvl="1"/>
            <a:r>
              <a:rPr lang="en-US" dirty="0">
                <a:solidFill>
                  <a:srgbClr val="880000"/>
                </a:solidFill>
                <a:latin typeface="Droid Sans Mono"/>
              </a:rPr>
              <a:t>&lt;input #box (</a:t>
            </a:r>
            <a:r>
              <a:rPr lang="en-US" dirty="0" err="1">
                <a:solidFill>
                  <a:srgbClr val="880000"/>
                </a:solidFill>
                <a:latin typeface="Droid Sans Mono"/>
              </a:rPr>
              <a:t>keyup</a:t>
            </a:r>
            <a:r>
              <a:rPr lang="en-US" dirty="0">
                <a:solidFill>
                  <a:srgbClr val="880000"/>
                </a:solidFill>
                <a:latin typeface="Droid Sans Mono"/>
              </a:rPr>
              <a:t>)="0"&gt; &lt;p&gt;{{</a:t>
            </a:r>
            <a:r>
              <a:rPr lang="en-US" dirty="0" err="1">
                <a:solidFill>
                  <a:srgbClr val="880000"/>
                </a:solidFill>
                <a:latin typeface="Droid Sans Mono"/>
              </a:rPr>
              <a:t>box.value</a:t>
            </a:r>
            <a:r>
              <a:rPr lang="en-US" dirty="0">
                <a:solidFill>
                  <a:srgbClr val="880000"/>
                </a:solidFill>
                <a:latin typeface="Droid Sans Mono"/>
              </a:rPr>
              <a:t>}}&lt;/p&gt;</a:t>
            </a:r>
            <a:endParaRPr lang="en-US" dirty="0"/>
          </a:p>
          <a:p>
            <a:endParaRPr lang="vi-VN" dirty="0"/>
          </a:p>
          <a:p>
            <a:endParaRPr lang="en-US" dirty="0"/>
          </a:p>
        </p:txBody>
      </p:sp>
    </p:spTree>
    <p:extLst>
      <p:ext uri="{BB962C8B-B14F-4D97-AF65-F5344CB8AC3E}">
        <p14:creationId xmlns:p14="http://schemas.microsoft.com/office/powerpoint/2010/main" val="15816785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Component Investigation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90804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a:t>
            </a:r>
            <a:r>
              <a:rPr lang="en-US" dirty="0" err="1"/>
              <a:t>omponent</a:t>
            </a:r>
            <a:r>
              <a:rPr lang="en-US" dirty="0"/>
              <a:t> lifecycle</a:t>
            </a:r>
          </a:p>
        </p:txBody>
      </p:sp>
      <p:sp>
        <p:nvSpPr>
          <p:cNvPr id="3" name="Text Placeholder 2"/>
          <p:cNvSpPr>
            <a:spLocks noGrp="1"/>
          </p:cNvSpPr>
          <p:nvPr>
            <p:ph type="body" idx="1"/>
          </p:nvPr>
        </p:nvSpPr>
        <p:spPr>
          <a:xfrm>
            <a:off x="628650" y="914044"/>
            <a:ext cx="7886700" cy="3718575"/>
          </a:xfrm>
        </p:spPr>
        <p:txBody>
          <a:bodyPr/>
          <a:lstStyle/>
          <a:p>
            <a:r>
              <a:rPr lang="en-US" dirty="0">
                <a:hlinkClick r:id="rId2"/>
              </a:rPr>
              <a:t>https://viblo.asia/p/lifecycle-hooks-trong-angular-6J3Zgw8qZmB</a:t>
            </a:r>
            <a:endParaRPr lang="vi-VN" dirty="0"/>
          </a:p>
          <a:p>
            <a:endParaRPr lang="en-US" dirty="0"/>
          </a:p>
        </p:txBody>
      </p:sp>
      <p:pic>
        <p:nvPicPr>
          <p:cNvPr id="5122" name="Picture 2" descr="https://images.viblo.asia/4a2dc72f-f6f7-458b-95e6-9c1ec72a337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518903"/>
            <a:ext cx="3169956" cy="3358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4475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a:t>
            </a:r>
            <a:r>
              <a:rPr lang="en-US" dirty="0" err="1"/>
              <a:t>omponent</a:t>
            </a:r>
            <a:r>
              <a:rPr lang="en-US" dirty="0"/>
              <a:t> lifecycle</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524000" y="1276350"/>
            <a:ext cx="5751711" cy="3562350"/>
          </a:xfrm>
          <a:prstGeom prst="rect">
            <a:avLst/>
          </a:prstGeom>
        </p:spPr>
      </p:pic>
    </p:spTree>
    <p:extLst>
      <p:ext uri="{BB962C8B-B14F-4D97-AF65-F5344CB8AC3E}">
        <p14:creationId xmlns:p14="http://schemas.microsoft.com/office/powerpoint/2010/main" val="12164009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a:t>
            </a:r>
            <a:r>
              <a:rPr lang="en-US" dirty="0" err="1"/>
              <a:t>omponent</a:t>
            </a:r>
            <a:r>
              <a:rPr lang="en-US" dirty="0"/>
              <a:t> lifecycle</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524000" y="1200150"/>
            <a:ext cx="5791200" cy="3524183"/>
          </a:xfrm>
          <a:prstGeom prst="rect">
            <a:avLst/>
          </a:prstGeom>
        </p:spPr>
      </p:pic>
    </p:spTree>
    <p:extLst>
      <p:ext uri="{BB962C8B-B14F-4D97-AF65-F5344CB8AC3E}">
        <p14:creationId xmlns:p14="http://schemas.microsoft.com/office/powerpoint/2010/main" val="15765629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3" name="Text Placeholder 2"/>
          <p:cNvSpPr>
            <a:spLocks noGrp="1"/>
          </p:cNvSpPr>
          <p:nvPr>
            <p:ph type="body" idx="1"/>
          </p:nvPr>
        </p:nvSpPr>
        <p:spPr/>
        <p:txBody>
          <a:bodyPr/>
          <a:lstStyle/>
          <a:p>
            <a:r>
              <a:rPr lang="vi-VN" dirty="0"/>
              <a:t>D</a:t>
            </a:r>
            <a:r>
              <a:rPr lang="en-US" dirty="0" err="1"/>
              <a:t>ata</a:t>
            </a:r>
            <a:r>
              <a:rPr lang="en-US" dirty="0"/>
              <a:t> from parent to child with input binding</a:t>
            </a:r>
          </a:p>
          <a:p>
            <a:pPr lvl="1"/>
            <a:r>
              <a:rPr lang="en-US" dirty="0"/>
              <a:t>@Input decorations.</a:t>
            </a:r>
            <a:endParaRPr lang="vi-VN" dirty="0"/>
          </a:p>
          <a:p>
            <a:r>
              <a:rPr lang="en-US" dirty="0"/>
              <a:t>Intercept input property changes with a setter</a:t>
            </a:r>
          </a:p>
          <a:p>
            <a:pPr lvl="1"/>
            <a:r>
              <a:rPr lang="en-US" sz="1400" dirty="0">
                <a:solidFill>
                  <a:srgbClr val="0088CC"/>
                </a:solidFill>
                <a:latin typeface="Droid Sans Mono"/>
              </a:rPr>
              <a:t>@</a:t>
            </a:r>
            <a:r>
              <a:rPr lang="en-US" sz="1400" dirty="0">
                <a:solidFill>
                  <a:srgbClr val="0088CC"/>
                </a:solidFill>
                <a:latin typeface="Droid Sans Mono"/>
                <a:hlinkClick r:id="rId2"/>
              </a:rPr>
              <a:t>Input</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set</a:t>
            </a:r>
            <a:r>
              <a:rPr lang="en-US" sz="1400" dirty="0">
                <a:solidFill>
                  <a:srgbClr val="000000"/>
                </a:solidFill>
                <a:latin typeface="Droid Sans Mono"/>
              </a:rPr>
              <a:t> name</a:t>
            </a:r>
            <a:r>
              <a:rPr lang="en-US" sz="1400" dirty="0">
                <a:solidFill>
                  <a:srgbClr val="666600"/>
                </a:solidFill>
                <a:latin typeface="Droid Sans Mono"/>
              </a:rPr>
              <a:t>(</a:t>
            </a:r>
            <a:r>
              <a:rPr lang="en-US" sz="1400" dirty="0">
                <a:solidFill>
                  <a:srgbClr val="000000"/>
                </a:solidFill>
                <a:latin typeface="Droid Sans Mono"/>
              </a:rPr>
              <a:t>name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string</a:t>
            </a:r>
            <a:r>
              <a:rPr lang="en-US" sz="1400" dirty="0">
                <a:solidFill>
                  <a:srgbClr val="666600"/>
                </a:solidFill>
                <a:latin typeface="Droid Sans Mono"/>
              </a:rPr>
              <a:t>)</a:t>
            </a:r>
            <a:r>
              <a:rPr lang="en-US" sz="1400" dirty="0">
                <a:solidFill>
                  <a:srgbClr val="000000"/>
                </a:solidFill>
                <a:latin typeface="Droid Sans Mono"/>
              </a:rPr>
              <a:t> </a:t>
            </a:r>
            <a:endParaRPr lang="vi-VN" sz="1400" dirty="0">
              <a:solidFill>
                <a:srgbClr val="000000"/>
              </a:solidFill>
              <a:latin typeface="Droid Sans Mono"/>
            </a:endParaRPr>
          </a:p>
          <a:p>
            <a:pPr marL="571500" lvl="1" indent="0">
              <a:buNone/>
            </a:pPr>
            <a:r>
              <a:rPr lang="vi-VN"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FF"/>
                </a:solidFill>
                <a:latin typeface="Droid Sans Mono"/>
              </a:rPr>
              <a:t>this</a:t>
            </a:r>
            <a:r>
              <a:rPr lang="en-US" sz="1400" dirty="0" err="1">
                <a:solidFill>
                  <a:srgbClr val="666600"/>
                </a:solidFill>
                <a:latin typeface="Droid Sans Mono"/>
              </a:rPr>
              <a:t>.</a:t>
            </a:r>
            <a:r>
              <a:rPr lang="en-US" sz="1400" dirty="0" err="1">
                <a:solidFill>
                  <a:srgbClr val="000000"/>
                </a:solidFill>
                <a:latin typeface="Droid Sans Mono"/>
              </a:rPr>
              <a:t>_name</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name </a:t>
            </a:r>
            <a:r>
              <a:rPr lang="en-US" sz="1400" dirty="0">
                <a:solidFill>
                  <a:srgbClr val="666600"/>
                </a:solidFill>
                <a:latin typeface="Droid Sans Mono"/>
              </a:rPr>
              <a:t>&amp;&amp;</a:t>
            </a:r>
            <a:r>
              <a:rPr lang="en-US" sz="1400" dirty="0">
                <a:solidFill>
                  <a:srgbClr val="000000"/>
                </a:solidFill>
                <a:latin typeface="Droid Sans Mono"/>
              </a:rPr>
              <a:t> </a:t>
            </a:r>
            <a:r>
              <a:rPr lang="en-US" sz="1400" dirty="0" err="1">
                <a:solidFill>
                  <a:srgbClr val="000000"/>
                </a:solidFill>
                <a:latin typeface="Droid Sans Mono"/>
              </a:rPr>
              <a:t>name</a:t>
            </a:r>
            <a:r>
              <a:rPr lang="en-US" sz="1400" dirty="0" err="1">
                <a:solidFill>
                  <a:srgbClr val="666600"/>
                </a:solidFill>
                <a:latin typeface="Droid Sans Mono"/>
              </a:rPr>
              <a:t>.</a:t>
            </a:r>
            <a:r>
              <a:rPr lang="en-US" sz="1400" dirty="0" err="1">
                <a:solidFill>
                  <a:srgbClr val="000000"/>
                </a:solidFill>
                <a:latin typeface="Droid Sans Mono"/>
              </a:rPr>
              <a:t>trim</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880000"/>
                </a:solidFill>
                <a:latin typeface="Droid Sans Mono"/>
              </a:rPr>
              <a:t>'&lt;no name set&gt;'</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endParaRPr lang="vi-VN" sz="1400" dirty="0">
              <a:solidFill>
                <a:srgbClr val="666600"/>
              </a:solidFill>
              <a:latin typeface="Droid Sans Mono"/>
            </a:endParaRPr>
          </a:p>
          <a:p>
            <a:pPr>
              <a:buFont typeface="Arial" panose="020B0604020202020204" pitchFamily="34" charset="0"/>
              <a:buChar char="•"/>
            </a:pPr>
            <a:r>
              <a:rPr lang="en-US" dirty="0"/>
              <a:t>Intercept input property changes with </a:t>
            </a:r>
            <a:r>
              <a:rPr lang="en-US" dirty="0" err="1"/>
              <a:t>ngOnChanges</a:t>
            </a:r>
            <a:r>
              <a:rPr lang="en-US" dirty="0"/>
              <a:t>()</a:t>
            </a:r>
            <a:endParaRPr lang="vi-VN" dirty="0"/>
          </a:p>
          <a:p>
            <a:pPr lvl="1">
              <a:buFont typeface="Arial" panose="020B0604020202020204" pitchFamily="34" charset="0"/>
              <a:buChar char="•"/>
            </a:pPr>
            <a:r>
              <a:rPr lang="en-US" sz="1400" dirty="0" err="1">
                <a:solidFill>
                  <a:srgbClr val="000000"/>
                </a:solidFill>
                <a:latin typeface="Droid Sans Mono"/>
              </a:rPr>
              <a:t>ngOnChanges</a:t>
            </a:r>
            <a:r>
              <a:rPr lang="en-US" sz="1400" dirty="0">
                <a:solidFill>
                  <a:srgbClr val="666600"/>
                </a:solidFill>
                <a:latin typeface="Droid Sans Mono"/>
              </a:rPr>
              <a:t>(</a:t>
            </a:r>
            <a:r>
              <a:rPr lang="en-US" sz="1400" dirty="0">
                <a:solidFill>
                  <a:srgbClr val="000000"/>
                </a:solidFill>
                <a:latin typeface="Droid Sans Mono"/>
              </a:rPr>
              <a:t>changes</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r>
              <a:rPr lang="en-US" sz="1400" dirty="0" err="1">
                <a:solidFill>
                  <a:srgbClr val="000000"/>
                </a:solidFill>
                <a:latin typeface="Droid Sans Mono"/>
              </a:rPr>
              <a:t>propKey</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string</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hlinkClick r:id="rId3"/>
              </a:rPr>
              <a:t>SimpleChange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endParaRPr lang="en-US" sz="1400" dirty="0"/>
          </a:p>
          <a:p>
            <a:pPr marL="571500" lvl="1" indent="0">
              <a:buNone/>
            </a:pPr>
            <a:endParaRPr lang="vi-VN" sz="1400" dirty="0">
              <a:solidFill>
                <a:srgbClr val="666600"/>
              </a:solidFill>
              <a:latin typeface="Droid Sans Mono"/>
            </a:endParaRPr>
          </a:p>
        </p:txBody>
      </p:sp>
    </p:spTree>
    <p:extLst>
      <p:ext uri="{BB962C8B-B14F-4D97-AF65-F5344CB8AC3E}">
        <p14:creationId xmlns:p14="http://schemas.microsoft.com/office/powerpoint/2010/main" val="33599748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3" name="Text Placeholder 2"/>
          <p:cNvSpPr>
            <a:spLocks noGrp="1"/>
          </p:cNvSpPr>
          <p:nvPr>
            <p:ph type="body" idx="1"/>
          </p:nvPr>
        </p:nvSpPr>
        <p:spPr/>
        <p:txBody>
          <a:bodyPr/>
          <a:lstStyle/>
          <a:p>
            <a:r>
              <a:rPr lang="en-US" dirty="0"/>
              <a:t>Parent listens for child event</a:t>
            </a:r>
          </a:p>
          <a:p>
            <a:pPr lvl="1"/>
            <a:r>
              <a:rPr lang="en-US" dirty="0"/>
              <a:t>The child component exposes an </a:t>
            </a:r>
            <a:r>
              <a:rPr lang="en-US" dirty="0" err="1"/>
              <a:t>EventEmitter</a:t>
            </a:r>
            <a:r>
              <a:rPr lang="en-US" dirty="0"/>
              <a:t> property with which it emits events when something happens</a:t>
            </a:r>
            <a:endParaRPr lang="vi-VN" dirty="0"/>
          </a:p>
          <a:p>
            <a:pPr lvl="1"/>
            <a:r>
              <a:rPr lang="en-US" dirty="0"/>
              <a:t>The child's </a:t>
            </a:r>
            <a:r>
              <a:rPr lang="en-US" dirty="0" err="1"/>
              <a:t>EventEmitter</a:t>
            </a:r>
            <a:r>
              <a:rPr lang="en-US" dirty="0"/>
              <a:t> property is an output property</a:t>
            </a:r>
            <a:endParaRPr lang="vi-VN" dirty="0"/>
          </a:p>
          <a:p>
            <a:pPr lvl="2"/>
            <a:r>
              <a:rPr lang="en-US" sz="1400" dirty="0">
                <a:solidFill>
                  <a:srgbClr val="0088CC"/>
                </a:solidFill>
                <a:latin typeface="Droid Sans Mono"/>
              </a:rPr>
              <a:t>@</a:t>
            </a:r>
            <a:r>
              <a:rPr lang="en-US" sz="1400" dirty="0">
                <a:solidFill>
                  <a:srgbClr val="0088CC"/>
                </a:solidFill>
                <a:latin typeface="Droid Sans Mono"/>
                <a:hlinkClick r:id="rId2"/>
              </a:rPr>
              <a:t>Output</a:t>
            </a:r>
            <a:r>
              <a:rPr lang="en-US" sz="1400" dirty="0">
                <a:solidFill>
                  <a:srgbClr val="666600"/>
                </a:solidFill>
                <a:latin typeface="Droid Sans Mono"/>
              </a:rPr>
              <a:t>()</a:t>
            </a:r>
            <a:r>
              <a:rPr lang="en-US" sz="1400" dirty="0">
                <a:solidFill>
                  <a:srgbClr val="000000"/>
                </a:solidFill>
                <a:latin typeface="Droid Sans Mono"/>
              </a:rPr>
              <a:t> voted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new</a:t>
            </a:r>
            <a:r>
              <a:rPr lang="en-US" sz="1400" dirty="0">
                <a:solidFill>
                  <a:srgbClr val="000000"/>
                </a:solidFill>
                <a:latin typeface="Droid Sans Mono"/>
              </a:rPr>
              <a:t> </a:t>
            </a:r>
            <a:r>
              <a:rPr lang="en-US" sz="1400" dirty="0" err="1">
                <a:solidFill>
                  <a:srgbClr val="FF0000"/>
                </a:solidFill>
                <a:latin typeface="Droid Sans Mono"/>
                <a:hlinkClick r:id="rId3"/>
              </a:rPr>
              <a:t>EventEmitter</a:t>
            </a:r>
            <a:r>
              <a:rPr lang="en-US" sz="1400" dirty="0">
                <a:solidFill>
                  <a:srgbClr val="880000"/>
                </a:solidFill>
                <a:latin typeface="Droid Sans Mono"/>
              </a:rPr>
              <a:t>&lt;</a:t>
            </a:r>
            <a:r>
              <a:rPr lang="en-US" sz="1400" dirty="0" err="1">
                <a:solidFill>
                  <a:srgbClr val="880000"/>
                </a:solidFill>
                <a:latin typeface="Droid Sans Mono"/>
              </a:rPr>
              <a:t>boolean</a:t>
            </a:r>
            <a:r>
              <a:rPr lang="en-US" sz="1400" dirty="0">
                <a:solidFill>
                  <a:srgbClr val="880000"/>
                </a:solidFill>
                <a:latin typeface="Droid Sans Mono"/>
              </a:rPr>
              <a:t>&gt;</a:t>
            </a:r>
            <a:r>
              <a:rPr lang="en-US" sz="1400" dirty="0">
                <a:solidFill>
                  <a:srgbClr val="666600"/>
                </a:solidFill>
                <a:latin typeface="Droid Sans Mono"/>
              </a:rPr>
              <a:t>();</a:t>
            </a:r>
            <a:endParaRPr lang="vi-VN" dirty="0"/>
          </a:p>
          <a:p>
            <a:r>
              <a:rPr lang="en-US" dirty="0"/>
              <a:t>Parent interacts with child via </a:t>
            </a:r>
            <a:r>
              <a:rPr lang="en-US" i="1" dirty="0"/>
              <a:t>local variable</a:t>
            </a:r>
            <a:endParaRPr lang="vi-VN" i="1" dirty="0"/>
          </a:p>
          <a:p>
            <a:pPr lvl="1"/>
            <a:r>
              <a:rPr lang="en-US" dirty="0"/>
              <a:t>A parent component cannot use data binding to read child properties or invoke child methods. </a:t>
            </a:r>
            <a:endParaRPr lang="vi-VN" dirty="0"/>
          </a:p>
          <a:p>
            <a:pPr lvl="1"/>
            <a:r>
              <a:rPr lang="vi-VN" dirty="0"/>
              <a:t>C</a:t>
            </a:r>
            <a:r>
              <a:rPr lang="en-US" dirty="0" err="1"/>
              <a:t>reating</a:t>
            </a:r>
            <a:r>
              <a:rPr lang="en-US" dirty="0"/>
              <a:t> a template reference variable for the child element and then reference that variable </a:t>
            </a:r>
            <a:r>
              <a:rPr lang="en-US" i="1" dirty="0"/>
              <a:t>within the parent template</a:t>
            </a:r>
            <a:r>
              <a:rPr lang="en-US" dirty="0"/>
              <a:t>.</a:t>
            </a:r>
          </a:p>
          <a:p>
            <a:pPr lvl="2"/>
            <a:endParaRPr lang="en-US" dirty="0"/>
          </a:p>
        </p:txBody>
      </p:sp>
    </p:spTree>
    <p:extLst>
      <p:ext uri="{BB962C8B-B14F-4D97-AF65-F5344CB8AC3E}">
        <p14:creationId xmlns:p14="http://schemas.microsoft.com/office/powerpoint/2010/main" val="1954406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Angular Introduction</a:t>
            </a:r>
            <a:endParaRPr lang="en-US" dirty="0"/>
          </a:p>
        </p:txBody>
      </p:sp>
      <p:sp>
        <p:nvSpPr>
          <p:cNvPr id="3" name="Text Placeholder 2"/>
          <p:cNvSpPr>
            <a:spLocks noGrp="1"/>
          </p:cNvSpPr>
          <p:nvPr>
            <p:ph type="body" idx="1"/>
          </p:nvPr>
        </p:nvSpPr>
        <p:spPr/>
        <p:txBody>
          <a:bodyPr/>
          <a:lstStyle/>
          <a:p>
            <a:r>
              <a:rPr lang="en-US" dirty="0"/>
              <a:t>A application design framework and development platform</a:t>
            </a:r>
            <a:r>
              <a:rPr lang="vi-VN" dirty="0"/>
              <a:t> c</a:t>
            </a:r>
            <a:r>
              <a:rPr lang="en-US" dirty="0" err="1"/>
              <a:t>reating</a:t>
            </a:r>
            <a:r>
              <a:rPr lang="en-US" dirty="0"/>
              <a:t> efficient and sophisticated </a:t>
            </a:r>
            <a:r>
              <a:rPr lang="en-US" b="1" dirty="0"/>
              <a:t>single-page apps</a:t>
            </a:r>
            <a:r>
              <a:rPr lang="en-US" dirty="0"/>
              <a:t>.</a:t>
            </a:r>
            <a:endParaRPr lang="vi-VN" dirty="0"/>
          </a:p>
          <a:p>
            <a:r>
              <a:rPr lang="vi-VN" dirty="0"/>
              <a:t>C</a:t>
            </a:r>
            <a:r>
              <a:rPr lang="en-US" dirty="0" err="1"/>
              <a:t>ombines</a:t>
            </a:r>
            <a:r>
              <a:rPr lang="en-US" dirty="0"/>
              <a:t> declarative templates, dependency injection, end to end tooling, and integrated best practices to solve development challenges.</a:t>
            </a:r>
          </a:p>
          <a:p>
            <a:pPr marL="95250" indent="0">
              <a:buNone/>
            </a:pPr>
            <a:endParaRPr lang="en-US" dirty="0"/>
          </a:p>
          <a:p>
            <a:pPr marL="95250" indent="0">
              <a:buNone/>
            </a:pPr>
            <a:r>
              <a:rPr lang="en-US" sz="1800" i="1" dirty="0"/>
              <a:t>“A single-page application (SPA) is a web application or website that interacts with the web browser by dynamically rewriting the current web page with new data from the web server, instead of the default method of the browser loading entire new pages.”</a:t>
            </a:r>
            <a:r>
              <a:rPr lang="en-US" dirty="0"/>
              <a:t/>
            </a:r>
            <a:br>
              <a:rPr lang="en-US" dirty="0"/>
            </a:br>
            <a:endParaRPr lang="en-US" dirty="0"/>
          </a:p>
        </p:txBody>
      </p:sp>
    </p:spTree>
    <p:extLst>
      <p:ext uri="{BB962C8B-B14F-4D97-AF65-F5344CB8AC3E}">
        <p14:creationId xmlns:p14="http://schemas.microsoft.com/office/powerpoint/2010/main" val="33235864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3" name="Text Placeholder 2"/>
          <p:cNvSpPr>
            <a:spLocks noGrp="1"/>
          </p:cNvSpPr>
          <p:nvPr>
            <p:ph type="body" idx="1"/>
          </p:nvPr>
        </p:nvSpPr>
        <p:spPr/>
        <p:txBody>
          <a:bodyPr/>
          <a:lstStyle/>
          <a:p>
            <a:r>
              <a:rPr lang="en-US" dirty="0"/>
              <a:t>Parent calls an </a:t>
            </a:r>
            <a:r>
              <a:rPr lang="en-US" i="1" dirty="0"/>
              <a:t>@</a:t>
            </a:r>
            <a:r>
              <a:rPr lang="en-US" i="1" dirty="0" err="1"/>
              <a:t>ViewChild</a:t>
            </a:r>
            <a:r>
              <a:rPr lang="en-US" i="1" dirty="0"/>
              <a:t>()</a:t>
            </a:r>
            <a:endParaRPr lang="en-US" dirty="0"/>
          </a:p>
          <a:p>
            <a:pPr lvl="1"/>
            <a:r>
              <a:rPr lang="en-US" i="1" dirty="0"/>
              <a:t>inject</a:t>
            </a:r>
            <a:r>
              <a:rPr lang="en-US" dirty="0"/>
              <a:t> the child component into the parent as a </a:t>
            </a:r>
            <a:r>
              <a:rPr lang="en-US" i="1" dirty="0" err="1"/>
              <a:t>ViewChild</a:t>
            </a:r>
            <a:r>
              <a:rPr lang="en-US" dirty="0"/>
              <a:t>.</a:t>
            </a:r>
            <a:endParaRPr lang="vi-VN" dirty="0"/>
          </a:p>
          <a:p>
            <a:pPr lvl="1"/>
            <a:r>
              <a:rPr lang="en-US" dirty="0">
                <a:solidFill>
                  <a:srgbClr val="0088CC"/>
                </a:solidFill>
                <a:latin typeface="Droid Sans Mono"/>
              </a:rPr>
              <a:t>@</a:t>
            </a:r>
            <a:r>
              <a:rPr lang="en-US" dirty="0" err="1">
                <a:solidFill>
                  <a:srgbClr val="0088CC"/>
                </a:solidFill>
                <a:latin typeface="Droid Sans Mono"/>
                <a:hlinkClick r:id="rId2"/>
              </a:rPr>
              <a:t>ViewChild</a:t>
            </a:r>
            <a:endParaRPr lang="vi-VN" dirty="0">
              <a:solidFill>
                <a:srgbClr val="0088CC"/>
              </a:solidFill>
              <a:latin typeface="Droid Sans Mono"/>
            </a:endParaRPr>
          </a:p>
          <a:p>
            <a:r>
              <a:rPr lang="en-US" dirty="0"/>
              <a:t>Parent and children communicate via a service</a:t>
            </a:r>
            <a:r>
              <a:rPr lang="vi-VN" dirty="0"/>
              <a:t> ...</a:t>
            </a:r>
            <a:endParaRPr lang="en-US" dirty="0"/>
          </a:p>
          <a:p>
            <a:pPr marL="571500" lvl="1" indent="0">
              <a:buNone/>
            </a:pPr>
            <a:r>
              <a:rPr lang="en-US" dirty="0"/>
              <a:t/>
            </a:r>
            <a:br>
              <a:rPr lang="en-US" dirty="0"/>
            </a:br>
            <a:endParaRPr lang="en-US" dirty="0"/>
          </a:p>
        </p:txBody>
      </p:sp>
    </p:spTree>
    <p:extLst>
      <p:ext uri="{BB962C8B-B14F-4D97-AF65-F5344CB8AC3E}">
        <p14:creationId xmlns:p14="http://schemas.microsoft.com/office/powerpoint/2010/main" val="37083876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Component interaction</a:t>
            </a:r>
            <a:endParaRPr dirty="0"/>
          </a:p>
        </p:txBody>
      </p:sp>
      <p:sp>
        <p:nvSpPr>
          <p:cNvPr id="166" name="Google Shape;166;p25"/>
          <p:cNvSpPr txBox="1">
            <a:spLocks noGrp="1"/>
          </p:cNvSpPr>
          <p:nvPr>
            <p:ph type="body" idx="1"/>
          </p:nvPr>
        </p:nvSpPr>
        <p:spPr>
          <a:xfrm>
            <a:off x="628650" y="1369223"/>
            <a:ext cx="7886700" cy="2352900"/>
          </a:xfrm>
          <a:prstGeom prst="rect">
            <a:avLst/>
          </a:prstGeom>
        </p:spPr>
        <p:txBody>
          <a:bodyPr spcFirstLastPara="1" wrap="square" lIns="68575" tIns="68575" rIns="68575" bIns="68575" anchor="t" anchorCtr="0">
            <a:noAutofit/>
          </a:bodyPr>
          <a:lstStyle/>
          <a:p>
            <a:pPr marL="95250" lvl="0" indent="0" algn="l" rtl="0">
              <a:spcBef>
                <a:spcPts val="800"/>
              </a:spcBef>
              <a:spcAft>
                <a:spcPts val="0"/>
              </a:spcAft>
              <a:buSzPts val="2100"/>
              <a:buNone/>
            </a:pPr>
            <a:r>
              <a:rPr lang="en" dirty="0"/>
              <a:t>Input and Output properties</a:t>
            </a:r>
            <a:endParaRPr dirty="0"/>
          </a:p>
          <a:p>
            <a:pPr marL="914400" lvl="1" indent="-342900" algn="l" rtl="0">
              <a:spcBef>
                <a:spcPts val="0"/>
              </a:spcBef>
              <a:spcAft>
                <a:spcPts val="0"/>
              </a:spcAft>
              <a:buSzPts val="1800"/>
              <a:buAutoNum type="alphaLcPeriod"/>
            </a:pPr>
            <a:r>
              <a:rPr lang="en" dirty="0"/>
              <a:t>Syntax</a:t>
            </a:r>
            <a:endParaRPr dirty="0"/>
          </a:p>
          <a:p>
            <a:pPr marL="914400" lvl="0" indent="0" algn="l" rtl="0">
              <a:spcBef>
                <a:spcPts val="800"/>
              </a:spcBef>
              <a:spcAft>
                <a:spcPts val="0"/>
              </a:spcAft>
              <a:buNone/>
            </a:pPr>
            <a:r>
              <a:rPr lang="en" sz="1400" dirty="0">
                <a:solidFill>
                  <a:srgbClr val="0088CC"/>
                </a:solidFill>
              </a:rPr>
              <a:t>@</a:t>
            </a:r>
            <a:r>
              <a:rPr lang="en" sz="1400" u="sng" dirty="0">
                <a:solidFill>
                  <a:srgbClr val="0088CC"/>
                </a:solidFill>
                <a:hlinkClick r:id="rId3"/>
              </a:rPr>
              <a:t>Input</a:t>
            </a:r>
            <a:r>
              <a:rPr lang="en" sz="1400" dirty="0">
                <a:solidFill>
                  <a:srgbClr val="666600"/>
                </a:solidFill>
              </a:rPr>
              <a:t>()</a:t>
            </a:r>
            <a:r>
              <a:rPr lang="en" sz="1400" dirty="0"/>
              <a:t>  hero</a:t>
            </a:r>
            <a:r>
              <a:rPr lang="en" sz="1400" dirty="0">
                <a:solidFill>
                  <a:srgbClr val="666600"/>
                </a:solidFill>
              </a:rPr>
              <a:t>:</a:t>
            </a:r>
            <a:r>
              <a:rPr lang="en" sz="1400" dirty="0"/>
              <a:t> </a:t>
            </a:r>
            <a:r>
              <a:rPr lang="en" sz="1400" dirty="0">
                <a:solidFill>
                  <a:srgbClr val="FF0000"/>
                </a:solidFill>
              </a:rPr>
              <a:t>Hero</a:t>
            </a:r>
            <a:r>
              <a:rPr lang="en" sz="1400" dirty="0">
                <a:solidFill>
                  <a:srgbClr val="666600"/>
                </a:solidFill>
              </a:rPr>
              <a:t>;</a:t>
            </a:r>
            <a:endParaRPr sz="1400" dirty="0">
              <a:solidFill>
                <a:srgbClr val="0088CC"/>
              </a:solidFill>
            </a:endParaRPr>
          </a:p>
          <a:p>
            <a:pPr marL="914400" lvl="0" indent="0" algn="l" rtl="0">
              <a:spcBef>
                <a:spcPts val="800"/>
              </a:spcBef>
              <a:spcAft>
                <a:spcPts val="0"/>
              </a:spcAft>
              <a:buNone/>
            </a:pPr>
            <a:r>
              <a:rPr lang="en" sz="1400" dirty="0">
                <a:solidFill>
                  <a:srgbClr val="0088CC"/>
                </a:solidFill>
              </a:rPr>
              <a:t>@</a:t>
            </a:r>
            <a:r>
              <a:rPr lang="en" sz="1400" u="sng" dirty="0">
                <a:solidFill>
                  <a:srgbClr val="0088CC"/>
                </a:solidFill>
                <a:hlinkClick r:id="rId4"/>
              </a:rPr>
              <a:t>Output</a:t>
            </a:r>
            <a:r>
              <a:rPr lang="en" sz="1400" dirty="0">
                <a:solidFill>
                  <a:srgbClr val="666600"/>
                </a:solidFill>
              </a:rPr>
              <a:t>()</a:t>
            </a:r>
            <a:r>
              <a:rPr lang="en" sz="1400" dirty="0"/>
              <a:t> deleteRequest </a:t>
            </a:r>
            <a:r>
              <a:rPr lang="en" sz="1400" dirty="0">
                <a:solidFill>
                  <a:srgbClr val="666600"/>
                </a:solidFill>
              </a:rPr>
              <a:t>=</a:t>
            </a:r>
            <a:r>
              <a:rPr lang="en" sz="1400" dirty="0"/>
              <a:t> </a:t>
            </a:r>
            <a:r>
              <a:rPr lang="en" sz="1400" dirty="0">
                <a:solidFill>
                  <a:srgbClr val="0000FF"/>
                </a:solidFill>
              </a:rPr>
              <a:t>new</a:t>
            </a:r>
            <a:r>
              <a:rPr lang="en" sz="1400" dirty="0">
                <a:uFill>
                  <a:noFill/>
                </a:uFill>
                <a:hlinkClick r:id="rId5"/>
              </a:rPr>
              <a:t> </a:t>
            </a:r>
            <a:r>
              <a:rPr lang="en" sz="1400" u="sng" dirty="0">
                <a:solidFill>
                  <a:srgbClr val="FF0000"/>
                </a:solidFill>
                <a:hlinkClick r:id="rId5"/>
              </a:rPr>
              <a:t>EventEmitter</a:t>
            </a:r>
            <a:r>
              <a:rPr lang="en" sz="1400" dirty="0">
                <a:solidFill>
                  <a:srgbClr val="666600"/>
                </a:solidFill>
              </a:rPr>
              <a:t>&lt;</a:t>
            </a:r>
            <a:r>
              <a:rPr lang="en" sz="1400" dirty="0">
                <a:solidFill>
                  <a:srgbClr val="FF0000"/>
                </a:solidFill>
              </a:rPr>
              <a:t>Hero</a:t>
            </a:r>
            <a:r>
              <a:rPr lang="en" sz="1400" dirty="0">
                <a:solidFill>
                  <a:srgbClr val="666600"/>
                </a:solidFill>
              </a:rPr>
              <a:t>&gt;();</a:t>
            </a:r>
            <a:endParaRPr sz="1400" dirty="0">
              <a:solidFill>
                <a:srgbClr val="666600"/>
              </a:solidFill>
            </a:endParaRPr>
          </a:p>
          <a:p>
            <a:pPr marL="914400" lvl="0" indent="0" algn="l" rtl="0">
              <a:spcBef>
                <a:spcPts val="800"/>
              </a:spcBef>
              <a:spcAft>
                <a:spcPts val="0"/>
              </a:spcAft>
              <a:buNone/>
            </a:pPr>
            <a:r>
              <a:rPr lang="en" sz="1400" dirty="0">
                <a:highlight>
                  <a:srgbClr val="EBEBEB"/>
                </a:highlight>
              </a:rPr>
              <a:t>&lt;hero-detail [</a:t>
            </a:r>
            <a:r>
              <a:rPr lang="en" sz="1400" dirty="0">
                <a:solidFill>
                  <a:srgbClr val="FF0000"/>
                </a:solidFill>
                <a:highlight>
                  <a:srgbClr val="EBEBEB"/>
                </a:highlight>
              </a:rPr>
              <a:t>hero</a:t>
            </a:r>
            <a:r>
              <a:rPr lang="en" sz="1400" dirty="0">
                <a:highlight>
                  <a:srgbClr val="EBEBEB"/>
                </a:highlight>
              </a:rPr>
              <a:t>]="</a:t>
            </a:r>
            <a:r>
              <a:rPr lang="en" sz="1400" dirty="0">
                <a:solidFill>
                  <a:srgbClr val="0000CC"/>
                </a:solidFill>
                <a:highlight>
                  <a:srgbClr val="EBEBEB"/>
                </a:highlight>
              </a:rPr>
              <a:t>currentHero</a:t>
            </a:r>
            <a:r>
              <a:rPr lang="en" sz="1400" dirty="0">
                <a:highlight>
                  <a:srgbClr val="EBEBEB"/>
                </a:highlight>
              </a:rPr>
              <a:t>" (</a:t>
            </a:r>
            <a:r>
              <a:rPr lang="en" sz="1400" dirty="0">
                <a:solidFill>
                  <a:srgbClr val="FF0000"/>
                </a:solidFill>
                <a:highlight>
                  <a:srgbClr val="EBEBEB"/>
                </a:highlight>
              </a:rPr>
              <a:t>deleteRequest</a:t>
            </a:r>
            <a:r>
              <a:rPr lang="en" sz="1400" dirty="0">
                <a:highlight>
                  <a:srgbClr val="EBEBEB"/>
                </a:highlight>
              </a:rPr>
              <a:t>)="</a:t>
            </a:r>
            <a:r>
              <a:rPr lang="en" sz="1400" dirty="0">
                <a:solidFill>
                  <a:srgbClr val="0000CC"/>
                </a:solidFill>
                <a:highlight>
                  <a:srgbClr val="EBEBEB"/>
                </a:highlight>
              </a:rPr>
              <a:t>deleteHero</a:t>
            </a:r>
            <a:r>
              <a:rPr lang="en" sz="1400" dirty="0">
                <a:highlight>
                  <a:srgbClr val="EBEBEB"/>
                </a:highlight>
              </a:rPr>
              <a:t>($event)"&gt;&lt;/hero-detail&gt;</a:t>
            </a:r>
            <a:endParaRPr sz="1400" dirty="0">
              <a:solidFill>
                <a:srgbClr val="666600"/>
              </a:solidFill>
            </a:endParaRPr>
          </a:p>
          <a:p>
            <a:pPr marL="914400" marR="0" lvl="1" indent="-342900" algn="l" rtl="0">
              <a:lnSpc>
                <a:spcPct val="90000"/>
              </a:lnSpc>
              <a:spcBef>
                <a:spcPts val="400"/>
              </a:spcBef>
              <a:spcAft>
                <a:spcPts val="0"/>
              </a:spcAft>
              <a:buSzPts val="1800"/>
              <a:buAutoNum type="alphaLcPeriod"/>
            </a:pPr>
            <a:r>
              <a:rPr lang="en" dirty="0"/>
              <a:t>Example</a:t>
            </a:r>
            <a:endParaRPr sz="1400" dirty="0">
              <a:solidFill>
                <a:srgbClr val="000000"/>
              </a:solidFill>
            </a:endParaRPr>
          </a:p>
          <a:p>
            <a:pPr marL="914400" lvl="0" indent="0" algn="l" rtl="0">
              <a:spcBef>
                <a:spcPts val="800"/>
              </a:spcBef>
              <a:spcAft>
                <a:spcPts val="0"/>
              </a:spcAft>
              <a:buNone/>
            </a:pPr>
            <a:endParaRPr sz="1400" dirty="0">
              <a:solidFill>
                <a:srgbClr val="666600"/>
              </a:solidFill>
            </a:endParaRPr>
          </a:p>
        </p:txBody>
      </p:sp>
    </p:spTree>
    <p:extLst>
      <p:ext uri="{BB962C8B-B14F-4D97-AF65-F5344CB8AC3E}">
        <p14:creationId xmlns:p14="http://schemas.microsoft.com/office/powerpoint/2010/main" val="25313281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7" name="AutoShape 8" descr="Input data flow diagram"/>
          <p:cNvSpPr>
            <a:spLocks noGrp="1" noChangeAspect="1" noChangeArrowheads="1"/>
          </p:cNvSpPr>
          <p:nvPr>
            <p:ph type="body" idx="1"/>
          </p:nvPr>
        </p:nvSpPr>
        <p:spPr bwMode="auto">
          <a:xfrm>
            <a:off x="605057" y="1352550"/>
            <a:ext cx="7886700" cy="3263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 name="Picture 9"/>
          <p:cNvPicPr>
            <a:picLocks noChangeAspect="1"/>
          </p:cNvPicPr>
          <p:nvPr/>
        </p:nvPicPr>
        <p:blipFill>
          <a:blip r:embed="rId2"/>
          <a:stretch>
            <a:fillRect/>
          </a:stretch>
        </p:blipFill>
        <p:spPr>
          <a:xfrm>
            <a:off x="381000" y="1885950"/>
            <a:ext cx="4253845" cy="2171700"/>
          </a:xfrm>
          <a:prstGeom prst="rect">
            <a:avLst/>
          </a:prstGeom>
        </p:spPr>
      </p:pic>
      <p:pic>
        <p:nvPicPr>
          <p:cNvPr id="12" name="Picture 11"/>
          <p:cNvPicPr>
            <a:picLocks noChangeAspect="1"/>
          </p:cNvPicPr>
          <p:nvPr/>
        </p:nvPicPr>
        <p:blipFill>
          <a:blip r:embed="rId3"/>
          <a:stretch>
            <a:fillRect/>
          </a:stretch>
        </p:blipFill>
        <p:spPr>
          <a:xfrm>
            <a:off x="4819291" y="1828800"/>
            <a:ext cx="3696114" cy="2286000"/>
          </a:xfrm>
          <a:prstGeom prst="rect">
            <a:avLst/>
          </a:prstGeom>
        </p:spPr>
      </p:pic>
    </p:spTree>
    <p:extLst>
      <p:ext uri="{BB962C8B-B14F-4D97-AF65-F5344CB8AC3E}">
        <p14:creationId xmlns:p14="http://schemas.microsoft.com/office/powerpoint/2010/main" val="33062602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52400" y="1657350"/>
            <a:ext cx="4462462" cy="2377682"/>
          </a:xfrm>
          <a:prstGeom prst="rect">
            <a:avLst/>
          </a:prstGeom>
        </p:spPr>
      </p:pic>
      <p:pic>
        <p:nvPicPr>
          <p:cNvPr id="5" name="Picture 4"/>
          <p:cNvPicPr>
            <a:picLocks noChangeAspect="1"/>
          </p:cNvPicPr>
          <p:nvPr/>
        </p:nvPicPr>
        <p:blipFill>
          <a:blip r:embed="rId3"/>
          <a:stretch>
            <a:fillRect/>
          </a:stretch>
        </p:blipFill>
        <p:spPr>
          <a:xfrm>
            <a:off x="4798242" y="1962150"/>
            <a:ext cx="4193358" cy="1821631"/>
          </a:xfrm>
          <a:prstGeom prst="rect">
            <a:avLst/>
          </a:prstGeom>
        </p:spPr>
      </p:pic>
    </p:spTree>
    <p:extLst>
      <p:ext uri="{BB962C8B-B14F-4D97-AF65-F5344CB8AC3E}">
        <p14:creationId xmlns:p14="http://schemas.microsoft.com/office/powerpoint/2010/main" val="5295950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Component interaction</a:t>
            </a:r>
            <a:endParaRPr dirty="0"/>
          </a:p>
        </p:txBody>
      </p:sp>
      <p:sp>
        <p:nvSpPr>
          <p:cNvPr id="172" name="Google Shape;172;p26"/>
          <p:cNvSpPr txBox="1">
            <a:spLocks noGrp="1"/>
          </p:cNvSpPr>
          <p:nvPr>
            <p:ph type="body" idx="1"/>
          </p:nvPr>
        </p:nvSpPr>
        <p:spPr>
          <a:xfrm>
            <a:off x="628650" y="1369220"/>
            <a:ext cx="7886700" cy="640200"/>
          </a:xfrm>
          <a:prstGeom prst="rect">
            <a:avLst/>
          </a:prstGeom>
        </p:spPr>
        <p:txBody>
          <a:bodyPr spcFirstLastPara="1" wrap="square" lIns="68575" tIns="68575" rIns="68575" bIns="68575" anchor="t" anchorCtr="0">
            <a:noAutofit/>
          </a:bodyPr>
          <a:lstStyle/>
          <a:p>
            <a:pPr marL="457200" lvl="0" indent="-361950" algn="l" rtl="0">
              <a:spcBef>
                <a:spcPts val="800"/>
              </a:spcBef>
              <a:spcAft>
                <a:spcPts val="0"/>
              </a:spcAft>
              <a:buSzPts val="2100"/>
              <a:buChar char="•"/>
            </a:pPr>
            <a:r>
              <a:rPr lang="en"/>
              <a:t>Input and Output properties example</a:t>
            </a:r>
            <a:endParaRPr/>
          </a:p>
        </p:txBody>
      </p:sp>
      <p:pic>
        <p:nvPicPr>
          <p:cNvPr id="173" name="Google Shape;173;p26"/>
          <p:cNvPicPr preferRelativeResize="0"/>
          <p:nvPr/>
        </p:nvPicPr>
        <p:blipFill>
          <a:blip r:embed="rId3">
            <a:alphaModFix/>
          </a:blip>
          <a:stretch>
            <a:fillRect/>
          </a:stretch>
        </p:blipFill>
        <p:spPr>
          <a:xfrm>
            <a:off x="152400" y="2161820"/>
            <a:ext cx="8839201" cy="2640722"/>
          </a:xfrm>
          <a:prstGeom prst="rect">
            <a:avLst/>
          </a:prstGeom>
          <a:noFill/>
          <a:ln>
            <a:noFill/>
          </a:ln>
        </p:spPr>
      </p:pic>
    </p:spTree>
    <p:extLst>
      <p:ext uri="{BB962C8B-B14F-4D97-AF65-F5344CB8AC3E}">
        <p14:creationId xmlns:p14="http://schemas.microsoft.com/office/powerpoint/2010/main" val="183030830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Directives</a:t>
            </a:r>
          </a:p>
        </p:txBody>
      </p:sp>
      <p:sp>
        <p:nvSpPr>
          <p:cNvPr id="3" name="Text Placeholder 2"/>
          <p:cNvSpPr>
            <a:spLocks noGrp="1"/>
          </p:cNvSpPr>
          <p:nvPr>
            <p:ph type="body" idx="1"/>
          </p:nvPr>
        </p:nvSpPr>
        <p:spPr>
          <a:xfrm>
            <a:off x="631948" y="1350169"/>
            <a:ext cx="7886700" cy="3263400"/>
          </a:xfrm>
        </p:spPr>
        <p:txBody>
          <a:bodyPr/>
          <a:lstStyle/>
          <a:p>
            <a:pPr marL="95250" indent="0">
              <a:buNone/>
            </a:pPr>
            <a:endParaRPr lang="en-US" dirty="0"/>
          </a:p>
        </p:txBody>
      </p:sp>
      <p:pic>
        <p:nvPicPr>
          <p:cNvPr id="1026" name="Picture 2" descr="Directives In Angular - Part One (Attribute Directiv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723" y="1938881"/>
            <a:ext cx="6153150" cy="2085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2529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Directives</a:t>
            </a:r>
            <a:endParaRPr dirty="0"/>
          </a:p>
        </p:txBody>
      </p:sp>
      <p:sp>
        <p:nvSpPr>
          <p:cNvPr id="153" name="Google Shape;153;p23"/>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lvl="0">
              <a:spcBef>
                <a:spcPts val="0"/>
              </a:spcBef>
              <a:buClr>
                <a:srgbClr val="000000"/>
              </a:buClr>
            </a:pPr>
            <a:r>
              <a:rPr lang="en-US" dirty="0"/>
              <a:t>Built-in structural directives</a:t>
            </a:r>
          </a:p>
          <a:p>
            <a:pPr lvl="1">
              <a:spcBef>
                <a:spcPts val="0"/>
              </a:spcBef>
              <a:buClr>
                <a:srgbClr val="000000"/>
              </a:buClr>
            </a:pPr>
            <a:r>
              <a:rPr lang="en" sz="1700" dirty="0">
                <a:solidFill>
                  <a:srgbClr val="000000"/>
                </a:solidFill>
              </a:rPr>
              <a:t>NgIf</a:t>
            </a:r>
            <a:r>
              <a:rPr lang="en" sz="1800" dirty="0">
                <a:solidFill>
                  <a:srgbClr val="000000"/>
                </a:solidFill>
              </a:rPr>
              <a:t>: </a:t>
            </a:r>
            <a:endParaRPr lang="en" dirty="0">
              <a:solidFill>
                <a:srgbClr val="000000"/>
              </a:solidFill>
            </a:endParaRPr>
          </a:p>
          <a:p>
            <a:pPr lvl="2">
              <a:spcBef>
                <a:spcPts val="0"/>
              </a:spcBef>
              <a:buClr>
                <a:srgbClr val="000000"/>
              </a:buClr>
            </a:pPr>
            <a:r>
              <a:rPr lang="en" dirty="0">
                <a:solidFill>
                  <a:srgbClr val="000088"/>
                </a:solidFill>
              </a:rPr>
              <a:t>&lt;app-hero-detail</a:t>
            </a:r>
            <a:r>
              <a:rPr lang="en" dirty="0"/>
              <a:t> *</a:t>
            </a:r>
            <a:r>
              <a:rPr lang="en" u="sng" dirty="0">
                <a:solidFill>
                  <a:srgbClr val="660066"/>
                </a:solidFill>
                <a:hlinkClick r:id="rId3"/>
              </a:rPr>
              <a:t>ngIf</a:t>
            </a:r>
            <a:r>
              <a:rPr lang="en" dirty="0">
                <a:solidFill>
                  <a:srgbClr val="666600"/>
                </a:solidFill>
              </a:rPr>
              <a:t>=</a:t>
            </a:r>
            <a:r>
              <a:rPr lang="en" dirty="0">
                <a:solidFill>
                  <a:srgbClr val="880000"/>
                </a:solidFill>
              </a:rPr>
              <a:t>"</a:t>
            </a:r>
            <a:r>
              <a:rPr lang="en" u="sng" dirty="0">
                <a:solidFill>
                  <a:srgbClr val="880000"/>
                </a:solidFill>
                <a:hlinkClick r:id="rId4"/>
              </a:rPr>
              <a:t>isActive</a:t>
            </a:r>
            <a:r>
              <a:rPr lang="en" dirty="0">
                <a:solidFill>
                  <a:srgbClr val="880000"/>
                </a:solidFill>
              </a:rPr>
              <a:t>"</a:t>
            </a:r>
            <a:r>
              <a:rPr lang="en" dirty="0">
                <a:solidFill>
                  <a:srgbClr val="000088"/>
                </a:solidFill>
              </a:rPr>
              <a:t>&gt;&lt;/app-hero-detail&gt;</a:t>
            </a:r>
            <a:endParaRPr dirty="0">
              <a:solidFill>
                <a:srgbClr val="000000"/>
              </a:solidFill>
            </a:endParaRPr>
          </a:p>
          <a:p>
            <a:pPr lvl="1" indent="-361950">
              <a:spcBef>
                <a:spcPts val="0"/>
              </a:spcBef>
              <a:buClr>
                <a:srgbClr val="000000"/>
              </a:buClr>
              <a:buSzPts val="2100"/>
            </a:pPr>
            <a:r>
              <a:rPr lang="en" sz="1700" dirty="0">
                <a:solidFill>
                  <a:srgbClr val="000000"/>
                </a:solidFill>
              </a:rPr>
              <a:t>NgSwitch</a:t>
            </a:r>
            <a:endParaRPr sz="1700" dirty="0">
              <a:solidFill>
                <a:srgbClr val="000000"/>
              </a:solidFill>
            </a:endParaRPr>
          </a:p>
          <a:p>
            <a:pPr lvl="1" indent="-361950">
              <a:spcBef>
                <a:spcPts val="0"/>
              </a:spcBef>
              <a:buClr>
                <a:srgbClr val="000000"/>
              </a:buClr>
              <a:buSzPts val="2100"/>
            </a:pPr>
            <a:r>
              <a:rPr lang="en" sz="1700" dirty="0">
                <a:solidFill>
                  <a:srgbClr val="000000"/>
                </a:solidFill>
              </a:rPr>
              <a:t>NgForOf</a:t>
            </a:r>
            <a:r>
              <a:rPr lang="en" sz="2100" dirty="0">
                <a:solidFill>
                  <a:srgbClr val="000000"/>
                </a:solidFill>
              </a:rPr>
              <a:t>: </a:t>
            </a:r>
          </a:p>
          <a:p>
            <a:pPr lvl="2" indent="-361950">
              <a:spcBef>
                <a:spcPts val="0"/>
              </a:spcBef>
              <a:buClr>
                <a:srgbClr val="000000"/>
              </a:buClr>
              <a:buSzPts val="2100"/>
            </a:pPr>
            <a:r>
              <a:rPr lang="en" dirty="0">
                <a:solidFill>
                  <a:srgbClr val="000088"/>
                </a:solidFill>
              </a:rPr>
              <a:t>&lt;div</a:t>
            </a:r>
            <a:r>
              <a:rPr lang="en" dirty="0"/>
              <a:t> *</a:t>
            </a:r>
            <a:r>
              <a:rPr lang="en" u="sng" dirty="0">
                <a:solidFill>
                  <a:srgbClr val="660066"/>
                </a:solidFill>
                <a:hlinkClick r:id="rId5"/>
              </a:rPr>
              <a:t>ngFor</a:t>
            </a:r>
            <a:r>
              <a:rPr lang="en" dirty="0">
                <a:solidFill>
                  <a:srgbClr val="666600"/>
                </a:solidFill>
              </a:rPr>
              <a:t>=</a:t>
            </a:r>
            <a:r>
              <a:rPr lang="en" dirty="0">
                <a:solidFill>
                  <a:srgbClr val="880000"/>
                </a:solidFill>
              </a:rPr>
              <a:t>"let hero of heroes"</a:t>
            </a:r>
            <a:r>
              <a:rPr lang="en" dirty="0">
                <a:solidFill>
                  <a:srgbClr val="000088"/>
                </a:solidFill>
              </a:rPr>
              <a:t>&gt;</a:t>
            </a:r>
            <a:r>
              <a:rPr lang="en" dirty="0"/>
              <a:t>{{hero.name}}</a:t>
            </a:r>
            <a:r>
              <a:rPr lang="en" dirty="0">
                <a:solidFill>
                  <a:srgbClr val="000088"/>
                </a:solidFill>
              </a:rPr>
              <a:t>&lt;/div&gt;</a:t>
            </a:r>
          </a:p>
          <a:p>
            <a:pPr>
              <a:spcBef>
                <a:spcPts val="0"/>
              </a:spcBef>
              <a:buClr>
                <a:srgbClr val="000000"/>
              </a:buClr>
            </a:pPr>
            <a:r>
              <a:rPr lang="en-US" dirty="0"/>
              <a:t>Built-in attribute directives</a:t>
            </a:r>
          </a:p>
          <a:p>
            <a:pPr lvl="1">
              <a:spcBef>
                <a:spcPts val="0"/>
              </a:spcBef>
              <a:buClr>
                <a:srgbClr val="000000"/>
              </a:buClr>
            </a:pPr>
            <a:r>
              <a:rPr lang="en-US" sz="1700" dirty="0" err="1">
                <a:solidFill>
                  <a:srgbClr val="000000"/>
                </a:solidFill>
              </a:rPr>
              <a:t>NgClass</a:t>
            </a:r>
            <a:r>
              <a:rPr lang="en-US" sz="1700" dirty="0">
                <a:solidFill>
                  <a:srgbClr val="000000"/>
                </a:solidFill>
              </a:rPr>
              <a:t>—adds and removes a set of CSS classes.</a:t>
            </a:r>
          </a:p>
          <a:p>
            <a:pPr lvl="1">
              <a:spcBef>
                <a:spcPts val="0"/>
              </a:spcBef>
              <a:buClr>
                <a:srgbClr val="000000"/>
              </a:buClr>
            </a:pPr>
            <a:r>
              <a:rPr lang="en-US" sz="1700" dirty="0" err="1">
                <a:solidFill>
                  <a:srgbClr val="000000"/>
                </a:solidFill>
              </a:rPr>
              <a:t>NgStyle</a:t>
            </a:r>
            <a:r>
              <a:rPr lang="en-US" sz="1700" dirty="0">
                <a:solidFill>
                  <a:srgbClr val="000000"/>
                </a:solidFill>
              </a:rPr>
              <a:t>—adds and removes a set of HTML styles.</a:t>
            </a:r>
          </a:p>
          <a:p>
            <a:pPr lvl="1">
              <a:spcBef>
                <a:spcPts val="0"/>
              </a:spcBef>
              <a:buClr>
                <a:srgbClr val="000000"/>
              </a:buClr>
            </a:pPr>
            <a:r>
              <a:rPr lang="en-US" sz="1700" dirty="0" err="1">
                <a:solidFill>
                  <a:srgbClr val="000000"/>
                </a:solidFill>
              </a:rPr>
              <a:t>NgModel</a:t>
            </a:r>
            <a:r>
              <a:rPr lang="en-US" sz="1700" dirty="0">
                <a:solidFill>
                  <a:srgbClr val="000000"/>
                </a:solidFill>
              </a:rPr>
              <a:t>—adds two-way data binding to an HTML form element.</a:t>
            </a:r>
            <a:endParaRPr sz="1700" dirty="0">
              <a:solidFill>
                <a:srgbClr val="000000"/>
              </a:solidFill>
            </a:endParaRPr>
          </a:p>
        </p:txBody>
      </p:sp>
    </p:spTree>
    <p:extLst>
      <p:ext uri="{BB962C8B-B14F-4D97-AF65-F5344CB8AC3E}">
        <p14:creationId xmlns:p14="http://schemas.microsoft.com/office/powerpoint/2010/main" val="15022063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directives</a:t>
            </a:r>
          </a:p>
        </p:txBody>
      </p:sp>
      <p:sp>
        <p:nvSpPr>
          <p:cNvPr id="3" name="Text Placeholder 2"/>
          <p:cNvSpPr>
            <a:spLocks noGrp="1"/>
          </p:cNvSpPr>
          <p:nvPr>
            <p:ph type="body" idx="1"/>
          </p:nvPr>
        </p:nvSpPr>
        <p:spPr/>
        <p:txBody>
          <a:bodyPr/>
          <a:lstStyle/>
          <a:p>
            <a:r>
              <a:rPr lang="vi-VN" dirty="0"/>
              <a:t>U</a:t>
            </a:r>
            <a:r>
              <a:rPr lang="en-US" dirty="0" err="1"/>
              <a:t>sed</a:t>
            </a:r>
            <a:r>
              <a:rPr lang="en-US" dirty="0"/>
              <a:t> as attributes of elements. </a:t>
            </a:r>
          </a:p>
          <a:p>
            <a:pPr lvl="1"/>
            <a:r>
              <a:rPr lang="en-US" dirty="0"/>
              <a:t>For example, can change several element styles at the same time.</a:t>
            </a:r>
          </a:p>
          <a:p>
            <a:r>
              <a:rPr lang="en-US" dirty="0"/>
              <a:t>An attribute directive minimally requires building a controller class annotated with </a:t>
            </a:r>
            <a:r>
              <a:rPr lang="en-US" i="1" dirty="0"/>
              <a:t>@Directive</a:t>
            </a:r>
            <a:r>
              <a:rPr lang="en-US" dirty="0"/>
              <a:t>, which specifies the selector that identifies the attribute.</a:t>
            </a:r>
          </a:p>
          <a:p>
            <a:r>
              <a:rPr lang="en-US" i="1" dirty="0"/>
              <a:t>Directives</a:t>
            </a:r>
            <a:r>
              <a:rPr lang="en-US" dirty="0"/>
              <a:t> must be declared in </a:t>
            </a:r>
            <a:r>
              <a:rPr lang="en-US" dirty="0">
                <a:hlinkClick r:id="rId2"/>
              </a:rPr>
              <a:t>Angular Modules</a:t>
            </a:r>
            <a:r>
              <a:rPr lang="en-US" dirty="0"/>
              <a:t> in the same manner as </a:t>
            </a:r>
            <a:r>
              <a:rPr lang="en-US" i="1" dirty="0"/>
              <a:t>components</a:t>
            </a:r>
            <a:r>
              <a:rPr lang="en-US" dirty="0"/>
              <a:t>.</a:t>
            </a:r>
          </a:p>
        </p:txBody>
      </p:sp>
    </p:spTree>
    <p:extLst>
      <p:ext uri="{BB962C8B-B14F-4D97-AF65-F5344CB8AC3E}">
        <p14:creationId xmlns:p14="http://schemas.microsoft.com/office/powerpoint/2010/main" val="8687444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directives</a:t>
            </a:r>
          </a:p>
        </p:txBody>
      </p:sp>
      <p:sp>
        <p:nvSpPr>
          <p:cNvPr id="3" name="Text Placeholder 2"/>
          <p:cNvSpPr>
            <a:spLocks noGrp="1"/>
          </p:cNvSpPr>
          <p:nvPr>
            <p:ph type="body" idx="1"/>
          </p:nvPr>
        </p:nvSpPr>
        <p:spPr/>
        <p:txBody>
          <a:bodyPr/>
          <a:lstStyle/>
          <a:p>
            <a:r>
              <a:rPr lang="en-US" dirty="0"/>
              <a:t>Angular CLI: </a:t>
            </a:r>
            <a:endParaRPr lang="vi-VN" dirty="0"/>
          </a:p>
          <a:p>
            <a:pPr lvl="1"/>
            <a:r>
              <a:rPr lang="en-US" dirty="0">
                <a:solidFill>
                  <a:srgbClr val="17FF0B"/>
                </a:solidFill>
                <a:latin typeface="Droid Sans Mono"/>
              </a:rPr>
              <a:t>ng generate directive highlight</a:t>
            </a:r>
            <a:endParaRPr lang="vi-VN" dirty="0"/>
          </a:p>
          <a:p>
            <a:r>
              <a:rPr lang="en-US" dirty="0"/>
              <a:t>Directives must be declared in </a:t>
            </a:r>
            <a:r>
              <a:rPr lang="en-US" dirty="0">
                <a:hlinkClick r:id="rId2"/>
              </a:rPr>
              <a:t>Angular Modules</a:t>
            </a:r>
            <a:r>
              <a:rPr lang="en-US" dirty="0"/>
              <a:t> in the same manner as </a:t>
            </a:r>
            <a:r>
              <a:rPr lang="en-US" i="1" dirty="0"/>
              <a:t>components</a:t>
            </a:r>
            <a:r>
              <a:rPr lang="en-US" dirty="0"/>
              <a:t>.</a:t>
            </a:r>
            <a:endParaRPr lang="vi-VN" dirty="0"/>
          </a:p>
          <a:p>
            <a:r>
              <a:rPr lang="vi-VN" dirty="0"/>
              <a:t>Implement</a:t>
            </a:r>
          </a:p>
          <a:p>
            <a:r>
              <a:rPr lang="en-US" dirty="0"/>
              <a:t>Apply the attribute directive</a:t>
            </a:r>
          </a:p>
          <a:p>
            <a:endParaRPr lang="en-US" dirty="0"/>
          </a:p>
        </p:txBody>
      </p:sp>
    </p:spTree>
    <p:extLst>
      <p:ext uri="{BB962C8B-B14F-4D97-AF65-F5344CB8AC3E}">
        <p14:creationId xmlns:p14="http://schemas.microsoft.com/office/powerpoint/2010/main" val="16443954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3390F4-2813-479A-B2CA-B1826DC5B2F7}"/>
              </a:ext>
            </a:extLst>
          </p:cNvPr>
          <p:cNvSpPr>
            <a:spLocks noGrp="1"/>
          </p:cNvSpPr>
          <p:nvPr>
            <p:ph type="title"/>
          </p:nvPr>
        </p:nvSpPr>
        <p:spPr/>
        <p:txBody>
          <a:bodyPr/>
          <a:lstStyle/>
          <a:p>
            <a:r>
              <a:rPr lang="en-US" dirty="0"/>
              <a:t>Attribute directives</a:t>
            </a:r>
          </a:p>
        </p:txBody>
      </p:sp>
      <p:sp>
        <p:nvSpPr>
          <p:cNvPr id="3" name="Text Placeholder 2">
            <a:extLst>
              <a:ext uri="{FF2B5EF4-FFF2-40B4-BE49-F238E27FC236}">
                <a16:creationId xmlns:a16="http://schemas.microsoft.com/office/drawing/2014/main" xmlns="" id="{81978763-2B04-4689-B469-56C75E8408E4}"/>
              </a:ext>
            </a:extLst>
          </p:cNvPr>
          <p:cNvSpPr>
            <a:spLocks noGrp="1"/>
          </p:cNvSpPr>
          <p:nvPr>
            <p:ph type="body" idx="1"/>
          </p:nvPr>
        </p:nvSpPr>
        <p:spPr/>
        <p:txBody>
          <a:bodyPr/>
          <a:lstStyle/>
          <a:p>
            <a:r>
              <a:rPr lang="en-US" dirty="0"/>
              <a:t>Build  a simple attribute directive demo (with Respond to user-initiated events)</a:t>
            </a:r>
            <a:r>
              <a:rPr lang="vi-VN" dirty="0"/>
              <a:t>: </a:t>
            </a:r>
          </a:p>
          <a:p>
            <a:pPr marL="95250" indent="0">
              <a:buNone/>
            </a:pPr>
            <a:r>
              <a:rPr lang="vi-VN" dirty="0"/>
              <a:t>      Ex: mouseover, mouse</a:t>
            </a:r>
          </a:p>
          <a:p>
            <a:r>
              <a:rPr lang="en-US" dirty="0"/>
              <a:t>@</a:t>
            </a:r>
            <a:r>
              <a:rPr lang="en-US" dirty="0" err="1"/>
              <a:t>HostListener</a:t>
            </a:r>
            <a:r>
              <a:rPr lang="en-US" dirty="0"/>
              <a:t> decorator lets you subscribe to events of the DOM element</a:t>
            </a:r>
            <a:endParaRPr lang="vi-VN" dirty="0"/>
          </a:p>
          <a:p>
            <a:r>
              <a:rPr lang="en-US" dirty="0"/>
              <a:t>Pass values into the directive with an </a:t>
            </a:r>
            <a:r>
              <a:rPr lang="en-US" i="1" dirty="0"/>
              <a:t>@Input</a:t>
            </a:r>
            <a:r>
              <a:rPr lang="en-US" dirty="0"/>
              <a:t> data binding</a:t>
            </a:r>
            <a:endParaRPr lang="vi-VN" dirty="0"/>
          </a:p>
          <a:p>
            <a:pPr lvl="1"/>
            <a:r>
              <a:rPr lang="en-US" dirty="0">
                <a:solidFill>
                  <a:srgbClr val="0088CC"/>
                </a:solidFill>
                <a:latin typeface="Droid Sans Mono"/>
              </a:rPr>
              <a:t>@</a:t>
            </a:r>
            <a:r>
              <a:rPr lang="en-US" dirty="0">
                <a:solidFill>
                  <a:srgbClr val="0088CC"/>
                </a:solidFill>
                <a:latin typeface="Droid Sans Mono"/>
                <a:hlinkClick r:id="rId2"/>
              </a:rPr>
              <a:t>Input</a:t>
            </a:r>
            <a:r>
              <a:rPr lang="en-US" dirty="0">
                <a:solidFill>
                  <a:srgbClr val="666600"/>
                </a:solidFill>
                <a:latin typeface="Droid Sans Mono"/>
              </a:rPr>
              <a:t>()</a:t>
            </a:r>
            <a:r>
              <a:rPr lang="en-US" dirty="0">
                <a:solidFill>
                  <a:srgbClr val="000000"/>
                </a:solidFill>
                <a:latin typeface="Droid Sans Mono"/>
              </a:rPr>
              <a:t> </a:t>
            </a:r>
            <a:r>
              <a:rPr lang="en-US" dirty="0" err="1">
                <a:solidFill>
                  <a:srgbClr val="000000"/>
                </a:solidFill>
                <a:latin typeface="Droid Sans Mono"/>
              </a:rPr>
              <a:t>highlightColor</a:t>
            </a:r>
            <a:r>
              <a:rPr lang="en-US" dirty="0">
                <a:solidFill>
                  <a:srgbClr val="666600"/>
                </a:solidFill>
                <a:latin typeface="Droid Sans Mono"/>
              </a:rPr>
              <a:t>:</a:t>
            </a:r>
            <a:r>
              <a:rPr lang="en-US" dirty="0">
                <a:solidFill>
                  <a:srgbClr val="000000"/>
                </a:solidFill>
                <a:latin typeface="Droid Sans Mono"/>
              </a:rPr>
              <a:t> </a:t>
            </a:r>
            <a:r>
              <a:rPr lang="en-US" dirty="0">
                <a:solidFill>
                  <a:srgbClr val="0000FF"/>
                </a:solidFill>
                <a:latin typeface="Droid Sans Mono"/>
              </a:rPr>
              <a:t>string</a:t>
            </a:r>
            <a:r>
              <a:rPr lang="en-US" dirty="0">
                <a:solidFill>
                  <a:srgbClr val="666600"/>
                </a:solidFill>
                <a:latin typeface="Droid Sans Mono"/>
              </a:rPr>
              <a:t>;</a:t>
            </a:r>
            <a:r>
              <a:rPr lang="en-US" dirty="0"/>
              <a:t/>
            </a:r>
            <a:br>
              <a:rPr lang="en-US" dirty="0"/>
            </a:br>
            <a:endParaRPr lang="vi-VN" dirty="0"/>
          </a:p>
        </p:txBody>
      </p:sp>
    </p:spTree>
    <p:extLst>
      <p:ext uri="{BB962C8B-B14F-4D97-AF65-F5344CB8AC3E}">
        <p14:creationId xmlns:p14="http://schemas.microsoft.com/office/powerpoint/2010/main" val="13261568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dirty="0"/>
              <a:t>Angular Introduction</a:t>
            </a:r>
            <a:endParaRPr dirty="0"/>
          </a:p>
        </p:txBody>
      </p:sp>
      <p:pic>
        <p:nvPicPr>
          <p:cNvPr id="107" name="Google Shape;107;p16"/>
          <p:cNvPicPr preferRelativeResize="0"/>
          <p:nvPr/>
        </p:nvPicPr>
        <p:blipFill>
          <a:blip r:embed="rId3">
            <a:alphaModFix/>
          </a:blip>
          <a:stretch>
            <a:fillRect/>
          </a:stretch>
        </p:blipFill>
        <p:spPr>
          <a:xfrm>
            <a:off x="895350" y="1082969"/>
            <a:ext cx="7353300" cy="3914775"/>
          </a:xfrm>
          <a:prstGeom prst="rect">
            <a:avLst/>
          </a:prstGeom>
          <a:noFill/>
          <a:ln>
            <a:noFill/>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693CBD-A7E2-424C-882C-891BB8936526}"/>
              </a:ext>
            </a:extLst>
          </p:cNvPr>
          <p:cNvSpPr>
            <a:spLocks noGrp="1"/>
          </p:cNvSpPr>
          <p:nvPr>
            <p:ph type="title"/>
          </p:nvPr>
        </p:nvSpPr>
        <p:spPr/>
        <p:txBody>
          <a:bodyPr/>
          <a:lstStyle/>
          <a:p>
            <a:r>
              <a:rPr lang="en-US" dirty="0"/>
              <a:t>Structural directives</a:t>
            </a:r>
          </a:p>
        </p:txBody>
      </p:sp>
      <p:sp>
        <p:nvSpPr>
          <p:cNvPr id="3" name="Text Placeholder 2">
            <a:extLst>
              <a:ext uri="{FF2B5EF4-FFF2-40B4-BE49-F238E27FC236}">
                <a16:creationId xmlns:a16="http://schemas.microsoft.com/office/drawing/2014/main" xmlns="" id="{B870AE03-A16C-4B3F-A116-B9CFEE07B705}"/>
              </a:ext>
            </a:extLst>
          </p:cNvPr>
          <p:cNvSpPr>
            <a:spLocks noGrp="1"/>
          </p:cNvSpPr>
          <p:nvPr>
            <p:ph type="body" idx="1"/>
          </p:nvPr>
        </p:nvSpPr>
        <p:spPr/>
        <p:txBody>
          <a:bodyPr/>
          <a:lstStyle/>
          <a:p>
            <a:r>
              <a:rPr lang="vi-VN" dirty="0"/>
              <a:t>Be R</a:t>
            </a:r>
            <a:r>
              <a:rPr lang="en-US" dirty="0" err="1"/>
              <a:t>esponsible</a:t>
            </a:r>
            <a:r>
              <a:rPr lang="en-US" dirty="0"/>
              <a:t> for HTML layout. </a:t>
            </a:r>
            <a:endParaRPr lang="vi-VN" dirty="0"/>
          </a:p>
          <a:p>
            <a:r>
              <a:rPr lang="en-US" dirty="0"/>
              <a:t>They shape or reshape the DOM's </a:t>
            </a:r>
            <a:r>
              <a:rPr lang="en-US" i="1" dirty="0"/>
              <a:t>structure</a:t>
            </a:r>
            <a:r>
              <a:rPr lang="en-US" dirty="0"/>
              <a:t>, typically by adding, removing, or manipulating elements.</a:t>
            </a:r>
            <a:endParaRPr lang="vi-VN" dirty="0"/>
          </a:p>
          <a:p>
            <a:r>
              <a:rPr lang="en-US" dirty="0"/>
              <a:t>Three of the common, built-in structural directives—</a:t>
            </a:r>
            <a:r>
              <a:rPr lang="en-US" dirty="0" err="1"/>
              <a:t>NgIf</a:t>
            </a:r>
            <a:r>
              <a:rPr lang="en-US" dirty="0"/>
              <a:t>, </a:t>
            </a:r>
            <a:r>
              <a:rPr lang="en-US" dirty="0" err="1"/>
              <a:t>NgFor</a:t>
            </a:r>
            <a:r>
              <a:rPr lang="en-US" dirty="0"/>
              <a:t>, and </a:t>
            </a:r>
            <a:r>
              <a:rPr lang="en-US" dirty="0" err="1"/>
              <a:t>NgSwitch</a:t>
            </a:r>
            <a:r>
              <a:rPr lang="en-US" dirty="0"/>
              <a:t>.</a:t>
            </a:r>
          </a:p>
          <a:p>
            <a:r>
              <a:rPr lang="en-US" dirty="0"/>
              <a:t>Note: A directive could hide the unwanted paragraph instead by setting its display style to none.</a:t>
            </a:r>
            <a:endParaRPr lang="vi-VN" dirty="0"/>
          </a:p>
        </p:txBody>
      </p:sp>
    </p:spTree>
    <p:extLst>
      <p:ext uri="{BB962C8B-B14F-4D97-AF65-F5344CB8AC3E}">
        <p14:creationId xmlns:p14="http://schemas.microsoft.com/office/powerpoint/2010/main" val="19284120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FB9F05-8B13-4BBF-ABAF-97668C713DD6}"/>
              </a:ext>
            </a:extLst>
          </p:cNvPr>
          <p:cNvSpPr>
            <a:spLocks noGrp="1"/>
          </p:cNvSpPr>
          <p:nvPr>
            <p:ph type="title"/>
          </p:nvPr>
        </p:nvSpPr>
        <p:spPr/>
        <p:txBody>
          <a:bodyPr/>
          <a:lstStyle/>
          <a:p>
            <a:r>
              <a:rPr lang="en-US" dirty="0"/>
              <a:t>Structural directives</a:t>
            </a:r>
          </a:p>
        </p:txBody>
      </p:sp>
      <p:sp>
        <p:nvSpPr>
          <p:cNvPr id="3" name="Text Placeholder 2">
            <a:extLst>
              <a:ext uri="{FF2B5EF4-FFF2-40B4-BE49-F238E27FC236}">
                <a16:creationId xmlns:a16="http://schemas.microsoft.com/office/drawing/2014/main" xmlns="" id="{C3265D89-6B63-4A0E-B3D3-C5879C6A0FFF}"/>
              </a:ext>
            </a:extLst>
          </p:cNvPr>
          <p:cNvSpPr>
            <a:spLocks noGrp="1"/>
          </p:cNvSpPr>
          <p:nvPr>
            <p:ph type="body" idx="1"/>
          </p:nvPr>
        </p:nvSpPr>
        <p:spPr/>
        <p:txBody>
          <a:bodyPr/>
          <a:lstStyle/>
          <a:p>
            <a:r>
              <a:rPr lang="en-US" dirty="0"/>
              <a:t>Write a structural directive</a:t>
            </a:r>
            <a:endParaRPr lang="vi-VN" dirty="0"/>
          </a:p>
          <a:p>
            <a:pPr lvl="1">
              <a:buFont typeface="Arial" panose="020B0604020202020204" pitchFamily="34" charset="0"/>
              <a:buChar char="•"/>
            </a:pPr>
            <a:r>
              <a:rPr lang="en-US" dirty="0"/>
              <a:t>Import the Directive decorator (instead of the Component decorator).</a:t>
            </a:r>
          </a:p>
          <a:p>
            <a:pPr lvl="1">
              <a:buFont typeface="Arial" panose="020B0604020202020204" pitchFamily="34" charset="0"/>
              <a:buChar char="•"/>
            </a:pPr>
            <a:r>
              <a:rPr lang="en-US" dirty="0"/>
              <a:t>Import the Input, </a:t>
            </a:r>
            <a:r>
              <a:rPr lang="en-US" dirty="0" err="1"/>
              <a:t>TemplateRef</a:t>
            </a:r>
            <a:r>
              <a:rPr lang="en-US" dirty="0"/>
              <a:t>, and </a:t>
            </a:r>
            <a:r>
              <a:rPr lang="en-US" dirty="0" err="1"/>
              <a:t>ViewContainerRef</a:t>
            </a:r>
            <a:r>
              <a:rPr lang="en-US" dirty="0"/>
              <a:t> symbols; you'll need them for any structural directive.</a:t>
            </a:r>
          </a:p>
          <a:p>
            <a:pPr lvl="1">
              <a:buFont typeface="Arial" panose="020B0604020202020204" pitchFamily="34" charset="0"/>
              <a:buChar char="•"/>
            </a:pPr>
            <a:r>
              <a:rPr lang="en-US" dirty="0"/>
              <a:t>Apply the decorator to the directive class.</a:t>
            </a:r>
          </a:p>
          <a:p>
            <a:pPr lvl="1">
              <a:buFont typeface="Arial" panose="020B0604020202020204" pitchFamily="34" charset="0"/>
              <a:buChar char="•"/>
            </a:pPr>
            <a:r>
              <a:rPr lang="en-US" dirty="0"/>
              <a:t>Set the CSS attribute selector that identifies the directive when applied to an element in a template.</a:t>
            </a:r>
            <a:endParaRPr lang="vi-VN" dirty="0"/>
          </a:p>
          <a:p>
            <a:endParaRPr lang="en-US" dirty="0"/>
          </a:p>
        </p:txBody>
      </p:sp>
    </p:spTree>
    <p:extLst>
      <p:ext uri="{BB962C8B-B14F-4D97-AF65-F5344CB8AC3E}">
        <p14:creationId xmlns:p14="http://schemas.microsoft.com/office/powerpoint/2010/main" val="102901229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113AB8-B8FB-44E4-8BF1-00806350BFAC}"/>
              </a:ext>
            </a:extLst>
          </p:cNvPr>
          <p:cNvSpPr>
            <a:spLocks noGrp="1"/>
          </p:cNvSpPr>
          <p:nvPr>
            <p:ph type="title"/>
          </p:nvPr>
        </p:nvSpPr>
        <p:spPr/>
        <p:txBody>
          <a:bodyPr/>
          <a:lstStyle/>
          <a:p>
            <a:r>
              <a:rPr lang="vi-VN" dirty="0"/>
              <a:t>Pipes</a:t>
            </a:r>
            <a:endParaRPr lang="en-US" dirty="0"/>
          </a:p>
        </p:txBody>
      </p:sp>
      <p:sp>
        <p:nvSpPr>
          <p:cNvPr id="3" name="Text Placeholder 2">
            <a:extLst>
              <a:ext uri="{FF2B5EF4-FFF2-40B4-BE49-F238E27FC236}">
                <a16:creationId xmlns:a16="http://schemas.microsoft.com/office/drawing/2014/main" xmlns="" id="{62D828A7-23C6-47B9-8FC4-9EAFFB8F8BF8}"/>
              </a:ext>
            </a:extLst>
          </p:cNvPr>
          <p:cNvSpPr>
            <a:spLocks noGrp="1"/>
          </p:cNvSpPr>
          <p:nvPr>
            <p:ph type="body" idx="1"/>
          </p:nvPr>
        </p:nvSpPr>
        <p:spPr/>
        <p:txBody>
          <a:bodyPr/>
          <a:lstStyle/>
          <a:p>
            <a:r>
              <a:rPr lang="vi-VN" dirty="0"/>
              <a:t>A</a:t>
            </a:r>
            <a:r>
              <a:rPr lang="en-US" dirty="0"/>
              <a:t> way to write display-value transformations that you can declare in your HTML</a:t>
            </a:r>
            <a:endParaRPr lang="vi-VN" dirty="0"/>
          </a:p>
          <a:p>
            <a:r>
              <a:rPr lang="en-US" dirty="0"/>
              <a:t>A pipe takes in data as input and transforms it to a desired output.</a:t>
            </a:r>
          </a:p>
        </p:txBody>
      </p:sp>
      <p:pic>
        <p:nvPicPr>
          <p:cNvPr id="9" name="Picture 8">
            <a:extLst>
              <a:ext uri="{FF2B5EF4-FFF2-40B4-BE49-F238E27FC236}">
                <a16:creationId xmlns:a16="http://schemas.microsoft.com/office/drawing/2014/main" xmlns="" id="{AB2A4D1D-3FC5-46DB-AA99-726C3F479FA8}"/>
              </a:ext>
            </a:extLst>
          </p:cNvPr>
          <p:cNvPicPr>
            <a:picLocks noChangeAspect="1"/>
          </p:cNvPicPr>
          <p:nvPr/>
        </p:nvPicPr>
        <p:blipFill>
          <a:blip r:embed="rId2"/>
          <a:stretch>
            <a:fillRect/>
          </a:stretch>
        </p:blipFill>
        <p:spPr>
          <a:xfrm>
            <a:off x="1905000" y="2876550"/>
            <a:ext cx="4867275" cy="1533525"/>
          </a:xfrm>
          <a:prstGeom prst="rect">
            <a:avLst/>
          </a:prstGeom>
        </p:spPr>
      </p:pic>
    </p:spTree>
    <p:extLst>
      <p:ext uri="{BB962C8B-B14F-4D97-AF65-F5344CB8AC3E}">
        <p14:creationId xmlns:p14="http://schemas.microsoft.com/office/powerpoint/2010/main" val="18983957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Pipes</a:t>
            </a:r>
            <a:endParaRPr lang="en-US" dirty="0"/>
          </a:p>
        </p:txBody>
      </p:sp>
      <p:sp>
        <p:nvSpPr>
          <p:cNvPr id="3" name="Text Placeholder 2"/>
          <p:cNvSpPr>
            <a:spLocks noGrp="1"/>
          </p:cNvSpPr>
          <p:nvPr>
            <p:ph type="body" idx="1"/>
          </p:nvPr>
        </p:nvSpPr>
        <p:spPr/>
        <p:txBody>
          <a:bodyPr/>
          <a:lstStyle/>
          <a:p>
            <a:r>
              <a:rPr lang="en-US" dirty="0"/>
              <a:t>Built-in pipes</a:t>
            </a:r>
            <a:endParaRPr lang="vi-VN" dirty="0"/>
          </a:p>
          <a:p>
            <a:pPr lvl="1"/>
            <a:r>
              <a:rPr lang="en-US" dirty="0" err="1"/>
              <a:t>DatePipe</a:t>
            </a:r>
            <a:r>
              <a:rPr lang="en-US" dirty="0"/>
              <a:t>, </a:t>
            </a:r>
            <a:r>
              <a:rPr lang="en-US" dirty="0" err="1"/>
              <a:t>UpperCasePipe</a:t>
            </a:r>
            <a:r>
              <a:rPr lang="en-US" dirty="0"/>
              <a:t>, </a:t>
            </a:r>
            <a:r>
              <a:rPr lang="en-US" dirty="0" err="1"/>
              <a:t>LowerCasePipe</a:t>
            </a:r>
            <a:r>
              <a:rPr lang="en-US" dirty="0"/>
              <a:t>, </a:t>
            </a:r>
            <a:r>
              <a:rPr lang="en-US" dirty="0" err="1"/>
              <a:t>CurrencyPipe</a:t>
            </a:r>
            <a:r>
              <a:rPr lang="en-US" dirty="0"/>
              <a:t>, and </a:t>
            </a:r>
            <a:r>
              <a:rPr lang="en-US" dirty="0" err="1"/>
              <a:t>PercentPipe</a:t>
            </a:r>
            <a:endParaRPr lang="vi-VN" dirty="0"/>
          </a:p>
          <a:p>
            <a:pPr lvl="1"/>
            <a:r>
              <a:rPr lang="vi-VN" dirty="0"/>
              <a:t>Ex:</a:t>
            </a:r>
            <a:r>
              <a:rPr lang="vi-VN" sz="1400" dirty="0"/>
              <a:t> </a:t>
            </a:r>
            <a:r>
              <a:rPr lang="en-US" sz="1400" dirty="0">
                <a:solidFill>
                  <a:srgbClr val="000088"/>
                </a:solidFill>
                <a:latin typeface="Droid Sans Mono"/>
              </a:rPr>
              <a:t>&lt;p&gt;</a:t>
            </a:r>
            <a:r>
              <a:rPr lang="en-US" sz="1400" dirty="0">
                <a:solidFill>
                  <a:srgbClr val="000000"/>
                </a:solidFill>
                <a:latin typeface="Droid Sans Mono"/>
              </a:rPr>
              <a:t>The hero's birthday is {{ birthday | </a:t>
            </a:r>
            <a:r>
              <a:rPr lang="en-US" sz="1400" dirty="0" err="1">
                <a:solidFill>
                  <a:srgbClr val="000000"/>
                </a:solidFill>
                <a:latin typeface="Droid Sans Mono"/>
                <a:hlinkClick r:id="rId2"/>
              </a:rPr>
              <a:t>date</a:t>
            </a:r>
            <a:r>
              <a:rPr lang="en-US" sz="1400" dirty="0" err="1">
                <a:solidFill>
                  <a:srgbClr val="000000"/>
                </a:solidFill>
                <a:latin typeface="Droid Sans Mono"/>
              </a:rPr>
              <a:t>:"MM</a:t>
            </a:r>
            <a:r>
              <a:rPr lang="en-US" sz="1400" dirty="0">
                <a:solidFill>
                  <a:srgbClr val="000000"/>
                </a:solidFill>
                <a:latin typeface="Droid Sans Mono"/>
              </a:rPr>
              <a:t>/</a:t>
            </a:r>
            <a:r>
              <a:rPr lang="en-US" sz="1400" dirty="0" err="1">
                <a:solidFill>
                  <a:srgbClr val="000000"/>
                </a:solidFill>
                <a:latin typeface="Droid Sans Mono"/>
              </a:rPr>
              <a:t>dd</a:t>
            </a:r>
            <a:r>
              <a:rPr lang="en-US" sz="1400" dirty="0">
                <a:solidFill>
                  <a:srgbClr val="000000"/>
                </a:solidFill>
                <a:latin typeface="Droid Sans Mono"/>
              </a:rPr>
              <a:t>/</a:t>
            </a:r>
            <a:r>
              <a:rPr lang="en-US" sz="1400" dirty="0" err="1">
                <a:solidFill>
                  <a:srgbClr val="000000"/>
                </a:solidFill>
                <a:latin typeface="Droid Sans Mono"/>
              </a:rPr>
              <a:t>yy</a:t>
            </a:r>
            <a:r>
              <a:rPr lang="en-US" sz="1400" dirty="0">
                <a:solidFill>
                  <a:srgbClr val="000000"/>
                </a:solidFill>
                <a:latin typeface="Droid Sans Mono"/>
              </a:rPr>
              <a:t>" }} </a:t>
            </a:r>
            <a:r>
              <a:rPr lang="en-US" sz="1400" dirty="0">
                <a:solidFill>
                  <a:srgbClr val="000088"/>
                </a:solidFill>
                <a:latin typeface="Droid Sans Mono"/>
              </a:rPr>
              <a:t>&lt;/p&gt;</a:t>
            </a:r>
            <a:endParaRPr lang="vi-VN" sz="1400" dirty="0">
              <a:solidFill>
                <a:srgbClr val="000088"/>
              </a:solidFill>
              <a:latin typeface="Droid Sans Mono"/>
            </a:endParaRPr>
          </a:p>
          <a:p>
            <a:r>
              <a:rPr lang="en-US" sz="1800" dirty="0"/>
              <a:t>Chaining pipes</a:t>
            </a:r>
            <a:endParaRPr lang="vi-VN" sz="1800" dirty="0"/>
          </a:p>
          <a:p>
            <a:pPr lvl="1"/>
            <a:r>
              <a:rPr lang="en-US" sz="1600" dirty="0"/>
              <a:t>You can chain pipes together in potentially useful combinations. </a:t>
            </a:r>
            <a:endParaRPr lang="vi-VN" sz="1600" dirty="0"/>
          </a:p>
          <a:p>
            <a:pPr lvl="1"/>
            <a:r>
              <a:rPr lang="en-US" sz="1400" dirty="0">
                <a:solidFill>
                  <a:srgbClr val="880000"/>
                </a:solidFill>
                <a:latin typeface="Droid Sans Mono"/>
              </a:rPr>
              <a:t>{{ birthday | </a:t>
            </a:r>
            <a:r>
              <a:rPr lang="en-US" sz="1400" dirty="0">
                <a:solidFill>
                  <a:srgbClr val="880000"/>
                </a:solidFill>
                <a:latin typeface="Droid Sans Mono"/>
                <a:hlinkClick r:id="rId2"/>
              </a:rPr>
              <a:t>date</a:t>
            </a:r>
            <a:r>
              <a:rPr lang="en-US" sz="1400" dirty="0">
                <a:solidFill>
                  <a:srgbClr val="880000"/>
                </a:solidFill>
                <a:latin typeface="Droid Sans Mono"/>
              </a:rPr>
              <a:t> | </a:t>
            </a:r>
            <a:r>
              <a:rPr lang="en-US" sz="1400" dirty="0">
                <a:solidFill>
                  <a:srgbClr val="880000"/>
                </a:solidFill>
                <a:latin typeface="Droid Sans Mono"/>
                <a:hlinkClick r:id="rId3"/>
              </a:rPr>
              <a:t>uppercase</a:t>
            </a:r>
            <a:r>
              <a:rPr lang="en-US" sz="1400" dirty="0">
                <a:solidFill>
                  <a:srgbClr val="880000"/>
                </a:solidFill>
                <a:latin typeface="Droid Sans Mono"/>
              </a:rPr>
              <a:t>}}</a:t>
            </a:r>
            <a:endParaRPr lang="en-US" sz="1400" dirty="0"/>
          </a:p>
          <a:p>
            <a:pPr marL="95250" indent="0">
              <a:buNone/>
            </a:pPr>
            <a:r>
              <a:rPr lang="en-US" sz="1800" dirty="0"/>
              <a:t/>
            </a:r>
            <a:br>
              <a:rPr lang="en-US" sz="1800" dirty="0"/>
            </a:br>
            <a:endParaRPr lang="en-US" sz="1700" dirty="0"/>
          </a:p>
        </p:txBody>
      </p:sp>
    </p:spTree>
    <p:extLst>
      <p:ext uri="{BB962C8B-B14F-4D97-AF65-F5344CB8AC3E}">
        <p14:creationId xmlns:p14="http://schemas.microsoft.com/office/powerpoint/2010/main" val="351066373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Pipes</a:t>
            </a:r>
            <a:endParaRPr lang="en-US" dirty="0"/>
          </a:p>
        </p:txBody>
      </p:sp>
      <p:sp>
        <p:nvSpPr>
          <p:cNvPr id="3" name="Text Placeholder 2"/>
          <p:cNvSpPr>
            <a:spLocks noGrp="1"/>
          </p:cNvSpPr>
          <p:nvPr>
            <p:ph type="body" idx="1"/>
          </p:nvPr>
        </p:nvSpPr>
        <p:spPr/>
        <p:txBody>
          <a:bodyPr/>
          <a:lstStyle/>
          <a:p>
            <a:r>
              <a:rPr lang="en-US" dirty="0"/>
              <a:t>Custom pipes</a:t>
            </a:r>
          </a:p>
          <a:p>
            <a:pPr lvl="1"/>
            <a:r>
              <a:rPr lang="en-US" dirty="0"/>
              <a:t>A pipe is a class decorated with pipe metadata.</a:t>
            </a:r>
          </a:p>
          <a:p>
            <a:pPr lvl="1"/>
            <a:r>
              <a:rPr lang="en-US" dirty="0"/>
              <a:t>The pipe class implements the </a:t>
            </a:r>
            <a:r>
              <a:rPr lang="en-US" dirty="0" err="1"/>
              <a:t>PipeTransform</a:t>
            </a:r>
            <a:r>
              <a:rPr lang="en-US" dirty="0"/>
              <a:t> interface's </a:t>
            </a:r>
            <a:r>
              <a:rPr lang="vi-VN" dirty="0"/>
              <a:t>transform. </a:t>
            </a:r>
          </a:p>
          <a:p>
            <a:pPr lvl="1"/>
            <a:r>
              <a:rPr lang="en-US" dirty="0"/>
              <a:t>There will be one additional argument to the transform method for each parameter passed to the </a:t>
            </a:r>
            <a:r>
              <a:rPr lang="vi-VN" dirty="0"/>
              <a:t>pipe.</a:t>
            </a:r>
          </a:p>
          <a:p>
            <a:pPr lvl="1"/>
            <a:r>
              <a:rPr lang="en-US" dirty="0"/>
              <a:t>To tell Angular that this is a pipe, you apply the @Pipe decorator</a:t>
            </a:r>
          </a:p>
          <a:p>
            <a:pPr lvl="1"/>
            <a:r>
              <a:rPr lang="en-US" dirty="0"/>
              <a:t>The @Pipe decorator allows you to define the pipe name that you'll use within template expressions. </a:t>
            </a:r>
            <a:endParaRPr lang="en-US" dirty="0">
              <a:solidFill>
                <a:schemeClr val="accent4"/>
              </a:solidFill>
            </a:endParaRPr>
          </a:p>
          <a:p>
            <a:endParaRPr lang="en-US" dirty="0"/>
          </a:p>
        </p:txBody>
      </p:sp>
    </p:spTree>
    <p:extLst>
      <p:ext uri="{BB962C8B-B14F-4D97-AF65-F5344CB8AC3E}">
        <p14:creationId xmlns:p14="http://schemas.microsoft.com/office/powerpoint/2010/main" val="236764704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ea typeface="Arial"/>
                <a:cs typeface="Arial"/>
                <a:sym typeface="Arial"/>
              </a:rPr>
              <a:t>Forms</a:t>
            </a:r>
            <a:endParaRPr lang="en-US" dirty="0"/>
          </a:p>
        </p:txBody>
      </p:sp>
      <p:sp>
        <p:nvSpPr>
          <p:cNvPr id="3" name="Text Placeholder 2"/>
          <p:cNvSpPr>
            <a:spLocks noGrp="1"/>
          </p:cNvSpPr>
          <p:nvPr>
            <p:ph type="body" idx="1"/>
          </p:nvPr>
        </p:nvSpPr>
        <p:spPr/>
        <p:txBody>
          <a:bodyPr/>
          <a:lstStyle/>
          <a:p>
            <a:r>
              <a:rPr lang="en-US" dirty="0"/>
              <a:t>Angular provides two different approaches to handling user input through forms: reactive and template-driven. </a:t>
            </a:r>
          </a:p>
        </p:txBody>
      </p:sp>
      <p:pic>
        <p:nvPicPr>
          <p:cNvPr id="4" name="Picture 3"/>
          <p:cNvPicPr>
            <a:picLocks noChangeAspect="1"/>
          </p:cNvPicPr>
          <p:nvPr/>
        </p:nvPicPr>
        <p:blipFill>
          <a:blip r:embed="rId2"/>
          <a:stretch>
            <a:fillRect/>
          </a:stretch>
        </p:blipFill>
        <p:spPr>
          <a:xfrm>
            <a:off x="1295400" y="2190750"/>
            <a:ext cx="6300946" cy="2499320"/>
          </a:xfrm>
          <a:prstGeom prst="rect">
            <a:avLst/>
          </a:prstGeom>
        </p:spPr>
      </p:pic>
    </p:spTree>
    <p:extLst>
      <p:ext uri="{BB962C8B-B14F-4D97-AF65-F5344CB8AC3E}">
        <p14:creationId xmlns:p14="http://schemas.microsoft.com/office/powerpoint/2010/main" val="379601523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Template-driven forms use two-way data binding to update the data model in the component as changes are made in the template and vice versa.</a:t>
            </a:r>
          </a:p>
        </p:txBody>
      </p:sp>
      <p:pic>
        <p:nvPicPr>
          <p:cNvPr id="1026" name="Picture 2" descr="Template-driven forms data flow - view to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117372"/>
            <a:ext cx="4764745" cy="275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2094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endParaRPr lang="en-US" dirty="0"/>
          </a:p>
        </p:txBody>
      </p:sp>
      <p:pic>
        <p:nvPicPr>
          <p:cNvPr id="2050" name="Picture 2" descr="Template-driven forms data flow - model to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05206"/>
            <a:ext cx="5903063" cy="3427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65215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Build the basic form.</a:t>
            </a:r>
          </a:p>
          <a:p>
            <a:pPr lvl="1"/>
            <a:r>
              <a:rPr lang="en-US" dirty="0"/>
              <a:t>Define a sample data model.</a:t>
            </a:r>
          </a:p>
          <a:p>
            <a:pPr lvl="1"/>
            <a:r>
              <a:rPr lang="en-US" dirty="0"/>
              <a:t>Include </a:t>
            </a:r>
            <a:r>
              <a:rPr lang="en-US" dirty="0" err="1" smtClean="0"/>
              <a:t>FormsModule</a:t>
            </a:r>
            <a:r>
              <a:rPr lang="en-US" dirty="0"/>
              <a:t>.</a:t>
            </a:r>
          </a:p>
          <a:p>
            <a:r>
              <a:rPr lang="en-US" dirty="0"/>
              <a:t>Bind form controls to data properties using the </a:t>
            </a:r>
            <a:r>
              <a:rPr lang="en-US" dirty="0" err="1"/>
              <a:t>ngModel</a:t>
            </a:r>
            <a:r>
              <a:rPr lang="en-US" dirty="0"/>
              <a:t> directive and two-way data-binding syntax.</a:t>
            </a:r>
          </a:p>
          <a:p>
            <a:pPr lvl="1"/>
            <a:r>
              <a:rPr lang="en-US" dirty="0"/>
              <a:t>Examine how </a:t>
            </a:r>
            <a:r>
              <a:rPr lang="en-US" b="1" dirty="0" err="1"/>
              <a:t>ngModel</a:t>
            </a:r>
            <a:r>
              <a:rPr lang="en-US" dirty="0"/>
              <a:t> reports control states using CSS classes.</a:t>
            </a:r>
          </a:p>
          <a:p>
            <a:pPr lvl="1"/>
            <a:r>
              <a:rPr lang="en-US" dirty="0"/>
              <a:t>Name controls to make them accessible to </a:t>
            </a:r>
            <a:r>
              <a:rPr lang="en-US" dirty="0" err="1"/>
              <a:t>ngModel</a:t>
            </a:r>
            <a:r>
              <a:rPr lang="en-US" dirty="0"/>
              <a:t>.</a:t>
            </a:r>
          </a:p>
          <a:p>
            <a:r>
              <a:rPr lang="en-US" dirty="0" smtClean="0"/>
              <a:t>Validity </a:t>
            </a:r>
            <a:r>
              <a:rPr lang="en-US" dirty="0"/>
              <a:t>and control status using </a:t>
            </a:r>
            <a:r>
              <a:rPr lang="en-US" dirty="0" err="1"/>
              <a:t>ngModel</a:t>
            </a:r>
            <a:r>
              <a:rPr lang="en-US" dirty="0"/>
              <a:t>.</a:t>
            </a:r>
          </a:p>
          <a:p>
            <a:pPr lvl="1"/>
            <a:r>
              <a:rPr lang="en-US" dirty="0"/>
              <a:t>Track input Add custom CSS to provide visual feedback on the status.</a:t>
            </a:r>
          </a:p>
          <a:p>
            <a:pPr lvl="1"/>
            <a:r>
              <a:rPr lang="en-US" dirty="0"/>
              <a:t>Show and hide validation-error messages.</a:t>
            </a:r>
          </a:p>
          <a:p>
            <a:pPr marL="95250" indent="0">
              <a:buNone/>
            </a:pPr>
            <a:endParaRPr lang="en-US" dirty="0"/>
          </a:p>
        </p:txBody>
      </p:sp>
    </p:spTree>
    <p:extLst>
      <p:ext uri="{BB962C8B-B14F-4D97-AF65-F5344CB8AC3E}">
        <p14:creationId xmlns:p14="http://schemas.microsoft.com/office/powerpoint/2010/main" val="275523182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Respond to a native HTML button-click event by adding to the model data.</a:t>
            </a:r>
          </a:p>
          <a:p>
            <a:r>
              <a:rPr lang="en-US" dirty="0"/>
              <a:t>Handle form submission using the [</a:t>
            </a:r>
            <a:r>
              <a:rPr lang="en-US" dirty="0" err="1"/>
              <a:t>ngSubmit</a:t>
            </a:r>
            <a:r>
              <a:rPr lang="en-US" dirty="0"/>
              <a:t>(</a:t>
            </a:r>
            <a:r>
              <a:rPr lang="en-US" dirty="0" err="1"/>
              <a:t>api</a:t>
            </a:r>
            <a:r>
              <a:rPr lang="en-US" dirty="0"/>
              <a:t>/forms/</a:t>
            </a:r>
            <a:r>
              <a:rPr lang="en-US" dirty="0" err="1"/>
              <a:t>NgForm#properties</a:t>
            </a:r>
            <a:r>
              <a:rPr lang="en-US" dirty="0"/>
              <a:t>)] output property of the form.</a:t>
            </a:r>
          </a:p>
          <a:p>
            <a:pPr lvl="1"/>
            <a:r>
              <a:rPr lang="en-US" dirty="0"/>
              <a:t>Disable the Submit button until the form is valid</a:t>
            </a:r>
            <a:r>
              <a:rPr lang="en-US" dirty="0" smtClean="0"/>
              <a:t>.</a:t>
            </a:r>
            <a:endParaRPr lang="en-US" dirty="0"/>
          </a:p>
        </p:txBody>
      </p:sp>
    </p:spTree>
    <p:extLst>
      <p:ext uri="{BB962C8B-B14F-4D97-AF65-F5344CB8AC3E}">
        <p14:creationId xmlns:p14="http://schemas.microsoft.com/office/powerpoint/2010/main" val="2828846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2656100" y="273850"/>
            <a:ext cx="58593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dirty="0"/>
              <a:t>Angular Webapp Flow Example</a:t>
            </a:r>
            <a:endParaRPr dirty="0"/>
          </a:p>
        </p:txBody>
      </p:sp>
      <p:sp>
        <p:nvSpPr>
          <p:cNvPr id="113" name="Google Shape;113;p17"/>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0" lvl="0" indent="0" algn="l" rtl="0">
              <a:lnSpc>
                <a:spcPct val="115000"/>
              </a:lnSpc>
              <a:spcBef>
                <a:spcPts val="2400"/>
              </a:spcBef>
              <a:spcAft>
                <a:spcPts val="0"/>
              </a:spcAft>
              <a:buNone/>
            </a:pPr>
            <a:endParaRPr sz="2300" b="1">
              <a:latin typeface="Arial"/>
              <a:ea typeface="Arial"/>
              <a:cs typeface="Arial"/>
              <a:sym typeface="Arial"/>
            </a:endParaRPr>
          </a:p>
          <a:p>
            <a:pPr marL="177800" lvl="0" indent="-38100" algn="l" rtl="0">
              <a:spcBef>
                <a:spcPts val="800"/>
              </a:spcBef>
              <a:spcAft>
                <a:spcPts val="0"/>
              </a:spcAft>
              <a:buNone/>
            </a:pPr>
            <a:endParaRPr/>
          </a:p>
        </p:txBody>
      </p:sp>
      <p:pic>
        <p:nvPicPr>
          <p:cNvPr id="114" name="Google Shape;114;p17"/>
          <p:cNvPicPr preferRelativeResize="0"/>
          <p:nvPr/>
        </p:nvPicPr>
        <p:blipFill>
          <a:blip r:embed="rId3">
            <a:alphaModFix/>
          </a:blip>
          <a:stretch>
            <a:fillRect/>
          </a:stretch>
        </p:blipFill>
        <p:spPr>
          <a:xfrm>
            <a:off x="1110075" y="927020"/>
            <a:ext cx="6947201" cy="4229451"/>
          </a:xfrm>
          <a:prstGeom prst="rect">
            <a:avLst/>
          </a:prstGeom>
          <a:noFill/>
          <a:ln>
            <a:noFill/>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import { </a:t>
            </a:r>
            <a:r>
              <a:rPr lang="en-US" dirty="0" err="1">
                <a:hlinkClick r:id="rId2"/>
              </a:rPr>
              <a:t>FormsModule</a:t>
            </a:r>
            <a:r>
              <a:rPr lang="en-US" dirty="0"/>
              <a:t> } from '@angular/forms';</a:t>
            </a:r>
          </a:p>
          <a:p>
            <a:r>
              <a:rPr lang="en-US" dirty="0"/>
              <a:t>Two-way data binding with </a:t>
            </a:r>
            <a:r>
              <a:rPr lang="en-US" b="1" dirty="0" err="1"/>
              <a:t>ngModel</a:t>
            </a:r>
            <a:endParaRPr lang="en-US" b="1" dirty="0"/>
          </a:p>
          <a:p>
            <a:pPr lvl="1"/>
            <a:r>
              <a:rPr lang="en-US" sz="1400" dirty="0">
                <a:solidFill>
                  <a:srgbClr val="000088"/>
                </a:solidFill>
                <a:latin typeface="Droid Sans Mono"/>
              </a:rPr>
              <a:t>&lt;input</a:t>
            </a:r>
            <a:r>
              <a:rPr lang="en-US" sz="1400" dirty="0">
                <a:solidFill>
                  <a:srgbClr val="000000"/>
                </a:solidFill>
                <a:latin typeface="Droid Sans Mono"/>
              </a:rPr>
              <a:t> </a:t>
            </a:r>
            <a:r>
              <a:rPr lang="en-US" sz="1400" dirty="0">
                <a:solidFill>
                  <a:srgbClr val="660066"/>
                </a:solidFill>
                <a:latin typeface="Droid Sans Mono"/>
              </a:rPr>
              <a:t>type</a:t>
            </a:r>
            <a:r>
              <a:rPr lang="en-US" sz="1400" dirty="0">
                <a:solidFill>
                  <a:srgbClr val="666600"/>
                </a:solidFill>
                <a:latin typeface="Droid Sans Mono"/>
              </a:rPr>
              <a:t>=</a:t>
            </a:r>
            <a:r>
              <a:rPr lang="en-US" sz="1400" dirty="0">
                <a:solidFill>
                  <a:srgbClr val="880000"/>
                </a:solidFill>
                <a:latin typeface="Droid Sans Mono"/>
              </a:rPr>
              <a:t>"text"</a:t>
            </a:r>
            <a:r>
              <a:rPr lang="en-US" sz="1400" dirty="0">
                <a:solidFill>
                  <a:srgbClr val="000000"/>
                </a:solidFill>
                <a:latin typeface="Droid Sans Mono"/>
              </a:rPr>
              <a:t> </a:t>
            </a:r>
            <a:r>
              <a:rPr lang="en-US" sz="1400" dirty="0">
                <a:solidFill>
                  <a:srgbClr val="660066"/>
                </a:solidFill>
                <a:latin typeface="Droid Sans Mono"/>
              </a:rPr>
              <a:t>class</a:t>
            </a:r>
            <a:r>
              <a:rPr lang="en-US" sz="1400" dirty="0">
                <a:solidFill>
                  <a:srgbClr val="666600"/>
                </a:solidFill>
                <a:latin typeface="Droid Sans Mono"/>
              </a:rPr>
              <a:t>=</a:t>
            </a:r>
            <a:r>
              <a:rPr lang="en-US" sz="1400" dirty="0">
                <a:solidFill>
                  <a:srgbClr val="880000"/>
                </a:solidFill>
                <a:latin typeface="Droid Sans Mono"/>
              </a:rPr>
              <a:t>"form-control"</a:t>
            </a:r>
            <a:r>
              <a:rPr lang="en-US" sz="1400" dirty="0">
                <a:solidFill>
                  <a:srgbClr val="000000"/>
                </a:solidFill>
                <a:latin typeface="Droid Sans Mono"/>
              </a:rPr>
              <a:t> </a:t>
            </a:r>
            <a:r>
              <a:rPr lang="en-US" sz="1400" dirty="0">
                <a:solidFill>
                  <a:srgbClr val="660066"/>
                </a:solidFill>
                <a:latin typeface="Droid Sans Mono"/>
              </a:rPr>
              <a:t>id</a:t>
            </a:r>
            <a:r>
              <a:rPr lang="en-US" sz="1400" dirty="0">
                <a:solidFill>
                  <a:srgbClr val="666600"/>
                </a:solidFill>
                <a:latin typeface="Droid Sans Mono"/>
              </a:rPr>
              <a:t>=</a:t>
            </a:r>
            <a:r>
              <a:rPr lang="en-US" sz="1400" dirty="0">
                <a:solidFill>
                  <a:srgbClr val="880000"/>
                </a:solidFill>
                <a:latin typeface="Droid Sans Mono"/>
              </a:rPr>
              <a:t>"name"</a:t>
            </a:r>
            <a:r>
              <a:rPr lang="en-US" sz="1400" dirty="0">
                <a:solidFill>
                  <a:srgbClr val="000000"/>
                </a:solidFill>
                <a:latin typeface="Droid Sans Mono"/>
              </a:rPr>
              <a:t> </a:t>
            </a:r>
            <a:r>
              <a:rPr lang="en-US" sz="1400" dirty="0">
                <a:solidFill>
                  <a:srgbClr val="660066"/>
                </a:solidFill>
                <a:latin typeface="Droid Sans Mono"/>
              </a:rPr>
              <a:t>required</a:t>
            </a:r>
            <a:r>
              <a:rPr lang="en-US" sz="1400" dirty="0">
                <a:solidFill>
                  <a:srgbClr val="000000"/>
                </a:solidFill>
                <a:latin typeface="Droid Sans Mono"/>
              </a:rPr>
              <a:t> [(</a:t>
            </a:r>
            <a:r>
              <a:rPr lang="en-US" sz="1400" u="sng" dirty="0" err="1">
                <a:solidFill>
                  <a:srgbClr val="660066"/>
                </a:solidFill>
                <a:latin typeface="Droid Sans Mono"/>
                <a:hlinkClick r:id="rId3"/>
              </a:rPr>
              <a:t>ngModel</a:t>
            </a:r>
            <a:r>
              <a:rPr lang="en-US" sz="1400" dirty="0">
                <a:solidFill>
                  <a:srgbClr val="000000"/>
                </a:solidFill>
                <a:latin typeface="Droid Sans Mono"/>
              </a:rPr>
              <a:t>)]</a:t>
            </a:r>
            <a:r>
              <a:rPr lang="en-US" sz="1400" dirty="0">
                <a:solidFill>
                  <a:srgbClr val="666600"/>
                </a:solidFill>
                <a:latin typeface="Droid Sans Mono"/>
              </a:rPr>
              <a:t>=</a:t>
            </a:r>
            <a:r>
              <a:rPr lang="en-US" sz="1400" dirty="0">
                <a:solidFill>
                  <a:srgbClr val="880000"/>
                </a:solidFill>
                <a:latin typeface="Droid Sans Mono"/>
              </a:rPr>
              <a:t>"model.name"</a:t>
            </a:r>
            <a:r>
              <a:rPr lang="en-US" sz="1400" dirty="0">
                <a:solidFill>
                  <a:srgbClr val="000000"/>
                </a:solidFill>
                <a:latin typeface="Droid Sans Mono"/>
              </a:rPr>
              <a:t> </a:t>
            </a:r>
            <a:r>
              <a:rPr lang="en-US" sz="1400" dirty="0">
                <a:solidFill>
                  <a:srgbClr val="660066"/>
                </a:solidFill>
                <a:latin typeface="Droid Sans Mono"/>
              </a:rPr>
              <a:t>name</a:t>
            </a:r>
            <a:r>
              <a:rPr lang="en-US" sz="1400" dirty="0">
                <a:solidFill>
                  <a:srgbClr val="666600"/>
                </a:solidFill>
                <a:latin typeface="Droid Sans Mono"/>
              </a:rPr>
              <a:t>=</a:t>
            </a:r>
            <a:r>
              <a:rPr lang="en-US" sz="1400" dirty="0">
                <a:solidFill>
                  <a:srgbClr val="880000"/>
                </a:solidFill>
                <a:latin typeface="Droid Sans Mono"/>
              </a:rPr>
              <a:t>"name"</a:t>
            </a:r>
            <a:r>
              <a:rPr lang="en-US" sz="1400" dirty="0">
                <a:solidFill>
                  <a:srgbClr val="000088"/>
                </a:solidFill>
                <a:latin typeface="Droid Sans Mono"/>
              </a:rPr>
              <a:t>&gt;</a:t>
            </a:r>
          </a:p>
          <a:p>
            <a:r>
              <a:rPr lang="en-US" dirty="0"/>
              <a:t>Track control state and validity with </a:t>
            </a:r>
            <a:r>
              <a:rPr lang="en-US" dirty="0" err="1"/>
              <a:t>ngModel</a:t>
            </a:r>
            <a:endParaRPr lang="en-US" dirty="0"/>
          </a:p>
          <a:p>
            <a:pPr marL="95250" indent="0">
              <a:buNone/>
            </a:pPr>
            <a:r>
              <a:rPr lang="en-US" dirty="0"/>
              <a:t/>
            </a:r>
            <a:br>
              <a:rPr lang="en-US" dirty="0"/>
            </a:br>
            <a:endParaRPr lang="en-US" sz="1400" dirty="0"/>
          </a:p>
        </p:txBody>
      </p:sp>
      <p:pic>
        <p:nvPicPr>
          <p:cNvPr id="4" name="Picture 3"/>
          <p:cNvPicPr>
            <a:picLocks noChangeAspect="1"/>
          </p:cNvPicPr>
          <p:nvPr/>
        </p:nvPicPr>
        <p:blipFill>
          <a:blip r:embed="rId4"/>
          <a:stretch>
            <a:fillRect/>
          </a:stretch>
        </p:blipFill>
        <p:spPr>
          <a:xfrm>
            <a:off x="2514600" y="3105150"/>
            <a:ext cx="3429000" cy="1614361"/>
          </a:xfrm>
          <a:prstGeom prst="rect">
            <a:avLst/>
          </a:prstGeom>
        </p:spPr>
      </p:pic>
    </p:spTree>
    <p:extLst>
      <p:ext uri="{BB962C8B-B14F-4D97-AF65-F5344CB8AC3E}">
        <p14:creationId xmlns:p14="http://schemas.microsoft.com/office/powerpoint/2010/main" val="190687766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Show and hide validation error messages</a:t>
            </a:r>
          </a:p>
          <a:p>
            <a:pPr marL="1028700" lvl="2" indent="0">
              <a:buNone/>
            </a:pPr>
            <a:r>
              <a:rPr lang="en-US" sz="1100" dirty="0">
                <a:solidFill>
                  <a:srgbClr val="000088"/>
                </a:solidFill>
                <a:latin typeface="Droid Sans Mono"/>
              </a:rPr>
              <a:t>&lt;div</a:t>
            </a:r>
            <a:r>
              <a:rPr lang="en-US" sz="1100" dirty="0">
                <a:solidFill>
                  <a:srgbClr val="000000"/>
                </a:solidFill>
                <a:latin typeface="Droid Sans Mono"/>
              </a:rPr>
              <a:t> [</a:t>
            </a:r>
            <a:r>
              <a:rPr lang="en-US" sz="1100" dirty="0">
                <a:solidFill>
                  <a:srgbClr val="660066"/>
                </a:solidFill>
                <a:latin typeface="Droid Sans Mono"/>
              </a:rPr>
              <a:t>hidden</a:t>
            </a:r>
            <a:r>
              <a:rPr lang="en-US" sz="1100" dirty="0">
                <a:solidFill>
                  <a:srgbClr val="000000"/>
                </a:solidFill>
                <a:latin typeface="Droid Sans Mono"/>
              </a:rPr>
              <a:t>]</a:t>
            </a:r>
            <a:r>
              <a:rPr lang="en-US" sz="1100" dirty="0">
                <a:solidFill>
                  <a:srgbClr val="666600"/>
                </a:solidFill>
                <a:latin typeface="Droid Sans Mono"/>
              </a:rPr>
              <a:t>=</a:t>
            </a:r>
            <a:r>
              <a:rPr lang="en-US" sz="1100" dirty="0">
                <a:solidFill>
                  <a:srgbClr val="880000"/>
                </a:solidFill>
                <a:latin typeface="Droid Sans Mono"/>
              </a:rPr>
              <a:t>"</a:t>
            </a:r>
            <a:r>
              <a:rPr lang="en-US" sz="1100" dirty="0" err="1">
                <a:solidFill>
                  <a:srgbClr val="880000"/>
                </a:solidFill>
                <a:latin typeface="Droid Sans Mono"/>
              </a:rPr>
              <a:t>name.valid</a:t>
            </a:r>
            <a:r>
              <a:rPr lang="en-US" sz="1100" dirty="0">
                <a:solidFill>
                  <a:srgbClr val="880000"/>
                </a:solidFill>
                <a:latin typeface="Droid Sans Mono"/>
              </a:rPr>
              <a:t> || </a:t>
            </a:r>
            <a:r>
              <a:rPr lang="en-US" sz="1100" dirty="0" err="1" smtClean="0">
                <a:solidFill>
                  <a:srgbClr val="880000"/>
                </a:solidFill>
                <a:latin typeface="Droid Sans Mono"/>
              </a:rPr>
              <a:t>name.pristine</a:t>
            </a:r>
            <a:r>
              <a:rPr lang="en-US" sz="1100" dirty="0" smtClean="0">
                <a:solidFill>
                  <a:srgbClr val="880000"/>
                </a:solidFill>
                <a:latin typeface="Droid Sans Mono"/>
              </a:rPr>
              <a:t>"</a:t>
            </a:r>
            <a:r>
              <a:rPr lang="en-US" sz="1100" dirty="0" smtClean="0">
                <a:solidFill>
                  <a:srgbClr val="000000"/>
                </a:solidFill>
                <a:latin typeface="Droid Sans Mono"/>
              </a:rPr>
              <a:t> </a:t>
            </a:r>
            <a:r>
              <a:rPr lang="en-US" sz="1100" dirty="0">
                <a:solidFill>
                  <a:srgbClr val="660066"/>
                </a:solidFill>
                <a:latin typeface="Droid Sans Mono"/>
              </a:rPr>
              <a:t>class</a:t>
            </a:r>
            <a:r>
              <a:rPr lang="en-US" sz="1100" dirty="0">
                <a:solidFill>
                  <a:srgbClr val="666600"/>
                </a:solidFill>
                <a:latin typeface="Droid Sans Mono"/>
              </a:rPr>
              <a:t>=</a:t>
            </a:r>
            <a:r>
              <a:rPr lang="en-US" sz="1100" dirty="0">
                <a:solidFill>
                  <a:srgbClr val="880000"/>
                </a:solidFill>
                <a:latin typeface="Droid Sans Mono"/>
              </a:rPr>
              <a:t>"alert alert-danger"</a:t>
            </a:r>
            <a:r>
              <a:rPr lang="en-US" sz="1100" dirty="0">
                <a:solidFill>
                  <a:srgbClr val="000088"/>
                </a:solidFill>
                <a:latin typeface="Droid Sans Mono"/>
              </a:rPr>
              <a:t>&gt;</a:t>
            </a:r>
            <a:r>
              <a:rPr lang="en-US" sz="1100" dirty="0">
                <a:solidFill>
                  <a:srgbClr val="000000"/>
                </a:solidFill>
                <a:latin typeface="Droid Sans Mono"/>
              </a:rPr>
              <a:t> Name is required </a:t>
            </a:r>
            <a:r>
              <a:rPr lang="en-US" sz="1100" dirty="0">
                <a:solidFill>
                  <a:srgbClr val="000088"/>
                </a:solidFill>
                <a:latin typeface="Droid Sans Mono"/>
              </a:rPr>
              <a:t>&lt;/div&gt;</a:t>
            </a:r>
          </a:p>
          <a:p>
            <a:r>
              <a:rPr lang="en-US" dirty="0"/>
              <a:t>Submit the form with </a:t>
            </a:r>
            <a:r>
              <a:rPr lang="en-US" dirty="0" err="1" smtClean="0"/>
              <a:t>ngSubmit</a:t>
            </a:r>
            <a:endParaRPr lang="en-US" dirty="0"/>
          </a:p>
          <a:p>
            <a:pPr marL="1028700" lvl="2" indent="0">
              <a:buNone/>
            </a:pPr>
            <a:r>
              <a:rPr lang="en-US" sz="1100" dirty="0">
                <a:solidFill>
                  <a:srgbClr val="000088"/>
                </a:solidFill>
                <a:latin typeface="Droid Sans Mono"/>
              </a:rPr>
              <a:t>&lt;form</a:t>
            </a:r>
            <a:r>
              <a:rPr lang="en-US" sz="1100" dirty="0">
                <a:solidFill>
                  <a:srgbClr val="000000"/>
                </a:solidFill>
                <a:latin typeface="Droid Sans Mono"/>
              </a:rPr>
              <a:t> (</a:t>
            </a:r>
            <a:r>
              <a:rPr lang="en-US" sz="1100" dirty="0" err="1">
                <a:solidFill>
                  <a:srgbClr val="660066"/>
                </a:solidFill>
                <a:latin typeface="Droid Sans Mono"/>
              </a:rPr>
              <a:t>ngSubmit</a:t>
            </a:r>
            <a:r>
              <a:rPr lang="en-US" sz="1100" dirty="0">
                <a:solidFill>
                  <a:srgbClr val="000000"/>
                </a:solidFill>
                <a:latin typeface="Droid Sans Mono"/>
              </a:rPr>
              <a:t>)</a:t>
            </a:r>
            <a:r>
              <a:rPr lang="en-US" sz="1100" dirty="0">
                <a:solidFill>
                  <a:srgbClr val="666600"/>
                </a:solidFill>
                <a:latin typeface="Droid Sans Mono"/>
              </a:rPr>
              <a:t>=</a:t>
            </a:r>
            <a:r>
              <a:rPr lang="en-US" sz="1100" dirty="0">
                <a:solidFill>
                  <a:srgbClr val="880000"/>
                </a:solidFill>
                <a:latin typeface="Droid Sans Mono"/>
              </a:rPr>
              <a:t>"</a:t>
            </a:r>
            <a:r>
              <a:rPr lang="en-US" sz="1100" dirty="0" err="1">
                <a:solidFill>
                  <a:srgbClr val="880000"/>
                </a:solidFill>
                <a:latin typeface="Droid Sans Mono"/>
              </a:rPr>
              <a:t>onSubmit</a:t>
            </a:r>
            <a:r>
              <a:rPr lang="en-US" sz="1100" dirty="0">
                <a:solidFill>
                  <a:srgbClr val="880000"/>
                </a:solidFill>
                <a:latin typeface="Droid Sans Mono"/>
              </a:rPr>
              <a:t>()"</a:t>
            </a:r>
            <a:r>
              <a:rPr lang="en-US" sz="1100" dirty="0">
                <a:solidFill>
                  <a:srgbClr val="000000"/>
                </a:solidFill>
                <a:latin typeface="Droid Sans Mono"/>
              </a:rPr>
              <a:t> #</a:t>
            </a:r>
            <a:r>
              <a:rPr lang="en-US" sz="1100" dirty="0" err="1">
                <a:solidFill>
                  <a:srgbClr val="660066"/>
                </a:solidFill>
                <a:latin typeface="Droid Sans Mono"/>
              </a:rPr>
              <a:t>heroForm</a:t>
            </a:r>
            <a:r>
              <a:rPr lang="en-US" sz="1100" dirty="0">
                <a:solidFill>
                  <a:srgbClr val="666600"/>
                </a:solidFill>
                <a:latin typeface="Droid Sans Mono"/>
              </a:rPr>
              <a:t>=</a:t>
            </a:r>
            <a:r>
              <a:rPr lang="en-US" sz="1100" dirty="0">
                <a:solidFill>
                  <a:srgbClr val="880000"/>
                </a:solidFill>
                <a:latin typeface="Droid Sans Mono"/>
              </a:rPr>
              <a:t>"</a:t>
            </a:r>
            <a:r>
              <a:rPr lang="en-US" sz="1100" dirty="0" err="1">
                <a:solidFill>
                  <a:srgbClr val="880000"/>
                </a:solidFill>
                <a:latin typeface="Droid Sans Mono"/>
                <a:hlinkClick r:id="rId2"/>
              </a:rPr>
              <a:t>ngForm</a:t>
            </a:r>
            <a:r>
              <a:rPr lang="en-US" sz="1100" dirty="0">
                <a:solidFill>
                  <a:srgbClr val="880000"/>
                </a:solidFill>
                <a:latin typeface="Droid Sans Mono"/>
              </a:rPr>
              <a:t>"</a:t>
            </a:r>
            <a:r>
              <a:rPr lang="en-US" sz="1100" dirty="0">
                <a:solidFill>
                  <a:srgbClr val="000088"/>
                </a:solidFill>
                <a:latin typeface="Droid Sans Mono"/>
              </a:rPr>
              <a:t>&gt;</a:t>
            </a:r>
          </a:p>
          <a:p>
            <a:pPr marL="1028700" lvl="2" indent="0">
              <a:buNone/>
            </a:pPr>
            <a:r>
              <a:rPr lang="en-US" sz="1100" dirty="0">
                <a:solidFill>
                  <a:srgbClr val="000088"/>
                </a:solidFill>
                <a:latin typeface="Droid Sans Mono"/>
              </a:rPr>
              <a:t>&lt;button</a:t>
            </a:r>
            <a:r>
              <a:rPr lang="en-US" sz="1100" dirty="0">
                <a:solidFill>
                  <a:srgbClr val="000000"/>
                </a:solidFill>
                <a:latin typeface="Droid Sans Mono"/>
              </a:rPr>
              <a:t> </a:t>
            </a:r>
            <a:r>
              <a:rPr lang="en-US" sz="1100" dirty="0">
                <a:solidFill>
                  <a:srgbClr val="660066"/>
                </a:solidFill>
                <a:latin typeface="Droid Sans Mono"/>
              </a:rPr>
              <a:t>type</a:t>
            </a:r>
            <a:r>
              <a:rPr lang="en-US" sz="1100" dirty="0">
                <a:solidFill>
                  <a:srgbClr val="666600"/>
                </a:solidFill>
                <a:latin typeface="Droid Sans Mono"/>
              </a:rPr>
              <a:t>=</a:t>
            </a:r>
            <a:r>
              <a:rPr lang="en-US" sz="1100" dirty="0">
                <a:solidFill>
                  <a:srgbClr val="880000"/>
                </a:solidFill>
                <a:latin typeface="Droid Sans Mono"/>
              </a:rPr>
              <a:t>"submit"</a:t>
            </a:r>
            <a:r>
              <a:rPr lang="en-US" sz="1100" dirty="0">
                <a:solidFill>
                  <a:srgbClr val="000000"/>
                </a:solidFill>
                <a:latin typeface="Droid Sans Mono"/>
              </a:rPr>
              <a:t> </a:t>
            </a:r>
            <a:r>
              <a:rPr lang="en-US" sz="1100" dirty="0">
                <a:solidFill>
                  <a:srgbClr val="660066"/>
                </a:solidFill>
                <a:latin typeface="Droid Sans Mono"/>
              </a:rPr>
              <a:t>class</a:t>
            </a:r>
            <a:r>
              <a:rPr lang="en-US" sz="1100" dirty="0">
                <a:solidFill>
                  <a:srgbClr val="666600"/>
                </a:solidFill>
                <a:latin typeface="Droid Sans Mono"/>
              </a:rPr>
              <a:t>=</a:t>
            </a:r>
            <a:r>
              <a:rPr lang="en-US" sz="1100" dirty="0">
                <a:solidFill>
                  <a:srgbClr val="880000"/>
                </a:solidFill>
                <a:latin typeface="Droid Sans Mono"/>
              </a:rPr>
              <a:t>"</a:t>
            </a:r>
            <a:r>
              <a:rPr lang="en-US" sz="1100" dirty="0" err="1">
                <a:solidFill>
                  <a:srgbClr val="880000"/>
                </a:solidFill>
                <a:latin typeface="Droid Sans Mono"/>
              </a:rPr>
              <a:t>btn</a:t>
            </a:r>
            <a:r>
              <a:rPr lang="en-US" sz="1100" dirty="0">
                <a:solidFill>
                  <a:srgbClr val="880000"/>
                </a:solidFill>
                <a:latin typeface="Droid Sans Mono"/>
              </a:rPr>
              <a:t> </a:t>
            </a:r>
            <a:r>
              <a:rPr lang="en-US" sz="1100" dirty="0" err="1">
                <a:solidFill>
                  <a:srgbClr val="880000"/>
                </a:solidFill>
                <a:latin typeface="Droid Sans Mono"/>
              </a:rPr>
              <a:t>btn</a:t>
            </a:r>
            <a:r>
              <a:rPr lang="en-US" sz="1100" dirty="0">
                <a:solidFill>
                  <a:srgbClr val="880000"/>
                </a:solidFill>
                <a:latin typeface="Droid Sans Mono"/>
              </a:rPr>
              <a:t>-success"</a:t>
            </a:r>
            <a:r>
              <a:rPr lang="en-US" sz="1100" dirty="0">
                <a:solidFill>
                  <a:srgbClr val="000000"/>
                </a:solidFill>
                <a:latin typeface="Droid Sans Mono"/>
              </a:rPr>
              <a:t> [</a:t>
            </a:r>
            <a:r>
              <a:rPr lang="en-US" sz="1100" dirty="0">
                <a:solidFill>
                  <a:srgbClr val="660066"/>
                </a:solidFill>
                <a:latin typeface="Droid Sans Mono"/>
              </a:rPr>
              <a:t>disabled</a:t>
            </a:r>
            <a:r>
              <a:rPr lang="en-US" sz="1100" dirty="0">
                <a:solidFill>
                  <a:srgbClr val="000000"/>
                </a:solidFill>
                <a:latin typeface="Droid Sans Mono"/>
              </a:rPr>
              <a:t>]</a:t>
            </a:r>
            <a:r>
              <a:rPr lang="en-US" sz="1100" dirty="0">
                <a:solidFill>
                  <a:srgbClr val="666600"/>
                </a:solidFill>
                <a:latin typeface="Droid Sans Mono"/>
              </a:rPr>
              <a:t>=</a:t>
            </a:r>
            <a:r>
              <a:rPr lang="en-US" sz="1100" dirty="0">
                <a:solidFill>
                  <a:srgbClr val="880000"/>
                </a:solidFill>
                <a:latin typeface="Droid Sans Mono"/>
              </a:rPr>
              <a:t>"!</a:t>
            </a:r>
            <a:r>
              <a:rPr lang="en-US" sz="1100" dirty="0" err="1">
                <a:solidFill>
                  <a:srgbClr val="880000"/>
                </a:solidFill>
                <a:latin typeface="Droid Sans Mono"/>
              </a:rPr>
              <a:t>heroForm.form.valid</a:t>
            </a:r>
            <a:r>
              <a:rPr lang="en-US" sz="1100" dirty="0">
                <a:solidFill>
                  <a:srgbClr val="880000"/>
                </a:solidFill>
                <a:latin typeface="Droid Sans Mono"/>
              </a:rPr>
              <a:t>"</a:t>
            </a:r>
            <a:r>
              <a:rPr lang="en-US" sz="1100" dirty="0">
                <a:solidFill>
                  <a:srgbClr val="000088"/>
                </a:solidFill>
                <a:latin typeface="Droid Sans Mono"/>
              </a:rPr>
              <a:t>&gt;</a:t>
            </a:r>
            <a:r>
              <a:rPr lang="en-US" sz="1100" dirty="0">
                <a:solidFill>
                  <a:srgbClr val="000000"/>
                </a:solidFill>
                <a:latin typeface="Droid Sans Mono"/>
              </a:rPr>
              <a:t>Submit</a:t>
            </a:r>
            <a:r>
              <a:rPr lang="en-US" sz="1100" dirty="0">
                <a:solidFill>
                  <a:srgbClr val="000088"/>
                </a:solidFill>
                <a:latin typeface="Droid Sans Mono"/>
              </a:rPr>
              <a:t>&lt;/button&gt;</a:t>
            </a:r>
            <a:endParaRPr lang="en-US" sz="1100" dirty="0"/>
          </a:p>
          <a:p>
            <a:pPr lvl="1"/>
            <a:endParaRPr lang="en-US" sz="2100" dirty="0"/>
          </a:p>
        </p:txBody>
      </p:sp>
    </p:spTree>
    <p:extLst>
      <p:ext uri="{BB962C8B-B14F-4D97-AF65-F5344CB8AC3E}">
        <p14:creationId xmlns:p14="http://schemas.microsoft.com/office/powerpoint/2010/main" val="67821186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Validating form input</a:t>
            </a:r>
            <a:endParaRPr lang="vi-VN" dirty="0"/>
          </a:p>
          <a:p>
            <a:pPr lvl="1"/>
            <a:r>
              <a:rPr lang="en-US" sz="1700" dirty="0"/>
              <a:t>Built-in </a:t>
            </a:r>
            <a:r>
              <a:rPr lang="en-US" sz="1700" dirty="0" smtClean="0"/>
              <a:t>validator </a:t>
            </a:r>
            <a:r>
              <a:rPr lang="en-US" sz="1600" b="0" i="0" dirty="0" smtClean="0">
                <a:solidFill>
                  <a:srgbClr val="24292E"/>
                </a:solidFill>
                <a:effectLst/>
                <a:latin typeface="-apple-system"/>
              </a:rPr>
              <a:t>directives</a:t>
            </a:r>
            <a:endParaRPr lang="en-US" sz="1700" dirty="0"/>
          </a:p>
          <a:p>
            <a:pPr marL="1047750" lvl="2" indent="0">
              <a:buNone/>
            </a:pPr>
            <a:r>
              <a:rPr lang="en-US" sz="1200" b="0" i="0" dirty="0">
                <a:solidFill>
                  <a:srgbClr val="000088"/>
                </a:solidFill>
                <a:effectLst/>
                <a:latin typeface="Droid Sans Mono"/>
              </a:rPr>
              <a:t>&lt;input</a:t>
            </a:r>
            <a:r>
              <a:rPr lang="en-US" sz="1200" b="0" i="0" dirty="0">
                <a:solidFill>
                  <a:srgbClr val="000000"/>
                </a:solidFill>
                <a:effectLst/>
                <a:latin typeface="Droid Sans Mono"/>
              </a:rPr>
              <a:t> </a:t>
            </a:r>
            <a:r>
              <a:rPr lang="en-US" sz="1200" b="0" i="0" dirty="0">
                <a:solidFill>
                  <a:srgbClr val="660066"/>
                </a:solidFill>
                <a:effectLst/>
                <a:latin typeface="Droid Sans Mono"/>
              </a:rPr>
              <a:t>id</a:t>
            </a:r>
            <a:r>
              <a:rPr lang="en-US" sz="1200" b="0" i="0" dirty="0">
                <a:solidFill>
                  <a:srgbClr val="666600"/>
                </a:solidFill>
                <a:effectLst/>
                <a:latin typeface="Droid Sans Mono"/>
              </a:rPr>
              <a:t>=</a:t>
            </a:r>
            <a:r>
              <a:rPr lang="en-US" sz="1200" b="0" i="0" dirty="0">
                <a:solidFill>
                  <a:srgbClr val="880000"/>
                </a:solidFill>
                <a:effectLst/>
                <a:latin typeface="Droid Sans Mono"/>
              </a:rPr>
              <a:t>"name"</a:t>
            </a:r>
            <a:r>
              <a:rPr lang="en-US" sz="1200" b="0" i="0" dirty="0">
                <a:solidFill>
                  <a:srgbClr val="000000"/>
                </a:solidFill>
                <a:effectLst/>
                <a:latin typeface="Droid Sans Mono"/>
              </a:rPr>
              <a:t> </a:t>
            </a:r>
            <a:r>
              <a:rPr lang="en-US" sz="1200" b="0" i="0" dirty="0">
                <a:solidFill>
                  <a:srgbClr val="660066"/>
                </a:solidFill>
                <a:effectLst/>
                <a:latin typeface="Droid Sans Mono"/>
              </a:rPr>
              <a:t>name</a:t>
            </a:r>
            <a:r>
              <a:rPr lang="en-US" sz="1200" b="0" i="0" dirty="0">
                <a:solidFill>
                  <a:srgbClr val="666600"/>
                </a:solidFill>
                <a:effectLst/>
                <a:latin typeface="Droid Sans Mono"/>
              </a:rPr>
              <a:t>=</a:t>
            </a:r>
            <a:r>
              <a:rPr lang="en-US" sz="1200" b="0" i="0" dirty="0">
                <a:solidFill>
                  <a:srgbClr val="880000"/>
                </a:solidFill>
                <a:effectLst/>
                <a:latin typeface="Droid Sans Mono"/>
              </a:rPr>
              <a:t>"name"</a:t>
            </a:r>
            <a:r>
              <a:rPr lang="en-US" sz="1200" b="0" i="0" dirty="0">
                <a:solidFill>
                  <a:srgbClr val="000000"/>
                </a:solidFill>
                <a:effectLst/>
                <a:latin typeface="Droid Sans Mono"/>
              </a:rPr>
              <a:t> </a:t>
            </a:r>
            <a:r>
              <a:rPr lang="en-US" sz="1200" b="0" i="0" dirty="0">
                <a:solidFill>
                  <a:srgbClr val="660066"/>
                </a:solidFill>
                <a:effectLst/>
                <a:latin typeface="Droid Sans Mono"/>
              </a:rPr>
              <a:t>class</a:t>
            </a:r>
            <a:r>
              <a:rPr lang="en-US" sz="1200" b="0" i="0" dirty="0">
                <a:solidFill>
                  <a:srgbClr val="666600"/>
                </a:solidFill>
                <a:effectLst/>
                <a:latin typeface="Droid Sans Mono"/>
              </a:rPr>
              <a:t>=</a:t>
            </a:r>
            <a:r>
              <a:rPr lang="en-US" sz="1200" b="0" i="0" dirty="0">
                <a:solidFill>
                  <a:srgbClr val="880000"/>
                </a:solidFill>
                <a:effectLst/>
                <a:latin typeface="Droid Sans Mono"/>
              </a:rPr>
              <a:t>"form-control"</a:t>
            </a:r>
            <a:r>
              <a:rPr lang="en-US" sz="1200" b="0" i="0" dirty="0">
                <a:solidFill>
                  <a:srgbClr val="000000"/>
                </a:solidFill>
                <a:effectLst/>
                <a:latin typeface="Droid Sans Mono"/>
              </a:rPr>
              <a:t> </a:t>
            </a:r>
            <a:r>
              <a:rPr lang="en-US" sz="1200" b="0" i="0" dirty="0">
                <a:solidFill>
                  <a:srgbClr val="660066"/>
                </a:solidFill>
                <a:effectLst/>
                <a:latin typeface="Droid Sans Mono"/>
              </a:rPr>
              <a:t>required</a:t>
            </a:r>
            <a:r>
              <a:rPr lang="en-US" sz="1200" b="0" i="0" dirty="0">
                <a:solidFill>
                  <a:srgbClr val="000000"/>
                </a:solidFill>
                <a:effectLst/>
                <a:latin typeface="Droid Sans Mono"/>
              </a:rPr>
              <a:t> </a:t>
            </a:r>
            <a:r>
              <a:rPr lang="en-US" sz="1200" b="0" i="0" u="none" strike="noStrike" dirty="0" err="1">
                <a:solidFill>
                  <a:srgbClr val="660066"/>
                </a:solidFill>
                <a:effectLst/>
                <a:latin typeface="Droid Sans Mono"/>
                <a:hlinkClick r:id="rId2"/>
              </a:rPr>
              <a:t>minlength</a:t>
            </a:r>
            <a:r>
              <a:rPr lang="en-US" sz="1200" b="0" i="0" dirty="0">
                <a:solidFill>
                  <a:srgbClr val="666600"/>
                </a:solidFill>
                <a:effectLst/>
                <a:latin typeface="Droid Sans Mono"/>
              </a:rPr>
              <a:t>=</a:t>
            </a:r>
            <a:r>
              <a:rPr lang="en-US" sz="1200" b="0" i="0" dirty="0">
                <a:solidFill>
                  <a:srgbClr val="880000"/>
                </a:solidFill>
                <a:effectLst/>
                <a:latin typeface="Droid Sans Mono"/>
              </a:rPr>
              <a:t>"4"</a:t>
            </a:r>
            <a:r>
              <a:rPr lang="en-US" sz="1200" b="0" i="0" dirty="0">
                <a:solidFill>
                  <a:srgbClr val="000000"/>
                </a:solidFill>
                <a:effectLst/>
                <a:latin typeface="Droid Sans Mono"/>
              </a:rPr>
              <a:t> [(</a:t>
            </a:r>
            <a:r>
              <a:rPr lang="en-US" sz="1200" b="0" i="0" u="none" strike="noStrike" dirty="0" err="1">
                <a:solidFill>
                  <a:srgbClr val="660066"/>
                </a:solidFill>
                <a:effectLst/>
                <a:latin typeface="Droid Sans Mono"/>
                <a:hlinkClick r:id="rId3"/>
              </a:rPr>
              <a:t>ngModel</a:t>
            </a:r>
            <a:r>
              <a:rPr lang="en-US" sz="1200" b="0" i="0" dirty="0">
                <a:solidFill>
                  <a:srgbClr val="000000"/>
                </a:solidFill>
                <a:effectLst/>
                <a:latin typeface="Droid Sans Mono"/>
              </a:rPr>
              <a:t>)]</a:t>
            </a:r>
            <a:r>
              <a:rPr lang="en-US" sz="1200" b="0" i="0" dirty="0">
                <a:solidFill>
                  <a:srgbClr val="666600"/>
                </a:solidFill>
                <a:effectLst/>
                <a:latin typeface="Droid Sans Mono"/>
              </a:rPr>
              <a:t>=</a:t>
            </a:r>
            <a:r>
              <a:rPr lang="en-US" sz="1200" b="0" i="0" dirty="0">
                <a:solidFill>
                  <a:srgbClr val="880000"/>
                </a:solidFill>
                <a:effectLst/>
                <a:latin typeface="Droid Sans Mono"/>
              </a:rPr>
              <a:t>"hero.name"</a:t>
            </a:r>
            <a:r>
              <a:rPr lang="en-US" sz="1200" b="0" i="0" dirty="0">
                <a:solidFill>
                  <a:srgbClr val="000000"/>
                </a:solidFill>
                <a:effectLst/>
                <a:latin typeface="Droid Sans Mono"/>
              </a:rPr>
              <a:t> #</a:t>
            </a:r>
            <a:r>
              <a:rPr lang="en-US" sz="1200" b="0" i="0" dirty="0">
                <a:solidFill>
                  <a:srgbClr val="660066"/>
                </a:solidFill>
                <a:effectLst/>
                <a:latin typeface="Droid Sans Mono"/>
              </a:rPr>
              <a:t>name</a:t>
            </a:r>
            <a:r>
              <a:rPr lang="en-US" sz="1200" b="0" i="0" dirty="0">
                <a:solidFill>
                  <a:srgbClr val="666600"/>
                </a:solidFill>
                <a:effectLst/>
                <a:latin typeface="Droid Sans Mono"/>
              </a:rPr>
              <a:t>=</a:t>
            </a:r>
            <a:r>
              <a:rPr lang="en-US" sz="1200" b="0" i="0" dirty="0">
                <a:solidFill>
                  <a:srgbClr val="880000"/>
                </a:solidFill>
                <a:effectLst/>
                <a:latin typeface="Droid Sans Mono"/>
              </a:rPr>
              <a:t>"</a:t>
            </a:r>
            <a:r>
              <a:rPr lang="en-US" sz="1200" b="0" i="0" u="none" strike="noStrike" dirty="0">
                <a:solidFill>
                  <a:srgbClr val="880000"/>
                </a:solidFill>
                <a:effectLst/>
                <a:latin typeface="Droid Sans Mono"/>
                <a:hlinkClick r:id="rId3"/>
              </a:rPr>
              <a:t>ngModel</a:t>
            </a:r>
            <a:r>
              <a:rPr lang="en-US" sz="1200" b="0" i="0" dirty="0">
                <a:solidFill>
                  <a:srgbClr val="880000"/>
                </a:solidFill>
                <a:effectLst/>
                <a:latin typeface="Droid Sans Mono"/>
              </a:rPr>
              <a:t>"</a:t>
            </a:r>
            <a:r>
              <a:rPr lang="en-US" sz="1200" b="0" i="0" dirty="0">
                <a:solidFill>
                  <a:srgbClr val="000000"/>
                </a:solidFill>
                <a:effectLst/>
                <a:latin typeface="Droid Sans Mono"/>
              </a:rPr>
              <a:t> </a:t>
            </a:r>
            <a:r>
              <a:rPr lang="en-US" sz="1200" b="0" i="0" dirty="0">
                <a:solidFill>
                  <a:srgbClr val="000088"/>
                </a:solidFill>
                <a:effectLst/>
                <a:latin typeface="Droid Sans Mono"/>
              </a:rPr>
              <a:t>&gt;</a:t>
            </a:r>
            <a:endParaRPr lang="en-US" sz="1100" dirty="0">
              <a:solidFill>
                <a:srgbClr val="666600"/>
              </a:solidFill>
              <a:latin typeface="Droid Sans Mono"/>
            </a:endParaRPr>
          </a:p>
          <a:p>
            <a:pPr lvl="1"/>
            <a:r>
              <a:rPr lang="en-US" sz="1700" dirty="0"/>
              <a:t>Custom validators</a:t>
            </a:r>
            <a:endParaRPr lang="vi-VN" sz="1700" dirty="0"/>
          </a:p>
          <a:p>
            <a:pPr lvl="2"/>
            <a:r>
              <a:rPr lang="en-US" sz="1400" dirty="0"/>
              <a:t>Defining custom validators</a:t>
            </a:r>
            <a:endParaRPr lang="vi-VN" sz="1400" dirty="0"/>
          </a:p>
          <a:p>
            <a:pPr lvl="2"/>
            <a:endParaRPr lang="vi-VN" sz="1400" dirty="0"/>
          </a:p>
          <a:p>
            <a:pPr lvl="2"/>
            <a:endParaRPr lang="vi-VN" sz="1400" dirty="0"/>
          </a:p>
          <a:p>
            <a:pPr lvl="2"/>
            <a:endParaRPr lang="vi-VN" sz="1400" dirty="0"/>
          </a:p>
          <a:p>
            <a:pPr lvl="2"/>
            <a:r>
              <a:rPr lang="en-US" sz="1400" dirty="0"/>
              <a:t>Adding custom validators</a:t>
            </a:r>
          </a:p>
          <a:p>
            <a:pPr marL="1047750" lvl="2" indent="0">
              <a:buNone/>
            </a:pPr>
            <a:r>
              <a:rPr lang="en-US" sz="1200" b="0" i="0" dirty="0">
                <a:solidFill>
                  <a:srgbClr val="000088"/>
                </a:solidFill>
                <a:effectLst/>
                <a:latin typeface="Droid Sans Mono"/>
              </a:rPr>
              <a:t>&lt;input</a:t>
            </a:r>
            <a:r>
              <a:rPr lang="en-US" sz="1200" b="0" i="0" dirty="0">
                <a:solidFill>
                  <a:srgbClr val="000000"/>
                </a:solidFill>
                <a:effectLst/>
                <a:latin typeface="Droid Sans Mono"/>
              </a:rPr>
              <a:t> </a:t>
            </a:r>
            <a:r>
              <a:rPr lang="en-US" sz="1200" b="0" i="0" dirty="0">
                <a:solidFill>
                  <a:srgbClr val="660066"/>
                </a:solidFill>
                <a:effectLst/>
                <a:latin typeface="Droid Sans Mono"/>
              </a:rPr>
              <a:t>id</a:t>
            </a:r>
            <a:r>
              <a:rPr lang="en-US" sz="1200" b="0" i="0" dirty="0">
                <a:solidFill>
                  <a:srgbClr val="666600"/>
                </a:solidFill>
                <a:effectLst/>
                <a:latin typeface="Droid Sans Mono"/>
              </a:rPr>
              <a:t>=</a:t>
            </a:r>
            <a:r>
              <a:rPr lang="en-US" sz="1200" b="0" i="0" dirty="0">
                <a:solidFill>
                  <a:srgbClr val="880000"/>
                </a:solidFill>
                <a:effectLst/>
                <a:latin typeface="Droid Sans Mono"/>
              </a:rPr>
              <a:t>"name"</a:t>
            </a:r>
            <a:r>
              <a:rPr lang="en-US" sz="1200" b="0" i="0" dirty="0">
                <a:solidFill>
                  <a:srgbClr val="000000"/>
                </a:solidFill>
                <a:effectLst/>
                <a:latin typeface="Droid Sans Mono"/>
              </a:rPr>
              <a:t> </a:t>
            </a:r>
            <a:r>
              <a:rPr lang="en-US" sz="1200" b="0" i="0" dirty="0">
                <a:solidFill>
                  <a:srgbClr val="660066"/>
                </a:solidFill>
                <a:effectLst/>
                <a:latin typeface="Droid Sans Mono"/>
              </a:rPr>
              <a:t>name</a:t>
            </a:r>
            <a:r>
              <a:rPr lang="en-US" sz="1200" b="0" i="0" dirty="0">
                <a:solidFill>
                  <a:srgbClr val="666600"/>
                </a:solidFill>
                <a:effectLst/>
                <a:latin typeface="Droid Sans Mono"/>
              </a:rPr>
              <a:t>=</a:t>
            </a:r>
            <a:r>
              <a:rPr lang="en-US" sz="1200" b="0" i="0" dirty="0">
                <a:solidFill>
                  <a:srgbClr val="880000"/>
                </a:solidFill>
                <a:effectLst/>
                <a:latin typeface="Droid Sans Mono"/>
              </a:rPr>
              <a:t>"name"</a:t>
            </a:r>
            <a:r>
              <a:rPr lang="en-US" sz="1200" b="0" i="0" dirty="0">
                <a:solidFill>
                  <a:srgbClr val="000000"/>
                </a:solidFill>
                <a:effectLst/>
                <a:latin typeface="Droid Sans Mono"/>
              </a:rPr>
              <a:t> </a:t>
            </a:r>
            <a:r>
              <a:rPr lang="en-US" sz="1200" b="0" i="0" dirty="0">
                <a:solidFill>
                  <a:srgbClr val="660066"/>
                </a:solidFill>
                <a:effectLst/>
                <a:latin typeface="Droid Sans Mono"/>
              </a:rPr>
              <a:t>class</a:t>
            </a:r>
            <a:r>
              <a:rPr lang="en-US" sz="1200" b="0" i="0" dirty="0">
                <a:solidFill>
                  <a:srgbClr val="666600"/>
                </a:solidFill>
                <a:effectLst/>
                <a:latin typeface="Droid Sans Mono"/>
              </a:rPr>
              <a:t>=</a:t>
            </a:r>
            <a:r>
              <a:rPr lang="en-US" sz="1200" b="0" i="0" dirty="0">
                <a:solidFill>
                  <a:srgbClr val="880000"/>
                </a:solidFill>
                <a:effectLst/>
                <a:latin typeface="Droid Sans Mono"/>
              </a:rPr>
              <a:t>"form-control"</a:t>
            </a:r>
            <a:r>
              <a:rPr lang="en-US" sz="1200" b="0" i="0" dirty="0">
                <a:solidFill>
                  <a:srgbClr val="000000"/>
                </a:solidFill>
                <a:effectLst/>
                <a:latin typeface="Droid Sans Mono"/>
              </a:rPr>
              <a:t> </a:t>
            </a:r>
            <a:r>
              <a:rPr lang="en-US" sz="1200" b="0" i="0" dirty="0" err="1">
                <a:solidFill>
                  <a:srgbClr val="660066"/>
                </a:solidFill>
                <a:effectLst/>
                <a:latin typeface="Droid Sans Mono"/>
              </a:rPr>
              <a:t>appForbiddenName</a:t>
            </a:r>
            <a:r>
              <a:rPr lang="en-US" sz="1200" b="0" i="0" dirty="0">
                <a:solidFill>
                  <a:srgbClr val="666600"/>
                </a:solidFill>
                <a:effectLst/>
                <a:latin typeface="Droid Sans Mono"/>
              </a:rPr>
              <a:t>=</a:t>
            </a:r>
            <a:r>
              <a:rPr lang="en-US" sz="1200" b="0" i="0" dirty="0">
                <a:solidFill>
                  <a:srgbClr val="880000"/>
                </a:solidFill>
                <a:effectLst/>
                <a:latin typeface="Droid Sans Mono"/>
              </a:rPr>
              <a:t>"bob"</a:t>
            </a:r>
            <a:r>
              <a:rPr lang="en-US" sz="1200" b="0" i="0" dirty="0">
                <a:solidFill>
                  <a:srgbClr val="000000"/>
                </a:solidFill>
                <a:effectLst/>
                <a:latin typeface="Droid Sans Mono"/>
              </a:rPr>
              <a:t> [(</a:t>
            </a:r>
            <a:r>
              <a:rPr lang="en-US" sz="1200" b="0" i="0" u="none" strike="noStrike" dirty="0" err="1">
                <a:solidFill>
                  <a:srgbClr val="660066"/>
                </a:solidFill>
                <a:effectLst/>
                <a:latin typeface="Droid Sans Mono"/>
                <a:hlinkClick r:id="rId3"/>
              </a:rPr>
              <a:t>ngModel</a:t>
            </a:r>
            <a:r>
              <a:rPr lang="en-US" sz="1200" b="0" i="0" dirty="0">
                <a:solidFill>
                  <a:srgbClr val="000000"/>
                </a:solidFill>
                <a:effectLst/>
                <a:latin typeface="Droid Sans Mono"/>
              </a:rPr>
              <a:t>)]</a:t>
            </a:r>
            <a:r>
              <a:rPr lang="en-US" sz="1200" b="0" i="0" dirty="0">
                <a:solidFill>
                  <a:srgbClr val="666600"/>
                </a:solidFill>
                <a:effectLst/>
                <a:latin typeface="Droid Sans Mono"/>
              </a:rPr>
              <a:t>=</a:t>
            </a:r>
            <a:r>
              <a:rPr lang="en-US" sz="1200" b="0" i="0" dirty="0">
                <a:solidFill>
                  <a:srgbClr val="880000"/>
                </a:solidFill>
                <a:effectLst/>
                <a:latin typeface="Droid Sans Mono"/>
              </a:rPr>
              <a:t>"hero.name"</a:t>
            </a:r>
            <a:r>
              <a:rPr lang="en-US" sz="1200" b="0" i="0" dirty="0">
                <a:solidFill>
                  <a:srgbClr val="000000"/>
                </a:solidFill>
                <a:effectLst/>
                <a:latin typeface="Droid Sans Mono"/>
              </a:rPr>
              <a:t> #</a:t>
            </a:r>
            <a:r>
              <a:rPr lang="en-US" sz="1200" b="0" i="0" dirty="0">
                <a:solidFill>
                  <a:srgbClr val="660066"/>
                </a:solidFill>
                <a:effectLst/>
                <a:latin typeface="Droid Sans Mono"/>
              </a:rPr>
              <a:t>name</a:t>
            </a:r>
            <a:r>
              <a:rPr lang="en-US" sz="1200" b="0" i="0" dirty="0">
                <a:solidFill>
                  <a:srgbClr val="666600"/>
                </a:solidFill>
                <a:effectLst/>
                <a:latin typeface="Droid Sans Mono"/>
              </a:rPr>
              <a:t>=</a:t>
            </a:r>
            <a:r>
              <a:rPr lang="en-US" sz="1200" b="0" i="0" dirty="0">
                <a:solidFill>
                  <a:srgbClr val="880000"/>
                </a:solidFill>
                <a:effectLst/>
                <a:latin typeface="Droid Sans Mono"/>
              </a:rPr>
              <a:t>"</a:t>
            </a:r>
            <a:r>
              <a:rPr lang="en-US" sz="1200" b="0" i="0" u="none" strike="noStrike" dirty="0">
                <a:solidFill>
                  <a:srgbClr val="880000"/>
                </a:solidFill>
                <a:effectLst/>
                <a:latin typeface="Droid Sans Mono"/>
                <a:hlinkClick r:id="rId3"/>
              </a:rPr>
              <a:t>ngModel</a:t>
            </a:r>
            <a:r>
              <a:rPr lang="en-US" sz="1200" b="0" i="0" dirty="0">
                <a:solidFill>
                  <a:srgbClr val="880000"/>
                </a:solidFill>
                <a:effectLst/>
                <a:latin typeface="Droid Sans Mono"/>
              </a:rPr>
              <a:t>"</a:t>
            </a:r>
            <a:r>
              <a:rPr lang="en-US" sz="1200" b="0" i="0" dirty="0">
                <a:solidFill>
                  <a:srgbClr val="000000"/>
                </a:solidFill>
                <a:effectLst/>
                <a:latin typeface="Droid Sans Mono"/>
              </a:rPr>
              <a:t> </a:t>
            </a:r>
            <a:r>
              <a:rPr lang="en-US" sz="1200" b="0" i="0" dirty="0">
                <a:solidFill>
                  <a:srgbClr val="000088"/>
                </a:solidFill>
                <a:effectLst/>
                <a:latin typeface="Droid Sans Mono"/>
              </a:rPr>
              <a:t>&gt;</a:t>
            </a:r>
            <a:r>
              <a:rPr lang="en-US" dirty="0"/>
              <a:t>Display form status</a:t>
            </a:r>
          </a:p>
          <a:p>
            <a:pPr lvl="1"/>
            <a:r>
              <a:rPr lang="en-US" sz="1700" dirty="0"/>
              <a:t>Form Status: {{ </a:t>
            </a:r>
            <a:r>
              <a:rPr lang="en-US" sz="1700" dirty="0" err="1"/>
              <a:t>profileForm.status</a:t>
            </a:r>
            <a:r>
              <a:rPr lang="en-US" sz="1700" dirty="0"/>
              <a:t> }}</a:t>
            </a:r>
          </a:p>
        </p:txBody>
      </p:sp>
      <p:pic>
        <p:nvPicPr>
          <p:cNvPr id="5" name="Picture 4">
            <a:extLst>
              <a:ext uri="{FF2B5EF4-FFF2-40B4-BE49-F238E27FC236}">
                <a16:creationId xmlns:a16="http://schemas.microsoft.com/office/drawing/2014/main" xmlns="" id="{A3ACDE0D-EEAC-419F-A7A2-703C54D94412}"/>
              </a:ext>
            </a:extLst>
          </p:cNvPr>
          <p:cNvPicPr>
            <a:picLocks noChangeAspect="1"/>
          </p:cNvPicPr>
          <p:nvPr/>
        </p:nvPicPr>
        <p:blipFill>
          <a:blip r:embed="rId4"/>
          <a:stretch>
            <a:fillRect/>
          </a:stretch>
        </p:blipFill>
        <p:spPr>
          <a:xfrm>
            <a:off x="4114800" y="2596243"/>
            <a:ext cx="3681411" cy="1395412"/>
          </a:xfrm>
          <a:prstGeom prst="rect">
            <a:avLst/>
          </a:prstGeom>
        </p:spPr>
      </p:pic>
    </p:spTree>
    <p:extLst>
      <p:ext uri="{BB962C8B-B14F-4D97-AF65-F5344CB8AC3E}">
        <p14:creationId xmlns:p14="http://schemas.microsoft.com/office/powerpoint/2010/main" val="155585396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vi-VN" dirty="0"/>
              <a:t>required: Yêu cầu form control không được phép bỏ trống.</a:t>
            </a:r>
          </a:p>
          <a:p>
            <a:r>
              <a:rPr lang="vi-VN" dirty="0"/>
              <a:t>minlength: Yêu cầu form control phải có value có length ít nhất bằng một giá trị nào đó.</a:t>
            </a:r>
          </a:p>
          <a:p>
            <a:r>
              <a:rPr lang="vi-VN" dirty="0"/>
              <a:t>maxlength: Yêu cầu form control phải có value có length không vượt quá một giá trị nào đó.</a:t>
            </a:r>
          </a:p>
          <a:p>
            <a:r>
              <a:rPr lang="vi-VN" dirty="0"/>
              <a:t>pattern: Yêu cầu form control phải có value thỏa mãn một pattern nào đó (RegEx).</a:t>
            </a:r>
          </a:p>
          <a:p>
            <a:r>
              <a:rPr lang="vi-VN" dirty="0"/>
              <a:t>email: Yêu cầu form control phải có value thỏa mãn pattern của một email</a:t>
            </a:r>
          </a:p>
          <a:p>
            <a:endParaRPr lang="en-US" dirty="0"/>
          </a:p>
        </p:txBody>
      </p:sp>
    </p:spTree>
    <p:extLst>
      <p:ext uri="{BB962C8B-B14F-4D97-AF65-F5344CB8AC3E}">
        <p14:creationId xmlns:p14="http://schemas.microsoft.com/office/powerpoint/2010/main" val="217256853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Model-driven approach to handling form inputs</a:t>
            </a:r>
          </a:p>
        </p:txBody>
      </p:sp>
      <p:pic>
        <p:nvPicPr>
          <p:cNvPr id="7170" name="Picture 2" descr="Reactive forms key differen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52624"/>
            <a:ext cx="6048375" cy="3190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49877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vi-VN" dirty="0"/>
              <a:t>T</a:t>
            </a:r>
            <a:r>
              <a:rPr lang="en-US" dirty="0" err="1"/>
              <a:t>hree</a:t>
            </a:r>
            <a:r>
              <a:rPr lang="en-US" dirty="0"/>
              <a:t> steps to using form controls</a:t>
            </a:r>
            <a:endParaRPr lang="vi-VN" dirty="0"/>
          </a:p>
          <a:p>
            <a:pPr lvl="1"/>
            <a:r>
              <a:rPr lang="en-US" dirty="0"/>
              <a:t>Register the reactive forms </a:t>
            </a:r>
            <a:r>
              <a:rPr lang="en-US" b="1" dirty="0"/>
              <a:t>module</a:t>
            </a:r>
            <a:r>
              <a:rPr lang="en-US" dirty="0"/>
              <a:t> in your app. </a:t>
            </a:r>
          </a:p>
          <a:p>
            <a:pPr lvl="1"/>
            <a:r>
              <a:rPr lang="en-US" dirty="0"/>
              <a:t>Generate a new </a:t>
            </a:r>
            <a:r>
              <a:rPr lang="en-US" b="1" dirty="0" err="1"/>
              <a:t>FormControl</a:t>
            </a:r>
            <a:r>
              <a:rPr lang="en-US" dirty="0"/>
              <a:t> instance and save it in the component.</a:t>
            </a:r>
          </a:p>
          <a:p>
            <a:pPr lvl="1"/>
            <a:r>
              <a:rPr lang="en-US" dirty="0"/>
              <a:t>Register the </a:t>
            </a:r>
            <a:r>
              <a:rPr lang="en-US" dirty="0" err="1"/>
              <a:t>FormControl</a:t>
            </a:r>
            <a:r>
              <a:rPr lang="en-US" dirty="0"/>
              <a:t> in the </a:t>
            </a:r>
            <a:r>
              <a:rPr lang="en-US" b="1" dirty="0"/>
              <a:t>template</a:t>
            </a:r>
            <a:r>
              <a:rPr lang="en-US" dirty="0"/>
              <a:t>.</a:t>
            </a:r>
          </a:p>
          <a:p>
            <a:r>
              <a:rPr lang="en-US" dirty="0"/>
              <a:t>Displaying a form control value</a:t>
            </a:r>
          </a:p>
          <a:p>
            <a:pPr lvl="1"/>
            <a:r>
              <a:rPr lang="en-US" dirty="0"/>
              <a:t>Through the </a:t>
            </a:r>
            <a:r>
              <a:rPr lang="en-US" dirty="0" err="1"/>
              <a:t>valueChanges</a:t>
            </a:r>
            <a:r>
              <a:rPr lang="en-US" dirty="0"/>
              <a:t> observable where you can listen for changes in the form's value in the </a:t>
            </a:r>
            <a:r>
              <a:rPr lang="vi-VN" dirty="0"/>
              <a:t>template.</a:t>
            </a:r>
            <a:endParaRPr lang="en-US" dirty="0"/>
          </a:p>
          <a:p>
            <a:pPr lvl="1"/>
            <a:r>
              <a:rPr lang="en-US" dirty="0"/>
              <a:t>With the value property, which gives you a snapshot of the current value.</a:t>
            </a:r>
          </a:p>
        </p:txBody>
      </p:sp>
      <p:pic>
        <p:nvPicPr>
          <p:cNvPr id="4" name="Picture 3">
            <a:extLst>
              <a:ext uri="{FF2B5EF4-FFF2-40B4-BE49-F238E27FC236}">
                <a16:creationId xmlns:a16="http://schemas.microsoft.com/office/drawing/2014/main" xmlns="" id="{A9E5F16C-3CA5-4465-A7E4-25B87F19801D}"/>
              </a:ext>
            </a:extLst>
          </p:cNvPr>
          <p:cNvPicPr>
            <a:picLocks noChangeAspect="1"/>
          </p:cNvPicPr>
          <p:nvPr/>
        </p:nvPicPr>
        <p:blipFill>
          <a:blip r:embed="rId2"/>
          <a:stretch>
            <a:fillRect/>
          </a:stretch>
        </p:blipFill>
        <p:spPr>
          <a:xfrm>
            <a:off x="4114800" y="4019550"/>
            <a:ext cx="2000250" cy="723900"/>
          </a:xfrm>
          <a:prstGeom prst="rect">
            <a:avLst/>
          </a:prstGeom>
        </p:spPr>
      </p:pic>
    </p:spTree>
    <p:extLst>
      <p:ext uri="{BB962C8B-B14F-4D97-AF65-F5344CB8AC3E}">
        <p14:creationId xmlns:p14="http://schemas.microsoft.com/office/powerpoint/2010/main" val="157709079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Grouping form controls</a:t>
            </a:r>
          </a:p>
          <a:p>
            <a:pPr lvl="1"/>
            <a:r>
              <a:rPr lang="en-US" dirty="0"/>
              <a:t>A form </a:t>
            </a:r>
            <a:r>
              <a:rPr lang="en-US" i="1" dirty="0"/>
              <a:t>group</a:t>
            </a:r>
            <a:r>
              <a:rPr lang="en-US" dirty="0"/>
              <a:t> defines a form with a fixed set of controls that you can manage together. </a:t>
            </a:r>
          </a:p>
          <a:p>
            <a:pPr lvl="1"/>
            <a:r>
              <a:rPr lang="en-US" dirty="0"/>
              <a:t>A form </a:t>
            </a:r>
            <a:r>
              <a:rPr lang="en-US" i="1" dirty="0"/>
              <a:t>array</a:t>
            </a:r>
            <a:r>
              <a:rPr lang="en-US" dirty="0"/>
              <a:t> defines a dynamic form, where you can add and remove controls at run time.</a:t>
            </a:r>
          </a:p>
          <a:p>
            <a:pPr lvl="1"/>
            <a:r>
              <a:rPr lang="en-US" dirty="0"/>
              <a:t>Steps</a:t>
            </a:r>
          </a:p>
          <a:p>
            <a:pPr lvl="2"/>
            <a:r>
              <a:rPr lang="en-US" dirty="0"/>
              <a:t>Create a </a:t>
            </a:r>
            <a:r>
              <a:rPr lang="en-US" dirty="0" err="1"/>
              <a:t>FormGroup</a:t>
            </a:r>
            <a:r>
              <a:rPr lang="en-US" dirty="0"/>
              <a:t> instance.</a:t>
            </a:r>
          </a:p>
          <a:p>
            <a:pPr lvl="2"/>
            <a:r>
              <a:rPr lang="en-US" dirty="0"/>
              <a:t>Associate the </a:t>
            </a:r>
            <a:r>
              <a:rPr lang="en-US" dirty="0" err="1"/>
              <a:t>FormGroup</a:t>
            </a:r>
            <a:r>
              <a:rPr lang="en-US" dirty="0"/>
              <a:t> model and view.</a:t>
            </a:r>
          </a:p>
          <a:p>
            <a:pPr lvl="2"/>
            <a:r>
              <a:rPr lang="en-US" dirty="0"/>
              <a:t>Save the form data.</a:t>
            </a:r>
          </a:p>
        </p:txBody>
      </p:sp>
    </p:spTree>
    <p:extLst>
      <p:ext uri="{BB962C8B-B14F-4D97-AF65-F5344CB8AC3E}">
        <p14:creationId xmlns:p14="http://schemas.microsoft.com/office/powerpoint/2010/main" val="406700812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Updating parts of the data model</a:t>
            </a:r>
          </a:p>
          <a:p>
            <a:pPr lvl="1"/>
            <a:r>
              <a:rPr lang="en-US" sz="1700" dirty="0"/>
              <a:t>Use the </a:t>
            </a:r>
            <a:r>
              <a:rPr lang="en-US" sz="1700" dirty="0" err="1"/>
              <a:t>setValue</a:t>
            </a:r>
            <a:r>
              <a:rPr lang="en-US" sz="1700" dirty="0"/>
              <a:t>() method to set a new value for an individual control.</a:t>
            </a:r>
            <a:endParaRPr lang="vi-VN" sz="1700" dirty="0"/>
          </a:p>
          <a:p>
            <a:pPr marL="1047750" lvl="2" indent="0">
              <a:buNone/>
            </a:pPr>
            <a:r>
              <a:rPr lang="vi-VN" dirty="0">
                <a:solidFill>
                  <a:srgbClr val="0000FF"/>
                </a:solidFill>
                <a:latin typeface="Droid Sans Mono"/>
              </a:rPr>
              <a:t>	</a:t>
            </a:r>
            <a:r>
              <a:rPr lang="en-US" dirty="0" err="1">
                <a:solidFill>
                  <a:srgbClr val="0000FF"/>
                </a:solidFill>
                <a:latin typeface="Droid Sans Mono"/>
              </a:rPr>
              <a:t>this</a:t>
            </a:r>
            <a:r>
              <a:rPr lang="en-US" dirty="0" err="1">
                <a:solidFill>
                  <a:srgbClr val="666600"/>
                </a:solidFill>
                <a:latin typeface="Droid Sans Mono"/>
              </a:rPr>
              <a:t>.</a:t>
            </a:r>
            <a:r>
              <a:rPr lang="en-US" dirty="0" err="1">
                <a:solidFill>
                  <a:srgbClr val="000000"/>
                </a:solidFill>
                <a:latin typeface="Droid Sans Mono"/>
              </a:rPr>
              <a:t>name</a:t>
            </a:r>
            <a:r>
              <a:rPr lang="en-US" dirty="0" err="1">
                <a:solidFill>
                  <a:srgbClr val="666600"/>
                </a:solidFill>
                <a:latin typeface="Droid Sans Mono"/>
              </a:rPr>
              <a:t>.</a:t>
            </a:r>
            <a:r>
              <a:rPr lang="en-US" dirty="0" err="1">
                <a:solidFill>
                  <a:srgbClr val="000000"/>
                </a:solidFill>
                <a:latin typeface="Droid Sans Mono"/>
              </a:rPr>
              <a:t>setValue</a:t>
            </a:r>
            <a:r>
              <a:rPr lang="en-US" dirty="0">
                <a:solidFill>
                  <a:srgbClr val="666600"/>
                </a:solidFill>
                <a:latin typeface="Droid Sans Mono"/>
              </a:rPr>
              <a:t>(</a:t>
            </a:r>
            <a:r>
              <a:rPr lang="en-US" dirty="0">
                <a:solidFill>
                  <a:srgbClr val="880000"/>
                </a:solidFill>
                <a:latin typeface="Droid Sans Mono"/>
              </a:rPr>
              <a:t>'Nancy'</a:t>
            </a:r>
            <a:r>
              <a:rPr lang="en-US" dirty="0">
                <a:solidFill>
                  <a:srgbClr val="666600"/>
                </a:solidFill>
                <a:latin typeface="Droid Sans Mono"/>
              </a:rPr>
              <a:t>);</a:t>
            </a:r>
            <a:endParaRPr lang="en-US" dirty="0"/>
          </a:p>
          <a:p>
            <a:pPr lvl="1"/>
            <a:r>
              <a:rPr lang="en-US" sz="1700" dirty="0"/>
              <a:t>Use the </a:t>
            </a:r>
            <a:r>
              <a:rPr lang="en-US" sz="1700" dirty="0" err="1"/>
              <a:t>patchValue</a:t>
            </a:r>
            <a:r>
              <a:rPr lang="en-US" sz="1700" dirty="0"/>
              <a:t>() method to replace any properties defined in the object that have changed in the form model.</a:t>
            </a:r>
            <a:endParaRPr lang="vi-VN" sz="1700" dirty="0"/>
          </a:p>
          <a:p>
            <a:pPr lvl="2"/>
            <a:endParaRPr lang="vi-VN" dirty="0"/>
          </a:p>
          <a:p>
            <a:pPr lvl="2"/>
            <a:endParaRPr lang="vi-VN" dirty="0"/>
          </a:p>
          <a:p>
            <a:pPr lvl="2"/>
            <a:endParaRPr lang="en-US" dirty="0"/>
          </a:p>
          <a:p>
            <a:r>
              <a:rPr lang="en-US" dirty="0"/>
              <a:t>Using the </a:t>
            </a:r>
            <a:r>
              <a:rPr lang="en-US" dirty="0" err="1"/>
              <a:t>FormBuilder</a:t>
            </a:r>
            <a:r>
              <a:rPr lang="en-US" dirty="0"/>
              <a:t> service to generate controls</a:t>
            </a:r>
          </a:p>
          <a:p>
            <a:pPr lvl="1"/>
            <a:r>
              <a:rPr lang="en-US" sz="1700" dirty="0"/>
              <a:t>Import the </a:t>
            </a:r>
            <a:r>
              <a:rPr lang="en-US" sz="1700" dirty="0" err="1"/>
              <a:t>FormBuilder</a:t>
            </a:r>
            <a:r>
              <a:rPr lang="en-US" sz="1700" dirty="0"/>
              <a:t> class.</a:t>
            </a:r>
          </a:p>
          <a:p>
            <a:pPr lvl="1"/>
            <a:r>
              <a:rPr lang="en-US" sz="1700" dirty="0"/>
              <a:t>Inject the </a:t>
            </a:r>
            <a:r>
              <a:rPr lang="en-US" sz="1700" dirty="0" err="1"/>
              <a:t>FormBuilder</a:t>
            </a:r>
            <a:r>
              <a:rPr lang="en-US" sz="1700" dirty="0"/>
              <a:t> service.</a:t>
            </a:r>
          </a:p>
          <a:p>
            <a:pPr lvl="1"/>
            <a:r>
              <a:rPr lang="en-US" sz="1700" dirty="0"/>
              <a:t>Generate the form contents.</a:t>
            </a:r>
          </a:p>
          <a:p>
            <a:endParaRPr lang="en-US" dirty="0"/>
          </a:p>
        </p:txBody>
      </p:sp>
      <p:pic>
        <p:nvPicPr>
          <p:cNvPr id="4" name="Picture 3">
            <a:extLst>
              <a:ext uri="{FF2B5EF4-FFF2-40B4-BE49-F238E27FC236}">
                <a16:creationId xmlns:a16="http://schemas.microsoft.com/office/drawing/2014/main" xmlns="" id="{26C8670E-3A34-4870-8B31-F13A8696B071}"/>
              </a:ext>
            </a:extLst>
          </p:cNvPr>
          <p:cNvPicPr>
            <a:picLocks noChangeAspect="1"/>
          </p:cNvPicPr>
          <p:nvPr/>
        </p:nvPicPr>
        <p:blipFill>
          <a:blip r:embed="rId2"/>
          <a:stretch>
            <a:fillRect/>
          </a:stretch>
        </p:blipFill>
        <p:spPr>
          <a:xfrm>
            <a:off x="6096000" y="2724150"/>
            <a:ext cx="1776412" cy="966477"/>
          </a:xfrm>
          <a:prstGeom prst="rect">
            <a:avLst/>
          </a:prstGeom>
        </p:spPr>
      </p:pic>
    </p:spTree>
    <p:extLst>
      <p:ext uri="{BB962C8B-B14F-4D97-AF65-F5344CB8AC3E}">
        <p14:creationId xmlns:p14="http://schemas.microsoft.com/office/powerpoint/2010/main" val="22502840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Validating input in reactive forms</a:t>
            </a:r>
          </a:p>
          <a:p>
            <a:pPr lvl="1"/>
            <a:r>
              <a:rPr lang="en-US" dirty="0"/>
              <a:t>Sync validators: Synchronous functions that take a control instance and immediately return either a set of validation errors or null. You can pass these in as the second argument when you instantiate a </a:t>
            </a:r>
            <a:r>
              <a:rPr lang="en-US" dirty="0" err="1"/>
              <a:t>FormControl</a:t>
            </a:r>
            <a:r>
              <a:rPr lang="en-US" dirty="0"/>
              <a:t>.</a:t>
            </a:r>
          </a:p>
          <a:p>
            <a:pPr lvl="1"/>
            <a:endParaRPr lang="en-US" dirty="0"/>
          </a:p>
          <a:p>
            <a:pPr lvl="1"/>
            <a:r>
              <a:rPr lang="en-US" dirty="0" err="1"/>
              <a:t>Async</a:t>
            </a:r>
            <a:r>
              <a:rPr lang="en-US" dirty="0"/>
              <a:t> validators: Asynchronous functions that take a control instance and return a Promise or Observable that later emits a set of validation errors or null. You can pass these in as the third argument when you instantiate a </a:t>
            </a:r>
            <a:r>
              <a:rPr lang="en-US" dirty="0" err="1"/>
              <a:t>FormControl</a:t>
            </a:r>
            <a:r>
              <a:rPr lang="en-US" dirty="0" smtClean="0"/>
              <a:t>.</a:t>
            </a:r>
          </a:p>
          <a:p>
            <a:pPr lvl="2"/>
            <a:endParaRPr lang="en-US" dirty="0"/>
          </a:p>
        </p:txBody>
      </p:sp>
      <p:sp>
        <p:nvSpPr>
          <p:cNvPr id="4" name="Rectangle 1"/>
          <p:cNvSpPr>
            <a:spLocks noChangeArrowheads="1"/>
          </p:cNvSpPr>
          <p:nvPr/>
        </p:nvSpPr>
        <p:spPr bwMode="auto">
          <a:xfrm>
            <a:off x="1600200" y="4026500"/>
            <a:ext cx="55626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smtClean="0">
                <a:ln>
                  <a:noFill/>
                </a:ln>
                <a:solidFill>
                  <a:srgbClr val="6F42C1"/>
                </a:solidFill>
                <a:effectLst/>
                <a:latin typeface="SFMono-Regular"/>
              </a:rPr>
              <a:t>isUserNameDuplicated</a:t>
            </a:r>
            <a:r>
              <a:rPr kumimoji="0" lang="en-US" altLang="en-US" sz="900" b="0" i="0" u="none" strike="noStrike" cap="none" normalizeH="0" baseline="0" dirty="0" smtClean="0">
                <a:ln>
                  <a:noFill/>
                </a:ln>
                <a:solidFill>
                  <a:srgbClr val="24292E"/>
                </a:solidFill>
                <a:effectLst/>
                <a:latin typeface="SFMono-Regular"/>
              </a:rPr>
              <a:t>(control: </a:t>
            </a:r>
            <a:r>
              <a:rPr kumimoji="0" lang="en-US" altLang="en-US" sz="900" b="0" i="0" u="none" strike="noStrike" cap="none" normalizeH="0" baseline="0" dirty="0" err="1" smtClean="0">
                <a:ln>
                  <a:noFill/>
                </a:ln>
                <a:solidFill>
                  <a:srgbClr val="24292E"/>
                </a:solidFill>
                <a:effectLst/>
                <a:latin typeface="SFMono-Regular"/>
              </a:rPr>
              <a:t>AbstractControl</a:t>
            </a:r>
            <a:r>
              <a:rPr kumimoji="0" lang="en-US" altLang="en-US" sz="900" b="0" i="0" u="none" strike="noStrike" cap="none" normalizeH="0" baseline="0" dirty="0" smtClean="0">
                <a:ln>
                  <a:noFill/>
                </a:ln>
                <a:solidFill>
                  <a:srgbClr val="24292E"/>
                </a:solidFill>
                <a:effectLst/>
                <a:latin typeface="SFMono-Regular"/>
              </a:rPr>
              <a:t>): Observable</a:t>
            </a:r>
            <a:r>
              <a:rPr kumimoji="0" lang="en-US" altLang="en-US" sz="900" b="0" i="0" u="none" strike="noStrike" cap="none" normalizeH="0" baseline="0" dirty="0" smtClean="0">
                <a:ln>
                  <a:noFill/>
                </a:ln>
                <a:solidFill>
                  <a:srgbClr val="005CC5"/>
                </a:solidFill>
                <a:effectLst/>
                <a:latin typeface="SFMono-Regular"/>
              </a:rPr>
              <a:t>&lt;</a:t>
            </a:r>
            <a:r>
              <a:rPr kumimoji="0" lang="en-US" altLang="en-US" sz="900" b="0" i="0" u="none" strike="noStrike" cap="none" normalizeH="0" baseline="0" dirty="0" err="1" smtClean="0">
                <a:ln>
                  <a:noFill/>
                </a:ln>
                <a:solidFill>
                  <a:srgbClr val="24292E"/>
                </a:solidFill>
                <a:effectLst/>
                <a:latin typeface="SFMono-Regular"/>
              </a:rPr>
              <a:t>ValidationErrors</a:t>
            </a:r>
            <a:r>
              <a:rPr kumimoji="0" lang="en-US" altLang="en-US" sz="900" b="0" i="0" u="none" strike="noStrike" cap="none" normalizeH="0" baseline="0" dirty="0" smtClean="0">
                <a:ln>
                  <a:noFill/>
                </a:ln>
                <a:solidFill>
                  <a:srgbClr val="005CC5"/>
                </a:solidFill>
                <a:effectLst/>
                <a:latin typeface="SFMono-Regular"/>
              </a:rPr>
              <a:t>&gt;</a:t>
            </a:r>
            <a:r>
              <a:rPr kumimoji="0" lang="en-US" altLang="en-US" sz="900" b="0" i="0" u="none" strike="noStrike" cap="none" normalizeH="0" baseline="0" dirty="0" smtClean="0">
                <a:ln>
                  <a:noFill/>
                </a:ln>
                <a:solidFill>
                  <a:srgbClr val="24292E"/>
                </a:solidFill>
                <a:effectLst/>
                <a:latin typeface="SFMono-Regular"/>
              </a:rPr>
              <a:t> { </a:t>
            </a:r>
            <a:r>
              <a:rPr kumimoji="0" lang="en-US" altLang="en-US" sz="900" b="0" i="0" u="none" strike="noStrike" cap="none" normalizeH="0" baseline="0" dirty="0" smtClean="0">
                <a:ln>
                  <a:noFill/>
                </a:ln>
                <a:solidFill>
                  <a:srgbClr val="005CC5"/>
                </a:solidFill>
                <a:effectLst/>
                <a:latin typeface="SFMono-Regular"/>
              </a:rPr>
              <a:t>return</a:t>
            </a:r>
            <a:r>
              <a:rPr kumimoji="0" lang="en-US" altLang="en-US" sz="900" b="0" i="0" u="none" strike="noStrike" cap="none" normalizeH="0" baseline="0" dirty="0" smtClean="0">
                <a:ln>
                  <a:noFill/>
                </a:ln>
                <a:solidFill>
                  <a:srgbClr val="24292E"/>
                </a:solidFill>
                <a:effectLst/>
                <a:latin typeface="SFMono-Regular"/>
              </a:rPr>
              <a:t> </a:t>
            </a:r>
            <a:r>
              <a:rPr kumimoji="0" lang="en-US" altLang="en-US" sz="900" b="0" i="0" u="none" strike="noStrike" cap="none" normalizeH="0" baseline="0" dirty="0" smtClean="0">
                <a:ln>
                  <a:noFill/>
                </a:ln>
                <a:solidFill>
                  <a:srgbClr val="D73A49"/>
                </a:solidFill>
                <a:effectLst/>
                <a:latin typeface="SFMono-Regular"/>
              </a:rPr>
              <a:t>of</a:t>
            </a:r>
            <a:r>
              <a:rPr kumimoji="0" lang="en-US" altLang="en-US" sz="900" b="0" i="0" u="none" strike="noStrike" cap="none" normalizeH="0" baseline="0" dirty="0" smtClean="0">
                <a:ln>
                  <a:noFill/>
                </a:ln>
                <a:solidFill>
                  <a:srgbClr val="24292E"/>
                </a:solidFill>
                <a:effectLst/>
                <a:latin typeface="SFMono-Regular"/>
              </a:rPr>
              <a:t>(null);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24292E"/>
              </a:solidFill>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D73A49"/>
                </a:solidFill>
                <a:effectLst/>
                <a:latin typeface="SFMono-Regular"/>
              </a:rPr>
              <a:t>let</a:t>
            </a:r>
            <a:r>
              <a:rPr kumimoji="0" lang="en-US" altLang="en-US" sz="900" b="0" i="0" u="none" strike="noStrike" cap="none" normalizeH="0" baseline="0" dirty="0" smtClean="0">
                <a:ln>
                  <a:noFill/>
                </a:ln>
                <a:solidFill>
                  <a:srgbClr val="24292E"/>
                </a:solidFill>
                <a:effectLst/>
                <a:latin typeface="SFMono-Regular"/>
              </a:rPr>
              <a:t> control </a:t>
            </a:r>
            <a:r>
              <a:rPr kumimoji="0" lang="en-US" altLang="en-US" sz="900" b="0" i="0" u="none" strike="noStrike" cap="none" normalizeH="0" baseline="0" dirty="0" smtClean="0">
                <a:ln>
                  <a:noFill/>
                </a:ln>
                <a:solidFill>
                  <a:srgbClr val="005CC5"/>
                </a:solidFill>
                <a:effectLst/>
                <a:latin typeface="SFMono-Regular"/>
              </a:rPr>
              <a:t>=</a:t>
            </a:r>
            <a:r>
              <a:rPr kumimoji="0" lang="en-US" altLang="en-US" sz="900" b="0" i="0" u="none" strike="noStrike" cap="none" normalizeH="0" baseline="0" dirty="0" smtClean="0">
                <a:ln>
                  <a:noFill/>
                </a:ln>
                <a:solidFill>
                  <a:srgbClr val="24292E"/>
                </a:solidFill>
                <a:effectLst/>
                <a:latin typeface="SFMono-Regular"/>
              </a:rPr>
              <a:t> </a:t>
            </a:r>
            <a:r>
              <a:rPr kumimoji="0" lang="en-US" altLang="en-US" sz="900" b="0" i="0" u="none" strike="noStrike" cap="none" normalizeH="0" baseline="0" dirty="0" smtClean="0">
                <a:ln>
                  <a:noFill/>
                </a:ln>
                <a:solidFill>
                  <a:srgbClr val="D73A49"/>
                </a:solidFill>
                <a:effectLst/>
                <a:latin typeface="SFMono-Regular"/>
              </a:rPr>
              <a:t>new</a:t>
            </a:r>
            <a:r>
              <a:rPr kumimoji="0" lang="en-US" altLang="en-US" sz="900" b="0" i="0" u="none" strike="noStrike" cap="none" normalizeH="0" baseline="0" dirty="0" smtClean="0">
                <a:ln>
                  <a:noFill/>
                </a:ln>
                <a:solidFill>
                  <a:srgbClr val="24292E"/>
                </a:solidFill>
                <a:effectLst/>
                <a:latin typeface="SFMono-Regular"/>
              </a:rPr>
              <a:t> </a:t>
            </a:r>
            <a:r>
              <a:rPr kumimoji="0" lang="en-US" altLang="en-US" sz="900" b="0" i="0" u="none" strike="noStrike" cap="none" normalizeH="0" baseline="0" dirty="0" err="1" smtClean="0">
                <a:ln>
                  <a:noFill/>
                </a:ln>
                <a:solidFill>
                  <a:srgbClr val="24292E"/>
                </a:solidFill>
                <a:effectLst/>
                <a:latin typeface="SFMono-Regular"/>
              </a:rPr>
              <a:t>FormControl</a:t>
            </a:r>
            <a:r>
              <a:rPr kumimoji="0" lang="en-US" altLang="en-US" sz="900" b="0" i="0" u="none" strike="noStrike" cap="none" normalizeH="0" baseline="0" dirty="0" smtClean="0">
                <a:ln>
                  <a:noFill/>
                </a:ln>
                <a:solidFill>
                  <a:srgbClr val="24292E"/>
                </a:solidFill>
                <a:effectLst/>
                <a:latin typeface="SFMono-Regular"/>
              </a:rPr>
              <a:t>(</a:t>
            </a:r>
            <a:r>
              <a:rPr kumimoji="0" lang="en-US" altLang="en-US" sz="900" b="0" i="0" u="none" strike="noStrike" cap="none" normalizeH="0" baseline="0" dirty="0" smtClean="0">
                <a:ln>
                  <a:noFill/>
                </a:ln>
                <a:solidFill>
                  <a:srgbClr val="032F62"/>
                </a:solidFill>
                <a:effectLst/>
                <a:latin typeface="SFMono-Regular"/>
              </a:rPr>
              <a:t>""</a:t>
            </a:r>
            <a:r>
              <a:rPr kumimoji="0" lang="en-US" altLang="en-US" sz="900" b="0" i="0" u="none" strike="noStrike" cap="none" normalizeH="0" baseline="0" dirty="0" smtClean="0">
                <a:ln>
                  <a:noFill/>
                </a:ln>
                <a:solidFill>
                  <a:srgbClr val="24292E"/>
                </a:solidFill>
                <a:effectLst/>
                <a:latin typeface="SFMono-Regular"/>
              </a:rPr>
              <a:t>, </a:t>
            </a:r>
            <a:r>
              <a:rPr kumimoji="0" lang="en-US" altLang="en-US" sz="900" b="0" i="0" u="none" strike="noStrike" cap="none" normalizeH="0" baseline="0" dirty="0" err="1" smtClean="0">
                <a:ln>
                  <a:noFill/>
                </a:ln>
                <a:solidFill>
                  <a:srgbClr val="24292E"/>
                </a:solidFill>
                <a:effectLst/>
                <a:latin typeface="SFMono-Regular"/>
              </a:rPr>
              <a:t>Validators.</a:t>
            </a:r>
            <a:r>
              <a:rPr kumimoji="0" lang="en-US" altLang="en-US" sz="900" b="0" i="0" u="none" strike="noStrike" cap="none" normalizeH="0" baseline="0" dirty="0" err="1" smtClean="0">
                <a:ln>
                  <a:noFill/>
                </a:ln>
                <a:solidFill>
                  <a:srgbClr val="005CC5"/>
                </a:solidFill>
                <a:effectLst/>
                <a:latin typeface="SFMono-Regular"/>
              </a:rPr>
              <a:t>required</a:t>
            </a:r>
            <a:r>
              <a:rPr kumimoji="0" lang="en-US" altLang="en-US" sz="900" b="0" i="0" u="none" strike="noStrike" cap="none" normalizeH="0" baseline="0" dirty="0" smtClean="0">
                <a:ln>
                  <a:noFill/>
                </a:ln>
                <a:solidFill>
                  <a:srgbClr val="24292E"/>
                </a:solidFill>
                <a:effectLst/>
                <a:latin typeface="SFMono-Regular"/>
              </a:rPr>
              <a:t>, </a:t>
            </a:r>
            <a:r>
              <a:rPr kumimoji="0" lang="en-US" altLang="en-US" sz="900" b="0" i="0" u="none" strike="noStrike" cap="none" normalizeH="0" baseline="0" dirty="0" err="1" smtClean="0">
                <a:ln>
                  <a:noFill/>
                </a:ln>
                <a:solidFill>
                  <a:srgbClr val="24292E"/>
                </a:solidFill>
                <a:effectLst/>
                <a:latin typeface="SFMono-Regular"/>
              </a:rPr>
              <a:t>this.</a:t>
            </a:r>
            <a:r>
              <a:rPr kumimoji="0" lang="en-US" altLang="en-US" sz="900" b="0" i="0" u="none" strike="noStrike" cap="none" normalizeH="0" baseline="0" dirty="0" err="1" smtClean="0">
                <a:ln>
                  <a:noFill/>
                </a:ln>
                <a:solidFill>
                  <a:srgbClr val="005CC5"/>
                </a:solidFill>
                <a:effectLst/>
                <a:latin typeface="SFMono-Regular"/>
              </a:rPr>
              <a:t>isUserNameDuplicated</a:t>
            </a:r>
            <a:r>
              <a:rPr kumimoji="0" lang="en-US" altLang="en-US" sz="900" b="0" i="0" u="none" strike="noStrike" cap="none" normalizeH="0" baseline="0" dirty="0" smtClean="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smtClean="0">
                <a:ln>
                  <a:noFill/>
                </a:ln>
                <a:solidFill>
                  <a:srgbClr val="24292E"/>
                </a:solidFill>
                <a:effectLst/>
                <a:latin typeface="SFMono-Regular"/>
              </a:rPr>
              <a:t>this.</a:t>
            </a:r>
            <a:r>
              <a:rPr kumimoji="0" lang="en-US" altLang="en-US" sz="900" b="0" i="0" u="none" strike="noStrike" cap="none" normalizeH="0" baseline="0" dirty="0" err="1" smtClean="0">
                <a:ln>
                  <a:noFill/>
                </a:ln>
                <a:solidFill>
                  <a:srgbClr val="005CC5"/>
                </a:solidFill>
                <a:effectLst/>
                <a:latin typeface="SFMono-Regular"/>
              </a:rPr>
              <a:t>fb</a:t>
            </a:r>
            <a:r>
              <a:rPr kumimoji="0" lang="en-US" altLang="en-US" sz="900" b="0" i="0" u="none" strike="noStrike" cap="none" normalizeH="0" baseline="0" dirty="0" err="1" smtClean="0">
                <a:ln>
                  <a:noFill/>
                </a:ln>
                <a:solidFill>
                  <a:srgbClr val="24292E"/>
                </a:solidFill>
                <a:effectLst/>
                <a:latin typeface="SFMono-Regular"/>
              </a:rPr>
              <a:t>.</a:t>
            </a:r>
            <a:r>
              <a:rPr kumimoji="0" lang="en-US" altLang="en-US" sz="900" b="0" i="0" u="none" strike="noStrike" cap="none" normalizeH="0" baseline="0" dirty="0" err="1" smtClean="0">
                <a:ln>
                  <a:noFill/>
                </a:ln>
                <a:solidFill>
                  <a:srgbClr val="6F42C1"/>
                </a:solidFill>
                <a:effectLst/>
                <a:latin typeface="SFMono-Regular"/>
              </a:rPr>
              <a:t>control</a:t>
            </a:r>
            <a:r>
              <a:rPr kumimoji="0" lang="en-US" altLang="en-US" sz="900" b="0" i="0" u="none" strike="noStrike" cap="none" normalizeH="0" baseline="0" dirty="0" smtClean="0">
                <a:ln>
                  <a:noFill/>
                </a:ln>
                <a:solidFill>
                  <a:srgbClr val="24292E"/>
                </a:solidFill>
                <a:effectLst/>
                <a:latin typeface="SFMono-Regular"/>
              </a:rPr>
              <a:t>(</a:t>
            </a:r>
            <a:r>
              <a:rPr kumimoji="0" lang="en-US" altLang="en-US" sz="900" b="0" i="0" u="none" strike="noStrike" cap="none" normalizeH="0" baseline="0" dirty="0" smtClean="0">
                <a:ln>
                  <a:noFill/>
                </a:ln>
                <a:solidFill>
                  <a:srgbClr val="032F62"/>
                </a:solidFill>
                <a:effectLst/>
                <a:latin typeface="SFMono-Regular"/>
              </a:rPr>
              <a:t>""</a:t>
            </a:r>
            <a:r>
              <a:rPr kumimoji="0" lang="en-US" altLang="en-US" sz="900" b="0" i="0" u="none" strike="noStrike" cap="none" normalizeH="0" baseline="0" dirty="0" smtClean="0">
                <a:ln>
                  <a:noFill/>
                </a:ln>
                <a:solidFill>
                  <a:srgbClr val="24292E"/>
                </a:solidFill>
                <a:effectLst/>
                <a:latin typeface="SFMono-Regular"/>
              </a:rPr>
              <a:t>, </a:t>
            </a:r>
            <a:r>
              <a:rPr kumimoji="0" lang="en-US" altLang="en-US" sz="900" b="0" i="0" u="none" strike="noStrike" cap="none" normalizeH="0" baseline="0" dirty="0" err="1" smtClean="0">
                <a:ln>
                  <a:noFill/>
                </a:ln>
                <a:solidFill>
                  <a:srgbClr val="24292E"/>
                </a:solidFill>
                <a:effectLst/>
                <a:latin typeface="SFMono-Regular"/>
              </a:rPr>
              <a:t>Validators.</a:t>
            </a:r>
            <a:r>
              <a:rPr kumimoji="0" lang="en-US" altLang="en-US" sz="900" b="0" i="0" u="none" strike="noStrike" cap="none" normalizeH="0" baseline="0" dirty="0" err="1" smtClean="0">
                <a:ln>
                  <a:noFill/>
                </a:ln>
                <a:solidFill>
                  <a:srgbClr val="005CC5"/>
                </a:solidFill>
                <a:effectLst/>
                <a:latin typeface="SFMono-Regular"/>
              </a:rPr>
              <a:t>required</a:t>
            </a:r>
            <a:r>
              <a:rPr kumimoji="0" lang="en-US" altLang="en-US" sz="900" b="0" i="0" u="none" strike="noStrike" cap="none" normalizeH="0" baseline="0" dirty="0" smtClean="0">
                <a:ln>
                  <a:noFill/>
                </a:ln>
                <a:solidFill>
                  <a:srgbClr val="24292E"/>
                </a:solidFill>
                <a:effectLst/>
                <a:latin typeface="SFMono-Regular"/>
              </a:rPr>
              <a:t>, </a:t>
            </a:r>
            <a:r>
              <a:rPr kumimoji="0" lang="en-US" altLang="en-US" sz="900" b="0" i="0" u="none" strike="noStrike" cap="none" normalizeH="0" baseline="0" dirty="0" err="1" smtClean="0">
                <a:ln>
                  <a:noFill/>
                </a:ln>
                <a:solidFill>
                  <a:srgbClr val="24292E"/>
                </a:solidFill>
                <a:effectLst/>
                <a:latin typeface="SFMono-Regular"/>
              </a:rPr>
              <a:t>this.</a:t>
            </a:r>
            <a:r>
              <a:rPr kumimoji="0" lang="en-US" altLang="en-US" sz="900" b="0" i="0" u="none" strike="noStrike" cap="none" normalizeH="0" baseline="0" dirty="0" err="1" smtClean="0">
                <a:ln>
                  <a:noFill/>
                </a:ln>
                <a:solidFill>
                  <a:srgbClr val="005CC5"/>
                </a:solidFill>
                <a:effectLst/>
                <a:latin typeface="SFMono-Regular"/>
              </a:rPr>
              <a:t>isUserNameDuplicated</a:t>
            </a:r>
            <a:r>
              <a:rPr kumimoji="0" lang="en-US" altLang="en-US" sz="900" b="0" i="0" u="none" strike="noStrike" cap="none" normalizeH="0" baseline="0" dirty="0" smtClean="0">
                <a:ln>
                  <a:noFill/>
                </a:ln>
                <a:solidFill>
                  <a:srgbClr val="24292E"/>
                </a:solidFill>
                <a:effectLst/>
                <a:latin typeface="SFMono-Regular"/>
              </a:rPr>
              <a:t>);</a:t>
            </a: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715768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Validating form input</a:t>
            </a:r>
            <a:endParaRPr lang="vi-VN" dirty="0"/>
          </a:p>
          <a:p>
            <a:pPr lvl="1"/>
            <a:r>
              <a:rPr lang="en-US" sz="1700" dirty="0"/>
              <a:t>Built-in validator functions</a:t>
            </a:r>
          </a:p>
          <a:p>
            <a:pPr lvl="1"/>
            <a:endParaRPr lang="en-US" sz="1700" dirty="0" smtClean="0"/>
          </a:p>
          <a:p>
            <a:pPr lvl="1"/>
            <a:r>
              <a:rPr lang="en-US" sz="1700" dirty="0" smtClean="0"/>
              <a:t>Custom </a:t>
            </a:r>
            <a:r>
              <a:rPr lang="en-US" sz="1700" dirty="0"/>
              <a:t>validators</a:t>
            </a:r>
            <a:endParaRPr lang="vi-VN" sz="1700" dirty="0"/>
          </a:p>
          <a:p>
            <a:pPr lvl="2"/>
            <a:r>
              <a:rPr lang="en-US" sz="1400" dirty="0"/>
              <a:t>Defining custom validators</a:t>
            </a:r>
            <a:endParaRPr lang="vi-VN" sz="1400" dirty="0"/>
          </a:p>
          <a:p>
            <a:pPr lvl="2"/>
            <a:endParaRPr lang="vi-VN" sz="1400" dirty="0"/>
          </a:p>
          <a:p>
            <a:pPr lvl="2"/>
            <a:endParaRPr lang="vi-VN" sz="1400" dirty="0"/>
          </a:p>
          <a:p>
            <a:pPr lvl="2"/>
            <a:endParaRPr lang="vi-VN" sz="1400" dirty="0"/>
          </a:p>
          <a:p>
            <a:pPr lvl="2"/>
            <a:r>
              <a:rPr lang="en-US" sz="1400" dirty="0"/>
              <a:t>Adding custom validators</a:t>
            </a:r>
          </a:p>
          <a:p>
            <a:pPr marL="1047750" lvl="2" indent="0">
              <a:buNone/>
            </a:pPr>
            <a:r>
              <a:rPr lang="en-US" sz="900" b="0" i="0" dirty="0">
                <a:solidFill>
                  <a:srgbClr val="000000"/>
                </a:solidFill>
                <a:effectLst/>
                <a:latin typeface="Droid Sans Mono"/>
              </a:rPr>
              <a:t>name</a:t>
            </a:r>
            <a:r>
              <a:rPr lang="en-US" sz="900" b="0" i="0" dirty="0">
                <a:solidFill>
                  <a:srgbClr val="666600"/>
                </a:solidFill>
                <a:effectLst/>
                <a:latin typeface="Droid Sans Mono"/>
              </a:rPr>
              <a:t>:</a:t>
            </a:r>
            <a:r>
              <a:rPr lang="en-US" sz="900" b="0" i="0" dirty="0">
                <a:solidFill>
                  <a:srgbClr val="000000"/>
                </a:solidFill>
                <a:effectLst/>
                <a:latin typeface="Droid Sans Mono"/>
              </a:rPr>
              <a:t> </a:t>
            </a:r>
            <a:r>
              <a:rPr lang="en-US" sz="900" b="0" i="0" dirty="0">
                <a:solidFill>
                  <a:srgbClr val="0000FF"/>
                </a:solidFill>
                <a:effectLst/>
                <a:latin typeface="Droid Sans Mono"/>
              </a:rPr>
              <a:t>new</a:t>
            </a:r>
            <a:r>
              <a:rPr lang="en-US" sz="900" b="0" i="0" dirty="0">
                <a:solidFill>
                  <a:srgbClr val="000000"/>
                </a:solidFill>
                <a:effectLst/>
                <a:latin typeface="Droid Sans Mono"/>
              </a:rPr>
              <a:t> </a:t>
            </a:r>
            <a:r>
              <a:rPr lang="en-US" sz="900" b="0" i="0" u="none" strike="noStrike" dirty="0" err="1">
                <a:solidFill>
                  <a:srgbClr val="FF0000"/>
                </a:solidFill>
                <a:effectLst/>
                <a:latin typeface="Droid Sans Mono"/>
                <a:hlinkClick r:id="rId2"/>
              </a:rPr>
              <a:t>FormControl</a:t>
            </a:r>
            <a:r>
              <a:rPr lang="en-US" sz="900" b="0" i="0" dirty="0">
                <a:solidFill>
                  <a:srgbClr val="666600"/>
                </a:solidFill>
                <a:effectLst/>
                <a:latin typeface="Droid Sans Mono"/>
              </a:rPr>
              <a:t>(</a:t>
            </a:r>
            <a:endParaRPr lang="vi-VN" sz="900" b="0" i="0" dirty="0">
              <a:solidFill>
                <a:srgbClr val="666600"/>
              </a:solidFill>
              <a:effectLst/>
              <a:latin typeface="Droid Sans Mono"/>
            </a:endParaRPr>
          </a:p>
          <a:p>
            <a:pPr marL="1047750" lvl="2" indent="0">
              <a:buNone/>
            </a:pPr>
            <a:r>
              <a:rPr lang="en-US" sz="900" b="0" i="0" dirty="0">
                <a:solidFill>
                  <a:srgbClr val="0000FF"/>
                </a:solidFill>
                <a:effectLst/>
                <a:latin typeface="Droid Sans Mono"/>
              </a:rPr>
              <a:t>this</a:t>
            </a:r>
            <a:r>
              <a:rPr lang="en-US" sz="900" b="0" i="0" dirty="0">
                <a:solidFill>
                  <a:srgbClr val="666600"/>
                </a:solidFill>
                <a:effectLst/>
                <a:latin typeface="Droid Sans Mono"/>
              </a:rPr>
              <a:t>.</a:t>
            </a:r>
            <a:r>
              <a:rPr lang="en-US" sz="900" b="0" i="0" dirty="0">
                <a:solidFill>
                  <a:srgbClr val="000000"/>
                </a:solidFill>
                <a:effectLst/>
                <a:latin typeface="Droid Sans Mono"/>
              </a:rPr>
              <a:t>hero</a:t>
            </a:r>
            <a:r>
              <a:rPr lang="en-US" sz="900" b="0" i="0" dirty="0">
                <a:solidFill>
                  <a:srgbClr val="666600"/>
                </a:solidFill>
                <a:effectLst/>
                <a:latin typeface="Droid Sans Mono"/>
              </a:rPr>
              <a:t>.</a:t>
            </a:r>
            <a:r>
              <a:rPr lang="en-US" sz="900" b="0" i="0" dirty="0">
                <a:solidFill>
                  <a:srgbClr val="000000"/>
                </a:solidFill>
                <a:effectLst/>
                <a:latin typeface="Droid Sans Mono"/>
              </a:rPr>
              <a:t>name</a:t>
            </a:r>
            <a:r>
              <a:rPr lang="en-US" sz="900" b="0" i="0" dirty="0">
                <a:solidFill>
                  <a:srgbClr val="666600"/>
                </a:solidFill>
                <a:effectLst/>
                <a:latin typeface="Droid Sans Mono"/>
              </a:rPr>
              <a:t>,</a:t>
            </a:r>
            <a:r>
              <a:rPr lang="en-US" sz="900" b="0" i="0" dirty="0">
                <a:solidFill>
                  <a:srgbClr val="000000"/>
                </a:solidFill>
                <a:effectLst/>
                <a:latin typeface="Droid Sans Mono"/>
              </a:rPr>
              <a:t> </a:t>
            </a:r>
            <a:r>
              <a:rPr lang="en-US" sz="900" b="0" i="0" dirty="0">
                <a:solidFill>
                  <a:srgbClr val="666600"/>
                </a:solidFill>
                <a:effectLst/>
                <a:latin typeface="Droid Sans Mono"/>
              </a:rPr>
              <a:t>[</a:t>
            </a:r>
            <a:r>
              <a:rPr lang="en-US" sz="900" b="0" i="0" dirty="0" err="1">
                <a:solidFill>
                  <a:srgbClr val="000000"/>
                </a:solidFill>
                <a:effectLst/>
                <a:latin typeface="Droid Sans Mono"/>
              </a:rPr>
              <a:t>forbiddenNameValidator</a:t>
            </a:r>
            <a:r>
              <a:rPr lang="en-US" sz="900" b="0" i="0" dirty="0">
                <a:solidFill>
                  <a:srgbClr val="666600"/>
                </a:solidFill>
                <a:effectLst/>
                <a:latin typeface="Droid Sans Mono"/>
              </a:rPr>
              <a:t>(</a:t>
            </a:r>
            <a:r>
              <a:rPr lang="en-US" sz="900" b="0" i="0" dirty="0">
                <a:solidFill>
                  <a:srgbClr val="880000"/>
                </a:solidFill>
                <a:effectLst/>
                <a:latin typeface="Droid Sans Mono"/>
              </a:rPr>
              <a:t>/bob/</a:t>
            </a:r>
            <a:r>
              <a:rPr lang="en-US" sz="900" b="0" i="0" dirty="0" err="1">
                <a:solidFill>
                  <a:srgbClr val="000000"/>
                </a:solidFill>
                <a:effectLst/>
                <a:latin typeface="Droid Sans Mono"/>
              </a:rPr>
              <a:t>i</a:t>
            </a:r>
            <a:r>
              <a:rPr lang="en-US" sz="900" b="0" i="0" dirty="0">
                <a:solidFill>
                  <a:srgbClr val="666600"/>
                </a:solidFill>
                <a:effectLst/>
                <a:latin typeface="Droid Sans Mono"/>
              </a:rPr>
              <a:t>)</a:t>
            </a:r>
            <a:r>
              <a:rPr lang="vi-VN" sz="900" dirty="0">
                <a:solidFill>
                  <a:srgbClr val="666600"/>
                </a:solidFill>
                <a:latin typeface="Droid Sans Mono"/>
              </a:rPr>
              <a:t>])</a:t>
            </a:r>
            <a:endParaRPr lang="en-US" sz="900" dirty="0"/>
          </a:p>
          <a:p>
            <a:pPr lvl="1"/>
            <a:r>
              <a:rPr lang="en-US" sz="1700" dirty="0"/>
              <a:t>Form Status: {{ </a:t>
            </a:r>
            <a:r>
              <a:rPr lang="en-US" sz="1700" dirty="0" err="1"/>
              <a:t>profileForm.status</a:t>
            </a:r>
            <a:r>
              <a:rPr lang="en-US" sz="1700" dirty="0"/>
              <a:t> }}</a:t>
            </a:r>
          </a:p>
        </p:txBody>
      </p:sp>
      <p:pic>
        <p:nvPicPr>
          <p:cNvPr id="4" name="Picture 3">
            <a:extLst>
              <a:ext uri="{FF2B5EF4-FFF2-40B4-BE49-F238E27FC236}">
                <a16:creationId xmlns:a16="http://schemas.microsoft.com/office/drawing/2014/main" xmlns="" id="{43FAF1CF-0BAA-44AA-9B8B-1A7E3A4A5BA6}"/>
              </a:ext>
            </a:extLst>
          </p:cNvPr>
          <p:cNvPicPr>
            <a:picLocks noChangeAspect="1"/>
          </p:cNvPicPr>
          <p:nvPr/>
        </p:nvPicPr>
        <p:blipFill>
          <a:blip r:embed="rId3"/>
          <a:stretch>
            <a:fillRect/>
          </a:stretch>
        </p:blipFill>
        <p:spPr>
          <a:xfrm>
            <a:off x="4191000" y="2571750"/>
            <a:ext cx="3317811" cy="1004887"/>
          </a:xfrm>
          <a:prstGeom prst="rect">
            <a:avLst/>
          </a:prstGeom>
        </p:spPr>
      </p:pic>
      <p:sp>
        <p:nvSpPr>
          <p:cNvPr id="5" name="Rectangle 1"/>
          <p:cNvSpPr>
            <a:spLocks noChangeArrowheads="1"/>
          </p:cNvSpPr>
          <p:nvPr/>
        </p:nvSpPr>
        <p:spPr bwMode="auto">
          <a:xfrm>
            <a:off x="1551327" y="2116575"/>
            <a:ext cx="30480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D73A49"/>
                </a:solidFill>
                <a:effectLst/>
                <a:latin typeface="SFMono-Regular"/>
              </a:rPr>
              <a:t>let</a:t>
            </a:r>
            <a:r>
              <a:rPr kumimoji="0" lang="en-US" altLang="en-US" sz="900" b="0" i="0" u="none" strike="noStrike" cap="none" normalizeH="0" baseline="0" dirty="0" smtClean="0">
                <a:ln>
                  <a:noFill/>
                </a:ln>
                <a:solidFill>
                  <a:srgbClr val="24292E"/>
                </a:solidFill>
                <a:effectLst/>
                <a:latin typeface="SFMono-Regular"/>
              </a:rPr>
              <a:t> control </a:t>
            </a:r>
            <a:r>
              <a:rPr kumimoji="0" lang="en-US" altLang="en-US" sz="900" b="0" i="0" u="none" strike="noStrike" cap="none" normalizeH="0" baseline="0" dirty="0" smtClean="0">
                <a:ln>
                  <a:noFill/>
                </a:ln>
                <a:solidFill>
                  <a:srgbClr val="005CC5"/>
                </a:solidFill>
                <a:effectLst/>
                <a:latin typeface="SFMono-Regular"/>
              </a:rPr>
              <a:t>=</a:t>
            </a:r>
            <a:r>
              <a:rPr kumimoji="0" lang="en-US" altLang="en-US" sz="900" b="0" i="0" u="none" strike="noStrike" cap="none" normalizeH="0" baseline="0" dirty="0" smtClean="0">
                <a:ln>
                  <a:noFill/>
                </a:ln>
                <a:solidFill>
                  <a:srgbClr val="24292E"/>
                </a:solidFill>
                <a:effectLst/>
                <a:latin typeface="SFMono-Regular"/>
              </a:rPr>
              <a:t> </a:t>
            </a:r>
            <a:r>
              <a:rPr kumimoji="0" lang="en-US" altLang="en-US" sz="900" b="0" i="0" u="none" strike="noStrike" cap="none" normalizeH="0" baseline="0" dirty="0" smtClean="0">
                <a:ln>
                  <a:noFill/>
                </a:ln>
                <a:solidFill>
                  <a:srgbClr val="D73A49"/>
                </a:solidFill>
                <a:effectLst/>
                <a:latin typeface="SFMono-Regular"/>
              </a:rPr>
              <a:t>new</a:t>
            </a:r>
            <a:r>
              <a:rPr kumimoji="0" lang="en-US" altLang="en-US" sz="900" b="0" i="0" u="none" strike="noStrike" cap="none" normalizeH="0" baseline="0" dirty="0" smtClean="0">
                <a:ln>
                  <a:noFill/>
                </a:ln>
                <a:solidFill>
                  <a:srgbClr val="24292E"/>
                </a:solidFill>
                <a:effectLst/>
                <a:latin typeface="SFMono-Regular"/>
              </a:rPr>
              <a:t> </a:t>
            </a:r>
            <a:r>
              <a:rPr kumimoji="0" lang="en-US" altLang="en-US" sz="900" b="0" i="0" u="none" strike="noStrike" cap="none" normalizeH="0" baseline="0" dirty="0" err="1" smtClean="0">
                <a:ln>
                  <a:noFill/>
                </a:ln>
                <a:solidFill>
                  <a:srgbClr val="24292E"/>
                </a:solidFill>
                <a:effectLst/>
                <a:latin typeface="SFMono-Regular"/>
              </a:rPr>
              <a:t>FormControl</a:t>
            </a:r>
            <a:r>
              <a:rPr kumimoji="0" lang="en-US" altLang="en-US" sz="900" b="0" i="0" u="none" strike="noStrike" cap="none" normalizeH="0" baseline="0" dirty="0" smtClean="0">
                <a:ln>
                  <a:noFill/>
                </a:ln>
                <a:solidFill>
                  <a:srgbClr val="24292E"/>
                </a:solidFill>
                <a:effectLst/>
                <a:latin typeface="SFMono-Regular"/>
              </a:rPr>
              <a:t>(</a:t>
            </a:r>
            <a:r>
              <a:rPr kumimoji="0" lang="en-US" altLang="en-US" sz="900" b="0" i="0" u="none" strike="noStrike" cap="none" normalizeH="0" baseline="0" dirty="0" smtClean="0">
                <a:ln>
                  <a:noFill/>
                </a:ln>
                <a:solidFill>
                  <a:srgbClr val="032F62"/>
                </a:solidFill>
                <a:effectLst/>
                <a:latin typeface="SFMono-Regular"/>
              </a:rPr>
              <a:t>""</a:t>
            </a:r>
            <a:r>
              <a:rPr kumimoji="0" lang="en-US" altLang="en-US" sz="900" b="0" i="0" u="none" strike="noStrike" cap="none" normalizeH="0" baseline="0" dirty="0" smtClean="0">
                <a:ln>
                  <a:noFill/>
                </a:ln>
                <a:solidFill>
                  <a:srgbClr val="24292E"/>
                </a:solidFill>
                <a:effectLst/>
                <a:latin typeface="SFMono-Regular"/>
              </a:rPr>
              <a:t>, </a:t>
            </a:r>
            <a:r>
              <a:rPr kumimoji="0" lang="en-US" altLang="en-US" sz="900" b="0" i="0" u="none" strike="noStrike" cap="none" normalizeH="0" baseline="0" dirty="0" err="1" smtClean="0">
                <a:ln>
                  <a:noFill/>
                </a:ln>
                <a:solidFill>
                  <a:srgbClr val="24292E"/>
                </a:solidFill>
                <a:effectLst/>
                <a:latin typeface="SFMono-Regular"/>
              </a:rPr>
              <a:t>Validators.</a:t>
            </a:r>
            <a:r>
              <a:rPr kumimoji="0" lang="en-US" altLang="en-US" sz="900" b="0" i="0" u="none" strike="noStrike" cap="none" normalizeH="0" baseline="0" dirty="0" err="1" smtClean="0">
                <a:ln>
                  <a:noFill/>
                </a:ln>
                <a:solidFill>
                  <a:srgbClr val="005CC5"/>
                </a:solidFill>
                <a:effectLst/>
                <a:latin typeface="SFMono-Regular"/>
              </a:rPr>
              <a:t>required</a:t>
            </a:r>
            <a:r>
              <a:rPr kumimoji="0" lang="en-US" altLang="en-US" sz="900" b="0" i="0" u="none" strike="noStrike" cap="none" normalizeH="0" baseline="0" dirty="0" smtClean="0">
                <a:ln>
                  <a:noFill/>
                </a:ln>
                <a:solidFill>
                  <a:srgbClr val="24292E"/>
                </a:solidFill>
                <a:effectLst/>
                <a:latin typeface="SFMono-Regular"/>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6A737D"/>
                </a:solidFill>
                <a:effectLst/>
                <a:latin typeface="SFMono-Regular"/>
              </a:rPr>
              <a:t>//Or</a:t>
            </a:r>
            <a:r>
              <a:rPr kumimoji="0" lang="en-US" altLang="en-US" sz="900" b="0" i="0" u="none" strike="noStrike" cap="none" normalizeH="0" baseline="0" dirty="0" smtClean="0">
                <a:ln>
                  <a:noFill/>
                </a:ln>
                <a:solidFill>
                  <a:srgbClr val="24292E"/>
                </a:solidFill>
                <a:effectLst/>
                <a:latin typeface="SFMono-Regular"/>
              </a:rPr>
              <a:t> </a:t>
            </a:r>
            <a:r>
              <a:rPr kumimoji="0" lang="en-US" altLang="en-US" sz="900" b="0" i="0" u="none" strike="noStrike" cap="none" normalizeH="0" baseline="0" dirty="0" err="1" smtClean="0">
                <a:ln>
                  <a:noFill/>
                </a:ln>
                <a:solidFill>
                  <a:srgbClr val="24292E"/>
                </a:solidFill>
                <a:effectLst/>
                <a:latin typeface="SFMono-Regular"/>
              </a:rPr>
              <a:t>this.</a:t>
            </a:r>
            <a:r>
              <a:rPr kumimoji="0" lang="en-US" altLang="en-US" sz="900" b="0" i="0" u="none" strike="noStrike" cap="none" normalizeH="0" baseline="0" dirty="0" err="1" smtClean="0">
                <a:ln>
                  <a:noFill/>
                </a:ln>
                <a:solidFill>
                  <a:srgbClr val="005CC5"/>
                </a:solidFill>
                <a:effectLst/>
                <a:latin typeface="SFMono-Regular"/>
              </a:rPr>
              <a:t>fb</a:t>
            </a:r>
            <a:r>
              <a:rPr kumimoji="0" lang="en-US" altLang="en-US" sz="900" b="0" i="0" u="none" strike="noStrike" cap="none" normalizeH="0" baseline="0" dirty="0" err="1" smtClean="0">
                <a:ln>
                  <a:noFill/>
                </a:ln>
                <a:solidFill>
                  <a:srgbClr val="24292E"/>
                </a:solidFill>
                <a:effectLst/>
                <a:latin typeface="SFMono-Regular"/>
              </a:rPr>
              <a:t>.</a:t>
            </a:r>
            <a:r>
              <a:rPr kumimoji="0" lang="en-US" altLang="en-US" sz="900" b="0" i="0" u="none" strike="noStrike" cap="none" normalizeH="0" baseline="0" dirty="0" err="1" smtClean="0">
                <a:ln>
                  <a:noFill/>
                </a:ln>
                <a:solidFill>
                  <a:srgbClr val="6F42C1"/>
                </a:solidFill>
                <a:effectLst/>
                <a:latin typeface="SFMono-Regular"/>
              </a:rPr>
              <a:t>control</a:t>
            </a:r>
            <a:r>
              <a:rPr kumimoji="0" lang="en-US" altLang="en-US" sz="900" b="0" i="0" u="none" strike="noStrike" cap="none" normalizeH="0" baseline="0" dirty="0" smtClean="0">
                <a:ln>
                  <a:noFill/>
                </a:ln>
                <a:solidFill>
                  <a:srgbClr val="24292E"/>
                </a:solidFill>
                <a:effectLst/>
                <a:latin typeface="SFMono-Regular"/>
              </a:rPr>
              <a:t>(</a:t>
            </a:r>
            <a:r>
              <a:rPr kumimoji="0" lang="en-US" altLang="en-US" sz="900" b="0" i="0" u="none" strike="noStrike" cap="none" normalizeH="0" baseline="0" dirty="0" smtClean="0">
                <a:ln>
                  <a:noFill/>
                </a:ln>
                <a:solidFill>
                  <a:srgbClr val="032F62"/>
                </a:solidFill>
                <a:effectLst/>
                <a:latin typeface="SFMono-Regular"/>
              </a:rPr>
              <a:t>""</a:t>
            </a:r>
            <a:r>
              <a:rPr kumimoji="0" lang="en-US" altLang="en-US" sz="900" b="0" i="0" u="none" strike="noStrike" cap="none" normalizeH="0" baseline="0" dirty="0" smtClean="0">
                <a:ln>
                  <a:noFill/>
                </a:ln>
                <a:solidFill>
                  <a:srgbClr val="24292E"/>
                </a:solidFill>
                <a:effectLst/>
                <a:latin typeface="SFMono-Regular"/>
              </a:rPr>
              <a:t>, </a:t>
            </a:r>
            <a:r>
              <a:rPr kumimoji="0" lang="en-US" altLang="en-US" sz="900" b="0" i="0" u="none" strike="noStrike" cap="none" normalizeH="0" baseline="0" dirty="0" err="1" smtClean="0">
                <a:ln>
                  <a:noFill/>
                </a:ln>
                <a:solidFill>
                  <a:srgbClr val="24292E"/>
                </a:solidFill>
                <a:effectLst/>
                <a:latin typeface="SFMono-Regular"/>
              </a:rPr>
              <a:t>Validators.</a:t>
            </a:r>
            <a:r>
              <a:rPr kumimoji="0" lang="en-US" altLang="en-US" sz="900" b="0" i="0" u="none" strike="noStrike" cap="none" normalizeH="0" baseline="0" dirty="0" err="1" smtClean="0">
                <a:ln>
                  <a:noFill/>
                </a:ln>
                <a:solidFill>
                  <a:srgbClr val="005CC5"/>
                </a:solidFill>
                <a:effectLst/>
                <a:latin typeface="SFMono-Regular"/>
              </a:rPr>
              <a:t>required</a:t>
            </a:r>
            <a:r>
              <a:rPr kumimoji="0" lang="en-US" altLang="en-US" sz="900" b="0" i="0" u="none" strike="noStrike" cap="none" normalizeH="0" baseline="0" dirty="0" smtClean="0">
                <a:ln>
                  <a:noFill/>
                </a:ln>
                <a:solidFill>
                  <a:srgbClr val="24292E"/>
                </a:solidFill>
                <a:effectLst/>
                <a:latin typeface="SFMono-Regular"/>
              </a:rPr>
              <a:t>);</a:t>
            </a: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54915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Set up Environment</a:t>
            </a:r>
            <a:endParaRPr lang="en-US" dirty="0"/>
          </a:p>
        </p:txBody>
      </p:sp>
      <p:sp>
        <p:nvSpPr>
          <p:cNvPr id="3" name="Text Placeholder 2"/>
          <p:cNvSpPr>
            <a:spLocks noGrp="1"/>
          </p:cNvSpPr>
          <p:nvPr>
            <p:ph type="body" idx="1"/>
          </p:nvPr>
        </p:nvSpPr>
        <p:spPr/>
        <p:txBody>
          <a:bodyPr/>
          <a:lstStyle/>
          <a:p>
            <a:r>
              <a:rPr lang="en-US" dirty="0"/>
              <a:t>IDE</a:t>
            </a:r>
          </a:p>
        </p:txBody>
      </p:sp>
      <p:pic>
        <p:nvPicPr>
          <p:cNvPr id="5" name="Picture 4"/>
          <p:cNvPicPr>
            <a:picLocks noChangeAspect="1"/>
          </p:cNvPicPr>
          <p:nvPr/>
        </p:nvPicPr>
        <p:blipFill>
          <a:blip r:embed="rId2"/>
          <a:stretch>
            <a:fillRect/>
          </a:stretch>
        </p:blipFill>
        <p:spPr>
          <a:xfrm>
            <a:off x="2133600" y="1962150"/>
            <a:ext cx="4429125" cy="2975243"/>
          </a:xfrm>
          <a:prstGeom prst="rect">
            <a:avLst/>
          </a:prstGeom>
        </p:spPr>
      </p:pic>
    </p:spTree>
    <p:extLst>
      <p:ext uri="{BB962C8B-B14F-4D97-AF65-F5344CB8AC3E}">
        <p14:creationId xmlns:p14="http://schemas.microsoft.com/office/powerpoint/2010/main" val="320921965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Dependency injection</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Dependency injection (DI), is an important application design pattern. Angular has its own DI framework, which is typically used in the design of Angular applications to increase their efficiency and modularity.</a:t>
            </a:r>
            <a:endParaRPr lang="vi-VN" dirty="0"/>
          </a:p>
          <a:p>
            <a:r>
              <a:rPr lang="en-US" dirty="0"/>
              <a:t>Dependencies are services or objects that a class needs to perform its function. </a:t>
            </a:r>
            <a:endParaRPr lang="vi-VN" dirty="0"/>
          </a:p>
          <a:p>
            <a:r>
              <a:rPr lang="en-US" dirty="0"/>
              <a:t>DI is a coding pattern in which a class asks for dependencies from external sources rather than creating them itself.</a:t>
            </a:r>
          </a:p>
        </p:txBody>
      </p:sp>
    </p:spTree>
    <p:extLst>
      <p:ext uri="{BB962C8B-B14F-4D97-AF65-F5344CB8AC3E}">
        <p14:creationId xmlns:p14="http://schemas.microsoft.com/office/powerpoint/2010/main" val="79661894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Dependency injection</a:t>
            </a:r>
            <a:endParaRPr lang="en-US" dirty="0">
              <a:latin typeface="+mn-lt"/>
            </a:endParaRPr>
          </a:p>
        </p:txBody>
      </p:sp>
      <p:sp>
        <p:nvSpPr>
          <p:cNvPr id="3" name="Text Placeholder 2"/>
          <p:cNvSpPr>
            <a:spLocks noGrp="1"/>
          </p:cNvSpPr>
          <p:nvPr>
            <p:ph type="body" idx="1"/>
          </p:nvPr>
        </p:nvSpPr>
        <p:spPr/>
        <p:txBody>
          <a:bodyPr/>
          <a:lstStyle/>
          <a:p>
            <a:endParaRPr lang="en-US" dirty="0"/>
          </a:p>
        </p:txBody>
      </p:sp>
      <p:pic>
        <p:nvPicPr>
          <p:cNvPr id="14338" name="Picture 2" descr="Dependency Injection? Hiểu về Dependency Injection | TopDe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5854" y="1748652"/>
            <a:ext cx="3642954" cy="2504531"/>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Dependency Injection và Inversion of Control – Phần 1: Định nghĩa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574549"/>
            <a:ext cx="3799679" cy="2852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77326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Dependency injection</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Create an injectable service class</a:t>
            </a:r>
            <a:endParaRPr lang="vi-VN" dirty="0"/>
          </a:p>
          <a:p>
            <a:pPr lvl="1"/>
            <a:r>
              <a:rPr lang="en-US" dirty="0">
                <a:solidFill>
                  <a:srgbClr val="FF0000"/>
                </a:solidFill>
                <a:latin typeface="Droid Sans Mono"/>
              </a:rPr>
              <a:t>ng generate service heroes/hero</a:t>
            </a:r>
            <a:endParaRPr lang="vi-VN" dirty="0">
              <a:solidFill>
                <a:srgbClr val="FF0000"/>
              </a:solidFill>
              <a:latin typeface="Droid Sans Mono"/>
            </a:endParaRPr>
          </a:p>
          <a:p>
            <a:pPr lvl="1"/>
            <a:r>
              <a:rPr lang="en-US" dirty="0" smtClean="0"/>
              <a:t>Using decorator @</a:t>
            </a:r>
            <a:r>
              <a:rPr lang="en-US" u="sng" dirty="0" smtClean="0">
                <a:hlinkClick r:id="rId2"/>
              </a:rPr>
              <a:t>Injectable</a:t>
            </a:r>
            <a:endParaRPr lang="vi-VN" u="sng" dirty="0"/>
          </a:p>
          <a:p>
            <a:r>
              <a:rPr lang="en-US" dirty="0"/>
              <a:t>Configure an injector with a service provider</a:t>
            </a:r>
          </a:p>
          <a:p>
            <a:pPr lvl="1"/>
            <a:r>
              <a:rPr lang="en-US" dirty="0"/>
              <a:t>In the @Injectable() decorator for the service itself.</a:t>
            </a:r>
          </a:p>
          <a:p>
            <a:pPr lvl="1"/>
            <a:r>
              <a:rPr lang="en-US" dirty="0"/>
              <a:t>In the @</a:t>
            </a:r>
            <a:r>
              <a:rPr lang="en-US" dirty="0" err="1"/>
              <a:t>NgModule</a:t>
            </a:r>
            <a:r>
              <a:rPr lang="en-US" dirty="0"/>
              <a:t>() decorator for an </a:t>
            </a:r>
            <a:r>
              <a:rPr lang="en-US" dirty="0" err="1"/>
              <a:t>NgModule</a:t>
            </a:r>
            <a:r>
              <a:rPr lang="en-US" dirty="0"/>
              <a:t>.</a:t>
            </a:r>
          </a:p>
          <a:p>
            <a:pPr lvl="1"/>
            <a:r>
              <a:rPr lang="en-US" dirty="0"/>
              <a:t>In the @Component() decorator for a component.</a:t>
            </a:r>
            <a:endParaRPr lang="vi-VN" dirty="0"/>
          </a:p>
          <a:p>
            <a:r>
              <a:rPr lang="en-US" dirty="0"/>
              <a:t>Injecting services</a:t>
            </a:r>
          </a:p>
          <a:p>
            <a:pPr lvl="1"/>
            <a:r>
              <a:rPr lang="vi-VN" dirty="0"/>
              <a:t>T</a:t>
            </a:r>
            <a:r>
              <a:rPr lang="en-US" dirty="0"/>
              <a:t>ell Angular to inject a dependency in a component's constructor by specifying </a:t>
            </a:r>
            <a:r>
              <a:rPr lang="en-US" b="1" dirty="0"/>
              <a:t>a constructor parameter</a:t>
            </a:r>
            <a:r>
              <a:rPr lang="en-US" dirty="0"/>
              <a:t> with the dependency type</a:t>
            </a:r>
            <a:br>
              <a:rPr lang="en-US" dirty="0"/>
            </a:br>
            <a:endParaRPr lang="en-US" dirty="0"/>
          </a:p>
        </p:txBody>
      </p:sp>
    </p:spTree>
    <p:extLst>
      <p:ext uri="{BB962C8B-B14F-4D97-AF65-F5344CB8AC3E}">
        <p14:creationId xmlns:p14="http://schemas.microsoft.com/office/powerpoint/2010/main" val="66861791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pPr lvl="1"/>
            <a:r>
              <a:rPr lang="vi-VN" b="1" dirty="0"/>
              <a:t>Injector</a:t>
            </a:r>
            <a:r>
              <a:rPr lang="vi-VN" dirty="0"/>
              <a:t>: là một object có chứa các API để chúng ta tạo các instances của các phụ thuộc.</a:t>
            </a:r>
          </a:p>
          <a:p>
            <a:pPr lvl="1"/>
            <a:r>
              <a:rPr lang="vi-VN" b="1" dirty="0"/>
              <a:t>Provider</a:t>
            </a:r>
            <a:r>
              <a:rPr lang="vi-VN" dirty="0"/>
              <a:t>: giống như một công thức để Injector có thể biết làm thế nào để tạo một instance của một phụ thuộc.</a:t>
            </a:r>
          </a:p>
          <a:p>
            <a:pPr lvl="1"/>
            <a:r>
              <a:rPr lang="vi-VN" b="1" dirty="0"/>
              <a:t>Dependency</a:t>
            </a:r>
            <a:r>
              <a:rPr lang="vi-VN" dirty="0"/>
              <a:t>: là một object của một kiểu dữ liệu cần phải khởi tạo.</a:t>
            </a:r>
          </a:p>
          <a:p>
            <a:endParaRPr lang="en-US" dirty="0"/>
          </a:p>
        </p:txBody>
      </p:sp>
      <p:pic>
        <p:nvPicPr>
          <p:cNvPr id="1026" name="Picture 2" descr="https://viblo.asia/uploads/d9b69c02-9869-4ac4-a1e4-ee5081dad62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060928"/>
            <a:ext cx="4366330" cy="2082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84884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Dependency injection</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Dependency providers</a:t>
            </a:r>
          </a:p>
          <a:p>
            <a:pPr lvl="1"/>
            <a:r>
              <a:rPr lang="en-US" dirty="0"/>
              <a:t>A dependency </a:t>
            </a:r>
            <a:r>
              <a:rPr lang="en-US" dirty="0">
                <a:hlinkClick r:id="rId3"/>
              </a:rPr>
              <a:t>provider</a:t>
            </a:r>
            <a:r>
              <a:rPr lang="en-US" dirty="0"/>
              <a:t> configures an injector with a </a:t>
            </a:r>
            <a:r>
              <a:rPr lang="en-US" dirty="0">
                <a:hlinkClick r:id="rId4"/>
              </a:rPr>
              <a:t>DI token</a:t>
            </a:r>
            <a:r>
              <a:rPr lang="en-US" dirty="0"/>
              <a:t>, which that injector uses to provide the concrete, runtime version of a dependency value.</a:t>
            </a:r>
          </a:p>
          <a:p>
            <a:pPr lvl="1"/>
            <a:r>
              <a:rPr lang="en-US" dirty="0"/>
              <a:t>The injector relies on the provider configuration to create instances of the dependencies that it injects into components, directives, pipes, and other services.</a:t>
            </a:r>
          </a:p>
        </p:txBody>
      </p:sp>
      <p:pic>
        <p:nvPicPr>
          <p:cNvPr id="1026" name="Picture 2" descr="Angular - Introduction to services and dependency injec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3269611"/>
            <a:ext cx="3994999" cy="1818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927833"/>
      </p:ext>
    </p:extLst>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Dependency injection</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The Provider object literal</a:t>
            </a:r>
          </a:p>
          <a:p>
            <a:pPr lvl="1"/>
            <a:r>
              <a:rPr lang="en-US" sz="1400" dirty="0">
                <a:solidFill>
                  <a:srgbClr val="666600"/>
                </a:solidFill>
                <a:latin typeface="Droid Sans Mono"/>
              </a:rPr>
              <a:t>[{</a:t>
            </a:r>
            <a:r>
              <a:rPr lang="en-US" sz="1400" dirty="0">
                <a:solidFill>
                  <a:srgbClr val="000000"/>
                </a:solidFill>
                <a:latin typeface="Droid Sans Mono"/>
              </a:rPr>
              <a:t> provide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FF0000"/>
                </a:solidFill>
                <a:latin typeface="Droid Sans Mono"/>
              </a:rPr>
              <a:t>Logger</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00"/>
                </a:solidFill>
                <a:latin typeface="Droid Sans Mono"/>
              </a:rPr>
              <a:t>useClass</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FF0000"/>
                </a:solidFill>
                <a:latin typeface="Droid Sans Mono"/>
              </a:rPr>
              <a:t>Logger</a:t>
            </a:r>
            <a:r>
              <a:rPr lang="en-US" sz="1400" dirty="0">
                <a:solidFill>
                  <a:srgbClr val="000000"/>
                </a:solidFill>
                <a:latin typeface="Droid Sans Mono"/>
              </a:rPr>
              <a:t> </a:t>
            </a:r>
            <a:r>
              <a:rPr lang="en-US" sz="1400" dirty="0">
                <a:solidFill>
                  <a:srgbClr val="666600"/>
                </a:solidFill>
                <a:latin typeface="Droid Sans Mono"/>
              </a:rPr>
              <a:t>}]</a:t>
            </a:r>
          </a:p>
          <a:p>
            <a:r>
              <a:rPr lang="en-US" dirty="0"/>
              <a:t>Alternative class providers</a:t>
            </a:r>
          </a:p>
          <a:p>
            <a:pPr lvl="1"/>
            <a:r>
              <a:rPr lang="en-US" sz="1400" dirty="0">
                <a:solidFill>
                  <a:srgbClr val="666600"/>
                </a:solidFill>
                <a:latin typeface="Droid Sans Mono"/>
              </a:rPr>
              <a:t>[{</a:t>
            </a:r>
            <a:r>
              <a:rPr lang="en-US" sz="1400" dirty="0">
                <a:solidFill>
                  <a:srgbClr val="000000"/>
                </a:solidFill>
                <a:latin typeface="Droid Sans Mono"/>
              </a:rPr>
              <a:t> provide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FF0000"/>
                </a:solidFill>
                <a:latin typeface="Droid Sans Mono"/>
              </a:rPr>
              <a:t>Logger</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00"/>
                </a:solidFill>
                <a:latin typeface="Droid Sans Mono"/>
              </a:rPr>
              <a:t>useClass</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BetterLogger</a:t>
            </a:r>
            <a:r>
              <a:rPr lang="en-US" sz="1400" dirty="0">
                <a:solidFill>
                  <a:srgbClr val="000000"/>
                </a:solidFill>
                <a:latin typeface="Droid Sans Mono"/>
              </a:rPr>
              <a:t> </a:t>
            </a:r>
            <a:r>
              <a:rPr lang="en-US" sz="1400" dirty="0">
                <a:solidFill>
                  <a:srgbClr val="666600"/>
                </a:solidFill>
                <a:latin typeface="Droid Sans Mono"/>
              </a:rPr>
              <a:t>}]</a:t>
            </a:r>
            <a:endParaRPr lang="en-US" sz="1400" dirty="0"/>
          </a:p>
          <a:p>
            <a:pPr lvl="1"/>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NewLogger</a:t>
            </a:r>
            <a:r>
              <a:rPr lang="en-US" sz="1400" dirty="0">
                <a:solidFill>
                  <a:srgbClr val="666600"/>
                </a:solidFill>
                <a:latin typeface="Droid Sans Mono"/>
              </a:rPr>
              <a:t>,</a:t>
            </a:r>
            <a:r>
              <a:rPr lang="en-US" sz="1400" dirty="0">
                <a:solidFill>
                  <a:srgbClr val="000000"/>
                </a:solidFill>
                <a:latin typeface="Droid Sans Mono"/>
              </a:rPr>
              <a:t> </a:t>
            </a:r>
            <a:endParaRPr lang="en-US" sz="1400" dirty="0">
              <a:solidFill>
                <a:srgbClr val="006600"/>
              </a:solidFill>
              <a:latin typeface="Droid Sans Mono"/>
            </a:endParaRPr>
          </a:p>
          <a:p>
            <a:pPr marL="1047750" lvl="2" indent="0">
              <a:buNone/>
            </a:pPr>
            <a:r>
              <a:rPr lang="en-US" sz="1400" dirty="0">
                <a:solidFill>
                  <a:srgbClr val="666600"/>
                </a:solidFill>
                <a:latin typeface="Droid Sans Mono"/>
              </a:rPr>
              <a:t>{</a:t>
            </a:r>
            <a:r>
              <a:rPr lang="en-US" sz="1400" dirty="0">
                <a:solidFill>
                  <a:srgbClr val="000000"/>
                </a:solidFill>
                <a:latin typeface="Droid Sans Mono"/>
              </a:rPr>
              <a:t> provide</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OldLogger</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00"/>
                </a:solidFill>
                <a:latin typeface="Droid Sans Mono"/>
              </a:rPr>
              <a:t>useExisting</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NewLogger</a:t>
            </a:r>
            <a:r>
              <a:rPr lang="en-US" sz="1400" dirty="0">
                <a:solidFill>
                  <a:srgbClr val="666600"/>
                </a:solidFill>
                <a:latin typeface="Droid Sans Mono"/>
              </a:rPr>
              <a:t>}]</a:t>
            </a:r>
          </a:p>
          <a:p>
            <a:r>
              <a:rPr lang="en-US" dirty="0"/>
              <a:t>Non-class dependencies</a:t>
            </a:r>
          </a:p>
          <a:p>
            <a:pPr lvl="1"/>
            <a:r>
              <a:rPr lang="en-US" dirty="0"/>
              <a:t>inject a string, function, or object.</a:t>
            </a:r>
            <a:endParaRPr lang="vi-VN" dirty="0"/>
          </a:p>
          <a:p>
            <a:pPr lvl="1"/>
            <a:r>
              <a:rPr lang="en-US" dirty="0"/>
              <a:t>use an </a:t>
            </a:r>
            <a:r>
              <a:rPr lang="en-US" dirty="0" err="1"/>
              <a:t>InjectionToken</a:t>
            </a:r>
            <a:endParaRPr lang="vi-VN" dirty="0"/>
          </a:p>
          <a:p>
            <a:pPr lvl="1"/>
            <a:r>
              <a:rPr lang="vi-VN" dirty="0"/>
              <a:t>Ex: </a:t>
            </a:r>
            <a:r>
              <a:rPr lang="en-US" sz="1400" dirty="0">
                <a:solidFill>
                  <a:srgbClr val="0000FF"/>
                </a:solidFill>
                <a:latin typeface="Droid Sans Mono"/>
              </a:rPr>
              <a:t>export</a:t>
            </a:r>
            <a:r>
              <a:rPr lang="en-US" sz="1400" dirty="0">
                <a:solidFill>
                  <a:srgbClr val="000000"/>
                </a:solidFill>
                <a:latin typeface="Droid Sans Mono"/>
              </a:rPr>
              <a:t> </a:t>
            </a:r>
            <a:r>
              <a:rPr lang="en-US" sz="1400" dirty="0" err="1">
                <a:solidFill>
                  <a:srgbClr val="0000FF"/>
                </a:solidFill>
                <a:latin typeface="Droid Sans Mono"/>
              </a:rPr>
              <a:t>const</a:t>
            </a:r>
            <a:r>
              <a:rPr lang="en-US" sz="1400" dirty="0">
                <a:solidFill>
                  <a:srgbClr val="000000"/>
                </a:solidFill>
                <a:latin typeface="Droid Sans Mono"/>
              </a:rPr>
              <a:t> APP_CONFIG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new</a:t>
            </a:r>
            <a:r>
              <a:rPr lang="en-US" sz="1400" dirty="0">
                <a:solidFill>
                  <a:srgbClr val="000000"/>
                </a:solidFill>
                <a:latin typeface="Droid Sans Mono"/>
              </a:rPr>
              <a:t> </a:t>
            </a:r>
            <a:r>
              <a:rPr lang="en-US" sz="1400" dirty="0" err="1">
                <a:solidFill>
                  <a:srgbClr val="FF0000"/>
                </a:solidFill>
                <a:latin typeface="Droid Sans Mono"/>
                <a:hlinkClick r:id="rId2"/>
              </a:rPr>
              <a:t>InjectionToken</a:t>
            </a:r>
            <a:r>
              <a:rPr lang="en-US" sz="1400" dirty="0">
                <a:solidFill>
                  <a:srgbClr val="666600"/>
                </a:solidFill>
                <a:latin typeface="Droid Sans Mono"/>
              </a:rPr>
              <a:t>&lt;</a:t>
            </a:r>
            <a:r>
              <a:rPr lang="en-US" sz="1400" dirty="0" err="1">
                <a:solidFill>
                  <a:srgbClr val="FF0000"/>
                </a:solidFill>
                <a:latin typeface="Droid Sans Mono"/>
              </a:rPr>
              <a:t>AppConfig</a:t>
            </a:r>
            <a:r>
              <a:rPr lang="en-US" sz="1400" dirty="0">
                <a:solidFill>
                  <a:srgbClr val="666600"/>
                </a:solidFill>
                <a:latin typeface="Droid Sans Mono"/>
              </a:rPr>
              <a:t>&gt;(</a:t>
            </a:r>
            <a:r>
              <a:rPr lang="en-US" sz="1400" dirty="0">
                <a:solidFill>
                  <a:srgbClr val="880000"/>
                </a:solidFill>
                <a:latin typeface="Droid Sans Mono"/>
              </a:rPr>
              <a:t>'</a:t>
            </a:r>
            <a:r>
              <a:rPr lang="en-US" sz="1400" dirty="0" err="1">
                <a:solidFill>
                  <a:srgbClr val="880000"/>
                </a:solidFill>
                <a:latin typeface="Droid Sans Mono"/>
              </a:rPr>
              <a:t>app.config</a:t>
            </a:r>
            <a:r>
              <a:rPr lang="en-US" sz="1400" dirty="0">
                <a:solidFill>
                  <a:srgbClr val="880000"/>
                </a:solidFill>
                <a:latin typeface="Droid Sans Mono"/>
              </a:rPr>
              <a:t>'</a:t>
            </a:r>
            <a:r>
              <a:rPr lang="en-US" sz="1400" dirty="0">
                <a:solidFill>
                  <a:srgbClr val="666600"/>
                </a:solidFill>
                <a:latin typeface="Droid Sans Mono"/>
              </a:rPr>
              <a:t>);</a:t>
            </a:r>
            <a:endParaRPr lang="vi-VN" sz="1400" dirty="0">
              <a:solidFill>
                <a:srgbClr val="666600"/>
              </a:solidFill>
              <a:latin typeface="Droid Sans Mono"/>
            </a:endParaRPr>
          </a:p>
          <a:p>
            <a:pPr marL="1047750" lvl="2" indent="0">
              <a:buNone/>
            </a:pPr>
            <a:r>
              <a:rPr lang="vi-VN" sz="1100" dirty="0">
                <a:solidFill>
                  <a:srgbClr val="666600"/>
                </a:solidFill>
                <a:latin typeface="Droid Sans Mono"/>
              </a:rPr>
              <a:t>      </a:t>
            </a:r>
            <a:r>
              <a:rPr lang="it-IT" sz="1100" dirty="0">
                <a:solidFill>
                  <a:srgbClr val="000000"/>
                </a:solidFill>
                <a:latin typeface="Droid Sans Mono"/>
              </a:rPr>
              <a:t>providers</a:t>
            </a:r>
            <a:r>
              <a:rPr lang="it-IT" sz="1100" dirty="0">
                <a:solidFill>
                  <a:srgbClr val="666600"/>
                </a:solidFill>
                <a:latin typeface="Droid Sans Mono"/>
              </a:rPr>
              <a:t>:</a:t>
            </a:r>
            <a:r>
              <a:rPr lang="it-IT" sz="1100" dirty="0">
                <a:solidFill>
                  <a:srgbClr val="000000"/>
                </a:solidFill>
                <a:latin typeface="Droid Sans Mono"/>
              </a:rPr>
              <a:t> </a:t>
            </a:r>
            <a:r>
              <a:rPr lang="it-IT" sz="1100" dirty="0">
                <a:solidFill>
                  <a:srgbClr val="666600"/>
                </a:solidFill>
                <a:latin typeface="Droid Sans Mono"/>
              </a:rPr>
              <a:t>[{</a:t>
            </a:r>
            <a:r>
              <a:rPr lang="it-IT" sz="1100" dirty="0">
                <a:solidFill>
                  <a:srgbClr val="000000"/>
                </a:solidFill>
                <a:latin typeface="Droid Sans Mono"/>
              </a:rPr>
              <a:t> provide</a:t>
            </a:r>
            <a:r>
              <a:rPr lang="it-IT" sz="1100" dirty="0">
                <a:solidFill>
                  <a:srgbClr val="666600"/>
                </a:solidFill>
                <a:latin typeface="Droid Sans Mono"/>
              </a:rPr>
              <a:t>:</a:t>
            </a:r>
            <a:r>
              <a:rPr lang="it-IT" sz="1100" dirty="0">
                <a:solidFill>
                  <a:srgbClr val="000000"/>
                </a:solidFill>
                <a:latin typeface="Droid Sans Mono"/>
              </a:rPr>
              <a:t> APP_CONFIG</a:t>
            </a:r>
            <a:r>
              <a:rPr lang="it-IT" sz="1100" dirty="0">
                <a:solidFill>
                  <a:srgbClr val="666600"/>
                </a:solidFill>
                <a:latin typeface="Droid Sans Mono"/>
              </a:rPr>
              <a:t>,</a:t>
            </a:r>
            <a:r>
              <a:rPr lang="it-IT" sz="1100" dirty="0">
                <a:solidFill>
                  <a:srgbClr val="000000"/>
                </a:solidFill>
                <a:latin typeface="Droid Sans Mono"/>
              </a:rPr>
              <a:t> useValue</a:t>
            </a:r>
            <a:r>
              <a:rPr lang="it-IT" sz="1100" dirty="0">
                <a:solidFill>
                  <a:srgbClr val="666600"/>
                </a:solidFill>
                <a:latin typeface="Droid Sans Mono"/>
              </a:rPr>
              <a:t>:</a:t>
            </a:r>
            <a:r>
              <a:rPr lang="it-IT" sz="1100" dirty="0">
                <a:solidFill>
                  <a:srgbClr val="000000"/>
                </a:solidFill>
                <a:latin typeface="Droid Sans Mono"/>
              </a:rPr>
              <a:t> HERO_DI_CONFIG </a:t>
            </a:r>
            <a:r>
              <a:rPr lang="it-IT" sz="1100" dirty="0">
                <a:solidFill>
                  <a:srgbClr val="666600"/>
                </a:solidFill>
                <a:latin typeface="Droid Sans Mono"/>
              </a:rPr>
              <a:t>}]</a:t>
            </a:r>
            <a:r>
              <a:rPr lang="en-US" sz="1100" dirty="0"/>
              <a:t/>
            </a:r>
            <a:br>
              <a:rPr lang="en-US" sz="1100" dirty="0"/>
            </a:br>
            <a:endParaRPr lang="en-US" sz="1100" dirty="0"/>
          </a:p>
        </p:txBody>
      </p:sp>
    </p:spTree>
    <p:extLst>
      <p:ext uri="{BB962C8B-B14F-4D97-AF65-F5344CB8AC3E}">
        <p14:creationId xmlns:p14="http://schemas.microsoft.com/office/powerpoint/2010/main" val="26133019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Dependency injection</a:t>
            </a:r>
            <a:endParaRPr lang="en-US" dirty="0">
              <a:latin typeface="+mn-lt"/>
              <a:ea typeface="Arial"/>
              <a:cs typeface="Arial"/>
            </a:endParaRP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3"/>
          <a:stretch>
            <a:fillRect/>
          </a:stretch>
        </p:blipFill>
        <p:spPr>
          <a:xfrm>
            <a:off x="1981200" y="971550"/>
            <a:ext cx="5181600" cy="4120666"/>
          </a:xfrm>
          <a:prstGeom prst="rect">
            <a:avLst/>
          </a:prstGeom>
        </p:spPr>
      </p:pic>
    </p:spTree>
    <p:extLst>
      <p:ext uri="{BB962C8B-B14F-4D97-AF65-F5344CB8AC3E}">
        <p14:creationId xmlns:p14="http://schemas.microsoft.com/office/powerpoint/2010/main" val="334860037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Dependency injection</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smtClean="0"/>
              <a:t>Tree-shakable </a:t>
            </a:r>
            <a:r>
              <a:rPr lang="en-US" dirty="0"/>
              <a:t>providers</a:t>
            </a:r>
          </a:p>
          <a:p>
            <a:pPr lvl="1"/>
            <a:r>
              <a:rPr lang="en-US" dirty="0" err="1">
                <a:solidFill>
                  <a:srgbClr val="000000"/>
                </a:solidFill>
                <a:latin typeface="Droid Sans Mono"/>
              </a:rPr>
              <a:t>providedIn</a:t>
            </a:r>
            <a:r>
              <a:rPr lang="en-US" dirty="0">
                <a:solidFill>
                  <a:srgbClr val="666600"/>
                </a:solidFill>
                <a:latin typeface="Droid Sans Mono"/>
              </a:rPr>
              <a:t>:</a:t>
            </a:r>
            <a:r>
              <a:rPr lang="en-US" dirty="0">
                <a:solidFill>
                  <a:srgbClr val="000000"/>
                </a:solidFill>
                <a:latin typeface="Droid Sans Mono"/>
              </a:rPr>
              <a:t> </a:t>
            </a:r>
            <a:r>
              <a:rPr lang="en-US" dirty="0">
                <a:solidFill>
                  <a:srgbClr val="880000"/>
                </a:solidFill>
                <a:latin typeface="Droid Sans Mono"/>
              </a:rPr>
              <a:t>'root</a:t>
            </a:r>
            <a:r>
              <a:rPr lang="en-US" dirty="0" smtClean="0">
                <a:solidFill>
                  <a:srgbClr val="880000"/>
                </a:solidFill>
                <a:latin typeface="Droid Sans Mono"/>
              </a:rPr>
              <a:t>'</a:t>
            </a:r>
            <a:r>
              <a:rPr lang="en-US" dirty="0" smtClean="0">
                <a:solidFill>
                  <a:srgbClr val="666600"/>
                </a:solidFill>
                <a:latin typeface="Droid Sans Mono"/>
              </a:rPr>
              <a:t>,</a:t>
            </a:r>
            <a:endParaRPr lang="vi-VN" dirty="0" smtClean="0">
              <a:solidFill>
                <a:srgbClr val="666600"/>
              </a:solidFill>
              <a:latin typeface="Droid Sans Mono"/>
            </a:endParaRPr>
          </a:p>
          <a:p>
            <a:pPr marL="571500" lvl="1" indent="0">
              <a:buNone/>
            </a:pPr>
            <a:r>
              <a:rPr lang="vi-VN" sz="2100" dirty="0"/>
              <a:t>-&gt; Singleton</a:t>
            </a:r>
            <a:endParaRPr lang="en-US" sz="2100" dirty="0"/>
          </a:p>
        </p:txBody>
      </p:sp>
    </p:spTree>
    <p:extLst>
      <p:ext uri="{BB962C8B-B14F-4D97-AF65-F5344CB8AC3E}">
        <p14:creationId xmlns:p14="http://schemas.microsoft.com/office/powerpoint/2010/main" val="96444222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a:t>
            </a:r>
            <a:r>
              <a:rPr lang="vi-VN" dirty="0" smtClean="0"/>
              <a:t> (Javascript)</a:t>
            </a:r>
            <a:endParaRPr lang="en-US" dirty="0"/>
          </a:p>
        </p:txBody>
      </p:sp>
      <p:sp>
        <p:nvSpPr>
          <p:cNvPr id="3" name="Text Placeholder 2"/>
          <p:cNvSpPr>
            <a:spLocks noGrp="1"/>
          </p:cNvSpPr>
          <p:nvPr>
            <p:ph type="body" idx="1"/>
          </p:nvPr>
        </p:nvSpPr>
        <p:spPr>
          <a:xfrm>
            <a:off x="628705" y="1047750"/>
            <a:ext cx="7886700" cy="3263400"/>
          </a:xfrm>
        </p:spPr>
        <p:txBody>
          <a:bodyPr/>
          <a:lstStyle/>
          <a:p>
            <a:r>
              <a:rPr lang="vi-VN" dirty="0" smtClean="0"/>
              <a:t>L</a:t>
            </a:r>
            <a:r>
              <a:rPr lang="en-US" dirty="0" err="1"/>
              <a:t>ets</a:t>
            </a:r>
            <a:r>
              <a:rPr lang="en-US" dirty="0"/>
              <a:t> asynchronous methods return values like synchronous methods: instead of immediately returning the final value, the asynchronous method returns a </a:t>
            </a:r>
            <a:r>
              <a:rPr lang="en-US" i="1" dirty="0"/>
              <a:t>promise</a:t>
            </a:r>
            <a:r>
              <a:rPr lang="en-US" dirty="0"/>
              <a:t> to supply the value at some point in the future</a:t>
            </a:r>
            <a:r>
              <a:rPr lang="en-US" dirty="0" smtClean="0"/>
              <a:t>.</a:t>
            </a:r>
            <a:endParaRPr lang="vi-VN" dirty="0" smtClean="0"/>
          </a:p>
          <a:p>
            <a:pPr lvl="1"/>
            <a:r>
              <a:rPr lang="en-US" dirty="0">
                <a:hlinkClick r:id="rId2"/>
              </a:rPr>
              <a:t>https://</a:t>
            </a:r>
            <a:r>
              <a:rPr lang="en-US" dirty="0" smtClean="0">
                <a:hlinkClick r:id="rId2"/>
              </a:rPr>
              <a:t>www.w3schools.com/js/js_promise.asp</a:t>
            </a:r>
            <a:endParaRPr lang="vi-VN" dirty="0" smtClean="0"/>
          </a:p>
          <a:p>
            <a:pPr lvl="1"/>
            <a:r>
              <a:rPr lang="vi-VN" dirty="0">
                <a:hlinkClick r:id="rId3"/>
              </a:rPr>
              <a:t>https://</a:t>
            </a:r>
            <a:r>
              <a:rPr lang="vi-VN" dirty="0" smtClean="0">
                <a:hlinkClick r:id="rId3"/>
              </a:rPr>
              <a:t>topdev.vn/blog/tat-tan-tat-ve-promise-va-asyncawait</a:t>
            </a:r>
            <a:endParaRPr lang="vi-VN" dirty="0" smtClean="0"/>
          </a:p>
          <a:p>
            <a:pPr marL="571500" lvl="1" indent="0">
              <a:buNone/>
            </a:pPr>
            <a:endParaRPr lang="vi-VN" dirty="0" smtClean="0"/>
          </a:p>
          <a:p>
            <a:pPr lvl="1"/>
            <a:endParaRPr lang="en-US" dirty="0"/>
          </a:p>
        </p:txBody>
      </p:sp>
      <p:pic>
        <p:nvPicPr>
          <p:cNvPr id="1026" name="Picture 2" descr="https://mdn.mozillademos.org/files/8633/promis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3000919"/>
            <a:ext cx="5318193" cy="1971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09378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Promise</a:t>
            </a:r>
            <a:r>
              <a:rPr lang="vi-VN" dirty="0"/>
              <a:t> (Javascript)</a:t>
            </a:r>
            <a:endParaRPr lang="en-US" dirty="0"/>
          </a:p>
        </p:txBody>
      </p:sp>
      <p:sp>
        <p:nvSpPr>
          <p:cNvPr id="3" name="Text Placeholder 2"/>
          <p:cNvSpPr>
            <a:spLocks noGrp="1"/>
          </p:cNvSpPr>
          <p:nvPr>
            <p:ph type="body" idx="1"/>
          </p:nvPr>
        </p:nvSpPr>
        <p:spPr/>
        <p:txBody>
          <a:bodyPr/>
          <a:lstStyle/>
          <a:p>
            <a:r>
              <a:rPr lang="vi-VN" dirty="0"/>
              <a:t>Ex</a:t>
            </a:r>
          </a:p>
          <a:p>
            <a:pPr lvl="1"/>
            <a:r>
              <a:rPr lang="en-US" dirty="0" err="1"/>
              <a:t>const</a:t>
            </a:r>
            <a:r>
              <a:rPr lang="en-US" dirty="0"/>
              <a:t> promise = </a:t>
            </a:r>
            <a:r>
              <a:rPr lang="en-US" dirty="0" err="1"/>
              <a:t>createAudioFileAsync</a:t>
            </a:r>
            <a:r>
              <a:rPr lang="en-US" dirty="0"/>
              <a:t>(</a:t>
            </a:r>
            <a:r>
              <a:rPr lang="en-US" dirty="0" err="1"/>
              <a:t>audioSettings</a:t>
            </a:r>
            <a:r>
              <a:rPr lang="en-US" dirty="0"/>
              <a:t>); </a:t>
            </a:r>
            <a:r>
              <a:rPr lang="en-US" dirty="0" err="1"/>
              <a:t>promise.then</a:t>
            </a:r>
            <a:r>
              <a:rPr lang="en-US" dirty="0"/>
              <a:t>(</a:t>
            </a:r>
            <a:r>
              <a:rPr lang="en-US" dirty="0" err="1"/>
              <a:t>successCallback</a:t>
            </a:r>
            <a:r>
              <a:rPr lang="en-US" dirty="0"/>
              <a:t>, </a:t>
            </a:r>
            <a:r>
              <a:rPr lang="en-US" dirty="0" err="1"/>
              <a:t>failureCallback</a:t>
            </a:r>
            <a:r>
              <a:rPr lang="en-US" dirty="0"/>
              <a:t>)</a:t>
            </a:r>
            <a:endParaRPr lang="vi-VN" dirty="0"/>
          </a:p>
          <a:p>
            <a:r>
              <a:rPr lang="en-US" dirty="0"/>
              <a:t>Chaining</a:t>
            </a:r>
          </a:p>
          <a:p>
            <a:endParaRPr lang="en-US" dirty="0"/>
          </a:p>
        </p:txBody>
      </p:sp>
      <p:pic>
        <p:nvPicPr>
          <p:cNvPr id="7" name="Picture 6"/>
          <p:cNvPicPr>
            <a:picLocks noChangeAspect="1"/>
          </p:cNvPicPr>
          <p:nvPr/>
        </p:nvPicPr>
        <p:blipFill>
          <a:blip r:embed="rId2"/>
          <a:stretch>
            <a:fillRect/>
          </a:stretch>
        </p:blipFill>
        <p:spPr>
          <a:xfrm>
            <a:off x="1600200" y="2800350"/>
            <a:ext cx="3846956" cy="2060869"/>
          </a:xfrm>
          <a:prstGeom prst="rect">
            <a:avLst/>
          </a:prstGeom>
        </p:spPr>
      </p:pic>
    </p:spTree>
    <p:extLst>
      <p:ext uri="{BB962C8B-B14F-4D97-AF65-F5344CB8AC3E}">
        <p14:creationId xmlns:p14="http://schemas.microsoft.com/office/powerpoint/2010/main" val="1399577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Set up Environment</a:t>
            </a:r>
            <a:endParaRPr lang="en-US" dirty="0"/>
          </a:p>
        </p:txBody>
      </p:sp>
      <p:sp>
        <p:nvSpPr>
          <p:cNvPr id="3" name="Text Placeholder 2"/>
          <p:cNvSpPr>
            <a:spLocks noGrp="1"/>
          </p:cNvSpPr>
          <p:nvPr>
            <p:ph type="body" idx="1"/>
          </p:nvPr>
        </p:nvSpPr>
        <p:spPr/>
        <p:txBody>
          <a:bodyPr/>
          <a:lstStyle/>
          <a:p>
            <a:r>
              <a:rPr lang="en-US" dirty="0">
                <a:hlinkClick r:id="rId2"/>
              </a:rPr>
              <a:t>https://code.visualstudio.com/</a:t>
            </a:r>
            <a:endParaRPr lang="vi-VN" dirty="0"/>
          </a:p>
          <a:p>
            <a:r>
              <a:rPr lang="en-US" dirty="0">
                <a:hlinkClick r:id="rId3"/>
              </a:rPr>
              <a:t>https://code.visualstudio.com/docs/nodejs/angular-tutorial</a:t>
            </a:r>
            <a:endParaRPr lang="vi-VN" dirty="0"/>
          </a:p>
          <a:p>
            <a:pPr lvl="1"/>
            <a:r>
              <a:rPr lang="vi-VN" b="0" i="0" dirty="0">
                <a:solidFill>
                  <a:srgbClr val="24292E"/>
                </a:solidFill>
                <a:effectLst/>
                <a:latin typeface="-apple-system"/>
              </a:rPr>
              <a:t>Extention: </a:t>
            </a:r>
          </a:p>
          <a:p>
            <a:pPr lvl="2"/>
            <a:r>
              <a:rPr lang="en-US" b="0" i="0" dirty="0">
                <a:solidFill>
                  <a:srgbClr val="24292E"/>
                </a:solidFill>
                <a:effectLst/>
                <a:latin typeface="-apple-system"/>
              </a:rPr>
              <a:t>Angular Language Service, </a:t>
            </a:r>
            <a:r>
              <a:rPr lang="en-US" b="0" i="0" dirty="0" err="1">
                <a:solidFill>
                  <a:srgbClr val="24292E"/>
                </a:solidFill>
                <a:effectLst/>
                <a:latin typeface="-apple-system"/>
              </a:rPr>
              <a:t>EditorConfig</a:t>
            </a:r>
            <a:r>
              <a:rPr lang="en-US" b="0" i="0" dirty="0">
                <a:solidFill>
                  <a:srgbClr val="24292E"/>
                </a:solidFill>
                <a:effectLst/>
                <a:latin typeface="-apple-system"/>
              </a:rPr>
              <a:t> for VS Code, </a:t>
            </a:r>
            <a:r>
              <a:rPr lang="en-US" b="0" i="0" dirty="0" err="1">
                <a:solidFill>
                  <a:srgbClr val="24292E"/>
                </a:solidFill>
                <a:effectLst/>
                <a:latin typeface="-apple-system"/>
              </a:rPr>
              <a:t>ESLint</a:t>
            </a:r>
            <a:r>
              <a:rPr lang="en-US" b="0" i="0" dirty="0">
                <a:solidFill>
                  <a:srgbClr val="24292E"/>
                </a:solidFill>
                <a:effectLst/>
                <a:latin typeface="-apple-system"/>
              </a:rPr>
              <a:t>/</a:t>
            </a:r>
            <a:r>
              <a:rPr lang="en-US" b="0" i="0" dirty="0" err="1">
                <a:solidFill>
                  <a:srgbClr val="24292E"/>
                </a:solidFill>
                <a:effectLst/>
                <a:latin typeface="-apple-system"/>
              </a:rPr>
              <a:t>TSLint</a:t>
            </a:r>
            <a:r>
              <a:rPr lang="en-US" b="0" i="0" dirty="0">
                <a:solidFill>
                  <a:srgbClr val="24292E"/>
                </a:solidFill>
                <a:effectLst/>
                <a:latin typeface="-apple-system"/>
              </a:rPr>
              <a:t>, </a:t>
            </a:r>
            <a:r>
              <a:rPr lang="en-US" b="0" i="0" dirty="0" err="1">
                <a:solidFill>
                  <a:srgbClr val="24292E"/>
                </a:solidFill>
                <a:effectLst/>
                <a:latin typeface="-apple-system"/>
              </a:rPr>
              <a:t>Nx</a:t>
            </a:r>
            <a:r>
              <a:rPr lang="en-US" b="0" i="0" dirty="0">
                <a:solidFill>
                  <a:srgbClr val="24292E"/>
                </a:solidFill>
                <a:effectLst/>
                <a:latin typeface="-apple-system"/>
              </a:rPr>
              <a:t> Console (optional)</a:t>
            </a:r>
            <a:endParaRPr lang="vi-VN" dirty="0"/>
          </a:p>
          <a:p>
            <a:endParaRPr lang="en-US" dirty="0"/>
          </a:p>
        </p:txBody>
      </p:sp>
    </p:spTree>
    <p:extLst>
      <p:ext uri="{BB962C8B-B14F-4D97-AF65-F5344CB8AC3E}">
        <p14:creationId xmlns:p14="http://schemas.microsoft.com/office/powerpoint/2010/main" val="80221233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Promise</a:t>
            </a:r>
            <a:r>
              <a:rPr lang="vi-VN" dirty="0"/>
              <a:t> (Javascript)</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0" y="1887855"/>
            <a:ext cx="4838700" cy="1552575"/>
          </a:xfrm>
          <a:prstGeom prst="rect">
            <a:avLst/>
          </a:prstGeom>
        </p:spPr>
      </p:pic>
      <p:pic>
        <p:nvPicPr>
          <p:cNvPr id="5" name="Picture 4"/>
          <p:cNvPicPr>
            <a:picLocks noChangeAspect="1"/>
          </p:cNvPicPr>
          <p:nvPr/>
        </p:nvPicPr>
        <p:blipFill>
          <a:blip r:embed="rId3"/>
          <a:stretch>
            <a:fillRect/>
          </a:stretch>
        </p:blipFill>
        <p:spPr>
          <a:xfrm>
            <a:off x="4953000" y="1887855"/>
            <a:ext cx="3829050" cy="1543050"/>
          </a:xfrm>
          <a:prstGeom prst="rect">
            <a:avLst/>
          </a:prstGeom>
        </p:spPr>
      </p:pic>
    </p:spTree>
    <p:extLst>
      <p:ext uri="{BB962C8B-B14F-4D97-AF65-F5344CB8AC3E}">
        <p14:creationId xmlns:p14="http://schemas.microsoft.com/office/powerpoint/2010/main" val="268627166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latin typeface="+mn-lt"/>
            </a:endParaRPr>
          </a:p>
        </p:txBody>
      </p:sp>
      <p:sp>
        <p:nvSpPr>
          <p:cNvPr id="3" name="Text Placeholder 2"/>
          <p:cNvSpPr>
            <a:spLocks noGrp="1"/>
          </p:cNvSpPr>
          <p:nvPr>
            <p:ph type="body" idx="1"/>
          </p:nvPr>
        </p:nvSpPr>
        <p:spPr/>
        <p:txBody>
          <a:bodyPr/>
          <a:lstStyle/>
          <a:p>
            <a:r>
              <a:rPr lang="vi-VN" dirty="0">
                <a:hlinkClick r:id="rId2"/>
              </a:rPr>
              <a:t>https://</a:t>
            </a:r>
            <a:r>
              <a:rPr lang="vi-VN" dirty="0" smtClean="0">
                <a:hlinkClick r:id="rId2"/>
              </a:rPr>
              <a:t>angular.io/guide/http</a:t>
            </a:r>
            <a:endParaRPr lang="vi-VN" dirty="0"/>
          </a:p>
          <a:p>
            <a:r>
              <a:rPr lang="en-US" dirty="0" smtClean="0"/>
              <a:t>Most </a:t>
            </a:r>
            <a:r>
              <a:rPr lang="en-US" dirty="0"/>
              <a:t>front-end applications need to communicate with a server over the HTTP protocol, in order to download or upload data and </a:t>
            </a:r>
            <a:r>
              <a:rPr lang="en-US" dirty="0" err="1"/>
              <a:t>accesss</a:t>
            </a:r>
            <a:r>
              <a:rPr lang="en-US" dirty="0"/>
              <a:t> other back-end services.</a:t>
            </a:r>
            <a:endParaRPr lang="vi-VN" dirty="0"/>
          </a:p>
          <a:p>
            <a:r>
              <a:rPr lang="en-US" dirty="0" err="1"/>
              <a:t>HttpClient</a:t>
            </a:r>
            <a:r>
              <a:rPr lang="en-US" dirty="0"/>
              <a:t> service class in @angular/common/http.</a:t>
            </a:r>
          </a:p>
        </p:txBody>
      </p:sp>
    </p:spTree>
    <p:extLst>
      <p:ext uri="{BB962C8B-B14F-4D97-AF65-F5344CB8AC3E}">
        <p14:creationId xmlns:p14="http://schemas.microsoft.com/office/powerpoint/2010/main" val="384910733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Setup for server communication</a:t>
            </a:r>
          </a:p>
          <a:p>
            <a:pPr lvl="1"/>
            <a:r>
              <a:rPr lang="en-US" dirty="0"/>
              <a:t>you need to import the Angular </a:t>
            </a:r>
            <a:r>
              <a:rPr lang="en-US" dirty="0" err="1"/>
              <a:t>HttpClientModule</a:t>
            </a:r>
            <a:r>
              <a:rPr lang="en-US" dirty="0"/>
              <a:t>.</a:t>
            </a:r>
          </a:p>
          <a:p>
            <a:pPr lvl="1"/>
            <a:r>
              <a:rPr lang="en-US" dirty="0"/>
              <a:t>inject the </a:t>
            </a:r>
            <a:r>
              <a:rPr lang="en-US" b="1" dirty="0" err="1"/>
              <a:t>HttpClient</a:t>
            </a:r>
            <a:r>
              <a:rPr lang="en-US" dirty="0"/>
              <a:t> service as a dependency of an application class</a:t>
            </a:r>
          </a:p>
          <a:p>
            <a:pPr lvl="1"/>
            <a:r>
              <a:rPr lang="en-US" b="1" dirty="0" err="1"/>
              <a:t>RxJS</a:t>
            </a:r>
            <a:r>
              <a:rPr lang="en-US" dirty="0"/>
              <a:t> observable and operator symbols</a:t>
            </a:r>
          </a:p>
          <a:p>
            <a:r>
              <a:rPr lang="en-US" dirty="0"/>
              <a:t>Requesting data from a server</a:t>
            </a:r>
          </a:p>
          <a:p>
            <a:pPr lvl="1"/>
            <a:r>
              <a:rPr lang="en-US" dirty="0"/>
              <a:t>The </a:t>
            </a:r>
            <a:r>
              <a:rPr lang="en-US" dirty="0" err="1"/>
              <a:t>aynchronous</a:t>
            </a:r>
            <a:r>
              <a:rPr lang="en-US" dirty="0"/>
              <a:t> method sends an HTTP request, and returns an Observable that emits the requested data when the response is received</a:t>
            </a:r>
          </a:p>
          <a:p>
            <a:pPr lvl="1"/>
            <a:r>
              <a:rPr lang="en-US" dirty="0"/>
              <a:t>The get() method takes two </a:t>
            </a:r>
            <a:r>
              <a:rPr lang="vi-VN" dirty="0" smtClean="0"/>
              <a:t>arguments:</a:t>
            </a:r>
            <a:r>
              <a:rPr lang="en-US" dirty="0" smtClean="0"/>
              <a:t> </a:t>
            </a:r>
            <a:r>
              <a:rPr lang="en-US" dirty="0"/>
              <a:t>the </a:t>
            </a:r>
            <a:r>
              <a:rPr lang="en-US" b="1" dirty="0"/>
              <a:t>endpoint URL</a:t>
            </a:r>
            <a:r>
              <a:rPr lang="en-US" dirty="0"/>
              <a:t> from which to fetch, and </a:t>
            </a:r>
            <a:r>
              <a:rPr lang="en-US" b="1" dirty="0"/>
              <a:t>an options </a:t>
            </a:r>
            <a:r>
              <a:rPr lang="en-US" dirty="0"/>
              <a:t>object</a:t>
            </a:r>
            <a:br>
              <a:rPr lang="en-US" dirty="0"/>
            </a:br>
            <a:endParaRPr lang="en-US" dirty="0"/>
          </a:p>
        </p:txBody>
      </p:sp>
    </p:spTree>
    <p:extLst>
      <p:ext uri="{BB962C8B-B14F-4D97-AF65-F5344CB8AC3E}">
        <p14:creationId xmlns:p14="http://schemas.microsoft.com/office/powerpoint/2010/main" val="383921117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Arial"/>
                <a:sym typeface="Arial"/>
              </a:rPr>
              <a:t>Http</a:t>
            </a:r>
            <a:r>
              <a:rPr lang="vi-VN" dirty="0">
                <a:ea typeface="Arial"/>
                <a:cs typeface="Arial"/>
                <a:sym typeface="Arial"/>
              </a:rPr>
              <a:t> </a:t>
            </a:r>
            <a:r>
              <a:rPr lang="en-US" dirty="0">
                <a:ea typeface="Arial"/>
                <a:cs typeface="Arial"/>
                <a:sym typeface="Arial"/>
              </a:rPr>
              <a:t>Client</a:t>
            </a:r>
            <a:endParaRPr lang="en-US" dirty="0"/>
          </a:p>
        </p:txBody>
      </p:sp>
      <p:sp>
        <p:nvSpPr>
          <p:cNvPr id="3" name="Text Placeholder 2"/>
          <p:cNvSpPr>
            <a:spLocks noGrp="1"/>
          </p:cNvSpPr>
          <p:nvPr>
            <p:ph type="body" idx="1"/>
          </p:nvPr>
        </p:nvSpPr>
        <p:spPr/>
        <p:txBody>
          <a:bodyPr/>
          <a:lstStyle/>
          <a:p>
            <a:pPr lvl="1"/>
            <a:r>
              <a:rPr lang="en-US" dirty="0"/>
              <a:t>The </a:t>
            </a:r>
            <a:r>
              <a:rPr lang="en-US" i="1" dirty="0"/>
              <a:t>observe</a:t>
            </a:r>
            <a:r>
              <a:rPr lang="en-US" dirty="0"/>
              <a:t> option specifies how much of the response to return.</a:t>
            </a:r>
          </a:p>
          <a:p>
            <a:pPr lvl="1"/>
            <a:r>
              <a:rPr lang="en-US" dirty="0"/>
              <a:t>The </a:t>
            </a:r>
            <a:r>
              <a:rPr lang="en-US" i="1" dirty="0" err="1"/>
              <a:t>responseType</a:t>
            </a:r>
            <a:r>
              <a:rPr lang="en-US" dirty="0"/>
              <a:t> option specifies the format in which to return data.</a:t>
            </a:r>
          </a:p>
          <a:p>
            <a:pPr lvl="1"/>
            <a:endParaRPr lang="en-US" dirty="0"/>
          </a:p>
        </p:txBody>
      </p:sp>
      <p:pic>
        <p:nvPicPr>
          <p:cNvPr id="5" name="Picture 4"/>
          <p:cNvPicPr>
            <a:picLocks noChangeAspect="1"/>
          </p:cNvPicPr>
          <p:nvPr/>
        </p:nvPicPr>
        <p:blipFill>
          <a:blip r:embed="rId2"/>
          <a:stretch>
            <a:fillRect/>
          </a:stretch>
        </p:blipFill>
        <p:spPr>
          <a:xfrm>
            <a:off x="1676400" y="2419350"/>
            <a:ext cx="4914900" cy="1885167"/>
          </a:xfrm>
          <a:prstGeom prst="rect">
            <a:avLst/>
          </a:prstGeom>
        </p:spPr>
      </p:pic>
    </p:spTree>
    <p:extLst>
      <p:ext uri="{BB962C8B-B14F-4D97-AF65-F5344CB8AC3E}">
        <p14:creationId xmlns:p14="http://schemas.microsoft.com/office/powerpoint/2010/main" val="356515236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Handling request errors</a:t>
            </a:r>
          </a:p>
          <a:p>
            <a:pPr lvl="1"/>
            <a:r>
              <a:rPr lang="en-US" dirty="0"/>
              <a:t>The handler returns an </a:t>
            </a:r>
            <a:r>
              <a:rPr lang="en-US" dirty="0" err="1"/>
              <a:t>RxJS</a:t>
            </a:r>
            <a:r>
              <a:rPr lang="en-US" dirty="0"/>
              <a:t> </a:t>
            </a:r>
            <a:r>
              <a:rPr lang="en-US" dirty="0" err="1"/>
              <a:t>ErrorObservable</a:t>
            </a:r>
            <a:r>
              <a:rPr lang="en-US" dirty="0"/>
              <a:t> with a user-friendly error message</a:t>
            </a:r>
            <a:endParaRPr lang="vi-VN" dirty="0"/>
          </a:p>
          <a:p>
            <a:pPr lvl="1"/>
            <a:r>
              <a:rPr lang="en-US" dirty="0"/>
              <a:t>using a pipe to send all observables returned by the </a:t>
            </a:r>
            <a:r>
              <a:rPr lang="en-US" dirty="0" err="1"/>
              <a:t>HttpClient.get</a:t>
            </a:r>
            <a:r>
              <a:rPr lang="en-US" dirty="0"/>
              <a:t>() call to the error handler.</a:t>
            </a:r>
            <a:endParaRPr lang="vi-VN" dirty="0"/>
          </a:p>
          <a:p>
            <a:pPr lvl="1"/>
            <a:r>
              <a:rPr lang="en-US" sz="1400" dirty="0">
                <a:solidFill>
                  <a:srgbClr val="0000FF"/>
                </a:solidFill>
                <a:latin typeface="Droid Sans Mono"/>
              </a:rPr>
              <a:t>return</a:t>
            </a:r>
            <a:r>
              <a:rPr lang="en-US" sz="1400" dirty="0">
                <a:solidFill>
                  <a:srgbClr val="000000"/>
                </a:solidFill>
                <a:latin typeface="Droid Sans Mono"/>
              </a:rPr>
              <a:t> </a:t>
            </a:r>
            <a:r>
              <a:rPr lang="en-US" sz="1400" dirty="0" err="1">
                <a:solidFill>
                  <a:srgbClr val="0000FF"/>
                </a:solidFill>
                <a:latin typeface="Droid Sans Mono"/>
              </a:rPr>
              <a:t>this</a:t>
            </a:r>
            <a:r>
              <a:rPr lang="en-US" sz="1400" dirty="0" err="1">
                <a:solidFill>
                  <a:srgbClr val="666600"/>
                </a:solidFill>
                <a:latin typeface="Droid Sans Mono"/>
              </a:rPr>
              <a:t>.</a:t>
            </a:r>
            <a:r>
              <a:rPr lang="en-US" sz="1400" dirty="0" err="1">
                <a:solidFill>
                  <a:srgbClr val="000000"/>
                </a:solidFill>
                <a:latin typeface="Droid Sans Mono"/>
              </a:rPr>
              <a:t>http</a:t>
            </a:r>
            <a:r>
              <a:rPr lang="en-US" sz="1400" dirty="0" err="1">
                <a:solidFill>
                  <a:srgbClr val="666600"/>
                </a:solidFill>
                <a:latin typeface="Droid Sans Mono"/>
              </a:rPr>
              <a:t>.</a:t>
            </a:r>
            <a:r>
              <a:rPr lang="en-US" sz="1400" dirty="0" err="1">
                <a:solidFill>
                  <a:srgbClr val="0000FF"/>
                </a:solidFill>
                <a:latin typeface="Droid Sans Mono"/>
              </a:rPr>
              <a:t>get</a:t>
            </a:r>
            <a:r>
              <a:rPr lang="en-US" sz="1400" dirty="0">
                <a:solidFill>
                  <a:srgbClr val="666600"/>
                </a:solidFill>
                <a:latin typeface="Droid Sans Mono"/>
              </a:rPr>
              <a:t>&lt;</a:t>
            </a:r>
            <a:r>
              <a:rPr lang="en-US" sz="1400" dirty="0" err="1">
                <a:solidFill>
                  <a:srgbClr val="FF0000"/>
                </a:solidFill>
                <a:latin typeface="Droid Sans Mono"/>
              </a:rPr>
              <a:t>Config</a:t>
            </a:r>
            <a:r>
              <a:rPr lang="en-US" sz="1400" dirty="0">
                <a:solidFill>
                  <a:srgbClr val="666600"/>
                </a:solidFill>
                <a:latin typeface="Droid Sans Mono"/>
              </a:rPr>
              <a:t>&gt;(</a:t>
            </a:r>
            <a:r>
              <a:rPr lang="en-US" sz="1400" dirty="0" err="1">
                <a:solidFill>
                  <a:srgbClr val="0000FF"/>
                </a:solidFill>
                <a:latin typeface="Droid Sans Mono"/>
              </a:rPr>
              <a:t>this</a:t>
            </a:r>
            <a:r>
              <a:rPr lang="en-US" sz="1400" dirty="0" err="1">
                <a:solidFill>
                  <a:srgbClr val="666600"/>
                </a:solidFill>
                <a:latin typeface="Droid Sans Mono"/>
              </a:rPr>
              <a:t>.</a:t>
            </a:r>
            <a:r>
              <a:rPr lang="en-US" sz="1400" dirty="0" err="1">
                <a:solidFill>
                  <a:srgbClr val="000000"/>
                </a:solidFill>
                <a:latin typeface="Droid Sans Mono"/>
              </a:rPr>
              <a:t>configUrl</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pipe</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00"/>
                </a:solidFill>
                <a:latin typeface="Droid Sans Mono"/>
              </a:rPr>
              <a:t>catchError</a:t>
            </a:r>
            <a:r>
              <a:rPr lang="en-US" sz="1400" dirty="0">
                <a:solidFill>
                  <a:srgbClr val="666600"/>
                </a:solidFill>
                <a:latin typeface="Droid Sans Mono"/>
              </a:rPr>
              <a:t>(</a:t>
            </a:r>
            <a:r>
              <a:rPr lang="en-US" sz="1400" dirty="0" err="1">
                <a:solidFill>
                  <a:srgbClr val="0000FF"/>
                </a:solidFill>
                <a:latin typeface="Droid Sans Mono"/>
              </a:rPr>
              <a:t>this</a:t>
            </a:r>
            <a:r>
              <a:rPr lang="en-US" sz="1400" dirty="0" err="1">
                <a:solidFill>
                  <a:srgbClr val="666600"/>
                </a:solidFill>
                <a:latin typeface="Droid Sans Mono"/>
              </a:rPr>
              <a:t>.</a:t>
            </a:r>
            <a:r>
              <a:rPr lang="en-US" sz="1400" dirty="0" err="1">
                <a:solidFill>
                  <a:srgbClr val="000000"/>
                </a:solidFill>
                <a:latin typeface="Droid Sans Mono"/>
              </a:rPr>
              <a:t>handleError</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endParaRPr lang="vi-VN" sz="1400" dirty="0">
              <a:solidFill>
                <a:srgbClr val="666600"/>
              </a:solidFill>
              <a:latin typeface="Droid Sans Mono"/>
            </a:endParaRPr>
          </a:p>
          <a:p>
            <a:r>
              <a:rPr lang="en-US" sz="1800" dirty="0"/>
              <a:t>Retrying a failed request</a:t>
            </a:r>
          </a:p>
          <a:p>
            <a:pPr lvl="1"/>
            <a:r>
              <a:rPr lang="en-US" sz="1500" dirty="0"/>
              <a:t>The </a:t>
            </a:r>
            <a:r>
              <a:rPr lang="en-US" sz="1500" dirty="0" err="1"/>
              <a:t>RxJS</a:t>
            </a:r>
            <a:r>
              <a:rPr lang="en-US" sz="1500" dirty="0"/>
              <a:t> library offers several retry operators. For example, the retry() operator automatically re-subscribes to a failed Observable a specified number of times.</a:t>
            </a:r>
            <a:br>
              <a:rPr lang="en-US" sz="1500" dirty="0"/>
            </a:br>
            <a:endParaRPr lang="en-US" sz="1400" dirty="0"/>
          </a:p>
        </p:txBody>
      </p:sp>
    </p:spTree>
    <p:extLst>
      <p:ext uri="{BB962C8B-B14F-4D97-AF65-F5344CB8AC3E}">
        <p14:creationId xmlns:p14="http://schemas.microsoft.com/office/powerpoint/2010/main" val="335753067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Sending data to a server</a:t>
            </a:r>
          </a:p>
          <a:p>
            <a:pPr lvl="1"/>
            <a:r>
              <a:rPr lang="en-US" dirty="0" err="1"/>
              <a:t>HttpClient</a:t>
            </a:r>
            <a:r>
              <a:rPr lang="en-US" dirty="0"/>
              <a:t> supports other HTTP methods such as PUT, POST, and DELETE</a:t>
            </a:r>
            <a:br>
              <a:rPr lang="en-US" dirty="0"/>
            </a:br>
            <a:endParaRPr lang="en-US" dirty="0"/>
          </a:p>
        </p:txBody>
      </p:sp>
      <p:pic>
        <p:nvPicPr>
          <p:cNvPr id="5" name="Picture 4"/>
          <p:cNvPicPr>
            <a:picLocks noChangeAspect="1"/>
          </p:cNvPicPr>
          <p:nvPr/>
        </p:nvPicPr>
        <p:blipFill>
          <a:blip r:embed="rId2"/>
          <a:stretch>
            <a:fillRect/>
          </a:stretch>
        </p:blipFill>
        <p:spPr>
          <a:xfrm>
            <a:off x="1524000" y="2190750"/>
            <a:ext cx="5610225" cy="1885950"/>
          </a:xfrm>
          <a:prstGeom prst="rect">
            <a:avLst/>
          </a:prstGeom>
        </p:spPr>
      </p:pic>
    </p:spTree>
    <p:extLst>
      <p:ext uri="{BB962C8B-B14F-4D97-AF65-F5344CB8AC3E}">
        <p14:creationId xmlns:p14="http://schemas.microsoft.com/office/powerpoint/2010/main" val="22255383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Configuring HTTP URL parameters</a:t>
            </a:r>
          </a:p>
          <a:p>
            <a:pPr lvl="1"/>
            <a:r>
              <a:rPr lang="en-US" dirty="0"/>
              <a:t>Use the </a:t>
            </a:r>
            <a:r>
              <a:rPr lang="en-US" dirty="0" err="1"/>
              <a:t>HttpParams</a:t>
            </a:r>
            <a:r>
              <a:rPr lang="en-US" dirty="0"/>
              <a:t> class with the </a:t>
            </a:r>
            <a:r>
              <a:rPr lang="en-US" dirty="0" err="1"/>
              <a:t>params</a:t>
            </a:r>
            <a:r>
              <a:rPr lang="en-US" dirty="0"/>
              <a:t> request option to add URL query strings in your </a:t>
            </a:r>
            <a:r>
              <a:rPr lang="en-US" dirty="0" err="1"/>
              <a:t>HttpRequest</a:t>
            </a:r>
            <a:r>
              <a:rPr lang="en-US" dirty="0"/>
              <a:t>.</a:t>
            </a:r>
          </a:p>
          <a:p>
            <a:pPr lvl="1"/>
            <a:r>
              <a:rPr lang="en-US" dirty="0"/>
              <a:t>import {</a:t>
            </a:r>
            <a:r>
              <a:rPr lang="en-US" dirty="0" err="1">
                <a:hlinkClick r:id="rId2"/>
              </a:rPr>
              <a:t>HttpParams</a:t>
            </a:r>
            <a:r>
              <a:rPr lang="en-US" dirty="0"/>
              <a:t>} from "@angular/common/</a:t>
            </a:r>
            <a:r>
              <a:rPr lang="en-US" dirty="0">
                <a:hlinkClick r:id="rId3"/>
              </a:rPr>
              <a:t>http</a:t>
            </a:r>
            <a:r>
              <a:rPr lang="en-US" dirty="0"/>
              <a:t>";</a:t>
            </a:r>
          </a:p>
          <a:p>
            <a:pPr lvl="2"/>
            <a:r>
              <a:rPr lang="en-US" dirty="0">
                <a:hlinkClick r:id="rId4"/>
              </a:rPr>
              <a:t>http://api/heroes?name=cat.</a:t>
            </a:r>
            <a:endParaRPr lang="en-US" dirty="0"/>
          </a:p>
        </p:txBody>
      </p:sp>
    </p:spTree>
    <p:extLst>
      <p:ext uri="{BB962C8B-B14F-4D97-AF65-F5344CB8AC3E}">
        <p14:creationId xmlns:p14="http://schemas.microsoft.com/office/powerpoint/2010/main" val="371127128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latin typeface="+mn-lt"/>
            </a:endParaRPr>
          </a:p>
        </p:txBody>
      </p:sp>
      <p:sp>
        <p:nvSpPr>
          <p:cNvPr id="3" name="Text Placeholder 2"/>
          <p:cNvSpPr>
            <a:spLocks noGrp="1"/>
          </p:cNvSpPr>
          <p:nvPr>
            <p:ph type="body" idx="1"/>
          </p:nvPr>
        </p:nvSpPr>
        <p:spPr/>
        <p:txBody>
          <a:bodyPr/>
          <a:lstStyle/>
          <a:p>
            <a:r>
              <a:rPr lang="en-US" dirty="0"/>
              <a:t>Intercepting requests and responses</a:t>
            </a:r>
          </a:p>
          <a:p>
            <a:pPr lvl="1"/>
            <a:r>
              <a:rPr lang="en-US" dirty="0"/>
              <a:t>Interceptors can perform a variety of </a:t>
            </a:r>
            <a:r>
              <a:rPr lang="en-US" i="1" dirty="0"/>
              <a:t>implicit</a:t>
            </a:r>
            <a:r>
              <a:rPr lang="en-US" dirty="0"/>
              <a:t> tasks, from authentication to logging, in a routine, standard way, for every HTTP request/response.</a:t>
            </a:r>
          </a:p>
          <a:p>
            <a:pPr lvl="1"/>
            <a:r>
              <a:rPr lang="en-US" dirty="0"/>
              <a:t>Without interception, developers would have to implement these tasks explicitly for each </a:t>
            </a:r>
            <a:r>
              <a:rPr lang="en-US" dirty="0" err="1"/>
              <a:t>HttpClient</a:t>
            </a:r>
            <a:r>
              <a:rPr lang="en-US" dirty="0"/>
              <a:t> method call.</a:t>
            </a:r>
          </a:p>
          <a:p>
            <a:r>
              <a:rPr lang="en-US" dirty="0"/>
              <a:t>Write an interceptor</a:t>
            </a:r>
          </a:p>
          <a:p>
            <a:pPr lvl="1"/>
            <a:r>
              <a:rPr lang="en-US" dirty="0"/>
              <a:t>To implement an interceptor, declare a class that implements the intercept() method of the </a:t>
            </a:r>
            <a:r>
              <a:rPr lang="en-US" dirty="0" err="1"/>
              <a:t>HttpInterceptor</a:t>
            </a:r>
            <a:r>
              <a:rPr lang="en-US" dirty="0"/>
              <a:t> interface.</a:t>
            </a:r>
          </a:p>
          <a:p>
            <a:pPr lvl="1"/>
            <a:r>
              <a:rPr lang="en-US" dirty="0"/>
              <a:t>{ provide: </a:t>
            </a:r>
            <a:r>
              <a:rPr lang="en-US" dirty="0">
                <a:hlinkClick r:id="rId2"/>
              </a:rPr>
              <a:t>HTTP_INTERCEPTORS</a:t>
            </a:r>
            <a:r>
              <a:rPr lang="en-US" dirty="0"/>
              <a:t>, </a:t>
            </a:r>
            <a:r>
              <a:rPr lang="en-US" dirty="0" err="1"/>
              <a:t>useClass</a:t>
            </a:r>
            <a:r>
              <a:rPr lang="en-US" dirty="0"/>
              <a:t>: </a:t>
            </a:r>
            <a:r>
              <a:rPr lang="en-US" dirty="0" err="1"/>
              <a:t>NoopInterceptor</a:t>
            </a:r>
            <a:r>
              <a:rPr lang="en-US" dirty="0"/>
              <a:t>, multi: true },</a:t>
            </a:r>
          </a:p>
          <a:p>
            <a:r>
              <a:rPr lang="en-US" dirty="0"/>
              <a:t>Most interceptors call </a:t>
            </a:r>
            <a:r>
              <a:rPr lang="en-US" dirty="0" err="1"/>
              <a:t>next.handle</a:t>
            </a:r>
            <a:r>
              <a:rPr lang="en-US" dirty="0"/>
              <a:t>() so that the request flows through to the next interceptor and, eventually, the backend handler.</a:t>
            </a:r>
          </a:p>
          <a:p>
            <a:endParaRPr lang="en-US" dirty="0"/>
          </a:p>
        </p:txBody>
      </p:sp>
    </p:spTree>
    <p:extLst>
      <p:ext uri="{BB962C8B-B14F-4D97-AF65-F5344CB8AC3E}">
        <p14:creationId xmlns:p14="http://schemas.microsoft.com/office/powerpoint/2010/main" val="258063689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Routing &amp; Navigation</a:t>
            </a:r>
            <a:endParaRPr lang="en-US" dirty="0">
              <a:latin typeface="+mn-lt"/>
            </a:endParaRPr>
          </a:p>
        </p:txBody>
      </p:sp>
      <p:sp>
        <p:nvSpPr>
          <p:cNvPr id="3" name="Text Placeholder 2"/>
          <p:cNvSpPr>
            <a:spLocks noGrp="1"/>
          </p:cNvSpPr>
          <p:nvPr>
            <p:ph type="body" idx="1"/>
          </p:nvPr>
        </p:nvSpPr>
        <p:spPr/>
        <p:txBody>
          <a:bodyPr/>
          <a:lstStyle/>
          <a:p>
            <a:r>
              <a:rPr lang="vi-VN" dirty="0">
                <a:hlinkClick r:id="rId2"/>
              </a:rPr>
              <a:t>https://</a:t>
            </a:r>
            <a:r>
              <a:rPr lang="vi-VN" dirty="0" smtClean="0">
                <a:hlinkClick r:id="rId2"/>
              </a:rPr>
              <a:t>angular.io/guide/router</a:t>
            </a:r>
            <a:endParaRPr lang="vi-VN" dirty="0"/>
          </a:p>
          <a:p>
            <a:r>
              <a:rPr lang="vi-VN" dirty="0" smtClean="0"/>
              <a:t>Y</a:t>
            </a:r>
            <a:r>
              <a:rPr lang="en-US" dirty="0" err="1" smtClean="0"/>
              <a:t>ou</a:t>
            </a:r>
            <a:r>
              <a:rPr lang="en-US" dirty="0" smtClean="0"/>
              <a:t> </a:t>
            </a:r>
            <a:r>
              <a:rPr lang="en-US" dirty="0"/>
              <a:t>change what the user sees by showing or hiding portions of the display that correspond to particular components, rather than going out to the server to get a new page. </a:t>
            </a:r>
            <a:endParaRPr lang="vi-VN" dirty="0"/>
          </a:p>
          <a:p>
            <a:pPr marL="95250" indent="0">
              <a:buNone/>
            </a:pPr>
            <a:endParaRPr lang="en-US" dirty="0"/>
          </a:p>
        </p:txBody>
      </p:sp>
      <p:pic>
        <p:nvPicPr>
          <p:cNvPr id="1026" name="Picture 2" descr="Angular Routing – Gras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800350"/>
            <a:ext cx="3479800" cy="217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76177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Arial"/>
                <a:sym typeface="Arial"/>
              </a:rPr>
              <a:t>Routing &amp; Navigation</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Defining a basic route</a:t>
            </a:r>
          </a:p>
          <a:p>
            <a:pPr lvl="1"/>
            <a:r>
              <a:rPr lang="en-US" dirty="0"/>
              <a:t>Import the </a:t>
            </a:r>
            <a:r>
              <a:rPr lang="en-US" b="1" dirty="0" err="1"/>
              <a:t>AppRoutingModule</a:t>
            </a:r>
            <a:r>
              <a:rPr lang="en-US" b="1" dirty="0"/>
              <a:t> </a:t>
            </a:r>
            <a:r>
              <a:rPr lang="en-US" dirty="0"/>
              <a:t>into </a:t>
            </a:r>
            <a:r>
              <a:rPr lang="en-US" dirty="0" err="1"/>
              <a:t>AppModule</a:t>
            </a:r>
            <a:r>
              <a:rPr lang="en-US" dirty="0"/>
              <a:t> and add it to the imports array.</a:t>
            </a:r>
            <a:endParaRPr lang="vi-VN" dirty="0"/>
          </a:p>
          <a:p>
            <a:pPr lvl="1"/>
            <a:r>
              <a:rPr lang="en-US" dirty="0"/>
              <a:t>Import </a:t>
            </a:r>
            <a:r>
              <a:rPr lang="en-US" b="1" dirty="0" err="1"/>
              <a:t>RouterModule</a:t>
            </a:r>
            <a:r>
              <a:rPr lang="en-US" dirty="0"/>
              <a:t> and Routes into your routing module.</a:t>
            </a:r>
            <a:endParaRPr lang="vi-VN" dirty="0"/>
          </a:p>
          <a:p>
            <a:pPr lvl="1"/>
            <a:r>
              <a:rPr lang="en-US" dirty="0"/>
              <a:t>Define your routes in your Routes array.</a:t>
            </a:r>
            <a:endParaRPr lang="vi-VN" dirty="0"/>
          </a:p>
          <a:p>
            <a:pPr lvl="1"/>
            <a:endParaRPr lang="vi-VN" dirty="0"/>
          </a:p>
          <a:p>
            <a:pPr lvl="1"/>
            <a:endParaRPr lang="vi-VN" dirty="0"/>
          </a:p>
          <a:p>
            <a:pPr lvl="1"/>
            <a:endParaRPr lang="vi-VN" dirty="0"/>
          </a:p>
          <a:p>
            <a:pPr lvl="1"/>
            <a:r>
              <a:rPr lang="en-US" dirty="0"/>
              <a:t>Add your routes to your application.</a:t>
            </a:r>
            <a:endParaRPr lang="vi-VN" dirty="0"/>
          </a:p>
          <a:p>
            <a:pPr lvl="2"/>
            <a:r>
              <a:rPr lang="en-US" sz="1200" dirty="0">
                <a:solidFill>
                  <a:srgbClr val="000088"/>
                </a:solidFill>
                <a:latin typeface="Droid Sans Mono"/>
              </a:rPr>
              <a:t>&lt;a</a:t>
            </a:r>
            <a:r>
              <a:rPr lang="en-US" sz="1200" dirty="0">
                <a:solidFill>
                  <a:srgbClr val="000000"/>
                </a:solidFill>
                <a:latin typeface="Droid Sans Mono"/>
              </a:rPr>
              <a:t> </a:t>
            </a:r>
            <a:r>
              <a:rPr lang="en-US" sz="1200" dirty="0" err="1">
                <a:solidFill>
                  <a:srgbClr val="660066"/>
                </a:solidFill>
                <a:latin typeface="Droid Sans Mono"/>
                <a:hlinkClick r:id="rId2"/>
              </a:rPr>
              <a:t>routerLink</a:t>
            </a:r>
            <a:r>
              <a:rPr lang="en-US" sz="1200" dirty="0">
                <a:solidFill>
                  <a:srgbClr val="666600"/>
                </a:solidFill>
                <a:latin typeface="Droid Sans Mono"/>
              </a:rPr>
              <a:t>=</a:t>
            </a:r>
            <a:r>
              <a:rPr lang="en-US" sz="1200" dirty="0">
                <a:solidFill>
                  <a:srgbClr val="880000"/>
                </a:solidFill>
                <a:latin typeface="Droid Sans Mono"/>
              </a:rPr>
              <a:t>"/first-component"</a:t>
            </a:r>
            <a:r>
              <a:rPr lang="en-US" sz="1200" dirty="0">
                <a:solidFill>
                  <a:srgbClr val="000000"/>
                </a:solidFill>
                <a:latin typeface="Droid Sans Mono"/>
              </a:rPr>
              <a:t> </a:t>
            </a:r>
            <a:r>
              <a:rPr lang="en-US" sz="1200" dirty="0" err="1">
                <a:solidFill>
                  <a:srgbClr val="660066"/>
                </a:solidFill>
                <a:latin typeface="Droid Sans Mono"/>
                <a:hlinkClick r:id="rId3"/>
              </a:rPr>
              <a:t>routerLinkActive</a:t>
            </a:r>
            <a:r>
              <a:rPr lang="en-US" sz="1200" dirty="0">
                <a:solidFill>
                  <a:srgbClr val="666600"/>
                </a:solidFill>
                <a:latin typeface="Droid Sans Mono"/>
              </a:rPr>
              <a:t>=</a:t>
            </a:r>
            <a:r>
              <a:rPr lang="en-US" sz="1200" dirty="0">
                <a:solidFill>
                  <a:srgbClr val="880000"/>
                </a:solidFill>
                <a:latin typeface="Droid Sans Mono"/>
              </a:rPr>
              <a:t>"active"</a:t>
            </a:r>
            <a:r>
              <a:rPr lang="en-US" sz="1200" dirty="0">
                <a:solidFill>
                  <a:srgbClr val="000088"/>
                </a:solidFill>
                <a:latin typeface="Droid Sans Mono"/>
              </a:rPr>
              <a:t>&gt;</a:t>
            </a:r>
            <a:r>
              <a:rPr lang="en-US" sz="1200" dirty="0">
                <a:solidFill>
                  <a:srgbClr val="000000"/>
                </a:solidFill>
                <a:latin typeface="Droid Sans Mono"/>
              </a:rPr>
              <a:t>First </a:t>
            </a:r>
            <a:r>
              <a:rPr lang="en-US" sz="1200" dirty="0">
                <a:solidFill>
                  <a:srgbClr val="000000"/>
                </a:solidFill>
                <a:latin typeface="Droid Sans Mono"/>
                <a:hlinkClick r:id="rId4"/>
              </a:rPr>
              <a:t>Component</a:t>
            </a:r>
            <a:r>
              <a:rPr lang="en-US" sz="1200" dirty="0">
                <a:solidFill>
                  <a:srgbClr val="000088"/>
                </a:solidFill>
                <a:latin typeface="Droid Sans Mono"/>
              </a:rPr>
              <a:t>&lt;/a&gt;</a:t>
            </a:r>
            <a:r>
              <a:rPr lang="en-US" dirty="0"/>
              <a:t/>
            </a:r>
            <a:br>
              <a:rPr lang="en-US" dirty="0"/>
            </a:br>
            <a:endParaRPr lang="en-US" dirty="0"/>
          </a:p>
        </p:txBody>
      </p:sp>
      <p:pic>
        <p:nvPicPr>
          <p:cNvPr id="7" name="Picture 6"/>
          <p:cNvPicPr>
            <a:picLocks noChangeAspect="1"/>
          </p:cNvPicPr>
          <p:nvPr/>
        </p:nvPicPr>
        <p:blipFill>
          <a:blip r:embed="rId5"/>
          <a:stretch>
            <a:fillRect/>
          </a:stretch>
        </p:blipFill>
        <p:spPr>
          <a:xfrm>
            <a:off x="1600200" y="2996483"/>
            <a:ext cx="3505200" cy="767372"/>
          </a:xfrm>
          <a:prstGeom prst="rect">
            <a:avLst/>
          </a:prstGeom>
        </p:spPr>
      </p:pic>
    </p:spTree>
    <p:extLst>
      <p:ext uri="{BB962C8B-B14F-4D97-AF65-F5344CB8AC3E}">
        <p14:creationId xmlns:p14="http://schemas.microsoft.com/office/powerpoint/2010/main" val="26617077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7825</TotalTime>
  <Words>3570</Words>
  <Application>Microsoft Office PowerPoint</Application>
  <PresentationFormat>On-screen Show (16:9)</PresentationFormat>
  <Paragraphs>571</Paragraphs>
  <Slides>115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115</vt:i4>
      </vt:variant>
    </vt:vector>
  </HeadingPairs>
  <TitlesOfParts>
    <vt:vector size="124" baseType="lpstr">
      <vt:lpstr>Calibri</vt:lpstr>
      <vt:lpstr>Droid Sans Mono</vt:lpstr>
      <vt:lpstr>Courier New</vt:lpstr>
      <vt:lpstr>-apple-system</vt:lpstr>
      <vt:lpstr>Menlo</vt:lpstr>
      <vt:lpstr>SFMono-Regular</vt:lpstr>
      <vt:lpstr>Arial</vt:lpstr>
      <vt:lpstr>Tahoma</vt:lpstr>
      <vt:lpstr>Office Theme</vt:lpstr>
      <vt:lpstr>Angular</vt:lpstr>
      <vt:lpstr>Agenda</vt:lpstr>
      <vt:lpstr>Agenda</vt:lpstr>
      <vt:lpstr>References</vt:lpstr>
      <vt:lpstr>Angular Introduction</vt:lpstr>
      <vt:lpstr>Angular Introduction</vt:lpstr>
      <vt:lpstr>Angular Webapp Flow Example</vt:lpstr>
      <vt:lpstr>Set up Environment</vt:lpstr>
      <vt:lpstr>Set up Environment</vt:lpstr>
      <vt:lpstr>Set up Environment</vt:lpstr>
      <vt:lpstr>Set up Environment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TypeScript</vt:lpstr>
      <vt:lpstr>TypeScript</vt:lpstr>
      <vt:lpstr>TypeScript</vt:lpstr>
      <vt:lpstr>TypeScript</vt:lpstr>
      <vt:lpstr>TypeScript</vt:lpstr>
      <vt:lpstr>TypeScript</vt:lpstr>
      <vt:lpstr>Angular Data Binding</vt:lpstr>
      <vt:lpstr>Angular Data Binding</vt:lpstr>
      <vt:lpstr>Angular Data Binding</vt:lpstr>
      <vt:lpstr>Angular Data Binding</vt:lpstr>
      <vt:lpstr>Angular Data Binding</vt:lpstr>
      <vt:lpstr>Angular Data Binding</vt:lpstr>
      <vt:lpstr>Angular Data Binding</vt:lpstr>
      <vt:lpstr>Angular Data Binding</vt:lpstr>
      <vt:lpstr>Angular Data Binding</vt:lpstr>
      <vt:lpstr>Angular Data Binding</vt:lpstr>
      <vt:lpstr>Angular Data Binding</vt:lpstr>
      <vt:lpstr>PowerPoint Presentation</vt:lpstr>
      <vt:lpstr>Template reference variables</vt:lpstr>
      <vt:lpstr>Component Investigation</vt:lpstr>
      <vt:lpstr>Component lifecycle</vt:lpstr>
      <vt:lpstr>Component lifecycle</vt:lpstr>
      <vt:lpstr>Component lifecycle</vt:lpstr>
      <vt:lpstr>Component interaction</vt:lpstr>
      <vt:lpstr>Component interaction</vt:lpstr>
      <vt:lpstr>Component interaction</vt:lpstr>
      <vt:lpstr>Component interaction</vt:lpstr>
      <vt:lpstr>Component interaction</vt:lpstr>
      <vt:lpstr>Component interaction</vt:lpstr>
      <vt:lpstr>Component interaction</vt:lpstr>
      <vt:lpstr>Directives</vt:lpstr>
      <vt:lpstr>Directives</vt:lpstr>
      <vt:lpstr>Attribute directives</vt:lpstr>
      <vt:lpstr>Attribute directives</vt:lpstr>
      <vt:lpstr>Attribute directives</vt:lpstr>
      <vt:lpstr>Structural directives</vt:lpstr>
      <vt:lpstr>Structural directives</vt:lpstr>
      <vt:lpstr>Pipes</vt:lpstr>
      <vt:lpstr>Pipes</vt:lpstr>
      <vt:lpstr>Pipes</vt:lpstr>
      <vt:lpstr>Forms</vt:lpstr>
      <vt:lpstr>Template-driven forms</vt:lpstr>
      <vt:lpstr>Template-driven forms</vt:lpstr>
      <vt:lpstr>Template-driven forms</vt:lpstr>
      <vt:lpstr>Template-driven forms</vt:lpstr>
      <vt:lpstr>Template-driven forms</vt:lpstr>
      <vt:lpstr>Template-driven forms</vt:lpstr>
      <vt:lpstr>Template-driven forms</vt:lpstr>
      <vt:lpstr>PowerPoint Presentation</vt:lpstr>
      <vt:lpstr>Reactive form</vt:lpstr>
      <vt:lpstr>Reactive form</vt:lpstr>
      <vt:lpstr>Reactive form</vt:lpstr>
      <vt:lpstr>Reactive form</vt:lpstr>
      <vt:lpstr>Reactive form</vt:lpstr>
      <vt:lpstr>Reactive form</vt:lpstr>
      <vt:lpstr>Dependency injection</vt:lpstr>
      <vt:lpstr>Dependency injection</vt:lpstr>
      <vt:lpstr>Dependency injection</vt:lpstr>
      <vt:lpstr>Dependency injection</vt:lpstr>
      <vt:lpstr>Dependency injection</vt:lpstr>
      <vt:lpstr>Dependency injection</vt:lpstr>
      <vt:lpstr>Dependency injection</vt:lpstr>
      <vt:lpstr>Dependency injection</vt:lpstr>
      <vt:lpstr>Promise (Javascript)</vt:lpstr>
      <vt:lpstr>Promise (Javascript)</vt:lpstr>
      <vt:lpstr>Promise (Javascript)</vt:lpstr>
      <vt:lpstr>Http Client</vt:lpstr>
      <vt:lpstr>Http Client</vt:lpstr>
      <vt:lpstr>Http Client</vt:lpstr>
      <vt:lpstr>Http Client</vt:lpstr>
      <vt:lpstr>Http Client</vt:lpstr>
      <vt:lpstr>Http Client</vt:lpstr>
      <vt:lpstr>Http Client</vt:lpstr>
      <vt:lpstr>Routing &amp; Navigation</vt:lpstr>
      <vt:lpstr>Routing &amp; Navigation</vt:lpstr>
      <vt:lpstr>Routing &amp; Navigation</vt:lpstr>
      <vt:lpstr>Routing &amp; Navigation</vt:lpstr>
      <vt:lpstr>Observables &amp; RxJS</vt:lpstr>
      <vt:lpstr>Observables &amp; RxJS</vt:lpstr>
      <vt:lpstr>PowerPoint Presentation</vt:lpstr>
      <vt:lpstr>Observables &amp; RxJS</vt:lpstr>
      <vt:lpstr>PowerPoint Presentation</vt:lpstr>
      <vt:lpstr>PowerPoint Presentation</vt:lpstr>
      <vt:lpstr>PowerPoint Presentation</vt:lpstr>
      <vt:lpstr>PowerPoint Presentation</vt:lpstr>
      <vt:lpstr>Anatomy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cp:lastModifiedBy>Giau Le</cp:lastModifiedBy>
  <cp:revision>176</cp:revision>
  <dcterms:modified xsi:type="dcterms:W3CDTF">2020-11-08T15:11:13Z</dcterms:modified>
</cp:coreProperties>
</file>