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62" r:id="rId3"/>
    <p:sldId id="258" r:id="rId4"/>
    <p:sldId id="280" r:id="rId5"/>
    <p:sldId id="281" r:id="rId6"/>
    <p:sldId id="282" r:id="rId7"/>
    <p:sldId id="283" r:id="rId8"/>
    <p:sldId id="284" r:id="rId9"/>
    <p:sldId id="306" r:id="rId10"/>
    <p:sldId id="285" r:id="rId11"/>
    <p:sldId id="286" r:id="rId12"/>
    <p:sldId id="288" r:id="rId13"/>
    <p:sldId id="289" r:id="rId14"/>
    <p:sldId id="290" r:id="rId15"/>
    <p:sldId id="291" r:id="rId16"/>
    <p:sldId id="287" r:id="rId17"/>
    <p:sldId id="292" r:id="rId18"/>
    <p:sldId id="293" r:id="rId19"/>
    <p:sldId id="294" r:id="rId20"/>
    <p:sldId id="295" r:id="rId21"/>
    <p:sldId id="296" r:id="rId22"/>
    <p:sldId id="298" r:id="rId23"/>
    <p:sldId id="307" r:id="rId24"/>
    <p:sldId id="308" r:id="rId25"/>
    <p:sldId id="299" r:id="rId26"/>
    <p:sldId id="300" r:id="rId27"/>
    <p:sldId id="301" r:id="rId28"/>
    <p:sldId id="303" r:id="rId29"/>
    <p:sldId id="309" r:id="rId30"/>
    <p:sldId id="304" r:id="rId31"/>
    <p:sldId id="311"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029" autoAdjust="0"/>
  </p:normalViewPr>
  <p:slideViewPr>
    <p:cSldViewPr>
      <p:cViewPr varScale="1">
        <p:scale>
          <a:sx n="106" d="100"/>
          <a:sy n="106" d="100"/>
        </p:scale>
        <p:origin x="40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69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CSS/initial" TargetMode="External"/><Relationship Id="rId2" Type="http://schemas.openxmlformats.org/officeDocument/2006/relationships/hyperlink" Target="https://developer.mozilla.org/en-US/docs/Web/CSS/inherit" TargetMode="External"/><Relationship Id="rId1" Type="http://schemas.openxmlformats.org/officeDocument/2006/relationships/slideLayout" Target="../slideLayouts/slideLayout2.xml"/><Relationship Id="rId5" Type="http://schemas.openxmlformats.org/officeDocument/2006/relationships/hyperlink" Target="https://viblo.asia/p/ban-da-that-su-hieu-gia-tri-initial-inherit-va-unset-trong-css-RQqKLPwOK7z" TargetMode="External"/><Relationship Id="rId4" Type="http://schemas.openxmlformats.org/officeDocument/2006/relationships/hyperlink" Target="https://developer.mozilla.org/en-US/docs/Web/CSS/uns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ss-tricks.com/when-using-important-is-the-right-choice/" TargetMode="External"/><Relationship Id="rId2" Type="http://schemas.openxmlformats.org/officeDocument/2006/relationships/hyperlink" Target="https://developer.mozilla.org/en-US/docs/Web/CSS/Specific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earn-html.org/en/Media_Quer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CSS/height" TargetMode="External"/><Relationship Id="rId2" Type="http://schemas.openxmlformats.org/officeDocument/2006/relationships/hyperlink" Target="https://developer.mozilla.org/en-US/docs/Web/CSS/width"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paddin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css" TargetMode="External"/><Relationship Id="rId2" Type="http://schemas.openxmlformats.org/officeDocument/2006/relationships/hyperlink" Target="https://developer.mozilla.org/en-US/docs/Learn/CSS/First_steps/How_CSS_is_structured" TargetMode="External"/><Relationship Id="rId1" Type="http://schemas.openxmlformats.org/officeDocument/2006/relationships/slideLayout" Target="../slideLayouts/slideLayout2.xml"/><Relationship Id="rId4" Type="http://schemas.openxmlformats.org/officeDocument/2006/relationships/hyperlink" Target="https://www.learn-html.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echtalk.vn/su-khac-nhau-giua-display-inline-block-va-inline-block.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Learn/CSS/Building_blocks/Values_and_uni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css/tryit.asp?filename=trycss_layout_float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ass-lang.com/gui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ss-tricks.com/when-using-important-is-the-right-choice/" TargetMode="External"/><Relationship Id="rId2" Type="http://schemas.openxmlformats.org/officeDocument/2006/relationships/hyperlink" Target="https://www.tothenew.com/blog/10-best-practices-in-css/" TargetMode="External"/><Relationship Id="rId1" Type="http://schemas.openxmlformats.org/officeDocument/2006/relationships/slideLayout" Target="../slideLayouts/slideLayout2.xml"/><Relationship Id="rId4" Type="http://schemas.openxmlformats.org/officeDocument/2006/relationships/hyperlink" Target="https://thachpham.com/web-development/html-css/reset-css-la-gi-va-vi-sao-nen-reset-css.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giaule91/basic-html.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smtClean="0"/>
              <a:t>CSS</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smtClean="0"/>
              <a:t>Author: Giau Le</a:t>
            </a:r>
            <a:endParaRPr lang="e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vi-VN" b="1" dirty="0"/>
              <a:t>Tính chất xếp tầng và thừa kế</a:t>
            </a:r>
            <a:r>
              <a:rPr lang="en-US" b="1" dirty="0" smtClean="0"/>
              <a:t> </a:t>
            </a:r>
            <a:r>
              <a:rPr lang="en-US" b="1" dirty="0" smtClean="0"/>
              <a:t>(d)</a:t>
            </a:r>
            <a:endParaRPr lang="en-US" dirty="0"/>
          </a:p>
        </p:txBody>
      </p:sp>
      <p:sp>
        <p:nvSpPr>
          <p:cNvPr id="3" name="Text Placeholder 2"/>
          <p:cNvSpPr>
            <a:spLocks noGrp="1"/>
          </p:cNvSpPr>
          <p:nvPr>
            <p:ph type="body" idx="1"/>
          </p:nvPr>
        </p:nvSpPr>
        <p:spPr/>
        <p:txBody>
          <a:bodyPr/>
          <a:lstStyle/>
          <a:p>
            <a:r>
              <a:rPr lang="en-US" dirty="0"/>
              <a:t>Controlling </a:t>
            </a:r>
            <a:r>
              <a:rPr lang="vi-VN" dirty="0" smtClean="0"/>
              <a:t>thừa kế</a:t>
            </a:r>
            <a:endParaRPr lang="en-US" dirty="0"/>
          </a:p>
          <a:p>
            <a:pPr lvl="1"/>
            <a:r>
              <a:rPr lang="en-US" dirty="0"/>
              <a:t> </a:t>
            </a:r>
            <a:r>
              <a:rPr lang="vi-VN" dirty="0"/>
              <a:t> Mỗi thuộc tính </a:t>
            </a:r>
            <a:r>
              <a:rPr lang="vi-VN" dirty="0" smtClean="0"/>
              <a:t>CSS nhận 3 giá trị</a:t>
            </a:r>
            <a:endParaRPr lang="en-US" dirty="0"/>
          </a:p>
          <a:p>
            <a:pPr lvl="2"/>
            <a:r>
              <a:rPr lang="en-US" b="1" dirty="0">
                <a:hlinkClick r:id="rId2"/>
              </a:rPr>
              <a:t>inherit</a:t>
            </a:r>
            <a:endParaRPr lang="en-US" dirty="0"/>
          </a:p>
          <a:p>
            <a:pPr marL="1047750" lvl="2" indent="0">
              <a:buNone/>
            </a:pPr>
            <a:r>
              <a:rPr lang="vi-VN" dirty="0" smtClean="0"/>
              <a:t>Đặt giá trị thuộc tính áp dụng cho phần tử giống như giá trị của phần tử cha. Nghĩa là “mở tính chất thừa kế”</a:t>
            </a:r>
            <a:endParaRPr lang="en-US" dirty="0"/>
          </a:p>
          <a:p>
            <a:pPr lvl="2"/>
            <a:r>
              <a:rPr lang="en-US" b="1" dirty="0">
                <a:hlinkClick r:id="rId3"/>
              </a:rPr>
              <a:t>initial</a:t>
            </a:r>
            <a:endParaRPr lang="en-US" dirty="0"/>
          </a:p>
          <a:p>
            <a:pPr marL="1047750" lvl="2" indent="0">
              <a:buNone/>
            </a:pPr>
            <a:r>
              <a:rPr lang="vi-VN" dirty="0" smtClean="0"/>
              <a:t>Đặt giá trị thuộc tính áp dụng cho phần tử về lại giá trị ban đầu của thuộc tính đó.</a:t>
            </a:r>
            <a:endParaRPr lang="en-US" dirty="0"/>
          </a:p>
          <a:p>
            <a:pPr lvl="2"/>
            <a:r>
              <a:rPr lang="en-US" b="1" dirty="0" smtClean="0">
                <a:hlinkClick r:id="rId4"/>
              </a:rPr>
              <a:t>Unset</a:t>
            </a:r>
            <a:endParaRPr lang="en-US" dirty="0"/>
          </a:p>
          <a:p>
            <a:pPr marL="1047750" lvl="2" indent="0">
              <a:buNone/>
            </a:pPr>
            <a:r>
              <a:rPr lang="vi-VN" dirty="0" smtClean="0"/>
              <a:t>Reset thuộc tính về lại giá trị nguyên thủy, nghĩa là nếu </a:t>
            </a:r>
            <a:r>
              <a:rPr lang="vi-VN" dirty="0" smtClean="0"/>
              <a:t>nó </a:t>
            </a:r>
            <a:r>
              <a:rPr lang="vi-VN" dirty="0" smtClean="0"/>
              <a:t>là thuộc tính thừa kế thì sẽ là inherit, ngược lại nó đúng vai trò như initial.</a:t>
            </a:r>
            <a:r>
              <a:rPr lang="en-US" dirty="0"/>
              <a:t/>
            </a:r>
            <a:br>
              <a:rPr lang="en-US" dirty="0"/>
            </a:br>
            <a:r>
              <a:rPr lang="en-US" u="sng" dirty="0">
                <a:hlinkClick r:id="rId4"/>
              </a:rPr>
              <a:t>https://</a:t>
            </a:r>
            <a:r>
              <a:rPr lang="en-US" u="sng" dirty="0" smtClean="0">
                <a:hlinkClick r:id="rId4"/>
              </a:rPr>
              <a:t>developer.mozilla.org/en-US/docs/Web/CSS/unset</a:t>
            </a:r>
            <a:endParaRPr lang="vi-VN" u="sng" dirty="0" smtClean="0"/>
          </a:p>
          <a:p>
            <a:pPr marL="1047750" lvl="2" indent="0">
              <a:buNone/>
            </a:pPr>
            <a:r>
              <a:rPr lang="en-US" dirty="0">
                <a:hlinkClick r:id="rId5"/>
              </a:rPr>
              <a:t>https://viblo.asia/p/ban-da-that-su-hieu-gia-tri-initial-inherit-va-unset-trong-css-RQqKLPwOK7z</a:t>
            </a:r>
            <a:endParaRPr lang="en-US" dirty="0"/>
          </a:p>
        </p:txBody>
      </p:sp>
    </p:spTree>
    <p:extLst>
      <p:ext uri="{BB962C8B-B14F-4D97-AF65-F5344CB8AC3E}">
        <p14:creationId xmlns:p14="http://schemas.microsoft.com/office/powerpoint/2010/main" val="239066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
            </a:r>
            <a:r>
              <a:rPr lang="en-US" b="1" dirty="0" smtClean="0"/>
              <a:t>important</a:t>
            </a:r>
            <a:r>
              <a:rPr lang="vi-VN" b="1" dirty="0" smtClean="0"/>
              <a:t> (d)</a:t>
            </a:r>
            <a:endParaRPr lang="en-US" dirty="0"/>
          </a:p>
        </p:txBody>
      </p:sp>
      <p:sp>
        <p:nvSpPr>
          <p:cNvPr id="3" name="Text Placeholder 2"/>
          <p:cNvSpPr>
            <a:spLocks noGrp="1"/>
          </p:cNvSpPr>
          <p:nvPr>
            <p:ph type="body" idx="1"/>
          </p:nvPr>
        </p:nvSpPr>
        <p:spPr/>
        <p:txBody>
          <a:bodyPr/>
          <a:lstStyle/>
          <a:p>
            <a:r>
              <a:rPr lang="en-US" dirty="0" smtClean="0"/>
              <a:t>“</a:t>
            </a:r>
            <a:r>
              <a:rPr lang="vi-VN" dirty="0" smtClean="0"/>
              <a:t>Khuyến khích không sử dụng </a:t>
            </a:r>
            <a:r>
              <a:rPr lang="en-US" dirty="0" smtClean="0"/>
              <a:t>important </a:t>
            </a:r>
            <a:r>
              <a:rPr lang="vi-VN" dirty="0" smtClean="0"/>
              <a:t>trừ khi không còn cách nào khác</a:t>
            </a:r>
            <a:r>
              <a:rPr lang="en-US" dirty="0" smtClean="0"/>
              <a:t>. </a:t>
            </a:r>
            <a:r>
              <a:rPr lang="en-US" dirty="0" smtClean="0"/>
              <a:t>“</a:t>
            </a:r>
            <a:endParaRPr lang="vi-VN" dirty="0" smtClean="0"/>
          </a:p>
          <a:p>
            <a:pPr lvl="1"/>
            <a:r>
              <a:rPr lang="en-US" dirty="0" smtClean="0"/>
              <a:t>!</a:t>
            </a:r>
            <a:r>
              <a:rPr lang="en-US" dirty="0"/>
              <a:t>important changes the way the cascade normally works, so it can make debugging CSS problems really hard to work out, especially in a large stylesheet.</a:t>
            </a:r>
          </a:p>
          <a:p>
            <a:r>
              <a:rPr lang="vi-VN" dirty="0" smtClean="0"/>
              <a:t>Một trường hợp sử dụng nó là khi bạn làm việc với CMS, bạn không thể sửa module CSS của thư viện, và muốn ghi đè style nhưng không còn còn cách khác. Tuy nhiên, tránh sử dụng!</a:t>
            </a:r>
            <a:endParaRPr lang="en-US" dirty="0"/>
          </a:p>
          <a:p>
            <a:pPr lvl="2"/>
            <a:r>
              <a:rPr lang="en-US" dirty="0">
                <a:hlinkClick r:id="rId2"/>
              </a:rPr>
              <a:t>https://</a:t>
            </a:r>
            <a:r>
              <a:rPr lang="en-US" dirty="0" smtClean="0">
                <a:hlinkClick r:id="rId2"/>
              </a:rPr>
              <a:t>developer.mozilla.org/en-US/docs/Web/CSS/Specificity</a:t>
            </a:r>
            <a:endParaRPr lang="en-US" dirty="0" smtClean="0"/>
          </a:p>
          <a:p>
            <a:pPr lvl="2"/>
            <a:r>
              <a:rPr lang="en-US" dirty="0">
                <a:hlinkClick r:id="rId3"/>
              </a:rPr>
              <a:t>https://css-tricks.com/when-using-important-is-the-right-choice/</a:t>
            </a:r>
            <a:r>
              <a:rPr lang="en-US" dirty="0"/>
              <a:t/>
            </a:r>
            <a:br>
              <a:rPr lang="en-US" dirty="0"/>
            </a:br>
            <a:endParaRPr lang="en-US" dirty="0"/>
          </a:p>
        </p:txBody>
      </p:sp>
    </p:spTree>
    <p:extLst>
      <p:ext uri="{BB962C8B-B14F-4D97-AF65-F5344CB8AC3E}">
        <p14:creationId xmlns:p14="http://schemas.microsoft.com/office/powerpoint/2010/main" val="765586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a:t>
            </a:r>
            <a:r>
              <a:rPr lang="en-US" b="1" dirty="0" smtClean="0"/>
              <a:t>Selectors</a:t>
            </a:r>
            <a:endParaRPr lang="en-US" dirty="0"/>
          </a:p>
        </p:txBody>
      </p:sp>
      <p:sp>
        <p:nvSpPr>
          <p:cNvPr id="3" name="Text Placeholder 2"/>
          <p:cNvSpPr>
            <a:spLocks noGrp="1"/>
          </p:cNvSpPr>
          <p:nvPr>
            <p:ph type="body" idx="1"/>
          </p:nvPr>
        </p:nvSpPr>
        <p:spPr/>
        <p:txBody>
          <a:bodyPr/>
          <a:lstStyle/>
          <a:p>
            <a:r>
              <a:rPr lang="vi-VN" dirty="0" smtClean="0"/>
              <a:t>CSS selector là thành phần đầu tiên của CSS Rule. Nó là pattern của các thẻ, cho trình duyệt biết thẻ HTML nào được chọn để có thuộc tính CSS, trong rule được áp dụng cho nó.</a:t>
            </a:r>
            <a:r>
              <a:rPr lang="en-US" dirty="0"/>
              <a:t/>
            </a:r>
            <a:br>
              <a:rPr lang="en-US" dirty="0"/>
            </a:br>
            <a:endParaRPr lang="en-US" dirty="0"/>
          </a:p>
        </p:txBody>
      </p:sp>
    </p:spTree>
    <p:extLst>
      <p:ext uri="{BB962C8B-B14F-4D97-AF65-F5344CB8AC3E}">
        <p14:creationId xmlns:p14="http://schemas.microsoft.com/office/powerpoint/2010/main" val="3478587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Selectors</a:t>
            </a:r>
            <a:endParaRPr lang="en-US" dirty="0"/>
          </a:p>
        </p:txBody>
      </p:sp>
      <p:sp>
        <p:nvSpPr>
          <p:cNvPr id="3" name="Text Placeholder 2"/>
          <p:cNvSpPr>
            <a:spLocks noGrp="1"/>
          </p:cNvSpPr>
          <p:nvPr>
            <p:ph type="body" idx="1"/>
          </p:nvPr>
        </p:nvSpPr>
        <p:spPr/>
        <p:txBody>
          <a:bodyPr/>
          <a:lstStyle/>
          <a:p>
            <a:r>
              <a:rPr lang="vi-VN" b="1" dirty="0" smtClean="0"/>
              <a:t>Cái loại</a:t>
            </a:r>
            <a:r>
              <a:rPr lang="en-US" b="1" dirty="0" smtClean="0"/>
              <a:t> </a:t>
            </a:r>
            <a:r>
              <a:rPr lang="en-US" b="1" dirty="0"/>
              <a:t>selectors</a:t>
            </a:r>
            <a:endParaRPr lang="en-US" dirty="0"/>
          </a:p>
          <a:p>
            <a:pPr lvl="1"/>
            <a:r>
              <a:rPr lang="en-US" b="1" dirty="0"/>
              <a:t>Type, class, and ID selectors</a:t>
            </a:r>
            <a:endParaRPr lang="en-US" dirty="0"/>
          </a:p>
          <a:p>
            <a:pPr marL="95250" indent="0">
              <a:buNone/>
            </a:pPr>
            <a:r>
              <a:rPr lang="en-US" dirty="0"/>
              <a:t/>
            </a:r>
            <a:br>
              <a:rPr lang="en-US" dirty="0"/>
            </a:br>
            <a:endParaRPr lang="en-US" dirty="0"/>
          </a:p>
        </p:txBody>
      </p:sp>
      <p:pic>
        <p:nvPicPr>
          <p:cNvPr id="11269" name="Picture 5" descr="https://lh5.googleusercontent.com/VAcEEIjvcwvr-iZ8FnWsVk6rDWiaWJpDa1Bz5nYGv6-FotvyBnFFXLtqorV1UKzcGYJMYkLikErbMY07nW-gRJ5m-OStC5RQh5HiTnNLj_Np-FABOvlCa6yCYmDzsYcTTSaC1T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5950"/>
            <a:ext cx="2684462" cy="239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4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Selectors</a:t>
            </a:r>
            <a:endParaRPr lang="en-US" dirty="0"/>
          </a:p>
        </p:txBody>
      </p:sp>
      <p:sp>
        <p:nvSpPr>
          <p:cNvPr id="3" name="Text Placeholder 2"/>
          <p:cNvSpPr>
            <a:spLocks noGrp="1"/>
          </p:cNvSpPr>
          <p:nvPr>
            <p:ph type="body" idx="1"/>
          </p:nvPr>
        </p:nvSpPr>
        <p:spPr/>
        <p:txBody>
          <a:bodyPr/>
          <a:lstStyle/>
          <a:p>
            <a:pPr lvl="1"/>
            <a:r>
              <a:rPr lang="en-US" b="1" dirty="0"/>
              <a:t>Attribute </a:t>
            </a:r>
            <a:r>
              <a:rPr lang="vi-VN" b="1" dirty="0" smtClean="0"/>
              <a:t>selectors:</a:t>
            </a:r>
          </a:p>
          <a:p>
            <a:pPr lvl="2"/>
            <a:r>
              <a:rPr lang="vi-VN" dirty="0" smtClean="0"/>
              <a:t>Cho các cách khác nhau để chọn thẻ dựa trên sự có mặt của các attribute trên thẻ</a:t>
            </a:r>
            <a:endParaRPr lang="en-US" dirty="0"/>
          </a:p>
          <a:p>
            <a:pPr marL="95250" indent="0">
              <a:buNone/>
            </a:pPr>
            <a:r>
              <a:rPr lang="en-US" dirty="0"/>
              <a:t/>
            </a:r>
            <a:br>
              <a:rPr lang="en-US" dirty="0"/>
            </a:br>
            <a:endParaRPr lang="en-US" dirty="0"/>
          </a:p>
          <a:p>
            <a:pPr marL="95250" indent="0">
              <a:buNone/>
            </a:pPr>
            <a:r>
              <a:rPr lang="en-US" dirty="0"/>
              <a:t/>
            </a:r>
            <a:br>
              <a:rPr lang="en-US" dirty="0"/>
            </a:br>
            <a:endParaRPr lang="en-US" dirty="0"/>
          </a:p>
        </p:txBody>
      </p:sp>
      <p:pic>
        <p:nvPicPr>
          <p:cNvPr id="12290" name="Picture 2" descr="https://lh5.googleusercontent.com/7kJ5jZaBT3c8mPHK-PpWOXlPP3JyJsDuOUn-_PbT_shlEU43oDKBKNzuItw9oR7kaQQNMmMHDCrhQ_w8_LRou827C7bItEZt3vYsZdjm0TMCm3linauXijttcEuXQHShMk6kRf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66950"/>
            <a:ext cx="573405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651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Selectors</a:t>
            </a:r>
            <a:endParaRPr lang="en-US" dirty="0"/>
          </a:p>
        </p:txBody>
      </p:sp>
      <p:sp>
        <p:nvSpPr>
          <p:cNvPr id="3" name="Text Placeholder 2"/>
          <p:cNvSpPr>
            <a:spLocks noGrp="1"/>
          </p:cNvSpPr>
          <p:nvPr>
            <p:ph type="body" idx="1"/>
          </p:nvPr>
        </p:nvSpPr>
        <p:spPr>
          <a:xfrm>
            <a:off x="628650" y="1369218"/>
            <a:ext cx="7886700" cy="3564731"/>
          </a:xfrm>
        </p:spPr>
        <p:txBody>
          <a:bodyPr/>
          <a:lstStyle/>
          <a:p>
            <a:pPr lvl="1"/>
            <a:r>
              <a:rPr lang="en-US" b="1" dirty="0"/>
              <a:t>Pseudo-classes and pseudo-elements</a:t>
            </a:r>
            <a:endParaRPr lang="en-US" dirty="0"/>
          </a:p>
          <a:p>
            <a:pPr lvl="2"/>
            <a:r>
              <a:rPr lang="en-US" dirty="0"/>
              <a:t>This group of selectors includes pseudo-classes, which style certain states of an element.</a:t>
            </a:r>
          </a:p>
          <a:p>
            <a:pPr marL="1504950" lvl="3" indent="0">
              <a:spcBef>
                <a:spcPts val="0"/>
              </a:spcBef>
              <a:buNone/>
            </a:pPr>
            <a:r>
              <a:rPr lang="en-US" dirty="0">
                <a:solidFill>
                  <a:srgbClr val="669900"/>
                </a:solidFill>
                <a:latin typeface="Courier New" panose="02070309020205020404" pitchFamily="49" charset="0"/>
              </a:rPr>
              <a:t>a:hover</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endParaRPr lang="en-US" dirty="0"/>
          </a:p>
          <a:p>
            <a:pPr marL="1504950" lvl="3" indent="0">
              <a:spcBef>
                <a:spcPts val="0"/>
              </a:spcBef>
              <a:buNone/>
            </a:pPr>
            <a:r>
              <a:rPr lang="en-US" dirty="0">
                <a:solidFill>
                  <a:srgbClr val="669900"/>
                </a:solidFill>
                <a:latin typeface="Courier New" panose="02070309020205020404" pitchFamily="49" charset="0"/>
              </a:rPr>
              <a:t>p::first-line</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endParaRPr lang="en-US" dirty="0"/>
          </a:p>
          <a:p>
            <a:pPr marL="1504950" lvl="3" indent="0">
              <a:spcBef>
                <a:spcPts val="0"/>
              </a:spcBef>
              <a:spcAft>
                <a:spcPts val="4100"/>
              </a:spcAft>
              <a:buNone/>
            </a:pPr>
            <a:r>
              <a:rPr lang="en-US" dirty="0">
                <a:solidFill>
                  <a:srgbClr val="333333"/>
                </a:solidFill>
                <a:latin typeface="Courier New" panose="02070309020205020404" pitchFamily="49" charset="0"/>
              </a:rPr>
              <a:t>::first-line</a:t>
            </a:r>
            <a:r>
              <a:rPr lang="en-US" dirty="0">
                <a:solidFill>
                  <a:srgbClr val="333333"/>
                </a:solidFill>
                <a:latin typeface="Arial" panose="020B0604020202020204" pitchFamily="34" charset="0"/>
              </a:rPr>
              <a:t> always selects the first line of text inside an element (a </a:t>
            </a:r>
            <a:r>
              <a:rPr lang="en-US" dirty="0">
                <a:solidFill>
                  <a:srgbClr val="333333"/>
                </a:solidFill>
                <a:latin typeface="Courier New" panose="02070309020205020404" pitchFamily="49" charset="0"/>
              </a:rPr>
              <a:t>&lt;p&gt;</a:t>
            </a:r>
            <a:r>
              <a:rPr lang="en-US" dirty="0">
                <a:solidFill>
                  <a:srgbClr val="333333"/>
                </a:solidFill>
                <a:latin typeface="Arial" panose="020B0604020202020204" pitchFamily="34" charset="0"/>
              </a:rPr>
              <a:t> in the below case), acting as if a </a:t>
            </a:r>
            <a:r>
              <a:rPr lang="en-US" dirty="0">
                <a:solidFill>
                  <a:srgbClr val="333333"/>
                </a:solidFill>
                <a:latin typeface="Courier New" panose="02070309020205020404" pitchFamily="49" charset="0"/>
              </a:rPr>
              <a:t>&lt;span&gt;</a:t>
            </a:r>
            <a:r>
              <a:rPr lang="en-US" dirty="0">
                <a:solidFill>
                  <a:srgbClr val="333333"/>
                </a:solidFill>
                <a:latin typeface="Arial" panose="020B0604020202020204" pitchFamily="34" charset="0"/>
              </a:rPr>
              <a:t> was wrapped around the first formatted line and then </a:t>
            </a:r>
            <a:r>
              <a:rPr lang="en-US" dirty="0" smtClean="0">
                <a:solidFill>
                  <a:srgbClr val="333333"/>
                </a:solidFill>
                <a:latin typeface="Arial" panose="020B0604020202020204" pitchFamily="34" charset="0"/>
              </a:rPr>
              <a:t>selected.</a:t>
            </a:r>
            <a:endParaRPr lang="en-US" dirty="0" smtClean="0"/>
          </a:p>
          <a:p>
            <a:pPr lvl="1"/>
            <a:r>
              <a:rPr lang="en-US" b="1" dirty="0" err="1" smtClean="0"/>
              <a:t>Combinators</a:t>
            </a:r>
            <a:endParaRPr lang="en-US" b="1" dirty="0" smtClean="0"/>
          </a:p>
          <a:p>
            <a:pPr marL="1047750" lvl="2" indent="0">
              <a:spcBef>
                <a:spcPts val="0"/>
              </a:spcBef>
              <a:buNone/>
            </a:pPr>
            <a:r>
              <a:rPr lang="en-US" dirty="0">
                <a:solidFill>
                  <a:srgbClr val="669900"/>
                </a:solidFill>
                <a:latin typeface="Courier New" panose="02070309020205020404" pitchFamily="49" charset="0"/>
              </a:rPr>
              <a:t>article &gt; p</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endParaRPr lang="en-US" dirty="0"/>
          </a:p>
          <a:p>
            <a:pPr marL="1047750" lvl="2" indent="0">
              <a:spcBef>
                <a:spcPts val="0"/>
              </a:spcBef>
              <a:spcAft>
                <a:spcPts val="4100"/>
              </a:spcAft>
              <a:buNone/>
            </a:pPr>
            <a:r>
              <a:rPr lang="en-US" dirty="0">
                <a:solidFill>
                  <a:srgbClr val="333333"/>
                </a:solidFill>
                <a:latin typeface="Arial" panose="020B0604020202020204" pitchFamily="34" charset="0"/>
              </a:rPr>
              <a:t>selects paragraphs that are direct children of </a:t>
            </a:r>
            <a:r>
              <a:rPr lang="en-US" dirty="0">
                <a:solidFill>
                  <a:srgbClr val="333333"/>
                </a:solidFill>
                <a:latin typeface="Courier New" panose="02070309020205020404" pitchFamily="49" charset="0"/>
              </a:rPr>
              <a:t>&lt;article&gt;</a:t>
            </a:r>
            <a:r>
              <a:rPr lang="en-US" dirty="0">
                <a:solidFill>
                  <a:srgbClr val="333333"/>
                </a:solidFill>
                <a:latin typeface="Arial" panose="020B0604020202020204" pitchFamily="34" charset="0"/>
              </a:rPr>
              <a:t> elements using the child </a:t>
            </a:r>
            <a:r>
              <a:rPr lang="en-US" dirty="0" err="1">
                <a:solidFill>
                  <a:srgbClr val="333333"/>
                </a:solidFill>
                <a:latin typeface="Arial" panose="020B0604020202020204" pitchFamily="34" charset="0"/>
              </a:rPr>
              <a:t>combinator</a:t>
            </a:r>
            <a:r>
              <a:rPr lang="en-US" dirty="0">
                <a:solidFill>
                  <a:srgbClr val="333333"/>
                </a:solidFill>
                <a:latin typeface="Arial" panose="020B0604020202020204" pitchFamily="34" charset="0"/>
              </a:rPr>
              <a:t> (</a:t>
            </a:r>
            <a:r>
              <a:rPr lang="en-US" dirty="0">
                <a:solidFill>
                  <a:srgbClr val="333333"/>
                </a:solidFill>
                <a:latin typeface="Courier New" panose="02070309020205020404" pitchFamily="49" charset="0"/>
              </a:rPr>
              <a:t>&gt;</a:t>
            </a:r>
            <a:r>
              <a:rPr lang="en-US" dirty="0">
                <a:solidFill>
                  <a:srgbClr val="333333"/>
                </a:solidFill>
                <a:latin typeface="Arial" panose="020B0604020202020204" pitchFamily="34" charset="0"/>
              </a:rPr>
              <a:t>)</a:t>
            </a:r>
            <a:endParaRPr lang="en-US" dirty="0"/>
          </a:p>
          <a:p>
            <a:pPr lvl="2"/>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64967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a:t>
            </a:r>
            <a:endParaRPr lang="en-US" dirty="0"/>
          </a:p>
        </p:txBody>
      </p:sp>
      <p:sp>
        <p:nvSpPr>
          <p:cNvPr id="3" name="Text Placeholder 2"/>
          <p:cNvSpPr>
            <a:spLocks noGrp="1"/>
          </p:cNvSpPr>
          <p:nvPr>
            <p:ph type="body" idx="1"/>
          </p:nvPr>
        </p:nvSpPr>
        <p:spPr/>
        <p:txBody>
          <a:bodyPr/>
          <a:lstStyle/>
          <a:p>
            <a:r>
              <a:rPr lang="vi-VN" dirty="0" smtClean="0"/>
              <a:t>Thẻ HTML thừa kế style theo cơ chế cascading, theo thứ tự ưu tiên từ trên xuống:</a:t>
            </a:r>
            <a:endParaRPr lang="en-US" dirty="0"/>
          </a:p>
          <a:p>
            <a:pPr lvl="1" fontAlgn="base"/>
            <a:r>
              <a:rPr lang="vi-VN" sz="1300" dirty="0" smtClean="0"/>
              <a:t>Mặc định của trình duyệt</a:t>
            </a:r>
          </a:p>
          <a:p>
            <a:pPr lvl="1" fontAlgn="base"/>
            <a:r>
              <a:rPr lang="vi-VN" sz="1300" dirty="0" smtClean="0"/>
              <a:t>Style định nghĩa trong page</a:t>
            </a:r>
            <a:endParaRPr lang="en-US" sz="1300" dirty="0"/>
          </a:p>
          <a:p>
            <a:pPr lvl="1" fontAlgn="base"/>
            <a:r>
              <a:rPr lang="vi-VN" sz="1300" dirty="0" smtClean="0"/>
              <a:t>Một vài style thừa kế từ thẻ cha</a:t>
            </a:r>
            <a:r>
              <a:rPr lang="en-US" sz="1300" dirty="0" smtClean="0"/>
              <a:t>, </a:t>
            </a:r>
            <a:r>
              <a:rPr lang="en-US" sz="1300" dirty="0"/>
              <a:t>for example which font to use</a:t>
            </a:r>
          </a:p>
          <a:p>
            <a:pPr lvl="1" fontAlgn="base"/>
            <a:r>
              <a:rPr lang="vi-VN" sz="1300" dirty="0" smtClean="0"/>
              <a:t>Rule sau cùng được định nghĩa theo thứ tự load</a:t>
            </a:r>
          </a:p>
          <a:p>
            <a:pPr lvl="1" fontAlgn="base"/>
            <a:r>
              <a:rPr lang="vi-VN" sz="1300" dirty="0" smtClean="0"/>
              <a:t>E</a:t>
            </a:r>
            <a:r>
              <a:rPr lang="en-US" sz="1300" dirty="0" err="1" smtClean="0"/>
              <a:t>lement</a:t>
            </a:r>
            <a:r>
              <a:rPr lang="en-US" sz="1300" dirty="0" smtClean="0"/>
              <a:t> </a:t>
            </a:r>
            <a:r>
              <a:rPr lang="en-US" sz="1300" dirty="0"/>
              <a:t>selector (for example, styling all &lt;footer&gt; elements)</a:t>
            </a:r>
          </a:p>
          <a:p>
            <a:pPr lvl="1" fontAlgn="base"/>
            <a:r>
              <a:rPr lang="vi-VN" sz="1300" dirty="0" smtClean="0"/>
              <a:t>C</a:t>
            </a:r>
            <a:r>
              <a:rPr lang="en-US" sz="1300" dirty="0" smtClean="0"/>
              <a:t>lass </a:t>
            </a:r>
            <a:r>
              <a:rPr lang="en-US" sz="1300" dirty="0"/>
              <a:t>selector (for example, styling all .main elements)</a:t>
            </a:r>
          </a:p>
          <a:p>
            <a:pPr lvl="1" fontAlgn="base"/>
            <a:r>
              <a:rPr lang="en-US" sz="1300" dirty="0" smtClean="0"/>
              <a:t>ID </a:t>
            </a:r>
            <a:r>
              <a:rPr lang="en-US" sz="1300" dirty="0"/>
              <a:t>selector, </a:t>
            </a:r>
            <a:r>
              <a:rPr lang="vi-VN" sz="1300" dirty="0" smtClean="0"/>
              <a:t>được sử dụng để chỉ ra một phần tử cụ thể</a:t>
            </a:r>
            <a:endParaRPr lang="en-US" sz="1300" dirty="0"/>
          </a:p>
          <a:p>
            <a:pPr lvl="1" fontAlgn="base"/>
            <a:r>
              <a:rPr lang="en-US" sz="1300" dirty="0"/>
              <a:t>Media type (explained in the </a:t>
            </a:r>
            <a:r>
              <a:rPr lang="en-US" sz="1300" dirty="0">
                <a:hlinkClick r:id="rId2"/>
              </a:rPr>
              <a:t>Media Queries</a:t>
            </a:r>
            <a:r>
              <a:rPr lang="en-US" sz="1300" dirty="0"/>
              <a:t> section)</a:t>
            </a:r>
          </a:p>
          <a:p>
            <a:pPr lvl="1"/>
            <a:r>
              <a:rPr lang="vi-VN" sz="1300" dirty="0" smtClean="0"/>
              <a:t>Inline css</a:t>
            </a:r>
          </a:p>
          <a:p>
            <a:pPr lvl="1"/>
            <a:r>
              <a:rPr lang="en-US" sz="1300" dirty="0" smtClean="0"/>
              <a:t>!</a:t>
            </a:r>
            <a:r>
              <a:rPr lang="en-US" sz="1300" dirty="0"/>
              <a:t>important CSS override directive </a:t>
            </a:r>
          </a:p>
        </p:txBody>
      </p:sp>
    </p:spTree>
    <p:extLst>
      <p:ext uri="{BB962C8B-B14F-4D97-AF65-F5344CB8AC3E}">
        <p14:creationId xmlns:p14="http://schemas.microsoft.com/office/powerpoint/2010/main" val="383754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model </a:t>
            </a:r>
            <a:endParaRPr lang="en-US" dirty="0"/>
          </a:p>
        </p:txBody>
      </p:sp>
      <p:sp>
        <p:nvSpPr>
          <p:cNvPr id="3" name="Text Placeholder 2"/>
          <p:cNvSpPr>
            <a:spLocks noGrp="1"/>
          </p:cNvSpPr>
          <p:nvPr>
            <p:ph type="body" idx="1"/>
          </p:nvPr>
        </p:nvSpPr>
        <p:spPr/>
        <p:txBody>
          <a:bodyPr/>
          <a:lstStyle/>
          <a:p>
            <a:r>
              <a:rPr lang="en-US" dirty="0"/>
              <a:t>Making up a block box in CSS we have the:</a:t>
            </a:r>
          </a:p>
          <a:p>
            <a:pPr lvl="1" fontAlgn="base"/>
            <a:r>
              <a:rPr lang="en-US" b="1" dirty="0"/>
              <a:t>Content box</a:t>
            </a:r>
            <a:r>
              <a:rPr lang="en-US" dirty="0"/>
              <a:t>: </a:t>
            </a:r>
            <a:r>
              <a:rPr lang="vi-VN" dirty="0" smtClean="0"/>
              <a:t>Vùng mà nội dung được hiển thị</a:t>
            </a:r>
            <a:r>
              <a:rPr lang="en-US" dirty="0" smtClean="0"/>
              <a:t>, </a:t>
            </a:r>
            <a:r>
              <a:rPr lang="vi-VN" dirty="0" smtClean="0"/>
              <a:t>có thể đặt kích thước với </a:t>
            </a:r>
            <a:r>
              <a:rPr lang="en-US" dirty="0" smtClean="0">
                <a:hlinkClick r:id="rId2"/>
              </a:rPr>
              <a:t>width</a:t>
            </a:r>
            <a:r>
              <a:rPr lang="en-US" dirty="0" smtClean="0"/>
              <a:t> </a:t>
            </a:r>
            <a:r>
              <a:rPr lang="vi-VN" dirty="0" smtClean="0"/>
              <a:t>và </a:t>
            </a:r>
            <a:r>
              <a:rPr lang="en-US" dirty="0" smtClean="0">
                <a:hlinkClick r:id="rId3"/>
              </a:rPr>
              <a:t>height</a:t>
            </a:r>
            <a:r>
              <a:rPr lang="en-US" dirty="0"/>
              <a:t>.</a:t>
            </a:r>
          </a:p>
          <a:p>
            <a:pPr lvl="1" fontAlgn="base"/>
            <a:r>
              <a:rPr lang="en-US" b="1" dirty="0"/>
              <a:t>Padding box</a:t>
            </a:r>
            <a:r>
              <a:rPr lang="en-US" dirty="0"/>
              <a:t>: </a:t>
            </a:r>
            <a:r>
              <a:rPr lang="vi-VN" dirty="0" smtClean="0"/>
              <a:t>Khoảng trắng giữa content và border</a:t>
            </a:r>
            <a:r>
              <a:rPr lang="en-US" dirty="0" smtClean="0"/>
              <a:t>; </a:t>
            </a:r>
            <a:r>
              <a:rPr lang="vi-VN" dirty="0" smtClean="0"/>
              <a:t>sử dụng </a:t>
            </a:r>
            <a:r>
              <a:rPr lang="en-US" dirty="0" smtClean="0">
                <a:hlinkClick r:id="rId4"/>
              </a:rPr>
              <a:t>padding</a:t>
            </a:r>
            <a:r>
              <a:rPr lang="en-US" dirty="0" smtClean="0"/>
              <a:t> </a:t>
            </a:r>
            <a:r>
              <a:rPr lang="vi-VN" dirty="0" smtClean="0"/>
              <a:t>và các thuộc tính liên quan</a:t>
            </a:r>
            <a:r>
              <a:rPr lang="en-US" dirty="0" smtClean="0"/>
              <a:t>.</a:t>
            </a:r>
            <a:endParaRPr lang="en-US" dirty="0"/>
          </a:p>
          <a:p>
            <a:pPr lvl="1" fontAlgn="base"/>
            <a:r>
              <a:rPr lang="en-US" b="1" dirty="0"/>
              <a:t>Border box</a:t>
            </a:r>
            <a:r>
              <a:rPr lang="en-US" dirty="0"/>
              <a:t>: The border box </a:t>
            </a:r>
            <a:r>
              <a:rPr lang="vi-VN" dirty="0" smtClean="0"/>
              <a:t>xung quanh content và padding</a:t>
            </a:r>
            <a:r>
              <a:rPr lang="en-US" dirty="0" smtClean="0"/>
              <a:t>.</a:t>
            </a:r>
            <a:endParaRPr lang="en-US" dirty="0"/>
          </a:p>
          <a:p>
            <a:pPr lvl="1"/>
            <a:r>
              <a:rPr lang="en-US" b="1" dirty="0"/>
              <a:t>Margin box</a:t>
            </a:r>
            <a:r>
              <a:rPr lang="en-US" dirty="0"/>
              <a:t>: </a:t>
            </a:r>
            <a:r>
              <a:rPr lang="en-US" dirty="0" err="1"/>
              <a:t>Dùng</a:t>
            </a:r>
            <a:r>
              <a:rPr lang="en-US" dirty="0"/>
              <a:t> </a:t>
            </a:r>
            <a:r>
              <a:rPr lang="en-US" dirty="0" err="1"/>
              <a:t>để</a:t>
            </a:r>
            <a:r>
              <a:rPr lang="en-US" dirty="0"/>
              <a:t> </a:t>
            </a:r>
            <a:r>
              <a:rPr lang="en-US" dirty="0" err="1"/>
              <a:t>tạo</a:t>
            </a:r>
            <a:r>
              <a:rPr lang="en-US" dirty="0"/>
              <a:t> </a:t>
            </a:r>
            <a:r>
              <a:rPr lang="en-US" dirty="0" err="1"/>
              <a:t>khoảng</a:t>
            </a:r>
            <a:r>
              <a:rPr lang="en-US" dirty="0"/>
              <a:t> </a:t>
            </a:r>
            <a:r>
              <a:rPr lang="en-US" dirty="0" err="1"/>
              <a:t>cách</a:t>
            </a:r>
            <a:r>
              <a:rPr lang="en-US" dirty="0"/>
              <a:t> </a:t>
            </a:r>
            <a:r>
              <a:rPr lang="en-US" dirty="0" err="1"/>
              <a:t>giữa</a:t>
            </a:r>
            <a:r>
              <a:rPr lang="en-US" dirty="0"/>
              <a:t> </a:t>
            </a:r>
            <a:r>
              <a:rPr lang="en-US" dirty="0" err="1"/>
              <a:t>hai</a:t>
            </a:r>
            <a:r>
              <a:rPr lang="en-US" dirty="0"/>
              <a:t> </a:t>
            </a:r>
            <a:r>
              <a:rPr lang="en-US" dirty="0" err="1"/>
              <a:t>thẻ</a:t>
            </a:r>
            <a:r>
              <a:rPr lang="en-US" dirty="0"/>
              <a:t> </a:t>
            </a:r>
            <a:r>
              <a:rPr lang="en-US" dirty="0" smtClean="0"/>
              <a:t>HTML</a:t>
            </a:r>
            <a:endParaRPr lang="vi-VN" dirty="0" smtClean="0"/>
          </a:p>
          <a:p>
            <a:pPr lvl="3"/>
            <a:r>
              <a:rPr lang="vi-VN" b="1" dirty="0"/>
              <a:t>margin-left: 20px</a:t>
            </a:r>
            <a:r>
              <a:rPr lang="vi-VN" dirty="0"/>
              <a:t> : khoảng cách lề trái 20px </a:t>
            </a:r>
          </a:p>
          <a:p>
            <a:pPr lvl="3"/>
            <a:r>
              <a:rPr lang="vi-VN" b="1" dirty="0"/>
              <a:t>margin-top:20px</a:t>
            </a:r>
            <a:r>
              <a:rPr lang="vi-VN" dirty="0"/>
              <a:t> : khoảng cách lề trên 20px</a:t>
            </a:r>
          </a:p>
          <a:p>
            <a:pPr lvl="3"/>
            <a:r>
              <a:rPr lang="vi-VN" b="1" dirty="0"/>
              <a:t>margin-right: 20px</a:t>
            </a:r>
            <a:r>
              <a:rPr lang="vi-VN" dirty="0"/>
              <a:t> : khoảng cách lề phải 20px</a:t>
            </a:r>
          </a:p>
          <a:p>
            <a:pPr lvl="3"/>
            <a:r>
              <a:rPr lang="vi-VN" b="1" dirty="0"/>
              <a:t>margin-bottom: 20px</a:t>
            </a:r>
            <a:r>
              <a:rPr lang="vi-VN" dirty="0"/>
              <a:t> : khoảng cách lề dưới 20px</a:t>
            </a:r>
          </a:p>
          <a:p>
            <a:pPr lvl="3"/>
            <a:r>
              <a:rPr lang="vi-VN" b="1" dirty="0"/>
              <a:t>margin : 20px</a:t>
            </a:r>
            <a:r>
              <a:rPr lang="vi-VN" dirty="0"/>
              <a:t> : tất cả lề trên, lề dưới, lề trái, lề phải đều có khoảng cách 20px</a:t>
            </a:r>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024563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a:t>
            </a:r>
            <a:r>
              <a:rPr lang="en-US" b="1" dirty="0" smtClean="0"/>
              <a:t>model</a:t>
            </a:r>
            <a:r>
              <a:rPr lang="vi-VN" b="1" dirty="0" smtClean="0"/>
              <a:t> (d)</a:t>
            </a:r>
            <a:r>
              <a:rPr lang="en-US" b="1" dirty="0"/>
              <a:t> </a:t>
            </a:r>
            <a:endParaRPr lang="en-US" dirty="0"/>
          </a:p>
        </p:txBody>
      </p:sp>
      <p:pic>
        <p:nvPicPr>
          <p:cNvPr id="5" name="Picture 4"/>
          <p:cNvPicPr>
            <a:picLocks noChangeAspect="1"/>
          </p:cNvPicPr>
          <p:nvPr/>
        </p:nvPicPr>
        <p:blipFill>
          <a:blip r:embed="rId2"/>
          <a:stretch>
            <a:fillRect/>
          </a:stretch>
        </p:blipFill>
        <p:spPr>
          <a:xfrm>
            <a:off x="1752600" y="1015626"/>
            <a:ext cx="5353050" cy="4109412"/>
          </a:xfrm>
          <a:prstGeom prst="rect">
            <a:avLst/>
          </a:prstGeom>
        </p:spPr>
      </p:pic>
      <p:sp>
        <p:nvSpPr>
          <p:cNvPr id="3" name="Text Placeholder 2"/>
          <p:cNvSpPr>
            <a:spLocks noGrp="1"/>
          </p:cNvSpPr>
          <p:nvPr>
            <p:ph type="body" idx="1"/>
          </p:nvPr>
        </p:nvSpPr>
        <p:spPr/>
        <p:txBody>
          <a:bodyPr/>
          <a:lstStyle/>
          <a:p>
            <a:pPr marL="95250" indent="0">
              <a:buNone/>
            </a:pPr>
            <a:endParaRPr lang="en-US" dirty="0"/>
          </a:p>
        </p:txBody>
      </p:sp>
      <p:sp>
        <p:nvSpPr>
          <p:cNvPr id="4" name="AutoShape 2" descr="Image result for box model"/>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841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model </a:t>
            </a:r>
            <a:endParaRPr lang="en-US" dirty="0"/>
          </a:p>
        </p:txBody>
      </p:sp>
      <p:sp>
        <p:nvSpPr>
          <p:cNvPr id="3" name="Text Placeholder 2"/>
          <p:cNvSpPr>
            <a:spLocks noGrp="1"/>
          </p:cNvSpPr>
          <p:nvPr>
            <p:ph type="body" idx="1"/>
          </p:nvPr>
        </p:nvSpPr>
        <p:spPr/>
        <p:txBody>
          <a:bodyPr/>
          <a:lstStyle/>
          <a:p>
            <a:pPr>
              <a:spcBef>
                <a:spcPts val="100"/>
              </a:spcBef>
            </a:pPr>
            <a:r>
              <a:rPr lang="vi-VN" dirty="0" smtClean="0"/>
              <a:t>Mặc định trình duyệt sử dụng</a:t>
            </a:r>
            <a:r>
              <a:rPr lang="en-US" dirty="0" smtClean="0"/>
              <a:t> </a:t>
            </a:r>
            <a:r>
              <a:rPr lang="en-US" dirty="0"/>
              <a:t>standard box </a:t>
            </a:r>
            <a:r>
              <a:rPr lang="en-US" dirty="0" smtClean="0"/>
              <a:t>model (</a:t>
            </a:r>
            <a:r>
              <a:rPr lang="en-US" i="1" dirty="0"/>
              <a:t>content-box</a:t>
            </a:r>
            <a:r>
              <a:rPr lang="en-US" dirty="0" smtClean="0"/>
              <a:t>). </a:t>
            </a:r>
            <a:r>
              <a:rPr lang="vi-VN" dirty="0" smtClean="0"/>
              <a:t>Nếu muốn dùng một box thay thế thì thiết lập:</a:t>
            </a:r>
          </a:p>
          <a:p>
            <a:pPr lvl="1">
              <a:spcBef>
                <a:spcPts val="100"/>
              </a:spcBef>
            </a:pPr>
            <a:r>
              <a:rPr lang="en-US" dirty="0" smtClean="0">
                <a:solidFill>
                  <a:srgbClr val="333333"/>
                </a:solidFill>
                <a:latin typeface="Arial" panose="020B0604020202020204" pitchFamily="34" charset="0"/>
              </a:rPr>
              <a:t> </a:t>
            </a:r>
            <a:r>
              <a:rPr lang="en-US" dirty="0">
                <a:solidFill>
                  <a:srgbClr val="333333"/>
                </a:solidFill>
                <a:latin typeface="Courier New" panose="02070309020205020404" pitchFamily="49" charset="0"/>
              </a:rPr>
              <a:t>box-sizing: </a:t>
            </a:r>
            <a:r>
              <a:rPr lang="en-US" dirty="0" smtClean="0">
                <a:solidFill>
                  <a:srgbClr val="333333"/>
                </a:solidFill>
                <a:latin typeface="Courier New" panose="02070309020205020404" pitchFamily="49" charset="0"/>
              </a:rPr>
              <a:t>border-box</a:t>
            </a:r>
            <a:r>
              <a:rPr lang="en-US" dirty="0" smtClean="0"/>
              <a:t>.</a:t>
            </a:r>
            <a:endParaRPr lang="vi-VN" dirty="0"/>
          </a:p>
          <a:p>
            <a:pPr>
              <a:spcBef>
                <a:spcPts val="100"/>
              </a:spcBef>
            </a:pPr>
            <a:endParaRPr lang="en-US" dirty="0"/>
          </a:p>
          <a:p>
            <a:pPr marL="1047750" lvl="2" indent="0">
              <a:spcBef>
                <a:spcPts val="0"/>
              </a:spcBef>
              <a:buNone/>
            </a:pPr>
            <a:r>
              <a:rPr lang="en-US" dirty="0">
                <a:solidFill>
                  <a:srgbClr val="669900"/>
                </a:solidFill>
                <a:latin typeface="Courier New" panose="02070309020205020404" pitchFamily="49" charset="0"/>
              </a:rPr>
              <a:t>html</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endParaRPr lang="en-US" dirty="0"/>
          </a:p>
          <a:p>
            <a:pPr marL="1047750" lvl="2" indent="0">
              <a:spcBef>
                <a:spcPts val="0"/>
              </a:spcBef>
              <a:buNone/>
            </a:pPr>
            <a:r>
              <a:rPr lang="en-US" dirty="0">
                <a:solidFill>
                  <a:srgbClr val="333333"/>
                </a:solidFill>
                <a:latin typeface="Courier New" panose="02070309020205020404" pitchFamily="49" charset="0"/>
              </a:rPr>
              <a:t>  </a:t>
            </a:r>
            <a:r>
              <a:rPr lang="en-US" dirty="0">
                <a:solidFill>
                  <a:srgbClr val="990055"/>
                </a:solidFill>
                <a:latin typeface="Courier New" panose="02070309020205020404" pitchFamily="49" charset="0"/>
              </a:rPr>
              <a:t>box-sizing</a:t>
            </a:r>
            <a:r>
              <a:rPr lang="en-US" dirty="0">
                <a:solidFill>
                  <a:srgbClr val="999999"/>
                </a:solidFill>
                <a:latin typeface="Courier New" panose="02070309020205020404" pitchFamily="49" charset="0"/>
              </a:rPr>
              <a:t>:</a:t>
            </a:r>
            <a:r>
              <a:rPr lang="en-US" dirty="0">
                <a:solidFill>
                  <a:srgbClr val="333333"/>
                </a:solidFill>
                <a:latin typeface="Courier New" panose="02070309020205020404" pitchFamily="49" charset="0"/>
              </a:rPr>
              <a:t> border-box</a:t>
            </a:r>
            <a:r>
              <a:rPr lang="en-US" dirty="0">
                <a:solidFill>
                  <a:srgbClr val="999999"/>
                </a:solidFill>
                <a:latin typeface="Courier New" panose="02070309020205020404" pitchFamily="49" charset="0"/>
              </a:rPr>
              <a:t>;</a:t>
            </a:r>
            <a:endParaRPr lang="en-US" dirty="0"/>
          </a:p>
          <a:p>
            <a:pPr marL="1047750" lvl="2" indent="0">
              <a:spcBef>
                <a:spcPts val="0"/>
              </a:spcBef>
              <a:buNone/>
            </a:pPr>
            <a:r>
              <a:rPr lang="en-US" dirty="0">
                <a:solidFill>
                  <a:srgbClr val="999999"/>
                </a:solidFill>
                <a:latin typeface="Courier New" panose="02070309020205020404" pitchFamily="49" charset="0"/>
              </a:rPr>
              <a:t>}</a:t>
            </a:r>
            <a:endParaRPr lang="en-US" dirty="0"/>
          </a:p>
          <a:p>
            <a:pPr marL="1047750" lvl="2" indent="0">
              <a:spcBef>
                <a:spcPts val="0"/>
              </a:spcBef>
              <a:buNone/>
            </a:pPr>
            <a:r>
              <a:rPr lang="en-US" dirty="0">
                <a:solidFill>
                  <a:srgbClr val="669900"/>
                </a:solidFill>
                <a:latin typeface="Courier New" panose="02070309020205020404" pitchFamily="49" charset="0"/>
              </a:rPr>
              <a:t>*, *::before, *::after</a:t>
            </a:r>
            <a:r>
              <a:rPr lang="en-US" dirty="0">
                <a:solidFill>
                  <a:srgbClr val="333333"/>
                </a:solidFill>
                <a:latin typeface="Courier New" panose="02070309020205020404" pitchFamily="49" charset="0"/>
              </a:rPr>
              <a:t> </a:t>
            </a:r>
            <a:r>
              <a:rPr lang="en-US" dirty="0">
                <a:solidFill>
                  <a:srgbClr val="999999"/>
                </a:solidFill>
                <a:latin typeface="Courier New" panose="02070309020205020404" pitchFamily="49" charset="0"/>
              </a:rPr>
              <a:t>{</a:t>
            </a:r>
            <a:endParaRPr lang="en-US" dirty="0"/>
          </a:p>
          <a:p>
            <a:pPr marL="1047750" lvl="2" indent="0">
              <a:spcBef>
                <a:spcPts val="0"/>
              </a:spcBef>
              <a:buNone/>
            </a:pPr>
            <a:r>
              <a:rPr lang="en-US" dirty="0">
                <a:solidFill>
                  <a:srgbClr val="333333"/>
                </a:solidFill>
                <a:latin typeface="Courier New" panose="02070309020205020404" pitchFamily="49" charset="0"/>
              </a:rPr>
              <a:t>  </a:t>
            </a:r>
            <a:r>
              <a:rPr lang="en-US" dirty="0">
                <a:solidFill>
                  <a:srgbClr val="990055"/>
                </a:solidFill>
                <a:latin typeface="Courier New" panose="02070309020205020404" pitchFamily="49" charset="0"/>
              </a:rPr>
              <a:t>box-sizing</a:t>
            </a:r>
            <a:r>
              <a:rPr lang="en-US" dirty="0">
                <a:solidFill>
                  <a:srgbClr val="999999"/>
                </a:solidFill>
                <a:latin typeface="Courier New" panose="02070309020205020404" pitchFamily="49" charset="0"/>
              </a:rPr>
              <a:t>:</a:t>
            </a:r>
            <a:r>
              <a:rPr lang="en-US" dirty="0">
                <a:solidFill>
                  <a:srgbClr val="333333"/>
                </a:solidFill>
                <a:latin typeface="Courier New" panose="02070309020205020404" pitchFamily="49" charset="0"/>
              </a:rPr>
              <a:t> inherit</a:t>
            </a:r>
            <a:r>
              <a:rPr lang="en-US" dirty="0">
                <a:solidFill>
                  <a:srgbClr val="999999"/>
                </a:solidFill>
                <a:latin typeface="Courier New" panose="02070309020205020404" pitchFamily="49" charset="0"/>
              </a:rPr>
              <a:t>;</a:t>
            </a:r>
            <a:endParaRPr lang="en-US" dirty="0"/>
          </a:p>
          <a:p>
            <a:pPr marL="1047750" lvl="2" indent="0">
              <a:spcBef>
                <a:spcPts val="0"/>
              </a:spcBef>
              <a:buNone/>
            </a:pPr>
            <a:r>
              <a:rPr lang="en-US" dirty="0">
                <a:solidFill>
                  <a:srgbClr val="999999"/>
                </a:solidFill>
                <a:latin typeface="Courier New" panose="02070309020205020404" pitchFamily="49" charset="0"/>
              </a:rPr>
              <a:t>}</a:t>
            </a:r>
            <a:endParaRPr lang="en-US" dirty="0"/>
          </a:p>
          <a:p>
            <a:pPr marL="95250" indent="0">
              <a:buNone/>
            </a:pPr>
            <a:r>
              <a:rPr lang="en-US" dirty="0"/>
              <a:t/>
            </a:r>
            <a:br>
              <a:rPr lang="en-US" dirty="0"/>
            </a:br>
            <a:endParaRPr lang="en-US" dirty="0"/>
          </a:p>
        </p:txBody>
      </p:sp>
    </p:spTree>
    <p:extLst>
      <p:ext uri="{BB962C8B-B14F-4D97-AF65-F5344CB8AC3E}">
        <p14:creationId xmlns:p14="http://schemas.microsoft.com/office/powerpoint/2010/main" val="2413382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dirty="0" smtClean="0">
                <a:hlinkClick r:id="rId2"/>
              </a:rPr>
              <a:t>https</a:t>
            </a:r>
            <a:r>
              <a:rPr lang="en-US" dirty="0">
                <a:hlinkClick r:id="rId2"/>
              </a:rPr>
              <a:t>://</a:t>
            </a:r>
            <a:r>
              <a:rPr lang="en-US" dirty="0" smtClean="0">
                <a:hlinkClick r:id="rId2"/>
              </a:rPr>
              <a:t>developer.mozilla.org/en-US/docs/Learn/CSS/First_steps/How_CSS_is_structured</a:t>
            </a:r>
            <a:endParaRPr lang="vi-VN" dirty="0" smtClean="0"/>
          </a:p>
          <a:p>
            <a:r>
              <a:rPr lang="en-US" dirty="0">
                <a:hlinkClick r:id="rId3"/>
              </a:rPr>
              <a:t>https://</a:t>
            </a:r>
            <a:r>
              <a:rPr lang="en-US" dirty="0" smtClean="0">
                <a:hlinkClick r:id="rId3"/>
              </a:rPr>
              <a:t>www.w3schools.com/css</a:t>
            </a:r>
            <a:endParaRPr lang="vi-VN" dirty="0" smtClean="0"/>
          </a:p>
          <a:p>
            <a:r>
              <a:rPr lang="en-US" dirty="0">
                <a:hlinkClick r:id="rId4"/>
              </a:rPr>
              <a:t>https://</a:t>
            </a:r>
            <a:r>
              <a:rPr lang="en-US" dirty="0" smtClean="0">
                <a:hlinkClick r:id="rId4"/>
              </a:rPr>
              <a:t>www.learn-html.org</a:t>
            </a: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3844"/>
            <a:ext cx="6077005" cy="640200"/>
          </a:xfrm>
        </p:spPr>
        <p:txBody>
          <a:bodyPr/>
          <a:lstStyle/>
          <a:p>
            <a:r>
              <a:rPr lang="en-US" b="1" dirty="0"/>
              <a:t>The box </a:t>
            </a:r>
            <a:r>
              <a:rPr lang="en-US" b="1" dirty="0" smtClean="0"/>
              <a:t>model: </a:t>
            </a:r>
            <a:r>
              <a:rPr lang="en-US" dirty="0">
                <a:solidFill>
                  <a:srgbClr val="333333"/>
                </a:solidFill>
                <a:latin typeface="Courier New" panose="02070309020205020404" pitchFamily="49" charset="0"/>
              </a:rPr>
              <a:t>box-</a:t>
            </a:r>
            <a:r>
              <a:rPr lang="vi-VN" dirty="0">
                <a:solidFill>
                  <a:srgbClr val="333333"/>
                </a:solidFill>
                <a:latin typeface="Courier New" panose="02070309020205020404" pitchFamily="49" charset="0"/>
              </a:rPr>
              <a:t>sizing</a:t>
            </a:r>
            <a:r>
              <a:rPr lang="en-US" b="1" dirty="0"/>
              <a:t> </a:t>
            </a:r>
            <a:endParaRPr lang="en-US" dirty="0"/>
          </a:p>
        </p:txBody>
      </p:sp>
      <p:sp>
        <p:nvSpPr>
          <p:cNvPr id="3" name="Text Placeholder 2"/>
          <p:cNvSpPr>
            <a:spLocks noGrp="1"/>
          </p:cNvSpPr>
          <p:nvPr>
            <p:ph type="body" idx="1"/>
          </p:nvPr>
        </p:nvSpPr>
        <p:spPr/>
        <p:txBody>
          <a:bodyPr/>
          <a:lstStyle/>
          <a:p>
            <a:pPr marL="95250" indent="0">
              <a:buNone/>
            </a:pP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76" y="2190750"/>
            <a:ext cx="3619500" cy="2324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50" y="2190750"/>
            <a:ext cx="3619500" cy="2324100"/>
          </a:xfrm>
          <a:prstGeom prst="rect">
            <a:avLst/>
          </a:prstGeom>
        </p:spPr>
      </p:pic>
      <p:sp>
        <p:nvSpPr>
          <p:cNvPr id="8" name="TextBox 7"/>
          <p:cNvSpPr txBox="1"/>
          <p:nvPr/>
        </p:nvSpPr>
        <p:spPr>
          <a:xfrm>
            <a:off x="901510" y="1161499"/>
            <a:ext cx="3666371" cy="1169551"/>
          </a:xfrm>
          <a:prstGeom prst="rect">
            <a:avLst/>
          </a:prstGeom>
          <a:noFill/>
        </p:spPr>
        <p:txBody>
          <a:bodyPr wrap="square" rtlCol="0">
            <a:spAutoFit/>
          </a:bodyPr>
          <a:lstStyle/>
          <a:p>
            <a:r>
              <a:rPr lang="en-US" dirty="0" err="1" smtClean="0">
                <a:solidFill>
                  <a:srgbClr val="333333"/>
                </a:solidFill>
                <a:latin typeface="Courier New" panose="02070309020205020404" pitchFamily="49" charset="0"/>
              </a:rPr>
              <a:t>content-box:</a:t>
            </a:r>
            <a:r>
              <a:rPr lang="en-US" dirty="0" err="1"/>
              <a:t>Content</a:t>
            </a:r>
            <a:r>
              <a:rPr lang="en-US" dirty="0"/>
              <a:t> box </a:t>
            </a:r>
            <a:r>
              <a:rPr lang="en-US" dirty="0" err="1"/>
              <a:t>là</a:t>
            </a:r>
            <a:r>
              <a:rPr lang="en-US" dirty="0"/>
              <a:t> </a:t>
            </a:r>
            <a:r>
              <a:rPr lang="en-US" dirty="0" err="1"/>
              <a:t>cách</a:t>
            </a:r>
            <a:r>
              <a:rPr lang="en-US" dirty="0"/>
              <a:t> </a:t>
            </a:r>
            <a:r>
              <a:rPr lang="en-US" dirty="0" err="1"/>
              <a:t>tính</a:t>
            </a:r>
            <a:r>
              <a:rPr lang="en-US" dirty="0"/>
              <a:t> </a:t>
            </a:r>
            <a:r>
              <a:rPr lang="en-US" dirty="0" err="1"/>
              <a:t>khi</a:t>
            </a:r>
            <a:r>
              <a:rPr lang="en-US" dirty="0"/>
              <a:t> </a:t>
            </a:r>
            <a:r>
              <a:rPr lang="en-US" dirty="0" err="1"/>
              <a:t>mà</a:t>
            </a:r>
            <a:r>
              <a:rPr lang="en-US" dirty="0"/>
              <a:t> </a:t>
            </a:r>
            <a:r>
              <a:rPr lang="en-US" dirty="0" err="1"/>
              <a:t>chúng</a:t>
            </a:r>
            <a:r>
              <a:rPr lang="en-US" dirty="0"/>
              <a:t> ta </a:t>
            </a:r>
            <a:r>
              <a:rPr lang="en-US" dirty="0" err="1"/>
              <a:t>bỏ</a:t>
            </a:r>
            <a:r>
              <a:rPr lang="en-US" dirty="0"/>
              <a:t> qua padding, margin, border.</a:t>
            </a:r>
            <a:endParaRPr lang="en-US" dirty="0"/>
          </a:p>
          <a:p>
            <a:endParaRPr lang="en-US" dirty="0"/>
          </a:p>
          <a:p>
            <a:endParaRPr lang="en-US" dirty="0"/>
          </a:p>
        </p:txBody>
      </p:sp>
      <p:sp>
        <p:nvSpPr>
          <p:cNvPr id="9" name="TextBox 8"/>
          <p:cNvSpPr txBox="1"/>
          <p:nvPr/>
        </p:nvSpPr>
        <p:spPr>
          <a:xfrm>
            <a:off x="4895850" y="1161499"/>
            <a:ext cx="3867150" cy="523220"/>
          </a:xfrm>
          <a:prstGeom prst="rect">
            <a:avLst/>
          </a:prstGeom>
          <a:noFill/>
        </p:spPr>
        <p:txBody>
          <a:bodyPr wrap="square" rtlCol="0">
            <a:spAutoFit/>
          </a:bodyPr>
          <a:lstStyle/>
          <a:p>
            <a:r>
              <a:rPr lang="en-US" dirty="0" smtClean="0">
                <a:solidFill>
                  <a:srgbClr val="333333"/>
                </a:solidFill>
                <a:latin typeface="Courier New" panose="02070309020205020404" pitchFamily="49" charset="0"/>
              </a:rPr>
              <a:t>Border-box</a:t>
            </a:r>
            <a:r>
              <a:rPr lang="vi-VN" dirty="0" smtClean="0">
                <a:solidFill>
                  <a:srgbClr val="333333"/>
                </a:solidFill>
                <a:latin typeface="Courier New" panose="02070309020205020404" pitchFamily="49" charset="0"/>
              </a:rPr>
              <a:t>: </a:t>
            </a:r>
            <a:r>
              <a:rPr lang="en-US" dirty="0" err="1"/>
              <a:t>cách</a:t>
            </a:r>
            <a:r>
              <a:rPr lang="en-US" dirty="0"/>
              <a:t> </a:t>
            </a:r>
            <a:r>
              <a:rPr lang="en-US" dirty="0" err="1"/>
              <a:t>tính</a:t>
            </a:r>
            <a:r>
              <a:rPr lang="en-US" dirty="0"/>
              <a:t> </a:t>
            </a:r>
            <a:r>
              <a:rPr lang="en-US" dirty="0" err="1"/>
              <a:t>mà</a:t>
            </a:r>
            <a:r>
              <a:rPr lang="en-US" dirty="0"/>
              <a:t> </a:t>
            </a:r>
            <a:r>
              <a:rPr lang="en-US" dirty="0" err="1"/>
              <a:t>chúng</a:t>
            </a:r>
            <a:r>
              <a:rPr lang="en-US" dirty="0"/>
              <a:t> ta</a:t>
            </a:r>
            <a:r>
              <a:rPr lang="en-US" b="1" dirty="0"/>
              <a:t> </a:t>
            </a:r>
            <a:r>
              <a:rPr lang="en-US" dirty="0" err="1"/>
              <a:t>lấy</a:t>
            </a:r>
            <a:r>
              <a:rPr lang="en-US" dirty="0"/>
              <a:t> </a:t>
            </a:r>
            <a:r>
              <a:rPr lang="en-US" dirty="0" err="1"/>
              <a:t>tất</a:t>
            </a:r>
            <a:r>
              <a:rPr lang="en-US" dirty="0"/>
              <a:t> </a:t>
            </a:r>
            <a:r>
              <a:rPr lang="en-US" dirty="0" err="1"/>
              <a:t>cả</a:t>
            </a:r>
            <a:r>
              <a:rPr lang="en-US" dirty="0"/>
              <a:t>: content, padding, border, margin.</a:t>
            </a:r>
            <a:endParaRPr lang="en-US" dirty="0"/>
          </a:p>
        </p:txBody>
      </p:sp>
    </p:spTree>
    <p:extLst>
      <p:ext uri="{BB962C8B-B14F-4D97-AF65-F5344CB8AC3E}">
        <p14:creationId xmlns:p14="http://schemas.microsoft.com/office/powerpoint/2010/main" val="3663183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model </a:t>
            </a:r>
            <a:endParaRPr lang="en-US" dirty="0"/>
          </a:p>
        </p:txBody>
      </p:sp>
      <p:sp>
        <p:nvSpPr>
          <p:cNvPr id="3" name="Text Placeholder 2"/>
          <p:cNvSpPr>
            <a:spLocks noGrp="1"/>
          </p:cNvSpPr>
          <p:nvPr>
            <p:ph type="body" idx="1"/>
          </p:nvPr>
        </p:nvSpPr>
        <p:spPr/>
        <p:txBody>
          <a:bodyPr/>
          <a:lstStyle/>
          <a:p>
            <a:r>
              <a:rPr lang="en-US" dirty="0"/>
              <a:t>Use browser </a:t>
            </a:r>
            <a:r>
              <a:rPr lang="en-US" dirty="0" err="1"/>
              <a:t>DevTools</a:t>
            </a:r>
            <a:r>
              <a:rPr lang="en-US" dirty="0"/>
              <a:t> to view the box model</a:t>
            </a:r>
          </a:p>
          <a:p>
            <a:pPr marL="95250" indent="0">
              <a:buNone/>
            </a:pPr>
            <a:r>
              <a:rPr lang="en-US" dirty="0"/>
              <a:t/>
            </a:r>
            <a:br>
              <a:rPr lang="en-US" dirty="0"/>
            </a:br>
            <a:endParaRPr lang="en-US" dirty="0"/>
          </a:p>
        </p:txBody>
      </p:sp>
      <p:pic>
        <p:nvPicPr>
          <p:cNvPr id="14338" name="Picture 2" descr="https://lh4.googleusercontent.com/3wgsptyRkmoLNLJk6n4GUTGtP-LeV8vNHO2C6C9fYbe_3c-QfyiQDcocXMQGIQpju2HJrXM6CPJ5d2oDzMe07TOv78_yMsFAWeSnAC-_bsnKwh-NIt1p5jV31ug5hPpC-znRY_N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85950"/>
            <a:ext cx="488277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7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a:t>
            </a:r>
            <a:r>
              <a:rPr lang="en-US" b="1" dirty="0" smtClean="0"/>
              <a:t>model</a:t>
            </a:r>
            <a:r>
              <a:rPr lang="vi-VN" b="1" dirty="0" smtClean="0"/>
              <a:t> (d)</a:t>
            </a:r>
            <a:r>
              <a:rPr lang="en-US" b="1" dirty="0"/>
              <a:t> </a:t>
            </a:r>
            <a:endParaRPr lang="en-US" dirty="0"/>
          </a:p>
        </p:txBody>
      </p:sp>
      <p:sp>
        <p:nvSpPr>
          <p:cNvPr id="3" name="Text Placeholder 2"/>
          <p:cNvSpPr>
            <a:spLocks noGrp="1"/>
          </p:cNvSpPr>
          <p:nvPr>
            <p:ph type="body" idx="1"/>
          </p:nvPr>
        </p:nvSpPr>
        <p:spPr>
          <a:xfrm>
            <a:off x="624505" y="1200150"/>
            <a:ext cx="7886700" cy="3263400"/>
          </a:xfrm>
        </p:spPr>
        <p:txBody>
          <a:bodyPr/>
          <a:lstStyle/>
          <a:p>
            <a:r>
              <a:rPr lang="en-US" dirty="0"/>
              <a:t>Using </a:t>
            </a:r>
            <a:r>
              <a:rPr lang="en-US" dirty="0" smtClean="0"/>
              <a:t>display</a:t>
            </a:r>
          </a:p>
          <a:p>
            <a:pPr lvl="1"/>
            <a:r>
              <a:rPr lang="en-US" dirty="0"/>
              <a:t>Inline: </a:t>
            </a:r>
            <a:r>
              <a:rPr lang="en-US" dirty="0" err="1"/>
              <a:t>các</a:t>
            </a:r>
            <a:r>
              <a:rPr lang="en-US" dirty="0"/>
              <a:t> item </a:t>
            </a:r>
            <a:r>
              <a:rPr lang="en-US" dirty="0" err="1"/>
              <a:t>sẽ</a:t>
            </a:r>
            <a:r>
              <a:rPr lang="en-US" dirty="0"/>
              <a:t> </a:t>
            </a:r>
            <a:r>
              <a:rPr lang="en-US" dirty="0" err="1"/>
              <a:t>nằm</a:t>
            </a:r>
            <a:r>
              <a:rPr lang="en-US" dirty="0"/>
              <a:t> </a:t>
            </a:r>
            <a:r>
              <a:rPr lang="en-US" dirty="0" err="1"/>
              <a:t>trên</a:t>
            </a:r>
            <a:r>
              <a:rPr lang="en-US" dirty="0"/>
              <a:t> </a:t>
            </a:r>
            <a:r>
              <a:rPr lang="en-US" dirty="0" err="1"/>
              <a:t>cùng</a:t>
            </a:r>
            <a:r>
              <a:rPr lang="en-US" dirty="0"/>
              <a:t> </a:t>
            </a:r>
            <a:r>
              <a:rPr lang="en-US" dirty="0" err="1"/>
              <a:t>một</a:t>
            </a:r>
            <a:r>
              <a:rPr lang="en-US" dirty="0"/>
              <a:t> </a:t>
            </a:r>
            <a:r>
              <a:rPr lang="vi-VN" dirty="0" smtClean="0"/>
              <a:t>dòng. </a:t>
            </a:r>
            <a:r>
              <a:rPr lang="vi-VN" dirty="0"/>
              <a:t>Nếu các items vượt quá độ dài của dòng thì item sẽ xuống dòng </a:t>
            </a:r>
            <a:r>
              <a:rPr lang="vi-VN" dirty="0" smtClean="0"/>
              <a:t>mới</a:t>
            </a:r>
          </a:p>
          <a:p>
            <a:pPr lvl="2"/>
            <a:r>
              <a:rPr lang="en-US" dirty="0" err="1"/>
              <a:t>Các</a:t>
            </a:r>
            <a:r>
              <a:rPr lang="en-US" dirty="0"/>
              <a:t> item </a:t>
            </a:r>
            <a:r>
              <a:rPr lang="en-US" dirty="0" err="1"/>
              <a:t>có</a:t>
            </a:r>
            <a:r>
              <a:rPr lang="en-US" dirty="0"/>
              <a:t> </a:t>
            </a:r>
            <a:r>
              <a:rPr lang="en-US" dirty="0" err="1"/>
              <a:t>kiểu</a:t>
            </a:r>
            <a:r>
              <a:rPr lang="en-US" dirty="0"/>
              <a:t> display </a:t>
            </a:r>
            <a:r>
              <a:rPr lang="en-US" dirty="0" err="1"/>
              <a:t>này</a:t>
            </a:r>
            <a:r>
              <a:rPr lang="en-US" dirty="0"/>
              <a:t> </a:t>
            </a:r>
            <a:r>
              <a:rPr lang="en-US" b="1" dirty="0" err="1"/>
              <a:t>không</a:t>
            </a:r>
            <a:r>
              <a:rPr lang="en-US" b="1" dirty="0"/>
              <a:t> </a:t>
            </a:r>
            <a:r>
              <a:rPr lang="en-US" b="1" dirty="0" err="1"/>
              <a:t>thể</a:t>
            </a:r>
            <a:r>
              <a:rPr lang="en-US" b="1" dirty="0"/>
              <a:t> set width </a:t>
            </a:r>
            <a:r>
              <a:rPr lang="en-US" b="1" dirty="0" err="1"/>
              <a:t>và</a:t>
            </a:r>
            <a:r>
              <a:rPr lang="en-US" b="1" dirty="0"/>
              <a:t> height</a:t>
            </a:r>
            <a:r>
              <a:rPr lang="en-US" dirty="0"/>
              <a:t>.</a:t>
            </a:r>
            <a:endParaRPr lang="en-US" dirty="0"/>
          </a:p>
          <a:p>
            <a:pPr lvl="1"/>
            <a:r>
              <a:rPr lang="en-US" dirty="0"/>
              <a:t>Block: </a:t>
            </a:r>
            <a:r>
              <a:rPr lang="vi-VN" dirty="0"/>
              <a:t>luôn được xuống dòng và chiếm toàn bộ width nếu width không được set</a:t>
            </a:r>
            <a:r>
              <a:rPr lang="vi-VN" dirty="0" smtClean="0"/>
              <a:t>.</a:t>
            </a:r>
          </a:p>
          <a:p>
            <a:pPr lvl="2"/>
            <a:r>
              <a:rPr lang="vi-VN" dirty="0"/>
              <a:t>Các item có kiểu display: block sẽ set được width, height, margin, padding đầy đủ 4 hướng (top, bottom, right, left).</a:t>
            </a:r>
            <a:endParaRPr lang="vi-VN" dirty="0" smtClean="0"/>
          </a:p>
          <a:p>
            <a:pPr lvl="1"/>
            <a:r>
              <a:rPr lang="en-US" dirty="0" smtClean="0"/>
              <a:t>Inline-block</a:t>
            </a:r>
            <a:r>
              <a:rPr lang="en-US" dirty="0"/>
              <a:t>: </a:t>
            </a:r>
            <a:r>
              <a:rPr lang="vi-VN" dirty="0"/>
              <a:t>sẽ được sắp xếp giống với kiểu display: inline, nghĩa là các items sẽ được xếp cùng nhau trên một dòng . </a:t>
            </a:r>
            <a:endParaRPr lang="vi-VN" dirty="0" smtClean="0"/>
          </a:p>
          <a:p>
            <a:pPr lvl="2"/>
            <a:r>
              <a:rPr lang="vi-VN" dirty="0" smtClean="0"/>
              <a:t>Các </a:t>
            </a:r>
            <a:r>
              <a:rPr lang="vi-VN" dirty="0"/>
              <a:t>items sẽ có thuộc tính của display: block như là có set width, height, margin, padding đủ 4 hướng</a:t>
            </a:r>
            <a:r>
              <a:rPr lang="vi-VN" dirty="0" smtClean="0"/>
              <a:t>.</a:t>
            </a:r>
          </a:p>
          <a:p>
            <a:pPr lvl="1"/>
            <a:r>
              <a:rPr lang="en-US" u="sng" dirty="0" smtClean="0">
                <a:hlinkClick r:id="rId2"/>
              </a:rPr>
              <a:t>https</a:t>
            </a:r>
            <a:r>
              <a:rPr lang="en-US" u="sng" dirty="0">
                <a:hlinkClick r:id="rId2"/>
              </a:rPr>
              <a:t>://</a:t>
            </a:r>
            <a:r>
              <a:rPr lang="en-US" u="sng" dirty="0" smtClean="0">
                <a:hlinkClick r:id="rId2"/>
              </a:rPr>
              <a:t>techtalk.vn/su-khac-nhau-giua-display-inline-block-va-inline-block.html</a:t>
            </a:r>
            <a:endParaRPr lang="vi-VN" u="sng" dirty="0" smtClean="0"/>
          </a:p>
          <a:p>
            <a:pPr lvl="1"/>
            <a:endParaRPr lang="vi-VN" dirty="0" smtClean="0"/>
          </a:p>
        </p:txBody>
      </p:sp>
    </p:spTree>
    <p:extLst>
      <p:ext uri="{BB962C8B-B14F-4D97-AF65-F5344CB8AC3E}">
        <p14:creationId xmlns:p14="http://schemas.microsoft.com/office/powerpoint/2010/main" val="3760906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a:t>
            </a:r>
            <a:r>
              <a:rPr lang="en-US" b="1" dirty="0" smtClean="0"/>
              <a:t>model</a:t>
            </a:r>
            <a:endParaRPr lang="en-US" dirty="0"/>
          </a:p>
        </p:txBody>
      </p:sp>
      <p:sp>
        <p:nvSpPr>
          <p:cNvPr id="3" name="Text Placeholder 2"/>
          <p:cNvSpPr>
            <a:spLocks noGrp="1"/>
          </p:cNvSpPr>
          <p:nvPr>
            <p:ph type="body" idx="1"/>
          </p:nvPr>
        </p:nvSpPr>
        <p:spPr/>
        <p:txBody>
          <a:bodyPr/>
          <a:lstStyle/>
          <a:p>
            <a:r>
              <a:rPr lang="en-US" dirty="0" err="1" smtClean="0"/>
              <a:t>Dislay</a:t>
            </a:r>
            <a:r>
              <a:rPr lang="en-US" dirty="0" smtClean="0"/>
              <a:t> flex:</a:t>
            </a:r>
          </a:p>
          <a:p>
            <a:pPr lvl="2"/>
            <a:r>
              <a:rPr lang="en-US" dirty="0"/>
              <a:t>.container { display: flex; /* or inline-flex */ }</a:t>
            </a:r>
          </a:p>
          <a:p>
            <a:pPr lvl="2"/>
            <a:r>
              <a:rPr lang="en-US" dirty="0"/>
              <a:t>flex-direction: row | row-reverse | column | column-reverse;</a:t>
            </a:r>
          </a:p>
          <a:p>
            <a:pPr lvl="2"/>
            <a:r>
              <a:rPr lang="en-US" dirty="0"/>
              <a:t>.container { justify-content: flex-start | flex-end | center | space-between | space-around | space-evenly | start | end | left | right ... + safe | unsafe; }</a:t>
            </a:r>
          </a:p>
        </p:txBody>
      </p:sp>
      <p:pic>
        <p:nvPicPr>
          <p:cNvPr id="5" name="Picture 4"/>
          <p:cNvPicPr>
            <a:picLocks noChangeAspect="1"/>
          </p:cNvPicPr>
          <p:nvPr/>
        </p:nvPicPr>
        <p:blipFill>
          <a:blip r:embed="rId2"/>
          <a:stretch>
            <a:fillRect/>
          </a:stretch>
        </p:blipFill>
        <p:spPr>
          <a:xfrm>
            <a:off x="1295400" y="3486150"/>
            <a:ext cx="6629400" cy="996295"/>
          </a:xfrm>
          <a:prstGeom prst="rect">
            <a:avLst/>
          </a:prstGeom>
        </p:spPr>
      </p:pic>
    </p:spTree>
    <p:extLst>
      <p:ext uri="{BB962C8B-B14F-4D97-AF65-F5344CB8AC3E}">
        <p14:creationId xmlns:p14="http://schemas.microsoft.com/office/powerpoint/2010/main" val="1867092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box </a:t>
            </a:r>
            <a:r>
              <a:rPr lang="en-US" b="1" dirty="0" smtClean="0"/>
              <a:t>model(d)</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939491" y="1505113"/>
            <a:ext cx="1748539" cy="2991612"/>
          </a:xfrm>
          <a:prstGeom prst="rect">
            <a:avLst/>
          </a:prstGeom>
        </p:spPr>
      </p:pic>
      <p:pic>
        <p:nvPicPr>
          <p:cNvPr id="5" name="Picture 4"/>
          <p:cNvPicPr>
            <a:picLocks noChangeAspect="1"/>
          </p:cNvPicPr>
          <p:nvPr/>
        </p:nvPicPr>
        <p:blipFill>
          <a:blip r:embed="rId3"/>
          <a:stretch>
            <a:fillRect/>
          </a:stretch>
        </p:blipFill>
        <p:spPr>
          <a:xfrm>
            <a:off x="628649" y="1202051"/>
            <a:ext cx="2924175" cy="1842631"/>
          </a:xfrm>
          <a:prstGeom prst="rect">
            <a:avLst/>
          </a:prstGeom>
        </p:spPr>
      </p:pic>
      <p:pic>
        <p:nvPicPr>
          <p:cNvPr id="7" name="Picture 6"/>
          <p:cNvPicPr>
            <a:picLocks noChangeAspect="1"/>
          </p:cNvPicPr>
          <p:nvPr/>
        </p:nvPicPr>
        <p:blipFill>
          <a:blip r:embed="rId4"/>
          <a:stretch>
            <a:fillRect/>
          </a:stretch>
        </p:blipFill>
        <p:spPr>
          <a:xfrm>
            <a:off x="631698" y="3245162"/>
            <a:ext cx="2921126" cy="1814033"/>
          </a:xfrm>
          <a:prstGeom prst="rect">
            <a:avLst/>
          </a:prstGeom>
        </p:spPr>
      </p:pic>
      <p:pic>
        <p:nvPicPr>
          <p:cNvPr id="8" name="Picture 7"/>
          <p:cNvPicPr>
            <a:picLocks noChangeAspect="1"/>
          </p:cNvPicPr>
          <p:nvPr/>
        </p:nvPicPr>
        <p:blipFill>
          <a:blip r:embed="rId5"/>
          <a:stretch>
            <a:fillRect/>
          </a:stretch>
        </p:blipFill>
        <p:spPr>
          <a:xfrm>
            <a:off x="3676556" y="2038350"/>
            <a:ext cx="2988482" cy="1750699"/>
          </a:xfrm>
          <a:prstGeom prst="rect">
            <a:avLst/>
          </a:prstGeom>
        </p:spPr>
      </p:pic>
    </p:spTree>
    <p:extLst>
      <p:ext uri="{BB962C8B-B14F-4D97-AF65-F5344CB8AC3E}">
        <p14:creationId xmlns:p14="http://schemas.microsoft.com/office/powerpoint/2010/main" val="757542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a:t>
            </a:r>
            <a:r>
              <a:rPr lang="en-US" b="1" dirty="0" smtClean="0"/>
              <a:t>layout (d)</a:t>
            </a:r>
            <a:endParaRPr lang="en-US" dirty="0"/>
          </a:p>
        </p:txBody>
      </p:sp>
      <p:sp>
        <p:nvSpPr>
          <p:cNvPr id="3" name="Text Placeholder 2"/>
          <p:cNvSpPr>
            <a:spLocks noGrp="1"/>
          </p:cNvSpPr>
          <p:nvPr>
            <p:ph type="body" idx="1"/>
          </p:nvPr>
        </p:nvSpPr>
        <p:spPr/>
        <p:txBody>
          <a:bodyPr/>
          <a:lstStyle/>
          <a:p>
            <a:r>
              <a:rPr lang="en-US" dirty="0" smtClean="0"/>
              <a:t>Overflow</a:t>
            </a:r>
            <a:r>
              <a:rPr lang="en-US" dirty="0"/>
              <a:t>?</a:t>
            </a:r>
          </a:p>
          <a:p>
            <a:pPr lvl="1"/>
            <a:r>
              <a:rPr lang="vi-VN" dirty="0" smtClean="0"/>
              <a:t>Mọi thứ trong CSS đều là box</a:t>
            </a:r>
            <a:r>
              <a:rPr lang="en-US" dirty="0" smtClean="0"/>
              <a:t>. </a:t>
            </a:r>
            <a:r>
              <a:rPr lang="vi-VN" dirty="0" smtClean="0"/>
              <a:t>Bạn có thể giới han kích thướt của nó bằng width và height</a:t>
            </a:r>
            <a:r>
              <a:rPr lang="en-US" dirty="0" smtClean="0"/>
              <a:t>.</a:t>
            </a:r>
            <a:endParaRPr lang="en-US" dirty="0" smtClean="0"/>
          </a:p>
          <a:p>
            <a:pPr lvl="1"/>
            <a:r>
              <a:rPr lang="vi-VN" dirty="0" smtClean="0"/>
              <a:t>Xảy ra ra khi có quá nhiều nội dung trong box. CSS cung cấp thuộc tính này để quản lý việc đó.</a:t>
            </a:r>
            <a:endParaRPr lang="en-US" dirty="0"/>
          </a:p>
          <a:p>
            <a:pPr marL="571500" lvl="1" indent="0">
              <a:buNone/>
            </a:pPr>
            <a:endParaRPr lang="vi-VN" dirty="0" smtClean="0"/>
          </a:p>
          <a:p>
            <a:r>
              <a:rPr lang="vi-VN" dirty="0" smtClean="0"/>
              <a:t>Đơn vị</a:t>
            </a:r>
            <a:endParaRPr lang="en-US" dirty="0"/>
          </a:p>
          <a:p>
            <a:pPr lvl="1"/>
            <a:r>
              <a:rPr lang="en-US" u="sng" dirty="0">
                <a:hlinkClick r:id="rId2"/>
              </a:rPr>
              <a:t>https://developer.mozilla.org/en-US/docs/Learn/CSS/Building_blocks/Values_and_units</a:t>
            </a:r>
            <a:endParaRPr lang="en-US" dirty="0"/>
          </a:p>
          <a:p>
            <a:pPr marL="95250" indent="0">
              <a:buNone/>
            </a:pPr>
            <a:r>
              <a:rPr lang="en-US" dirty="0"/>
              <a:t/>
            </a:r>
            <a:br>
              <a:rPr lang="en-US" dirty="0"/>
            </a:br>
            <a:endParaRPr lang="en-US" dirty="0"/>
          </a:p>
        </p:txBody>
      </p:sp>
    </p:spTree>
    <p:extLst>
      <p:ext uri="{BB962C8B-B14F-4D97-AF65-F5344CB8AC3E}">
        <p14:creationId xmlns:p14="http://schemas.microsoft.com/office/powerpoint/2010/main" val="395243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layout</a:t>
            </a:r>
            <a:endParaRPr lang="en-US" dirty="0"/>
          </a:p>
        </p:txBody>
      </p:sp>
      <p:sp>
        <p:nvSpPr>
          <p:cNvPr id="3" name="Text Placeholder 2"/>
          <p:cNvSpPr>
            <a:spLocks noGrp="1"/>
          </p:cNvSpPr>
          <p:nvPr>
            <p:ph type="body" idx="1"/>
          </p:nvPr>
        </p:nvSpPr>
        <p:spPr>
          <a:xfrm>
            <a:off x="628650" y="971550"/>
            <a:ext cx="7886700" cy="3661069"/>
          </a:xfrm>
        </p:spPr>
        <p:txBody>
          <a:bodyPr/>
          <a:lstStyle/>
          <a:p>
            <a:r>
              <a:rPr lang="en-US" dirty="0"/>
              <a:t>The CSS float </a:t>
            </a:r>
            <a:r>
              <a:rPr lang="en-US" dirty="0" smtClean="0"/>
              <a:t>property</a:t>
            </a:r>
            <a:endParaRPr lang="vi-VN" dirty="0" smtClean="0"/>
          </a:p>
          <a:p>
            <a:pPr lvl="1"/>
            <a:r>
              <a:rPr lang="vi-VN" dirty="0" smtClean="0"/>
              <a:t>Các giá trị</a:t>
            </a:r>
            <a:r>
              <a:rPr lang="en-US" dirty="0" smtClean="0"/>
              <a:t>:</a:t>
            </a:r>
            <a:endParaRPr lang="en-US" dirty="0"/>
          </a:p>
          <a:p>
            <a:pPr lvl="2" fontAlgn="base"/>
            <a:r>
              <a:rPr lang="en-US" dirty="0"/>
              <a:t>left </a:t>
            </a:r>
            <a:r>
              <a:rPr lang="en-US" dirty="0" smtClean="0"/>
              <a:t>– </a:t>
            </a:r>
            <a:r>
              <a:rPr lang="vi-VN" dirty="0" smtClean="0"/>
              <a:t>Phần tử dạt về bên trái của thẻ cha</a:t>
            </a:r>
          </a:p>
          <a:p>
            <a:pPr lvl="2" fontAlgn="base"/>
            <a:r>
              <a:rPr lang="en-US" dirty="0" smtClean="0"/>
              <a:t>right </a:t>
            </a:r>
            <a:r>
              <a:rPr lang="en-US" dirty="0"/>
              <a:t>- </a:t>
            </a:r>
            <a:r>
              <a:rPr lang="vi-VN" dirty="0"/>
              <a:t>Phần tử dạt về bên </a:t>
            </a:r>
            <a:r>
              <a:rPr lang="vi-VN" dirty="0" smtClean="0"/>
              <a:t>phải của </a:t>
            </a:r>
            <a:r>
              <a:rPr lang="vi-VN" dirty="0"/>
              <a:t>thẻ cha</a:t>
            </a:r>
          </a:p>
          <a:p>
            <a:pPr lvl="2" fontAlgn="base"/>
            <a:r>
              <a:rPr lang="en-US" dirty="0" smtClean="0"/>
              <a:t>none </a:t>
            </a:r>
            <a:r>
              <a:rPr lang="en-US" dirty="0"/>
              <a:t>- </a:t>
            </a:r>
            <a:r>
              <a:rPr lang="en-US" dirty="0" smtClean="0"/>
              <a:t>This </a:t>
            </a:r>
            <a:r>
              <a:rPr lang="en-US" dirty="0"/>
              <a:t>is default</a:t>
            </a:r>
          </a:p>
          <a:p>
            <a:r>
              <a:rPr lang="vi-VN" dirty="0" smtClean="0"/>
              <a:t>Demo</a:t>
            </a:r>
            <a:endParaRPr lang="vi-VN" dirty="0" smtClean="0"/>
          </a:p>
          <a:p>
            <a:pPr lvl="1"/>
            <a:r>
              <a:rPr lang="en-US" u="sng" dirty="0">
                <a:hlinkClick r:id="rId3"/>
              </a:rPr>
              <a:t>https://www.w3schools.com/css/tryit.asp?filename=trycss_layout_float2</a:t>
            </a:r>
            <a:endParaRPr lang="en-US" dirty="0"/>
          </a:p>
        </p:txBody>
      </p:sp>
    </p:spTree>
    <p:extLst>
      <p:ext uri="{BB962C8B-B14F-4D97-AF65-F5344CB8AC3E}">
        <p14:creationId xmlns:p14="http://schemas.microsoft.com/office/powerpoint/2010/main" val="1491133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Debugging </a:t>
            </a:r>
            <a:r>
              <a:rPr lang="en-US" b="1" dirty="0" smtClean="0"/>
              <a:t>CSS</a:t>
            </a:r>
            <a:endParaRPr lang="en-US" dirty="0"/>
          </a:p>
        </p:txBody>
      </p:sp>
      <p:sp>
        <p:nvSpPr>
          <p:cNvPr id="3" name="Text Placeholder 2"/>
          <p:cNvSpPr>
            <a:spLocks noGrp="1"/>
          </p:cNvSpPr>
          <p:nvPr>
            <p:ph type="body" idx="1"/>
          </p:nvPr>
        </p:nvSpPr>
        <p:spPr>
          <a:xfrm>
            <a:off x="628650" y="1047750"/>
            <a:ext cx="7886700" cy="3584869"/>
          </a:xfrm>
        </p:spPr>
        <p:txBody>
          <a:bodyPr/>
          <a:lstStyle/>
          <a:p>
            <a:r>
              <a:rPr lang="en-US" dirty="0"/>
              <a:t/>
            </a:r>
            <a:br>
              <a:rPr lang="en-US" dirty="0"/>
            </a:br>
            <a:endParaRPr lang="en-US" dirty="0"/>
          </a:p>
        </p:txBody>
      </p:sp>
      <p:pic>
        <p:nvPicPr>
          <p:cNvPr id="15362" name="Picture 2" descr="https://lh3.googleusercontent.com/GfX6pkxoMFFYKgcPIwafjgPy9m02z0PrGDBelKWDArN8vy5Nl4eEJ-ytOvLtuJiUw6QUU72Z2Wm4C3mCTzYvu_dBPZ3NvVTOeGSSzP6imd1qA-5yz0Jd9f7mfBwCpEglTS5cRC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28750"/>
            <a:ext cx="4648271" cy="311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71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 to </a:t>
            </a:r>
            <a:r>
              <a:rPr lang="en-US" b="1" dirty="0" smtClean="0"/>
              <a:t>Responsive</a:t>
            </a:r>
            <a:r>
              <a:rPr lang="vi-VN" b="1" dirty="0" smtClean="0"/>
              <a:t> (d)</a:t>
            </a:r>
            <a:endParaRPr lang="en-US" dirty="0"/>
          </a:p>
        </p:txBody>
      </p:sp>
      <p:sp>
        <p:nvSpPr>
          <p:cNvPr id="3" name="Text Placeholder 2"/>
          <p:cNvSpPr>
            <a:spLocks noGrp="1"/>
          </p:cNvSpPr>
          <p:nvPr>
            <p:ph type="body" idx="1"/>
          </p:nvPr>
        </p:nvSpPr>
        <p:spPr>
          <a:xfrm>
            <a:off x="628650" y="1369219"/>
            <a:ext cx="4400550" cy="3263400"/>
          </a:xfrm>
        </p:spPr>
        <p:txBody>
          <a:bodyPr/>
          <a:lstStyle/>
          <a:p>
            <a:r>
              <a:rPr lang="en-US" dirty="0"/>
              <a:t>Responsive web design </a:t>
            </a:r>
            <a:r>
              <a:rPr lang="vi-VN" dirty="0" smtClean="0"/>
              <a:t>làm cho trang web đẹp hơn trên các thiết bị khác nhau</a:t>
            </a:r>
            <a:endParaRPr lang="en-US" dirty="0"/>
          </a:p>
          <a:p>
            <a:pPr lvl="1"/>
            <a:r>
              <a:rPr lang="vi-VN" dirty="0" smtClean="0"/>
              <a:t>Chỉ với </a:t>
            </a:r>
            <a:r>
              <a:rPr lang="en-US" dirty="0" smtClean="0"/>
              <a:t>HTML </a:t>
            </a:r>
            <a:r>
              <a:rPr lang="en-US" dirty="0"/>
              <a:t>and CSS.</a:t>
            </a:r>
          </a:p>
          <a:p>
            <a:pPr lvl="1"/>
            <a:r>
              <a:rPr lang="en-US" dirty="0"/>
              <a:t>Responsive web design </a:t>
            </a:r>
            <a:r>
              <a:rPr lang="vi-VN" dirty="0" smtClean="0"/>
              <a:t>không phải dùng cho</a:t>
            </a:r>
            <a:r>
              <a:rPr lang="en-US" dirty="0" smtClean="0"/>
              <a:t> </a:t>
            </a:r>
            <a:r>
              <a:rPr lang="en-US" dirty="0"/>
              <a:t>JavaScript.</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4953000" y="1581150"/>
            <a:ext cx="4081661" cy="2163068"/>
          </a:xfrm>
          <a:prstGeom prst="rect">
            <a:avLst/>
          </a:prstGeom>
        </p:spPr>
      </p:pic>
    </p:spTree>
    <p:extLst>
      <p:ext uri="{BB962C8B-B14F-4D97-AF65-F5344CB8AC3E}">
        <p14:creationId xmlns:p14="http://schemas.microsoft.com/office/powerpoint/2010/main" val="1501015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 SCSS</a:t>
            </a:r>
            <a:endParaRPr lang="en-US" b="1" dirty="0"/>
          </a:p>
        </p:txBody>
      </p:sp>
      <p:sp>
        <p:nvSpPr>
          <p:cNvPr id="3" name="Text Placeholder 2"/>
          <p:cNvSpPr>
            <a:spLocks noGrp="1"/>
          </p:cNvSpPr>
          <p:nvPr>
            <p:ph type="body" idx="1"/>
          </p:nvPr>
        </p:nvSpPr>
        <p:spPr/>
        <p:txBody>
          <a:bodyPr/>
          <a:lstStyle/>
          <a:p>
            <a:r>
              <a:rPr lang="en-US" b="1" dirty="0" smtClean="0"/>
              <a:t>Syntactically </a:t>
            </a:r>
            <a:r>
              <a:rPr lang="en-US" b="1" dirty="0"/>
              <a:t>Awesome Style Sheet</a:t>
            </a:r>
            <a:r>
              <a:rPr lang="en-US" dirty="0"/>
              <a:t> </a:t>
            </a:r>
            <a:r>
              <a:rPr lang="vi-VN" dirty="0" smtClean="0"/>
              <a:t>là tập cha của </a:t>
            </a:r>
            <a:r>
              <a:rPr lang="en-US" dirty="0" smtClean="0"/>
              <a:t>CSS</a:t>
            </a:r>
            <a:r>
              <a:rPr lang="en-US" dirty="0"/>
              <a:t>. SCSS </a:t>
            </a:r>
            <a:r>
              <a:rPr lang="vi-VN" dirty="0" smtClean="0"/>
              <a:t>là một version cải tiến của</a:t>
            </a:r>
            <a:r>
              <a:rPr lang="en-US" dirty="0" smtClean="0"/>
              <a:t> </a:t>
            </a:r>
            <a:r>
              <a:rPr lang="en-US" dirty="0" smtClean="0"/>
              <a:t>CSS</a:t>
            </a:r>
          </a:p>
          <a:p>
            <a:pPr lvl="1"/>
            <a:r>
              <a:rPr lang="vi-VN" dirty="0" smtClean="0"/>
              <a:t>Chứa tất cả các tính năng của CSS và chứa nhiều tính năng hơn mà không có trong CSS.</a:t>
            </a:r>
            <a:endParaRPr lang="en-US" dirty="0" smtClean="0"/>
          </a:p>
          <a:p>
            <a:pPr lvl="1"/>
            <a:r>
              <a:rPr lang="en-US" dirty="0"/>
              <a:t>SCSS </a:t>
            </a:r>
            <a:r>
              <a:rPr lang="vi-VN" dirty="0" smtClean="0"/>
              <a:t>bổ sung thêm variables, làm cho code CSS ngắn gọn hơn</a:t>
            </a:r>
          </a:p>
          <a:p>
            <a:pPr lvl="1"/>
            <a:r>
              <a:rPr lang="vi-VN" dirty="0" smtClean="0"/>
              <a:t>SCSS thêm</a:t>
            </a:r>
            <a:r>
              <a:rPr lang="en-US" dirty="0" smtClean="0"/>
              <a:t> </a:t>
            </a:r>
            <a:r>
              <a:rPr lang="en-US" dirty="0"/>
              <a:t>@import </a:t>
            </a:r>
            <a:r>
              <a:rPr lang="vi-VN" dirty="0" smtClean="0"/>
              <a:t>cho phép bạn import các file custom CSS</a:t>
            </a:r>
            <a:endParaRPr lang="en-US" dirty="0" smtClean="0"/>
          </a:p>
          <a:p>
            <a:pPr lvl="1"/>
            <a:r>
              <a:rPr lang="vi-VN" dirty="0"/>
              <a:t>SCSS sử </a:t>
            </a:r>
            <a:r>
              <a:rPr lang="vi-VN" dirty="0" smtClean="0"/>
              <a:t>dụng cấu trúc lồng nhau</a:t>
            </a:r>
            <a:r>
              <a:rPr lang="en-US" dirty="0" smtClean="0"/>
              <a:t>.</a:t>
            </a:r>
            <a:endParaRPr lang="en-US" dirty="0" smtClean="0"/>
          </a:p>
          <a:p>
            <a:r>
              <a:rPr lang="en-US" dirty="0">
                <a:hlinkClick r:id="rId2"/>
              </a:rPr>
              <a:t>https://sass-lang.com/guide</a:t>
            </a:r>
            <a:endParaRPr lang="en-US" dirty="0"/>
          </a:p>
          <a:p>
            <a:endParaRPr lang="en-US" dirty="0"/>
          </a:p>
        </p:txBody>
      </p:sp>
    </p:spTree>
    <p:extLst>
      <p:ext uri="{BB962C8B-B14F-4D97-AF65-F5344CB8AC3E}">
        <p14:creationId xmlns:p14="http://schemas.microsoft.com/office/powerpoint/2010/main" val="1476086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US" b="1" dirty="0" smtClean="0"/>
              <a:t>Overview</a:t>
            </a:r>
            <a:endParaRPr b="1" dirty="0"/>
          </a:p>
        </p:txBody>
      </p:sp>
      <p:sp>
        <p:nvSpPr>
          <p:cNvPr id="101" name="Google Shape;101;p15"/>
          <p:cNvSpPr txBox="1">
            <a:spLocks noGrp="1"/>
          </p:cNvSpPr>
          <p:nvPr>
            <p:ph type="body" idx="1"/>
          </p:nvPr>
        </p:nvSpPr>
        <p:spPr>
          <a:xfrm>
            <a:off x="762000" y="819150"/>
            <a:ext cx="7886700" cy="4191000"/>
          </a:xfrm>
          <a:prstGeom prst="rect">
            <a:avLst/>
          </a:prstGeom>
        </p:spPr>
        <p:txBody>
          <a:bodyPr spcFirstLastPara="1" wrap="square" lIns="68575" tIns="68575" rIns="68575" bIns="68575" anchor="t" anchorCtr="0">
            <a:noAutofit/>
          </a:bodyPr>
          <a:lstStyle/>
          <a:p>
            <a:pPr marL="552450" lvl="0" indent="-457200" algn="l" rtl="0">
              <a:lnSpc>
                <a:spcPct val="115000"/>
              </a:lnSpc>
              <a:spcBef>
                <a:spcPts val="2400"/>
              </a:spcBef>
              <a:spcAft>
                <a:spcPts val="0"/>
              </a:spcAft>
              <a:buSzPts val="2100"/>
              <a:buFont typeface="+mj-lt"/>
              <a:buAutoNum type="arabicPeriod"/>
            </a:pPr>
            <a:r>
              <a:rPr lang="vi-VN" sz="2400" b="1" dirty="0" smtClean="0">
                <a:latin typeface="Arial"/>
                <a:ea typeface="Arial"/>
                <a:cs typeface="Arial"/>
                <a:sym typeface="Arial"/>
              </a:rPr>
              <a:t>Giới thiệu CSS</a:t>
            </a:r>
            <a:endParaRPr sz="2400" b="1" dirty="0" smtClean="0">
              <a:latin typeface="Arial"/>
              <a:ea typeface="Arial"/>
              <a:cs typeface="Arial"/>
              <a:sym typeface="Arial"/>
            </a:endParaRPr>
          </a:p>
          <a:p>
            <a:pPr marL="552450" lvl="0" indent="-457200">
              <a:lnSpc>
                <a:spcPct val="115000"/>
              </a:lnSpc>
              <a:spcBef>
                <a:spcPts val="0"/>
              </a:spcBef>
              <a:buFont typeface="+mj-lt"/>
              <a:buAutoNum type="arabicPeriod"/>
            </a:pPr>
            <a:r>
              <a:rPr lang="en-US" sz="2400" b="1" dirty="0" smtClean="0">
                <a:latin typeface="Arial"/>
                <a:ea typeface="Arial"/>
                <a:cs typeface="Arial"/>
                <a:sym typeface="Arial"/>
              </a:rPr>
              <a:t>CSS Syntax </a:t>
            </a:r>
            <a:r>
              <a:rPr lang="vi-VN" sz="2400" b="1" dirty="0" smtClean="0">
                <a:latin typeface="Arial"/>
                <a:ea typeface="Arial"/>
                <a:cs typeface="Arial"/>
                <a:sym typeface="Arial"/>
              </a:rPr>
              <a:t>&amp; Xếp tầng và thừa kế</a:t>
            </a:r>
          </a:p>
          <a:p>
            <a:pPr marL="552450" lvl="0" indent="-457200">
              <a:lnSpc>
                <a:spcPct val="115000"/>
              </a:lnSpc>
              <a:spcBef>
                <a:spcPts val="0"/>
              </a:spcBef>
              <a:buFont typeface="+mj-lt"/>
              <a:buAutoNum type="arabicPeriod"/>
            </a:pPr>
            <a:r>
              <a:rPr lang="en-US" sz="2400" b="1" dirty="0" smtClean="0">
                <a:latin typeface="Arial"/>
                <a:ea typeface="Arial"/>
                <a:cs typeface="Arial"/>
                <a:sym typeface="Arial"/>
              </a:rPr>
              <a:t>CSS Selectors</a:t>
            </a:r>
            <a:endParaRPr sz="2400" b="1" dirty="0" smtClean="0">
              <a:latin typeface="Arial"/>
              <a:ea typeface="Arial"/>
              <a:cs typeface="Arial"/>
              <a:sym typeface="Arial"/>
            </a:endParaRPr>
          </a:p>
          <a:p>
            <a:pPr marL="552450" lvl="0" indent="-457200">
              <a:lnSpc>
                <a:spcPct val="115000"/>
              </a:lnSpc>
              <a:spcBef>
                <a:spcPts val="0"/>
              </a:spcBef>
              <a:buFont typeface="+mj-lt"/>
              <a:buAutoNum type="arabicPeriod"/>
            </a:pPr>
            <a:r>
              <a:rPr lang="vi-VN" sz="2400" b="1" dirty="0" smtClean="0">
                <a:latin typeface="Arial"/>
                <a:ea typeface="Arial"/>
                <a:cs typeface="Arial"/>
                <a:sym typeface="Arial"/>
              </a:rPr>
              <a:t>The </a:t>
            </a:r>
            <a:r>
              <a:rPr lang="vi-VN" sz="2400" b="1" dirty="0">
                <a:latin typeface="Arial"/>
                <a:ea typeface="Arial"/>
                <a:cs typeface="Arial"/>
                <a:sym typeface="Arial"/>
              </a:rPr>
              <a:t>box </a:t>
            </a:r>
            <a:r>
              <a:rPr lang="vi-VN" sz="2400" b="1" dirty="0" smtClean="0">
                <a:latin typeface="Arial"/>
                <a:ea typeface="Arial"/>
                <a:cs typeface="Arial"/>
                <a:sym typeface="Arial"/>
              </a:rPr>
              <a:t>model</a:t>
            </a:r>
            <a:endParaRPr sz="2400" b="1" dirty="0">
              <a:latin typeface="Arial"/>
              <a:ea typeface="Arial"/>
              <a:cs typeface="Arial"/>
              <a:sym typeface="Arial"/>
            </a:endParaRPr>
          </a:p>
          <a:p>
            <a:pPr marL="552450" lvl="0" indent="-457200">
              <a:lnSpc>
                <a:spcPct val="115000"/>
              </a:lnSpc>
              <a:spcBef>
                <a:spcPts val="0"/>
              </a:spcBef>
              <a:buFont typeface="+mj-lt"/>
              <a:buAutoNum type="arabicPeriod"/>
            </a:pPr>
            <a:r>
              <a:rPr lang="en-US" sz="2400" b="1" dirty="0">
                <a:latin typeface="Arial"/>
                <a:ea typeface="Arial"/>
                <a:cs typeface="Arial"/>
                <a:sym typeface="Arial"/>
              </a:rPr>
              <a:t>CSS </a:t>
            </a:r>
            <a:r>
              <a:rPr lang="en-US" sz="2400" b="1" dirty="0" smtClean="0">
                <a:latin typeface="Arial"/>
                <a:ea typeface="Arial"/>
                <a:cs typeface="Arial"/>
                <a:sym typeface="Arial"/>
              </a:rPr>
              <a:t>layout</a:t>
            </a:r>
            <a:r>
              <a:rPr lang="vi-VN" sz="2400" b="1" dirty="0" smtClean="0">
                <a:latin typeface="Arial"/>
                <a:ea typeface="Arial"/>
                <a:cs typeface="Arial"/>
                <a:sym typeface="Arial"/>
              </a:rPr>
              <a:t> </a:t>
            </a:r>
            <a:endParaRPr lang="en-US" sz="2400" b="1" dirty="0" smtClean="0">
              <a:latin typeface="Arial"/>
              <a:ea typeface="Arial"/>
              <a:cs typeface="Arial"/>
              <a:sym typeface="Arial"/>
            </a:endParaRPr>
          </a:p>
          <a:p>
            <a:pPr marL="552450" indent="-457200">
              <a:lnSpc>
                <a:spcPct val="115000"/>
              </a:lnSpc>
              <a:spcBef>
                <a:spcPts val="0"/>
              </a:spcBef>
              <a:buFont typeface="+mj-lt"/>
              <a:buAutoNum type="arabicPeriod"/>
            </a:pPr>
            <a:r>
              <a:rPr lang="en-US" sz="2400" b="1" dirty="0">
                <a:latin typeface="Arial"/>
                <a:ea typeface="Arial"/>
                <a:cs typeface="Arial"/>
                <a:sym typeface="Arial"/>
              </a:rPr>
              <a:t>Debugging </a:t>
            </a:r>
            <a:r>
              <a:rPr lang="en-US" sz="2400" b="1" dirty="0" smtClean="0">
                <a:latin typeface="Arial"/>
                <a:ea typeface="Arial"/>
                <a:cs typeface="Arial"/>
                <a:sym typeface="Arial"/>
              </a:rPr>
              <a:t>CSS</a:t>
            </a:r>
          </a:p>
          <a:p>
            <a:pPr marL="552450" lvl="0" indent="-457200">
              <a:lnSpc>
                <a:spcPct val="115000"/>
              </a:lnSpc>
              <a:spcBef>
                <a:spcPts val="0"/>
              </a:spcBef>
              <a:buFont typeface="+mj-lt"/>
              <a:buAutoNum type="arabicPeriod"/>
            </a:pPr>
            <a:r>
              <a:rPr lang="vi-VN" sz="2400" b="1" dirty="0" smtClean="0">
                <a:latin typeface="Arial"/>
                <a:ea typeface="Arial"/>
                <a:cs typeface="Arial"/>
                <a:sym typeface="Arial"/>
              </a:rPr>
              <a:t>Giới </a:t>
            </a:r>
            <a:r>
              <a:rPr lang="vi-VN" sz="2400" b="1" dirty="0" smtClean="0">
                <a:latin typeface="Arial"/>
                <a:ea typeface="Arial"/>
                <a:cs typeface="Arial"/>
                <a:sym typeface="Arial"/>
              </a:rPr>
              <a:t>thiệu về Responsive</a:t>
            </a:r>
          </a:p>
          <a:p>
            <a:pPr marL="552450" lvl="0" indent="-457200">
              <a:lnSpc>
                <a:spcPct val="115000"/>
              </a:lnSpc>
              <a:spcBef>
                <a:spcPts val="0"/>
              </a:spcBef>
              <a:buFont typeface="+mj-lt"/>
              <a:buAutoNum type="arabicPeriod"/>
            </a:pPr>
            <a:r>
              <a:rPr lang="vi-VN" sz="2400" b="1" dirty="0">
                <a:latin typeface="Arial"/>
                <a:ea typeface="Arial"/>
                <a:cs typeface="Arial"/>
                <a:sym typeface="Arial"/>
              </a:rPr>
              <a:t>Giới thiệu SCSS </a:t>
            </a:r>
            <a:r>
              <a:rPr lang="vi-VN" sz="2400" b="1" dirty="0" smtClean="0">
                <a:latin typeface="Arial"/>
                <a:ea typeface="Arial"/>
                <a:cs typeface="Arial"/>
                <a:sym typeface="Arial"/>
              </a:rPr>
              <a:t>(optional)</a:t>
            </a:r>
          </a:p>
          <a:p>
            <a:pPr marL="457200" lvl="0" indent="-361950" algn="l" rtl="0">
              <a:lnSpc>
                <a:spcPct val="115000"/>
              </a:lnSpc>
              <a:spcBef>
                <a:spcPts val="0"/>
              </a:spcBef>
              <a:spcAft>
                <a:spcPts val="0"/>
              </a:spcAft>
              <a:buSzPts val="2100"/>
              <a:buAutoNum type="arabicPeriod" startAt="9"/>
            </a:pPr>
            <a:endParaRPr sz="2300" b="1"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CSS Best Practice</a:t>
            </a:r>
            <a:endParaRPr lang="en-US" dirty="0"/>
          </a:p>
        </p:txBody>
      </p:sp>
      <p:sp>
        <p:nvSpPr>
          <p:cNvPr id="3" name="Text Placeholder 2"/>
          <p:cNvSpPr>
            <a:spLocks noGrp="1"/>
          </p:cNvSpPr>
          <p:nvPr>
            <p:ph type="body" idx="1"/>
          </p:nvPr>
        </p:nvSpPr>
        <p:spPr/>
        <p:txBody>
          <a:bodyPr/>
          <a:lstStyle/>
          <a:p>
            <a:r>
              <a:rPr lang="en-US" dirty="0" smtClean="0"/>
              <a:t>References:</a:t>
            </a:r>
            <a:endParaRPr lang="en-US" dirty="0" smtClean="0">
              <a:hlinkClick r:id="rId2"/>
            </a:endParaRPr>
          </a:p>
          <a:p>
            <a:pPr lvl="1"/>
            <a:r>
              <a:rPr lang="en-US" dirty="0" smtClean="0">
                <a:hlinkClick r:id="rId2"/>
              </a:rPr>
              <a:t>https</a:t>
            </a:r>
            <a:r>
              <a:rPr lang="en-US" dirty="0">
                <a:hlinkClick r:id="rId2"/>
              </a:rPr>
              <a:t>://www.tothenew.com/blog/10-best-practices-in-css</a:t>
            </a:r>
            <a:r>
              <a:rPr lang="en-US" dirty="0" smtClean="0">
                <a:hlinkClick r:id="rId2"/>
              </a:rPr>
              <a:t>/</a:t>
            </a:r>
            <a:endParaRPr lang="vi-VN" dirty="0" smtClean="0"/>
          </a:p>
          <a:p>
            <a:pPr lvl="1"/>
            <a:r>
              <a:rPr lang="en-US" dirty="0">
                <a:hlinkClick r:id="rId3"/>
              </a:rPr>
              <a:t>https://css-tricks.com/when-using-important-is-the-right-choice</a:t>
            </a:r>
            <a:r>
              <a:rPr lang="en-US" dirty="0" smtClean="0">
                <a:hlinkClick r:id="rId3"/>
              </a:rPr>
              <a:t>/</a:t>
            </a:r>
            <a:endParaRPr lang="en-US" dirty="0" smtClean="0"/>
          </a:p>
          <a:p>
            <a:pPr lvl="1"/>
            <a:endParaRPr lang="en-US" dirty="0"/>
          </a:p>
          <a:p>
            <a:pPr lvl="1"/>
            <a:r>
              <a:rPr lang="en-US" dirty="0">
                <a:hlinkClick r:id="rId4"/>
              </a:rPr>
              <a:t>https://thachpham.com/web-development/html-css/reset-css-la-gi-va-vi-sao-nen-reset-css.html</a:t>
            </a:r>
            <a:endParaRPr lang="en-US" dirty="0"/>
          </a:p>
        </p:txBody>
      </p:sp>
    </p:spTree>
    <p:extLst>
      <p:ext uri="{BB962C8B-B14F-4D97-AF65-F5344CB8AC3E}">
        <p14:creationId xmlns:p14="http://schemas.microsoft.com/office/powerpoint/2010/main" val="23827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a:t>
            </a:r>
            <a:endParaRPr lang="en-US" dirty="0"/>
          </a:p>
        </p:txBody>
      </p:sp>
      <p:sp>
        <p:nvSpPr>
          <p:cNvPr id="3" name="Text Placeholder 2"/>
          <p:cNvSpPr>
            <a:spLocks noGrp="1"/>
          </p:cNvSpPr>
          <p:nvPr>
            <p:ph type="body" idx="1"/>
          </p:nvPr>
        </p:nvSpPr>
        <p:spPr/>
        <p:txBody>
          <a:bodyPr/>
          <a:lstStyle/>
          <a:p>
            <a:r>
              <a:rPr lang="vi-VN" dirty="0" smtClean="0"/>
              <a:t>Implement below form</a:t>
            </a:r>
          </a:p>
          <a:p>
            <a:endParaRPr lang="vi-VN" dirty="0"/>
          </a:p>
          <a:p>
            <a:endParaRPr lang="vi-VN" dirty="0" smtClean="0"/>
          </a:p>
          <a:p>
            <a:endParaRPr lang="vi-VN" dirty="0"/>
          </a:p>
          <a:p>
            <a:endParaRPr lang="vi-VN" dirty="0" smtClean="0"/>
          </a:p>
          <a:p>
            <a:endParaRPr lang="vi-VN" dirty="0"/>
          </a:p>
          <a:p>
            <a:endParaRPr lang="vi-VN" dirty="0" smtClean="0"/>
          </a:p>
          <a:p>
            <a:r>
              <a:rPr lang="vi-VN" dirty="0"/>
              <a:t>Demo: </a:t>
            </a:r>
            <a:endParaRPr lang="vi-VN" dirty="0" smtClean="0"/>
          </a:p>
          <a:p>
            <a:pPr lvl="1"/>
            <a:r>
              <a:rPr lang="vi-VN" dirty="0" smtClean="0">
                <a:hlinkClick r:id="rId2"/>
              </a:rPr>
              <a:t>https</a:t>
            </a:r>
            <a:r>
              <a:rPr lang="vi-VN" dirty="0">
                <a:hlinkClick r:id="rId2"/>
              </a:rPr>
              <a:t>://</a:t>
            </a:r>
            <a:r>
              <a:rPr lang="vi-VN" dirty="0" smtClean="0">
                <a:hlinkClick r:id="rId2"/>
              </a:rPr>
              <a:t>github.com/giaule91/basic-html.git</a:t>
            </a:r>
            <a:endParaRPr lang="vi-VN" dirty="0" smtClean="0"/>
          </a:p>
          <a:p>
            <a:pPr marL="9525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581150"/>
            <a:ext cx="4034043" cy="2594269"/>
          </a:xfrm>
          <a:prstGeom prst="rect">
            <a:avLst/>
          </a:prstGeom>
        </p:spPr>
      </p:pic>
    </p:spTree>
    <p:extLst>
      <p:ext uri="{BB962C8B-B14F-4D97-AF65-F5344CB8AC3E}">
        <p14:creationId xmlns:p14="http://schemas.microsoft.com/office/powerpoint/2010/main" val="2247397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Giới thiệu CSS</a:t>
            </a:r>
            <a:endParaRPr lang="en-US" dirty="0"/>
          </a:p>
        </p:txBody>
      </p:sp>
      <p:sp>
        <p:nvSpPr>
          <p:cNvPr id="3" name="Text Placeholder 2"/>
          <p:cNvSpPr>
            <a:spLocks noGrp="1"/>
          </p:cNvSpPr>
          <p:nvPr>
            <p:ph type="body" idx="1"/>
          </p:nvPr>
        </p:nvSpPr>
        <p:spPr/>
        <p:txBody>
          <a:bodyPr/>
          <a:lstStyle/>
          <a:p>
            <a:pPr fontAlgn="base"/>
            <a:r>
              <a:rPr lang="en-US" dirty="0"/>
              <a:t>CSS </a:t>
            </a:r>
            <a:r>
              <a:rPr lang="vi-VN" dirty="0" smtClean="0"/>
              <a:t>– </a:t>
            </a:r>
            <a:r>
              <a:rPr lang="en-US" dirty="0" smtClean="0"/>
              <a:t>Cascading </a:t>
            </a:r>
            <a:r>
              <a:rPr lang="en-US" dirty="0"/>
              <a:t>Style Sheets</a:t>
            </a:r>
          </a:p>
          <a:p>
            <a:pPr fontAlgn="base"/>
            <a:r>
              <a:rPr lang="vi-VN" dirty="0" smtClean="0"/>
              <a:t>CSS mô tả các thẻ HTML hiển thị như thế nào trên trình duyệt hoặc các thiết bị khác</a:t>
            </a:r>
            <a:endParaRPr lang="en-US" dirty="0"/>
          </a:p>
          <a:p>
            <a:pPr fontAlgn="base"/>
            <a:r>
              <a:rPr lang="vi-VN" dirty="0" smtClean="0"/>
              <a:t>CSS có thể điều khiển layout của nhiều trang web cùng một lúc</a:t>
            </a:r>
            <a:endParaRPr lang="en-US" dirty="0"/>
          </a:p>
          <a:p>
            <a:pPr fontAlgn="base"/>
            <a:r>
              <a:rPr lang="en-US" dirty="0"/>
              <a:t>External stylesheets </a:t>
            </a:r>
            <a:r>
              <a:rPr lang="vi-VN" dirty="0" smtClean="0"/>
              <a:t>được lưu trữ trong các file CSS.</a:t>
            </a:r>
            <a:endParaRPr lang="en-US" dirty="0"/>
          </a:p>
        </p:txBody>
      </p:sp>
    </p:spTree>
    <p:extLst>
      <p:ext uri="{BB962C8B-B14F-4D97-AF65-F5344CB8AC3E}">
        <p14:creationId xmlns:p14="http://schemas.microsoft.com/office/powerpoint/2010/main" val="2810395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CSS Syntax</a:t>
            </a:r>
            <a:endParaRPr lang="en-US" dirty="0"/>
          </a:p>
        </p:txBody>
      </p:sp>
      <p:sp>
        <p:nvSpPr>
          <p:cNvPr id="3" name="Text Placeholder 2"/>
          <p:cNvSpPr>
            <a:spLocks noGrp="1"/>
          </p:cNvSpPr>
          <p:nvPr>
            <p:ph type="body" idx="1"/>
          </p:nvPr>
        </p:nvSpPr>
        <p:spPr/>
        <p:txBody>
          <a:bodyPr/>
          <a:lstStyle/>
          <a:p>
            <a:endParaRPr lang="en-US" dirty="0"/>
          </a:p>
        </p:txBody>
      </p:sp>
      <p:pic>
        <p:nvPicPr>
          <p:cNvPr id="7170" name="Picture 2" descr="https://lh5.googleusercontent.com/2qcHtF0SDAQdXvPkJUBjE1dQbiZORHF-8958NAlJJ6BYtEWnbew2T4LOR0GY2Pp3VJhEUqD7iCFoqq10IgfufGv49T3RHmD5vhkmYU3rcFKxKoVTGnviGLKBFiH6nTsEiRjkcu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14550"/>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17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b="1" dirty="0" smtClean="0"/>
              <a:t>Tính chất xếp tầng và thừa kế</a:t>
            </a:r>
            <a:endParaRPr lang="en-US" dirty="0"/>
          </a:p>
        </p:txBody>
      </p:sp>
      <p:sp>
        <p:nvSpPr>
          <p:cNvPr id="3" name="Text Placeholder 2"/>
          <p:cNvSpPr>
            <a:spLocks noGrp="1"/>
          </p:cNvSpPr>
          <p:nvPr>
            <p:ph type="body" idx="1"/>
          </p:nvPr>
        </p:nvSpPr>
        <p:spPr/>
        <p:txBody>
          <a:bodyPr/>
          <a:lstStyle/>
          <a:p>
            <a:r>
              <a:rPr lang="en-US" dirty="0"/>
              <a:t>Stylesheets </a:t>
            </a:r>
            <a:r>
              <a:rPr lang="vi-VN" dirty="0" smtClean="0"/>
              <a:t>xếp tầng</a:t>
            </a:r>
          </a:p>
          <a:p>
            <a:pPr lvl="1"/>
            <a:r>
              <a:rPr lang="vi-VN" dirty="0" smtClean="0"/>
              <a:t>Nghĩa là thứ tự của các quy tắc trong file css.</a:t>
            </a:r>
          </a:p>
          <a:p>
            <a:pPr lvl="1"/>
            <a:r>
              <a:rPr lang="vi-VN" dirty="0" smtClean="0"/>
              <a:t>Khi hai quy tắt được áp dụng mà có mức cụ thể bằng nhau thì cái nào để sau cùng thì cái đó được sử dụng.</a:t>
            </a:r>
          </a:p>
          <a:p>
            <a:pPr marL="1466850" lvl="3" indent="0">
              <a:buNone/>
            </a:pPr>
            <a:r>
              <a:rPr lang="en-US" sz="1000" dirty="0"/>
              <a:t>h1 { </a:t>
            </a:r>
          </a:p>
          <a:p>
            <a:pPr marL="1466850" lvl="3" indent="0">
              <a:buNone/>
            </a:pPr>
            <a:r>
              <a:rPr lang="en-US" sz="1000" dirty="0"/>
              <a:t>    color: red; </a:t>
            </a:r>
          </a:p>
          <a:p>
            <a:pPr marL="1466850" lvl="3" indent="0">
              <a:buNone/>
            </a:pPr>
            <a:r>
              <a:rPr lang="en-US" sz="1000" dirty="0"/>
              <a:t>}</a:t>
            </a:r>
          </a:p>
          <a:p>
            <a:pPr marL="1466850" lvl="3" indent="0">
              <a:buNone/>
            </a:pPr>
            <a:r>
              <a:rPr lang="en-US" sz="1000" dirty="0"/>
              <a:t>h1 { </a:t>
            </a:r>
          </a:p>
          <a:p>
            <a:pPr marL="1466850" lvl="3" indent="0">
              <a:buNone/>
            </a:pPr>
            <a:r>
              <a:rPr lang="en-US" sz="1000" dirty="0"/>
              <a:t>    color: blue; </a:t>
            </a:r>
          </a:p>
          <a:p>
            <a:pPr marL="1466850" lvl="3" indent="0">
              <a:buNone/>
            </a:pPr>
            <a:r>
              <a:rPr lang="en-US" sz="1000" dirty="0"/>
              <a:t>}</a:t>
            </a:r>
          </a:p>
          <a:p>
            <a:pPr marL="95250" indent="0">
              <a:buNone/>
            </a:pPr>
            <a:endParaRPr lang="en-US" dirty="0"/>
          </a:p>
        </p:txBody>
      </p:sp>
    </p:spTree>
    <p:extLst>
      <p:ext uri="{BB962C8B-B14F-4D97-AF65-F5344CB8AC3E}">
        <p14:creationId xmlns:p14="http://schemas.microsoft.com/office/powerpoint/2010/main" val="412819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3844"/>
            <a:ext cx="5619805" cy="640200"/>
          </a:xfrm>
        </p:spPr>
        <p:txBody>
          <a:bodyPr/>
          <a:lstStyle/>
          <a:p>
            <a:r>
              <a:rPr lang="vi-VN" b="1" dirty="0"/>
              <a:t>Tính chất xếp tầng và thừa kế</a:t>
            </a:r>
            <a:endParaRPr lang="en-US" dirty="0"/>
          </a:p>
        </p:txBody>
      </p:sp>
      <p:sp>
        <p:nvSpPr>
          <p:cNvPr id="3" name="Text Placeholder 2"/>
          <p:cNvSpPr>
            <a:spLocks noGrp="1"/>
          </p:cNvSpPr>
          <p:nvPr>
            <p:ph type="body" idx="1"/>
          </p:nvPr>
        </p:nvSpPr>
        <p:spPr/>
        <p:txBody>
          <a:bodyPr/>
          <a:lstStyle/>
          <a:p>
            <a:r>
              <a:rPr lang="vi-VN" dirty="0" smtClean="0"/>
              <a:t>Cụ thể hóa</a:t>
            </a:r>
          </a:p>
          <a:p>
            <a:pPr lvl="2" fontAlgn="base"/>
            <a:r>
              <a:rPr lang="vi-VN" dirty="0" smtClean="0"/>
              <a:t>Một thẻ chỉ ra ít cụ thể hơn</a:t>
            </a:r>
            <a:r>
              <a:rPr lang="en-US" dirty="0" smtClean="0"/>
              <a:t> </a:t>
            </a:r>
            <a:r>
              <a:rPr lang="en-US" dirty="0"/>
              <a:t>— </a:t>
            </a:r>
            <a:r>
              <a:rPr lang="vi-VN" dirty="0" smtClean="0"/>
              <a:t>trọng số áp dụng sẽ thấp hơn</a:t>
            </a:r>
            <a:r>
              <a:rPr lang="en-US" dirty="0" smtClean="0"/>
              <a:t>.</a:t>
            </a:r>
            <a:r>
              <a:rPr lang="vi-VN" dirty="0" smtClean="0"/>
              <a:t> </a:t>
            </a:r>
            <a:endParaRPr lang="en-US" dirty="0"/>
          </a:p>
          <a:p>
            <a:pPr lvl="2" fontAlgn="base"/>
            <a:r>
              <a:rPr lang="vi-VN" dirty="0" smtClean="0"/>
              <a:t>Một thẻ hoặc class/id mà cụ thể nhiều hơn</a:t>
            </a:r>
            <a:r>
              <a:rPr lang="en-US" dirty="0" smtClean="0"/>
              <a:t>— </a:t>
            </a:r>
            <a:r>
              <a:rPr lang="vi-VN" dirty="0" smtClean="0"/>
              <a:t>trọng số áp dụng sẽ cao hơn</a:t>
            </a:r>
            <a:r>
              <a:rPr lang="en-US" dirty="0" smtClean="0"/>
              <a:t>.</a:t>
            </a:r>
            <a:endParaRPr lang="en-US" dirty="0"/>
          </a:p>
          <a:p>
            <a:endParaRPr lang="en-US" dirty="0"/>
          </a:p>
        </p:txBody>
      </p:sp>
    </p:spTree>
    <p:extLst>
      <p:ext uri="{BB962C8B-B14F-4D97-AF65-F5344CB8AC3E}">
        <p14:creationId xmlns:p14="http://schemas.microsoft.com/office/powerpoint/2010/main" val="3211887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vi-VN" b="1" dirty="0"/>
              <a:t>Tính chất xếp tầng và thừa kế</a:t>
            </a:r>
            <a:r>
              <a:rPr lang="en-US" b="1" dirty="0" smtClean="0"/>
              <a:t> (d)</a:t>
            </a:r>
            <a:endParaRPr lang="en-US" dirty="0"/>
          </a:p>
        </p:txBody>
      </p:sp>
      <p:sp>
        <p:nvSpPr>
          <p:cNvPr id="3" name="Text Placeholder 2"/>
          <p:cNvSpPr>
            <a:spLocks noGrp="1"/>
          </p:cNvSpPr>
          <p:nvPr>
            <p:ph type="body" idx="1"/>
          </p:nvPr>
        </p:nvSpPr>
        <p:spPr/>
        <p:txBody>
          <a:bodyPr/>
          <a:lstStyle/>
          <a:p>
            <a:r>
              <a:rPr lang="vi-VN" dirty="0" smtClean="0"/>
              <a:t>Thừa kế</a:t>
            </a:r>
            <a:endParaRPr lang="en-US" dirty="0" smtClean="0"/>
          </a:p>
          <a:p>
            <a:pPr lvl="1"/>
            <a:r>
              <a:rPr lang="vi-VN" dirty="0" smtClean="0"/>
              <a:t>Một vài giá trị thuộc tính CSS  được set trên phần tử cha được thừa kế bởi các phần tử con, một số giá trị khác thì không.</a:t>
            </a:r>
            <a:endParaRPr lang="en-US" dirty="0" smtClean="0"/>
          </a:p>
          <a:p>
            <a:pPr lvl="1"/>
            <a:r>
              <a:rPr lang="vi-VN" dirty="0" smtClean="0"/>
              <a:t>Một vài thuộc tính thì không thừa kế</a:t>
            </a:r>
            <a:r>
              <a:rPr lang="en-US" dirty="0" smtClean="0"/>
              <a:t> —</a:t>
            </a:r>
            <a:r>
              <a:rPr lang="vi-VN" dirty="0" smtClean="0"/>
              <a:t> Ví dụ nếu bạn đặt width = 50% cho một thẻ, thì những thẻ con của nói không có width = 50% của thẻ cha. </a:t>
            </a:r>
            <a:endParaRPr lang="en-US" dirty="0"/>
          </a:p>
          <a:p>
            <a:endParaRPr lang="en-US" dirty="0"/>
          </a:p>
        </p:txBody>
      </p:sp>
    </p:spTree>
    <p:extLst>
      <p:ext uri="{BB962C8B-B14F-4D97-AF65-F5344CB8AC3E}">
        <p14:creationId xmlns:p14="http://schemas.microsoft.com/office/powerpoint/2010/main" val="3640771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vi-VN" b="1" dirty="0"/>
              <a:t>Tính chất xếp tầng và thừa kế</a:t>
            </a:r>
            <a:endParaRPr lang="en-US" dirty="0"/>
          </a:p>
        </p:txBody>
      </p:sp>
      <p:sp>
        <p:nvSpPr>
          <p:cNvPr id="3" name="Text Placeholder 2"/>
          <p:cNvSpPr>
            <a:spLocks noGrp="1"/>
          </p:cNvSpPr>
          <p:nvPr>
            <p:ph type="body" idx="1"/>
          </p:nvPr>
        </p:nvSpPr>
        <p:spPr/>
        <p:txBody>
          <a:bodyPr/>
          <a:lstStyle/>
          <a:p>
            <a:r>
              <a:rPr lang="vi-VN" dirty="0" smtClean="0"/>
              <a:t>Note</a:t>
            </a:r>
          </a:p>
          <a:p>
            <a:pPr lvl="1"/>
            <a:r>
              <a:rPr lang="vi-VN" dirty="0" smtClean="0"/>
              <a:t>Thuộc tính thừa kế</a:t>
            </a:r>
            <a:r>
              <a:rPr lang="en-US" dirty="0"/>
              <a:t> — </a:t>
            </a:r>
            <a:r>
              <a:rPr lang="vi-VN" dirty="0" smtClean="0"/>
              <a:t>Những thuộc tính mà ảnh hưởng tới phần tử con</a:t>
            </a:r>
            <a:r>
              <a:rPr lang="en-US" dirty="0" smtClean="0"/>
              <a:t>.</a:t>
            </a:r>
            <a:r>
              <a:rPr lang="en-US" dirty="0"/>
              <a:t> </a:t>
            </a:r>
            <a:endParaRPr lang="vi-VN" dirty="0" smtClean="0"/>
          </a:p>
          <a:p>
            <a:pPr lvl="1"/>
            <a:r>
              <a:rPr lang="vi-VN" dirty="0" smtClean="0"/>
              <a:t>Thuộc tính không thừa kế</a:t>
            </a:r>
            <a:r>
              <a:rPr lang="en-US" dirty="0"/>
              <a:t> — </a:t>
            </a:r>
            <a:r>
              <a:rPr lang="vi-VN" dirty="0" smtClean="0"/>
              <a:t>Chỉ ảnh hưởng tới phần tử mà nói định nghĩa.</a:t>
            </a:r>
            <a:endParaRPr lang="en-US" dirty="0"/>
          </a:p>
        </p:txBody>
      </p:sp>
    </p:spTree>
    <p:extLst>
      <p:ext uri="{BB962C8B-B14F-4D97-AF65-F5344CB8AC3E}">
        <p14:creationId xmlns:p14="http://schemas.microsoft.com/office/powerpoint/2010/main" val="267877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3991</TotalTime>
  <Words>1102</Words>
  <Application>Microsoft Office PowerPoint</Application>
  <PresentationFormat>On-screen Show (16:9)</PresentationFormat>
  <Paragraphs>184</Paragraphs>
  <Slides>31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Office Theme</vt:lpstr>
      <vt:lpstr>CSS</vt:lpstr>
      <vt:lpstr>References</vt:lpstr>
      <vt:lpstr>Overview</vt:lpstr>
      <vt:lpstr>Giới thiệu CSS</vt:lpstr>
      <vt:lpstr>CSS Syntax</vt:lpstr>
      <vt:lpstr>Tính chất xếp tầng và thừa kế</vt:lpstr>
      <vt:lpstr>Tính chất xếp tầng và thừa kế</vt:lpstr>
      <vt:lpstr>Tính chất xếp tầng và thừa kế (d)</vt:lpstr>
      <vt:lpstr>Tính chất xếp tầng và thừa kế</vt:lpstr>
      <vt:lpstr>Tính chất xếp tầng và thừa kế (d)</vt:lpstr>
      <vt:lpstr>!important (d)</vt:lpstr>
      <vt:lpstr>CSS Selectors</vt:lpstr>
      <vt:lpstr>CSS Selectors</vt:lpstr>
      <vt:lpstr>CSS Selectors</vt:lpstr>
      <vt:lpstr>CSS Selectors</vt:lpstr>
      <vt:lpstr>Cascading!</vt:lpstr>
      <vt:lpstr>The box model </vt:lpstr>
      <vt:lpstr>The box model (d) </vt:lpstr>
      <vt:lpstr>The box model </vt:lpstr>
      <vt:lpstr>The box model: box-sizing </vt:lpstr>
      <vt:lpstr>The box model </vt:lpstr>
      <vt:lpstr>The box model (d) </vt:lpstr>
      <vt:lpstr>The box model</vt:lpstr>
      <vt:lpstr>The box model(d)</vt:lpstr>
      <vt:lpstr>CSS layout (d)</vt:lpstr>
      <vt:lpstr>CSS layout</vt:lpstr>
      <vt:lpstr>Debugging CSS</vt:lpstr>
      <vt:lpstr>Intro to Responsive (d)</vt:lpstr>
      <vt:lpstr>Intro SCSS</vt:lpstr>
      <vt:lpstr>CSS Best Practice</vt:lpstr>
      <vt:lpstr>Excercise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91</cp:revision>
  <dcterms:modified xsi:type="dcterms:W3CDTF">2020-06-24T05:32:08Z</dcterms:modified>
</cp:coreProperties>
</file>