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30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>
      <p:cViewPr varScale="1">
        <p:scale>
          <a:sx n="124" d="100"/>
          <a:sy n="124" d="100"/>
        </p:scale>
        <p:origin x="96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8192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08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b9d6d5c8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b9d6d5c8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12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926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0870" y="496496"/>
            <a:ext cx="3281100" cy="11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273844"/>
            <a:ext cx="1846500" cy="6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475059" y="783048"/>
            <a:ext cx="6040200" cy="34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hea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/First_steps/How_CSS_is_structured" TargetMode="External"/><Relationship Id="rId2" Type="http://schemas.openxmlformats.org/officeDocument/2006/relationships/hyperlink" Target="https://developer.mozilla.org/en-US/docs/Learn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master.vn/posts/35050/co-gi-moi-trong-html5" TargetMode="External"/><Relationship Id="rId5" Type="http://schemas.openxmlformats.org/officeDocument/2006/relationships/hyperlink" Target="https://www.learn-html.org/" TargetMode="External"/><Relationship Id="rId4" Type="http://schemas.openxmlformats.org/officeDocument/2006/relationships/hyperlink" Target="https://www.w3schools.com/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aule91/basic-html.git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Element" TargetMode="External"/><Relationship Id="rId2" Type="http://schemas.openxmlformats.org/officeDocument/2006/relationships/hyperlink" Target="https://developer.mozilla.org/en-US/docs/Glossary/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tit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HTM</a:t>
            </a:r>
            <a:r>
              <a:rPr lang="en-US" dirty="0" smtClean="0"/>
              <a:t>L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dirty="0" smtClean="0"/>
              <a:t>Author: Giau Le</a:t>
            </a:r>
            <a:endParaRPr lang="e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3844"/>
            <a:ext cx="5772205" cy="640200"/>
          </a:xfrm>
        </p:spPr>
        <p:txBody>
          <a:bodyPr/>
          <a:lstStyle/>
          <a:p>
            <a:r>
              <a:rPr lang="vi-VN" sz="3200" b="1" dirty="0">
                <a:latin typeface="Arial"/>
                <a:ea typeface="Arial"/>
                <a:cs typeface="Arial"/>
                <a:sym typeface="Arial"/>
              </a:rPr>
              <a:t>Head elements and 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 is data that describes data, and HTML has an "official" way of adding metadata to a document — the &lt;meta&gt; element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meta </a:t>
            </a:r>
            <a:r>
              <a:rPr lang="en-US" sz="1400" dirty="0">
                <a:solidFill>
                  <a:srgbClr val="669900"/>
                </a:solidFill>
                <a:latin typeface="Courier New" panose="02070309020205020404" pitchFamily="49" charset="0"/>
              </a:rPr>
              <a:t>charset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utf-8</a:t>
            </a:r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vi-VN" sz="1400" dirty="0" smtClean="0">
              <a:solidFill>
                <a:srgbClr val="999999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Setting the primary language of the </a:t>
            </a:r>
            <a:r>
              <a:rPr lang="en-US" dirty="0" smtClean="0"/>
              <a:t>document</a:t>
            </a:r>
            <a:endParaRPr lang="vi-VN" dirty="0" smtClean="0"/>
          </a:p>
          <a:p>
            <a:pPr lvl="1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 smtClean="0">
                <a:solidFill>
                  <a:srgbClr val="990055"/>
                </a:solidFill>
                <a:latin typeface="Courier New" panose="02070309020205020404" pitchFamily="49" charset="0"/>
              </a:rPr>
              <a:t>html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lang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 err="1">
                <a:solidFill>
                  <a:srgbClr val="0077AA"/>
                </a:solidFill>
                <a:latin typeface="Courier New" panose="02070309020205020404" pitchFamily="49" charset="0"/>
              </a:rPr>
              <a:t>en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-US</a:t>
            </a:r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vi-VN" sz="1400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useful in many ways. Your HTML document will be indexed more effectively by search engines if its language is set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35" y="3516169"/>
            <a:ext cx="34671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3844"/>
            <a:ext cx="6705600" cy="640200"/>
          </a:xfrm>
        </p:spPr>
        <p:txBody>
          <a:bodyPr/>
          <a:lstStyle/>
          <a:p>
            <a:r>
              <a:rPr lang="vi-VN" sz="3600" b="1" dirty="0">
                <a:latin typeface="Arial"/>
                <a:ea typeface="Arial"/>
                <a:cs typeface="Arial"/>
                <a:sym typeface="Arial"/>
              </a:rPr>
              <a:t>Head elements and </a:t>
            </a:r>
            <a:r>
              <a:rPr lang="vi-VN" sz="3600" b="1" dirty="0" smtClean="0">
                <a:latin typeface="Arial"/>
                <a:ea typeface="Arial"/>
                <a:cs typeface="Arial"/>
                <a:sym typeface="Arial"/>
              </a:rPr>
              <a:t>scripts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/>
              <a:t>Adding custom icons to your site</a:t>
            </a:r>
          </a:p>
          <a:p>
            <a:pPr fontAlgn="base"/>
            <a:r>
              <a:rPr lang="en-US" dirty="0"/>
              <a:t>Saving it in the same directory as the site's index page, saved in .</a:t>
            </a:r>
            <a:r>
              <a:rPr lang="en-US" dirty="0" err="1"/>
              <a:t>ico</a:t>
            </a:r>
            <a:r>
              <a:rPr lang="en-US" dirty="0"/>
              <a:t> </a:t>
            </a:r>
            <a:r>
              <a:rPr lang="vi-VN" dirty="0" smtClean="0"/>
              <a:t>format.</a:t>
            </a:r>
            <a:endParaRPr lang="vi-VN" dirty="0"/>
          </a:p>
          <a:p>
            <a:pPr fontAlgn="base"/>
            <a:r>
              <a:rPr lang="en-US" dirty="0" smtClean="0"/>
              <a:t>Adding </a:t>
            </a:r>
            <a:r>
              <a:rPr lang="en-US" dirty="0"/>
              <a:t>the following line into your HTML's </a:t>
            </a:r>
            <a:r>
              <a:rPr lang="en-US" dirty="0">
                <a:hlinkClick r:id="rId2"/>
              </a:rPr>
              <a:t>&lt;head&gt;</a:t>
            </a:r>
            <a:r>
              <a:rPr lang="en-US" dirty="0"/>
              <a:t> block to reference it</a:t>
            </a:r>
            <a:r>
              <a:rPr lang="en-US" dirty="0" smtClean="0"/>
              <a:t>:</a:t>
            </a:r>
            <a:endParaRPr lang="vi-VN" dirty="0"/>
          </a:p>
          <a:p>
            <a:pPr lvl="1" fontAlgn="base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link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rel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icon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favicon.ico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image/x-icon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en-US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vi-VN" dirty="0" smtClean="0"/>
              <a:t>Link to css, js</a:t>
            </a:r>
          </a:p>
          <a:p>
            <a:pPr lvl="1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 smtClean="0">
                <a:solidFill>
                  <a:srgbClr val="990055"/>
                </a:solidFill>
                <a:latin typeface="Courier New" panose="02070309020205020404" pitchFamily="49" charset="0"/>
              </a:rPr>
              <a:t>link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rel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stylesheet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my-css-file.css</a:t>
            </a:r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vi-VN" sz="1400" dirty="0"/>
          </a:p>
          <a:p>
            <a:pPr lvl="1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script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src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my-js-file.js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urier New" panose="02070309020205020404" pitchFamily="49" charset="0"/>
              </a:rPr>
              <a:t>defer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&gt;&lt;/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script</a:t>
            </a:r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05" y="1200150"/>
            <a:ext cx="7886700" cy="3774281"/>
          </a:xfrm>
        </p:spPr>
        <p:txBody>
          <a:bodyPr/>
          <a:lstStyle/>
          <a:p>
            <a:r>
              <a:rPr lang="en-US" dirty="0"/>
              <a:t>A text header, denoted using the &lt;h1&gt;, &lt;h2&gt;, &lt;h3&gt;, &lt;h4&gt;, &lt;h5&gt;, &lt;h6&gt; tags.</a:t>
            </a:r>
          </a:p>
          <a:p>
            <a:r>
              <a:rPr lang="en-US" dirty="0"/>
              <a:t>A paragraph, denoted using the &lt;p&gt; tag.</a:t>
            </a:r>
          </a:p>
          <a:p>
            <a:r>
              <a:rPr lang="en-US" dirty="0"/>
              <a:t>A horizontal ruler, denoted using the &lt;</a:t>
            </a:r>
            <a:r>
              <a:rPr lang="en-US" dirty="0" err="1"/>
              <a:t>hr</a:t>
            </a:r>
            <a:r>
              <a:rPr lang="en-US" dirty="0"/>
              <a:t>&gt; tag.</a:t>
            </a:r>
          </a:p>
          <a:p>
            <a:r>
              <a:rPr lang="en-US" dirty="0"/>
              <a:t>A link, denoted using the &lt;a&gt; (anchor) tag.</a:t>
            </a:r>
          </a:p>
          <a:p>
            <a:r>
              <a:rPr lang="en-US" dirty="0"/>
              <a:t>A list, denoted using the &lt;</a:t>
            </a:r>
            <a:r>
              <a:rPr lang="en-US" dirty="0" err="1"/>
              <a:t>ul</a:t>
            </a:r>
            <a:r>
              <a:rPr lang="en-US" dirty="0"/>
              <a:t>&gt; (unordered list), &lt;</a:t>
            </a:r>
            <a:r>
              <a:rPr lang="en-US" dirty="0" err="1"/>
              <a:t>ol</a:t>
            </a:r>
            <a:r>
              <a:rPr lang="en-US" dirty="0"/>
              <a:t>&gt; (ordered list) and &lt;li&gt; (list element) tags.</a:t>
            </a:r>
          </a:p>
          <a:p>
            <a:r>
              <a:rPr lang="en-US" dirty="0"/>
              <a:t>An image, denoted using the &lt;</a:t>
            </a:r>
            <a:r>
              <a:rPr lang="en-US" dirty="0" err="1"/>
              <a:t>img</a:t>
            </a:r>
            <a:r>
              <a:rPr lang="en-US" dirty="0"/>
              <a:t>&gt; tag</a:t>
            </a:r>
          </a:p>
          <a:p>
            <a:r>
              <a:rPr lang="en-US" dirty="0"/>
              <a:t>A divider, denoted using the &lt;div&gt; tag</a:t>
            </a:r>
          </a:p>
          <a:p>
            <a:r>
              <a:rPr lang="en-US" dirty="0"/>
              <a:t>A text span, denoted using the &lt;span&gt; tag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Elements</a:t>
            </a:r>
            <a:r>
              <a:rPr lang="vi-VN" dirty="0" smtClean="0"/>
              <a:t>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element can also have attributes - each element has a different set of attributes relevant to the element. There are a few global elements, the most common of them are:</a:t>
            </a:r>
          </a:p>
          <a:p>
            <a:pPr lvl="1" fontAlgn="base"/>
            <a:r>
              <a:rPr lang="en-US" dirty="0"/>
              <a:t>id - Denotes the unique ID of an element in a page. Used for locating elements by using links, JavaScript, and more.</a:t>
            </a:r>
          </a:p>
          <a:p>
            <a:pPr lvl="1" fontAlgn="base"/>
            <a:r>
              <a:rPr lang="en-US" dirty="0"/>
              <a:t>class - Denotes the CSS class of an element. </a:t>
            </a:r>
          </a:p>
          <a:p>
            <a:pPr lvl="1" fontAlgn="base"/>
            <a:r>
              <a:rPr lang="en-US" dirty="0"/>
              <a:t>style - Denotes the CSS styles to apply to an element.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Links, Lists,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link ("anchor") is a small span of text that will direct you to a different section in the page, or to a different page. 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990055"/>
                </a:solidFill>
                <a:latin typeface="Courier New" panose="02070309020205020404" pitchFamily="49" charset="0"/>
              </a:rPr>
              <a:t>a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</a:rPr>
              <a:t>href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urier New" panose="02070309020205020404" pitchFamily="49" charset="0"/>
              </a:rPr>
              <a:t>https://www.google.com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r>
              <a:rPr 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A link to Google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990055"/>
                </a:solidFill>
                <a:latin typeface="Courier New" panose="02070309020205020404" pitchFamily="49" charset="0"/>
              </a:rPr>
              <a:t>a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endParaRPr lang="en-US" sz="1600" dirty="0"/>
          </a:p>
          <a:p>
            <a:r>
              <a:rPr lang="en-US" dirty="0"/>
              <a:t>To create a link to a different section in the same page, you will need to use a hash sign along with the element ID to where you would like the browser to jump to. For example: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990055"/>
                </a:solidFill>
                <a:latin typeface="Courier New" panose="02070309020205020404" pitchFamily="49" charset="0"/>
              </a:rPr>
              <a:t>a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</a:rPr>
              <a:t>href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0077AA"/>
                </a:solidFill>
                <a:latin typeface="Courier New" panose="02070309020205020404" pitchFamily="49" charset="0"/>
              </a:rPr>
              <a:t>faq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r>
              <a:rPr 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Click here to read the Frequently Asked Questions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990055"/>
                </a:solidFill>
                <a:latin typeface="Courier New" panose="02070309020205020404" pitchFamily="49" charset="0"/>
              </a:rPr>
              <a:t>p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endParaRPr lang="en-US" sz="1600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Links, Lists, </a:t>
            </a:r>
            <a:r>
              <a:rPr lang="en-US" dirty="0" smtClean="0"/>
              <a:t>Images</a:t>
            </a:r>
            <a:r>
              <a:rPr lang="vi-VN" dirty="0" smtClean="0"/>
              <a:t>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To add an image, use the &lt;</a:t>
            </a:r>
            <a:r>
              <a:rPr lang="en-US" dirty="0" err="1"/>
              <a:t>img</a:t>
            </a:r>
            <a:r>
              <a:rPr lang="en-US" dirty="0"/>
              <a:t>&gt; tag along with the </a:t>
            </a:r>
            <a:r>
              <a:rPr lang="en-US" dirty="0" err="1"/>
              <a:t>src</a:t>
            </a:r>
            <a:r>
              <a:rPr lang="en-US" dirty="0"/>
              <a:t> attribute to specify the location of the image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990055"/>
                </a:solidFill>
                <a:latin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669900"/>
                </a:solidFill>
                <a:latin typeface="Courier New" panose="02070309020205020404" pitchFamily="49" charset="0"/>
              </a:rPr>
              <a:t>src</a:t>
            </a:r>
            <a:r>
              <a:rPr lang="en-US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dirty="0" smtClean="0">
                <a:solidFill>
                  <a:srgbClr val="0077AA"/>
                </a:solidFill>
                <a:latin typeface="Courier New" panose="02070309020205020404" pitchFamily="49" charset="0"/>
              </a:rPr>
              <a:t>/static/</a:t>
            </a:r>
            <a:r>
              <a:rPr lang="en-US" dirty="0" err="1" smtClean="0">
                <a:solidFill>
                  <a:srgbClr val="0077AA"/>
                </a:solidFill>
                <a:latin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rgbClr val="0077AA"/>
                </a:solidFill>
                <a:latin typeface="Courier New" panose="02070309020205020404" pitchFamily="49" charset="0"/>
              </a:rPr>
              <a:t>/code.jpg</a:t>
            </a:r>
            <a:r>
              <a:rPr lang="en-US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en-US" dirty="0"/>
          </a:p>
          <a:p>
            <a:r>
              <a:rPr lang="en-US" dirty="0"/>
              <a:t>Ordered lists</a:t>
            </a:r>
            <a:endParaRPr lang="en-US" b="1" dirty="0"/>
          </a:p>
          <a:p>
            <a:pPr marL="95250" indent="0">
              <a:buNone/>
            </a:pPr>
            <a:r>
              <a:rPr lang="en-US" dirty="0"/>
              <a:t>To change the list style attributes, we can use the CSS attribute called list-style-type. The available types are:</a:t>
            </a:r>
          </a:p>
          <a:p>
            <a:pPr lvl="1" fontAlgn="base"/>
            <a:r>
              <a:rPr lang="en-US" dirty="0"/>
              <a:t>disc</a:t>
            </a:r>
          </a:p>
          <a:p>
            <a:pPr lvl="1" fontAlgn="base"/>
            <a:r>
              <a:rPr lang="en-US" dirty="0"/>
              <a:t>circle</a:t>
            </a:r>
          </a:p>
          <a:p>
            <a:pPr lvl="1" fontAlgn="base"/>
            <a:r>
              <a:rPr lang="en-US" dirty="0"/>
              <a:t>square</a:t>
            </a:r>
          </a:p>
          <a:p>
            <a:pPr lvl="1" fontAlgn="base"/>
            <a:r>
              <a:rPr lang="en-US" dirty="0"/>
              <a:t>none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HTML form is used to collect user input. The user input can then be sent to a server for processing.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form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action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="/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action_page.php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</a:t>
            </a:r>
            <a:r>
              <a:rPr lang="en-US" sz="900" dirty="0" smtClean="0">
                <a:solidFill>
                  <a:srgbClr val="0000CD"/>
                </a:solidFill>
                <a:latin typeface="Courier New" panose="02070309020205020404" pitchFamily="49" charset="0"/>
              </a:rPr>
              <a:t>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label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for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fname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"&gt;First name:&lt;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/label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input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type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="text"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id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fname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fname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value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="John"&gt;&lt;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label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for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lname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"&gt;Last name:&lt;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/label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input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type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="text"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id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lname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lname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value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="Doe"&gt;&lt;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input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type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="submit"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value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="Submit"&gt;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/form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95250" indent="0">
              <a:buNone/>
            </a:pPr>
            <a:r>
              <a:rPr lang="en-US" sz="1100" dirty="0"/>
              <a:t/>
            </a:r>
            <a:br>
              <a:rPr lang="en-US" sz="11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https://lh3.googleusercontent.com/2YsCSHAATwuUy9Pbfe_03vgnIAfRncOe1TjHMWbJzX8I3WlfzS93htPhxKggXvoaSuOXFyy6mVHVYkO0djhHQcTCvgh_dI5Nz297zK7vxirRvgHnh9BpK3vG2ZvXlFqhKl6Khx0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706" y="2876550"/>
            <a:ext cx="4700587" cy="203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5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HTML table is defined with the &lt;table&gt; tag.</a:t>
            </a:r>
          </a:p>
          <a:p>
            <a:pPr lvl="1" fontAlgn="base"/>
            <a:r>
              <a:rPr lang="en-US" dirty="0"/>
              <a:t>Use the HTML &lt;table&gt; element to define a table</a:t>
            </a:r>
          </a:p>
          <a:p>
            <a:pPr lvl="1" fontAlgn="base"/>
            <a:r>
              <a:rPr lang="en-US" dirty="0"/>
              <a:t>Use the HTML &lt;</a:t>
            </a:r>
            <a:r>
              <a:rPr lang="en-US" dirty="0" err="1"/>
              <a:t>tr</a:t>
            </a:r>
            <a:r>
              <a:rPr lang="en-US" dirty="0"/>
              <a:t>&gt; element to define a table row</a:t>
            </a:r>
          </a:p>
          <a:p>
            <a:pPr lvl="1" fontAlgn="base"/>
            <a:r>
              <a:rPr lang="en-US" dirty="0"/>
              <a:t>Use the HTML &lt;td&gt; element to define a table data</a:t>
            </a:r>
          </a:p>
          <a:p>
            <a:pPr lvl="1" fontAlgn="base"/>
            <a:r>
              <a:rPr lang="en-US" dirty="0"/>
              <a:t>Use the HTML &lt;</a:t>
            </a:r>
            <a:r>
              <a:rPr lang="en-US" dirty="0" err="1"/>
              <a:t>th</a:t>
            </a:r>
            <a:r>
              <a:rPr lang="en-US" dirty="0"/>
              <a:t>&gt; element to define a table heading</a:t>
            </a:r>
          </a:p>
          <a:p>
            <a:pPr lvl="1" fontAlgn="base"/>
            <a:r>
              <a:rPr lang="en-US" dirty="0"/>
              <a:t>Use the HTML &lt;caption&gt; element to define a table caption</a:t>
            </a:r>
          </a:p>
          <a:p>
            <a:pPr lvl="1" fontAlgn="base"/>
            <a:r>
              <a:rPr lang="en-US" dirty="0"/>
              <a:t>Use the CSS border property to define a border</a:t>
            </a:r>
          </a:p>
          <a:p>
            <a:pPr lvl="1" fontAlgn="base"/>
            <a:r>
              <a:rPr lang="en-US" dirty="0"/>
              <a:t>Use the CSS border-collapse property to collapse cell borders</a:t>
            </a:r>
          </a:p>
          <a:p>
            <a:pPr lvl="1" fontAlgn="base"/>
            <a:r>
              <a:rPr lang="en-US" dirty="0"/>
              <a:t>Use the CSS padding property to add padding to cells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1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dirty="0" smtClean="0"/>
              <a:t>Use </a:t>
            </a:r>
            <a:r>
              <a:rPr lang="en-US" dirty="0"/>
              <a:t>the CSS text-align property to align cell text</a:t>
            </a:r>
          </a:p>
          <a:p>
            <a:pPr lvl="1" fontAlgn="base"/>
            <a:r>
              <a:rPr lang="en-US" dirty="0"/>
              <a:t>Use the CSS border-spacing property to set the spacing between cells</a:t>
            </a:r>
          </a:p>
          <a:p>
            <a:pPr lvl="1" fontAlgn="base"/>
            <a:r>
              <a:rPr lang="en-US" dirty="0"/>
              <a:t>Use the </a:t>
            </a:r>
            <a:r>
              <a:rPr lang="en-US" dirty="0" err="1"/>
              <a:t>colspan</a:t>
            </a:r>
            <a:r>
              <a:rPr lang="en-US" dirty="0"/>
              <a:t> attribute to make a cell span many columns</a:t>
            </a:r>
          </a:p>
          <a:p>
            <a:pPr lvl="1" fontAlgn="base"/>
            <a:r>
              <a:rPr lang="en-US" dirty="0"/>
              <a:t>Use the </a:t>
            </a:r>
            <a:r>
              <a:rPr lang="en-US" dirty="0" err="1"/>
              <a:t>rowspan</a:t>
            </a:r>
            <a:r>
              <a:rPr lang="en-US" dirty="0"/>
              <a:t> attribute to make a cell span many rows</a:t>
            </a:r>
          </a:p>
          <a:p>
            <a:pPr lvl="1" fontAlgn="base"/>
            <a:r>
              <a:rPr lang="en-US" dirty="0"/>
              <a:t>Use the id attribute to uniquely define one table</a:t>
            </a:r>
          </a:p>
        </p:txBody>
      </p:sp>
    </p:spTree>
    <p:extLst>
      <p:ext uri="{BB962C8B-B14F-4D97-AF65-F5344CB8AC3E}">
        <p14:creationId xmlns:p14="http://schemas.microsoft.com/office/powerpoint/2010/main" val="34565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&lt;div&gt;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&lt;div&gt; tag defines a division or a section in an HTML document.</a:t>
            </a:r>
          </a:p>
          <a:p>
            <a:r>
              <a:rPr lang="en-US" dirty="0"/>
              <a:t>The &lt;div&gt; tag is used as a container for HTML elements - which is then styled with CSS or manipulated with JavaScript.</a:t>
            </a:r>
          </a:p>
          <a:p>
            <a:r>
              <a:rPr lang="en-US" dirty="0"/>
              <a:t>The &lt;div&gt; tag is easily styled by using the class or id attribute.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628650" y="742950"/>
            <a:ext cx="7886700" cy="4191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52450" indent="-457200">
              <a:lnSpc>
                <a:spcPct val="115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sz="2400" b="1" dirty="0" smtClean="0">
                <a:ea typeface="Arial"/>
                <a:cs typeface="Arial"/>
                <a:sym typeface="Arial"/>
              </a:rPr>
              <a:t>Front-end Roadmap</a:t>
            </a:r>
            <a:endParaRPr lang="en-US" sz="2400" b="1" dirty="0" smtClean="0">
              <a:latin typeface="+mn-lt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>
                <a:ea typeface="Arial"/>
                <a:cs typeface="Arial"/>
                <a:sym typeface="Arial"/>
              </a:rPr>
              <a:t>Introdution </a:t>
            </a:r>
            <a:r>
              <a:rPr lang="en-US" sz="2400" b="1" dirty="0"/>
              <a:t>to the web</a:t>
            </a:r>
            <a:r>
              <a:rPr lang="vi-VN" sz="2400" b="1" dirty="0"/>
              <a:t> &amp; </a:t>
            </a:r>
            <a:r>
              <a:rPr lang="vi-VN" sz="2400" b="1" dirty="0">
                <a:ea typeface="Arial"/>
                <a:cs typeface="Arial"/>
                <a:sym typeface="Arial"/>
              </a:rPr>
              <a:t>HTML </a:t>
            </a:r>
            <a:endParaRPr lang="en-US" sz="2400" b="1" dirty="0" smtClean="0"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ea typeface="Arial"/>
                <a:cs typeface="Arial"/>
                <a:sym typeface="Arial"/>
              </a:rPr>
              <a:t>Nesting </a:t>
            </a:r>
            <a:r>
              <a:rPr lang="en-US" sz="2400" b="1" dirty="0">
                <a:ea typeface="Arial"/>
                <a:cs typeface="Arial"/>
                <a:sym typeface="Arial"/>
              </a:rPr>
              <a:t>elements </a:t>
            </a: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+mn-lt"/>
                <a:ea typeface="Arial"/>
                <a:cs typeface="Arial"/>
                <a:sym typeface="Arial"/>
              </a:rPr>
              <a:t>Head elements and scripts</a:t>
            </a: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+mn-lt"/>
                <a:ea typeface="Arial"/>
                <a:cs typeface="Arial"/>
                <a:sym typeface="Arial"/>
              </a:rPr>
              <a:t>Basic Elements </a:t>
            </a:r>
            <a:endParaRPr lang="vi-VN" sz="2400" b="1" dirty="0" smtClean="0">
              <a:latin typeface="+mn-lt"/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+mn-lt"/>
                <a:ea typeface="Arial"/>
                <a:cs typeface="Arial"/>
                <a:sym typeface="Arial"/>
              </a:rPr>
              <a:t>Links,</a:t>
            </a:r>
            <a:r>
              <a:rPr lang="vi-VN" sz="2400" b="1" dirty="0" smtClea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b="1" dirty="0" smtClean="0">
                <a:latin typeface="+mn-lt"/>
                <a:ea typeface="Arial"/>
                <a:cs typeface="Arial"/>
                <a:sym typeface="Arial"/>
              </a:rPr>
              <a:t>Lists, Images </a:t>
            </a:r>
            <a:endParaRPr lang="vi-VN" sz="2400" b="1" dirty="0" smtClean="0">
              <a:latin typeface="+mn-lt"/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+mn-lt"/>
                <a:ea typeface="Arial"/>
                <a:cs typeface="Arial"/>
                <a:sym typeface="Arial"/>
              </a:rPr>
              <a:t>Form &amp; Table</a:t>
            </a: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+mn-lt"/>
                <a:ea typeface="Arial"/>
                <a:cs typeface="Arial"/>
                <a:sym typeface="Arial"/>
              </a:rPr>
              <a:t>HTML &lt;div&gt; Tag</a:t>
            </a:r>
            <a:endParaRPr sz="2400" b="1" dirty="0" smtClean="0">
              <a:latin typeface="+mn-lt"/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+mn-lt"/>
                <a:ea typeface="Arial"/>
                <a:cs typeface="Arial"/>
                <a:sym typeface="Arial"/>
              </a:rPr>
              <a:t>Intro HTML5</a:t>
            </a:r>
            <a:endParaRPr sz="2400" b="1" dirty="0" smtClean="0">
              <a:latin typeface="+mn-lt"/>
              <a:ea typeface="Arial"/>
              <a:cs typeface="Arial"/>
              <a:sym typeface="Arial"/>
            </a:endParaRPr>
          </a:p>
          <a:p>
            <a:pPr marL="914400" indent="-457200">
              <a:lnSpc>
                <a:spcPct val="115000"/>
              </a:lnSpc>
              <a:spcBef>
                <a:spcPts val="2400"/>
              </a:spcBef>
              <a:buFont typeface="+mj-lt"/>
              <a:buAutoNum type="arabicPeriod"/>
            </a:pPr>
            <a:endParaRPr sz="2300" b="1" dirty="0" smtClean="0">
              <a:latin typeface="+mn-lt"/>
              <a:ea typeface="Arial"/>
              <a:cs typeface="Arial"/>
              <a:sym typeface="Arial"/>
            </a:endParaRPr>
          </a:p>
          <a:p>
            <a:pPr indent="-457200">
              <a:buFont typeface="+mj-lt"/>
              <a:buAutoNum type="arabicPeriod"/>
            </a:pPr>
            <a:endParaRPr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</a:t>
            </a:r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DOM inspector, you can see what the rendered markup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 descr="https://lh6.googleusercontent.com/Wsw9nKFGsgE4L5yUWfPYAZMJjcE8gqCwDr2mHKnnv8r9i8Q3qjrUVFF7_2-qqehSeAAEWrp27MQ2mAUmsvKEilKG1niCknvhZjV3Dx4OynzQE3MDLj6mCAvy-pT4DEZfrq3lE7O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55" y="1733550"/>
            <a:ext cx="36576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6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debugging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https://validator.w3.org</a:t>
            </a:r>
            <a:r>
              <a:rPr lang="en-US" u="sng" dirty="0" smtClean="0">
                <a:hlinkClick r:id="rId2"/>
              </a:rPr>
              <a:t>/</a:t>
            </a:r>
            <a:endParaRPr lang="vi-VN" u="sng" dirty="0" smtClean="0"/>
          </a:p>
          <a:p>
            <a:endParaRPr lang="en-US" dirty="0"/>
          </a:p>
        </p:txBody>
      </p:sp>
      <p:pic>
        <p:nvPicPr>
          <p:cNvPr id="6148" name="Picture 4" descr="https://lh4.googleusercontent.com/LCM1O9grLmI85u9_8o_CygMq4Rubnci0IrbtWyMvUiCIPrWd-5Z-UfIV7mKvCGI07AngnoNWcu_1egs8QpolaCM-mm6KZKTU4Ot_HRR5_xozyYX1xYbB2py_0AU0G0_EMr4qyQW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02910"/>
            <a:ext cx="4337816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3.googleusercontent.com/BNOgjSBJSRTUAjYKIdDhnEB2cqw-hEH9UPMdYxibRh4fgxjesOo2C03k26YhitCXXPKp9Q_R-xvzKlr5uDdSsxPdyhuUt7iqhoEj5FuL1Dl27rOCszJK7P8SPHvFYTcv_KvGxeJ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66" y="2114550"/>
            <a:ext cx="413703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HTML5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Difference Between HTML and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43238"/>
            <a:ext cx="570547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0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Always </a:t>
            </a:r>
            <a:r>
              <a:rPr lang="en-US" dirty="0"/>
              <a:t>Declare a </a:t>
            </a:r>
            <a:r>
              <a:rPr lang="en-US" dirty="0" err="1" smtClean="0"/>
              <a:t>Doctype</a:t>
            </a:r>
            <a:endParaRPr lang="en-US" dirty="0" smtClean="0"/>
          </a:p>
          <a:p>
            <a:pPr lvl="1"/>
            <a:r>
              <a:rPr lang="en-US" dirty="0"/>
              <a:t>&lt;!DOCTYPE html PUBLIC "-//W3C//DTD XHTML 1.0 Strict//EN" "http://www.w3.org/TR/xhtml1/DTD/xhtml1-strict.dtd"&gt;</a:t>
            </a:r>
          </a:p>
          <a:p>
            <a:r>
              <a:rPr lang="en-US" dirty="0"/>
              <a:t>Use Meaningful Title Tags</a:t>
            </a:r>
          </a:p>
          <a:p>
            <a:pPr lvl="1"/>
            <a:r>
              <a:rPr lang="en-US" dirty="0"/>
              <a:t>The &lt;title&gt; tag helps make a web page more meaningful and search-engine friendly.</a:t>
            </a:r>
          </a:p>
        </p:txBody>
      </p:sp>
      <p:pic>
        <p:nvPicPr>
          <p:cNvPr id="1028" name="Picture 4" descr="https://www.webfx.com/blog/images/assets/images.sixrevisions.com/2010/08/22-01_title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60834"/>
            <a:ext cx="3582151" cy="14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Descriptive Meta Tags</a:t>
            </a:r>
          </a:p>
          <a:p>
            <a:pPr lvl="1"/>
            <a:r>
              <a:rPr lang="en-US" dirty="0"/>
              <a:t>&lt;meta name="description" content="Six Revisions is a blog that shares useful information about web development and design, dedicated to people who build websites." /&gt;</a:t>
            </a:r>
          </a:p>
        </p:txBody>
      </p:sp>
      <p:pic>
        <p:nvPicPr>
          <p:cNvPr id="2053" name="Picture 5" descr="https://www.webfx.com/blog/images/assets/images.sixrevisions.com/2010/08/22-02_descripti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24150"/>
            <a:ext cx="4495800" cy="183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2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</a:t>
            </a:r>
            <a:r>
              <a:rPr lang="en-US" b="1" dirty="0" err="1"/>
              <a:t>Divs</a:t>
            </a:r>
            <a:r>
              <a:rPr lang="en-US" b="1" dirty="0"/>
              <a:t> to Divide Your Layout into Major Sections</a:t>
            </a:r>
          </a:p>
          <a:p>
            <a:endParaRPr lang="en-US" dirty="0"/>
          </a:p>
        </p:txBody>
      </p:sp>
      <p:pic>
        <p:nvPicPr>
          <p:cNvPr id="3074" name="Picture 2" descr="https://www.webfx.com/blog/images/assets/images.sixrevisions.com/2010/08/22-03_divide_into_se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96043"/>
            <a:ext cx="4572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5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Don't use inline styles</a:t>
            </a:r>
          </a:p>
          <a:p>
            <a:pPr lvl="1"/>
            <a:r>
              <a:rPr lang="en-US" dirty="0"/>
              <a:t> it makes it harder to update and maintain a website.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19350"/>
            <a:ext cx="7696200" cy="7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Don’t Use </a:t>
            </a:r>
            <a:r>
              <a:rPr lang="en-US" b="1" dirty="0" err="1"/>
              <a:t>Divs</a:t>
            </a:r>
            <a:r>
              <a:rPr lang="en-US" b="1" dirty="0"/>
              <a:t> for Everything</a:t>
            </a:r>
          </a:p>
          <a:p>
            <a:pPr lvl="1"/>
            <a:r>
              <a:rPr lang="en-US" dirty="0"/>
              <a:t>a &lt;div&gt; is a meaningless element that should be used “as an element of last resort, for when no </a:t>
            </a:r>
            <a:r>
              <a:rPr lang="en-US" dirty="0" smtClean="0"/>
              <a:t>other </a:t>
            </a:r>
            <a:r>
              <a:rPr lang="en-US" dirty="0"/>
              <a:t>element is suitable</a:t>
            </a:r>
            <a:r>
              <a:rPr lang="en-US" dirty="0" smtClean="0"/>
              <a:t>.</a:t>
            </a:r>
          </a:p>
          <a:p>
            <a:r>
              <a:rPr lang="en-US" b="1" dirty="0"/>
              <a:t>Close Your Tags</a:t>
            </a:r>
          </a:p>
          <a:p>
            <a:pPr lvl="1"/>
            <a:r>
              <a:rPr lang="en-US" dirty="0"/>
              <a:t>Closing all your tags is a W3C specification</a:t>
            </a:r>
            <a:r>
              <a:rPr lang="en-US" dirty="0" smtClean="0"/>
              <a:t>.</a:t>
            </a:r>
          </a:p>
          <a:p>
            <a:r>
              <a:rPr lang="en-US" b="1" dirty="0"/>
              <a:t>Use Lower Case Markup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62350"/>
            <a:ext cx="4929187" cy="13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Alt Attributes with Images</a:t>
            </a:r>
          </a:p>
          <a:p>
            <a:pPr lvl="1"/>
            <a:r>
              <a:rPr lang="en-US" dirty="0"/>
              <a:t>Using a meaningful alt attribute with &lt;</a:t>
            </a:r>
            <a:r>
              <a:rPr lang="en-US" dirty="0" err="1"/>
              <a:t>img</a:t>
            </a:r>
            <a:r>
              <a:rPr lang="en-US" dirty="0"/>
              <a:t>&gt; elements is a must for writing valid and semantic code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600" y="2486367"/>
            <a:ext cx="7524750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id="logo"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="images/bgr_logo.png"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Roboto"/>
                <a:cs typeface="Courier New" panose="02070309020205020404" pitchFamily="49" charset="0"/>
              </a:rPr>
              <a:t>alt="Six Revisions Logo"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Fieldset</a:t>
            </a:r>
            <a:r>
              <a:rPr lang="en-US" dirty="0"/>
              <a:t> and Labels in Web </a:t>
            </a:r>
            <a:r>
              <a:rPr lang="en-US" dirty="0" smtClean="0"/>
              <a:t>Forms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07" y="2038350"/>
            <a:ext cx="7391400" cy="215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https://developer.mozilla.org/en-US/docs/Learn/HTML</a:t>
            </a:r>
            <a:endParaRPr lang="vi-VN" dirty="0" smtClean="0">
              <a:hlinkClick r:id="rId3"/>
            </a:endParaRPr>
          </a:p>
          <a:p>
            <a:r>
              <a:rPr lang="en-US" dirty="0">
                <a:hlinkClick r:id="rId4"/>
              </a:rPr>
              <a:t>https://www.w3schools.com/html </a:t>
            </a:r>
            <a:endParaRPr lang="vi-VN" dirty="0" smtClean="0"/>
          </a:p>
          <a:p>
            <a:r>
              <a:rPr lang="en-US" dirty="0" smtClean="0">
                <a:hlinkClick r:id="rId5"/>
              </a:rPr>
              <a:t>https://www.learn-html.org</a:t>
            </a:r>
            <a:endParaRPr lang="vi-VN" dirty="0" smtClean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://techmaster.vn/posts/35050/co-gi-moi-trong-html5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Modular IE </a:t>
            </a:r>
            <a:r>
              <a:rPr lang="en-US" b="1" dirty="0" smtClean="0"/>
              <a:t>Fixes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Avoid Excessive Comments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62150"/>
            <a:ext cx="6400800" cy="108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5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Excercise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it Yourself</a:t>
            </a:r>
            <a:endParaRPr lang="vi-VN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://www.w3schools.com/html</a:t>
            </a:r>
            <a:r>
              <a:rPr lang="en-US" dirty="0" smtClean="0">
                <a:hlinkClick r:id="rId2"/>
              </a:rPr>
              <a:t>/</a:t>
            </a:r>
            <a:endParaRPr lang="vi-VN" dirty="0" smtClean="0"/>
          </a:p>
          <a:p>
            <a:r>
              <a:rPr lang="vi-VN" dirty="0" smtClean="0"/>
              <a:t>Demo on </a:t>
            </a:r>
            <a:r>
              <a:rPr lang="vi-VN" dirty="0" smtClean="0"/>
              <a:t>Github</a:t>
            </a:r>
          </a:p>
          <a:p>
            <a:pPr lvl="1"/>
            <a:r>
              <a:rPr lang="vi-VN">
                <a:hlinkClick r:id="rId3"/>
              </a:rPr>
              <a:t>https</a:t>
            </a:r>
            <a:r>
              <a:rPr lang="vi-VN">
                <a:hlinkClick r:id="rId3"/>
              </a:rPr>
              <a:t>://</a:t>
            </a:r>
            <a:r>
              <a:rPr lang="vi-VN" smtClean="0">
                <a:hlinkClick r:id="rId3"/>
              </a:rPr>
              <a:t>github.com/giaule91/basic-html.git</a:t>
            </a:r>
            <a:endParaRPr lang="vi-VN" smtClean="0"/>
          </a:p>
          <a:p>
            <a:pPr marL="571500" lvl="1" indent="0">
              <a:buNone/>
            </a:pPr>
            <a:endParaRPr lang="vi-VN" dirty="0" smtClean="0"/>
          </a:p>
          <a:p>
            <a:pPr lvl="1"/>
            <a:endParaRPr lang="vi-V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b="1" dirty="0">
                <a:latin typeface="Arial"/>
                <a:ea typeface="Arial"/>
                <a:cs typeface="Arial"/>
                <a:sym typeface="Arial"/>
              </a:rPr>
              <a:t>Introdution </a:t>
            </a:r>
            <a:r>
              <a:rPr lang="en-US" sz="3600" b="1" dirty="0"/>
              <a:t>to </a:t>
            </a:r>
            <a:r>
              <a:rPr lang="vi-VN" sz="3600" b="1" dirty="0" smtClean="0"/>
              <a:t>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This is how to understand the differences between HTML, CSS an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47750"/>
            <a:ext cx="3429000" cy="37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dn.mozillademos.org/files/13502/c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16" y="1270436"/>
            <a:ext cx="3200400" cy="31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5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latin typeface="Arial"/>
                <a:ea typeface="Arial"/>
                <a:cs typeface="Arial"/>
                <a:sym typeface="Arial"/>
              </a:rPr>
              <a:t>Introdution </a:t>
            </a:r>
            <a:r>
              <a:rPr lang="en-US" sz="3200" b="1" dirty="0"/>
              <a:t>to </a:t>
            </a:r>
            <a:r>
              <a:rPr lang="vi-VN" sz="3200" b="1" dirty="0" smtClean="0"/>
              <a:t>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An HTML page is an HTML document that defines the content of the page by using a special markup similar to XML.</a:t>
            </a:r>
          </a:p>
          <a:p>
            <a:pPr fontAlgn="base"/>
            <a:r>
              <a:rPr lang="en-US" dirty="0"/>
              <a:t>A CSS stylesheet defines the style of the HTML elements in the page. It is either </a:t>
            </a:r>
            <a:r>
              <a:rPr lang="vi-VN" dirty="0" smtClean="0"/>
              <a:t>embe</a:t>
            </a:r>
            <a:r>
              <a:rPr lang="en-US" dirty="0" err="1" smtClean="0"/>
              <a:t>ded</a:t>
            </a:r>
            <a:r>
              <a:rPr lang="en-US" dirty="0" smtClean="0"/>
              <a:t> </a:t>
            </a:r>
            <a:r>
              <a:rPr lang="en-US" dirty="0"/>
              <a:t>within an HTML page or loaded using the tag.</a:t>
            </a:r>
          </a:p>
          <a:p>
            <a:pPr fontAlgn="base"/>
            <a:r>
              <a:rPr lang="en-US" dirty="0"/>
              <a:t>JavaScript is the programming language used to interact with the HTML page through an API called the DOM (Document Object Model) Bindings. </a:t>
            </a:r>
          </a:p>
        </p:txBody>
      </p:sp>
    </p:spTree>
    <p:extLst>
      <p:ext uri="{BB962C8B-B14F-4D97-AF65-F5344CB8AC3E}">
        <p14:creationId xmlns:p14="http://schemas.microsoft.com/office/powerpoint/2010/main" val="30315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latin typeface="Arial"/>
                <a:ea typeface="Arial"/>
                <a:cs typeface="Arial"/>
                <a:sym typeface="Arial"/>
              </a:rPr>
              <a:t>Introdution </a:t>
            </a:r>
            <a:r>
              <a:rPr lang="en-US" sz="3200" b="1" dirty="0"/>
              <a:t>to </a:t>
            </a:r>
            <a:r>
              <a:rPr lang="vi-VN" sz="3200" b="1" dirty="0" smtClean="0"/>
              <a:t>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HTML</a:t>
            </a:r>
            <a:r>
              <a:rPr lang="en-US" dirty="0"/>
              <a:t> (Hypertext Markup Language) is not a programming language. It is a </a:t>
            </a:r>
            <a:r>
              <a:rPr lang="en-US" i="1" dirty="0"/>
              <a:t>markup language</a:t>
            </a:r>
            <a:r>
              <a:rPr lang="en-US" dirty="0"/>
              <a:t> that tells web browsers how to structure the web </a:t>
            </a:r>
            <a:r>
              <a:rPr lang="vi-VN" dirty="0" smtClean="0"/>
              <a:t>pages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r>
              <a:rPr lang="en-US" dirty="0"/>
              <a:t>HTML consists of a series of </a:t>
            </a:r>
            <a:r>
              <a:rPr lang="en-US" dirty="0">
                <a:hlinkClick r:id="rId3"/>
              </a:rPr>
              <a:t>elements</a:t>
            </a:r>
            <a:r>
              <a:rPr lang="en-US" dirty="0"/>
              <a:t>, which you use to enclose, wrap, or </a:t>
            </a:r>
            <a:r>
              <a:rPr lang="en-US" i="1" dirty="0"/>
              <a:t>mark up</a:t>
            </a:r>
            <a:r>
              <a:rPr lang="en-US" dirty="0"/>
              <a:t> different parts of content to make it appear or act a certain way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dirty="0"/>
              <a:t>Tags in HTML are case-insensitive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https://lh6.googleusercontent.com/boENgc6ZS0Pv1Y-_l8k7NdCMHJ5NqvonFnM6tasEO5UrPHmkgyC5pJdal7nwRCa9uTHutArpEAkOlbNLtHxU8c4ZPjvKb6xYi4i4d7RiGPsvrx0Tr0bFTMIAK1HAv_myq7bu561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74374"/>
            <a:ext cx="3886200" cy="120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5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Nesting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Elements can be placed within other elements. This is called nesting.</a:t>
            </a:r>
          </a:p>
          <a:p>
            <a:pPr lvl="1"/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100" dirty="0">
                <a:solidFill>
                  <a:srgbClr val="990055"/>
                </a:solidFill>
                <a:latin typeface="Courier New" panose="02070309020205020404" pitchFamily="49" charset="0"/>
              </a:rPr>
              <a:t>p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333333"/>
                </a:solidFill>
                <a:latin typeface="Courier New" panose="02070309020205020404" pitchFamily="49" charset="0"/>
              </a:rPr>
              <a:t>My cat is 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100" dirty="0">
                <a:solidFill>
                  <a:srgbClr val="990055"/>
                </a:solidFill>
                <a:latin typeface="Courier New" panose="02070309020205020404" pitchFamily="49" charset="0"/>
              </a:rPr>
              <a:t>strong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333333"/>
                </a:solidFill>
                <a:latin typeface="Courier New" panose="02070309020205020404" pitchFamily="49" charset="0"/>
              </a:rPr>
              <a:t>very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&lt;/</a:t>
            </a:r>
            <a:r>
              <a:rPr lang="en-US" sz="1100" dirty="0">
                <a:solidFill>
                  <a:srgbClr val="990055"/>
                </a:solidFill>
                <a:latin typeface="Courier New" panose="02070309020205020404" pitchFamily="49" charset="0"/>
              </a:rPr>
              <a:t>strong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333333"/>
                </a:solidFill>
                <a:latin typeface="Courier New" panose="02070309020205020404" pitchFamily="49" charset="0"/>
              </a:rPr>
              <a:t> grumpy.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&lt;/</a:t>
            </a:r>
            <a:r>
              <a:rPr lang="en-US" sz="1100" dirty="0">
                <a:solidFill>
                  <a:srgbClr val="990055"/>
                </a:solidFill>
                <a:latin typeface="Courier New" panose="02070309020205020404" pitchFamily="49" charset="0"/>
              </a:rPr>
              <a:t>p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https://lh3.googleusercontent.com/-ZVG6koO7dBt9MEwDEQX8iF3YERDgmf2hhX9vaPAHXynT15Cpwj_-KyWvrxOWcwnmFuZSk6CdeymQwaKQn6g4xNgI3xd3Y5WsMMgvNTaB9A9IzP0UIK0VQXSTjJatxbXzPfSorN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63656"/>
            <a:ext cx="2514600" cy="289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0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attribute should have</a:t>
            </a:r>
            <a:r>
              <a:rPr lang="en-US" dirty="0" smtClean="0"/>
              <a:t>:</a:t>
            </a:r>
            <a:endParaRPr lang="vi-VN" dirty="0" smtClean="0"/>
          </a:p>
          <a:p>
            <a:pPr lvl="1"/>
            <a:r>
              <a:rPr lang="en-US" dirty="0"/>
              <a:t>A space between it and the element name. (For an element with more than one attribute, the attributes should be separated by spaces too.)</a:t>
            </a:r>
          </a:p>
          <a:p>
            <a:pPr lvl="1"/>
            <a:r>
              <a:rPr lang="en-US" dirty="0"/>
              <a:t>The attribute name, followed by an equal sign.</a:t>
            </a:r>
          </a:p>
          <a:p>
            <a:pPr lvl="1"/>
            <a:r>
              <a:rPr lang="en-US" dirty="0"/>
              <a:t>An attribute value, wrapped with opening and closing quote marks.</a:t>
            </a:r>
          </a:p>
          <a:p>
            <a:pPr lvl="1"/>
            <a:endParaRPr lang="en-US" b="1" dirty="0"/>
          </a:p>
          <a:p>
            <a:endParaRPr lang="vi-VN" dirty="0" smtClean="0"/>
          </a:p>
          <a:p>
            <a:r>
              <a:rPr lang="en-US" dirty="0"/>
              <a:t>Boolean </a:t>
            </a:r>
            <a:r>
              <a:rPr lang="en-US" dirty="0" smtClean="0"/>
              <a:t>attributes</a:t>
            </a:r>
            <a:endParaRPr lang="vi-VN" dirty="0" smtClean="0"/>
          </a:p>
          <a:p>
            <a:pPr lvl="1"/>
            <a:r>
              <a:rPr lang="en-US" sz="1400" dirty="0"/>
              <a:t>&lt;input type="text" disabled="disabled</a:t>
            </a:r>
            <a:r>
              <a:rPr lang="en-US" sz="1400" dirty="0" smtClean="0"/>
              <a:t>"&gt;</a:t>
            </a:r>
            <a:endParaRPr lang="vi-VN" sz="1400" dirty="0" smtClean="0"/>
          </a:p>
          <a:p>
            <a:pPr lvl="1"/>
            <a:r>
              <a:rPr lang="en-US" sz="1400" dirty="0"/>
              <a:t>&lt;a </a:t>
            </a:r>
            <a:r>
              <a:rPr lang="en-US" sz="1400" dirty="0" err="1"/>
              <a:t>href</a:t>
            </a:r>
            <a:r>
              <a:rPr lang="en-US" sz="1400" dirty="0"/>
              <a:t>=https://www.mozilla.org/ title=The Mozilla homepage&gt;favorite website&lt;/a&gt;</a:t>
            </a:r>
          </a:p>
        </p:txBody>
      </p:sp>
      <p:pic>
        <p:nvPicPr>
          <p:cNvPr id="1026" name="Picture 2" descr="&amp;amp;amp;amp;amp;amp;amp;amp;lt;p class=&quot;editor-note&quot;&gt;My cat is very grumpy&amp;amp;amp;amp;amp;amp;amp;amp;lt;/p&g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28950"/>
            <a:ext cx="4486275" cy="54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11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73844"/>
            <a:ext cx="6000805" cy="640200"/>
          </a:xfrm>
        </p:spPr>
        <p:txBody>
          <a:bodyPr/>
          <a:lstStyle/>
          <a:p>
            <a:pPr lvl="0">
              <a:lnSpc>
                <a:spcPct val="115000"/>
              </a:lnSpc>
            </a:pPr>
            <a:r>
              <a:rPr lang="vi-VN" sz="3600" b="1" dirty="0">
                <a:latin typeface="Arial"/>
                <a:ea typeface="Arial"/>
                <a:cs typeface="Arial"/>
                <a:sym typeface="Arial"/>
              </a:rPr>
              <a:t>Head elements and scripts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564731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vi-VN" dirty="0" smtClean="0"/>
              <a:t> head </a:t>
            </a:r>
            <a:r>
              <a:rPr lang="en-US" dirty="0" smtClean="0"/>
              <a:t>of </a:t>
            </a:r>
            <a:r>
              <a:rPr lang="en-US" dirty="0"/>
              <a:t>an HTML document is the part that is not displayed in the web browser when the page is loaded.</a:t>
            </a:r>
          </a:p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&lt;title&gt;</a:t>
            </a:r>
            <a:r>
              <a:rPr lang="en-US" dirty="0"/>
              <a:t> element is metadata that represents the title of the overall HTML document (not the document's content</a:t>
            </a:r>
            <a:r>
              <a:rPr lang="en-US" dirty="0" smtClean="0"/>
              <a:t>.)</a:t>
            </a:r>
            <a:endParaRPr lang="vi-VN" dirty="0" smtClean="0"/>
          </a:p>
          <a:p>
            <a:pPr marL="95250" indent="0">
              <a:buNone/>
            </a:pPr>
            <a:r>
              <a:rPr lang="en-US" sz="1200" dirty="0">
                <a:solidFill>
                  <a:srgbClr val="2B91AF"/>
                </a:solidFill>
                <a:latin typeface="Monaco"/>
              </a:rPr>
              <a:t>&lt;!DOCTYPE html&gt;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html&gt;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head&gt;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vi-VN" sz="12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meta </a:t>
            </a:r>
            <a:r>
              <a:rPr lang="en-US" sz="1200" dirty="0">
                <a:solidFill>
                  <a:srgbClr val="FF0000"/>
                </a:solidFill>
                <a:latin typeface="Monaco"/>
              </a:rPr>
              <a:t>charset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Monaco"/>
              </a:rPr>
              <a:t>"utf-8"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vi-VN" sz="12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title&gt;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My test page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&lt;/title&gt;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&lt;/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head&gt;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body&gt;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&lt;p&gt;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This is my page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&lt;/p&gt;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&lt;/body&gt;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&lt;/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html&gt;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1243</Words>
  <Application>Microsoft Office PowerPoint</Application>
  <PresentationFormat>On-screen Show (16:9)</PresentationFormat>
  <Paragraphs>171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Monaco</vt:lpstr>
      <vt:lpstr>Arial</vt:lpstr>
      <vt:lpstr>Roboto</vt:lpstr>
      <vt:lpstr>Calibri</vt:lpstr>
      <vt:lpstr>Courier New</vt:lpstr>
      <vt:lpstr>Office Theme</vt:lpstr>
      <vt:lpstr>HTML</vt:lpstr>
      <vt:lpstr>Overview</vt:lpstr>
      <vt:lpstr>References</vt:lpstr>
      <vt:lpstr>Introdution to Web</vt:lpstr>
      <vt:lpstr>Introdution to Web</vt:lpstr>
      <vt:lpstr>Introdution to HTML</vt:lpstr>
      <vt:lpstr>Nesting elements</vt:lpstr>
      <vt:lpstr>Attributes</vt:lpstr>
      <vt:lpstr>Head elements and scripts</vt:lpstr>
      <vt:lpstr>Head elements and scripts</vt:lpstr>
      <vt:lpstr>Head elements and scripts (d)</vt:lpstr>
      <vt:lpstr>Basic Elements</vt:lpstr>
      <vt:lpstr>Basic Elements (d)</vt:lpstr>
      <vt:lpstr>Links, Lists, Images</vt:lpstr>
      <vt:lpstr>Links, Lists, Images (d)</vt:lpstr>
      <vt:lpstr>HTML Form</vt:lpstr>
      <vt:lpstr>HTML Table</vt:lpstr>
      <vt:lpstr>HTML Table</vt:lpstr>
      <vt:lpstr>HTML &lt;div&gt; Tag</vt:lpstr>
      <vt:lpstr>HTML and debugging</vt:lpstr>
      <vt:lpstr>HTML and debugging</vt:lpstr>
      <vt:lpstr>Intro to HTML5</vt:lpstr>
      <vt:lpstr>Best Practice</vt:lpstr>
      <vt:lpstr>Best Practice</vt:lpstr>
      <vt:lpstr>Best Practice</vt:lpstr>
      <vt:lpstr>Best Practice</vt:lpstr>
      <vt:lpstr>Best Practice</vt:lpstr>
      <vt:lpstr>Best Practice</vt:lpstr>
      <vt:lpstr>Best Practice</vt:lpstr>
      <vt:lpstr>Best Practice</vt:lpstr>
      <vt:lpstr>Excercise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cp:lastModifiedBy>Giau Le</cp:lastModifiedBy>
  <cp:revision>72</cp:revision>
  <dcterms:modified xsi:type="dcterms:W3CDTF">2020-06-21T03:57:55Z</dcterms:modified>
</cp:coreProperties>
</file>