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2"/>
  </p:notesMasterIdLst>
  <p:sldIdLst>
    <p:sldId id="256" r:id="rId2"/>
    <p:sldId id="262" r:id="rId3"/>
    <p:sldId id="257" r:id="rId4"/>
    <p:sldId id="258" r:id="rId5"/>
    <p:sldId id="263" r:id="rId6"/>
    <p:sldId id="264" r:id="rId7"/>
    <p:sldId id="265" r:id="rId8"/>
    <p:sldId id="266" r:id="rId9"/>
    <p:sldId id="30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10" r:id="rId24"/>
    <p:sldId id="280" r:id="rId25"/>
    <p:sldId id="281" r:id="rId26"/>
    <p:sldId id="282" r:id="rId27"/>
    <p:sldId id="283" r:id="rId28"/>
    <p:sldId id="284" r:id="rId29"/>
    <p:sldId id="306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307" r:id="rId44"/>
    <p:sldId id="308" r:id="rId45"/>
    <p:sldId id="299" r:id="rId46"/>
    <p:sldId id="300" r:id="rId47"/>
    <p:sldId id="301" r:id="rId48"/>
    <p:sldId id="303" r:id="rId49"/>
    <p:sldId id="309" r:id="rId50"/>
    <p:sldId id="304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>
      <p:cViewPr varScale="1">
        <p:scale>
          <a:sx n="124" d="100"/>
          <a:sy n="124" d="100"/>
        </p:scale>
        <p:origin x="96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819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08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b9d6d5c8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b9d6d5c8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12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9d6d5c8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9d6d5c8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5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926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0870" y="496496"/>
            <a:ext cx="3281100" cy="11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273844"/>
            <a:ext cx="1846500" cy="6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475059" y="783048"/>
            <a:ext cx="6040200" cy="34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tit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Element/hea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CSS/First_steps/How_CSS_is_structured" TargetMode="External"/><Relationship Id="rId2" Type="http://schemas.openxmlformats.org/officeDocument/2006/relationships/hyperlink" Target="https://developer.mozilla.org/en-US/docs/Learn/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master.vn/posts/35050/co-gi-moi-trong-html5" TargetMode="External"/><Relationship Id="rId5" Type="http://schemas.openxmlformats.org/officeDocument/2006/relationships/hyperlink" Target="https://www.learn-html.org/" TargetMode="External"/><Relationship Id="rId4" Type="http://schemas.openxmlformats.org/officeDocument/2006/relationships/hyperlink" Target="https://www.w3schools.com/cs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initial" TargetMode="External"/><Relationship Id="rId2" Type="http://schemas.openxmlformats.org/officeDocument/2006/relationships/hyperlink" Target="https://developer.mozilla.org/en-US/docs/Web/CSS/inher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blo.asia/p/ban-da-that-su-hieu-gia-tri-initial-inherit-va-unset-trong-css-RQqKLPwOK7z" TargetMode="External"/><Relationship Id="rId5" Type="http://schemas.openxmlformats.org/officeDocument/2006/relationships/hyperlink" Target="https://developer.mozilla.org/en-US/docs/Web/CSS/unset" TargetMode="External"/><Relationship Id="rId4" Type="http://schemas.openxmlformats.org/officeDocument/2006/relationships/hyperlink" Target="https://developer.mozilla.org/en-US/docs/Web/CSS/initial_valu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developer.mozilla.org/en-US/docs/Web/CSS/Specific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-html.org/en/Media_Queri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CSS/margin" TargetMode="External"/><Relationship Id="rId5" Type="http://schemas.openxmlformats.org/officeDocument/2006/relationships/hyperlink" Target="https://developer.mozilla.org/en-US/docs/Web/CSS/border" TargetMode="External"/><Relationship Id="rId4" Type="http://schemas.openxmlformats.org/officeDocument/2006/relationships/hyperlink" Target="https://developer.mozilla.org/en-US/docs/Web/CSS/paddin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talk.vn/su-khac-nhau-giua-display-inline-block-va-inline-block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height" TargetMode="External"/><Relationship Id="rId2" Type="http://schemas.openxmlformats.org/officeDocument/2006/relationships/hyperlink" Target="https://developer.mozilla.org/en-US/docs/Web/CSS/widt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Learn/CSS/Building_blocks/Values_and_units" TargetMode="External"/><Relationship Id="rId5" Type="http://schemas.openxmlformats.org/officeDocument/2006/relationships/hyperlink" Target="https://developer.mozilla.org/en-US/docs/Web/CSS/block-size" TargetMode="External"/><Relationship Id="rId4" Type="http://schemas.openxmlformats.org/officeDocument/2006/relationships/hyperlink" Target="https://developer.mozilla.org/en-US/docs/Web/CSS/inline-siz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layout_float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ass-lang.com/gui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when-using-important-is-the-right-choice/" TargetMode="External"/><Relationship Id="rId2" Type="http://schemas.openxmlformats.org/officeDocument/2006/relationships/hyperlink" Target="https://www.tothenew.com/blog/10-best-practices-in-cs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Element" TargetMode="External"/><Relationship Id="rId2" Type="http://schemas.openxmlformats.org/officeDocument/2006/relationships/hyperlink" Target="https://developer.mozilla.org/en-US/docs/Glossary/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spcFirstLastPara="1" wrap="square" lIns="68575" tIns="68575" rIns="68575" bIns="685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/>
              <a:t>HTML &amp; CSS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vi-VN" dirty="0" smtClean="0"/>
              <a:t>Author: Giau Le</a:t>
            </a: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73844"/>
            <a:ext cx="6000805" cy="640200"/>
          </a:xfrm>
        </p:spPr>
        <p:txBody>
          <a:bodyPr/>
          <a:lstStyle/>
          <a:p>
            <a:pPr lvl="0">
              <a:lnSpc>
                <a:spcPct val="115000"/>
              </a:lnSpc>
            </a:pPr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r>
              <a:rPr lang="en-US" dirty="0" smtClean="0"/>
              <a:t>The</a:t>
            </a:r>
            <a:r>
              <a:rPr lang="vi-VN" dirty="0" smtClean="0"/>
              <a:t> head </a:t>
            </a:r>
            <a:r>
              <a:rPr lang="en-US" dirty="0" smtClean="0"/>
              <a:t>of </a:t>
            </a:r>
            <a:r>
              <a:rPr lang="en-US" dirty="0"/>
              <a:t>an HTML document is the part that is not displayed in the web browser when the page is loaded.</a:t>
            </a:r>
          </a:p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&lt;title&gt;</a:t>
            </a:r>
            <a:r>
              <a:rPr lang="en-US" dirty="0"/>
              <a:t> element is metadata that represents the title of the overall HTML document (not the document's content</a:t>
            </a:r>
            <a:r>
              <a:rPr lang="en-US" dirty="0" smtClean="0"/>
              <a:t>.)</a:t>
            </a:r>
            <a:endParaRPr lang="vi-VN" dirty="0" smtClean="0"/>
          </a:p>
          <a:p>
            <a:pPr marL="95250" indent="0">
              <a:buNone/>
            </a:pPr>
            <a:r>
              <a:rPr lang="en-US" sz="1200" dirty="0">
                <a:solidFill>
                  <a:srgbClr val="2B91AF"/>
                </a:solidFill>
                <a:latin typeface="Monaco"/>
              </a:rPr>
              <a:t>&lt;!DOCTYPE 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meta </a:t>
            </a:r>
            <a:r>
              <a:rPr lang="en-US" sz="1200" dirty="0">
                <a:solidFill>
                  <a:srgbClr val="FF0000"/>
                </a:solidFill>
                <a:latin typeface="Monaco"/>
              </a:rPr>
              <a:t>charset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=</a:t>
            </a:r>
            <a:r>
              <a:rPr lang="en-US" sz="1200" dirty="0">
                <a:solidFill>
                  <a:srgbClr val="A31515"/>
                </a:solidFill>
                <a:latin typeface="Monaco"/>
              </a:rPr>
              <a:t>"utf-8"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vi-VN" sz="1200" dirty="0" smtClean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My test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&lt;/title&gt;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head&gt;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vi-VN" sz="1200" dirty="0">
                <a:solidFill>
                  <a:srgbClr val="000000"/>
                </a:solidFill>
                <a:latin typeface="Monaco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This is my page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&lt;/p&gt;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&lt;/body&gt;</a:t>
            </a:r>
            <a:r>
              <a:rPr lang="en-US" sz="1200" dirty="0">
                <a:solidFill>
                  <a:srgbClr val="000000"/>
                </a:solidFill>
                <a:latin typeface="Monaco"/>
              </a:rPr>
              <a:t> </a:t>
            </a:r>
            <a:endParaRPr lang="vi-VN" sz="1200" dirty="0" smtClean="0">
              <a:solidFill>
                <a:srgbClr val="000000"/>
              </a:solidFill>
              <a:latin typeface="Monaco"/>
            </a:endParaRPr>
          </a:p>
          <a:p>
            <a:pPr marL="95250" indent="0">
              <a:buNone/>
            </a:pPr>
            <a:r>
              <a:rPr lang="en-US" sz="1200" dirty="0" smtClean="0">
                <a:solidFill>
                  <a:srgbClr val="0000FF"/>
                </a:solidFill>
                <a:latin typeface="Monaco"/>
              </a:rPr>
              <a:t>&lt;/</a:t>
            </a:r>
            <a:r>
              <a:rPr lang="en-US" sz="1200" dirty="0">
                <a:solidFill>
                  <a:srgbClr val="0000FF"/>
                </a:solidFill>
                <a:latin typeface="Monaco"/>
              </a:rPr>
              <a:t>html&gt;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3844"/>
            <a:ext cx="5772205" cy="640200"/>
          </a:xfrm>
        </p:spPr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Head elements and scripts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Metadata is data that describes data, and HTML has an "official" way of adding metadata to a document — the &lt;meta&gt; element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meta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charset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utf-8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 smtClean="0">
              <a:solidFill>
                <a:srgbClr val="999999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Setting the primary language of the </a:t>
            </a:r>
            <a:r>
              <a:rPr lang="en-US" dirty="0" smtClean="0"/>
              <a:t>document</a:t>
            </a:r>
            <a:endParaRPr lang="vi-VN" dirty="0" smtClean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html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lang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rgbClr val="0077AA"/>
                </a:solidFill>
                <a:latin typeface="Courier New" panose="02070309020205020404" pitchFamily="49" charset="0"/>
              </a:rPr>
              <a:t>en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-US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useful in many ways. Your HTML document will be indexed more effectively by search engines if its language is set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1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73844"/>
            <a:ext cx="6705600" cy="640200"/>
          </a:xfrm>
        </p:spPr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Head elements and </a:t>
            </a:r>
            <a:r>
              <a:rPr lang="vi-VN" sz="3600" b="1" dirty="0" smtClean="0">
                <a:latin typeface="Arial"/>
                <a:ea typeface="Arial"/>
                <a:cs typeface="Arial"/>
                <a:sym typeface="Arial"/>
              </a:rPr>
              <a:t>scripts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Adding custom icons to your site</a:t>
            </a:r>
          </a:p>
          <a:p>
            <a:pPr fontAlgn="base"/>
            <a:r>
              <a:rPr lang="en-US" dirty="0"/>
              <a:t>Saving it in the same directory as the site's index page, saved in .</a:t>
            </a:r>
            <a:r>
              <a:rPr lang="en-US" dirty="0" err="1"/>
              <a:t>ico</a:t>
            </a:r>
            <a:r>
              <a:rPr lang="en-US" dirty="0"/>
              <a:t> </a:t>
            </a:r>
            <a:r>
              <a:rPr lang="vi-VN" dirty="0" smtClean="0"/>
              <a:t>format.</a:t>
            </a:r>
            <a:endParaRPr lang="vi-VN" dirty="0"/>
          </a:p>
          <a:p>
            <a:pPr fontAlgn="base"/>
            <a:r>
              <a:rPr lang="en-US" dirty="0" smtClean="0"/>
              <a:t>Adding </a:t>
            </a:r>
            <a:r>
              <a:rPr lang="en-US" dirty="0"/>
              <a:t>the following line into your HTML's </a:t>
            </a:r>
            <a:r>
              <a:rPr lang="en-US" dirty="0">
                <a:hlinkClick r:id="rId2"/>
              </a:rPr>
              <a:t>&lt;head&gt;</a:t>
            </a:r>
            <a:r>
              <a:rPr lang="en-US" dirty="0"/>
              <a:t> block to reference it</a:t>
            </a:r>
            <a:r>
              <a:rPr lang="en-US" dirty="0" smtClean="0"/>
              <a:t>:</a:t>
            </a:r>
            <a:endParaRPr lang="vi-VN" dirty="0"/>
          </a:p>
          <a:p>
            <a:pPr lvl="1" fontAlgn="base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favicon.ico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type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image/x-icon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sz="1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vi-VN" dirty="0" smtClean="0"/>
              <a:t>Link to css, js</a:t>
            </a:r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link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rel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stylesheet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my-css-file.css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vi-VN" sz="1400" dirty="0"/>
          </a:p>
          <a:p>
            <a:pPr lvl="1"/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 </a:t>
            </a:r>
            <a:r>
              <a:rPr lang="en-US" sz="1400" dirty="0" err="1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400" dirty="0">
                <a:solidFill>
                  <a:srgbClr val="0077AA"/>
                </a:solidFill>
                <a:latin typeface="Courier New" panose="02070309020205020404" pitchFamily="49" charset="0"/>
              </a:rPr>
              <a:t>my-js-file.js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669900"/>
                </a:solidFill>
                <a:latin typeface="Courier New" panose="02070309020205020404" pitchFamily="49" charset="0"/>
              </a:rPr>
              <a:t>defer</a:t>
            </a:r>
            <a:r>
              <a:rPr lang="en-US" sz="1400" dirty="0">
                <a:solidFill>
                  <a:srgbClr val="999999"/>
                </a:solidFill>
                <a:latin typeface="Courier New" panose="02070309020205020404" pitchFamily="49" charset="0"/>
              </a:rPr>
              <a:t>&gt;&lt;/</a:t>
            </a:r>
            <a:r>
              <a:rPr lang="en-US" sz="1400" dirty="0">
                <a:solidFill>
                  <a:srgbClr val="990055"/>
                </a:solidFill>
                <a:latin typeface="Courier New" panose="02070309020205020404" pitchFamily="49" charset="0"/>
              </a:rPr>
              <a:t>script</a:t>
            </a:r>
            <a:r>
              <a:rPr lang="en-US" sz="1400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05" y="1200150"/>
            <a:ext cx="7886700" cy="3774281"/>
          </a:xfrm>
        </p:spPr>
        <p:txBody>
          <a:bodyPr/>
          <a:lstStyle/>
          <a:p>
            <a:r>
              <a:rPr lang="en-US" dirty="0"/>
              <a:t>A text header, denoted using the &lt;h1&gt;, &lt;h2&gt;, &lt;h3&gt;, &lt;h4&gt;, &lt;h5&gt;, &lt;h6&gt; tags.</a:t>
            </a:r>
          </a:p>
          <a:p>
            <a:r>
              <a:rPr lang="en-US" dirty="0"/>
              <a:t>A paragraph, denoted using the &lt;p&gt; tag.</a:t>
            </a:r>
          </a:p>
          <a:p>
            <a:r>
              <a:rPr lang="en-US" dirty="0"/>
              <a:t>A horizontal ruler, denoted using the &lt;</a:t>
            </a:r>
            <a:r>
              <a:rPr lang="en-US" dirty="0" err="1"/>
              <a:t>hr</a:t>
            </a:r>
            <a:r>
              <a:rPr lang="en-US" dirty="0"/>
              <a:t>&gt; tag.</a:t>
            </a:r>
          </a:p>
          <a:p>
            <a:r>
              <a:rPr lang="en-US" dirty="0"/>
              <a:t>A link, denoted using the &lt;a&gt; (anchor) tag.</a:t>
            </a:r>
          </a:p>
          <a:p>
            <a:r>
              <a:rPr lang="en-US" dirty="0"/>
              <a:t>A list, denoted using the &lt;</a:t>
            </a:r>
            <a:r>
              <a:rPr lang="en-US" dirty="0" err="1"/>
              <a:t>ul</a:t>
            </a:r>
            <a:r>
              <a:rPr lang="en-US" dirty="0"/>
              <a:t>&gt; (unordered list), &lt;</a:t>
            </a:r>
            <a:r>
              <a:rPr lang="en-US" dirty="0" err="1"/>
              <a:t>ol</a:t>
            </a:r>
            <a:r>
              <a:rPr lang="en-US" dirty="0"/>
              <a:t>&gt; (ordered list) and &lt;li&gt; (list element) tags.</a:t>
            </a:r>
          </a:p>
          <a:p>
            <a:r>
              <a:rPr lang="en-US" dirty="0"/>
              <a:t>An image, denoted using the &lt;</a:t>
            </a:r>
            <a:r>
              <a:rPr lang="en-US" dirty="0" err="1"/>
              <a:t>img</a:t>
            </a:r>
            <a:r>
              <a:rPr lang="en-US" dirty="0"/>
              <a:t>&gt; tag</a:t>
            </a:r>
          </a:p>
          <a:p>
            <a:r>
              <a:rPr lang="en-US" dirty="0"/>
              <a:t>A divider, denoted using the &lt;div&gt; tag</a:t>
            </a:r>
          </a:p>
          <a:p>
            <a:r>
              <a:rPr lang="en-US" dirty="0"/>
              <a:t>A text span, denoted using the &lt;span&gt; tag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Elements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element can also have attributes - each element has a different set of attributes relevant to the element. There are a few global elements, the most common of them are:</a:t>
            </a:r>
          </a:p>
          <a:p>
            <a:pPr lvl="1" fontAlgn="base"/>
            <a:r>
              <a:rPr lang="en-US" dirty="0"/>
              <a:t>id - Denotes the unique ID of an element in a page. Used for locating elements by using links, JavaScript, and more.</a:t>
            </a:r>
          </a:p>
          <a:p>
            <a:pPr lvl="1" fontAlgn="base"/>
            <a:r>
              <a:rPr lang="en-US" dirty="0"/>
              <a:t>class - Denotes the CSS class of an element. </a:t>
            </a:r>
          </a:p>
          <a:p>
            <a:pPr lvl="1" fontAlgn="base"/>
            <a:r>
              <a:rPr lang="en-US" dirty="0"/>
              <a:t>style - Denotes the CSS styles to apply to an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1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 ("anchor") is a small span of text that will direct you to a different section in the page, or to a different page. 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https://www.google.com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A link to Google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>To create a link to a different section in the same page, you will need to use a hash sign along with the element ID to where you would like the browser to jump to. For example: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a </a:t>
            </a:r>
            <a:r>
              <a:rPr lang="en-US" sz="1600" dirty="0" err="1">
                <a:solidFill>
                  <a:srgbClr val="669900"/>
                </a:solidFill>
                <a:latin typeface="Courier New" panose="02070309020205020404" pitchFamily="49" charset="0"/>
              </a:rPr>
              <a:t>href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sz="1600" dirty="0">
                <a:solidFill>
                  <a:srgbClr val="0077AA"/>
                </a:solidFill>
                <a:latin typeface="Courier New" panose="02070309020205020404" pitchFamily="49" charset="0"/>
              </a:rPr>
              <a:t>#</a:t>
            </a:r>
            <a:r>
              <a:rPr lang="en-US" sz="1600" dirty="0" err="1">
                <a:solidFill>
                  <a:srgbClr val="0077AA"/>
                </a:solidFill>
                <a:latin typeface="Courier New" panose="02070309020205020404" pitchFamily="49" charset="0"/>
              </a:rPr>
              <a:t>faq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r>
              <a:rPr lang="en-US" sz="1600" dirty="0">
                <a:solidFill>
                  <a:srgbClr val="212529"/>
                </a:solidFill>
                <a:latin typeface="Courier New" panose="02070309020205020404" pitchFamily="49" charset="0"/>
              </a:rPr>
              <a:t>Click here to read the Frequently Asked Questions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6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6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endParaRPr lang="en-US" sz="16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Links, Lists, </a:t>
            </a:r>
            <a:r>
              <a:rPr lang="en-US" dirty="0" smtClean="0"/>
              <a:t>Images</a:t>
            </a:r>
            <a:r>
              <a:rPr lang="vi-VN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To add an image, use the &lt;</a:t>
            </a:r>
            <a:r>
              <a:rPr lang="en-US" dirty="0" err="1"/>
              <a:t>img</a:t>
            </a:r>
            <a:r>
              <a:rPr lang="en-US" dirty="0"/>
              <a:t>&gt; tag along with the </a:t>
            </a:r>
            <a:r>
              <a:rPr lang="en-US" dirty="0" err="1"/>
              <a:t>src</a:t>
            </a:r>
            <a:r>
              <a:rPr lang="en-US" dirty="0"/>
              <a:t> attribute to specify the location of the image</a:t>
            </a:r>
            <a:r>
              <a:rPr lang="en-US" dirty="0" smtClean="0"/>
              <a:t>.</a:t>
            </a:r>
            <a:endParaRPr lang="vi-VN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990055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990055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669900"/>
                </a:solidFill>
                <a:latin typeface="Courier New" panose="02070309020205020404" pitchFamily="49" charset="0"/>
              </a:rPr>
              <a:t>src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="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/static/</a:t>
            </a:r>
            <a:r>
              <a:rPr lang="en-US" dirty="0" err="1" smtClean="0">
                <a:solidFill>
                  <a:srgbClr val="0077AA"/>
                </a:solidFill>
                <a:latin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rgbClr val="0077AA"/>
                </a:solidFill>
                <a:latin typeface="Courier New" panose="02070309020205020404" pitchFamily="49" charset="0"/>
              </a:rPr>
              <a:t>/code.jpg</a:t>
            </a:r>
            <a:r>
              <a:rPr lang="en-US" dirty="0" smtClean="0">
                <a:solidFill>
                  <a:srgbClr val="999999"/>
                </a:solidFill>
                <a:latin typeface="Courier New" panose="02070309020205020404" pitchFamily="49" charset="0"/>
              </a:rPr>
              <a:t>"&gt;</a:t>
            </a:r>
            <a:endParaRPr lang="en-US" dirty="0"/>
          </a:p>
          <a:p>
            <a:r>
              <a:rPr lang="en-US" dirty="0"/>
              <a:t>Ordered lists</a:t>
            </a:r>
            <a:endParaRPr lang="en-US" b="1" dirty="0"/>
          </a:p>
          <a:p>
            <a:pPr marL="95250" indent="0">
              <a:buNone/>
            </a:pPr>
            <a:r>
              <a:rPr lang="en-US" dirty="0"/>
              <a:t>To change the list style attributes, we can use the CSS attribute called list-style-type. The available types are:</a:t>
            </a:r>
          </a:p>
          <a:p>
            <a:pPr lvl="1" fontAlgn="base"/>
            <a:r>
              <a:rPr lang="en-US" dirty="0"/>
              <a:t>disc</a:t>
            </a:r>
          </a:p>
          <a:p>
            <a:pPr lvl="1" fontAlgn="base"/>
            <a:r>
              <a:rPr lang="en-US" dirty="0"/>
              <a:t>circle</a:t>
            </a:r>
          </a:p>
          <a:p>
            <a:pPr lvl="1" fontAlgn="base"/>
            <a:r>
              <a:rPr lang="en-US" dirty="0"/>
              <a:t>square</a:t>
            </a:r>
          </a:p>
          <a:p>
            <a:pPr lvl="1" fontAlgn="base"/>
            <a:r>
              <a:rPr lang="en-US" dirty="0"/>
              <a:t>none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form is used to collect user input. The user input can then be sent to a server for processing.</a:t>
            </a:r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form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action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="/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action_page.php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</a:t>
            </a:r>
            <a:r>
              <a:rPr lang="en-US" sz="900" dirty="0" smtClean="0">
                <a:solidFill>
                  <a:srgbClr val="0000CD"/>
                </a:solidFill>
                <a:latin typeface="Courier New" panose="02070309020205020404" pitchFamily="49" charset="0"/>
              </a:rPr>
              <a:t>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"&gt;First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fname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="John"&gt;&lt;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label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for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"&gt;Last name:&lt;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/label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="text"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id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</a:t>
            </a:r>
            <a:r>
              <a:rPr lang="en-US" sz="900" dirty="0" err="1">
                <a:solidFill>
                  <a:srgbClr val="0000CD"/>
                </a:solidFill>
                <a:latin typeface="Courier New" panose="02070309020205020404" pitchFamily="49" charset="0"/>
              </a:rPr>
              <a:t>lname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="Doe"&gt;&lt;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&gt;&lt;</a:t>
            </a:r>
            <a:r>
              <a:rPr lang="en-US" sz="900" dirty="0" err="1">
                <a:solidFill>
                  <a:srgbClr val="A52A2A"/>
                </a:solidFill>
                <a:latin typeface="Courier New" panose="02070309020205020404" pitchFamily="49" charset="0"/>
              </a:rPr>
              <a:t>br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  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input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type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</a:rPr>
              <a:t> value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="Submit"&gt;</a:t>
            </a:r>
            <a:endParaRPr lang="en-US" sz="900" dirty="0"/>
          </a:p>
          <a:p>
            <a:pPr marL="571500" lvl="1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&lt;</a:t>
            </a:r>
            <a:r>
              <a:rPr lang="en-US" sz="900" dirty="0">
                <a:solidFill>
                  <a:srgbClr val="A52A2A"/>
                </a:solidFill>
                <a:latin typeface="Courier New" panose="02070309020205020404" pitchFamily="49" charset="0"/>
              </a:rPr>
              <a:t>/form</a:t>
            </a:r>
            <a:r>
              <a:rPr lang="en-US" sz="900" dirty="0">
                <a:solidFill>
                  <a:srgbClr val="0000CD"/>
                </a:solidFill>
                <a:latin typeface="Courier New" panose="02070309020205020404" pitchFamily="49" charset="0"/>
              </a:rPr>
              <a:t>&gt;</a:t>
            </a:r>
            <a:endParaRPr lang="en-US" sz="900" dirty="0"/>
          </a:p>
          <a:p>
            <a:pPr marL="95250" indent="0">
              <a:buNone/>
            </a:pPr>
            <a:r>
              <a:rPr lang="en-US" sz="1100" dirty="0"/>
              <a:t/>
            </a:r>
            <a:br>
              <a:rPr lang="en-US" sz="11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https://lh3.googleusercontent.com/2YsCSHAATwuUy9Pbfe_03vgnIAfRncOe1TjHMWbJzX8I3WlfzS93htPhxKggXvoaSuOXFyy6mVHVYkO0djhHQcTCvgh_dI5Nz297zK7vxirRvgHnh9BpK3vG2ZvXlFqhKl6Khx0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06" y="2876550"/>
            <a:ext cx="4700587" cy="20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54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HTML table is defined with the &lt;table&gt; tag.</a:t>
            </a:r>
          </a:p>
          <a:p>
            <a:pPr lvl="1" fontAlgn="base"/>
            <a:r>
              <a:rPr lang="en-US" dirty="0"/>
              <a:t>Use the HTML &lt;table&gt; element to define a table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tr</a:t>
            </a:r>
            <a:r>
              <a:rPr lang="en-US" dirty="0"/>
              <a:t>&gt; element to define a table row</a:t>
            </a:r>
          </a:p>
          <a:p>
            <a:pPr lvl="1" fontAlgn="base"/>
            <a:r>
              <a:rPr lang="en-US" dirty="0"/>
              <a:t>Use the HTML &lt;td&gt; element to define a table data</a:t>
            </a:r>
          </a:p>
          <a:p>
            <a:pPr lvl="1" fontAlgn="base"/>
            <a:r>
              <a:rPr lang="en-US" dirty="0"/>
              <a:t>Use the HTML &lt;</a:t>
            </a:r>
            <a:r>
              <a:rPr lang="en-US" dirty="0" err="1"/>
              <a:t>th</a:t>
            </a:r>
            <a:r>
              <a:rPr lang="en-US" dirty="0"/>
              <a:t>&gt; element to define a table heading</a:t>
            </a:r>
          </a:p>
          <a:p>
            <a:pPr lvl="1" fontAlgn="base"/>
            <a:r>
              <a:rPr lang="en-US" dirty="0"/>
              <a:t>Use the HTML &lt;caption&gt; element to define a table caption</a:t>
            </a:r>
          </a:p>
          <a:p>
            <a:pPr lvl="1" fontAlgn="base"/>
            <a:r>
              <a:rPr lang="en-US" dirty="0"/>
              <a:t>Use the CSS border property to define a border</a:t>
            </a:r>
          </a:p>
          <a:p>
            <a:pPr lvl="1" fontAlgn="base"/>
            <a:r>
              <a:rPr lang="en-US" dirty="0"/>
              <a:t>Use the CSS border-collapse property to collapse cell borders</a:t>
            </a:r>
          </a:p>
          <a:p>
            <a:pPr lvl="1" fontAlgn="base"/>
            <a:r>
              <a:rPr lang="en-US" dirty="0"/>
              <a:t>Use the CSS padding property to add padding to cells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fontAlgn="base"/>
            <a:r>
              <a:rPr lang="en-US" dirty="0" smtClean="0"/>
              <a:t>Use </a:t>
            </a:r>
            <a:r>
              <a:rPr lang="en-US" dirty="0"/>
              <a:t>the CSS text-align property to align cell text</a:t>
            </a:r>
          </a:p>
          <a:p>
            <a:pPr lvl="1" fontAlgn="base"/>
            <a:r>
              <a:rPr lang="en-US" dirty="0"/>
              <a:t>Use the CSS border-spacing property to set the spacing between cells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colspan</a:t>
            </a:r>
            <a:r>
              <a:rPr lang="en-US" dirty="0"/>
              <a:t> attribute to make a cell span many columns</a:t>
            </a:r>
          </a:p>
          <a:p>
            <a:pPr lvl="1" fontAlgn="base"/>
            <a:r>
              <a:rPr lang="en-US" dirty="0"/>
              <a:t>Use the </a:t>
            </a:r>
            <a:r>
              <a:rPr lang="en-US" dirty="0" err="1"/>
              <a:t>rowspan</a:t>
            </a:r>
            <a:r>
              <a:rPr lang="en-US" dirty="0"/>
              <a:t> attribute to make a cell span many rows</a:t>
            </a:r>
          </a:p>
          <a:p>
            <a:pPr lvl="1" fontAlgn="base"/>
            <a:r>
              <a:rPr lang="en-US" dirty="0"/>
              <a:t>Use the id attribute to uniquely define one table</a:t>
            </a:r>
          </a:p>
        </p:txBody>
      </p:sp>
    </p:spTree>
    <p:extLst>
      <p:ext uri="{BB962C8B-B14F-4D97-AF65-F5344CB8AC3E}">
        <p14:creationId xmlns:p14="http://schemas.microsoft.com/office/powerpoint/2010/main" val="3456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https://developer.mozilla.org/en-US/docs/Learn/HTML</a:t>
            </a:r>
            <a:endParaRPr lang="vi-VN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developer.mozilla.org/en-US/docs/Learn/CSS/First_steps/How_CSS_is_structured</a:t>
            </a:r>
            <a:endParaRPr lang="vi-VN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www.w3schools.com/css</a:t>
            </a:r>
            <a:endParaRPr lang="vi-VN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www.learn-html.org</a:t>
            </a:r>
            <a:endParaRPr lang="vi-VN" dirty="0" smtClean="0"/>
          </a:p>
          <a:p>
            <a:r>
              <a:rPr lang="en-US" dirty="0">
                <a:hlinkClick r:id="rId6"/>
              </a:rPr>
              <a:t>https://techmaster.vn/posts/35050/co-gi-moi-trong-html5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&lt;div&gt; Tag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&lt;div&gt; tag defines a division or a section in an HTML document.</a:t>
            </a:r>
          </a:p>
          <a:p>
            <a:r>
              <a:rPr lang="en-US" dirty="0"/>
              <a:t>The &lt;div&gt; tag is used as a container for HTML elements - which is then styled with CSS or manipulated with JavaScript.</a:t>
            </a:r>
          </a:p>
          <a:p>
            <a:r>
              <a:rPr lang="en-US" dirty="0"/>
              <a:t>The &lt;div&gt; tag is easily styled by using the class or id attribute.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</a:t>
            </a:r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DOM inspector, you can see what the rendered markup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https://lh6.googleusercontent.com/Wsw9nKFGsgE4L5yUWfPYAZMJjcE8gqCwDr2mHKnnv8r9i8Q3qjrUVFF7_2-qqehSeAAEWrp27MQ2mAUmsvKEilKG1niCknvhZjV3Dx4OynzQE3MDLj6mCAvy-pT4DEZfrq3lE7O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55" y="1733550"/>
            <a:ext cx="365760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6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and debugging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https://validator.w3.org</a:t>
            </a:r>
            <a:r>
              <a:rPr lang="en-US" u="sng" dirty="0" smtClean="0">
                <a:hlinkClick r:id="rId2"/>
              </a:rPr>
              <a:t>/</a:t>
            </a:r>
            <a:endParaRPr lang="vi-VN" u="sng" dirty="0" smtClean="0"/>
          </a:p>
          <a:p>
            <a:endParaRPr lang="en-US" dirty="0"/>
          </a:p>
        </p:txBody>
      </p:sp>
      <p:pic>
        <p:nvPicPr>
          <p:cNvPr id="6148" name="Picture 4" descr="https://lh4.googleusercontent.com/LCM1O9grLmI85u9_8o_CygMq4Rubnci0IrbtWyMvUiCIPrWd-5Z-UfIV7mKvCGI07AngnoNWcu_1egs8QpolaCM-mm6KZKTU4Ot_HRR5_xozyYX1xYbB2py_0AU0G0_EMr4qyQW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02910"/>
            <a:ext cx="433781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lh3.googleusercontent.com/BNOgjSBJSRTUAjYKIdDhnEB2cqw-hEH9UPMdYxibRh4fgxjesOo2C03k26YhitCXXPKp9Q_R-xvzKlr5uDdSsxPdyhuUt7iqhoEj5FuL1Dl27rOCszJK7P8SPHvFYTcv_KvGxeJ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66" y="2114550"/>
            <a:ext cx="413703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Difference Between HTML and HTML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43238"/>
            <a:ext cx="57054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7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Intro to 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CSS stands for Cascading Style Sheets</a:t>
            </a:r>
          </a:p>
          <a:p>
            <a:pPr fontAlgn="base"/>
            <a:r>
              <a:rPr lang="en-US" dirty="0"/>
              <a:t>CSS describes how HTML elements are to be displayed on screen, paper, or in other media</a:t>
            </a:r>
          </a:p>
          <a:p>
            <a:pPr fontAlgn="base"/>
            <a:r>
              <a:rPr lang="en-US" dirty="0"/>
              <a:t>CSS saves a lot of work. It can control the layout of multiple web pages all at once</a:t>
            </a:r>
          </a:p>
          <a:p>
            <a:pPr fontAlgn="base"/>
            <a:r>
              <a:rPr lang="en-US" dirty="0"/>
              <a:t>External stylesheets are stored in CSS files</a:t>
            </a:r>
          </a:p>
        </p:txBody>
      </p:sp>
    </p:spTree>
    <p:extLst>
      <p:ext uri="{BB962C8B-B14F-4D97-AF65-F5344CB8AC3E}">
        <p14:creationId xmlns:p14="http://schemas.microsoft.com/office/powerpoint/2010/main" val="281039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lh5.googleusercontent.com/2qcHtF0SDAQdXvPkJUBjE1dQbiZORHF-8958NAlJJ6BYtEWnbew2T4LOR0GY2Pp3VJhEUqD7iCFoqq10IgfufGv49T3RHmD5vhkmYU3rcFKxKoVTGnviGLKBFiH6nTsEiRjkcuj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14550"/>
            <a:ext cx="5419725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Stylesheets cascade </a:t>
            </a:r>
            <a:endParaRPr lang="vi-VN" dirty="0" smtClean="0"/>
          </a:p>
          <a:p>
            <a:pPr lvl="1"/>
            <a:r>
              <a:rPr lang="vi-VN" dirty="0" smtClean="0"/>
              <a:t>A</a:t>
            </a:r>
            <a:r>
              <a:rPr lang="en-US" dirty="0" smtClean="0"/>
              <a:t>t </a:t>
            </a:r>
            <a:r>
              <a:rPr lang="en-US" dirty="0"/>
              <a:t>a very simple level this means that the order of CSS rules </a:t>
            </a:r>
            <a:r>
              <a:rPr lang="en-US" dirty="0" smtClean="0"/>
              <a:t>matter;</a:t>
            </a:r>
            <a:endParaRPr lang="vi-VN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two rules apply that have equal specificity the one that comes last in the CSS is the one that will be used</a:t>
            </a:r>
            <a:r>
              <a:rPr lang="en-US" dirty="0" smtClean="0"/>
              <a:t>.</a:t>
            </a:r>
            <a:endParaRPr lang="vi-VN" dirty="0" smtClean="0"/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red;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1466850" lvl="3" indent="0">
              <a:buNone/>
            </a:pPr>
            <a:r>
              <a:rPr lang="en-US" sz="1000" dirty="0"/>
              <a:t>h1 { </a:t>
            </a:r>
          </a:p>
          <a:p>
            <a:pPr marL="1466850" lvl="3" indent="0">
              <a:buNone/>
            </a:pPr>
            <a:r>
              <a:rPr lang="en-US" sz="1000" dirty="0"/>
              <a:t>    color: blue; </a:t>
            </a:r>
          </a:p>
          <a:p>
            <a:pPr marL="1466850" lvl="3" indent="0">
              <a:buNone/>
            </a:pPr>
            <a:r>
              <a:rPr lang="en-US" sz="1000" dirty="0"/>
              <a:t>}</a:t>
            </a:r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Specificity</a:t>
            </a:r>
            <a:endParaRPr lang="vi-VN" dirty="0" smtClean="0"/>
          </a:p>
          <a:p>
            <a:pPr lvl="2" fontAlgn="base"/>
            <a:r>
              <a:rPr lang="en-US" dirty="0"/>
              <a:t>An element selector is less specific — it will select all elements of that type that appear on a page — so will get a lower score.</a:t>
            </a:r>
          </a:p>
          <a:p>
            <a:pPr lvl="2" fontAlgn="base"/>
            <a:r>
              <a:rPr lang="en-US" dirty="0"/>
              <a:t>A class selector is more specific — it will select only the elements on a page that have a specific class attribute value — so will get a higher 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8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  <a:p>
            <a:pPr lvl="1"/>
            <a:r>
              <a:rPr lang="en-US" dirty="0"/>
              <a:t>some CSS property values set on parent elements are inherited by their child elements, and some aren't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properties do not inherit — for example if you set a width of 50% on an element, all of its descendants do not get a width of 50% of their parent's width. If this was the case, CSS would be very frustrating to use!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Note</a:t>
            </a:r>
          </a:p>
          <a:p>
            <a:pPr lvl="1"/>
            <a:r>
              <a:rPr lang="en-US" b="1" dirty="0"/>
              <a:t>Inherited properties</a:t>
            </a:r>
            <a:r>
              <a:rPr lang="en-US" dirty="0"/>
              <a:t> — properties that affect their children. </a:t>
            </a:r>
            <a:endParaRPr lang="vi-VN" dirty="0" smtClean="0"/>
          </a:p>
          <a:p>
            <a:pPr lvl="1"/>
            <a:r>
              <a:rPr lang="en-US" b="1" dirty="0"/>
              <a:t>Non-inherited properties</a:t>
            </a:r>
            <a:r>
              <a:rPr lang="en-US" dirty="0"/>
              <a:t> — All the other natural properties, which affect only the element which they define.</a:t>
            </a:r>
          </a:p>
        </p:txBody>
      </p:sp>
    </p:spTree>
    <p:extLst>
      <p:ext uri="{BB962C8B-B14F-4D97-AF65-F5344CB8AC3E}">
        <p14:creationId xmlns:p14="http://schemas.microsoft.com/office/powerpoint/2010/main" val="26787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628650" y="1054976"/>
            <a:ext cx="7886700" cy="35973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Font typeface="Arial"/>
              <a:buAutoNum type="arabicPeriod"/>
            </a:pPr>
            <a:r>
              <a:rPr lang="vi-VN" sz="2400" b="1" dirty="0">
                <a:latin typeface="+mn-lt"/>
                <a:ea typeface="Arial"/>
                <a:cs typeface="Arial"/>
                <a:sym typeface="Arial"/>
              </a:rPr>
              <a:t>Introdution </a:t>
            </a:r>
            <a:r>
              <a:rPr lang="en-US" sz="2400" b="1" dirty="0" smtClean="0">
                <a:latin typeface="+mn-lt"/>
              </a:rPr>
              <a:t>to </a:t>
            </a:r>
            <a:r>
              <a:rPr lang="en-US" sz="2400" b="1" dirty="0">
                <a:latin typeface="+mn-lt"/>
              </a:rPr>
              <a:t>the </a:t>
            </a:r>
            <a:r>
              <a:rPr lang="en-US" sz="2400" b="1" dirty="0" smtClean="0">
                <a:latin typeface="+mn-lt"/>
              </a:rPr>
              <a:t>web</a:t>
            </a:r>
            <a:r>
              <a:rPr lang="vi-VN" sz="2400" b="1" dirty="0" smtClean="0">
                <a:latin typeface="+mn-lt"/>
              </a:rPr>
              <a:t> &amp; </a:t>
            </a:r>
            <a:r>
              <a:rPr lang="vi-VN" sz="2400" b="1" dirty="0">
                <a:latin typeface="+mn-lt"/>
                <a:ea typeface="Arial"/>
                <a:cs typeface="Arial"/>
                <a:sym typeface="Arial"/>
              </a:rPr>
              <a:t>HTML</a:t>
            </a:r>
            <a:endParaRPr lang="en-US" sz="2400" b="1" dirty="0">
              <a:latin typeface="+mn-lt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Nesting </a:t>
            </a: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elements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vi-VN" sz="2400" b="1" dirty="0">
                <a:latin typeface="+mn-lt"/>
                <a:ea typeface="Arial"/>
                <a:cs typeface="Arial"/>
                <a:sym typeface="Arial"/>
              </a:rPr>
              <a:t>Head elements and scripts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Basic </a:t>
            </a: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Elements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Links,</a:t>
            </a: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400" b="1" dirty="0" smtClean="0">
                <a:latin typeface="+mn-lt"/>
                <a:ea typeface="Arial"/>
                <a:cs typeface="Arial"/>
                <a:sym typeface="Arial"/>
              </a:rPr>
              <a:t>Lists</a:t>
            </a: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, Images </a:t>
            </a:r>
            <a:endParaRPr lang="vi-VN" sz="2400" b="1" dirty="0" smtClean="0">
              <a:latin typeface="+mn-lt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Form &amp; Table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AutoNum type="arabicPeriod"/>
            </a:pP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HTML &lt;div&gt; Tag</a:t>
            </a:r>
            <a:endParaRPr sz="24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vi-VN" sz="2400" b="1" dirty="0" smtClean="0">
                <a:latin typeface="+mn-lt"/>
                <a:ea typeface="Arial"/>
                <a:cs typeface="Arial"/>
                <a:sym typeface="Arial"/>
              </a:rPr>
              <a:t>Intro HTML5</a:t>
            </a:r>
            <a:endParaRPr sz="2400" b="1" dirty="0">
              <a:latin typeface="+mn-lt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2300" b="1" dirty="0">
              <a:latin typeface="+mn-lt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Cascade and </a:t>
            </a:r>
            <a:r>
              <a:rPr lang="en-US" b="1" dirty="0" smtClean="0"/>
              <a:t>inheritance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Controlling inheritance</a:t>
            </a:r>
          </a:p>
          <a:p>
            <a:pPr lvl="1"/>
            <a:r>
              <a:rPr lang="en-US" dirty="0"/>
              <a:t> Every CSS property accepts these values.</a:t>
            </a:r>
          </a:p>
          <a:p>
            <a:pPr lvl="2"/>
            <a:r>
              <a:rPr lang="en-US" b="1" dirty="0">
                <a:hlinkClick r:id="rId2"/>
              </a:rPr>
              <a:t>inherit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be the same as that of its parent element. Effectively, this "turns on inheritance".</a:t>
            </a:r>
          </a:p>
          <a:p>
            <a:pPr lvl="2"/>
            <a:r>
              <a:rPr lang="en-US" b="1" dirty="0">
                <a:hlinkClick r:id="rId3"/>
              </a:rPr>
              <a:t>initial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Sets the property value applied to a selected element to the </a:t>
            </a:r>
            <a:r>
              <a:rPr lang="en-US" dirty="0">
                <a:hlinkClick r:id="rId4"/>
              </a:rPr>
              <a:t>initial value</a:t>
            </a:r>
            <a:r>
              <a:rPr lang="en-US" dirty="0"/>
              <a:t> of that property.</a:t>
            </a:r>
          </a:p>
          <a:p>
            <a:pPr lvl="2"/>
            <a:r>
              <a:rPr lang="en-US" b="1" dirty="0">
                <a:hlinkClick r:id="rId5"/>
              </a:rPr>
              <a:t>unset</a:t>
            </a:r>
            <a:endParaRPr lang="en-US" dirty="0"/>
          </a:p>
          <a:p>
            <a:pPr marL="1047750" lvl="2" indent="0">
              <a:buNone/>
            </a:pPr>
            <a:r>
              <a:rPr lang="en-US" dirty="0"/>
              <a:t>Resets the property to its natural value, which means that if the property is naturally inherited it acts like inherit, otherwise it acts like initial.</a:t>
            </a:r>
            <a:br>
              <a:rPr lang="en-US" dirty="0"/>
            </a:br>
            <a:r>
              <a:rPr lang="en-US" u="sng" dirty="0">
                <a:hlinkClick r:id="rId5"/>
              </a:rPr>
              <a:t>https://</a:t>
            </a:r>
            <a:r>
              <a:rPr lang="en-US" u="sng" dirty="0" smtClean="0">
                <a:hlinkClick r:id="rId5"/>
              </a:rPr>
              <a:t>developer.mozilla.org/en-US/docs/Web/CSS/unset</a:t>
            </a:r>
            <a:endParaRPr lang="vi-VN" u="sng" dirty="0" smtClean="0"/>
          </a:p>
          <a:p>
            <a:pPr marL="1047750" lvl="2" indent="0">
              <a:buNone/>
            </a:pPr>
            <a:r>
              <a:rPr lang="en-US" dirty="0">
                <a:hlinkClick r:id="rId6"/>
              </a:rPr>
              <a:t>https://viblo.asia/p/ban-da-that-su-hieu-gia-tri-initial-inherit-va-unset-trong-css-RQqKLPwOK7z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!</a:t>
            </a:r>
            <a:r>
              <a:rPr lang="en-US" b="1" dirty="0" smtClean="0"/>
              <a:t>important</a:t>
            </a:r>
            <a:r>
              <a:rPr lang="vi-VN" b="1" dirty="0" smtClean="0"/>
              <a:t>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strongly recommend that you never use it unless you absolutely have to. </a:t>
            </a:r>
            <a:endParaRPr lang="vi-VN" dirty="0" smtClean="0"/>
          </a:p>
          <a:p>
            <a:pPr lvl="1"/>
            <a:r>
              <a:rPr lang="en-US" dirty="0" smtClean="0"/>
              <a:t>!</a:t>
            </a:r>
            <a:r>
              <a:rPr lang="en-US" dirty="0"/>
              <a:t>important changes the way the cascade normally works, so it can make debugging CSS problems really hard to work out, especially in a large stylesheet.</a:t>
            </a:r>
          </a:p>
          <a:p>
            <a:r>
              <a:rPr lang="en-US" dirty="0"/>
              <a:t>One situation in which you may have to use it is when you are working on a CMS where you can't edit the core CSS modules, and you really want to override a style that can't be overridden in any other way. But really, don't use it if you can avoid it.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developer.mozilla.org/en-US/docs/Web/CSS/Specificity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https://css-tricks.com/when-using-important-is-the-right-choice/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elements inherit their styles in a "cascading" manner, according to a very specific set of priorities, from lowest to highest:</a:t>
            </a:r>
          </a:p>
          <a:p>
            <a:pPr lvl="1" fontAlgn="base"/>
            <a:r>
              <a:rPr lang="en-US" sz="1300" dirty="0"/>
              <a:t>The browser default</a:t>
            </a:r>
          </a:p>
          <a:p>
            <a:pPr lvl="1" fontAlgn="base"/>
            <a:r>
              <a:rPr lang="en-US" sz="1300" dirty="0"/>
              <a:t>Styles defined in the page</a:t>
            </a:r>
          </a:p>
          <a:p>
            <a:pPr lvl="1" fontAlgn="base"/>
            <a:r>
              <a:rPr lang="en-US" sz="1300" dirty="0"/>
              <a:t>Some styles will inherit a style to their </a:t>
            </a:r>
            <a:r>
              <a:rPr lang="en-US" sz="1300" dirty="0" err="1"/>
              <a:t>childs</a:t>
            </a:r>
            <a:r>
              <a:rPr lang="en-US" sz="1300" dirty="0"/>
              <a:t>, for example which font to use</a:t>
            </a:r>
          </a:p>
          <a:p>
            <a:pPr lvl="1" fontAlgn="base"/>
            <a:r>
              <a:rPr lang="en-US" sz="1300" dirty="0"/>
              <a:t>The last rule to be defined in the loading order will be the one that will kick into effect</a:t>
            </a:r>
          </a:p>
          <a:p>
            <a:pPr lvl="1" fontAlgn="base"/>
            <a:r>
              <a:rPr lang="en-US" sz="1300" dirty="0"/>
              <a:t>The element selector (for example, styling all &lt;footer&gt; elements)</a:t>
            </a:r>
          </a:p>
          <a:p>
            <a:pPr lvl="1" fontAlgn="base"/>
            <a:r>
              <a:rPr lang="en-US" sz="1300" dirty="0"/>
              <a:t>The class selector (for example, styling all .main elements)</a:t>
            </a:r>
          </a:p>
          <a:p>
            <a:pPr lvl="1" fontAlgn="base"/>
            <a:r>
              <a:rPr lang="en-US" sz="1300" dirty="0"/>
              <a:t>The ID selector, used to select a specific element in the page</a:t>
            </a:r>
          </a:p>
          <a:p>
            <a:pPr lvl="1" fontAlgn="base"/>
            <a:r>
              <a:rPr lang="en-US" sz="1300" dirty="0"/>
              <a:t>Media type (explained in the </a:t>
            </a:r>
            <a:r>
              <a:rPr lang="en-US" sz="1300" dirty="0">
                <a:hlinkClick r:id="rId2"/>
              </a:rPr>
              <a:t>Media Queries</a:t>
            </a:r>
            <a:r>
              <a:rPr lang="en-US" sz="1300" dirty="0"/>
              <a:t> section)</a:t>
            </a:r>
          </a:p>
          <a:p>
            <a:pPr lvl="1" fontAlgn="base"/>
            <a:r>
              <a:rPr lang="en-US" sz="1300" dirty="0"/>
              <a:t>Defining element specific CSS using an HTML "style" attribute</a:t>
            </a:r>
          </a:p>
          <a:p>
            <a:pPr lvl="1"/>
            <a:r>
              <a:rPr lang="en-US" sz="1300" dirty="0"/>
              <a:t>The !important CSS override directive (Use this directive only as a last resort)</a:t>
            </a:r>
          </a:p>
        </p:txBody>
      </p:sp>
    </p:spTree>
    <p:extLst>
      <p:ext uri="{BB962C8B-B14F-4D97-AF65-F5344CB8AC3E}">
        <p14:creationId xmlns:p14="http://schemas.microsoft.com/office/powerpoint/2010/main" val="3837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CSS selector is the first part of a CSS Rule. It is a pattern of elements and other terms that tell the browser which HTML elements should be selected to have the CSS property values inside the rule applied to them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Types of selectors</a:t>
            </a:r>
            <a:endParaRPr lang="en-US" dirty="0"/>
          </a:p>
          <a:p>
            <a:pPr lvl="1"/>
            <a:r>
              <a:rPr lang="en-US" b="1" dirty="0"/>
              <a:t>Type, class, and ID selectors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1269" name="Picture 5" descr="https://lh5.googleusercontent.com/VAcEEIjvcwvr-iZ8FnWsVk6rDWiaWJpDa1Bz5nYGv6-FotvyBnFFXLtqorV1UKzcGYJMYkLikErbMY07nW-gRJ5m-OStC5RQh5HiTnNLj_Np-FABOvlCa6yCYmDzsYcTTSaC1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5950"/>
            <a:ext cx="2684462" cy="23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1" dirty="0"/>
              <a:t>Attribute </a:t>
            </a:r>
            <a:r>
              <a:rPr lang="vi-VN" b="1" dirty="0" smtClean="0"/>
              <a:t>selectors:</a:t>
            </a:r>
          </a:p>
          <a:p>
            <a:pPr lvl="2"/>
            <a:r>
              <a:rPr lang="en-US" b="1" dirty="0"/>
              <a:t>This group of selectors gives you different ways to select elements based on the presence of a certain attribute on an element: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2290" name="Picture 2" descr="https://lh5.googleusercontent.com/7kJ5jZaBT3c8mPHK-PpWOXlPP3JyJsDuOUn-_PbT_shlEU43oDKBKNzuItw9oR7kaQQNMmMHDCrhQ_w8_LRou827C7bItEZt3vYsZdjm0TMCm3linauXijttcEuXQHShMk6kRf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66950"/>
            <a:ext cx="57340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65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564731"/>
          </a:xfrm>
        </p:spPr>
        <p:txBody>
          <a:bodyPr/>
          <a:lstStyle/>
          <a:p>
            <a:pPr lvl="1"/>
            <a:r>
              <a:rPr lang="en-US" b="1" dirty="0"/>
              <a:t>Pseudo-classes and pseudo-elements</a:t>
            </a:r>
            <a:endParaRPr lang="en-US" dirty="0"/>
          </a:p>
          <a:p>
            <a:pPr lvl="2"/>
            <a:r>
              <a:rPr lang="en-US" dirty="0"/>
              <a:t>This group of selectors includes pseudo-classes, which style certain states of an element.</a:t>
            </a:r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a:hover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p::first-line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504950" lvl="3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::first-line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always selects the first line of text inside an element (a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&lt;p&gt;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in the below case), acting as if a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&lt;span&gt;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was wrapped around the first formatted line and then 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selected.</a:t>
            </a:r>
            <a:endParaRPr lang="en-US" dirty="0" smtClean="0"/>
          </a:p>
          <a:p>
            <a:pPr lvl="1"/>
            <a:r>
              <a:rPr lang="en-US" b="1" dirty="0" err="1" smtClean="0"/>
              <a:t>Combinators</a:t>
            </a:r>
            <a:endParaRPr lang="en-US" b="1" dirty="0" smtClean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article &gt; p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4100"/>
              </a:spcAft>
              <a:buNone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selects paragraphs that are direct children of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&lt;article&gt;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elements using the child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combinator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(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dirty="0"/>
          </a:p>
          <a:p>
            <a:pPr lvl="2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up a block box in CSS we have the:</a:t>
            </a:r>
          </a:p>
          <a:p>
            <a:pPr lvl="1" fontAlgn="base"/>
            <a:r>
              <a:rPr lang="en-US" b="1" dirty="0"/>
              <a:t>Content box</a:t>
            </a:r>
            <a:r>
              <a:rPr lang="en-US" dirty="0"/>
              <a:t>: The area where your content is displayed, which can be sized using properties like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.</a:t>
            </a:r>
          </a:p>
          <a:p>
            <a:pPr lvl="1" fontAlgn="base"/>
            <a:r>
              <a:rPr lang="en-US" b="1" dirty="0"/>
              <a:t>Padding box</a:t>
            </a:r>
            <a:r>
              <a:rPr lang="en-US" dirty="0"/>
              <a:t>: The padding sits around the content as white space; its size can be controlled using </a:t>
            </a:r>
            <a:r>
              <a:rPr lang="en-US" dirty="0">
                <a:hlinkClick r:id="rId4"/>
              </a:rPr>
              <a:t>padding</a:t>
            </a:r>
            <a:r>
              <a:rPr lang="en-US" dirty="0"/>
              <a:t> and related properties.</a:t>
            </a:r>
          </a:p>
          <a:p>
            <a:pPr lvl="1" fontAlgn="base"/>
            <a:r>
              <a:rPr lang="en-US" b="1" dirty="0"/>
              <a:t>Border box</a:t>
            </a:r>
            <a:r>
              <a:rPr lang="en-US" dirty="0"/>
              <a:t>: The border box wraps the content and any padding. Its size and style can be controlled using </a:t>
            </a:r>
            <a:r>
              <a:rPr lang="en-US" dirty="0">
                <a:hlinkClick r:id="rId5"/>
              </a:rPr>
              <a:t>border</a:t>
            </a:r>
            <a:r>
              <a:rPr lang="en-US" dirty="0"/>
              <a:t> and related properties.</a:t>
            </a:r>
          </a:p>
          <a:p>
            <a:pPr lvl="1"/>
            <a:r>
              <a:rPr lang="en-US" b="1" dirty="0"/>
              <a:t>Margin box</a:t>
            </a:r>
            <a:r>
              <a:rPr lang="en-US" dirty="0"/>
              <a:t>: The margin is the outermost layer, wrapping the content, padding and border as whitespace between this box and other elements. Its size can be controlled using </a:t>
            </a:r>
            <a:r>
              <a:rPr lang="en-US" dirty="0">
                <a:hlinkClick r:id="rId6"/>
              </a:rPr>
              <a:t>margin</a:t>
            </a:r>
            <a:r>
              <a:rPr lang="en-US" dirty="0"/>
              <a:t> and related properties.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r>
              <a:rPr lang="vi-VN" b="1" dirty="0" smtClean="0"/>
              <a:t> (d)</a:t>
            </a:r>
            <a:r>
              <a:rPr lang="en-US" b="1" dirty="0"/>
              <a:t>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4" name="Picture 2" descr="https://lh4.googleusercontent.com/vvC_AZk2sRpXDIk3Okut7kjvDXP1DY5qmM8d7qaeE0D4GiYpUgylAKb7KcSo2OAGdRbNdE3AwTS_kXfxAOaOyOYx61TV1QTNTOmZt6ZR3jh5xdi3RaLAA7bpNtJDlPPjD_WNDSZ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04950"/>
            <a:ext cx="5181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</a:pPr>
            <a:r>
              <a:rPr lang="en-US" dirty="0"/>
              <a:t>By default, browsers use the standard box model. If you want to turn on the alternative model for an element you do so by setting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box-sizing: border-box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n-US" dirty="0"/>
              <a:t>on it.</a:t>
            </a:r>
            <a:endParaRPr lang="vi-VN" dirty="0"/>
          </a:p>
          <a:p>
            <a:pPr>
              <a:spcBef>
                <a:spcPts val="100"/>
              </a:spcBef>
            </a:pP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html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border-box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669900"/>
                </a:solidFill>
                <a:latin typeface="Courier New" panose="02070309020205020404" pitchFamily="49" charset="0"/>
              </a:rPr>
              <a:t>*, *::before, *::after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  </a:t>
            </a:r>
            <a:r>
              <a:rPr lang="en-US" dirty="0">
                <a:solidFill>
                  <a:srgbClr val="990055"/>
                </a:solidFill>
                <a:latin typeface="Courier New" panose="02070309020205020404" pitchFamily="49" charset="0"/>
              </a:rPr>
              <a:t>box-sizing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Courier New" panose="02070309020205020404" pitchFamily="49" charset="0"/>
              </a:rPr>
              <a:t> inherit</a:t>
            </a: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999999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436705" y="273844"/>
            <a:ext cx="5078700" cy="640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62000" y="819150"/>
            <a:ext cx="7886700" cy="41910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552450" lvl="0" indent="-45720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CSS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Syntax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Cascade </a:t>
            </a: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inheritance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 Selectors</a:t>
            </a:r>
            <a:endParaRPr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box 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 - s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ome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basic properties 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layout</a:t>
            </a: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Debugging </a:t>
            </a:r>
            <a:r>
              <a:rPr lang="en-US" sz="2400" b="1" dirty="0" smtClean="0">
                <a:latin typeface="Arial"/>
                <a:ea typeface="Arial"/>
                <a:cs typeface="Arial"/>
                <a:sym typeface="Arial"/>
              </a:rPr>
              <a:t>CSS</a:t>
            </a: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Organizing </a:t>
            </a:r>
            <a:r>
              <a:rPr lang="vi-VN" sz="2400" b="1" dirty="0">
                <a:latin typeface="Arial"/>
                <a:ea typeface="Arial"/>
                <a:cs typeface="Arial"/>
                <a:sym typeface="Arial"/>
              </a:rPr>
              <a:t>your CSS</a:t>
            </a:r>
            <a:endParaRPr lang="vi-VN" sz="2400" b="1" dirty="0" smtClean="0">
              <a:latin typeface="Arial"/>
              <a:ea typeface="Arial"/>
              <a:cs typeface="Arial"/>
              <a:sym typeface="Arial"/>
            </a:endParaRPr>
          </a:p>
          <a:p>
            <a:pPr marL="552450" lvl="0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Responsive</a:t>
            </a:r>
          </a:p>
          <a:p>
            <a:pPr marL="55245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+mj-lt"/>
              <a:buAutoNum type="arabicPeriod"/>
            </a:pPr>
            <a:r>
              <a:rPr lang="vi-VN" sz="2400" b="1" dirty="0" smtClean="0">
                <a:latin typeface="Arial"/>
                <a:ea typeface="Arial"/>
                <a:cs typeface="Arial"/>
                <a:sym typeface="Arial"/>
              </a:rPr>
              <a:t>Intro to SCSS (optional)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 startAt="9"/>
            </a:pPr>
            <a:endParaRPr sz="23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Demo</a:t>
            </a:r>
          </a:p>
          <a:p>
            <a:pPr lvl="1">
              <a:spcBef>
                <a:spcPts val="100"/>
              </a:spcBef>
            </a:pPr>
            <a:r>
              <a:rPr lang="en-US" dirty="0"/>
              <a:t>Include padding and border in the element's total width and height: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.box 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border: 5px solid </a:t>
            </a:r>
            <a:r>
              <a:rPr lang="en-US" dirty="0" err="1">
                <a:solidFill>
                  <a:srgbClr val="A52A2A"/>
                </a:solidFill>
                <a:latin typeface="Courier New" panose="02070309020205020404" pitchFamily="49" charset="0"/>
              </a:rPr>
              <a:t>rebeccapurple</a:t>
            </a: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background-color: </a:t>
            </a:r>
            <a:r>
              <a:rPr lang="en-US" dirty="0" err="1">
                <a:solidFill>
                  <a:srgbClr val="A52A2A"/>
                </a:solidFill>
                <a:latin typeface="Courier New" panose="02070309020205020404" pitchFamily="49" charset="0"/>
              </a:rPr>
              <a:t>lightgray</a:t>
            </a: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padding: 40px;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margin: 40px;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width: 300px;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height: 150px;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.alternate {</a:t>
            </a:r>
            <a:endParaRPr lang="en-US" dirty="0"/>
          </a:p>
          <a:p>
            <a:pPr marL="1047750" lvl="2" indent="0">
              <a:spcBef>
                <a:spcPts val="0"/>
              </a:spcBef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  box-sizing: border-box;</a:t>
            </a:r>
            <a:endParaRPr lang="en-US" dirty="0"/>
          </a:p>
          <a:p>
            <a:pPr marL="1047750" lvl="2" indent="0">
              <a:spcBef>
                <a:spcPts val="0"/>
              </a:spcBef>
              <a:spcAft>
                <a:spcPts val="100"/>
              </a:spcAft>
              <a:buNone/>
            </a:pPr>
            <a:r>
              <a:rPr lang="en-US" dirty="0">
                <a:solidFill>
                  <a:srgbClr val="A52A2A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browser </a:t>
            </a:r>
            <a:r>
              <a:rPr lang="en-US" dirty="0" err="1"/>
              <a:t>DevTools</a:t>
            </a:r>
            <a:r>
              <a:rPr lang="en-US" dirty="0"/>
              <a:t> to view the box model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4338" name="Picture 2" descr="https://lh4.googleusercontent.com/3wgsptyRkmoLNLJk6n4GUTGtP-LeV8vNHO2C6C9fYbe_3c-QfyiQDcocXMQGIQpju2HJrXM6CPJ5d2oDzMe07TOv78_yMsFAWeSnAC-_bsnKwh-NIt1p5jV31ug5hPpC-znRY_N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85950"/>
            <a:ext cx="48827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model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display</a:t>
            </a:r>
          </a:p>
          <a:p>
            <a:pPr lvl="1"/>
            <a:r>
              <a:rPr lang="en-US" dirty="0"/>
              <a:t>Inline: Displays an element as an inline element (like &lt;span&gt;). Any height and width properties will have no effect</a:t>
            </a:r>
          </a:p>
          <a:p>
            <a:pPr lvl="1"/>
            <a:r>
              <a:rPr lang="en-US" dirty="0"/>
              <a:t>Block: Displays an element as a block element (like &lt;p&gt;). It starts on a new line, and takes up the whole width</a:t>
            </a:r>
          </a:p>
          <a:p>
            <a:pPr lvl="1"/>
            <a:r>
              <a:rPr lang="en-US" dirty="0" smtClean="0"/>
              <a:t>Inline-block</a:t>
            </a:r>
            <a:r>
              <a:rPr lang="en-US" dirty="0"/>
              <a:t>: Displays an element as an inline-level block container. </a:t>
            </a:r>
            <a:r>
              <a:rPr lang="en-US" dirty="0"/>
              <a:t>The element itself is formatted as an inline element, but you can apply height and width values</a:t>
            </a:r>
          </a:p>
          <a:p>
            <a:r>
              <a:rPr lang="vi-VN" dirty="0" smtClean="0"/>
              <a:t>Demo</a:t>
            </a:r>
            <a:endParaRPr lang="vi-VN" dirty="0" smtClean="0"/>
          </a:p>
          <a:p>
            <a:pPr lvl="1"/>
            <a:r>
              <a:rPr lang="en-US" sz="900" u="sng" dirty="0">
                <a:hlinkClick r:id="rId2"/>
              </a:rPr>
              <a:t>https://techtalk.vn/su-khac-nhau-giua-display-inline-block-va-inline-block.html</a:t>
            </a:r>
            <a:endParaRPr lang="vi-VN" sz="900" dirty="0"/>
          </a:p>
        </p:txBody>
      </p:sp>
    </p:spTree>
    <p:extLst>
      <p:ext uri="{BB962C8B-B14F-4D97-AF65-F5344CB8AC3E}">
        <p14:creationId xmlns:p14="http://schemas.microsoft.com/office/powerpoint/2010/main" val="37609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Dislay</a:t>
            </a:r>
            <a:r>
              <a:rPr lang="en-US" dirty="0" smtClean="0"/>
              <a:t> flex:</a:t>
            </a:r>
          </a:p>
          <a:p>
            <a:pPr lvl="2"/>
            <a:r>
              <a:rPr lang="en-US" dirty="0"/>
              <a:t>.container { display: flex; /* or inline-flex */ 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flex-direction: row | row-reverse | column | column-reverse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.container { justify-content: flex-start | flex-end | center | space-between | space-around | space-evenly | start | end | left | right ... + safe | unsafe; 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86150"/>
            <a:ext cx="6629400" cy="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box </a:t>
            </a:r>
            <a:r>
              <a:rPr lang="en-US" b="1" dirty="0" smtClean="0"/>
              <a:t>model(d)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491" y="1505113"/>
            <a:ext cx="1748539" cy="29916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202051"/>
            <a:ext cx="2924175" cy="1842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8" y="3245162"/>
            <a:ext cx="2921126" cy="18140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556" y="2038350"/>
            <a:ext cx="2988482" cy="175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b="1" dirty="0" smtClean="0"/>
              <a:t>layout (d)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overflow?</a:t>
            </a:r>
          </a:p>
          <a:p>
            <a:pPr lvl="1"/>
            <a:r>
              <a:rPr lang="en-US" dirty="0"/>
              <a:t>Everything in CSS is a box. You can constrain the size of these boxes by assigning values of </a:t>
            </a:r>
            <a:r>
              <a:rPr lang="en-US" dirty="0">
                <a:hlinkClick r:id="rId2"/>
              </a:rPr>
              <a:t>width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height</a:t>
            </a:r>
            <a:r>
              <a:rPr lang="en-US" dirty="0"/>
              <a:t> (or </a:t>
            </a:r>
            <a:r>
              <a:rPr lang="en-US" dirty="0">
                <a:hlinkClick r:id="rId4"/>
              </a:rPr>
              <a:t>inline-size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block-size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Overflow </a:t>
            </a:r>
            <a:r>
              <a:rPr lang="en-US" dirty="0"/>
              <a:t>happens when there is too much content to fit in a box. CSS provides various tools to manage overflow.</a:t>
            </a:r>
          </a:p>
          <a:p>
            <a:pPr marL="571500" lvl="1" indent="0">
              <a:buNone/>
            </a:pPr>
            <a:endParaRPr lang="vi-VN" dirty="0" smtClean="0"/>
          </a:p>
          <a:p>
            <a:r>
              <a:rPr lang="en-US" dirty="0"/>
              <a:t>Unit</a:t>
            </a:r>
          </a:p>
          <a:p>
            <a:pPr lvl="1"/>
            <a:r>
              <a:rPr lang="en-US" u="sng" dirty="0">
                <a:hlinkClick r:id="rId6"/>
              </a:rPr>
              <a:t>https://developer.mozilla.org/en-US/docs/Learn/CSS/Building_blocks/Values_and_units</a:t>
            </a:r>
            <a:endParaRPr lang="en-US" dirty="0"/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CSS layout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1550"/>
            <a:ext cx="7886700" cy="3661069"/>
          </a:xfrm>
        </p:spPr>
        <p:txBody>
          <a:bodyPr/>
          <a:lstStyle/>
          <a:p>
            <a:r>
              <a:rPr lang="en-US" dirty="0"/>
              <a:t>The CSS float </a:t>
            </a:r>
            <a:r>
              <a:rPr lang="en-US" dirty="0" smtClean="0"/>
              <a:t>property</a:t>
            </a:r>
            <a:endParaRPr lang="vi-VN" dirty="0" smtClean="0"/>
          </a:p>
          <a:p>
            <a:pPr lvl="1"/>
            <a:r>
              <a:rPr lang="en-US" dirty="0"/>
              <a:t>The CSS clear property specifies what elements can float beside the cleared element and on which side.</a:t>
            </a:r>
          </a:p>
          <a:p>
            <a:pPr lvl="1"/>
            <a:r>
              <a:rPr lang="en-US" dirty="0"/>
              <a:t>The float property can have one of the following values:</a:t>
            </a:r>
          </a:p>
          <a:p>
            <a:pPr lvl="1" fontAlgn="base"/>
            <a:r>
              <a:rPr lang="en-US" dirty="0"/>
              <a:t>left - The element floats to the left of its container</a:t>
            </a:r>
          </a:p>
          <a:p>
            <a:pPr lvl="1" fontAlgn="base"/>
            <a:r>
              <a:rPr lang="en-US" dirty="0"/>
              <a:t>right - The element floats to the right of its container</a:t>
            </a:r>
          </a:p>
          <a:p>
            <a:pPr lvl="1" fontAlgn="base"/>
            <a:r>
              <a:rPr lang="en-US" dirty="0"/>
              <a:t>none - The element does not float (will be displayed just where it occurs in the text). This is default</a:t>
            </a:r>
          </a:p>
          <a:p>
            <a:pPr lvl="1" fontAlgn="base"/>
            <a:r>
              <a:rPr lang="en-US" dirty="0"/>
              <a:t>inherit - The element inherits the float value of its parent</a:t>
            </a:r>
          </a:p>
          <a:p>
            <a:r>
              <a:rPr lang="vi-VN" dirty="0" smtClean="0"/>
              <a:t>Demo</a:t>
            </a:r>
          </a:p>
          <a:p>
            <a:pPr lvl="1"/>
            <a:r>
              <a:rPr lang="en-US" u="sng" dirty="0">
                <a:hlinkClick r:id="rId3"/>
              </a:rPr>
              <a:t>https://www.w3schools.com/css/tryit.asp?filename=trycss_layout_float2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</a:t>
            </a:r>
            <a:r>
              <a:rPr lang="en-US" b="1" dirty="0" smtClean="0"/>
              <a:t>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47750"/>
            <a:ext cx="7886700" cy="3584869"/>
          </a:xfrm>
        </p:spPr>
        <p:txBody>
          <a:bodyPr/>
          <a:lstStyle/>
          <a:p>
            <a:r>
              <a:rPr lang="en-US" dirty="0"/>
              <a:t>Sometimes when writing CSS you will encounter an issue where your CSS doesn't seem to be doing what you </a:t>
            </a:r>
            <a:r>
              <a:rPr lang="vi-VN" dirty="0" smtClean="0"/>
              <a:t>expect.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5362" name="Picture 2" descr="https://lh3.googleusercontent.com/GfX6pkxoMFFYKgcPIwafjgPy9m02z0PrGDBelKWDArN8vy5Nl4eEJ-ytOvLtuJiUw6QUU72Z2Wm4C3mCTzYvu_dBPZ3NvVTOeGSSzP6imd1qA-5yz0Jd9f7mfBwCpEglTS5cRCl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62150"/>
            <a:ext cx="4648271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 to Responsive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00550" cy="3263400"/>
          </a:xfrm>
        </p:spPr>
        <p:txBody>
          <a:bodyPr/>
          <a:lstStyle/>
          <a:p>
            <a:r>
              <a:rPr lang="en-US" dirty="0"/>
              <a:t>Responsive web design makes your web page look good on all devices.</a:t>
            </a:r>
          </a:p>
          <a:p>
            <a:pPr lvl="1"/>
            <a:r>
              <a:rPr lang="en-US" dirty="0"/>
              <a:t>Responsive web design uses only HTML and CSS.</a:t>
            </a:r>
          </a:p>
          <a:p>
            <a:pPr lvl="1"/>
            <a:r>
              <a:rPr lang="en-US" dirty="0"/>
              <a:t>Responsive web design is not a program or a JavaScript.</a:t>
            </a:r>
          </a:p>
          <a:p>
            <a:pPr marL="9525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81150"/>
            <a:ext cx="4081661" cy="21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SCSS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Syntactically </a:t>
            </a:r>
            <a:r>
              <a:rPr lang="en-US" b="1" dirty="0"/>
              <a:t>Awesome Style Sheet</a:t>
            </a:r>
            <a:r>
              <a:rPr lang="en-US" dirty="0"/>
              <a:t> is the superset of CSS. SCSS is the more advanced version of </a:t>
            </a:r>
            <a:r>
              <a:rPr lang="en-US" dirty="0" smtClean="0"/>
              <a:t>CSS</a:t>
            </a:r>
          </a:p>
          <a:p>
            <a:pPr lvl="1"/>
            <a:r>
              <a:rPr lang="en-US" dirty="0"/>
              <a:t>SCSS contains all the features of CSS and contains more features that are not present in CSS which makes it a good choice for developers to use it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SCSS offers variables, you can shorten your code by using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SASS adds the feature of @import which lets you import your customized SCSS </a:t>
            </a:r>
            <a:r>
              <a:rPr lang="en-US" dirty="0" smtClean="0"/>
              <a:t>files</a:t>
            </a:r>
          </a:p>
          <a:p>
            <a:pPr lvl="1"/>
            <a:r>
              <a:rPr lang="en-US" dirty="0"/>
              <a:t>SASS allows us to use nested syntax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https://sass-lang.com/guide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600" b="1" dirty="0"/>
              <a:t>to </a:t>
            </a:r>
            <a:r>
              <a:rPr lang="vi-VN" sz="36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This is how to understand the differences between HTML, CSS 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047750"/>
            <a:ext cx="3429000" cy="37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dn.mozillademos.org/files/13502/cak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16" y="1270436"/>
            <a:ext cx="3200400" cy="31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2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CSS Best 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://www.tothenew.com/blog/10-best-practices-in-css</a:t>
            </a:r>
            <a:r>
              <a:rPr lang="en-US" dirty="0" smtClean="0">
                <a:hlinkClick r:id="rId2"/>
              </a:rPr>
              <a:t>/</a:t>
            </a:r>
            <a:endParaRPr lang="vi-VN" dirty="0" smtClean="0"/>
          </a:p>
          <a:p>
            <a:pPr lvl="1"/>
            <a:r>
              <a:rPr lang="en-US" dirty="0">
                <a:hlinkClick r:id="rId3"/>
              </a:rPr>
              <a:t>https://css-tricks.com/when-using-important-is-the-right-choice/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Web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An HTML page is an HTML document that defines the content of the page by using a special markup similar to XML.</a:t>
            </a:r>
          </a:p>
          <a:p>
            <a:pPr fontAlgn="base"/>
            <a:r>
              <a:rPr lang="en-US" dirty="0"/>
              <a:t>A CSS stylesheet defines the style of the HTML elements in the page. It is either </a:t>
            </a:r>
            <a:r>
              <a:rPr lang="vi-VN" dirty="0" smtClean="0"/>
              <a:t>embe</a:t>
            </a:r>
            <a:r>
              <a:rPr lang="en-US" dirty="0" err="1" smtClean="0"/>
              <a:t>ded</a:t>
            </a:r>
            <a:r>
              <a:rPr lang="en-US" dirty="0" smtClean="0"/>
              <a:t> </a:t>
            </a:r>
            <a:r>
              <a:rPr lang="en-US" dirty="0"/>
              <a:t>within an HTML page or loaded using the tag.</a:t>
            </a:r>
          </a:p>
          <a:p>
            <a:pPr fontAlgn="base"/>
            <a:r>
              <a:rPr lang="en-US" dirty="0"/>
              <a:t>JavaScript is the programming language used to interact with the HTML page through an API called the DOM (Document Object Model) Bindings. </a:t>
            </a:r>
          </a:p>
        </p:txBody>
      </p:sp>
    </p:spTree>
    <p:extLst>
      <p:ext uri="{BB962C8B-B14F-4D97-AF65-F5344CB8AC3E}">
        <p14:creationId xmlns:p14="http://schemas.microsoft.com/office/powerpoint/2010/main" val="3031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b="1" dirty="0">
                <a:latin typeface="Arial"/>
                <a:ea typeface="Arial"/>
                <a:cs typeface="Arial"/>
                <a:sym typeface="Arial"/>
              </a:rPr>
              <a:t>Introdution </a:t>
            </a:r>
            <a:r>
              <a:rPr lang="en-US" sz="3200" b="1" dirty="0"/>
              <a:t>to </a:t>
            </a:r>
            <a:r>
              <a:rPr lang="vi-VN" sz="3200" b="1" dirty="0" smtClean="0"/>
              <a:t>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HTML</a:t>
            </a:r>
            <a:r>
              <a:rPr lang="en-US" dirty="0"/>
              <a:t> (Hypertext Markup Language) is not a programming language. It is a </a:t>
            </a:r>
            <a:r>
              <a:rPr lang="en-US" i="1" dirty="0"/>
              <a:t>markup language</a:t>
            </a:r>
            <a:r>
              <a:rPr lang="en-US" dirty="0"/>
              <a:t> that tells web browsers how to structure the web </a:t>
            </a:r>
            <a:r>
              <a:rPr lang="vi-VN" dirty="0" smtClean="0"/>
              <a:t>pages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HTML consists of a series of </a:t>
            </a:r>
            <a:r>
              <a:rPr lang="en-US" dirty="0">
                <a:hlinkClick r:id="rId3"/>
              </a:rPr>
              <a:t>elements</a:t>
            </a:r>
            <a:r>
              <a:rPr lang="en-US" dirty="0"/>
              <a:t>, which you use to enclose, wrap, or </a:t>
            </a:r>
            <a:r>
              <a:rPr lang="en-US" i="1" dirty="0"/>
              <a:t>mark up</a:t>
            </a:r>
            <a:r>
              <a:rPr lang="en-US" dirty="0"/>
              <a:t> different parts of content to make it appear or act a certain way</a:t>
            </a:r>
            <a:r>
              <a:rPr lang="en-US" dirty="0" smtClean="0"/>
              <a:t>.</a:t>
            </a:r>
            <a:endParaRPr lang="vi-VN" dirty="0" smtClean="0"/>
          </a:p>
          <a:p>
            <a:r>
              <a:rPr lang="en-US" dirty="0"/>
              <a:t>Tags in HTML are case-insensitive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lh6.googleusercontent.com/boENgc6ZS0Pv1Y-_l8k7NdCMHJ5NqvonFnM6tasEO5UrPHmkgyC5pJdal7nwRCa9uTHutArpEAkOlbNLtHxU8c4ZPjvKb6xYi4i4d7RiGPsvrx0Tr0bFTMIAK1HAv_myq7bu561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62350"/>
            <a:ext cx="3886200" cy="12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5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/>
                <a:ea typeface="Arial"/>
                <a:cs typeface="Arial"/>
                <a:sym typeface="Arial"/>
              </a:rPr>
              <a:t>Nesting 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Elements can be placed within other elements. This is called nesting.</a:t>
            </a:r>
          </a:p>
          <a:p>
            <a:pPr lvl="1"/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My cat is 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very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strong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sz="1100" dirty="0">
                <a:solidFill>
                  <a:srgbClr val="333333"/>
                </a:solidFill>
                <a:latin typeface="Courier New" panose="02070309020205020404" pitchFamily="49" charset="0"/>
              </a:rPr>
              <a:t> grumpy.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&lt;/</a:t>
            </a:r>
            <a:r>
              <a:rPr lang="en-US" sz="1100" dirty="0">
                <a:solidFill>
                  <a:srgbClr val="990055"/>
                </a:solidFill>
                <a:latin typeface="Courier New" panose="02070309020205020404" pitchFamily="49" charset="0"/>
              </a:rPr>
              <a:t>p</a:t>
            </a:r>
            <a:r>
              <a:rPr lang="en-US" sz="1100" dirty="0">
                <a:solidFill>
                  <a:srgbClr val="999999"/>
                </a:solidFill>
                <a:latin typeface="Courier New" panose="02070309020205020404" pitchFamily="49" charset="0"/>
              </a:rPr>
              <a:t>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https://lh3.googleusercontent.com/-ZVG6koO7dBt9MEwDEQX8iF3YERDgmf2hhX9vaPAHXynT15Cpwj_-KyWvrxOWcwnmFuZSk6CdeymQwaKQn6g4xNgI3xd3Y5WsMMgvNTaB9A9IzP0UIK0VQXSTjJatxbXzPfSor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163656"/>
            <a:ext cx="2514600" cy="289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attribute should have</a:t>
            </a:r>
            <a:r>
              <a:rPr lang="en-US" dirty="0" smtClean="0"/>
              <a:t>:</a:t>
            </a:r>
            <a:endParaRPr lang="vi-VN" dirty="0" smtClean="0"/>
          </a:p>
          <a:p>
            <a:pPr lvl="1"/>
            <a:r>
              <a:rPr lang="en-US" dirty="0"/>
              <a:t>A space between it and the element name. (For an element with more than one attribute, the attributes should be separated by spaces too.)</a:t>
            </a:r>
          </a:p>
          <a:p>
            <a:pPr lvl="1"/>
            <a:r>
              <a:rPr lang="en-US" dirty="0"/>
              <a:t>The attribute name, followed by an equal sign.</a:t>
            </a:r>
          </a:p>
          <a:p>
            <a:pPr lvl="1"/>
            <a:r>
              <a:rPr lang="en-US" dirty="0"/>
              <a:t>An attribute value, wrapped with opening and closing quote marks.</a:t>
            </a:r>
          </a:p>
          <a:p>
            <a:pPr lvl="1"/>
            <a:endParaRPr lang="en-US" b="1" dirty="0"/>
          </a:p>
          <a:p>
            <a:endParaRPr lang="vi-VN" dirty="0" smtClean="0"/>
          </a:p>
          <a:p>
            <a:r>
              <a:rPr lang="en-US" dirty="0"/>
              <a:t>Boolean </a:t>
            </a:r>
            <a:r>
              <a:rPr lang="en-US" dirty="0" smtClean="0"/>
              <a:t>attributes</a:t>
            </a:r>
            <a:endParaRPr lang="vi-VN" dirty="0" smtClean="0"/>
          </a:p>
          <a:p>
            <a:pPr lvl="1"/>
            <a:r>
              <a:rPr lang="en-US" sz="1400" dirty="0"/>
              <a:t>&lt;input type="text" disabled="disabled</a:t>
            </a:r>
            <a:r>
              <a:rPr lang="en-US" sz="1400" dirty="0" smtClean="0"/>
              <a:t>"&gt;</a:t>
            </a:r>
            <a:endParaRPr lang="vi-VN" sz="1400" dirty="0" smtClean="0"/>
          </a:p>
          <a:p>
            <a:pPr lvl="1"/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=https://www.mozilla.org/ title=The Mozilla homepage&gt;favorite website&lt;/a&gt;</a:t>
            </a:r>
          </a:p>
        </p:txBody>
      </p:sp>
      <p:pic>
        <p:nvPicPr>
          <p:cNvPr id="1026" name="Picture 2" descr="&amp;amp;amp;amp;amp;amp;amp;amp;lt;p class=&quot;editor-note&quot;&gt;My cat is very grumpy&amp;amp;amp;amp;amp;amp;amp;amp;lt;/p&g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28950"/>
            <a:ext cx="4486275" cy="54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1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2324</Words>
  <Application>Microsoft Office PowerPoint</Application>
  <PresentationFormat>On-screen Show (16:9)</PresentationFormat>
  <Paragraphs>305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Courier New</vt:lpstr>
      <vt:lpstr>Monaco</vt:lpstr>
      <vt:lpstr>Office Theme</vt:lpstr>
      <vt:lpstr>HTML &amp; CSS</vt:lpstr>
      <vt:lpstr>References</vt:lpstr>
      <vt:lpstr>Overview</vt:lpstr>
      <vt:lpstr>PowerPoint Presentation</vt:lpstr>
      <vt:lpstr>Introdution to Web</vt:lpstr>
      <vt:lpstr>Introdution to Web</vt:lpstr>
      <vt:lpstr>Introdution to HTML</vt:lpstr>
      <vt:lpstr>Nesting elements</vt:lpstr>
      <vt:lpstr>Attributes</vt:lpstr>
      <vt:lpstr>Head elements and scripts</vt:lpstr>
      <vt:lpstr>Head elements and scripts</vt:lpstr>
      <vt:lpstr>Head elements and scripts (d)</vt:lpstr>
      <vt:lpstr>Basic Elements</vt:lpstr>
      <vt:lpstr>Basic Elements (d)</vt:lpstr>
      <vt:lpstr>Links, Lists, Images</vt:lpstr>
      <vt:lpstr>Links, Lists, Images (d)</vt:lpstr>
      <vt:lpstr>HTML Form</vt:lpstr>
      <vt:lpstr>HTML Table</vt:lpstr>
      <vt:lpstr>HTML Table</vt:lpstr>
      <vt:lpstr>HTML &lt;div&gt; Tag</vt:lpstr>
      <vt:lpstr>HTML and debugging</vt:lpstr>
      <vt:lpstr>HTML and debugging</vt:lpstr>
      <vt:lpstr>Intro to HTML5</vt:lpstr>
      <vt:lpstr>Intro to CSS</vt:lpstr>
      <vt:lpstr>CSS Syntax</vt:lpstr>
      <vt:lpstr>Cascade and inheritance</vt:lpstr>
      <vt:lpstr>Cascade and inheritance</vt:lpstr>
      <vt:lpstr>Cascade and inheritance (d)</vt:lpstr>
      <vt:lpstr>PowerPoint Presentation</vt:lpstr>
      <vt:lpstr>Cascade and inheritance (d)</vt:lpstr>
      <vt:lpstr>!important (d)</vt:lpstr>
      <vt:lpstr>Cascading!</vt:lpstr>
      <vt:lpstr>CSS Selectors</vt:lpstr>
      <vt:lpstr>CSS Selectors</vt:lpstr>
      <vt:lpstr>CSS Selectors</vt:lpstr>
      <vt:lpstr>CSS Selectors</vt:lpstr>
      <vt:lpstr>The box model </vt:lpstr>
      <vt:lpstr>The box model (d) </vt:lpstr>
      <vt:lpstr>The box model </vt:lpstr>
      <vt:lpstr>The box model </vt:lpstr>
      <vt:lpstr>The box model </vt:lpstr>
      <vt:lpstr>The box model </vt:lpstr>
      <vt:lpstr>The box model</vt:lpstr>
      <vt:lpstr>The box model(d)</vt:lpstr>
      <vt:lpstr>CSS layout (d)</vt:lpstr>
      <vt:lpstr>CSS layout</vt:lpstr>
      <vt:lpstr>Debugging CSS</vt:lpstr>
      <vt:lpstr>Intro to Responsive</vt:lpstr>
      <vt:lpstr>Intro SCSS</vt:lpstr>
      <vt:lpstr>CSS Best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cp:lastModifiedBy>Giau Le</cp:lastModifiedBy>
  <cp:revision>60</cp:revision>
  <dcterms:modified xsi:type="dcterms:W3CDTF">2020-06-09T15:03:22Z</dcterms:modified>
</cp:coreProperties>
</file>