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62" r:id="rId3"/>
    <p:sldId id="258" r:id="rId4"/>
    <p:sldId id="280" r:id="rId5"/>
    <p:sldId id="281" r:id="rId6"/>
    <p:sldId id="282" r:id="rId7"/>
    <p:sldId id="283" r:id="rId8"/>
    <p:sldId id="284" r:id="rId9"/>
    <p:sldId id="306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8" r:id="rId23"/>
    <p:sldId id="307" r:id="rId24"/>
    <p:sldId id="308" r:id="rId25"/>
    <p:sldId id="299" r:id="rId26"/>
    <p:sldId id="300" r:id="rId27"/>
    <p:sldId id="301" r:id="rId28"/>
    <p:sldId id="303" r:id="rId29"/>
    <p:sldId id="309" r:id="rId30"/>
    <p:sldId id="304" r:id="rId31"/>
    <p:sldId id="311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4" autoAdjust="0"/>
    <p:restoredTop sz="94660"/>
  </p:normalViewPr>
  <p:slideViewPr>
    <p:cSldViewPr>
      <p:cViewPr varScale="1">
        <p:scale>
          <a:sx n="124" d="100"/>
          <a:sy n="124" d="100"/>
        </p:scale>
        <p:origin x="96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78192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08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b9d6d5c8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b9d6d5c8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59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926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0870" y="496496"/>
            <a:ext cx="3281100" cy="11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273844"/>
            <a:ext cx="1846500" cy="6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475059" y="783048"/>
            <a:ext cx="6040200" cy="34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initial" TargetMode="External"/><Relationship Id="rId2" Type="http://schemas.openxmlformats.org/officeDocument/2006/relationships/hyperlink" Target="https://developer.mozilla.org/en-US/docs/Web/CSS/inher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blo.asia/p/ban-da-that-su-hieu-gia-tri-initial-inherit-va-unset-trong-css-RQqKLPwOK7z" TargetMode="External"/><Relationship Id="rId5" Type="http://schemas.openxmlformats.org/officeDocument/2006/relationships/hyperlink" Target="https://developer.mozilla.org/en-US/docs/Web/CSS/unset" TargetMode="External"/><Relationship Id="rId4" Type="http://schemas.openxmlformats.org/officeDocument/2006/relationships/hyperlink" Target="https://developer.mozilla.org/en-US/docs/Web/CSS/initial_valu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when-using-important-is-the-right-choice/" TargetMode="External"/><Relationship Id="rId2" Type="http://schemas.openxmlformats.org/officeDocument/2006/relationships/hyperlink" Target="https://developer.mozilla.org/en-US/docs/Web/CSS/Specificit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-html.org/en/Media_Queri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height" TargetMode="External"/><Relationship Id="rId2" Type="http://schemas.openxmlformats.org/officeDocument/2006/relationships/hyperlink" Target="https://developer.mozilla.org/en-US/docs/Web/CSS/wid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margin" TargetMode="External"/><Relationship Id="rId5" Type="http://schemas.openxmlformats.org/officeDocument/2006/relationships/hyperlink" Target="https://developer.mozilla.org/en-US/docs/Web/CSS/border" TargetMode="External"/><Relationship Id="rId4" Type="http://schemas.openxmlformats.org/officeDocument/2006/relationships/hyperlink" Target="https://developer.mozilla.org/en-US/docs/Web/CSS/padding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SS/First_steps/How_CSS_is_structured" TargetMode="External"/><Relationship Id="rId2" Type="http://schemas.openxmlformats.org/officeDocument/2006/relationships/hyperlink" Target="https://developer.mozilla.org/en-US/docs/Learn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master.vn/posts/35050/co-gi-moi-trong-html5" TargetMode="External"/><Relationship Id="rId5" Type="http://schemas.openxmlformats.org/officeDocument/2006/relationships/hyperlink" Target="https://www.learn-html.org/" TargetMode="External"/><Relationship Id="rId4" Type="http://schemas.openxmlformats.org/officeDocument/2006/relationships/hyperlink" Target="https://www.w3schools.com/cs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talk.vn/su-khac-nhau-giua-display-inline-block-va-inline-block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height" TargetMode="External"/><Relationship Id="rId2" Type="http://schemas.openxmlformats.org/officeDocument/2006/relationships/hyperlink" Target="https://developer.mozilla.org/en-US/docs/Web/CSS/wid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Learn/CSS/Building_blocks/Values_and_units" TargetMode="External"/><Relationship Id="rId5" Type="http://schemas.openxmlformats.org/officeDocument/2006/relationships/hyperlink" Target="https://developer.mozilla.org/en-US/docs/Web/CSS/block-size" TargetMode="External"/><Relationship Id="rId4" Type="http://schemas.openxmlformats.org/officeDocument/2006/relationships/hyperlink" Target="https://developer.mozilla.org/en-US/docs/Web/CSS/inline-siz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layout_float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ass-lang.com/gui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when-using-important-is-the-right-choice/" TargetMode="External"/><Relationship Id="rId2" Type="http://schemas.openxmlformats.org/officeDocument/2006/relationships/hyperlink" Target="https://www.tothenew.com/blog/10-best-practices-in-cs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CSS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vi-VN" dirty="0" smtClean="0"/>
              <a:t>Author: Giau Le</a:t>
            </a:r>
            <a:endParaRPr lang="e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</a:t>
            </a:r>
            <a:r>
              <a:rPr lang="en-US" b="1" dirty="0" smtClean="0"/>
              <a:t>inheritance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Controlling inheritance</a:t>
            </a:r>
          </a:p>
          <a:p>
            <a:pPr lvl="1"/>
            <a:r>
              <a:rPr lang="en-US" dirty="0"/>
              <a:t> Every CSS property accepts these values.</a:t>
            </a:r>
          </a:p>
          <a:p>
            <a:pPr lvl="2"/>
            <a:r>
              <a:rPr lang="en-US" b="1" dirty="0">
                <a:hlinkClick r:id="rId2"/>
              </a:rPr>
              <a:t>inherit</a:t>
            </a:r>
            <a:endParaRPr lang="en-US" dirty="0"/>
          </a:p>
          <a:p>
            <a:pPr marL="1047750" lvl="2" indent="0">
              <a:buNone/>
            </a:pPr>
            <a:r>
              <a:rPr lang="en-US" dirty="0"/>
              <a:t>Sets the property value applied to a selected element to be the same as that of its parent element. Effectively, this "turns on inheritance".</a:t>
            </a:r>
          </a:p>
          <a:p>
            <a:pPr lvl="2"/>
            <a:r>
              <a:rPr lang="en-US" b="1" dirty="0">
                <a:hlinkClick r:id="rId3"/>
              </a:rPr>
              <a:t>initial</a:t>
            </a:r>
            <a:endParaRPr lang="en-US" dirty="0"/>
          </a:p>
          <a:p>
            <a:pPr marL="1047750" lvl="2" indent="0">
              <a:buNone/>
            </a:pPr>
            <a:r>
              <a:rPr lang="en-US" dirty="0"/>
              <a:t>Sets the property value applied to a selected element to the </a:t>
            </a:r>
            <a:r>
              <a:rPr lang="en-US" dirty="0">
                <a:hlinkClick r:id="rId4"/>
              </a:rPr>
              <a:t>initial value</a:t>
            </a:r>
            <a:r>
              <a:rPr lang="en-US" dirty="0"/>
              <a:t> of that property.</a:t>
            </a:r>
          </a:p>
          <a:p>
            <a:pPr lvl="2"/>
            <a:r>
              <a:rPr lang="en-US" b="1" dirty="0">
                <a:hlinkClick r:id="rId5"/>
              </a:rPr>
              <a:t>unset</a:t>
            </a:r>
            <a:endParaRPr lang="en-US" dirty="0"/>
          </a:p>
          <a:p>
            <a:pPr marL="1047750" lvl="2" indent="0">
              <a:buNone/>
            </a:pPr>
            <a:r>
              <a:rPr lang="en-US" dirty="0"/>
              <a:t>Resets the property to its natural value, which means that if the property is naturally inherited it acts like inherit, otherwise it acts like initial.</a:t>
            </a:r>
            <a:br>
              <a:rPr lang="en-US" dirty="0"/>
            </a:br>
            <a:r>
              <a:rPr lang="en-US" u="sng" dirty="0">
                <a:hlinkClick r:id="rId5"/>
              </a:rPr>
              <a:t>https://</a:t>
            </a:r>
            <a:r>
              <a:rPr lang="en-US" u="sng" dirty="0" smtClean="0">
                <a:hlinkClick r:id="rId5"/>
              </a:rPr>
              <a:t>developer.mozilla.org/en-US/docs/Web/CSS/unset</a:t>
            </a:r>
            <a:endParaRPr lang="vi-VN" u="sng" dirty="0" smtClean="0"/>
          </a:p>
          <a:p>
            <a:pPr marL="1047750" lvl="2" indent="0">
              <a:buNone/>
            </a:pPr>
            <a:r>
              <a:rPr lang="en-US" dirty="0">
                <a:hlinkClick r:id="rId6"/>
              </a:rPr>
              <a:t>https://viblo.asia/p/ban-da-that-su-hieu-gia-tri-initial-inherit-va-unset-trong-css-RQqKLPwOK7z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!</a:t>
            </a:r>
            <a:r>
              <a:rPr lang="en-US" b="1" dirty="0" smtClean="0"/>
              <a:t>important</a:t>
            </a:r>
            <a:r>
              <a:rPr lang="vi-VN" b="1" dirty="0" smtClean="0"/>
              <a:t>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strongly recommend that you never use it unless you absolutely have to. </a:t>
            </a:r>
            <a:endParaRPr lang="vi-VN" dirty="0" smtClean="0"/>
          </a:p>
          <a:p>
            <a:pPr lvl="1"/>
            <a:r>
              <a:rPr lang="en-US" dirty="0" smtClean="0"/>
              <a:t>!</a:t>
            </a:r>
            <a:r>
              <a:rPr lang="en-US" dirty="0"/>
              <a:t>important changes the way the cascade normally works, so it can make debugging CSS problems really hard to work out, especially in a large stylesheet.</a:t>
            </a:r>
          </a:p>
          <a:p>
            <a:r>
              <a:rPr lang="en-US" dirty="0"/>
              <a:t>One situation in which you may have to use it is when you are working on a CMS where you can't edit the core CSS modules, and you really want to override a style that can't be overridden in any other way. But really, don't use it if you can avoid it.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developer.mozilla.org/en-US/docs/Web/CSS/Specificity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https://css-tricks.com/when-using-important-is-the-right-choice/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elements inherit their styles in a "cascading" manner, according to a very specific set of priorities, from lowest to highest:</a:t>
            </a:r>
          </a:p>
          <a:p>
            <a:pPr lvl="1" fontAlgn="base"/>
            <a:r>
              <a:rPr lang="en-US" sz="1300" dirty="0"/>
              <a:t>The browser default</a:t>
            </a:r>
          </a:p>
          <a:p>
            <a:pPr lvl="1" fontAlgn="base"/>
            <a:r>
              <a:rPr lang="en-US" sz="1300" dirty="0"/>
              <a:t>Styles defined in the page</a:t>
            </a:r>
          </a:p>
          <a:p>
            <a:pPr lvl="1" fontAlgn="base"/>
            <a:r>
              <a:rPr lang="en-US" sz="1300" dirty="0"/>
              <a:t>Some styles will inherit a style to their </a:t>
            </a:r>
            <a:r>
              <a:rPr lang="en-US" sz="1300" dirty="0" err="1"/>
              <a:t>childs</a:t>
            </a:r>
            <a:r>
              <a:rPr lang="en-US" sz="1300" dirty="0"/>
              <a:t>, for example which font to use</a:t>
            </a:r>
          </a:p>
          <a:p>
            <a:pPr lvl="1" fontAlgn="base"/>
            <a:r>
              <a:rPr lang="en-US" sz="1300" dirty="0"/>
              <a:t>The last rule to be defined in the loading order will be the one that will kick into effect</a:t>
            </a:r>
          </a:p>
          <a:p>
            <a:pPr lvl="1" fontAlgn="base"/>
            <a:r>
              <a:rPr lang="en-US" sz="1300" dirty="0"/>
              <a:t>The element selector (for example, styling all &lt;footer&gt; elements)</a:t>
            </a:r>
          </a:p>
          <a:p>
            <a:pPr lvl="1" fontAlgn="base"/>
            <a:r>
              <a:rPr lang="en-US" sz="1300" dirty="0"/>
              <a:t>The class selector (for example, styling all .main elements)</a:t>
            </a:r>
          </a:p>
          <a:p>
            <a:pPr lvl="1" fontAlgn="base"/>
            <a:r>
              <a:rPr lang="en-US" sz="1300" dirty="0"/>
              <a:t>The ID selector, used to select a specific element in the page</a:t>
            </a:r>
          </a:p>
          <a:p>
            <a:pPr lvl="1" fontAlgn="base"/>
            <a:r>
              <a:rPr lang="en-US" sz="1300" dirty="0"/>
              <a:t>Media type (explained in the </a:t>
            </a:r>
            <a:r>
              <a:rPr lang="en-US" sz="1300" dirty="0">
                <a:hlinkClick r:id="rId2"/>
              </a:rPr>
              <a:t>Media Queries</a:t>
            </a:r>
            <a:r>
              <a:rPr lang="en-US" sz="1300" dirty="0"/>
              <a:t> section)</a:t>
            </a:r>
          </a:p>
          <a:p>
            <a:pPr lvl="1" fontAlgn="base"/>
            <a:r>
              <a:rPr lang="en-US" sz="1300" dirty="0"/>
              <a:t>Defining element specific CSS using an HTML "style" attribute</a:t>
            </a:r>
          </a:p>
          <a:p>
            <a:pPr lvl="1"/>
            <a:r>
              <a:rPr lang="en-US" sz="1300" dirty="0"/>
              <a:t>The !important CSS override directive (Use this directive only as a last resort)</a:t>
            </a:r>
          </a:p>
        </p:txBody>
      </p:sp>
    </p:spTree>
    <p:extLst>
      <p:ext uri="{BB962C8B-B14F-4D97-AF65-F5344CB8AC3E}">
        <p14:creationId xmlns:p14="http://schemas.microsoft.com/office/powerpoint/2010/main" val="3837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</a:t>
            </a:r>
            <a:r>
              <a:rPr lang="en-US" b="1" dirty="0" smtClean="0"/>
              <a:t>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CSS selector is the first part of a CSS Rule. It is a pattern of elements and other terms that tell the browser which HTML elements should be selected to have the CSS property values inside the rule applied to them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Types of selectors</a:t>
            </a:r>
            <a:endParaRPr lang="en-US" dirty="0"/>
          </a:p>
          <a:p>
            <a:pPr lvl="1"/>
            <a:r>
              <a:rPr lang="en-US" b="1" dirty="0"/>
              <a:t>Type, class, and ID selectors</a:t>
            </a: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1269" name="Picture 5" descr="https://lh5.googleusercontent.com/VAcEEIjvcwvr-iZ8FnWsVk6rDWiaWJpDa1Bz5nYGv6-FotvyBnFFXLtqorV1UKzcGYJMYkLikErbMY07nW-gRJ5m-OStC5RQh5HiTnNLj_Np-FABOvlCa6yCYmDzsYcTTSaC1T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85950"/>
            <a:ext cx="2684462" cy="23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6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/>
              <a:t>Attribute </a:t>
            </a:r>
            <a:r>
              <a:rPr lang="vi-VN" b="1" dirty="0" smtClean="0"/>
              <a:t>selectors:</a:t>
            </a:r>
          </a:p>
          <a:p>
            <a:pPr lvl="2"/>
            <a:r>
              <a:rPr lang="en-US" b="1" dirty="0"/>
              <a:t>This group of selectors gives you different ways to select elements based on the presence of a certain attribute on an element:</a:t>
            </a: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2290" name="Picture 2" descr="https://lh5.googleusercontent.com/7kJ5jZaBT3c8mPHK-PpWOXlPP3JyJsDuOUn-_PbT_shlEU43oDKBKNzuItw9oR7kaQQNMmMHDCrhQ_w8_LRou827C7bItEZt3vYsZdjm0TMCm3linauXijttcEuXQHShMk6kRf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66950"/>
            <a:ext cx="573405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6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564731"/>
          </a:xfrm>
        </p:spPr>
        <p:txBody>
          <a:bodyPr/>
          <a:lstStyle/>
          <a:p>
            <a:pPr lvl="1"/>
            <a:r>
              <a:rPr lang="en-US" b="1" dirty="0"/>
              <a:t>Pseudo-classes and pseudo-elements</a:t>
            </a:r>
            <a:endParaRPr lang="en-US" dirty="0"/>
          </a:p>
          <a:p>
            <a:pPr lvl="2"/>
            <a:r>
              <a:rPr lang="en-US" dirty="0"/>
              <a:t>This group of selectors includes pseudo-classes, which style certain states of an element.</a:t>
            </a:r>
          </a:p>
          <a:p>
            <a:pPr marL="1504950" lvl="3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a:hover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504950" lvl="3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p::first-line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504950" lvl="3" indent="0">
              <a:spcBef>
                <a:spcPts val="0"/>
              </a:spcBef>
              <a:spcAft>
                <a:spcPts val="4100"/>
              </a:spcAft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::first-line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always selects the first line of text inside an element (a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&lt;p&gt;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in the below case), acting as if a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&lt;span&gt;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was wrapped around the first formatted line and then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selected.</a:t>
            </a:r>
            <a:endParaRPr lang="en-US" dirty="0" smtClean="0"/>
          </a:p>
          <a:p>
            <a:pPr lvl="1"/>
            <a:r>
              <a:rPr lang="en-US" b="1" dirty="0" err="1" smtClean="0"/>
              <a:t>Combinators</a:t>
            </a:r>
            <a:endParaRPr lang="en-US" b="1" dirty="0" smtClean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article &gt; p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047750" lvl="2" indent="0">
              <a:spcBef>
                <a:spcPts val="0"/>
              </a:spcBef>
              <a:spcAft>
                <a:spcPts val="4100"/>
              </a:spcAft>
              <a:buNone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selects paragraphs that are direct children of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&lt;article&gt;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elements using the child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combinator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(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en-US" dirty="0"/>
          </a:p>
          <a:p>
            <a:pPr lvl="2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up a block box in CSS we have the:</a:t>
            </a:r>
          </a:p>
          <a:p>
            <a:pPr lvl="1" fontAlgn="base"/>
            <a:r>
              <a:rPr lang="en-US" b="1" dirty="0"/>
              <a:t>Content box</a:t>
            </a:r>
            <a:r>
              <a:rPr lang="en-US" dirty="0"/>
              <a:t>: The area where your content is displayed, which can be sized using properties like </a:t>
            </a:r>
            <a:r>
              <a:rPr lang="en-US" dirty="0">
                <a:hlinkClick r:id="rId2"/>
              </a:rPr>
              <a:t>width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height</a:t>
            </a:r>
            <a:r>
              <a:rPr lang="en-US" dirty="0"/>
              <a:t>.</a:t>
            </a:r>
          </a:p>
          <a:p>
            <a:pPr lvl="1" fontAlgn="base"/>
            <a:r>
              <a:rPr lang="en-US" b="1" dirty="0"/>
              <a:t>Padding box</a:t>
            </a:r>
            <a:r>
              <a:rPr lang="en-US" dirty="0"/>
              <a:t>: The padding sits around the content as white space; its size can be controlled using </a:t>
            </a:r>
            <a:r>
              <a:rPr lang="en-US" dirty="0">
                <a:hlinkClick r:id="rId4"/>
              </a:rPr>
              <a:t>padding</a:t>
            </a:r>
            <a:r>
              <a:rPr lang="en-US" dirty="0"/>
              <a:t> and related properties.</a:t>
            </a:r>
          </a:p>
          <a:p>
            <a:pPr lvl="1" fontAlgn="base"/>
            <a:r>
              <a:rPr lang="en-US" b="1" dirty="0"/>
              <a:t>Border box</a:t>
            </a:r>
            <a:r>
              <a:rPr lang="en-US" dirty="0"/>
              <a:t>: The border box wraps the content and any padding. Its size and style can be controlled using </a:t>
            </a:r>
            <a:r>
              <a:rPr lang="en-US" dirty="0">
                <a:hlinkClick r:id="rId5"/>
              </a:rPr>
              <a:t>border</a:t>
            </a:r>
            <a:r>
              <a:rPr lang="en-US" dirty="0"/>
              <a:t> and related properties.</a:t>
            </a:r>
          </a:p>
          <a:p>
            <a:pPr lvl="1"/>
            <a:r>
              <a:rPr lang="en-US" b="1" dirty="0"/>
              <a:t>Margin box</a:t>
            </a:r>
            <a:r>
              <a:rPr lang="en-US" dirty="0"/>
              <a:t>: The margin is the outermost layer, wrapping the content, padding and border as whitespace between this box and other elements. Its size can be controlled using </a:t>
            </a:r>
            <a:r>
              <a:rPr lang="en-US" dirty="0">
                <a:hlinkClick r:id="rId6"/>
              </a:rPr>
              <a:t>margin</a:t>
            </a:r>
            <a:r>
              <a:rPr lang="en-US" dirty="0"/>
              <a:t> and related properties.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</a:t>
            </a:r>
            <a:r>
              <a:rPr lang="en-US" b="1" dirty="0" smtClean="0"/>
              <a:t>model</a:t>
            </a:r>
            <a:r>
              <a:rPr lang="vi-VN" b="1" dirty="0" smtClean="0"/>
              <a:t> (d)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https://lh4.googleusercontent.com/vvC_AZk2sRpXDIk3Okut7kjvDXP1DY5qmM8d7qaeE0D4GiYpUgylAKb7KcSo2OAGdRbNdE3AwTS_kXfxAOaOyOYx61TV1QTNTOmZt6ZR3jh5xdi3RaLAA7bpNtJDlPPjD_WNDSZ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04950"/>
            <a:ext cx="5181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00"/>
              </a:spcBef>
            </a:pPr>
            <a:r>
              <a:rPr lang="en-US" dirty="0"/>
              <a:t>By default, browsers use the standard box model. If you want to turn on the alternative model for an element you do so by setting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box-sizing: border-box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dirty="0"/>
              <a:t>on it.</a:t>
            </a:r>
            <a:endParaRPr lang="vi-VN" dirty="0"/>
          </a:p>
          <a:p>
            <a:pPr>
              <a:spcBef>
                <a:spcPts val="100"/>
              </a:spcBef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990055"/>
                </a:solidFill>
                <a:latin typeface="Courier New" panose="02070309020205020404" pitchFamily="49" charset="0"/>
              </a:rPr>
              <a:t>box-sizing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border-box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*, *::before, *::after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990055"/>
                </a:solidFill>
                <a:latin typeface="Courier New" panose="02070309020205020404" pitchFamily="49" charset="0"/>
              </a:rPr>
              <a:t>box-sizing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inherit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https://developer.mozilla.org/en-US/docs/Learn/HTML</a:t>
            </a:r>
            <a:endParaRPr lang="vi-VN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developer.mozilla.org/en-US/docs/Learn/CSS/First_steps/How_CSS_is_structured</a:t>
            </a:r>
            <a:endParaRPr lang="vi-VN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www.w3schools.com/css</a:t>
            </a:r>
            <a:endParaRPr lang="vi-VN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www.learn-html.org</a:t>
            </a:r>
            <a:endParaRPr lang="vi-VN" dirty="0" smtClean="0"/>
          </a:p>
          <a:p>
            <a:r>
              <a:rPr lang="en-US" dirty="0">
                <a:hlinkClick r:id="rId6"/>
              </a:rPr>
              <a:t>https://techmaster.vn/posts/35050/co-gi-moi-trong-html5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Demo</a:t>
            </a:r>
          </a:p>
          <a:p>
            <a:pPr lvl="1">
              <a:spcBef>
                <a:spcPts val="100"/>
              </a:spcBef>
            </a:pPr>
            <a:r>
              <a:rPr lang="en-US" dirty="0"/>
              <a:t>Include padding and border in the element's total width and height: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.box {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  border: 5px solid </a:t>
            </a:r>
            <a:r>
              <a:rPr lang="en-US" dirty="0" err="1">
                <a:solidFill>
                  <a:srgbClr val="A52A2A"/>
                </a:solidFill>
                <a:latin typeface="Courier New" panose="02070309020205020404" pitchFamily="49" charset="0"/>
              </a:rPr>
              <a:t>rebeccapurple</a:t>
            </a: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  background-color: </a:t>
            </a:r>
            <a:r>
              <a:rPr lang="en-US" dirty="0" err="1">
                <a:solidFill>
                  <a:srgbClr val="A52A2A"/>
                </a:solidFill>
                <a:latin typeface="Courier New" panose="02070309020205020404" pitchFamily="49" charset="0"/>
              </a:rPr>
              <a:t>lightgray</a:t>
            </a: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  padding: 40px;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  margin: 40px;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  width: 300px;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  height: 150px;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/>
              <a:t> 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.alternate {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  box-sizing: border-box;</a:t>
            </a:r>
            <a:endParaRPr lang="en-US" dirty="0"/>
          </a:p>
          <a:p>
            <a:pPr marL="1047750" lvl="2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browser </a:t>
            </a:r>
            <a:r>
              <a:rPr lang="en-US" dirty="0" err="1"/>
              <a:t>DevTools</a:t>
            </a:r>
            <a:r>
              <a:rPr lang="en-US" dirty="0"/>
              <a:t> to view the box model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4338" name="Picture 2" descr="https://lh4.googleusercontent.com/3wgsptyRkmoLNLJk6n4GUTGtP-LeV8vNHO2C6C9fYbe_3c-QfyiQDcocXMQGIQpju2HJrXM6CPJ5d2oDzMe07TOv78_yMsFAWeSnAC-_bsnKwh-NIt1p5jV31ug5hPpC-znRY_N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85950"/>
            <a:ext cx="48827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6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display</a:t>
            </a:r>
          </a:p>
          <a:p>
            <a:pPr lvl="1"/>
            <a:r>
              <a:rPr lang="en-US" dirty="0"/>
              <a:t>Inline: Displays an element as an inline element (like &lt;span&gt;). Any height and width properties will have no effect</a:t>
            </a:r>
          </a:p>
          <a:p>
            <a:pPr lvl="1"/>
            <a:r>
              <a:rPr lang="en-US" dirty="0"/>
              <a:t>Block: Displays an element as a block element (like &lt;p&gt;). It starts on a new line, and takes up the whole width</a:t>
            </a:r>
          </a:p>
          <a:p>
            <a:pPr lvl="1"/>
            <a:r>
              <a:rPr lang="en-US" dirty="0" smtClean="0"/>
              <a:t>Inline-block</a:t>
            </a:r>
            <a:r>
              <a:rPr lang="en-US" dirty="0"/>
              <a:t>: Displays an element as an inline-level block container. The element itself is formatted as an inline element, but you can apply height and width values</a:t>
            </a:r>
          </a:p>
          <a:p>
            <a:r>
              <a:rPr lang="vi-VN" dirty="0" smtClean="0"/>
              <a:t>Demo</a:t>
            </a:r>
          </a:p>
          <a:p>
            <a:pPr lvl="1"/>
            <a:r>
              <a:rPr lang="en-US" sz="900" u="sng" dirty="0">
                <a:hlinkClick r:id="rId2"/>
              </a:rPr>
              <a:t>https://techtalk.vn/su-khac-nhau-giua-display-inline-block-va-inline-block.html</a:t>
            </a:r>
            <a:endParaRPr lang="vi-VN" sz="900" dirty="0"/>
          </a:p>
        </p:txBody>
      </p:sp>
    </p:spTree>
    <p:extLst>
      <p:ext uri="{BB962C8B-B14F-4D97-AF65-F5344CB8AC3E}">
        <p14:creationId xmlns:p14="http://schemas.microsoft.com/office/powerpoint/2010/main" val="37609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Dislay</a:t>
            </a:r>
            <a:r>
              <a:rPr lang="en-US" dirty="0" smtClean="0"/>
              <a:t> flex:</a:t>
            </a:r>
          </a:p>
          <a:p>
            <a:pPr lvl="2"/>
            <a:r>
              <a:rPr lang="en-US" dirty="0"/>
              <a:t>.container { display: flex; /* or inline-flex */ }</a:t>
            </a:r>
          </a:p>
          <a:p>
            <a:pPr lvl="2"/>
            <a:r>
              <a:rPr lang="en-US" dirty="0"/>
              <a:t>flex-direction: row | row-reverse | column | column-reverse;</a:t>
            </a:r>
          </a:p>
          <a:p>
            <a:pPr lvl="2"/>
            <a:r>
              <a:rPr lang="en-US" dirty="0"/>
              <a:t>.container { justify-content: flex-start | flex-end | center | space-between | space-around | space-evenly | start | end | left | right ... + safe | unsafe; 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486150"/>
            <a:ext cx="6629400" cy="9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</a:t>
            </a:r>
            <a:r>
              <a:rPr lang="en-US" b="1" dirty="0" smtClean="0"/>
              <a:t>model(d)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491" y="1505113"/>
            <a:ext cx="1748539" cy="2991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202051"/>
            <a:ext cx="2924175" cy="1842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98" y="3245162"/>
            <a:ext cx="2921126" cy="1814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556" y="2038350"/>
            <a:ext cx="2988482" cy="175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</a:t>
            </a:r>
            <a:r>
              <a:rPr lang="en-US" b="1" dirty="0" smtClean="0"/>
              <a:t>layout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overflow?</a:t>
            </a:r>
          </a:p>
          <a:p>
            <a:pPr lvl="1"/>
            <a:r>
              <a:rPr lang="en-US" dirty="0"/>
              <a:t>Everything in CSS is a box. You can constrain the size of these boxes by assigning values of </a:t>
            </a:r>
            <a:r>
              <a:rPr lang="en-US" dirty="0">
                <a:hlinkClick r:id="rId2"/>
              </a:rPr>
              <a:t>width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height</a:t>
            </a:r>
            <a:r>
              <a:rPr lang="en-US" dirty="0"/>
              <a:t> (or </a:t>
            </a:r>
            <a:r>
              <a:rPr lang="en-US" dirty="0">
                <a:hlinkClick r:id="rId4"/>
              </a:rPr>
              <a:t>inline-size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block-size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Overflow </a:t>
            </a:r>
            <a:r>
              <a:rPr lang="en-US" dirty="0"/>
              <a:t>happens when there is too much content to fit in a box. CSS provides various tools to manage overflow.</a:t>
            </a:r>
          </a:p>
          <a:p>
            <a:pPr marL="571500" lvl="1" indent="0">
              <a:buNone/>
            </a:pPr>
            <a:endParaRPr lang="vi-VN" dirty="0" smtClean="0"/>
          </a:p>
          <a:p>
            <a:r>
              <a:rPr lang="en-US" dirty="0"/>
              <a:t>Unit</a:t>
            </a:r>
          </a:p>
          <a:p>
            <a:pPr lvl="1"/>
            <a:r>
              <a:rPr lang="en-US" u="sng" dirty="0">
                <a:hlinkClick r:id="rId6"/>
              </a:rPr>
              <a:t>https://developer.mozilla.org/en-US/docs/Learn/CSS/Building_blocks/Values_and_units</a:t>
            </a: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layout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1550"/>
            <a:ext cx="7886700" cy="3661069"/>
          </a:xfrm>
        </p:spPr>
        <p:txBody>
          <a:bodyPr/>
          <a:lstStyle/>
          <a:p>
            <a:r>
              <a:rPr lang="en-US" dirty="0"/>
              <a:t>The CSS float </a:t>
            </a:r>
            <a:r>
              <a:rPr lang="en-US" dirty="0" smtClean="0"/>
              <a:t>property</a:t>
            </a:r>
            <a:endParaRPr lang="vi-VN" dirty="0" smtClean="0"/>
          </a:p>
          <a:p>
            <a:pPr lvl="1"/>
            <a:r>
              <a:rPr lang="en-US" dirty="0"/>
              <a:t>The CSS clear property specifies what elements can float beside the cleared element and on which side.</a:t>
            </a:r>
          </a:p>
          <a:p>
            <a:pPr lvl="1"/>
            <a:r>
              <a:rPr lang="en-US" dirty="0"/>
              <a:t>The float property can have one of the following values:</a:t>
            </a:r>
          </a:p>
          <a:p>
            <a:pPr lvl="1" fontAlgn="base"/>
            <a:r>
              <a:rPr lang="en-US" dirty="0"/>
              <a:t>left - The element floats to the left of its container</a:t>
            </a:r>
          </a:p>
          <a:p>
            <a:pPr lvl="1" fontAlgn="base"/>
            <a:r>
              <a:rPr lang="en-US" dirty="0"/>
              <a:t>right - The element floats to the right of its container</a:t>
            </a:r>
          </a:p>
          <a:p>
            <a:pPr lvl="1" fontAlgn="base"/>
            <a:r>
              <a:rPr lang="en-US" dirty="0"/>
              <a:t>none - The element does not float (will be displayed just where it occurs in the text). This is default</a:t>
            </a:r>
          </a:p>
          <a:p>
            <a:pPr lvl="1" fontAlgn="base"/>
            <a:r>
              <a:rPr lang="en-US" dirty="0"/>
              <a:t>inherit - The element inherits the float value of its parent</a:t>
            </a:r>
          </a:p>
          <a:p>
            <a:r>
              <a:rPr lang="vi-VN" dirty="0" smtClean="0"/>
              <a:t>Demo</a:t>
            </a:r>
          </a:p>
          <a:p>
            <a:pPr lvl="1"/>
            <a:r>
              <a:rPr lang="en-US" u="sng" dirty="0">
                <a:hlinkClick r:id="rId3"/>
              </a:rPr>
              <a:t>https://www.w3schools.com/css/tryit.asp?filename=trycss_layout_float2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3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</a:t>
            </a:r>
            <a:r>
              <a:rPr lang="en-US" b="1" dirty="0" smtClean="0"/>
              <a:t>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47750"/>
            <a:ext cx="7886700" cy="3584869"/>
          </a:xfrm>
        </p:spPr>
        <p:txBody>
          <a:bodyPr/>
          <a:lstStyle/>
          <a:p>
            <a:r>
              <a:rPr lang="en-US" dirty="0"/>
              <a:t>Sometimes when writing CSS you will encounter an issue where your CSS doesn't seem to be doing what you </a:t>
            </a:r>
            <a:r>
              <a:rPr lang="vi-VN" dirty="0" smtClean="0"/>
              <a:t>expect.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5362" name="Picture 2" descr="https://lh3.googleusercontent.com/GfX6pkxoMFFYKgcPIwafjgPy9m02z0PrGDBelKWDArN8vy5Nl4eEJ-ytOvLtuJiUw6QUU72Z2Wm4C3mCTzYvu_dBPZ3NvVTOeGSSzP6imd1qA-5yz0Jd9f7mfBwCpEglTS5cRCl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62150"/>
            <a:ext cx="4648271" cy="311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5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 to Responsive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4400550" cy="3263400"/>
          </a:xfrm>
        </p:spPr>
        <p:txBody>
          <a:bodyPr/>
          <a:lstStyle/>
          <a:p>
            <a:r>
              <a:rPr lang="en-US" dirty="0"/>
              <a:t>Responsive web design makes your web page look good on all devices.</a:t>
            </a:r>
          </a:p>
          <a:p>
            <a:pPr lvl="1"/>
            <a:r>
              <a:rPr lang="en-US" dirty="0"/>
              <a:t>Responsive web design uses only HTML and CSS.</a:t>
            </a:r>
          </a:p>
          <a:p>
            <a:pPr lvl="1"/>
            <a:r>
              <a:rPr lang="en-US" dirty="0"/>
              <a:t>Responsive web design is not a program or a JavaScript.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581150"/>
            <a:ext cx="4081661" cy="216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1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 SCSS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Syntactically </a:t>
            </a:r>
            <a:r>
              <a:rPr lang="en-US" b="1" dirty="0"/>
              <a:t>Awesome Style Sheet</a:t>
            </a:r>
            <a:r>
              <a:rPr lang="en-US" dirty="0"/>
              <a:t> is the superset of CSS. SCSS is the more advanced version of </a:t>
            </a:r>
            <a:r>
              <a:rPr lang="en-US" dirty="0" smtClean="0"/>
              <a:t>CSS</a:t>
            </a:r>
          </a:p>
          <a:p>
            <a:pPr lvl="1"/>
            <a:r>
              <a:rPr lang="en-US" dirty="0"/>
              <a:t>SCSS contains all the features of CSS and contains more features that are not present in CSS which makes it a good choice for developers to use it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SCSS offers variables, you can shorten your code by using 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SASS adds the feature of @import which lets you import your customized SCSS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SASS allows us to use nested syntax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https://sass-lang.com/guide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Overview</a:t>
            </a:r>
            <a:endParaRPr b="1"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62000" y="819150"/>
            <a:ext cx="7886700" cy="41910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552450" lvl="0" indent="-45720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100"/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Intro to CSS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CSS 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Syntax 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Cascade 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inheritance</a:t>
            </a:r>
            <a:endParaRPr lang="vi-VN"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CSS Selectors</a:t>
            </a:r>
            <a:endParaRPr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vi-VN" sz="2400" b="1" dirty="0">
                <a:latin typeface="Arial"/>
                <a:ea typeface="Arial"/>
                <a:cs typeface="Arial"/>
                <a:sym typeface="Arial"/>
              </a:rPr>
              <a:t>box 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 - s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ome </a:t>
            </a:r>
            <a:r>
              <a:rPr lang="vi-VN" sz="2400" b="1" dirty="0">
                <a:latin typeface="Arial"/>
                <a:ea typeface="Arial"/>
                <a:cs typeface="Arial"/>
                <a:sym typeface="Arial"/>
              </a:rPr>
              <a:t>basic properties 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CSS 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layout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Debugging 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CSS</a:t>
            </a: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Organizing </a:t>
            </a:r>
            <a:r>
              <a:rPr lang="vi-VN" sz="2400" b="1" dirty="0">
                <a:latin typeface="Arial"/>
                <a:ea typeface="Arial"/>
                <a:cs typeface="Arial"/>
                <a:sym typeface="Arial"/>
              </a:rPr>
              <a:t>your CSS</a:t>
            </a:r>
            <a:endParaRPr lang="vi-VN"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Intro to Responsive</a:t>
            </a:r>
          </a:p>
          <a:p>
            <a:pPr marL="55245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Intro to SCSS (optional)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 startAt="9"/>
            </a:pPr>
            <a:endParaRPr sz="23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CSS Best Practice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://www.tothenew.com/blog/10-best-practices-in-css</a:t>
            </a:r>
            <a:r>
              <a:rPr lang="en-US" dirty="0" smtClean="0">
                <a:hlinkClick r:id="rId2"/>
              </a:rPr>
              <a:t>/</a:t>
            </a:r>
            <a:endParaRPr lang="vi-VN" dirty="0" smtClean="0"/>
          </a:p>
          <a:p>
            <a:pPr lvl="1"/>
            <a:r>
              <a:rPr lang="en-US" dirty="0">
                <a:hlinkClick r:id="rId3"/>
              </a:rPr>
              <a:t>https://css-tricks.com/when-using-important-is-the-right-choice/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71550"/>
            <a:ext cx="5980227" cy="38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Intro to 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CSS stands for Cascading Style Sheets</a:t>
            </a:r>
          </a:p>
          <a:p>
            <a:pPr fontAlgn="base"/>
            <a:r>
              <a:rPr lang="en-US" dirty="0"/>
              <a:t>CSS describes how HTML elements are to be displayed on screen, paper, or in other media</a:t>
            </a:r>
          </a:p>
          <a:p>
            <a:pPr fontAlgn="base"/>
            <a:r>
              <a:rPr lang="en-US" dirty="0"/>
              <a:t>CSS saves a lot of work. It can control the layout of multiple web pages all at once</a:t>
            </a:r>
          </a:p>
          <a:p>
            <a:pPr fontAlgn="base"/>
            <a:r>
              <a:rPr lang="en-US" dirty="0"/>
              <a:t>External stylesheets are stored in CSS files</a:t>
            </a:r>
          </a:p>
        </p:txBody>
      </p:sp>
    </p:spTree>
    <p:extLst>
      <p:ext uri="{BB962C8B-B14F-4D97-AF65-F5344CB8AC3E}">
        <p14:creationId xmlns:p14="http://schemas.microsoft.com/office/powerpoint/2010/main" val="28103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s://lh5.googleusercontent.com/2qcHtF0SDAQdXvPkJUBjE1dQbiZORHF-8958NAlJJ6BYtEWnbew2T4LOR0GY2Pp3VJhEUqD7iCFoqq10IgfufGv49T3RHmD5vhkmYU3rcFKxKoVTGnviGLKBFiH6nTsEiRjkcuj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14550"/>
            <a:ext cx="541972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2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</a:t>
            </a:r>
            <a:r>
              <a:rPr lang="en-US" b="1" dirty="0" smtClean="0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Stylesheets cascade </a:t>
            </a:r>
            <a:endParaRPr lang="vi-VN" dirty="0" smtClean="0"/>
          </a:p>
          <a:p>
            <a:pPr lvl="1"/>
            <a:r>
              <a:rPr lang="vi-VN" dirty="0" smtClean="0"/>
              <a:t>A</a:t>
            </a:r>
            <a:r>
              <a:rPr lang="en-US" dirty="0" smtClean="0"/>
              <a:t>t </a:t>
            </a:r>
            <a:r>
              <a:rPr lang="en-US" dirty="0"/>
              <a:t>a very simple level this means that the order of CSS rules </a:t>
            </a:r>
            <a:r>
              <a:rPr lang="en-US" dirty="0" smtClean="0"/>
              <a:t>matter;</a:t>
            </a:r>
            <a:endParaRPr lang="vi-VN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two rules apply that have equal specificity the one that comes last in the CSS is the one that will be used</a:t>
            </a:r>
            <a:r>
              <a:rPr lang="en-US" dirty="0" smtClean="0"/>
              <a:t>.</a:t>
            </a:r>
            <a:endParaRPr lang="vi-VN" dirty="0" smtClean="0"/>
          </a:p>
          <a:p>
            <a:pPr marL="1466850" lvl="3" indent="0">
              <a:buNone/>
            </a:pPr>
            <a:r>
              <a:rPr lang="en-US" sz="1000" dirty="0"/>
              <a:t>h1 { </a:t>
            </a:r>
          </a:p>
          <a:p>
            <a:pPr marL="1466850" lvl="3" indent="0">
              <a:buNone/>
            </a:pPr>
            <a:r>
              <a:rPr lang="en-US" sz="1000" dirty="0"/>
              <a:t>    color: red; </a:t>
            </a:r>
          </a:p>
          <a:p>
            <a:pPr marL="1466850" lvl="3" indent="0">
              <a:buNone/>
            </a:pPr>
            <a:r>
              <a:rPr lang="en-US" sz="1000" dirty="0"/>
              <a:t>}</a:t>
            </a:r>
          </a:p>
          <a:p>
            <a:pPr marL="1466850" lvl="3" indent="0">
              <a:buNone/>
            </a:pPr>
            <a:r>
              <a:rPr lang="en-US" sz="1000" dirty="0"/>
              <a:t>h1 { </a:t>
            </a:r>
          </a:p>
          <a:p>
            <a:pPr marL="1466850" lvl="3" indent="0">
              <a:buNone/>
            </a:pPr>
            <a:r>
              <a:rPr lang="en-US" sz="1000" dirty="0"/>
              <a:t>    color: blue; </a:t>
            </a:r>
          </a:p>
          <a:p>
            <a:pPr marL="1466850" lvl="3" indent="0">
              <a:buNone/>
            </a:pPr>
            <a:r>
              <a:rPr lang="en-US" sz="1000" dirty="0"/>
              <a:t>}</a:t>
            </a:r>
          </a:p>
          <a:p>
            <a:pPr marL="952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endParaRPr lang="vi-VN" dirty="0" smtClean="0"/>
          </a:p>
          <a:p>
            <a:pPr lvl="2" fontAlgn="base"/>
            <a:r>
              <a:rPr lang="en-US" dirty="0"/>
              <a:t>An element selector is less specific — it will select all elements of that type that appear on a page — so will get a lower score.</a:t>
            </a:r>
          </a:p>
          <a:p>
            <a:pPr lvl="2" fontAlgn="base"/>
            <a:r>
              <a:rPr lang="en-US" dirty="0"/>
              <a:t>A class selector is more specific — it will select only the elements on a page that have a specific class attribute value — so will get a higher score.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</a:t>
            </a:r>
            <a:r>
              <a:rPr lang="en-US" b="1" dirty="0" smtClean="0"/>
              <a:t>inheritance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pPr lvl="1"/>
            <a:r>
              <a:rPr lang="en-US" dirty="0"/>
              <a:t>some CSS property values set on parent elements are inherited by their child elements, and some aren't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Some properties do not inherit — for example if you set a width of 50% on an element, all of its descendants do not get a width of 50% of their parent's width. If this was the case, CSS would be very frustrating to use!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Note</a:t>
            </a:r>
          </a:p>
          <a:p>
            <a:pPr lvl="1"/>
            <a:r>
              <a:rPr lang="en-US" b="1" dirty="0"/>
              <a:t>Inherited properties</a:t>
            </a:r>
            <a:r>
              <a:rPr lang="en-US" dirty="0"/>
              <a:t> — properties that affect their children. </a:t>
            </a:r>
            <a:endParaRPr lang="vi-VN" dirty="0" smtClean="0"/>
          </a:p>
          <a:p>
            <a:pPr lvl="1"/>
            <a:r>
              <a:rPr lang="en-US" b="1" dirty="0"/>
              <a:t>Non-inherited properties</a:t>
            </a:r>
            <a:r>
              <a:rPr lang="en-US" dirty="0"/>
              <a:t> — All the other natural properties, which affect only the element which they define.</a:t>
            </a:r>
          </a:p>
        </p:txBody>
      </p:sp>
    </p:spTree>
    <p:extLst>
      <p:ext uri="{BB962C8B-B14F-4D97-AF65-F5344CB8AC3E}">
        <p14:creationId xmlns:p14="http://schemas.microsoft.com/office/powerpoint/2010/main" val="2678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</TotalTime>
  <Words>1331</Words>
  <Application>Microsoft Office PowerPoint</Application>
  <PresentationFormat>On-screen Show (16:9)</PresentationFormat>
  <Paragraphs>182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Office Theme</vt:lpstr>
      <vt:lpstr>CSS</vt:lpstr>
      <vt:lpstr>References</vt:lpstr>
      <vt:lpstr>Overview</vt:lpstr>
      <vt:lpstr>Intro to CSS</vt:lpstr>
      <vt:lpstr>CSS Syntax</vt:lpstr>
      <vt:lpstr>Cascade and inheritance</vt:lpstr>
      <vt:lpstr>Cascade and inheritance</vt:lpstr>
      <vt:lpstr>Cascade and inheritance (d)</vt:lpstr>
      <vt:lpstr>Cascade and inheritance</vt:lpstr>
      <vt:lpstr>Cascade and inheritance (d)</vt:lpstr>
      <vt:lpstr>!important (d)</vt:lpstr>
      <vt:lpstr>Cascading!</vt:lpstr>
      <vt:lpstr>CSS Selectors</vt:lpstr>
      <vt:lpstr>CSS Selectors</vt:lpstr>
      <vt:lpstr>CSS Selectors</vt:lpstr>
      <vt:lpstr>CSS Selectors</vt:lpstr>
      <vt:lpstr>The box model </vt:lpstr>
      <vt:lpstr>The box model (d) </vt:lpstr>
      <vt:lpstr>The box model </vt:lpstr>
      <vt:lpstr>The box model </vt:lpstr>
      <vt:lpstr>The box model </vt:lpstr>
      <vt:lpstr>The box model </vt:lpstr>
      <vt:lpstr>The box model</vt:lpstr>
      <vt:lpstr>The box model(d)</vt:lpstr>
      <vt:lpstr>CSS layout (d)</vt:lpstr>
      <vt:lpstr>CSS layout</vt:lpstr>
      <vt:lpstr>Debugging CSS</vt:lpstr>
      <vt:lpstr>Intro to Responsive</vt:lpstr>
      <vt:lpstr>Intro SCSS</vt:lpstr>
      <vt:lpstr>CSS Best Practice</vt:lpstr>
      <vt:lpstr>Excercise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cp:lastModifiedBy>Giau Le</cp:lastModifiedBy>
  <cp:revision>63</cp:revision>
  <dcterms:modified xsi:type="dcterms:W3CDTF">2020-06-17T15:41:42Z</dcterms:modified>
</cp:coreProperties>
</file>