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62" r:id="rId4"/>
    <p:sldId id="264" r:id="rId5"/>
    <p:sldId id="265" r:id="rId6"/>
    <p:sldId id="263" r:id="rId7"/>
    <p:sldId id="267" r:id="rId8"/>
    <p:sldId id="266" r:id="rId9"/>
    <p:sldId id="268" r:id="rId10"/>
    <p:sldId id="270" r:id="rId11"/>
    <p:sldId id="271" r:id="rId12"/>
    <p:sldId id="272" r:id="rId13"/>
    <p:sldId id="298" r:id="rId14"/>
    <p:sldId id="292" r:id="rId15"/>
    <p:sldId id="293" r:id="rId16"/>
    <p:sldId id="275" r:id="rId17"/>
    <p:sldId id="281" r:id="rId18"/>
    <p:sldId id="283" r:id="rId19"/>
    <p:sldId id="295" r:id="rId20"/>
    <p:sldId id="296" r:id="rId21"/>
    <p:sldId id="297" r:id="rId22"/>
    <p:sldId id="284" r:id="rId23"/>
    <p:sldId id="285" r:id="rId24"/>
    <p:sldId id="287" r:id="rId25"/>
    <p:sldId id="288" r:id="rId26"/>
    <p:sldId id="276" r:id="rId27"/>
    <p:sldId id="277" r:id="rId28"/>
    <p:sldId id="278" r:id="rId29"/>
    <p:sldId id="280" r:id="rId30"/>
    <p:sldId id="291" r:id="rId31"/>
    <p:sldId id="289" r:id="rId32"/>
    <p:sldId id="290"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p:cViewPr varScale="1">
        <p:scale>
          <a:sx n="125" d="100"/>
          <a:sy n="125" d="100"/>
        </p:scale>
        <p:origin x="187"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5fjU29PBzhQ&amp;list=PL9RNrKqMr5vxRIOiTX_uzIydpBdNFlnxR" TargetMode="External"/><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Database</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6010D-AEDC-4219-B722-591FCE1C2D1D}"/>
              </a:ext>
            </a:extLst>
          </p:cNvPr>
          <p:cNvSpPr>
            <a:spLocks noGrp="1"/>
          </p:cNvSpPr>
          <p:nvPr>
            <p:ph type="title"/>
          </p:nvPr>
        </p:nvSpPr>
        <p:spPr/>
        <p:txBody>
          <a:bodyPr/>
          <a:lstStyle/>
          <a:p>
            <a:r>
              <a:rPr lang="en-US" dirty="0"/>
              <a:t>Table</a:t>
            </a:r>
            <a:r>
              <a:rPr lang="vi-VN" dirty="0"/>
              <a:t> Overview</a:t>
            </a:r>
            <a:endParaRPr lang="en-US" dirty="0"/>
          </a:p>
        </p:txBody>
      </p:sp>
      <p:sp>
        <p:nvSpPr>
          <p:cNvPr id="3" name="Text Placeholder 2">
            <a:extLst>
              <a:ext uri="{FF2B5EF4-FFF2-40B4-BE49-F238E27FC236}">
                <a16:creationId xmlns:a16="http://schemas.microsoft.com/office/drawing/2014/main" xmlns="" id="{E89E1504-A5DB-4A6B-9ACB-0AF9ECB52349}"/>
              </a:ext>
            </a:extLst>
          </p:cNvPr>
          <p:cNvSpPr>
            <a:spLocks noGrp="1"/>
          </p:cNvSpPr>
          <p:nvPr>
            <p:ph type="body" idx="1"/>
          </p:nvPr>
        </p:nvSpPr>
        <p:spPr/>
        <p:txBody>
          <a:bodyPr/>
          <a:lstStyle/>
          <a:p>
            <a:r>
              <a:rPr lang="vi-VN" dirty="0"/>
              <a:t>Field (Trường) là gì </a:t>
            </a:r>
            <a:r>
              <a:rPr lang="en-US" dirty="0"/>
              <a:t>?</a:t>
            </a:r>
            <a:endParaRPr lang="vi-VN" dirty="0"/>
          </a:p>
          <a:p>
            <a:pPr lvl="1"/>
            <a:r>
              <a:rPr lang="vi-VN" dirty="0"/>
              <a:t>Mỗi table được chia thành những thực thể nhỏ hơn gọi là trường.</a:t>
            </a:r>
          </a:p>
          <a:p>
            <a:pPr lvl="2"/>
            <a:r>
              <a:rPr lang="en-US" dirty="0"/>
              <a:t>Ex: </a:t>
            </a:r>
            <a:r>
              <a:rPr lang="vi-VN" dirty="0"/>
              <a:t>Các trường trong bảng </a:t>
            </a:r>
            <a:r>
              <a:rPr lang="en-US" dirty="0"/>
              <a:t>CUSTOMERS table </a:t>
            </a:r>
            <a:r>
              <a:rPr lang="vi-VN" dirty="0"/>
              <a:t>bao gồm </a:t>
            </a:r>
            <a:r>
              <a:rPr lang="en-US" dirty="0"/>
              <a:t>ID, NAME, AGE, ADDRESS and SALARY.</a:t>
            </a:r>
            <a:endParaRPr lang="vi-VN" dirty="0"/>
          </a:p>
          <a:p>
            <a:r>
              <a:rPr lang="vi-VN" dirty="0"/>
              <a:t>R</a:t>
            </a:r>
            <a:r>
              <a:rPr lang="en-US" dirty="0" err="1"/>
              <a:t>ecord</a:t>
            </a:r>
            <a:r>
              <a:rPr lang="en-US" dirty="0"/>
              <a:t> or row? </a:t>
            </a:r>
            <a:endParaRPr lang="vi-VN" dirty="0"/>
          </a:p>
          <a:p>
            <a:pPr lvl="1"/>
            <a:r>
              <a:rPr lang="vi-VN" dirty="0"/>
              <a:t>Một record hay là một hàng dữ liệu tồn tại trong một table</a:t>
            </a:r>
          </a:p>
          <a:p>
            <a:pPr lvl="1"/>
            <a:endParaRPr lang="en-US" dirty="0"/>
          </a:p>
        </p:txBody>
      </p:sp>
      <p:pic>
        <p:nvPicPr>
          <p:cNvPr id="4" name="Picture 3">
            <a:extLst>
              <a:ext uri="{FF2B5EF4-FFF2-40B4-BE49-F238E27FC236}">
                <a16:creationId xmlns:a16="http://schemas.microsoft.com/office/drawing/2014/main" xmlns="" id="{EA89ABDE-3432-4532-B6CF-641EA3F44C55}"/>
              </a:ext>
            </a:extLst>
          </p:cNvPr>
          <p:cNvPicPr>
            <a:picLocks noChangeAspect="1"/>
          </p:cNvPicPr>
          <p:nvPr/>
        </p:nvPicPr>
        <p:blipFill>
          <a:blip r:embed="rId2"/>
          <a:stretch>
            <a:fillRect/>
          </a:stretch>
        </p:blipFill>
        <p:spPr>
          <a:xfrm>
            <a:off x="1828800" y="3638550"/>
            <a:ext cx="4010025" cy="772068"/>
          </a:xfrm>
          <a:prstGeom prst="rect">
            <a:avLst/>
          </a:prstGeom>
        </p:spPr>
      </p:pic>
    </p:spTree>
    <p:extLst>
      <p:ext uri="{BB962C8B-B14F-4D97-AF65-F5344CB8AC3E}">
        <p14:creationId xmlns:p14="http://schemas.microsoft.com/office/powerpoint/2010/main" val="4282488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4D912-DDD7-4691-BB39-3739F92A061E}"/>
              </a:ext>
            </a:extLst>
          </p:cNvPr>
          <p:cNvSpPr>
            <a:spLocks noGrp="1"/>
          </p:cNvSpPr>
          <p:nvPr>
            <p:ph type="title"/>
          </p:nvPr>
        </p:nvSpPr>
        <p:spPr/>
        <p:txBody>
          <a:bodyPr/>
          <a:lstStyle/>
          <a:p>
            <a:r>
              <a:rPr lang="vi-VN" dirty="0"/>
              <a:t>Table</a:t>
            </a:r>
            <a:endParaRPr lang="en-US" dirty="0"/>
          </a:p>
        </p:txBody>
      </p:sp>
      <p:sp>
        <p:nvSpPr>
          <p:cNvPr id="3" name="Text Placeholder 2">
            <a:extLst>
              <a:ext uri="{FF2B5EF4-FFF2-40B4-BE49-F238E27FC236}">
                <a16:creationId xmlns:a16="http://schemas.microsoft.com/office/drawing/2014/main" xmlns="" id="{EC6F39E8-9DEC-4E76-B3AB-1747C058CBF7}"/>
              </a:ext>
            </a:extLst>
          </p:cNvPr>
          <p:cNvSpPr>
            <a:spLocks noGrp="1"/>
          </p:cNvSpPr>
          <p:nvPr>
            <p:ph type="body" idx="1"/>
          </p:nvPr>
        </p:nvSpPr>
        <p:spPr>
          <a:xfrm>
            <a:off x="628650" y="1369219"/>
            <a:ext cx="5467350" cy="3183731"/>
          </a:xfrm>
        </p:spPr>
        <p:txBody>
          <a:bodyPr/>
          <a:lstStyle/>
          <a:p>
            <a:r>
              <a:rPr lang="vi-VN" dirty="0"/>
              <a:t>C</a:t>
            </a:r>
            <a:r>
              <a:rPr lang="en-US" dirty="0" err="1"/>
              <a:t>olumn</a:t>
            </a:r>
            <a:r>
              <a:rPr lang="en-US" dirty="0"/>
              <a:t>?</a:t>
            </a:r>
            <a:endParaRPr lang="vi-VN" dirty="0"/>
          </a:p>
          <a:p>
            <a:pPr lvl="1"/>
            <a:r>
              <a:rPr lang="vi-VN" dirty="0"/>
              <a:t>Column là thực thể theo chiều dọc của một table mà chứa tất cả các thông tin liên quan đến một field cục thể trong bảng.</a:t>
            </a:r>
            <a:endParaRPr lang="en-US" dirty="0"/>
          </a:p>
        </p:txBody>
      </p:sp>
      <p:pic>
        <p:nvPicPr>
          <p:cNvPr id="4" name="Picture 3">
            <a:extLst>
              <a:ext uri="{FF2B5EF4-FFF2-40B4-BE49-F238E27FC236}">
                <a16:creationId xmlns:a16="http://schemas.microsoft.com/office/drawing/2014/main" xmlns="" id="{3BC97525-BCDB-42D2-ACF0-772E37A2DD10}"/>
              </a:ext>
            </a:extLst>
          </p:cNvPr>
          <p:cNvPicPr>
            <a:picLocks noChangeAspect="1"/>
          </p:cNvPicPr>
          <p:nvPr/>
        </p:nvPicPr>
        <p:blipFill>
          <a:blip r:embed="rId2"/>
          <a:stretch>
            <a:fillRect/>
          </a:stretch>
        </p:blipFill>
        <p:spPr>
          <a:xfrm>
            <a:off x="6400800" y="1093350"/>
            <a:ext cx="1457325" cy="3924300"/>
          </a:xfrm>
          <a:prstGeom prst="rect">
            <a:avLst/>
          </a:prstGeom>
        </p:spPr>
      </p:pic>
    </p:spTree>
    <p:extLst>
      <p:ext uri="{BB962C8B-B14F-4D97-AF65-F5344CB8AC3E}">
        <p14:creationId xmlns:p14="http://schemas.microsoft.com/office/powerpoint/2010/main" val="4100519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52B1A-59EB-4858-9C28-1C6DD2DF6FC6}"/>
              </a:ext>
            </a:extLst>
          </p:cNvPr>
          <p:cNvSpPr>
            <a:spLocks noGrp="1"/>
          </p:cNvSpPr>
          <p:nvPr>
            <p:ph type="title"/>
          </p:nvPr>
        </p:nvSpPr>
        <p:spPr>
          <a:xfrm>
            <a:off x="2514600" y="273844"/>
            <a:ext cx="6000805" cy="640200"/>
          </a:xfrm>
        </p:spPr>
        <p:txBody>
          <a:bodyPr/>
          <a:lstStyle/>
          <a:p>
            <a:r>
              <a:rPr lang="en-US" sz="3200" dirty="0"/>
              <a:t>DDL – </a:t>
            </a:r>
            <a:r>
              <a:rPr lang="vi-VN" sz="3200" dirty="0"/>
              <a:t>Ngôn ngữ định nghĩa dữ liệu</a:t>
            </a:r>
            <a:endParaRPr lang="en-US" sz="3200" dirty="0"/>
          </a:p>
        </p:txBody>
      </p:sp>
      <p:sp>
        <p:nvSpPr>
          <p:cNvPr id="3" name="Text Placeholder 2">
            <a:extLst>
              <a:ext uri="{FF2B5EF4-FFF2-40B4-BE49-F238E27FC236}">
                <a16:creationId xmlns:a16="http://schemas.microsoft.com/office/drawing/2014/main" xmlns="" id="{2BE1FE44-90C2-4D3C-BFF5-55335BA3F82B}"/>
              </a:ext>
            </a:extLst>
          </p:cNvPr>
          <p:cNvSpPr>
            <a:spLocks noGrp="1"/>
          </p:cNvSpPr>
          <p:nvPr>
            <p:ph type="body" idx="1"/>
          </p:nvPr>
        </p:nvSpPr>
        <p:spPr>
          <a:xfrm>
            <a:off x="628650" y="1369219"/>
            <a:ext cx="4629150" cy="3263400"/>
          </a:xfrm>
        </p:spPr>
        <p:txBody>
          <a:bodyPr/>
          <a:lstStyle/>
          <a:p>
            <a:r>
              <a:rPr lang="en-US" dirty="0"/>
              <a:t>CREATE</a:t>
            </a:r>
            <a:endParaRPr lang="vi-VN" dirty="0"/>
          </a:p>
          <a:p>
            <a:pPr lvl="1"/>
            <a:r>
              <a:rPr lang="vi-VN" dirty="0"/>
              <a:t>Tạo một table, một view của table hoặc một đối tượng khác trong database</a:t>
            </a:r>
          </a:p>
          <a:p>
            <a:r>
              <a:rPr lang="en-US" dirty="0"/>
              <a:t>ALTER</a:t>
            </a:r>
            <a:endParaRPr lang="vi-VN" dirty="0"/>
          </a:p>
          <a:p>
            <a:pPr lvl="1"/>
            <a:r>
              <a:rPr lang="vi-VN" dirty="0"/>
              <a:t>Sửa một đối tượng đang tồn tại trong database, như là table.</a:t>
            </a:r>
          </a:p>
          <a:p>
            <a:r>
              <a:rPr lang="en-US" dirty="0"/>
              <a:t>DROP</a:t>
            </a:r>
            <a:endParaRPr lang="vi-VN" dirty="0"/>
          </a:p>
          <a:p>
            <a:pPr lvl="1"/>
            <a:r>
              <a:rPr lang="vi-VN" dirty="0"/>
              <a:t>Xóa toàn bộ table, một view của table hoặc một đối tượng khác trong database</a:t>
            </a:r>
            <a:endParaRPr lang="en-US" dirty="0"/>
          </a:p>
          <a:p>
            <a:endParaRPr lang="vi-VN" dirty="0"/>
          </a:p>
          <a:p>
            <a:endParaRPr lang="vi-VN" dirty="0"/>
          </a:p>
          <a:p>
            <a:endParaRPr lang="en-US" dirty="0"/>
          </a:p>
        </p:txBody>
      </p:sp>
      <p:sp>
        <p:nvSpPr>
          <p:cNvPr id="4" name="Rectangle 1">
            <a:extLst>
              <a:ext uri="{FF2B5EF4-FFF2-40B4-BE49-F238E27FC236}">
                <a16:creationId xmlns:a16="http://schemas.microsoft.com/office/drawing/2014/main" xmlns="" id="{C171F961-4F58-4F5D-BD55-A4FC07A5D8DD}"/>
              </a:ext>
            </a:extLst>
          </p:cNvPr>
          <p:cNvSpPr>
            <a:spLocks noChangeArrowheads="1"/>
          </p:cNvSpPr>
          <p:nvPr/>
        </p:nvSpPr>
        <p:spPr bwMode="auto">
          <a:xfrm>
            <a:off x="5467350" y="1200150"/>
            <a:ext cx="30480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CREATE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rPr>
              <a:t>(</a:t>
            </a:r>
            <a:br>
              <a:rPr kumimoji="0" lang="en-US" altLang="en-US" sz="1600" b="0" i="0" u="none" strike="noStrike" cap="none" normalizeH="0" baseline="0" dirty="0">
                <a:ln>
                  <a:noFill/>
                </a:ln>
                <a:solidFill>
                  <a:srgbClr val="A9B7C6"/>
                </a:solidFill>
                <a:effectLst/>
                <a:latin typeface="Consolas" panose="020B06090202040302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column1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column2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column3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br>
              <a:rPr kumimoji="0" lang="en-US" altLang="en-US" sz="1600" b="0" i="0" u="none" strike="noStrike" cap="none" normalizeH="0" baseline="0" dirty="0">
                <a:ln>
                  <a:noFill/>
                </a:ln>
                <a:solidFill>
                  <a:srgbClr val="A9B7C6"/>
                </a:solidFill>
                <a:effectLst/>
                <a:latin typeface="Consolas" panose="020B06090202040302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xmlns="" id="{673C4EFC-DF63-4593-AF9E-ED63142E9FBD}"/>
              </a:ext>
            </a:extLst>
          </p:cNvPr>
          <p:cNvSpPr>
            <a:spLocks noChangeArrowheads="1"/>
          </p:cNvSpPr>
          <p:nvPr/>
        </p:nvSpPr>
        <p:spPr bwMode="auto">
          <a:xfrm>
            <a:off x="5448815" y="2724150"/>
            <a:ext cx="3066535"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ALTER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ADD </a:t>
            </a:r>
            <a:r>
              <a:rPr kumimoji="0" lang="en-US" altLang="en-US" sz="1600" b="0" i="0" u="none" strike="noStrike" cap="none" normalizeH="0" baseline="0" dirty="0" err="1">
                <a:ln>
                  <a:noFill/>
                </a:ln>
                <a:solidFill>
                  <a:srgbClr val="9876AA"/>
                </a:solidFill>
                <a:effectLst/>
                <a:latin typeface="Consolas" panose="020B0609020204030204" pitchFamily="49" charset="0"/>
              </a:rPr>
              <a:t>column_name</a:t>
            </a:r>
            <a:r>
              <a:rPr kumimoji="0" lang="en-US" altLang="en-US" sz="1600" b="0" i="0" u="none" strike="noStrike" cap="none" normalizeH="0" baseline="0" dirty="0">
                <a:ln>
                  <a:noFill/>
                </a:ln>
                <a:solidFill>
                  <a:srgbClr val="9876AA"/>
                </a:solidFill>
                <a:effectLst/>
                <a:latin typeface="Consolas" panose="020B06090202040302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C97B89FD-AEE3-4084-B26C-381FFA3AB4D0}"/>
              </a:ext>
            </a:extLst>
          </p:cNvPr>
          <p:cNvSpPr>
            <a:spLocks noChangeArrowheads="1"/>
          </p:cNvSpPr>
          <p:nvPr/>
        </p:nvSpPr>
        <p:spPr bwMode="auto">
          <a:xfrm>
            <a:off x="5467350" y="3774073"/>
            <a:ext cx="3048000"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DROP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297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3844"/>
            <a:ext cx="5924605" cy="640200"/>
          </a:xfrm>
        </p:spPr>
        <p:txBody>
          <a:bodyPr/>
          <a:lstStyle/>
          <a:p>
            <a:r>
              <a:rPr lang="en-US" sz="3200" dirty="0"/>
              <a:t>DDL – </a:t>
            </a:r>
            <a:r>
              <a:rPr lang="vi-VN" sz="3200" dirty="0"/>
              <a:t>Ngôn ngữ định nghĩa dữ liệu</a:t>
            </a:r>
            <a:endParaRPr lang="en-US" sz="3200" dirty="0"/>
          </a:p>
        </p:txBody>
      </p:sp>
      <p:sp>
        <p:nvSpPr>
          <p:cNvPr id="3" name="Text Placeholder 2"/>
          <p:cNvSpPr>
            <a:spLocks noGrp="1"/>
          </p:cNvSpPr>
          <p:nvPr>
            <p:ph type="body" idx="1"/>
          </p:nvPr>
        </p:nvSpPr>
        <p:spPr/>
        <p:txBody>
          <a:bodyPr/>
          <a:lstStyle/>
          <a:p>
            <a:r>
              <a:rPr lang="vi-VN" dirty="0"/>
              <a:t>Index</a:t>
            </a:r>
          </a:p>
          <a:p>
            <a:pPr lvl="1"/>
            <a:r>
              <a:rPr lang="vi-VN" dirty="0"/>
              <a:t>Indexes được sử dụng để lấy data từ database nhanh hơn.</a:t>
            </a:r>
          </a:p>
          <a:p>
            <a:pPr lvl="1"/>
            <a:r>
              <a:rPr lang="vi-VN" dirty="0"/>
              <a:t>Người dùng không thể thấy các index, chỉ sử dụng để tăng tốc độ tìm kiếm và query.</a:t>
            </a:r>
          </a:p>
          <a:p>
            <a:pPr lvl="2"/>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INDEX</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index_name</a:t>
            </a:r>
            <a:r>
              <a:rPr lang="en-US" dirty="0"/>
              <a:t/>
            </a:r>
            <a:br>
              <a:rPr lang="en-US" dirty="0"/>
            </a:br>
            <a:r>
              <a:rPr lang="en-US" dirty="0">
                <a:solidFill>
                  <a:srgbClr val="0000CD"/>
                </a:solidFill>
                <a:latin typeface="Consolas" panose="020B0609020204030204" pitchFamily="49" charset="0"/>
              </a:rPr>
              <a:t>ON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endParaRPr lang="vi-VN" dirty="0">
              <a:solidFill>
                <a:srgbClr val="000000"/>
              </a:solidFill>
              <a:latin typeface="Consolas" panose="020B0609020204030204" pitchFamily="49" charset="0"/>
            </a:endParaRPr>
          </a:p>
          <a:p>
            <a:pPr lvl="2"/>
            <a:r>
              <a:rPr lang="vi-VN" dirty="0">
                <a:solidFill>
                  <a:srgbClr val="000000"/>
                </a:solidFill>
                <a:latin typeface="Consolas" panose="020B0609020204030204" pitchFamily="49" charset="0"/>
              </a:rPr>
              <a:t>Ex: </a:t>
            </a:r>
          </a:p>
          <a:p>
            <a:pPr lvl="3"/>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idx_pname</a:t>
            </a:r>
            <a:r>
              <a:rPr lang="en-US" dirty="0"/>
              <a:t/>
            </a:r>
            <a:br>
              <a:rPr lang="en-US" dirty="0"/>
            </a:br>
            <a:r>
              <a:rPr lang="en-US" dirty="0">
                <a:solidFill>
                  <a:srgbClr val="0000CD"/>
                </a:solidFill>
                <a:latin typeface="Consolas" panose="020B0609020204030204" pitchFamily="49" charset="0"/>
              </a:rPr>
              <a:t>ON</a:t>
            </a:r>
            <a:r>
              <a:rPr lang="en-US" dirty="0">
                <a:solidFill>
                  <a:srgbClr val="000000"/>
                </a:solidFill>
                <a:latin typeface="Consolas" panose="020B0609020204030204" pitchFamily="49" charset="0"/>
              </a:rPr>
              <a:t> Persons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274241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271D5-E104-4DCB-B957-A4FBB23B26BE}"/>
              </a:ext>
            </a:extLst>
          </p:cNvPr>
          <p:cNvSpPr>
            <a:spLocks noGrp="1"/>
          </p:cNvSpPr>
          <p:nvPr>
            <p:ph type="title"/>
          </p:nvPr>
        </p:nvSpPr>
        <p:spPr/>
        <p:txBody>
          <a:bodyPr/>
          <a:lstStyle/>
          <a:p>
            <a:r>
              <a:rPr lang="en-US" dirty="0"/>
              <a:t>SQL Constraints (P.20)</a:t>
            </a:r>
          </a:p>
        </p:txBody>
      </p:sp>
      <p:sp>
        <p:nvSpPr>
          <p:cNvPr id="3" name="Text Placeholder 2">
            <a:extLst>
              <a:ext uri="{FF2B5EF4-FFF2-40B4-BE49-F238E27FC236}">
                <a16:creationId xmlns:a16="http://schemas.microsoft.com/office/drawing/2014/main" xmlns="" id="{52CF2E1D-8E76-423C-82A1-61D2021EC97C}"/>
              </a:ext>
            </a:extLst>
          </p:cNvPr>
          <p:cNvSpPr>
            <a:spLocks noGrp="1"/>
          </p:cNvSpPr>
          <p:nvPr>
            <p:ph type="body" idx="1"/>
          </p:nvPr>
        </p:nvSpPr>
        <p:spPr>
          <a:xfrm>
            <a:off x="628650" y="1369218"/>
            <a:ext cx="7886700" cy="3640931"/>
          </a:xfrm>
        </p:spPr>
        <p:txBody>
          <a:bodyPr/>
          <a:lstStyle/>
          <a:p>
            <a:r>
              <a:rPr lang="vi-VN" dirty="0"/>
              <a:t>Ràng buộc là các rules bắt buộc trên column của table</a:t>
            </a:r>
          </a:p>
          <a:p>
            <a:r>
              <a:rPr lang="vi-VN" dirty="0"/>
              <a:t>Để giới hạn kiểu dữ liệu mà có thể insert vào table</a:t>
            </a:r>
          </a:p>
          <a:p>
            <a:r>
              <a:rPr lang="vi-VN" dirty="0"/>
              <a:t>Điều này đảm bảo tính chính xác và tin cậy của dữ liệu trong database.</a:t>
            </a:r>
          </a:p>
          <a:p>
            <a:pPr marL="1047750" lvl="2" indent="0">
              <a:buNone/>
            </a:pPr>
            <a:r>
              <a:rPr lang="en-US" dirty="0"/>
              <a:t> NOT NULL Constraint: Ensures that a column cannot have NULL value.</a:t>
            </a:r>
          </a:p>
          <a:p>
            <a:pPr marL="1047750" lvl="2" indent="0">
              <a:buNone/>
            </a:pPr>
            <a:r>
              <a:rPr lang="en-US" dirty="0"/>
              <a:t> DEFAULT Constraint: Provides a default value for a column when none is specified.</a:t>
            </a:r>
          </a:p>
          <a:p>
            <a:pPr marL="1047750" lvl="2" indent="0">
              <a:buNone/>
            </a:pPr>
            <a:r>
              <a:rPr lang="en-US" dirty="0"/>
              <a:t> UNIQUE Constraint: Ensures that all values in a column are different.</a:t>
            </a:r>
          </a:p>
          <a:p>
            <a:pPr marL="1047750" lvl="2" indent="0">
              <a:buNone/>
            </a:pPr>
            <a:r>
              <a:rPr lang="en-US" dirty="0"/>
              <a:t> PRIMARY Key: Uniquely identified each rows/records in a database table.</a:t>
            </a:r>
          </a:p>
          <a:p>
            <a:pPr marL="1047750" lvl="2" indent="0">
              <a:buNone/>
            </a:pPr>
            <a:r>
              <a:rPr lang="en-US" dirty="0"/>
              <a:t> FOREIGN Key: Uniquely identified a rows/records in any another database table.</a:t>
            </a:r>
          </a:p>
          <a:p>
            <a:pPr marL="1047750" lvl="2" indent="0">
              <a:buNone/>
            </a:pPr>
            <a:r>
              <a:rPr lang="en-US" dirty="0"/>
              <a:t> CHECK Constraint: The CHECK constraint ensures that all values in a column satisfy certain conditions.</a:t>
            </a:r>
          </a:p>
          <a:p>
            <a:pPr marL="1047750" lvl="2" indent="0">
              <a:buNone/>
            </a:pPr>
            <a:r>
              <a:rPr lang="en-US" dirty="0"/>
              <a:t> INDEX: Use to create and retrieve data from the database very quickly.</a:t>
            </a:r>
          </a:p>
        </p:txBody>
      </p:sp>
    </p:spTree>
    <p:extLst>
      <p:ext uri="{BB962C8B-B14F-4D97-AF65-F5344CB8AC3E}">
        <p14:creationId xmlns:p14="http://schemas.microsoft.com/office/powerpoint/2010/main" val="1223074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Constraints</a:t>
            </a:r>
          </a:p>
        </p:txBody>
      </p:sp>
      <p:sp>
        <p:nvSpPr>
          <p:cNvPr id="3" name="Text Placeholder 2"/>
          <p:cNvSpPr>
            <a:spLocks noGrp="1"/>
          </p:cNvSpPr>
          <p:nvPr>
            <p:ph type="body" idx="1"/>
          </p:nvPr>
        </p:nvSpPr>
        <p:spPr>
          <a:xfrm>
            <a:off x="628650" y="1369219"/>
            <a:ext cx="5162550" cy="3263400"/>
          </a:xfrm>
        </p:spPr>
        <p:txBody>
          <a:bodyPr/>
          <a:lstStyle/>
          <a:p>
            <a:r>
              <a:rPr lang="en-US" dirty="0"/>
              <a:t>NOT NULL Constraint</a:t>
            </a:r>
            <a:endParaRPr lang="vi-VN" dirty="0"/>
          </a:p>
          <a:p>
            <a:pPr lvl="1"/>
            <a:r>
              <a:rPr lang="vi-VN" dirty="0"/>
              <a:t>Mặc định, một column có thể có các giá trị NULL. Nếu bạn không muốn một column có giá trị NULL thì cần định nghĩa ràng buộc trên column đó.</a:t>
            </a:r>
          </a:p>
          <a:p>
            <a:pPr lvl="1"/>
            <a:r>
              <a:rPr lang="vi-VN" dirty="0"/>
              <a:t>Giá trị </a:t>
            </a:r>
            <a:r>
              <a:rPr lang="en-US" dirty="0"/>
              <a:t>NULL</a:t>
            </a:r>
            <a:r>
              <a:rPr lang="vi-VN" dirty="0"/>
              <a:t> không được phép trên column đó</a:t>
            </a:r>
            <a:r>
              <a:rPr lang="en-US" dirty="0"/>
              <a:t>.</a:t>
            </a:r>
            <a:endParaRPr lang="vi-VN" dirty="0"/>
          </a:p>
          <a:p>
            <a:r>
              <a:rPr lang="en-US" dirty="0"/>
              <a:t>DEFAULT Constraint</a:t>
            </a:r>
            <a:endParaRPr lang="vi-VN" dirty="0"/>
          </a:p>
          <a:p>
            <a:r>
              <a:rPr lang="vi-VN" dirty="0"/>
              <a:t>UNIQUE Constraint</a:t>
            </a:r>
          </a:p>
          <a:p>
            <a:pPr marL="95250" indent="0">
              <a:buNone/>
            </a:pPr>
            <a:r>
              <a:rPr lang="en-US" dirty="0"/>
              <a:t> </a:t>
            </a:r>
            <a:r>
              <a:rPr lang="vi-VN" dirty="0"/>
              <a:t>		</a:t>
            </a:r>
            <a:endParaRPr lang="en-US" dirty="0"/>
          </a:p>
        </p:txBody>
      </p:sp>
      <p:sp>
        <p:nvSpPr>
          <p:cNvPr id="4" name="Rectangle 1"/>
          <p:cNvSpPr>
            <a:spLocks noChangeArrowheads="1"/>
          </p:cNvSpPr>
          <p:nvPr/>
        </p:nvSpPr>
        <p:spPr bwMode="auto">
          <a:xfrm>
            <a:off x="5816432" y="1809750"/>
            <a:ext cx="2946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MODIFY 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xmlns="" id="{1FD4F09B-28BD-4636-AB44-462905190B81}"/>
              </a:ext>
            </a:extLst>
          </p:cNvPr>
          <p:cNvSpPr>
            <a:spLocks noChangeArrowheads="1"/>
          </p:cNvSpPr>
          <p:nvPr/>
        </p:nvSpPr>
        <p:spPr bwMode="auto">
          <a:xfrm>
            <a:off x="5816433" y="3188301"/>
            <a:ext cx="2946568"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MODIFY 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DEFAULT </a:t>
            </a:r>
            <a:r>
              <a:rPr kumimoji="0" lang="en-US" altLang="en-US" sz="900" b="0" i="0" u="none" strike="noStrike" cap="none" normalizeH="0" baseline="0" dirty="0">
                <a:ln>
                  <a:noFill/>
                </a:ln>
                <a:solidFill>
                  <a:srgbClr val="6897BB"/>
                </a:solidFill>
                <a:effectLst/>
                <a:latin typeface="Consolas" panose="020B0609020204030204" pitchFamily="49" charset="0"/>
              </a:rPr>
              <a:t>5000.00</a:t>
            </a:r>
            <a:r>
              <a:rPr kumimoji="0" lang="en-US" altLang="en-US" sz="900" b="0" i="0" u="none" strike="noStrike" cap="none" normalizeH="0" baseline="0" dirty="0">
                <a:ln>
                  <a:noFill/>
                </a:ln>
                <a:solidFill>
                  <a:srgbClr val="CC7832"/>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xmlns="" id="{A82D17AD-7D3B-4F6C-B231-E4E33CB94204}"/>
              </a:ext>
            </a:extLst>
          </p:cNvPr>
          <p:cNvSpPr>
            <a:spLocks noChangeArrowheads="1"/>
          </p:cNvSpPr>
          <p:nvPr/>
        </p:nvSpPr>
        <p:spPr bwMode="auto">
          <a:xfrm>
            <a:off x="5816432" y="3867150"/>
            <a:ext cx="2946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nsolas" panose="020B0609020204030204" pitchFamily="49" charset="0"/>
              </a:rPr>
              <a:t>ALTER TABLE </a:t>
            </a:r>
            <a:r>
              <a:rPr kumimoji="0" lang="en-US" altLang="en-US" sz="900" b="0" i="0" u="none" strike="noStrike" cap="none" normalizeH="0" baseline="0">
                <a:ln>
                  <a:noFill/>
                </a:ln>
                <a:solidFill>
                  <a:srgbClr val="A9B7C6"/>
                </a:solidFill>
                <a:effectLst/>
                <a:latin typeface="Consolas" panose="020B0609020204030204" pitchFamily="49" charset="0"/>
              </a:rPr>
              <a:t>CUSTOMERS </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MODIFY AGE </a:t>
            </a:r>
            <a:r>
              <a:rPr kumimoji="0" lang="en-US" altLang="en-US" sz="900" b="0" i="0" u="none" strike="noStrike" cap="none" normalizeH="0" baseline="0">
                <a:ln>
                  <a:noFill/>
                </a:ln>
                <a:solidFill>
                  <a:srgbClr val="CC7832"/>
                </a:solidFill>
                <a:effectLst/>
                <a:latin typeface="Consolas" panose="020B0609020204030204" pitchFamily="49" charset="0"/>
              </a:rPr>
              <a:t>INT NOT NULL UNIQUE;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2664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61A72-EF10-4766-995A-B032C7B8D62A}"/>
              </a:ext>
            </a:extLst>
          </p:cNvPr>
          <p:cNvSpPr>
            <a:spLocks noGrp="1"/>
          </p:cNvSpPr>
          <p:nvPr>
            <p:ph type="title"/>
          </p:nvPr>
        </p:nvSpPr>
        <p:spPr>
          <a:xfrm>
            <a:off x="2286000" y="273844"/>
            <a:ext cx="6229405" cy="640200"/>
          </a:xfrm>
        </p:spPr>
        <p:txBody>
          <a:bodyPr/>
          <a:lstStyle/>
          <a:p>
            <a:r>
              <a:rPr lang="en-US" dirty="0"/>
              <a:t>DML – </a:t>
            </a:r>
            <a:r>
              <a:rPr lang="vi-VN" dirty="0"/>
              <a:t>Ngôn ngữ thao tác dữ liệu</a:t>
            </a:r>
            <a:endParaRPr lang="en-US" dirty="0"/>
          </a:p>
        </p:txBody>
      </p:sp>
      <p:sp>
        <p:nvSpPr>
          <p:cNvPr id="3" name="Text Placeholder 2">
            <a:extLst>
              <a:ext uri="{FF2B5EF4-FFF2-40B4-BE49-F238E27FC236}">
                <a16:creationId xmlns:a16="http://schemas.microsoft.com/office/drawing/2014/main" xmlns="" id="{EF5EAF4A-1F07-4DFF-BD75-8B9C5A926B31}"/>
              </a:ext>
            </a:extLst>
          </p:cNvPr>
          <p:cNvSpPr>
            <a:spLocks noGrp="1"/>
          </p:cNvSpPr>
          <p:nvPr>
            <p:ph type="body" idx="1"/>
          </p:nvPr>
        </p:nvSpPr>
        <p:spPr/>
        <p:txBody>
          <a:bodyPr/>
          <a:lstStyle/>
          <a:p>
            <a:r>
              <a:rPr lang="en-US" dirty="0"/>
              <a:t>SQL INSERT Query</a:t>
            </a:r>
            <a:endParaRPr lang="vi-VN" dirty="0"/>
          </a:p>
          <a:p>
            <a:pPr lvl="1"/>
            <a:r>
              <a:rPr lang="en-US" dirty="0"/>
              <a:t>The SQL INSERT INTO Statement </a:t>
            </a:r>
            <a:r>
              <a:rPr lang="vi-VN" dirty="0"/>
              <a:t>được sử dụng để thêm mới các rows dữ liệu cho bảng trong database.</a:t>
            </a:r>
          </a:p>
          <a:p>
            <a:pPr lvl="1"/>
            <a:r>
              <a:rPr lang="vi-VN" dirty="0"/>
              <a:t>Cú pháp</a:t>
            </a:r>
          </a:p>
          <a:p>
            <a:pPr lvl="1"/>
            <a:endParaRPr lang="vi-VN" dirty="0"/>
          </a:p>
          <a:p>
            <a:pPr lvl="1"/>
            <a:r>
              <a:rPr lang="vi-VN" dirty="0"/>
              <a:t>Insert dữ liệu vào một bảng từ một bảng khác </a:t>
            </a:r>
          </a:p>
          <a:p>
            <a:pPr lvl="2"/>
            <a:endParaRPr lang="en-US" dirty="0"/>
          </a:p>
        </p:txBody>
      </p:sp>
      <p:sp>
        <p:nvSpPr>
          <p:cNvPr id="5" name="Rectangle 2">
            <a:extLst>
              <a:ext uri="{FF2B5EF4-FFF2-40B4-BE49-F238E27FC236}">
                <a16:creationId xmlns:a16="http://schemas.microsoft.com/office/drawing/2014/main" xmlns="" id="{CF536D12-8ADD-47A3-8F8C-0A3E2075D1F8}"/>
              </a:ext>
            </a:extLst>
          </p:cNvPr>
          <p:cNvSpPr>
            <a:spLocks noChangeArrowheads="1"/>
          </p:cNvSpPr>
          <p:nvPr/>
        </p:nvSpPr>
        <p:spPr bwMode="auto">
          <a:xfrm>
            <a:off x="2400300" y="2495550"/>
            <a:ext cx="43434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INSERT INTO TABLE_NAME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column3</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VALUES </a:t>
            </a:r>
            <a:r>
              <a:rPr kumimoji="0" lang="en-US" altLang="en-US" sz="900" b="0" i="0" u="none" strike="noStrike" cap="none" normalizeH="0" baseline="0" dirty="0">
                <a:ln>
                  <a:noFill/>
                </a:ln>
                <a:solidFill>
                  <a:srgbClr val="A9B7C6"/>
                </a:solidFill>
                <a:effectLst/>
                <a:latin typeface="Consolas" panose="020B0609020204030204" pitchFamily="49" charset="0"/>
              </a:rPr>
              <a:t>(value1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value2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value3</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valueN</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E99C9779-67D5-499E-8DA8-4C3C3476E88F}"/>
              </a:ext>
            </a:extLst>
          </p:cNvPr>
          <p:cNvSpPr>
            <a:spLocks noChangeArrowheads="1"/>
          </p:cNvSpPr>
          <p:nvPr/>
        </p:nvSpPr>
        <p:spPr bwMode="auto">
          <a:xfrm>
            <a:off x="2400300" y="3344882"/>
            <a:ext cx="4343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INSERT INTO </a:t>
            </a:r>
            <a:r>
              <a:rPr kumimoji="0" lang="en-US" altLang="en-US" sz="900" b="0" i="0" u="none" strike="noStrike" cap="none" normalizeH="0" baseline="0" dirty="0" err="1">
                <a:ln>
                  <a:noFill/>
                </a:ln>
                <a:solidFill>
                  <a:srgbClr val="A9B7C6"/>
                </a:solidFill>
                <a:effectLst/>
                <a:latin typeface="Consolas" panose="020B0609020204030204" pitchFamily="49" charset="0"/>
              </a:rPr>
              <a:t>first_table_name</a:t>
            </a:r>
            <a:r>
              <a:rPr kumimoji="0" lang="en-US" altLang="en-US" sz="900" b="0" i="0" u="none" strike="noStrike" cap="none" normalizeH="0" baseline="0" dirty="0">
                <a:ln>
                  <a:noFill/>
                </a:ln>
                <a:solidFill>
                  <a:srgbClr val="A9B7C6"/>
                </a:solidFill>
                <a:effectLst/>
                <a:latin typeface="Consolas" panose="020B0609020204030204" pitchFamily="49" charset="0"/>
              </a:rPr>
              <a:t> [(column1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SELECT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err="1">
                <a:ln>
                  <a:noFill/>
                </a:ln>
                <a:solidFill>
                  <a:srgbClr val="A9B7C6"/>
                </a:solidFill>
                <a:effectLst/>
                <a:latin typeface="Consolas" panose="020B0609020204030204" pitchFamily="49" charset="0"/>
              </a:rPr>
              <a:t>second_table_name</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644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B1DDF-8627-4830-A803-E5E94433D0A0}"/>
              </a:ext>
            </a:extLst>
          </p:cNvPr>
          <p:cNvSpPr>
            <a:spLocks noGrp="1"/>
          </p:cNvSpPr>
          <p:nvPr>
            <p:ph type="title"/>
          </p:nvPr>
        </p:nvSpPr>
        <p:spPr>
          <a:xfrm>
            <a:off x="2209800" y="273844"/>
            <a:ext cx="6305605" cy="640200"/>
          </a:xfrm>
        </p:spPr>
        <p:txBody>
          <a:bodyPr/>
          <a:lstStyle/>
          <a:p>
            <a:r>
              <a:rPr lang="en-US" dirty="0"/>
              <a:t>DML – </a:t>
            </a:r>
            <a:r>
              <a:rPr lang="vi-VN" dirty="0"/>
              <a:t>Ngôn ngữ thao tác dữ liệu</a:t>
            </a:r>
            <a:endParaRPr lang="en-US" dirty="0"/>
          </a:p>
        </p:txBody>
      </p:sp>
      <p:sp>
        <p:nvSpPr>
          <p:cNvPr id="3" name="Text Placeholder 2">
            <a:extLst>
              <a:ext uri="{FF2B5EF4-FFF2-40B4-BE49-F238E27FC236}">
                <a16:creationId xmlns:a16="http://schemas.microsoft.com/office/drawing/2014/main" xmlns="" id="{A9AF62C8-E197-4B89-892C-048A0F817D1D}"/>
              </a:ext>
            </a:extLst>
          </p:cNvPr>
          <p:cNvSpPr>
            <a:spLocks noGrp="1"/>
          </p:cNvSpPr>
          <p:nvPr>
            <p:ph type="body" idx="1"/>
          </p:nvPr>
        </p:nvSpPr>
        <p:spPr/>
        <p:txBody>
          <a:bodyPr/>
          <a:lstStyle/>
          <a:p>
            <a:r>
              <a:rPr lang="en-US" dirty="0"/>
              <a:t>SQL UPDATE Query</a:t>
            </a:r>
            <a:endParaRPr lang="vi-VN" dirty="0"/>
          </a:p>
          <a:p>
            <a:pPr lvl="1"/>
            <a:r>
              <a:rPr lang="en-US" dirty="0"/>
              <a:t>The SQL UPDATE Query </a:t>
            </a:r>
            <a:r>
              <a:rPr lang="vi-VN" dirty="0"/>
              <a:t>được sử dụng để chỉnh sửa một record/row đang tồn tại</a:t>
            </a:r>
          </a:p>
          <a:p>
            <a:pPr lvl="1"/>
            <a:r>
              <a:rPr lang="vi-VN" dirty="0"/>
              <a:t>Bạn có thể sử dụng mệnh đề WHERE với UPDATE để update những rows cụ thể hoặc là tất các các rows.</a:t>
            </a:r>
          </a:p>
          <a:p>
            <a:pPr lvl="1"/>
            <a:endParaRPr lang="vi-VN" dirty="0"/>
          </a:p>
          <a:p>
            <a:pPr lvl="1"/>
            <a:endParaRPr lang="vi-VN" dirty="0"/>
          </a:p>
          <a:p>
            <a:r>
              <a:rPr lang="en-US" dirty="0"/>
              <a:t>SQL DELETE Query</a:t>
            </a:r>
            <a:endParaRPr lang="vi-VN" dirty="0"/>
          </a:p>
          <a:p>
            <a:pPr lvl="1"/>
            <a:r>
              <a:rPr lang="en-US" dirty="0"/>
              <a:t>The SQL DELETE Query </a:t>
            </a:r>
            <a:r>
              <a:rPr lang="vi-VN" dirty="0"/>
              <a:t>được dùng để xóa các row trong table</a:t>
            </a:r>
          </a:p>
          <a:p>
            <a:pPr lvl="1"/>
            <a:endParaRPr lang="vi-VN" dirty="0"/>
          </a:p>
          <a:p>
            <a:endParaRPr lang="en-US" dirty="0"/>
          </a:p>
        </p:txBody>
      </p:sp>
      <p:sp>
        <p:nvSpPr>
          <p:cNvPr id="4" name="Rectangle 1">
            <a:extLst>
              <a:ext uri="{FF2B5EF4-FFF2-40B4-BE49-F238E27FC236}">
                <a16:creationId xmlns:a16="http://schemas.microsoft.com/office/drawing/2014/main" xmlns="" id="{856EC94C-76E0-4559-AF0A-437FB4ABBD97}"/>
              </a:ext>
            </a:extLst>
          </p:cNvPr>
          <p:cNvSpPr>
            <a:spLocks noChangeArrowheads="1"/>
          </p:cNvSpPr>
          <p:nvPr/>
        </p:nvSpPr>
        <p:spPr bwMode="auto">
          <a:xfrm>
            <a:off x="1600200" y="3000919"/>
            <a:ext cx="41148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UPDATE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SET </a:t>
            </a:r>
            <a:r>
              <a:rPr kumimoji="0" lang="en-US" altLang="en-US" sz="900" b="0" i="0" u="none" strike="noStrike" cap="none" normalizeH="0" baseline="0" dirty="0">
                <a:ln>
                  <a:noFill/>
                </a:ln>
                <a:solidFill>
                  <a:srgbClr val="A9B7C6"/>
                </a:solidFill>
                <a:effectLst/>
                <a:latin typeface="Consolas" panose="020B0609020204030204" pitchFamily="49" charset="0"/>
              </a:rPr>
              <a:t>column1 = value1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 = value2....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valueN</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xmlns="" id="{0EB568F5-6FF1-4934-B1DF-3237E026DCC5}"/>
              </a:ext>
            </a:extLst>
          </p:cNvPr>
          <p:cNvSpPr>
            <a:spLocks noChangeArrowheads="1"/>
          </p:cNvSpPr>
          <p:nvPr/>
        </p:nvSpPr>
        <p:spPr bwMode="auto">
          <a:xfrm>
            <a:off x="1572285" y="4263287"/>
            <a:ext cx="24384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DELETE FROM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7653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78420-8E92-41B2-9A89-196137FB6045}"/>
              </a:ext>
            </a:extLst>
          </p:cNvPr>
          <p:cNvSpPr>
            <a:spLocks noGrp="1"/>
          </p:cNvSpPr>
          <p:nvPr>
            <p:ph type="title"/>
          </p:nvPr>
        </p:nvSpPr>
        <p:spPr>
          <a:xfrm>
            <a:off x="2743200" y="273844"/>
            <a:ext cx="5772205" cy="640200"/>
          </a:xfrm>
        </p:spPr>
        <p:txBody>
          <a:bodyPr/>
          <a:lstStyle/>
          <a:p>
            <a:r>
              <a:rPr lang="en-US" dirty="0"/>
              <a:t>DQL – </a:t>
            </a:r>
            <a:r>
              <a:rPr lang="vi-VN" dirty="0"/>
              <a:t>Ngôn ngữ truy vấn dữ liệu</a:t>
            </a:r>
            <a:endParaRPr lang="en-US" dirty="0"/>
          </a:p>
        </p:txBody>
      </p:sp>
      <p:sp>
        <p:nvSpPr>
          <p:cNvPr id="3" name="Text Placeholder 2">
            <a:extLst>
              <a:ext uri="{FF2B5EF4-FFF2-40B4-BE49-F238E27FC236}">
                <a16:creationId xmlns:a16="http://schemas.microsoft.com/office/drawing/2014/main" xmlns="" id="{AB2F1184-EEBD-4494-A336-E79259E5AA63}"/>
              </a:ext>
            </a:extLst>
          </p:cNvPr>
          <p:cNvSpPr>
            <a:spLocks noGrp="1"/>
          </p:cNvSpPr>
          <p:nvPr>
            <p:ph type="body" idx="1"/>
          </p:nvPr>
        </p:nvSpPr>
        <p:spPr>
          <a:xfrm>
            <a:off x="628650" y="1369218"/>
            <a:ext cx="7886700" cy="6524259"/>
          </a:xfrm>
        </p:spPr>
        <p:txBody>
          <a:bodyPr/>
          <a:lstStyle/>
          <a:p>
            <a:r>
              <a:rPr lang="en-US" dirty="0"/>
              <a:t>SELECT</a:t>
            </a:r>
            <a:endParaRPr lang="vi-VN" dirty="0"/>
          </a:p>
          <a:p>
            <a:pPr lvl="1"/>
            <a:r>
              <a:rPr lang="vi-VN" dirty="0"/>
              <a:t>Lấy các record nào đó từ một hoặc nhiều table.</a:t>
            </a:r>
          </a:p>
          <a:p>
            <a:pPr lvl="1"/>
            <a:endParaRPr lang="vi-VN" dirty="0"/>
          </a:p>
          <a:p>
            <a:pPr lvl="1"/>
            <a:endParaRPr lang="vi-VN" dirty="0"/>
          </a:p>
          <a:p>
            <a:pPr lvl="1"/>
            <a:endParaRPr lang="vi-VN" dirty="0"/>
          </a:p>
          <a:p>
            <a:pPr lvl="1"/>
            <a:r>
              <a:rPr lang="vi-VN" dirty="0"/>
              <a:t>Refer SQL Tutorial P.38</a:t>
            </a:r>
            <a:endParaRPr lang="en-US" dirty="0"/>
          </a:p>
        </p:txBody>
      </p:sp>
      <p:sp>
        <p:nvSpPr>
          <p:cNvPr id="4" name="Rectangle 1">
            <a:extLst>
              <a:ext uri="{FF2B5EF4-FFF2-40B4-BE49-F238E27FC236}">
                <a16:creationId xmlns:a16="http://schemas.microsoft.com/office/drawing/2014/main" xmlns="" id="{E3148BF0-5625-4D04-8BD8-AFF45E4B0193}"/>
              </a:ext>
            </a:extLst>
          </p:cNvPr>
          <p:cNvSpPr>
            <a:spLocks noChangeArrowheads="1"/>
          </p:cNvSpPr>
          <p:nvPr/>
        </p:nvSpPr>
        <p:spPr bwMode="auto">
          <a:xfrm>
            <a:off x="1600200" y="2266950"/>
            <a:ext cx="32004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SELECT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536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3844"/>
            <a:ext cx="59246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ORDER BY Clause</a:t>
            </a:r>
          </a:p>
          <a:p>
            <a:pPr lvl="1"/>
            <a:r>
              <a:rPr lang="vi-VN" dirty="0"/>
              <a:t>Sắp xếp tập kết quả theo thứ tự tăng dần hoặc giảm dần.</a:t>
            </a:r>
            <a:endParaRPr lang="en-US" dirty="0"/>
          </a:p>
          <a:p>
            <a:pPr marL="1028700" lvl="2" indent="0">
              <a:buNone/>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 column2, ... </a:t>
            </a:r>
            <a:r>
              <a:rPr lang="en-US" dirty="0">
                <a:solidFill>
                  <a:srgbClr val="0000CD"/>
                </a:solidFill>
                <a:latin typeface="Consolas" panose="020B0609020204030204" pitchFamily="49" charset="0"/>
              </a:rPr>
              <a:t>ASC</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DESC</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853801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742950"/>
            <a:ext cx="7886700" cy="4191000"/>
          </a:xfrm>
          <a:prstGeom prst="rect">
            <a:avLst/>
          </a:prstGeom>
        </p:spPr>
        <p:txBody>
          <a:bodyPr spcFirstLastPara="1" wrap="square" lIns="68575" tIns="68575" rIns="68575" bIns="68575" anchor="t" anchorCtr="0">
            <a:noAutofit/>
          </a:bodyPr>
          <a:lstStyle/>
          <a:p>
            <a:pPr marL="0" indent="-457200">
              <a:lnSpc>
                <a:spcPct val="115000"/>
              </a:lnSpc>
              <a:spcBef>
                <a:spcPts val="500"/>
              </a:spcBef>
              <a:buFont typeface="+mj-lt"/>
              <a:buAutoNum type="arabicPeriod"/>
            </a:pPr>
            <a:r>
              <a:rPr lang="vi-VN" b="1" dirty="0">
                <a:latin typeface="+mn-lt"/>
              </a:rPr>
              <a:t>Giới thiệu</a:t>
            </a:r>
            <a:endParaRPr lang="en-US" b="1" dirty="0">
              <a:latin typeface="+mn-lt"/>
            </a:endParaRPr>
          </a:p>
          <a:p>
            <a:pPr marL="0" indent="-457200">
              <a:lnSpc>
                <a:spcPct val="115000"/>
              </a:lnSpc>
              <a:spcBef>
                <a:spcPts val="500"/>
              </a:spcBef>
              <a:buFont typeface="+mj-lt"/>
              <a:buAutoNum type="arabicPeriod"/>
            </a:pPr>
            <a:r>
              <a:rPr lang="en-US" b="1" dirty="0">
                <a:latin typeface="+mn-lt"/>
              </a:rPr>
              <a:t>Install My SQL &amp; Workbench</a:t>
            </a:r>
          </a:p>
          <a:p>
            <a:pPr marL="0" indent="-457200">
              <a:lnSpc>
                <a:spcPct val="115000"/>
              </a:lnSpc>
              <a:spcBef>
                <a:spcPts val="500"/>
              </a:spcBef>
              <a:buFont typeface="+mj-lt"/>
              <a:buAutoNum type="arabicPeriod"/>
            </a:pPr>
            <a:r>
              <a:rPr lang="en-US" b="1" dirty="0">
                <a:latin typeface="+mn-lt"/>
              </a:rPr>
              <a:t>Table</a:t>
            </a:r>
          </a:p>
          <a:p>
            <a:pPr marL="0" indent="-457200">
              <a:lnSpc>
                <a:spcPct val="115000"/>
              </a:lnSpc>
              <a:spcBef>
                <a:spcPts val="500"/>
              </a:spcBef>
              <a:buFont typeface="+mj-lt"/>
              <a:buAutoNum type="arabicPeriod"/>
            </a:pPr>
            <a:r>
              <a:rPr lang="en-US" b="1" dirty="0">
                <a:latin typeface="+mn-lt"/>
              </a:rPr>
              <a:t>DDL</a:t>
            </a:r>
            <a:r>
              <a:rPr lang="vi-VN" b="1" dirty="0">
                <a:latin typeface="+mn-lt"/>
              </a:rPr>
              <a:t> &amp; </a:t>
            </a:r>
            <a:r>
              <a:rPr lang="en-US" b="1" dirty="0">
                <a:latin typeface="+mn-lt"/>
              </a:rPr>
              <a:t>SQL Constraints</a:t>
            </a:r>
          </a:p>
          <a:p>
            <a:pPr marL="0" indent="-457200">
              <a:lnSpc>
                <a:spcPct val="115000"/>
              </a:lnSpc>
              <a:spcBef>
                <a:spcPts val="500"/>
              </a:spcBef>
              <a:buFont typeface="+mj-lt"/>
              <a:buAutoNum type="arabicPeriod"/>
            </a:pPr>
            <a:r>
              <a:rPr lang="en-US" b="1" dirty="0">
                <a:latin typeface="+mn-lt"/>
              </a:rPr>
              <a:t>DML</a:t>
            </a:r>
            <a:r>
              <a:rPr lang="vi-VN" b="1" dirty="0">
                <a:latin typeface="+mn-lt"/>
              </a:rPr>
              <a:t> &amp; </a:t>
            </a:r>
            <a:r>
              <a:rPr lang="en-US" b="1" dirty="0">
                <a:latin typeface="+mn-lt"/>
              </a:rPr>
              <a:t>DQL</a:t>
            </a:r>
          </a:p>
          <a:p>
            <a:pPr marL="0" indent="-457200">
              <a:lnSpc>
                <a:spcPct val="115000"/>
              </a:lnSpc>
              <a:spcBef>
                <a:spcPts val="500"/>
              </a:spcBef>
              <a:buFont typeface="+mj-lt"/>
              <a:buAutoNum type="arabicPeriod"/>
            </a:pPr>
            <a:r>
              <a:rPr lang="en-US" b="1" dirty="0">
                <a:latin typeface="+mn-lt"/>
              </a:rPr>
              <a:t>Keys</a:t>
            </a:r>
            <a:endParaRPr lang="vi-VN" b="1" dirty="0">
              <a:latin typeface="+mn-lt"/>
            </a:endParaRPr>
          </a:p>
          <a:p>
            <a:pPr marL="0" indent="-457200">
              <a:lnSpc>
                <a:spcPct val="115000"/>
              </a:lnSpc>
              <a:spcBef>
                <a:spcPts val="500"/>
              </a:spcBef>
              <a:buFont typeface="+mj-lt"/>
              <a:buAutoNum type="arabicPeriod"/>
            </a:pPr>
            <a:r>
              <a:rPr lang="vi-VN" b="1" dirty="0">
                <a:latin typeface="+mn-lt"/>
              </a:rPr>
              <a:t>Chuẩn hóa</a:t>
            </a:r>
          </a:p>
          <a:p>
            <a:pPr marL="0" indent="-457200">
              <a:lnSpc>
                <a:spcPct val="115000"/>
              </a:lnSpc>
              <a:spcBef>
                <a:spcPts val="500"/>
              </a:spcBef>
              <a:buFont typeface="+mj-lt"/>
              <a:buAutoNum type="arabicPeriod"/>
            </a:pPr>
            <a:r>
              <a:rPr lang="vi-VN" b="1" dirty="0">
                <a:latin typeface="+mn-lt"/>
              </a:rPr>
              <a:t>Hàm thống kê</a:t>
            </a:r>
            <a:endParaRPr lang="en-US" b="1" dirty="0">
              <a:latin typeface="+mn-lt"/>
            </a:endParaRPr>
          </a:p>
          <a:p>
            <a:pPr marL="0" indent="-457200">
              <a:lnSpc>
                <a:spcPct val="115000"/>
              </a:lnSpc>
              <a:spcBef>
                <a:spcPts val="500"/>
              </a:spcBef>
              <a:buFont typeface="+mj-lt"/>
              <a:buAutoNum type="arabicPeriod"/>
            </a:pPr>
            <a:r>
              <a:rPr lang="en-US" b="1" dirty="0">
                <a:latin typeface="+mn-lt"/>
              </a:rPr>
              <a:t>Joins</a:t>
            </a:r>
            <a:endParaRPr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GROUP BY Statement</a:t>
            </a:r>
          </a:p>
          <a:p>
            <a:pPr lvl="1"/>
            <a:r>
              <a:rPr lang="vi-VN" dirty="0"/>
              <a:t>Nhóm các rows có cùng giá trị thành các rows tổng hợp.</a:t>
            </a:r>
            <a:endParaRPr lang="en-US" dirty="0"/>
          </a:p>
          <a:p>
            <a:pPr lvl="1"/>
            <a:r>
              <a:rPr lang="vi-VN" dirty="0"/>
              <a:t>Thường sử dụng với các hàm thống kê</a:t>
            </a:r>
            <a:r>
              <a:rPr lang="en-US" dirty="0"/>
              <a:t> (COUNT, MAX, MIN, SUM, AVG) </a:t>
            </a:r>
          </a:p>
          <a:p>
            <a:pPr lvl="2"/>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endParaRPr lang="en-US" dirty="0"/>
          </a:p>
        </p:txBody>
      </p:sp>
    </p:spTree>
    <p:extLst>
      <p:ext uri="{BB962C8B-B14F-4D97-AF65-F5344CB8AC3E}">
        <p14:creationId xmlns:p14="http://schemas.microsoft.com/office/powerpoint/2010/main" val="3682283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HAVING Clause</a:t>
            </a:r>
          </a:p>
          <a:p>
            <a:pPr lvl="1"/>
            <a:r>
              <a:rPr lang="vi-VN" dirty="0"/>
              <a:t>Tương tự từ khóa WHERE, nhưng WHERE không dùng với các hàm thống kê (như COUNT, SUM ... ). Nên dùng thêm HAVING để lọc records sau khi GROUP BY</a:t>
            </a:r>
            <a:endParaRPr lang="en-US" dirty="0"/>
          </a:p>
          <a:p>
            <a:pPr lvl="2"/>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HAVING</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p>
          <a:p>
            <a:pPr lvl="1"/>
            <a:r>
              <a:rPr lang="vi-VN" dirty="0"/>
              <a:t>Sự khác nhau giữa WHERE và HAVING?</a:t>
            </a:r>
            <a:endParaRPr lang="en-US" dirty="0"/>
          </a:p>
        </p:txBody>
      </p:sp>
    </p:spTree>
    <p:extLst>
      <p:ext uri="{BB962C8B-B14F-4D97-AF65-F5344CB8AC3E}">
        <p14:creationId xmlns:p14="http://schemas.microsoft.com/office/powerpoint/2010/main" val="177578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50E66-7B3A-435F-A47A-58D5B4F4D9C3}"/>
              </a:ext>
            </a:extLst>
          </p:cNvPr>
          <p:cNvSpPr>
            <a:spLocks noGrp="1"/>
          </p:cNvSpPr>
          <p:nvPr>
            <p:ph type="title"/>
          </p:nvPr>
        </p:nvSpPr>
        <p:spPr/>
        <p:txBody>
          <a:bodyPr/>
          <a:lstStyle/>
          <a:p>
            <a:r>
              <a:rPr lang="vi-VN" dirty="0"/>
              <a:t>Keys</a:t>
            </a:r>
            <a:endParaRPr lang="en-US" dirty="0"/>
          </a:p>
        </p:txBody>
      </p:sp>
      <p:sp>
        <p:nvSpPr>
          <p:cNvPr id="3" name="Text Placeholder 2">
            <a:extLst>
              <a:ext uri="{FF2B5EF4-FFF2-40B4-BE49-F238E27FC236}">
                <a16:creationId xmlns:a16="http://schemas.microsoft.com/office/drawing/2014/main" xmlns="" id="{29B09B99-CF33-4CA8-A9FE-E9EC728A162C}"/>
              </a:ext>
            </a:extLst>
          </p:cNvPr>
          <p:cNvSpPr>
            <a:spLocks noGrp="1"/>
          </p:cNvSpPr>
          <p:nvPr>
            <p:ph type="body" idx="1"/>
          </p:nvPr>
        </p:nvSpPr>
        <p:spPr/>
        <p:txBody>
          <a:bodyPr/>
          <a:lstStyle/>
          <a:p>
            <a:r>
              <a:rPr lang="vi-VN" dirty="0"/>
              <a:t>Khóa chính (</a:t>
            </a:r>
            <a:r>
              <a:rPr lang="en-US" dirty="0"/>
              <a:t>primary </a:t>
            </a:r>
            <a:r>
              <a:rPr lang="vi-VN" dirty="0"/>
              <a:t>key)</a:t>
            </a:r>
          </a:p>
          <a:p>
            <a:pPr lvl="1"/>
            <a:r>
              <a:rPr lang="vi-VN" dirty="0"/>
              <a:t>Khóa chính là một field trong table mà định danh cho mỗi row/record trong bảng</a:t>
            </a:r>
          </a:p>
          <a:p>
            <a:pPr lvl="1"/>
            <a:r>
              <a:rPr lang="en-US" dirty="0"/>
              <a:t>A primary key column cannot have NULL values.</a:t>
            </a:r>
            <a:r>
              <a:rPr lang="vi-VN" dirty="0"/>
              <a:t> Khóa chính phải chứa các giá trị duy nhất. Một cột khóa chính không thể có giá trị NULL.</a:t>
            </a:r>
          </a:p>
          <a:p>
            <a:pPr lvl="1"/>
            <a:r>
              <a:rPr lang="vi-VN" dirty="0"/>
              <a:t>Một table có thể chỉ có 1 khóa chính, mà chứa một hoặc nhiều fields</a:t>
            </a:r>
            <a:r>
              <a:rPr lang="en-US" dirty="0"/>
              <a:t> </a:t>
            </a:r>
            <a:r>
              <a:rPr lang="vi-VN" dirty="0"/>
              <a:t>Khi nhiều fields được dùng làm khóa chính thì chúng được gọi là tổ hợp khóa (nhiều fields tạo thành một bộ kháo chính)</a:t>
            </a:r>
            <a:endParaRPr lang="en-US" dirty="0"/>
          </a:p>
        </p:txBody>
      </p:sp>
      <p:sp>
        <p:nvSpPr>
          <p:cNvPr id="4" name="Rectangle 1">
            <a:extLst>
              <a:ext uri="{FF2B5EF4-FFF2-40B4-BE49-F238E27FC236}">
                <a16:creationId xmlns:a16="http://schemas.microsoft.com/office/drawing/2014/main" xmlns="" id="{73C832A9-ADD6-4AC2-9511-6595D6C8633B}"/>
              </a:ext>
            </a:extLst>
          </p:cNvPr>
          <p:cNvSpPr>
            <a:spLocks noChangeArrowheads="1"/>
          </p:cNvSpPr>
          <p:nvPr/>
        </p:nvSpPr>
        <p:spPr bwMode="auto">
          <a:xfrm>
            <a:off x="5619750" y="3637451"/>
            <a:ext cx="28956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AGE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ADDRESS </a:t>
            </a:r>
            <a:r>
              <a:rPr kumimoji="0" lang="en-US" altLang="en-US" sz="900" b="0" i="0" u="none" strike="noStrike" cap="none" normalizeH="0" baseline="0" dirty="0">
                <a:ln>
                  <a:noFill/>
                </a:ln>
                <a:solidFill>
                  <a:srgbClr val="CC7832"/>
                </a:solidFill>
                <a:effectLst/>
                <a:latin typeface="Consolas" panose="020B0609020204030204" pitchFamily="49" charset="0"/>
              </a:rPr>
              <a:t>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25</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40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6D818-71CB-4714-A0C3-6A114E630815}"/>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a16="http://schemas.microsoft.com/office/drawing/2014/main" xmlns="" id="{187802C4-E46A-43C7-A1C6-A69D3E9C55D0}"/>
              </a:ext>
            </a:extLst>
          </p:cNvPr>
          <p:cNvSpPr>
            <a:spLocks noGrp="1"/>
          </p:cNvSpPr>
          <p:nvPr>
            <p:ph type="body" idx="1"/>
          </p:nvPr>
        </p:nvSpPr>
        <p:spPr>
          <a:xfrm>
            <a:off x="628650" y="1369219"/>
            <a:ext cx="4476750" cy="3263400"/>
          </a:xfrm>
        </p:spPr>
        <p:txBody>
          <a:bodyPr/>
          <a:lstStyle/>
          <a:p>
            <a:r>
              <a:rPr lang="vi-VN" dirty="0"/>
              <a:t>Dùng lệnh ALTER để  tạo ràng buộc khóa chính trên cột ID khi bảng </a:t>
            </a:r>
            <a:r>
              <a:rPr lang="en-US" dirty="0"/>
              <a:t>CUSTOMERS</a:t>
            </a:r>
            <a:r>
              <a:rPr lang="vi-VN" dirty="0"/>
              <a:t> được tồn tại.</a:t>
            </a:r>
          </a:p>
          <a:p>
            <a:r>
              <a:rPr lang="vi-VN" dirty="0"/>
              <a:t>Tương tự, tạo tổ hợp khóa cho cột ID và NAME</a:t>
            </a:r>
          </a:p>
          <a:p>
            <a:r>
              <a:rPr lang="vi-VN" dirty="0"/>
              <a:t>Xóa</a:t>
            </a:r>
            <a:r>
              <a:rPr lang="en-US" dirty="0"/>
              <a:t> Primary Key</a:t>
            </a:r>
            <a:endParaRPr lang="vi-VN" dirty="0"/>
          </a:p>
          <a:p>
            <a:endParaRPr lang="vi-VN" dirty="0"/>
          </a:p>
          <a:p>
            <a:endParaRPr lang="vi-VN" dirty="0"/>
          </a:p>
          <a:p>
            <a:endParaRPr lang="vi-VN" dirty="0"/>
          </a:p>
          <a:p>
            <a:endParaRPr lang="en-US" dirty="0"/>
          </a:p>
        </p:txBody>
      </p:sp>
      <p:sp>
        <p:nvSpPr>
          <p:cNvPr id="7" name="Rectangle 3">
            <a:extLst>
              <a:ext uri="{FF2B5EF4-FFF2-40B4-BE49-F238E27FC236}">
                <a16:creationId xmlns:a16="http://schemas.microsoft.com/office/drawing/2014/main" xmlns="" id="{7B8C80A4-98FF-4A6D-BA2E-799E8ADAA95A}"/>
              </a:ext>
            </a:extLst>
          </p:cNvPr>
          <p:cNvSpPr>
            <a:spLocks noChangeArrowheads="1"/>
          </p:cNvSpPr>
          <p:nvPr/>
        </p:nvSpPr>
        <p:spPr bwMode="auto">
          <a:xfrm>
            <a:off x="5410200" y="1809750"/>
            <a:ext cx="28956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 </a:t>
            </a:r>
            <a:r>
              <a:rPr kumimoji="0" lang="en-US" altLang="en-US" sz="900" b="0" i="0" u="none" strike="noStrike" cap="none" normalizeH="0" baseline="0" dirty="0">
                <a:ln>
                  <a:noFill/>
                </a:ln>
                <a:solidFill>
                  <a:srgbClr val="CC7832"/>
                </a:solidFill>
                <a:effectLst/>
                <a:latin typeface="Consolas" panose="020B0609020204030204" pitchFamily="49" charset="0"/>
              </a:rPr>
              <a:t>ADD PRIMARY KEY </a:t>
            </a:r>
            <a:r>
              <a:rPr kumimoji="0" lang="en-US" altLang="en-US" sz="900" b="0" i="0" u="none" strike="noStrike" cap="none" normalizeH="0" baseline="0" dirty="0">
                <a:ln>
                  <a:noFill/>
                </a:ln>
                <a:solidFill>
                  <a:srgbClr val="A9B7C6"/>
                </a:solidFill>
                <a:effectLst/>
                <a:latin typeface="Consolas" panose="020B0609020204030204" pitchFamily="49" charset="0"/>
              </a:rPr>
              <a:t>(ID)</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xmlns="" id="{FA6E62D8-8BF6-49B4-8FA8-CC72826FE194}"/>
              </a:ext>
            </a:extLst>
          </p:cNvPr>
          <p:cNvSpPr>
            <a:spLocks noChangeArrowheads="1"/>
          </p:cNvSpPr>
          <p:nvPr/>
        </p:nvSpPr>
        <p:spPr bwMode="auto">
          <a:xfrm>
            <a:off x="5410200" y="2867039"/>
            <a:ext cx="28956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ADD CONSTRAINT </a:t>
            </a:r>
            <a:r>
              <a:rPr kumimoji="0" lang="en-US" altLang="en-US" sz="900" b="0" i="0" u="none" strike="noStrike" cap="none" normalizeH="0" baseline="0" dirty="0">
                <a:ln>
                  <a:noFill/>
                </a:ln>
                <a:solidFill>
                  <a:srgbClr val="A9B7C6"/>
                </a:solidFill>
                <a:effectLst/>
                <a:latin typeface="Consolas" panose="020B0609020204030204" pitchFamily="49" charset="0"/>
              </a:rPr>
              <a:t>PK_CUSTID </a:t>
            </a:r>
            <a:r>
              <a:rPr kumimoji="0" lang="en-US" altLang="en-US" sz="900" b="0" i="0" u="none" strike="noStrike" cap="none" normalizeH="0" baseline="0" dirty="0">
                <a:ln>
                  <a:noFill/>
                </a:ln>
                <a:solidFill>
                  <a:srgbClr val="CC7832"/>
                </a:solidFill>
                <a:effectLst/>
                <a:latin typeface="Consolas" panose="020B0609020204030204" pitchFamily="49" charset="0"/>
              </a:rPr>
              <a:t>PRIMARY KEY </a:t>
            </a:r>
            <a:r>
              <a:rPr kumimoji="0" lang="en-US" altLang="en-US" sz="900" b="0" i="0" u="none" strike="noStrike" cap="none" normalizeH="0" baseline="0" dirty="0">
                <a:ln>
                  <a:noFill/>
                </a:ln>
                <a:solidFill>
                  <a:srgbClr val="A9B7C6"/>
                </a:solidFill>
                <a:effectLst/>
                <a:latin typeface="Consolas" panose="020B0609020204030204" pitchFamily="49" charset="0"/>
              </a:rPr>
              <a:t>(ID</a:t>
            </a:r>
            <a:r>
              <a:rPr kumimoji="0" lang="en-US" altLang="en-US" sz="900" b="0" i="0" u="none" strike="noStrike" cap="none" normalizeH="0" baseline="0" dirty="0">
                <a:ln>
                  <a:noFill/>
                </a:ln>
                <a:solidFill>
                  <a:srgbClr val="CC7832"/>
                </a:solidFill>
                <a:effectLst/>
                <a:latin typeface="Consolas" panose="020B0609020204030204" pitchFamily="49" charset="0"/>
              </a:rPr>
              <a:t>, NAME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xmlns="" id="{FE2E31D8-5B27-4DA9-A001-A91F50950B5A}"/>
              </a:ext>
            </a:extLst>
          </p:cNvPr>
          <p:cNvSpPr>
            <a:spLocks noChangeArrowheads="1"/>
          </p:cNvSpPr>
          <p:nvPr/>
        </p:nvSpPr>
        <p:spPr bwMode="auto">
          <a:xfrm>
            <a:off x="5410200" y="4095750"/>
            <a:ext cx="28956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r>
              <a:rPr kumimoji="0" lang="en-US" altLang="en-US" sz="900" b="0" i="0" u="none" strike="noStrike" cap="none" normalizeH="0" baseline="0" dirty="0">
                <a:ln>
                  <a:noFill/>
                </a:ln>
                <a:solidFill>
                  <a:srgbClr val="CC7832"/>
                </a:solidFill>
                <a:effectLst/>
                <a:latin typeface="Consolas" panose="020B0609020204030204" pitchFamily="49" charset="0"/>
              </a:rPr>
              <a:t>DROP PRIMARY </a:t>
            </a:r>
            <a:r>
              <a:rPr kumimoji="0" lang="en-US" altLang="en-US" sz="900" b="0" i="0" u="none" strike="noStrike" cap="none" normalizeH="0" baseline="0" dirty="0">
                <a:ln>
                  <a:noFill/>
                </a:ln>
                <a:solidFill>
                  <a:srgbClr val="A9B7C6"/>
                </a:solidFill>
                <a:effectLst/>
                <a:latin typeface="Consolas" panose="020B0609020204030204" pitchFamily="49" charset="0"/>
              </a:rPr>
              <a:t>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065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4D9AF-2FDE-4262-908C-3B3F664902E3}"/>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a16="http://schemas.microsoft.com/office/drawing/2014/main" xmlns="" id="{AD8DEB00-95A9-47B2-A677-626D4C151A11}"/>
              </a:ext>
            </a:extLst>
          </p:cNvPr>
          <p:cNvSpPr>
            <a:spLocks noGrp="1"/>
          </p:cNvSpPr>
          <p:nvPr>
            <p:ph type="body" idx="1"/>
          </p:nvPr>
        </p:nvSpPr>
        <p:spPr/>
        <p:txBody>
          <a:bodyPr/>
          <a:lstStyle/>
          <a:p>
            <a:r>
              <a:rPr lang="vi-VN" dirty="0"/>
              <a:t>Khóa ngoại (</a:t>
            </a:r>
            <a:r>
              <a:rPr lang="en-US" dirty="0"/>
              <a:t>FOREIGN </a:t>
            </a:r>
            <a:r>
              <a:rPr lang="vi-VN" dirty="0"/>
              <a:t>Key)</a:t>
            </a:r>
            <a:r>
              <a:rPr lang="en-US" dirty="0"/>
              <a:t>: </a:t>
            </a:r>
            <a:endParaRPr lang="vi-VN" dirty="0"/>
          </a:p>
          <a:p>
            <a:pPr lvl="1"/>
            <a:r>
              <a:rPr lang="vi-VN" dirty="0"/>
              <a:t>Khóa ngoại là khóa được sử dụng để liên kết hai tables lại với nhau. Đôi khi gọi là khóa tham chiếu.</a:t>
            </a:r>
          </a:p>
          <a:p>
            <a:pPr lvl="1"/>
            <a:r>
              <a:rPr lang="vi-VN" dirty="0"/>
              <a:t>Khóa ngoại là một cột hoặc một tổ hợp các cột mà giá trị của nó khớp với khóa chính ở một bảng khác.</a:t>
            </a:r>
            <a:endParaRPr lang="en-US" dirty="0"/>
          </a:p>
        </p:txBody>
      </p:sp>
    </p:spTree>
    <p:extLst>
      <p:ext uri="{BB962C8B-B14F-4D97-AF65-F5344CB8AC3E}">
        <p14:creationId xmlns:p14="http://schemas.microsoft.com/office/powerpoint/2010/main" val="726541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A22B0-9761-439B-8A90-A371BFD0AEBC}"/>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a16="http://schemas.microsoft.com/office/drawing/2014/main" xmlns="" id="{FA794F02-9AF8-4D40-9D42-6185AD454A3C}"/>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xmlns="" id="{8EC16C80-BAE1-4F9F-89CB-C86DE13B0BD7}"/>
              </a:ext>
            </a:extLst>
          </p:cNvPr>
          <p:cNvPicPr>
            <a:picLocks noChangeAspect="1"/>
          </p:cNvPicPr>
          <p:nvPr/>
        </p:nvPicPr>
        <p:blipFill>
          <a:blip r:embed="rId2"/>
          <a:stretch>
            <a:fillRect/>
          </a:stretch>
        </p:blipFill>
        <p:spPr>
          <a:xfrm>
            <a:off x="457200" y="991039"/>
            <a:ext cx="3239072" cy="4124064"/>
          </a:xfrm>
          <a:prstGeom prst="rect">
            <a:avLst/>
          </a:prstGeom>
        </p:spPr>
      </p:pic>
      <p:pic>
        <p:nvPicPr>
          <p:cNvPr id="5" name="Picture 4">
            <a:extLst>
              <a:ext uri="{FF2B5EF4-FFF2-40B4-BE49-F238E27FC236}">
                <a16:creationId xmlns:a16="http://schemas.microsoft.com/office/drawing/2014/main" xmlns="" id="{15B53C62-95DF-414B-970E-2A372E686472}"/>
              </a:ext>
            </a:extLst>
          </p:cNvPr>
          <p:cNvPicPr>
            <a:picLocks noChangeAspect="1"/>
          </p:cNvPicPr>
          <p:nvPr/>
        </p:nvPicPr>
        <p:blipFill>
          <a:blip r:embed="rId3"/>
          <a:stretch>
            <a:fillRect/>
          </a:stretch>
        </p:blipFill>
        <p:spPr>
          <a:xfrm>
            <a:off x="3853306" y="1581150"/>
            <a:ext cx="5078701" cy="500290"/>
          </a:xfrm>
          <a:prstGeom prst="rect">
            <a:avLst/>
          </a:prstGeom>
        </p:spPr>
      </p:pic>
    </p:spTree>
    <p:extLst>
      <p:ext uri="{BB962C8B-B14F-4D97-AF65-F5344CB8AC3E}">
        <p14:creationId xmlns:p14="http://schemas.microsoft.com/office/powerpoint/2010/main" val="519237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2A382-6B82-467F-B436-66D1FF191ED6}"/>
              </a:ext>
            </a:extLst>
          </p:cNvPr>
          <p:cNvSpPr>
            <a:spLocks noGrp="1"/>
          </p:cNvSpPr>
          <p:nvPr>
            <p:ph type="title"/>
          </p:nvPr>
        </p:nvSpPr>
        <p:spPr>
          <a:xfrm>
            <a:off x="2895600" y="273844"/>
            <a:ext cx="5619805" cy="640200"/>
          </a:xfrm>
        </p:spPr>
        <p:txBody>
          <a:bodyPr/>
          <a:lstStyle/>
          <a:p>
            <a:r>
              <a:rPr lang="vi-VN" dirty="0"/>
              <a:t>Chuẩn hóa cơ sở dữ liệu (P.28)</a:t>
            </a:r>
            <a:endParaRPr lang="en-US" dirty="0"/>
          </a:p>
        </p:txBody>
      </p:sp>
      <p:sp>
        <p:nvSpPr>
          <p:cNvPr id="3" name="Text Placeholder 2">
            <a:extLst>
              <a:ext uri="{FF2B5EF4-FFF2-40B4-BE49-F238E27FC236}">
                <a16:creationId xmlns:a16="http://schemas.microsoft.com/office/drawing/2014/main" xmlns="" id="{11E077B5-31E7-43D2-AD52-3EE275DA6221}"/>
              </a:ext>
            </a:extLst>
          </p:cNvPr>
          <p:cNvSpPr>
            <a:spLocks noGrp="1"/>
          </p:cNvSpPr>
          <p:nvPr>
            <p:ph type="body" idx="1"/>
          </p:nvPr>
        </p:nvSpPr>
        <p:spPr/>
        <p:txBody>
          <a:bodyPr/>
          <a:lstStyle/>
          <a:p>
            <a:r>
              <a:rPr lang="vi-VN" dirty="0"/>
              <a:t>Chuẩn hóa cơ sở dữ liệu là quá trình tổ chức dữ liệu một cách hiệu quả trong database.</a:t>
            </a:r>
            <a:r>
              <a:rPr lang="en-US" dirty="0"/>
              <a:t> </a:t>
            </a:r>
            <a:r>
              <a:rPr lang="vi-VN" dirty="0"/>
              <a:t>Có hai lý do phải chuẩn hóa cơ sở dữ liệu </a:t>
            </a:r>
          </a:p>
          <a:p>
            <a:pPr lvl="1"/>
            <a:r>
              <a:rPr lang="vi-VN" dirty="0"/>
              <a:t>Loại bỏ dư thừa dữ liệu. Ví dụ, lưu trữ cùng một dữ liệu trên nhiều bảng</a:t>
            </a:r>
          </a:p>
          <a:p>
            <a:pPr lvl="1"/>
            <a:r>
              <a:rPr lang="vi-VN" dirty="0"/>
              <a:t>Đảm bảo dữ liệu phụ thuộc phải có ý nghĩa</a:t>
            </a:r>
          </a:p>
          <a:p>
            <a:r>
              <a:rPr lang="vi-VN" dirty="0"/>
              <a:t>Các dạng chuẩn hóa:</a:t>
            </a:r>
          </a:p>
          <a:p>
            <a:pPr lvl="1"/>
            <a:r>
              <a:rPr lang="en-US" dirty="0"/>
              <a:t>First Normal Form (1NF) </a:t>
            </a:r>
            <a:endParaRPr lang="vi-VN" dirty="0"/>
          </a:p>
          <a:p>
            <a:pPr lvl="1"/>
            <a:r>
              <a:rPr lang="en-US" dirty="0"/>
              <a:t>Second Normal Form (2NF) </a:t>
            </a:r>
            <a:endParaRPr lang="vi-VN" dirty="0"/>
          </a:p>
          <a:p>
            <a:pPr lvl="1"/>
            <a:r>
              <a:rPr lang="en-US" dirty="0"/>
              <a:t>Third Normal Form (3NF)</a:t>
            </a:r>
          </a:p>
        </p:txBody>
      </p:sp>
    </p:spTree>
    <p:extLst>
      <p:ext uri="{BB962C8B-B14F-4D97-AF65-F5344CB8AC3E}">
        <p14:creationId xmlns:p14="http://schemas.microsoft.com/office/powerpoint/2010/main" val="2727346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065CF-F02E-4D1A-8AE5-096AEAAC2BA6}"/>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a16="http://schemas.microsoft.com/office/drawing/2014/main" xmlns="" id="{9C36295E-06B3-4009-85F9-72B3B7986D75}"/>
              </a:ext>
            </a:extLst>
          </p:cNvPr>
          <p:cNvSpPr>
            <a:spLocks noGrp="1"/>
          </p:cNvSpPr>
          <p:nvPr>
            <p:ph type="body" idx="1"/>
          </p:nvPr>
        </p:nvSpPr>
        <p:spPr/>
        <p:txBody>
          <a:bodyPr/>
          <a:lstStyle/>
          <a:p>
            <a:r>
              <a:rPr lang="vi-VN" dirty="0"/>
              <a:t>Dạng chuẩn hóa thứ nhất</a:t>
            </a:r>
            <a:r>
              <a:rPr lang="en-US" dirty="0"/>
              <a:t> </a:t>
            </a:r>
            <a:endParaRPr lang="vi-VN" dirty="0"/>
          </a:p>
          <a:p>
            <a:pPr lvl="1"/>
            <a:r>
              <a:rPr lang="vi-VN" dirty="0" smtClean="0"/>
              <a:t>Định </a:t>
            </a:r>
            <a:r>
              <a:rPr lang="vi-VN" dirty="0"/>
              <a:t>nghĩa dữ liệu mong muốn, và đưa vào một bảng liên quan.</a:t>
            </a:r>
          </a:p>
          <a:p>
            <a:pPr lvl="1"/>
            <a:r>
              <a:rPr lang="vi-VN" dirty="0"/>
              <a:t>Đảm bảo không có trùng dữ liệu.</a:t>
            </a:r>
          </a:p>
          <a:p>
            <a:pPr lvl="1"/>
            <a:r>
              <a:rPr lang="vi-VN" dirty="0"/>
              <a:t>Đảm bảo phải có một khóa chính</a:t>
            </a:r>
            <a:r>
              <a:rPr lang="vi-VN" dirty="0" smtClean="0"/>
              <a:t>.</a:t>
            </a:r>
            <a:endParaRPr lang="vi-VN" dirty="0"/>
          </a:p>
        </p:txBody>
      </p:sp>
    </p:spTree>
    <p:extLst>
      <p:ext uri="{BB962C8B-B14F-4D97-AF65-F5344CB8AC3E}">
        <p14:creationId xmlns:p14="http://schemas.microsoft.com/office/powerpoint/2010/main" val="1724804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A1E09-431E-47C3-A688-9FCC7701A9E0}"/>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a16="http://schemas.microsoft.com/office/drawing/2014/main" xmlns="" id="{E4ADAEC3-381C-4220-860B-76787CB748C9}"/>
              </a:ext>
            </a:extLst>
          </p:cNvPr>
          <p:cNvSpPr>
            <a:spLocks noGrp="1"/>
          </p:cNvSpPr>
          <p:nvPr>
            <p:ph type="body" idx="1"/>
          </p:nvPr>
        </p:nvSpPr>
        <p:spPr>
          <a:xfrm>
            <a:off x="628650" y="1047750"/>
            <a:ext cx="7886700" cy="8566425"/>
          </a:xfrm>
        </p:spPr>
        <p:txBody>
          <a:bodyPr/>
          <a:lstStyle/>
          <a:p>
            <a:r>
              <a:rPr lang="vi-VN" dirty="0"/>
              <a:t>Dạng chuẩn hóa thứ hai</a:t>
            </a:r>
          </a:p>
          <a:p>
            <a:pPr lvl="1"/>
            <a:r>
              <a:rPr lang="vi-VN" dirty="0"/>
              <a:t>Đảm bảo các rules đúng với dạng 1</a:t>
            </a:r>
          </a:p>
          <a:p>
            <a:pPr lvl="1"/>
            <a:r>
              <a:rPr lang="vi-VN" dirty="0"/>
              <a:t>Không phụ thuộc một phần vào bất kì column trên khóa chính. </a:t>
            </a:r>
            <a:endParaRPr lang="en-US" dirty="0"/>
          </a:p>
        </p:txBody>
      </p:sp>
      <p:sp>
        <p:nvSpPr>
          <p:cNvPr id="4" name="Rectangle 1">
            <a:extLst>
              <a:ext uri="{FF2B5EF4-FFF2-40B4-BE49-F238E27FC236}">
                <a16:creationId xmlns:a16="http://schemas.microsoft.com/office/drawing/2014/main" xmlns="" id="{B0B57B55-6982-4719-8F10-5D3CEA3CF131}"/>
              </a:ext>
            </a:extLst>
          </p:cNvPr>
          <p:cNvSpPr>
            <a:spLocks noChangeArrowheads="1"/>
          </p:cNvSpPr>
          <p:nvPr/>
        </p:nvSpPr>
        <p:spPr bwMode="auto">
          <a:xfrm>
            <a:off x="762000" y="2495550"/>
            <a:ext cx="32004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ORDER_DETAIL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SALE_DATE </a:t>
            </a:r>
            <a:r>
              <a:rPr kumimoji="0" lang="en-US" altLang="en-US" sz="900" b="0" i="0" u="none" strike="noStrike" cap="none" normalizeH="0" baseline="0" dirty="0">
                <a:ln>
                  <a:noFill/>
                </a:ln>
                <a:solidFill>
                  <a:srgbClr val="A9B7C6"/>
                </a:solidFill>
                <a:effectLst/>
                <a:latin typeface="Consolas" panose="020B0609020204030204" pitchFamily="49" charset="0"/>
              </a:rPr>
              <a:t>DATETIME</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489CA333-3A41-4720-9260-462EF8E07ABE}"/>
              </a:ext>
            </a:extLst>
          </p:cNvPr>
          <p:cNvSpPr>
            <a:spLocks noChangeArrowheads="1"/>
          </p:cNvSpPr>
          <p:nvPr/>
        </p:nvSpPr>
        <p:spPr bwMode="auto">
          <a:xfrm>
            <a:off x="4381500" y="2190750"/>
            <a:ext cx="42672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vi-VN" altLang="en-US"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ORDERS(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ORDER_DETAIL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vi-VN" altLang="en-US"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CUSTMERORDERS(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SALE_DATE </a:t>
            </a:r>
            <a:r>
              <a:rPr kumimoji="0" lang="en-US" altLang="en-US" sz="900" b="0" i="0" u="none" strike="noStrike" cap="none" normalizeH="0" baseline="0" dirty="0">
                <a:ln>
                  <a:noFill/>
                </a:ln>
                <a:solidFill>
                  <a:srgbClr val="A9B7C6"/>
                </a:solidFill>
                <a:effectLst/>
                <a:latin typeface="Consolas" panose="020B0609020204030204" pitchFamily="49" charset="0"/>
              </a:rPr>
              <a:t>DATETIME</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ight Arrow 7"/>
          <p:cNvSpPr/>
          <p:nvPr/>
        </p:nvSpPr>
        <p:spPr>
          <a:xfrm>
            <a:off x="3962400" y="2952750"/>
            <a:ext cx="4191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508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EC868-76AA-4180-B508-44928D4AA256}"/>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a16="http://schemas.microsoft.com/office/drawing/2014/main" xmlns="" id="{1A8AB674-F81C-49A0-A903-7D3BC6B5B15C}"/>
              </a:ext>
            </a:extLst>
          </p:cNvPr>
          <p:cNvSpPr>
            <a:spLocks noGrp="1"/>
          </p:cNvSpPr>
          <p:nvPr>
            <p:ph type="body" idx="1"/>
          </p:nvPr>
        </p:nvSpPr>
        <p:spPr/>
        <p:txBody>
          <a:bodyPr/>
          <a:lstStyle/>
          <a:p>
            <a:r>
              <a:rPr lang="vi-VN" dirty="0"/>
              <a:t>Dạng chuẩn hóa thứ 3</a:t>
            </a:r>
          </a:p>
          <a:p>
            <a:pPr lvl="1"/>
            <a:r>
              <a:rPr lang="vi-VN" dirty="0"/>
              <a:t>Đảm bảo chuẩn hóa dạng 2</a:t>
            </a:r>
            <a:r>
              <a:rPr lang="en-US" dirty="0"/>
              <a:t>. </a:t>
            </a:r>
            <a:endParaRPr lang="vi-VN" dirty="0"/>
          </a:p>
          <a:p>
            <a:pPr lvl="1"/>
            <a:r>
              <a:rPr lang="vi-VN" dirty="0"/>
              <a:t>Tất các fields không phải là khóa chính phải phụ thuộc vào khóa chinh</a:t>
            </a:r>
            <a:endParaRPr lang="en-US" dirty="0"/>
          </a:p>
        </p:txBody>
      </p:sp>
      <p:sp>
        <p:nvSpPr>
          <p:cNvPr id="4" name="Rectangle 1">
            <a:extLst>
              <a:ext uri="{FF2B5EF4-FFF2-40B4-BE49-F238E27FC236}">
                <a16:creationId xmlns:a16="http://schemas.microsoft.com/office/drawing/2014/main" xmlns="" id="{071D8593-2C75-4B4B-9B40-3DE9332AF842}"/>
              </a:ext>
            </a:extLst>
          </p:cNvPr>
          <p:cNvSpPr>
            <a:spLocks noChangeArrowheads="1"/>
          </p:cNvSpPr>
          <p:nvPr/>
        </p:nvSpPr>
        <p:spPr bwMode="auto">
          <a:xfrm>
            <a:off x="1143000" y="2647950"/>
            <a:ext cx="3352800"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DOB           </a:t>
            </a:r>
            <a:r>
              <a:rPr kumimoji="0" lang="en-US" altLang="en-US" sz="900" b="0" i="0" u="none" strike="noStrike" cap="none" normalizeH="0" baseline="0" dirty="0">
                <a:ln>
                  <a:noFill/>
                </a:ln>
                <a:solidFill>
                  <a:srgbClr val="CC7832"/>
                </a:solidFill>
                <a:effectLst/>
                <a:latin typeface="Consolas" panose="020B0609020204030204" pitchFamily="49" charset="0"/>
              </a:rPr>
              <a:t>DATE,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STREET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CITY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STATE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ZIP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12</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EMAIL_ID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256</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6B8B5A86-45A2-4A58-A790-63309463C4D0}"/>
              </a:ext>
            </a:extLst>
          </p:cNvPr>
          <p:cNvSpPr>
            <a:spLocks noChangeArrowheads="1"/>
          </p:cNvSpPr>
          <p:nvPr/>
        </p:nvSpPr>
        <p:spPr bwMode="auto">
          <a:xfrm>
            <a:off x="5124955" y="2571750"/>
            <a:ext cx="3418150" cy="2169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nsolas" panose="020B0609020204030204" pitchFamily="49" charset="0"/>
              </a:rPr>
              <a:t>CREATE TABLE </a:t>
            </a:r>
            <a:r>
              <a:rPr kumimoji="0" lang="en-US" altLang="en-US" sz="900" b="0" i="0" u="none" strike="noStrike" cap="none" normalizeH="0" baseline="0">
                <a:ln>
                  <a:noFill/>
                </a:ln>
                <a:solidFill>
                  <a:srgbClr val="A9B7C6"/>
                </a:solidFill>
                <a:effectLst/>
                <a:latin typeface="Consolas" panose="020B0609020204030204" pitchFamily="49" charset="0"/>
              </a:rPr>
              <a:t>CUSTOMERS(</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CUST_ID       </a:t>
            </a:r>
            <a:r>
              <a:rPr kumimoji="0" lang="en-US" altLang="en-US" sz="900" b="0" i="0" u="none" strike="noStrike" cap="none" normalizeH="0" baseline="0">
                <a:ln>
                  <a:noFill/>
                </a:ln>
                <a:solidFill>
                  <a:srgbClr val="CC7832"/>
                </a:solidFill>
                <a:effectLst/>
                <a:latin typeface="Consolas" panose="020B0609020204030204" pitchFamily="49" charset="0"/>
              </a:rPr>
              <a:t>INT              NOT NULL,</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CUST_NAME     </a:t>
            </a:r>
            <a:r>
              <a:rPr kumimoji="0" lang="en-US" altLang="en-US" sz="900" b="0" i="0" u="none" strike="noStrike" cap="none" normalizeH="0" baseline="0">
                <a:ln>
                  <a:noFill/>
                </a:ln>
                <a:solidFill>
                  <a:srgbClr val="CC7832"/>
                </a:solidFill>
                <a:effectLst/>
                <a:latin typeface="Consolas" panose="020B0609020204030204" pitchFamily="49" charset="0"/>
              </a:rPr>
              <a:t>VARCHAR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20</a:t>
            </a: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CC7832"/>
                </a:solidFill>
                <a:effectLst/>
                <a:latin typeface="Consolas" panose="020B0609020204030204" pitchFamily="49" charset="0"/>
              </a:rPr>
              <a:t>NOT NULL,</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DOB           </a:t>
            </a:r>
            <a:r>
              <a:rPr kumimoji="0" lang="en-US" altLang="en-US" sz="900" b="0" i="0" u="none" strike="noStrike" cap="none" normalizeH="0" baseline="0">
                <a:ln>
                  <a:noFill/>
                </a:ln>
                <a:solidFill>
                  <a:srgbClr val="CC7832"/>
                </a:solidFill>
                <a:effectLst/>
                <a:latin typeface="Consolas" panose="020B0609020204030204" pitchFamily="49" charset="0"/>
              </a:rPr>
              <a:t>DATE,</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ZIP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12</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EMAIL_ID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256</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PRIMARY KEY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9876AA"/>
                </a:solidFill>
                <a:effectLst/>
                <a:latin typeface="Consolas" panose="020B0609020204030204" pitchFamily="49" charset="0"/>
              </a:rPr>
              <a:t>CUST_ID</a:t>
            </a:r>
            <a:r>
              <a:rPr kumimoji="0" lang="en-US" altLang="en-US" sz="900" b="0" i="0" u="none" strike="noStrike" cap="none" normalizeH="0" baseline="0">
                <a:ln>
                  <a:noFill/>
                </a:ln>
                <a:solidFill>
                  <a:srgbClr val="A9B7C6"/>
                </a:solidFill>
                <a:effectLst/>
                <a:latin typeface="Consolas" panose="020B0609020204030204" pitchFamily="49" charset="0"/>
              </a:rPr>
              <a:t>)</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CREATE TABLE </a:t>
            </a:r>
            <a:r>
              <a:rPr kumimoji="0" lang="en-US" altLang="en-US" sz="900" b="0" i="0" u="none" strike="noStrike" cap="none" normalizeH="0" baseline="0">
                <a:ln>
                  <a:noFill/>
                </a:ln>
                <a:solidFill>
                  <a:srgbClr val="A9B7C6"/>
                </a:solidFill>
                <a:effectLst/>
                <a:latin typeface="Consolas" panose="020B0609020204030204" pitchFamily="49" charset="0"/>
              </a:rPr>
              <a:t>ADDRESS(</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ZIP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12</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STREET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CITY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STATE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PRIMARY KEY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9876AA"/>
                </a:solidFill>
                <a:effectLst/>
                <a:latin typeface="Consolas" panose="020B0609020204030204" pitchFamily="49" charset="0"/>
              </a:rPr>
              <a:t>ZIP</a:t>
            </a:r>
            <a:r>
              <a:rPr kumimoji="0" lang="en-US" altLang="en-US" sz="900" b="0" i="0" u="none" strike="noStrike" cap="none" normalizeH="0" baseline="0">
                <a:ln>
                  <a:noFill/>
                </a:ln>
                <a:solidFill>
                  <a:srgbClr val="A9B7C6"/>
                </a:solidFill>
                <a:effectLst/>
                <a:latin typeface="Consolas" panose="020B0609020204030204" pitchFamily="49" charset="0"/>
              </a:rPr>
              <a:t>)</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900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Tham khảo</a:t>
            </a:r>
            <a:endParaRPr lang="en-US" dirty="0"/>
          </a:p>
        </p:txBody>
      </p:sp>
      <p:sp>
        <p:nvSpPr>
          <p:cNvPr id="3" name="Text Placeholder 2"/>
          <p:cNvSpPr>
            <a:spLocks noGrp="1"/>
          </p:cNvSpPr>
          <p:nvPr>
            <p:ph type="body" idx="1"/>
          </p:nvPr>
        </p:nvSpPr>
        <p:spPr/>
        <p:txBody>
          <a:bodyPr/>
          <a:lstStyle/>
          <a:p>
            <a:r>
              <a:rPr lang="en-US" dirty="0">
                <a:hlinkClick r:id="rId2"/>
              </a:rPr>
              <a:t>https://www.w3schools.com/sql/</a:t>
            </a:r>
            <a:endParaRPr lang="en-US" dirty="0"/>
          </a:p>
          <a:p>
            <a:r>
              <a:rPr lang="en-US" dirty="0"/>
              <a:t>SQL Tutorials book</a:t>
            </a:r>
            <a:endParaRPr lang="vi-VN" dirty="0"/>
          </a:p>
          <a:p>
            <a:pPr marL="95250" indent="0">
              <a:buNone/>
            </a:pP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3F429-CDF4-40DB-8DDA-B4EDB7D64EA2}"/>
              </a:ext>
            </a:extLst>
          </p:cNvPr>
          <p:cNvSpPr>
            <a:spLocks noGrp="1"/>
          </p:cNvSpPr>
          <p:nvPr>
            <p:ph type="title"/>
          </p:nvPr>
        </p:nvSpPr>
        <p:spPr>
          <a:xfrm>
            <a:off x="2514600" y="273844"/>
            <a:ext cx="6000805" cy="640200"/>
          </a:xfrm>
        </p:spPr>
        <p:txBody>
          <a:bodyPr/>
          <a:lstStyle/>
          <a:p>
            <a:r>
              <a:rPr lang="vi-VN" dirty="0"/>
              <a:t>Một vài hàm thống kê (P.168)</a:t>
            </a:r>
            <a:endParaRPr lang="en-US" dirty="0"/>
          </a:p>
        </p:txBody>
      </p:sp>
      <p:sp>
        <p:nvSpPr>
          <p:cNvPr id="3" name="Text Placeholder 2">
            <a:extLst>
              <a:ext uri="{FF2B5EF4-FFF2-40B4-BE49-F238E27FC236}">
                <a16:creationId xmlns:a16="http://schemas.microsoft.com/office/drawing/2014/main" xmlns="" id="{CE501CFF-CAE4-443D-867F-7A42ED1778CD}"/>
              </a:ext>
            </a:extLst>
          </p:cNvPr>
          <p:cNvSpPr>
            <a:spLocks noGrp="1"/>
          </p:cNvSpPr>
          <p:nvPr>
            <p:ph type="body" idx="1"/>
          </p:nvPr>
        </p:nvSpPr>
        <p:spPr/>
        <p:txBody>
          <a:bodyPr/>
          <a:lstStyle/>
          <a:p>
            <a:r>
              <a:rPr lang="en-US" dirty="0"/>
              <a:t>SQL COUNT Function</a:t>
            </a:r>
            <a:endParaRPr lang="vi-VN" dirty="0"/>
          </a:p>
          <a:p>
            <a:pPr lvl="1"/>
            <a:r>
              <a:rPr lang="vi-VN" dirty="0"/>
              <a:t>Hàm đơn giản nhất để đếm các records mong muốn được trả về bởi câu lệnh SELECT.</a:t>
            </a:r>
          </a:p>
          <a:p>
            <a:pPr lvl="1"/>
            <a:r>
              <a:rPr lang="vi-VN" dirty="0"/>
              <a:t>Ex: </a:t>
            </a:r>
            <a:r>
              <a:rPr lang="en-US" dirty="0"/>
              <a:t>SELECT COUNT(*) FROM </a:t>
            </a:r>
            <a:r>
              <a:rPr lang="en-US" dirty="0" err="1"/>
              <a:t>employee_tbl</a:t>
            </a:r>
            <a:r>
              <a:rPr lang="en-US" dirty="0"/>
              <a:t> WHERE name="Zara";</a:t>
            </a:r>
            <a:endParaRPr lang="vi-VN" dirty="0"/>
          </a:p>
          <a:p>
            <a:r>
              <a:rPr lang="en-US" dirty="0"/>
              <a:t>SQL AVG Function</a:t>
            </a:r>
            <a:endParaRPr lang="vi-VN" dirty="0"/>
          </a:p>
          <a:p>
            <a:pPr lvl="1"/>
            <a:r>
              <a:rPr lang="en-US" dirty="0"/>
              <a:t>SELECT name, AVG(</a:t>
            </a:r>
            <a:r>
              <a:rPr lang="en-US" dirty="0" err="1"/>
              <a:t>daily_typing_pages</a:t>
            </a:r>
            <a:r>
              <a:rPr lang="en-US" dirty="0"/>
              <a:t>) FROM </a:t>
            </a:r>
            <a:r>
              <a:rPr lang="en-US" dirty="0" err="1"/>
              <a:t>employee_tbl</a:t>
            </a:r>
            <a:r>
              <a:rPr lang="en-US" dirty="0"/>
              <a:t> GROUP BY name;</a:t>
            </a:r>
          </a:p>
        </p:txBody>
      </p:sp>
    </p:spTree>
    <p:extLst>
      <p:ext uri="{BB962C8B-B14F-4D97-AF65-F5344CB8AC3E}">
        <p14:creationId xmlns:p14="http://schemas.microsoft.com/office/powerpoint/2010/main" val="3778694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42D7D-59C8-4353-8FD0-E4AC8D2A85BB}"/>
              </a:ext>
            </a:extLst>
          </p:cNvPr>
          <p:cNvSpPr>
            <a:spLocks noGrp="1"/>
          </p:cNvSpPr>
          <p:nvPr>
            <p:ph type="title"/>
          </p:nvPr>
        </p:nvSpPr>
        <p:spPr/>
        <p:txBody>
          <a:bodyPr/>
          <a:lstStyle/>
          <a:p>
            <a:r>
              <a:rPr lang="en-US" dirty="0"/>
              <a:t>SQL Joins</a:t>
            </a:r>
            <a:r>
              <a:rPr lang="vi-VN" dirty="0"/>
              <a:t> (P.95)</a:t>
            </a:r>
            <a:r>
              <a:rPr lang="en-US" dirty="0"/>
              <a:t> </a:t>
            </a:r>
          </a:p>
        </p:txBody>
      </p:sp>
      <p:sp>
        <p:nvSpPr>
          <p:cNvPr id="3" name="Text Placeholder 2">
            <a:extLst>
              <a:ext uri="{FF2B5EF4-FFF2-40B4-BE49-F238E27FC236}">
                <a16:creationId xmlns:a16="http://schemas.microsoft.com/office/drawing/2014/main" xmlns="" id="{C60E4D88-2FA8-47D2-A823-7CA9EF90EA36}"/>
              </a:ext>
            </a:extLst>
          </p:cNvPr>
          <p:cNvSpPr>
            <a:spLocks noGrp="1"/>
          </p:cNvSpPr>
          <p:nvPr>
            <p:ph type="body" idx="1"/>
          </p:nvPr>
        </p:nvSpPr>
        <p:spPr/>
        <p:txBody>
          <a:bodyPr/>
          <a:lstStyle/>
          <a:p>
            <a:r>
              <a:rPr lang="vi-VN" dirty="0"/>
              <a:t>Mệnh đề Join được dùng để kết hợp các records từ hai hoặc nhiều bảng trong database. </a:t>
            </a:r>
          </a:p>
          <a:p>
            <a:r>
              <a:rPr lang="vi-VN" dirty="0"/>
              <a:t>Các loại JOIN</a:t>
            </a:r>
            <a:r>
              <a:rPr lang="en-US" dirty="0"/>
              <a:t>. </a:t>
            </a:r>
            <a:endParaRPr lang="vi-VN" dirty="0"/>
          </a:p>
          <a:p>
            <a:pPr lvl="1"/>
            <a:r>
              <a:rPr lang="en-US" dirty="0"/>
              <a:t>INNER JOIN: </a:t>
            </a:r>
            <a:r>
              <a:rPr lang="vi-VN" dirty="0"/>
              <a:t>trả lại những row mà khớp ở cả hai bảng</a:t>
            </a:r>
            <a:r>
              <a:rPr lang="en-US" dirty="0"/>
              <a:t>. </a:t>
            </a:r>
            <a:endParaRPr lang="vi-VN" dirty="0"/>
          </a:p>
          <a:p>
            <a:pPr lvl="1"/>
            <a:r>
              <a:rPr lang="en-US" dirty="0"/>
              <a:t>LEFT JOIN: </a:t>
            </a:r>
            <a:r>
              <a:rPr lang="vi-VN" dirty="0"/>
              <a:t>Trả lại tất cả các rows từ bảng bên trái, cho dù nó không có ở bảng bên phải (theo khóa được nối sau từ khóa ON)</a:t>
            </a:r>
          </a:p>
          <a:p>
            <a:pPr lvl="1"/>
            <a:r>
              <a:rPr lang="en-US" dirty="0"/>
              <a:t>RIGHT JOIN: </a:t>
            </a:r>
            <a:r>
              <a:rPr lang="vi-VN" dirty="0"/>
              <a:t>Trả lại tất cả các rows từ bảng bên phải, cho dù không có ở bảng bên trái.</a:t>
            </a:r>
          </a:p>
          <a:p>
            <a:pPr lvl="1"/>
            <a:r>
              <a:rPr lang="en-US" dirty="0"/>
              <a:t>FULL JOIN: </a:t>
            </a:r>
            <a:r>
              <a:rPr lang="vi-VN" dirty="0"/>
              <a:t>Trả lại tất cả các rows mà có ở một trong hai bảng</a:t>
            </a:r>
            <a:r>
              <a:rPr lang="en-US" dirty="0"/>
              <a:t> </a:t>
            </a:r>
            <a:endParaRPr lang="vi-VN" dirty="0"/>
          </a:p>
          <a:p>
            <a:pPr lvl="1"/>
            <a:r>
              <a:rPr lang="en-US" dirty="0"/>
              <a:t>SELF JOIN </a:t>
            </a:r>
            <a:r>
              <a:rPr lang="vi-VN" dirty="0"/>
              <a:t>trong SQL được sử dụng để thực hiện phép Join trên cùng một bảng bằng cách nối một bảng với chính nó, coi như đó là hai bảng và thay tên tạm thời ít nhất một bảng.</a:t>
            </a:r>
            <a:endParaRPr lang="en-US" dirty="0"/>
          </a:p>
        </p:txBody>
      </p:sp>
    </p:spTree>
    <p:extLst>
      <p:ext uri="{BB962C8B-B14F-4D97-AF65-F5344CB8AC3E}">
        <p14:creationId xmlns:p14="http://schemas.microsoft.com/office/powerpoint/2010/main" val="835889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11100-FCC0-4645-89BC-D4FB659CE7B6}"/>
              </a:ext>
            </a:extLst>
          </p:cNvPr>
          <p:cNvSpPr>
            <a:spLocks noGrp="1"/>
          </p:cNvSpPr>
          <p:nvPr>
            <p:ph type="title"/>
          </p:nvPr>
        </p:nvSpPr>
        <p:spPr/>
        <p:txBody>
          <a:bodyPr/>
          <a:lstStyle/>
          <a:p>
            <a:r>
              <a:rPr lang="en-US" dirty="0"/>
              <a:t>SQL Joins</a:t>
            </a:r>
          </a:p>
        </p:txBody>
      </p:sp>
      <p:sp>
        <p:nvSpPr>
          <p:cNvPr id="3" name="Text Placeholder 2">
            <a:extLst>
              <a:ext uri="{FF2B5EF4-FFF2-40B4-BE49-F238E27FC236}">
                <a16:creationId xmlns:a16="http://schemas.microsoft.com/office/drawing/2014/main" xmlns="" id="{2DC861FF-6059-4D4F-B938-20E6569E9DF7}"/>
              </a:ext>
            </a:extLst>
          </p:cNvPr>
          <p:cNvSpPr>
            <a:spLocks noGrp="1"/>
          </p:cNvSpPr>
          <p:nvPr>
            <p:ph type="body" idx="1"/>
          </p:nvPr>
        </p:nvSpPr>
        <p:spPr/>
        <p:txBody>
          <a:bodyPr/>
          <a:lstStyle/>
          <a:p>
            <a:endParaRPr lang="en-US"/>
          </a:p>
        </p:txBody>
      </p:sp>
      <p:pic>
        <p:nvPicPr>
          <p:cNvPr id="9218" name="Picture 2" descr="Không có mô tả ảnh.">
            <a:extLst>
              <a:ext uri="{FF2B5EF4-FFF2-40B4-BE49-F238E27FC236}">
                <a16:creationId xmlns:a16="http://schemas.microsoft.com/office/drawing/2014/main" xmlns="" id="{C38A8D2C-2F2F-4F61-BC64-A65135EF1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00150"/>
            <a:ext cx="4797425" cy="376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589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160F5-857A-4F47-816E-ED9EAAB926E3}"/>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a16="http://schemas.microsoft.com/office/drawing/2014/main" xmlns="" id="{03BDBBF9-4912-4FCB-85BF-8231245E4079}"/>
              </a:ext>
            </a:extLst>
          </p:cNvPr>
          <p:cNvSpPr>
            <a:spLocks noGrp="1"/>
          </p:cNvSpPr>
          <p:nvPr>
            <p:ph type="body" idx="1"/>
          </p:nvPr>
        </p:nvSpPr>
        <p:spPr/>
        <p:txBody>
          <a:bodyPr/>
          <a:lstStyle/>
          <a:p>
            <a:pPr lvl="0"/>
            <a:r>
              <a:rPr lang="en-US" dirty="0"/>
              <a:t>Databases: </a:t>
            </a:r>
            <a:endParaRPr lang="vi-VN" dirty="0"/>
          </a:p>
          <a:p>
            <a:pPr lvl="1"/>
            <a:r>
              <a:rPr lang="en-US" dirty="0" err="1"/>
              <a:t>Là</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nhau</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một</a:t>
            </a:r>
            <a:r>
              <a:rPr lang="en-US" dirty="0"/>
              <a:t> </a:t>
            </a:r>
            <a:r>
              <a:rPr lang="en-US" dirty="0" err="1"/>
              <a:t>tổ</a:t>
            </a:r>
            <a:r>
              <a:rPr lang="en-US" dirty="0"/>
              <a:t> </a:t>
            </a:r>
            <a:r>
              <a:rPr lang="en-US" dirty="0" err="1"/>
              <a:t>chức</a:t>
            </a:r>
            <a:r>
              <a:rPr lang="en-US" dirty="0"/>
              <a:t>. </a:t>
            </a:r>
            <a:endParaRPr lang="vi-VN" dirty="0"/>
          </a:p>
          <a:p>
            <a:pPr lvl="1"/>
            <a:r>
              <a:rPr lang="en-US" dirty="0" err="1"/>
              <a:t>Một</a:t>
            </a:r>
            <a:r>
              <a:rPr lang="en-US" dirty="0"/>
              <a:t> DB </a:t>
            </a:r>
            <a:r>
              <a:rPr lang="en-US" dirty="0" err="1"/>
              <a:t>thường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hợp</a:t>
            </a:r>
            <a:r>
              <a:rPr lang="en-US" dirty="0"/>
              <a:t> </a:t>
            </a:r>
            <a:r>
              <a:rPr lang="en-US" dirty="0" err="1"/>
              <a:t>lý</a:t>
            </a:r>
            <a:r>
              <a:rPr lang="en-US" dirty="0"/>
              <a:t> </a:t>
            </a:r>
            <a:r>
              <a:rPr lang="en-US" dirty="0" err="1"/>
              <a:t>chặt</a:t>
            </a:r>
            <a:r>
              <a:rPr lang="en-US" dirty="0"/>
              <a:t> </a:t>
            </a:r>
            <a:r>
              <a:rPr lang="en-US" dirty="0" err="1"/>
              <a:t>chẽ</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một</a:t>
            </a:r>
            <a:r>
              <a:rPr lang="en-US" dirty="0"/>
              <a:t> </a:t>
            </a:r>
            <a:r>
              <a:rPr lang="vi-VN" dirty="0"/>
              <a:t>mục</a:t>
            </a:r>
            <a:r>
              <a:rPr lang="en-US" dirty="0"/>
              <a:t> </a:t>
            </a:r>
            <a:r>
              <a:rPr lang="en-US" dirty="0" err="1"/>
              <a:t>đích</a:t>
            </a:r>
            <a:r>
              <a:rPr lang="en-US" dirty="0"/>
              <a:t> </a:t>
            </a:r>
            <a:r>
              <a:rPr lang="en-US" dirty="0" err="1"/>
              <a:t>cụ</a:t>
            </a:r>
            <a:r>
              <a:rPr lang="en-US" dirty="0"/>
              <a:t> </a:t>
            </a:r>
            <a:r>
              <a:rPr lang="en-US" dirty="0" err="1"/>
              <a:t>thể</a:t>
            </a:r>
            <a:r>
              <a:rPr lang="en-US" dirty="0"/>
              <a:t>. </a:t>
            </a:r>
            <a:endParaRPr lang="vi-VN" dirty="0"/>
          </a:p>
          <a:p>
            <a:pPr lvl="1"/>
            <a:r>
              <a:rPr lang="vi-VN" dirty="0"/>
              <a:t>DB</a:t>
            </a:r>
            <a:r>
              <a:rPr lang="en-US" dirty="0"/>
              <a:t> </a:t>
            </a:r>
            <a:r>
              <a:rPr lang="en-US" dirty="0" err="1"/>
              <a:t>sẽ</a:t>
            </a:r>
            <a:r>
              <a:rPr lang="en-US" dirty="0"/>
              <a:t> </a:t>
            </a:r>
            <a:r>
              <a:rPr lang="en-US" dirty="0" err="1"/>
              <a:t>biểu</a:t>
            </a:r>
            <a:r>
              <a:rPr lang="en-US" dirty="0"/>
              <a:t> </a:t>
            </a:r>
            <a:r>
              <a:rPr lang="en-US" dirty="0" err="1"/>
              <a:t>diễn</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a:t>
            </a:r>
          </a:p>
          <a:p>
            <a:pPr lvl="0"/>
            <a:r>
              <a:rPr lang="vi-VN" dirty="0"/>
              <a:t>Hệ quản trị cơ sở dữ liệu</a:t>
            </a:r>
            <a:r>
              <a:rPr lang="en-US" dirty="0"/>
              <a:t> (DBMS): </a:t>
            </a:r>
            <a:endParaRPr lang="vi-VN" dirty="0"/>
          </a:p>
          <a:p>
            <a:pPr lvl="1"/>
            <a:r>
              <a:rPr lang="en-US" dirty="0" err="1"/>
              <a:t>Là</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giúp</a:t>
            </a:r>
            <a:r>
              <a:rPr lang="en-US" dirty="0"/>
              <a:t> </a:t>
            </a:r>
            <a:r>
              <a:rPr lang="en-US" dirty="0" err="1"/>
              <a:t>cho</a:t>
            </a:r>
            <a:r>
              <a:rPr lang="en-US" dirty="0"/>
              <a:t> </a:t>
            </a:r>
            <a:r>
              <a:rPr lang="en-US" dirty="0" err="1"/>
              <a:t>bạn</a:t>
            </a:r>
            <a:r>
              <a:rPr lang="en-US" dirty="0"/>
              <a:t> </a:t>
            </a:r>
            <a:r>
              <a:rPr lang="en-US" dirty="0" err="1"/>
              <a:t>dễ</a:t>
            </a:r>
            <a:r>
              <a:rPr lang="en-US" dirty="0"/>
              <a:t> </a:t>
            </a:r>
            <a:r>
              <a:rPr lang="en-US" dirty="0" err="1"/>
              <a:t>dàng</a:t>
            </a:r>
            <a:r>
              <a:rPr lang="en-US" dirty="0"/>
              <a:t> </a:t>
            </a:r>
            <a:r>
              <a:rPr lang="en-US" dirty="0" err="1"/>
              <a:t>tạo</a:t>
            </a:r>
            <a:r>
              <a:rPr lang="en-US" dirty="0"/>
              <a:t> </a:t>
            </a:r>
            <a:r>
              <a:rPr lang="en-US" dirty="0" err="1"/>
              <a:t>và</a:t>
            </a:r>
            <a:r>
              <a:rPr lang="en-US" dirty="0"/>
              <a:t> </a:t>
            </a:r>
            <a:r>
              <a:rPr lang="en-US" dirty="0" err="1"/>
              <a:t>vận</a:t>
            </a:r>
            <a:r>
              <a:rPr lang="en-US" dirty="0"/>
              <a:t> </a:t>
            </a:r>
            <a:r>
              <a:rPr lang="en-US" dirty="0" err="1"/>
              <a:t>hành</a:t>
            </a:r>
            <a:r>
              <a:rPr lang="en-US" dirty="0"/>
              <a:t> database </a:t>
            </a:r>
            <a:r>
              <a:rPr lang="en-US" dirty="0" err="1"/>
              <a:t>của</a:t>
            </a:r>
            <a:r>
              <a:rPr lang="en-US" dirty="0"/>
              <a:t> </a:t>
            </a:r>
            <a:r>
              <a:rPr lang="en-US" dirty="0" err="1"/>
              <a:t>bạn</a:t>
            </a:r>
            <a:r>
              <a:rPr lang="en-US" dirty="0"/>
              <a:t>. </a:t>
            </a:r>
            <a:endParaRPr lang="vi-VN" dirty="0"/>
          </a:p>
          <a:p>
            <a:pPr lvl="1"/>
            <a:r>
              <a:rPr lang="en-US" dirty="0"/>
              <a:t>DBMS </a:t>
            </a:r>
            <a:r>
              <a:rPr lang="en-US" dirty="0" err="1"/>
              <a:t>sẽ</a:t>
            </a:r>
            <a:r>
              <a:rPr lang="en-US" dirty="0"/>
              <a:t> </a:t>
            </a:r>
            <a:r>
              <a:rPr lang="en-US" dirty="0" err="1"/>
              <a:t>giúp</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thông</a:t>
            </a:r>
            <a:r>
              <a:rPr lang="en-US" dirty="0"/>
              <a:t> tin </a:t>
            </a:r>
            <a:r>
              <a:rPr lang="en-US" dirty="0" err="1"/>
              <a:t>lưu</a:t>
            </a:r>
            <a:r>
              <a:rPr lang="en-US" dirty="0"/>
              <a:t> </a:t>
            </a:r>
            <a:r>
              <a:rPr lang="en-US" dirty="0" err="1"/>
              <a:t>trữ</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như</a:t>
            </a:r>
            <a:r>
              <a:rPr lang="en-US" dirty="0"/>
              <a:t> </a:t>
            </a:r>
            <a:r>
              <a:rPr lang="en-US" dirty="0" err="1"/>
              <a:t>truy</a:t>
            </a:r>
            <a:r>
              <a:rPr lang="en-US" dirty="0"/>
              <a:t> </a:t>
            </a:r>
            <a:r>
              <a:rPr lang="en-US" dirty="0" err="1"/>
              <a:t>vấn</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p>
          <a:p>
            <a:endParaRPr lang="en-US" dirty="0"/>
          </a:p>
        </p:txBody>
      </p:sp>
    </p:spTree>
    <p:extLst>
      <p:ext uri="{BB962C8B-B14F-4D97-AF65-F5344CB8AC3E}">
        <p14:creationId xmlns:p14="http://schemas.microsoft.com/office/powerpoint/2010/main" val="3308885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4D917-98CD-4459-A441-795D5CBF68E6}"/>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a16="http://schemas.microsoft.com/office/drawing/2014/main" xmlns="" id="{C17526F1-D347-43DF-B8E7-CF316F34908E}"/>
              </a:ext>
            </a:extLst>
          </p:cNvPr>
          <p:cNvSpPr>
            <a:spLocks noGrp="1"/>
          </p:cNvSpPr>
          <p:nvPr>
            <p:ph type="body" idx="1"/>
          </p:nvPr>
        </p:nvSpPr>
        <p:spPr/>
        <p:txBody>
          <a:bodyPr/>
          <a:lstStyle/>
          <a:p>
            <a:pPr lvl="0"/>
            <a:r>
              <a:rPr lang="en-US" dirty="0"/>
              <a:t>Database Users: </a:t>
            </a:r>
            <a:r>
              <a:rPr lang="en-US" dirty="0" err="1"/>
              <a:t>Là</a:t>
            </a:r>
            <a:r>
              <a:rPr lang="en-US" dirty="0"/>
              <a:t> </a:t>
            </a:r>
            <a:r>
              <a:rPr lang="en-US" dirty="0" err="1"/>
              <a:t>những</a:t>
            </a:r>
            <a:r>
              <a:rPr lang="en-US" dirty="0"/>
              <a:t> </a:t>
            </a:r>
            <a:r>
              <a:rPr lang="en-US" dirty="0" err="1"/>
              <a:t>người</a:t>
            </a:r>
            <a:r>
              <a:rPr lang="en-US" dirty="0"/>
              <a:t> </a:t>
            </a:r>
            <a:r>
              <a:rPr lang="en-US" dirty="0" err="1"/>
              <a:t>trực</a:t>
            </a:r>
            <a:r>
              <a:rPr lang="en-US" dirty="0"/>
              <a:t> </a:t>
            </a:r>
            <a:r>
              <a:rPr lang="en-US" dirty="0" err="1"/>
              <a:t>tiếp</a:t>
            </a:r>
            <a:r>
              <a:rPr lang="en-US" dirty="0"/>
              <a:t> </a:t>
            </a:r>
            <a:r>
              <a:rPr lang="en-US" dirty="0" err="1"/>
              <a:t>thao</a:t>
            </a:r>
            <a:r>
              <a:rPr lang="en-US" dirty="0"/>
              <a:t> </a:t>
            </a:r>
            <a:r>
              <a:rPr lang="en-US" dirty="0" err="1"/>
              <a:t>tác</a:t>
            </a:r>
            <a:r>
              <a:rPr lang="en-US" dirty="0"/>
              <a:t> </a:t>
            </a:r>
            <a:r>
              <a:rPr lang="en-US" dirty="0" err="1"/>
              <a:t>với</a:t>
            </a:r>
            <a:r>
              <a:rPr lang="en-US" dirty="0"/>
              <a:t> DB. </a:t>
            </a:r>
            <a:endParaRPr lang="vi-VN" dirty="0"/>
          </a:p>
          <a:p>
            <a:pPr lvl="1"/>
            <a:r>
              <a:rPr lang="en-US" dirty="0"/>
              <a:t>DB </a:t>
            </a:r>
            <a:r>
              <a:rPr lang="vi-VN" dirty="0"/>
              <a:t>administr</a:t>
            </a:r>
            <a:r>
              <a:rPr lang="en-US" dirty="0" err="1"/>
              <a:t>ator</a:t>
            </a:r>
            <a:r>
              <a:rPr lang="en-US" dirty="0"/>
              <a:t>: </a:t>
            </a:r>
            <a:r>
              <a:rPr lang="en-US" dirty="0" err="1"/>
              <a:t>Là</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vận</a:t>
            </a:r>
            <a:r>
              <a:rPr lang="en-US" dirty="0"/>
              <a:t> </a:t>
            </a:r>
            <a:r>
              <a:rPr lang="en-US" dirty="0" err="1"/>
              <a:t>hành</a:t>
            </a:r>
            <a:r>
              <a:rPr lang="en-US" dirty="0"/>
              <a:t> DB </a:t>
            </a:r>
            <a:r>
              <a:rPr lang="en-US" dirty="0" err="1"/>
              <a:t>của</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các</a:t>
            </a:r>
            <a:r>
              <a:rPr lang="en-US" dirty="0"/>
              <a:t> software </a:t>
            </a:r>
            <a:r>
              <a:rPr lang="en-US" dirty="0" err="1"/>
              <a:t>và</a:t>
            </a:r>
            <a:r>
              <a:rPr lang="en-US" dirty="0"/>
              <a:t> hardware </a:t>
            </a:r>
            <a:r>
              <a:rPr lang="en-US" dirty="0" err="1"/>
              <a:t>để</a:t>
            </a:r>
            <a:r>
              <a:rPr lang="en-US" dirty="0"/>
              <a:t> </a:t>
            </a:r>
            <a:r>
              <a:rPr lang="en-US" dirty="0" err="1"/>
              <a:t>có</a:t>
            </a:r>
            <a:r>
              <a:rPr lang="en-US" dirty="0"/>
              <a:t> </a:t>
            </a:r>
            <a:r>
              <a:rPr lang="en-US" dirty="0" err="1"/>
              <a:t>thể</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a:t>
            </a:r>
            <a:endParaRPr lang="en-US" sz="1300" dirty="0"/>
          </a:p>
          <a:p>
            <a:pPr lvl="1"/>
            <a:r>
              <a:rPr lang="en-US" dirty="0"/>
              <a:t>DB Designer: </a:t>
            </a:r>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a:t> vs end-user </a:t>
            </a:r>
            <a:r>
              <a:rPr lang="en-US" dirty="0" err="1"/>
              <a:t>để</a:t>
            </a:r>
            <a:r>
              <a:rPr lang="en-US" dirty="0"/>
              <a:t> </a:t>
            </a:r>
            <a:r>
              <a:rPr lang="en-US" dirty="0" err="1"/>
              <a:t>hiểu</a:t>
            </a:r>
            <a:r>
              <a:rPr lang="en-US" dirty="0"/>
              <a:t> </a:t>
            </a:r>
            <a:r>
              <a:rPr lang="en-US" dirty="0" err="1"/>
              <a:t>những</a:t>
            </a:r>
            <a:r>
              <a:rPr lang="en-US" dirty="0"/>
              <a:t> </a:t>
            </a:r>
            <a:r>
              <a:rPr lang="en-US" dirty="0" err="1"/>
              <a:t>thông</a:t>
            </a:r>
            <a:r>
              <a:rPr lang="en-US" dirty="0"/>
              <a:t> tin </a:t>
            </a:r>
            <a:r>
              <a:rPr lang="en-US" dirty="0" err="1"/>
              <a:t>họ</a:t>
            </a:r>
            <a:r>
              <a:rPr lang="en-US" dirty="0"/>
              <a:t> </a:t>
            </a:r>
            <a:r>
              <a:rPr lang="en-US" dirty="0" err="1"/>
              <a:t>cần</a:t>
            </a:r>
            <a:r>
              <a:rPr lang="en-US" dirty="0"/>
              <a:t>. </a:t>
            </a:r>
            <a:r>
              <a:rPr lang="en-US" dirty="0" err="1"/>
              <a:t>Từ</a:t>
            </a:r>
            <a:r>
              <a:rPr lang="en-US" dirty="0"/>
              <a:t> </a:t>
            </a:r>
            <a:r>
              <a:rPr lang="en-US" dirty="0" err="1"/>
              <a:t>đó</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định</a:t>
            </a:r>
            <a:r>
              <a:rPr lang="en-US" dirty="0"/>
              <a:t> </a:t>
            </a:r>
            <a:r>
              <a:rPr lang="en-US" dirty="0" err="1"/>
              <a:t>nghĩa</a:t>
            </a:r>
            <a:r>
              <a:rPr lang="en-US" dirty="0"/>
              <a:t> </a:t>
            </a:r>
            <a:r>
              <a:rPr lang="en-US" dirty="0" err="1"/>
              <a:t>được</a:t>
            </a:r>
            <a:r>
              <a:rPr lang="en-US" dirty="0"/>
              <a:t> </a:t>
            </a:r>
            <a:r>
              <a:rPr lang="en-US" dirty="0" err="1"/>
              <a:t>các</a:t>
            </a:r>
            <a:r>
              <a:rPr lang="en-US" dirty="0"/>
              <a:t> </a:t>
            </a:r>
            <a:r>
              <a:rPr lang="en-US" dirty="0" err="1"/>
              <a:t>nội</a:t>
            </a:r>
            <a:r>
              <a:rPr lang="en-US" dirty="0"/>
              <a:t> dung, </a:t>
            </a:r>
            <a:r>
              <a:rPr lang="en-US" dirty="0" err="1"/>
              <a:t>cấu</a:t>
            </a:r>
            <a:r>
              <a:rPr lang="en-US" dirty="0"/>
              <a:t> </a:t>
            </a:r>
            <a:r>
              <a:rPr lang="en-US" dirty="0" err="1"/>
              <a:t>trúc</a:t>
            </a:r>
            <a:r>
              <a:rPr lang="en-US" dirty="0"/>
              <a:t>, </a:t>
            </a:r>
            <a:r>
              <a:rPr lang="en-US" dirty="0" err="1"/>
              <a:t>quan</a:t>
            </a:r>
            <a:r>
              <a:rPr lang="en-US" dirty="0"/>
              <a:t> </a:t>
            </a:r>
            <a:r>
              <a:rPr lang="en-US" dirty="0" err="1"/>
              <a:t>hệ</a:t>
            </a:r>
            <a:r>
              <a:rPr lang="en-US" dirty="0"/>
              <a:t> </a:t>
            </a:r>
            <a:r>
              <a:rPr lang="en-US" dirty="0" err="1"/>
              <a:t>và</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DB.</a:t>
            </a:r>
            <a:endParaRPr lang="en-US" sz="1600" dirty="0"/>
          </a:p>
          <a:p>
            <a:pPr lvl="1"/>
            <a:r>
              <a:rPr lang="en-US" dirty="0"/>
              <a:t>End-User: </a:t>
            </a:r>
            <a:r>
              <a:rPr lang="en-US" dirty="0" err="1"/>
              <a:t>Người</a:t>
            </a:r>
            <a:r>
              <a:rPr lang="en-US" dirty="0"/>
              <a:t> </a:t>
            </a:r>
            <a:r>
              <a:rPr lang="en-US" dirty="0" err="1"/>
              <a:t>trực</a:t>
            </a:r>
            <a:r>
              <a:rPr lang="en-US" dirty="0"/>
              <a:t> </a:t>
            </a:r>
            <a:r>
              <a:rPr lang="en-US" dirty="0" err="1"/>
              <a:t>tiếp</a:t>
            </a:r>
            <a:r>
              <a:rPr lang="en-US" dirty="0"/>
              <a:t> </a:t>
            </a:r>
            <a:r>
              <a:rPr lang="en-US" dirty="0" err="1"/>
              <a:t>thao</a:t>
            </a:r>
            <a:r>
              <a:rPr lang="en-US" dirty="0"/>
              <a:t> </a:t>
            </a:r>
            <a:r>
              <a:rPr lang="en-US" dirty="0" err="1"/>
              <a:t>tác</a:t>
            </a:r>
            <a:r>
              <a:rPr lang="en-US" dirty="0"/>
              <a:t> vs </a:t>
            </a:r>
            <a:r>
              <a:rPr lang="en-US" dirty="0" err="1"/>
              <a:t>thông</a:t>
            </a:r>
            <a:r>
              <a:rPr lang="en-US" dirty="0"/>
              <a:t> tin </a:t>
            </a:r>
            <a:r>
              <a:rPr lang="en-US" dirty="0" err="1"/>
              <a:t>của</a:t>
            </a:r>
            <a:r>
              <a:rPr lang="en-US" dirty="0"/>
              <a:t> DB( </a:t>
            </a:r>
            <a:r>
              <a:rPr lang="en-US" dirty="0" err="1"/>
              <a:t>như</a:t>
            </a:r>
            <a:r>
              <a:rPr lang="en-US" dirty="0"/>
              <a:t> </a:t>
            </a:r>
            <a:r>
              <a:rPr lang="en-US" dirty="0" err="1"/>
              <a:t>là</a:t>
            </a:r>
            <a:r>
              <a:rPr lang="en-US" dirty="0"/>
              <a:t> </a:t>
            </a:r>
            <a:r>
              <a:rPr lang="en-US" dirty="0" err="1"/>
              <a:t>truy</a:t>
            </a:r>
            <a:r>
              <a:rPr lang="en-US" dirty="0"/>
              <a:t> </a:t>
            </a:r>
            <a:r>
              <a:rPr lang="en-US" dirty="0" err="1"/>
              <a:t>vấn</a:t>
            </a:r>
            <a:r>
              <a:rPr lang="en-US" dirty="0"/>
              <a:t>, </a:t>
            </a:r>
            <a:r>
              <a:rPr lang="en-US" dirty="0" err="1"/>
              <a:t>thay</a:t>
            </a:r>
            <a:r>
              <a:rPr lang="en-US" dirty="0"/>
              <a:t> </a:t>
            </a:r>
            <a:r>
              <a:rPr lang="en-US" dirty="0" err="1"/>
              <a:t>đổi</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endParaRPr lang="en-US" sz="1600" dirty="0"/>
          </a:p>
          <a:p>
            <a:endParaRPr lang="en-US" dirty="0"/>
          </a:p>
        </p:txBody>
      </p:sp>
    </p:spTree>
    <p:extLst>
      <p:ext uri="{BB962C8B-B14F-4D97-AF65-F5344CB8AC3E}">
        <p14:creationId xmlns:p14="http://schemas.microsoft.com/office/powerpoint/2010/main" val="67447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C02B4-D959-4DAA-986D-4E4132080D88}"/>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a16="http://schemas.microsoft.com/office/drawing/2014/main" xmlns="" id="{207CCEC7-6F9A-483D-B060-088BF133BAB3}"/>
              </a:ext>
            </a:extLst>
          </p:cNvPr>
          <p:cNvSpPr>
            <a:spLocks noGrp="1"/>
          </p:cNvSpPr>
          <p:nvPr>
            <p:ph type="body" idx="1"/>
          </p:nvPr>
        </p:nvSpPr>
        <p:spPr/>
        <p:txBody>
          <a:bodyPr/>
          <a:lstStyle/>
          <a:p>
            <a:endParaRPr lang="en-US"/>
          </a:p>
        </p:txBody>
      </p:sp>
      <p:pic>
        <p:nvPicPr>
          <p:cNvPr id="1026" name="Picture 2">
            <a:extLst>
              <a:ext uri="{FF2B5EF4-FFF2-40B4-BE49-F238E27FC236}">
                <a16:creationId xmlns:a16="http://schemas.microsoft.com/office/drawing/2014/main" xmlns="" id="{739AB989-1576-41F8-A770-0BB207D85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23239"/>
            <a:ext cx="6970712" cy="395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37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1D5ED-31E0-46D6-A179-14A45ED29A18}"/>
              </a:ext>
            </a:extLst>
          </p:cNvPr>
          <p:cNvSpPr>
            <a:spLocks noGrp="1"/>
          </p:cNvSpPr>
          <p:nvPr>
            <p:ph type="title"/>
          </p:nvPr>
        </p:nvSpPr>
        <p:spPr>
          <a:xfrm>
            <a:off x="2590800" y="273844"/>
            <a:ext cx="5924605" cy="640200"/>
          </a:xfrm>
        </p:spPr>
        <p:txBody>
          <a:bodyPr/>
          <a:lstStyle/>
          <a:p>
            <a:r>
              <a:rPr lang="vi-VN" dirty="0"/>
              <a:t>Hệ quản trị cơ sở dữ liệu quan hệ</a:t>
            </a:r>
            <a:endParaRPr lang="en-US" dirty="0"/>
          </a:p>
        </p:txBody>
      </p:sp>
      <p:sp>
        <p:nvSpPr>
          <p:cNvPr id="3" name="Text Placeholder 2">
            <a:extLst>
              <a:ext uri="{FF2B5EF4-FFF2-40B4-BE49-F238E27FC236}">
                <a16:creationId xmlns:a16="http://schemas.microsoft.com/office/drawing/2014/main" xmlns="" id="{6B414B20-3B3A-45A7-8502-46456FF0996F}"/>
              </a:ext>
            </a:extLst>
          </p:cNvPr>
          <p:cNvSpPr>
            <a:spLocks noGrp="1"/>
          </p:cNvSpPr>
          <p:nvPr>
            <p:ph type="body" idx="1"/>
          </p:nvPr>
        </p:nvSpPr>
        <p:spPr/>
        <p:txBody>
          <a:bodyPr/>
          <a:lstStyle/>
          <a:p>
            <a:r>
              <a:rPr lang="en-US" dirty="0"/>
              <a:t>RDBMS stands for Relational Database Management System. RDBMS is the basis for SQL and for all modern database systems like MS SQL Server, IBM DB2, Oracle, MySQL, and Microsoft Access</a:t>
            </a:r>
            <a:endParaRPr lang="vi-VN" dirty="0"/>
          </a:p>
          <a:p>
            <a:r>
              <a:rPr lang="en-US" dirty="0"/>
              <a:t>A Relational database management system (RDBMS) is a database management system (DBMS) that is based on the relational model as introduced by E. F. Codd.</a:t>
            </a:r>
            <a:endParaRPr lang="vi-VN" dirty="0"/>
          </a:p>
          <a:p>
            <a:r>
              <a:rPr lang="en-US" dirty="0"/>
              <a:t>SQL, </a:t>
            </a:r>
            <a:r>
              <a:rPr lang="en-US" b="1" dirty="0"/>
              <a:t>S</a:t>
            </a:r>
            <a:r>
              <a:rPr lang="en-US" dirty="0"/>
              <a:t>tructured </a:t>
            </a:r>
            <a:r>
              <a:rPr lang="en-US" b="1" dirty="0"/>
              <a:t>Q</a:t>
            </a:r>
            <a:r>
              <a:rPr lang="en-US" dirty="0"/>
              <a:t>uery </a:t>
            </a:r>
            <a:r>
              <a:rPr lang="en-US" b="1" dirty="0"/>
              <a:t>L</a:t>
            </a:r>
            <a:r>
              <a:rPr lang="en-US" dirty="0"/>
              <a:t>anguage </a:t>
            </a:r>
            <a:endParaRPr lang="vi-VN" dirty="0"/>
          </a:p>
          <a:p>
            <a:pPr lvl="1"/>
            <a:r>
              <a:rPr lang="en-US" dirty="0"/>
              <a:t>is a programming language designed to manage data stored in relational databases. SQL operates through simple, declarative statements. This keeps data ac…</a:t>
            </a:r>
          </a:p>
        </p:txBody>
      </p:sp>
    </p:spTree>
    <p:extLst>
      <p:ext uri="{BB962C8B-B14F-4D97-AF65-F5344CB8AC3E}">
        <p14:creationId xmlns:p14="http://schemas.microsoft.com/office/powerpoint/2010/main" val="1418774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1E90E-5183-47F9-A498-3AAA7F81D417}"/>
              </a:ext>
            </a:extLst>
          </p:cNvPr>
          <p:cNvSpPr>
            <a:spLocks noGrp="1"/>
          </p:cNvSpPr>
          <p:nvPr>
            <p:ph type="title"/>
          </p:nvPr>
        </p:nvSpPr>
        <p:spPr/>
        <p:txBody>
          <a:bodyPr/>
          <a:lstStyle/>
          <a:p>
            <a:r>
              <a:rPr lang="vi-VN" dirty="0"/>
              <a:t>Cài đặt</a:t>
            </a:r>
            <a:endParaRPr lang="en-US" dirty="0"/>
          </a:p>
        </p:txBody>
      </p:sp>
      <p:sp>
        <p:nvSpPr>
          <p:cNvPr id="3" name="Text Placeholder 2">
            <a:extLst>
              <a:ext uri="{FF2B5EF4-FFF2-40B4-BE49-F238E27FC236}">
                <a16:creationId xmlns:a16="http://schemas.microsoft.com/office/drawing/2014/main" xmlns="" id="{2AD783C4-13D3-4CC8-9438-72D7C3DC7F13}"/>
              </a:ext>
            </a:extLst>
          </p:cNvPr>
          <p:cNvSpPr>
            <a:spLocks noGrp="1"/>
          </p:cNvSpPr>
          <p:nvPr>
            <p:ph type="body" idx="1"/>
          </p:nvPr>
        </p:nvSpPr>
        <p:spPr>
          <a:xfrm>
            <a:off x="609600" y="1352550"/>
            <a:ext cx="7886700" cy="3263400"/>
          </a:xfrm>
        </p:spPr>
        <p:txBody>
          <a:bodyPr/>
          <a:lstStyle/>
          <a:p>
            <a:r>
              <a:rPr lang="en-US" dirty="0"/>
              <a:t>MYSQL </a:t>
            </a:r>
            <a:r>
              <a:rPr lang="vi-VN" smtClean="0"/>
              <a:t>+ </a:t>
            </a:r>
            <a:r>
              <a:rPr lang="en-US" smtClean="0"/>
              <a:t>WORKBENCH</a:t>
            </a:r>
            <a:endParaRPr lang="vi-VN" dirty="0"/>
          </a:p>
          <a:p>
            <a:pPr lvl="1"/>
            <a:r>
              <a:rPr lang="en-US" dirty="0">
                <a:hlinkClick r:id="rId2"/>
              </a:rPr>
              <a:t>https://dev.mysql.com/downloads/installer/</a:t>
            </a:r>
            <a:endParaRPr lang="vi-VN" dirty="0"/>
          </a:p>
          <a:p>
            <a:pPr lvl="2"/>
            <a:r>
              <a:rPr lang="vi-VN" dirty="0"/>
              <a:t>Include in: mysql and workbenchs</a:t>
            </a:r>
          </a:p>
          <a:p>
            <a:pPr lvl="2"/>
            <a:r>
              <a:rPr lang="vi-VN" b="1" u="sng" dirty="0"/>
              <a:t>Note</a:t>
            </a:r>
            <a:r>
              <a:rPr lang="vi-VN" dirty="0"/>
              <a:t>: remember username and password to connect</a:t>
            </a:r>
            <a:endParaRPr lang="vi-VN" dirty="0">
              <a:hlinkClick r:id="rId3"/>
            </a:endParaRPr>
          </a:p>
          <a:p>
            <a:pPr lvl="1"/>
            <a:r>
              <a:rPr lang="vi-VN" sz="2100" dirty="0"/>
              <a:t>Refer</a:t>
            </a:r>
            <a:endParaRPr lang="vi-VN" sz="2100" dirty="0">
              <a:hlinkClick r:id="rId3">
                <a:extLst>
                  <a:ext uri="{A12FA001-AC4F-418D-AE19-62706E023703}">
                    <ahyp:hlinkClr xmlns:ahyp="http://schemas.microsoft.com/office/drawing/2018/hyperlinkcolor" xmlns="" val="tx"/>
                  </a:ext>
                </a:extLst>
              </a:hlinkClick>
            </a:endParaRPr>
          </a:p>
          <a:p>
            <a:pPr lvl="2"/>
            <a:r>
              <a:rPr lang="en-US" dirty="0">
                <a:hlinkClick r:id="rId3"/>
              </a:rPr>
              <a:t>https://www.youtube.com/watch?v=5fjU29PBzhQ&amp;list=PL9RNrKqMr5vxRIOiTX_uzIydpBdNFlnxR</a:t>
            </a:r>
            <a:endParaRPr lang="en-US" dirty="0"/>
          </a:p>
        </p:txBody>
      </p:sp>
    </p:spTree>
    <p:extLst>
      <p:ext uri="{BB962C8B-B14F-4D97-AF65-F5344CB8AC3E}">
        <p14:creationId xmlns:p14="http://schemas.microsoft.com/office/powerpoint/2010/main" val="350339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E1099-F8EA-4A23-A1EF-314D31EED3AC}"/>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a16="http://schemas.microsoft.com/office/drawing/2014/main" xmlns="" id="{59CC8BF2-B6DA-4352-BCF0-7DB8A47DF170}"/>
              </a:ext>
            </a:extLst>
          </p:cNvPr>
          <p:cNvSpPr>
            <a:spLocks noGrp="1"/>
          </p:cNvSpPr>
          <p:nvPr>
            <p:ph type="body" idx="1"/>
          </p:nvPr>
        </p:nvSpPr>
        <p:spPr>
          <a:xfrm>
            <a:off x="628650" y="1369219"/>
            <a:ext cx="5010150" cy="3263400"/>
          </a:xfrm>
        </p:spPr>
        <p:txBody>
          <a:bodyPr/>
          <a:lstStyle/>
          <a:p>
            <a:r>
              <a:rPr lang="vi-VN" dirty="0"/>
              <a:t>Dữ liệu trong RDBMS được lưu trữ trong các đối tượng của database, được gọi là tablas. </a:t>
            </a:r>
          </a:p>
          <a:p>
            <a:pPr lvl="1"/>
            <a:r>
              <a:rPr lang="vi-VN" dirty="0"/>
              <a:t>Table là một tập hợp những dữ liệu liên quan, nó chứa các cột và hàng.</a:t>
            </a:r>
          </a:p>
          <a:p>
            <a:pPr lvl="1"/>
            <a:r>
              <a:rPr lang="vi-VN" dirty="0"/>
              <a:t>Table là dạng chung và đơn giản nhất của việc lưu trữ trong cơ sở dữ liệu quan hệ.</a:t>
            </a:r>
            <a:endParaRPr lang="en-US" dirty="0"/>
          </a:p>
          <a:p>
            <a:pPr lvl="1"/>
            <a:r>
              <a:rPr lang="vi-VN" dirty="0"/>
              <a:t>Ví dụ</a:t>
            </a:r>
            <a:r>
              <a:rPr lang="en-US" dirty="0"/>
              <a:t>: CUSTOMERS table</a:t>
            </a:r>
          </a:p>
        </p:txBody>
      </p:sp>
      <p:pic>
        <p:nvPicPr>
          <p:cNvPr id="4" name="Picture 3">
            <a:extLst>
              <a:ext uri="{FF2B5EF4-FFF2-40B4-BE49-F238E27FC236}">
                <a16:creationId xmlns:a16="http://schemas.microsoft.com/office/drawing/2014/main" xmlns="" id="{F835B25E-B958-45FB-8E31-5987639EAD25}"/>
              </a:ext>
            </a:extLst>
          </p:cNvPr>
          <p:cNvPicPr>
            <a:picLocks noChangeAspect="1"/>
          </p:cNvPicPr>
          <p:nvPr/>
        </p:nvPicPr>
        <p:blipFill>
          <a:blip r:embed="rId2"/>
          <a:stretch>
            <a:fillRect/>
          </a:stretch>
        </p:blipFill>
        <p:spPr>
          <a:xfrm>
            <a:off x="5791200" y="1733550"/>
            <a:ext cx="3073750" cy="2467405"/>
          </a:xfrm>
          <a:prstGeom prst="rect">
            <a:avLst/>
          </a:prstGeom>
        </p:spPr>
      </p:pic>
    </p:spTree>
    <p:extLst>
      <p:ext uri="{BB962C8B-B14F-4D97-AF65-F5344CB8AC3E}">
        <p14:creationId xmlns:p14="http://schemas.microsoft.com/office/powerpoint/2010/main" val="3130051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4691</TotalTime>
  <Words>1742</Words>
  <Application>Microsoft Office PowerPoint</Application>
  <PresentationFormat>On-screen Show (16:9)</PresentationFormat>
  <Paragraphs>196</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Arial</vt:lpstr>
      <vt:lpstr>Consolas</vt:lpstr>
      <vt:lpstr>Office Theme</vt:lpstr>
      <vt:lpstr>Database</vt:lpstr>
      <vt:lpstr>Overview</vt:lpstr>
      <vt:lpstr>Tham khảo</vt:lpstr>
      <vt:lpstr>Giới thiệu</vt:lpstr>
      <vt:lpstr>Giới thiệu</vt:lpstr>
      <vt:lpstr>Giới thiệu</vt:lpstr>
      <vt:lpstr>Hệ quản trị cơ sở dữ liệu quan hệ</vt:lpstr>
      <vt:lpstr>Cài đặt</vt:lpstr>
      <vt:lpstr>Table</vt:lpstr>
      <vt:lpstr>Table Overview</vt:lpstr>
      <vt:lpstr>Table</vt:lpstr>
      <vt:lpstr>DDL – Ngôn ngữ định nghĩa dữ liệu</vt:lpstr>
      <vt:lpstr>DDL – Ngôn ngữ định nghĩa dữ liệu</vt:lpstr>
      <vt:lpstr>SQL Constraints (P.20)</vt:lpstr>
      <vt:lpstr>SQL Constraints</vt:lpstr>
      <vt:lpstr>DML – Ngôn ngữ thao tác dữ liệu</vt:lpstr>
      <vt:lpstr>DML – Ngôn ngữ thao tác dữ liệu</vt:lpstr>
      <vt:lpstr>DQL – Ngôn ngữ truy vấn dữ liệu</vt:lpstr>
      <vt:lpstr>DQL – Ngôn ngữ truy vấn dữ liệu</vt:lpstr>
      <vt:lpstr>DQL – Ngôn ngữ truy vấn dữ liệu</vt:lpstr>
      <vt:lpstr>DQL – Ngôn ngữ truy vấn dữ liệu</vt:lpstr>
      <vt:lpstr>Keys</vt:lpstr>
      <vt:lpstr>Keys</vt:lpstr>
      <vt:lpstr>Keys</vt:lpstr>
      <vt:lpstr>Keys</vt:lpstr>
      <vt:lpstr>Chuẩn hóa cơ sở dữ liệu (P.28)</vt:lpstr>
      <vt:lpstr>Chuẩn hóa cơ sở dữ liệu</vt:lpstr>
      <vt:lpstr>Chuẩn hóa cơ sở dữ liệu</vt:lpstr>
      <vt:lpstr>Chuẩn hóa cơ sở dữ liệu</vt:lpstr>
      <vt:lpstr>Một vài hàm thống kê (P.168)</vt:lpstr>
      <vt:lpstr>SQL Joins (P.95) </vt:lpstr>
      <vt:lpstr>SQL Joins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135</cp:revision>
  <dcterms:modified xsi:type="dcterms:W3CDTF">2020-07-14T14:20:56Z</dcterms:modified>
</cp:coreProperties>
</file>