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62" r:id="rId4"/>
    <p:sldId id="264" r:id="rId5"/>
    <p:sldId id="265" r:id="rId6"/>
    <p:sldId id="263" r:id="rId7"/>
    <p:sldId id="267" r:id="rId8"/>
    <p:sldId id="266" r:id="rId9"/>
    <p:sldId id="299" r:id="rId10"/>
    <p:sldId id="268" r:id="rId11"/>
    <p:sldId id="270" r:id="rId12"/>
    <p:sldId id="271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75" r:id="rId27"/>
    <p:sldId id="281" r:id="rId28"/>
    <p:sldId id="313" r:id="rId29"/>
    <p:sldId id="283" r:id="rId30"/>
    <p:sldId id="295" r:id="rId31"/>
    <p:sldId id="296" r:id="rId32"/>
    <p:sldId id="297" r:id="rId33"/>
    <p:sldId id="314" r:id="rId34"/>
    <p:sldId id="315" r:id="rId35"/>
    <p:sldId id="316" r:id="rId36"/>
    <p:sldId id="317" r:id="rId37"/>
    <p:sldId id="276" r:id="rId38"/>
    <p:sldId id="277" r:id="rId39"/>
    <p:sldId id="278" r:id="rId40"/>
    <p:sldId id="280" r:id="rId41"/>
    <p:sldId id="318" r:id="rId42"/>
    <p:sldId id="319" r:id="rId43"/>
    <p:sldId id="321" r:id="rId44"/>
    <p:sldId id="320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>
      <p:cViewPr varScale="1">
        <p:scale>
          <a:sx n="79" d="100"/>
          <a:sy n="79" d="100"/>
        </p:scale>
        <p:origin x="91" y="8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9d6d5c8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9d6d5c8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12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870" y="496496"/>
            <a:ext cx="328110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73844"/>
            <a:ext cx="1846500" cy="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475059" y="783048"/>
            <a:ext cx="6040200" cy="34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fjU29PBzhQ&amp;list=PL9RNrKqMr5vxRIOiTX_uzIydpBdNFlnxR" TargetMode="External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Database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dirty="0"/>
              <a:t>Author: Giau Le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E1099-F8EA-4A23-A1EF-314D31EE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r>
              <a:rPr lang="vi-VN" dirty="0"/>
              <a:t>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CC8BF2-B6DA-4352-BCF0-7DB8A47D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5010150" cy="3263400"/>
          </a:xfrm>
        </p:spPr>
        <p:txBody>
          <a:bodyPr/>
          <a:lstStyle/>
          <a:p>
            <a:r>
              <a:rPr lang="en-US" dirty="0"/>
              <a:t>The data in RDBMS is stored in database objects called tables. </a:t>
            </a:r>
            <a:endParaRPr lang="vi-VN" dirty="0"/>
          </a:p>
          <a:p>
            <a:pPr lvl="1"/>
            <a:r>
              <a:rPr lang="en-US" dirty="0"/>
              <a:t>The table is a collection of related data entries and it consists of columns and rows</a:t>
            </a:r>
            <a:endParaRPr lang="vi-VN" dirty="0"/>
          </a:p>
          <a:p>
            <a:pPr lvl="1"/>
            <a:r>
              <a:rPr lang="en-US" dirty="0"/>
              <a:t>A table is the most common and simplest form of data storage in a relational database. </a:t>
            </a:r>
          </a:p>
          <a:p>
            <a:pPr lvl="1"/>
            <a:r>
              <a:rPr lang="vi-VN" dirty="0"/>
              <a:t>E</a:t>
            </a:r>
            <a:r>
              <a:rPr lang="en-US" dirty="0" err="1"/>
              <a:t>xample</a:t>
            </a:r>
            <a:r>
              <a:rPr lang="en-US" dirty="0"/>
              <a:t>: CUSTOMERS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35B25E-B958-45FB-8E31-5987639E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733550"/>
            <a:ext cx="3073750" cy="24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6010D-AEDC-4219-B722-591FCE1C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r>
              <a:rPr lang="vi-VN" dirty="0"/>
              <a:t>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9E1504-A5DB-4A6B-9ACB-0AF9ECB52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field?</a:t>
            </a:r>
            <a:endParaRPr lang="vi-VN" dirty="0"/>
          </a:p>
          <a:p>
            <a:pPr lvl="1"/>
            <a:r>
              <a:rPr lang="en-US" dirty="0"/>
              <a:t>Every table is broken up into smaller entities called fields. </a:t>
            </a:r>
            <a:endParaRPr lang="vi-VN" dirty="0"/>
          </a:p>
          <a:p>
            <a:pPr lvl="2"/>
            <a:r>
              <a:rPr lang="en-US" dirty="0"/>
              <a:t>Ex: The fields in the CUSTOMERS table consist of ID, NAME, AGE, ADDRESS and SALARY.</a:t>
            </a:r>
            <a:endParaRPr lang="vi-VN" dirty="0"/>
          </a:p>
          <a:p>
            <a:r>
              <a:rPr lang="en-US" dirty="0"/>
              <a:t>What is record or row? </a:t>
            </a:r>
            <a:endParaRPr lang="vi-VN" dirty="0"/>
          </a:p>
          <a:p>
            <a:pPr lvl="1"/>
            <a:r>
              <a:rPr lang="en-US" dirty="0"/>
              <a:t>A record, also called a row of data, is each individual entry that exists in a table</a:t>
            </a:r>
            <a:endParaRPr lang="vi-V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89ABDE-3432-4532-B6CF-641EA3F4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14750"/>
            <a:ext cx="4010025" cy="7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44D912-DDD7-4691-BB39-3739F92A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r>
              <a:rPr lang="vi-VN" dirty="0"/>
              <a:t>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6F39E8-9DEC-4E76-B3AB-1747C058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5467350" cy="3183731"/>
          </a:xfrm>
        </p:spPr>
        <p:txBody>
          <a:bodyPr/>
          <a:lstStyle/>
          <a:p>
            <a:r>
              <a:rPr lang="en-US" dirty="0"/>
              <a:t>What is column?</a:t>
            </a:r>
            <a:endParaRPr lang="vi-VN" dirty="0"/>
          </a:p>
          <a:p>
            <a:pPr lvl="1"/>
            <a:r>
              <a:rPr lang="en-US" dirty="0"/>
              <a:t>A column is a vertical entity in a table that contains all information associated with a specific field in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C97525-BCDB-42D2-ACF0-772E37A2D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093350"/>
            <a:ext cx="14573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14350"/>
            <a:ext cx="7886700" cy="1752600"/>
          </a:xfrm>
        </p:spPr>
        <p:txBody>
          <a:bodyPr/>
          <a:lstStyle/>
          <a:p>
            <a:r>
              <a:rPr lang="vi-VN" dirty="0" smtClean="0"/>
              <a:t>DDL - </a:t>
            </a:r>
            <a:r>
              <a:rPr lang="en-US" dirty="0"/>
              <a:t>Data Definition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33350"/>
            <a:ext cx="5078700" cy="640200"/>
          </a:xfrm>
        </p:spPr>
        <p:txBody>
          <a:bodyPr/>
          <a:lstStyle/>
          <a:p>
            <a:r>
              <a:rPr lang="vi-VN" dirty="0" smtClean="0"/>
              <a:t>Datatype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267" y="924127"/>
            <a:ext cx="7886700" cy="3253721"/>
          </a:xfrm>
        </p:spPr>
        <p:txBody>
          <a:bodyPr/>
          <a:lstStyle/>
          <a:p>
            <a:r>
              <a:rPr lang="vi-VN" dirty="0" smtClean="0"/>
              <a:t>Int: </a:t>
            </a:r>
          </a:p>
          <a:p>
            <a:r>
              <a:rPr lang="vi-VN" dirty="0" smtClean="0"/>
              <a:t>Float</a:t>
            </a:r>
            <a:r>
              <a:rPr lang="vi-VN" dirty="0"/>
              <a:t>(M,D)</a:t>
            </a:r>
            <a:r>
              <a:rPr lang="vi-VN" dirty="0" smtClean="0"/>
              <a:t>: Decimal number (appxi)</a:t>
            </a:r>
          </a:p>
          <a:p>
            <a:r>
              <a:rPr lang="vi-VN" dirty="0" smtClean="0"/>
              <a:t>Decimal (M,D): Decimal number (precise)</a:t>
            </a:r>
          </a:p>
          <a:p>
            <a:r>
              <a:rPr lang="vi-VN" dirty="0" smtClean="0"/>
              <a:t>Char(n): fixed leng chars</a:t>
            </a:r>
          </a:p>
          <a:p>
            <a:r>
              <a:rPr lang="vi-VN" dirty="0" smtClean="0"/>
              <a:t>Varchar(n) varying leng chars</a:t>
            </a:r>
          </a:p>
          <a:p>
            <a:r>
              <a:rPr lang="vi-VN" dirty="0" smtClean="0"/>
              <a:t>Enum: value from a defined list</a:t>
            </a:r>
          </a:p>
          <a:p>
            <a:r>
              <a:rPr lang="vi-VN" dirty="0" smtClean="0"/>
              <a:t>Boolean </a:t>
            </a:r>
          </a:p>
          <a:p>
            <a:r>
              <a:rPr lang="vi-VN" dirty="0" smtClean="0"/>
              <a:t>Data: Date (YYYY-MM-DD)</a:t>
            </a:r>
          </a:p>
          <a:p>
            <a:r>
              <a:rPr lang="vi-VN" dirty="0" smtClean="0"/>
              <a:t>Datetime: date and time (YYYY-MM-DD HH-MM-SS)</a:t>
            </a:r>
          </a:p>
          <a:p>
            <a:r>
              <a:rPr lang="vi-VN" dirty="0" smtClean="0"/>
              <a:t>Time</a:t>
            </a:r>
          </a:p>
          <a:p>
            <a:r>
              <a:rPr lang="vi-VN" dirty="0" smtClean="0"/>
              <a:t>Year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50E66-7B3A-435F-A47A-58D5B4F4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B09B99-CF33-4CA8-A9FE-E9EC728A1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</a:t>
            </a:r>
            <a:r>
              <a:rPr lang="en-US" dirty="0" smtClean="0"/>
              <a:t>Key</a:t>
            </a:r>
            <a:endParaRPr lang="vi-VN" dirty="0"/>
          </a:p>
          <a:p>
            <a:pPr lvl="1"/>
            <a:r>
              <a:rPr lang="en-US" dirty="0"/>
              <a:t>A primary key is a </a:t>
            </a:r>
            <a:r>
              <a:rPr lang="vi-VN" dirty="0"/>
              <a:t>(Column or set of columns </a:t>
            </a:r>
            <a:r>
              <a:rPr lang="vi-VN" dirty="0" smtClean="0"/>
              <a:t>) </a:t>
            </a:r>
            <a:r>
              <a:rPr lang="en-US" dirty="0" smtClean="0"/>
              <a:t>in </a:t>
            </a:r>
            <a:r>
              <a:rPr lang="en-US" dirty="0"/>
              <a:t>a table which uniquely identifies each row/record in a database table. </a:t>
            </a:r>
            <a:endParaRPr lang="vi-VN" dirty="0"/>
          </a:p>
          <a:p>
            <a:pPr lvl="1"/>
            <a:r>
              <a:rPr lang="en-US" dirty="0"/>
              <a:t>Primary keys must contain unique values. A primary key column cannot have NULL values.</a:t>
            </a:r>
            <a:endParaRPr lang="vi-VN" dirty="0"/>
          </a:p>
          <a:p>
            <a:pPr lvl="1"/>
            <a:r>
              <a:rPr lang="en-US" dirty="0"/>
              <a:t>A table can have only one primary key, which may consist of single or multiple fields. When multiple fields are used as a primary key, they are called a composite key.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73C832A9-ADD6-4AC2-9511-6595D6C8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14750"/>
            <a:ext cx="289560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SALARY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DECIMAL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D6D818-71CB-4714-A0C3-6A114E63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7802C4-E46A-43C7-A1C6-A69D3E9C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476750" cy="3263400"/>
          </a:xfrm>
        </p:spPr>
        <p:txBody>
          <a:bodyPr/>
          <a:lstStyle/>
          <a:p>
            <a:r>
              <a:rPr lang="en-US" dirty="0"/>
              <a:t>To create a PRIMARY KEY constraint on the "ID" column when CUSTOMERS table already exists</a:t>
            </a:r>
            <a:endParaRPr lang="vi-VN" dirty="0"/>
          </a:p>
          <a:p>
            <a:r>
              <a:rPr lang="en-US" dirty="0"/>
              <a:t>To create a PRIMARY KEY constraint on the "ID" and "NAMES" columns when CUSTOMERS table already exists</a:t>
            </a:r>
            <a:endParaRPr lang="vi-VN" dirty="0"/>
          </a:p>
          <a:p>
            <a:r>
              <a:rPr lang="en-US" dirty="0"/>
              <a:t>Delete Primary Key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7B8C80A4-98FF-4A6D-BA2E-799E8ADAA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809750"/>
            <a:ext cx="28956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ADD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(ID)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A6E62D8-8BF6-49B4-8FA8-CC72826F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67039"/>
            <a:ext cx="2895600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ADD CONSTRAINT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PK_CUSTID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FE2E31D8-5B27-4DA9-A001-A91F50950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95750"/>
            <a:ext cx="28956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DROP PRIMARY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F4D9AF-2FDE-4262-908C-3B3F6649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8DEB00-95A9-47B2-A677-626D4C151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FOREIGN Key: </a:t>
            </a:r>
            <a:endParaRPr lang="vi-VN" dirty="0"/>
          </a:p>
          <a:p>
            <a:pPr lvl="1"/>
            <a:r>
              <a:rPr lang="en-US" dirty="0"/>
              <a:t>A foreign key is a key used to link two tables together. This is sometimes called a referencing key. </a:t>
            </a:r>
            <a:endParaRPr lang="vi-VN" dirty="0" smtClean="0"/>
          </a:p>
          <a:p>
            <a:pPr lvl="1"/>
            <a:r>
              <a:rPr lang="vi-VN" dirty="0" smtClean="0"/>
              <a:t>Is a col whose values match the values of another table primary key col</a:t>
            </a:r>
            <a:endParaRPr lang="vi-VN" dirty="0"/>
          </a:p>
          <a:p>
            <a:pPr lvl="1"/>
            <a:r>
              <a:rPr lang="en-US" dirty="0"/>
              <a:t>Foreign Key is a column or a combination of columns whose values match a Primary Key in a different table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vi-VN" dirty="0" smtClean="0"/>
              <a:t>A table can have multiple FK</a:t>
            </a:r>
          </a:p>
          <a:p>
            <a:pPr lvl="1"/>
            <a:r>
              <a:rPr lang="vi-VN" dirty="0" smtClean="0"/>
              <a:t>The table with PK is called the reference (parent), table with FK is called child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A22B0-9761-439B-8A90-A371BFD0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794F02-9AF8-4D40-9D42-6185AD454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EC16C80-BAE1-4F9F-89CB-C86DE13B0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1039"/>
            <a:ext cx="3239072" cy="4124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B53C62-95DF-414B-970E-2A372E68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06" y="1581150"/>
            <a:ext cx="5078701" cy="5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Create cf store 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562350" cy="3263400"/>
          </a:xfrm>
        </p:spPr>
        <p:txBody>
          <a:bodyPr/>
          <a:lstStyle/>
          <a:p>
            <a:r>
              <a:rPr lang="vi-VN" dirty="0" smtClean="0"/>
              <a:t>Create </a:t>
            </a:r>
            <a:r>
              <a:rPr lang="en-US" dirty="0" smtClean="0"/>
              <a:t>database </a:t>
            </a:r>
            <a:r>
              <a:rPr lang="en-US" dirty="0" err="1" smtClean="0"/>
              <a:t>coffee_store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coffee_store</a:t>
            </a:r>
            <a:r>
              <a:rPr lang="en-US" dirty="0" smtClean="0"/>
              <a:t>;</a:t>
            </a:r>
          </a:p>
          <a:p>
            <a:r>
              <a:rPr lang="en-US" dirty="0" smtClean="0"/>
              <a:t>Create 3 table: </a:t>
            </a:r>
          </a:p>
          <a:p>
            <a:pPr lvl="1"/>
            <a:r>
              <a:rPr lang="en-US" dirty="0" smtClean="0"/>
              <a:t>Products, Customers, Orders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576" y="1067344"/>
            <a:ext cx="434217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28650" y="742950"/>
            <a:ext cx="7886700" cy="4191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Introduction</a:t>
            </a: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Install My SQL &amp; Workbench</a:t>
            </a: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Table Overview</a:t>
            </a: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DDL</a:t>
            </a:r>
            <a:r>
              <a:rPr lang="vi-VN" b="1" dirty="0">
                <a:latin typeface="+mn-lt"/>
              </a:rPr>
              <a:t> &amp; </a:t>
            </a:r>
            <a:r>
              <a:rPr lang="en-US" b="1" dirty="0">
                <a:latin typeface="+mn-lt"/>
              </a:rPr>
              <a:t>SQL Constraints</a:t>
            </a: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DML</a:t>
            </a:r>
            <a:r>
              <a:rPr lang="vi-VN" b="1" dirty="0">
                <a:latin typeface="+mn-lt"/>
              </a:rPr>
              <a:t> &amp; </a:t>
            </a:r>
            <a:r>
              <a:rPr lang="en-US" b="1" dirty="0">
                <a:latin typeface="+mn-lt"/>
              </a:rPr>
              <a:t>DQL</a:t>
            </a: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Keys</a:t>
            </a:r>
            <a:endParaRPr lang="vi-VN" b="1" dirty="0">
              <a:latin typeface="+mn-lt"/>
            </a:endParaRP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Normalization</a:t>
            </a:r>
            <a:endParaRPr lang="vi-VN" b="1" dirty="0">
              <a:latin typeface="+mn-lt"/>
            </a:endParaRP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Aggregate</a:t>
            </a:r>
            <a:r>
              <a:rPr lang="vi-VN" b="1" dirty="0">
                <a:latin typeface="+mn-lt"/>
              </a:rPr>
              <a:t> Function</a:t>
            </a:r>
            <a:endParaRPr lang="en-US" b="1" dirty="0">
              <a:latin typeface="+mn-lt"/>
            </a:endParaRPr>
          </a:p>
          <a:p>
            <a:pPr marL="0" indent="-457200">
              <a:lnSpc>
                <a:spcPct val="115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latin typeface="+mn-lt"/>
              </a:rPr>
              <a:t>Joins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52B1A-59EB-4858-9C28-1C6DD2DF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73844"/>
            <a:ext cx="5696005" cy="640200"/>
          </a:xfrm>
        </p:spPr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E1FE44-90C2-4D3C-BFF5-55335BA3F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629150" cy="3263400"/>
          </a:xfrm>
        </p:spPr>
        <p:txBody>
          <a:bodyPr/>
          <a:lstStyle/>
          <a:p>
            <a:r>
              <a:rPr lang="en-US" dirty="0"/>
              <a:t>CREATE</a:t>
            </a:r>
            <a:endParaRPr lang="vi-VN" dirty="0"/>
          </a:p>
          <a:p>
            <a:pPr lvl="1"/>
            <a:r>
              <a:rPr lang="en-US" dirty="0"/>
              <a:t>Creates a new table, a view of a table, or other object in database</a:t>
            </a:r>
            <a:endParaRPr lang="vi-VN" dirty="0"/>
          </a:p>
          <a:p>
            <a:r>
              <a:rPr lang="en-US" dirty="0"/>
              <a:t>ALTER</a:t>
            </a:r>
            <a:endParaRPr lang="vi-VN" dirty="0"/>
          </a:p>
          <a:p>
            <a:pPr lvl="1"/>
            <a:r>
              <a:rPr lang="en-US" dirty="0"/>
              <a:t>Modifies an existing database object, such as a table</a:t>
            </a:r>
            <a:endParaRPr lang="vi-VN" dirty="0"/>
          </a:p>
          <a:p>
            <a:r>
              <a:rPr lang="en-US" dirty="0"/>
              <a:t>DROP</a:t>
            </a:r>
            <a:endParaRPr lang="vi-VN" dirty="0"/>
          </a:p>
          <a:p>
            <a:pPr lvl="1"/>
            <a:r>
              <a:rPr lang="en-US" dirty="0"/>
              <a:t>Deletes an entire table, a view of a table or other object in the database.</a:t>
            </a:r>
          </a:p>
          <a:p>
            <a:endParaRPr lang="vi-VN" dirty="0"/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C171F961-4F58-4F5D-BD55-A4FC07A5D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1200150"/>
            <a:ext cx="30480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column1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column2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column3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datatype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673C4EFC-DF63-4593-AF9E-ED63142E9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815" y="2724150"/>
            <a:ext cx="306653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C97B89FD-AEE3-4084-B26C-381FFA3AB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774073"/>
            <a:ext cx="304800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DROP 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73844"/>
            <a:ext cx="5619805" cy="640200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Index</a:t>
            </a:r>
          </a:p>
          <a:p>
            <a:pPr lvl="1"/>
            <a:r>
              <a:rPr lang="en-US" dirty="0"/>
              <a:t>Indexes are used to retrieve data from the database more quickly than otherwise. </a:t>
            </a:r>
            <a:endParaRPr lang="vi-VN" dirty="0"/>
          </a:p>
          <a:p>
            <a:pPr lvl="1"/>
            <a:r>
              <a:rPr lang="en-US" dirty="0"/>
              <a:t>The users cannot see the indexes, they are just used to speed up searches/queries.</a:t>
            </a:r>
            <a:endParaRPr lang="vi-VN" dirty="0"/>
          </a:p>
          <a:p>
            <a:pPr lvl="2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...);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Ex: </a:t>
            </a:r>
          </a:p>
          <a:p>
            <a:pPr lvl="3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idx_pname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Persons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271D5-E104-4DCB-B957-A4FBB23B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 (P.20)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CF2E1D-8E76-423C-82A1-61D2021E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640931"/>
          </a:xfrm>
        </p:spPr>
        <p:txBody>
          <a:bodyPr/>
          <a:lstStyle/>
          <a:p>
            <a:r>
              <a:rPr lang="en-US" dirty="0"/>
              <a:t>Constraints are the rules enforced on data columns on table. </a:t>
            </a:r>
            <a:endParaRPr lang="vi-VN" dirty="0"/>
          </a:p>
          <a:p>
            <a:r>
              <a:rPr lang="vi-VN" dirty="0"/>
              <a:t>T</a:t>
            </a:r>
            <a:r>
              <a:rPr lang="en-US" dirty="0"/>
              <a:t>o limit the type of data that can go into a table. </a:t>
            </a:r>
            <a:endParaRPr lang="vi-VN" dirty="0"/>
          </a:p>
          <a:p>
            <a:r>
              <a:rPr lang="en-US" dirty="0"/>
              <a:t>This ensures the accuracy and reliability of the data in the database.</a:t>
            </a:r>
            <a:endParaRPr lang="vi-VN" dirty="0"/>
          </a:p>
          <a:p>
            <a:pPr marL="1047750" lvl="2" indent="0">
              <a:buNone/>
            </a:pPr>
            <a:r>
              <a:rPr lang="en-US" dirty="0"/>
              <a:t> NOT NULL Constraint: Ensures that a column cannot have NULL value.</a:t>
            </a:r>
          </a:p>
          <a:p>
            <a:pPr marL="1047750" lvl="2" indent="0">
              <a:buNone/>
            </a:pPr>
            <a:r>
              <a:rPr lang="en-US" dirty="0"/>
              <a:t> DEFAULT Constraint: Provides a default value for a column when none is specified.</a:t>
            </a:r>
          </a:p>
          <a:p>
            <a:pPr marL="1047750" lvl="2" indent="0">
              <a:buNone/>
            </a:pPr>
            <a:r>
              <a:rPr lang="en-US" dirty="0"/>
              <a:t> UNIQUE Constraint: Ensures that all values in a column are different.</a:t>
            </a:r>
          </a:p>
          <a:p>
            <a:pPr marL="1047750" lvl="2" indent="0">
              <a:buNone/>
            </a:pPr>
            <a:r>
              <a:rPr lang="en-US" dirty="0"/>
              <a:t> PRIMARY Key: Uniquely identified each rows/records in a database table.</a:t>
            </a:r>
          </a:p>
          <a:p>
            <a:pPr marL="1047750" lvl="2" indent="0">
              <a:buNone/>
            </a:pPr>
            <a:r>
              <a:rPr lang="en-US" dirty="0"/>
              <a:t> FOREIGN Key: Uniquely identified a rows/records in any another database table.</a:t>
            </a:r>
          </a:p>
          <a:p>
            <a:pPr marL="1047750" lvl="2" indent="0">
              <a:buNone/>
            </a:pPr>
            <a:r>
              <a:rPr lang="en-US" dirty="0"/>
              <a:t> CHECK Constraint: The CHECK constraint ensures that all values in a column satisfy certain conditions.</a:t>
            </a:r>
          </a:p>
          <a:p>
            <a:pPr marL="1047750" lvl="2" indent="0">
              <a:buNone/>
            </a:pPr>
            <a:r>
              <a:rPr lang="en-US" dirty="0"/>
              <a:t> INDEX: Use to create and retrieve data from the database very quickly.</a:t>
            </a:r>
          </a:p>
        </p:txBody>
      </p:sp>
    </p:spTree>
    <p:extLst>
      <p:ext uri="{BB962C8B-B14F-4D97-AF65-F5344CB8AC3E}">
        <p14:creationId xmlns:p14="http://schemas.microsoft.com/office/powerpoint/2010/main" val="4012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5162550" cy="3263400"/>
          </a:xfrm>
        </p:spPr>
        <p:txBody>
          <a:bodyPr/>
          <a:lstStyle/>
          <a:p>
            <a:r>
              <a:rPr lang="en-US" dirty="0"/>
              <a:t>NOT NULL Constraint</a:t>
            </a:r>
            <a:endParaRPr lang="vi-VN" dirty="0"/>
          </a:p>
          <a:p>
            <a:pPr lvl="1"/>
            <a:r>
              <a:rPr lang="en-US" dirty="0"/>
              <a:t>By default, a column can hold NULL values. If you do not want a column to have a NULL value, then you need to define such constraint on this column specifying that</a:t>
            </a:r>
            <a:endParaRPr lang="vi-VN" dirty="0"/>
          </a:p>
          <a:p>
            <a:pPr lvl="1"/>
            <a:r>
              <a:rPr lang="en-US" dirty="0"/>
              <a:t>NULL is now not allowed for that column.</a:t>
            </a:r>
            <a:endParaRPr lang="vi-VN" dirty="0"/>
          </a:p>
          <a:p>
            <a:r>
              <a:rPr lang="en-US" dirty="0"/>
              <a:t>DEFAULT Constraint</a:t>
            </a:r>
            <a:endParaRPr lang="vi-VN" dirty="0"/>
          </a:p>
          <a:p>
            <a:r>
              <a:rPr lang="vi-VN" dirty="0"/>
              <a:t>UNIQUE Constraint</a:t>
            </a:r>
          </a:p>
          <a:p>
            <a:pPr marL="95250" indent="0">
              <a:buNone/>
            </a:pPr>
            <a:r>
              <a:rPr lang="en-US" dirty="0"/>
              <a:t> </a:t>
            </a:r>
            <a:r>
              <a:rPr lang="vi-VN" dirty="0"/>
              <a:t>		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6432" y="1809750"/>
            <a:ext cx="294656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MODIFY SALARY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DECIMAL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1FD4F09B-28BD-4636-AB44-462905190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433" y="3188301"/>
            <a:ext cx="2946568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MODIFY SALARY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DECIMAL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5000.00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82D17AD-7D3B-4F6C-B231-E4E33CB9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432" y="3867150"/>
            <a:ext cx="294656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 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MODIFY AGE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 UNIQUE;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all rows of table</a:t>
            </a:r>
          </a:p>
          <a:p>
            <a:pPr lvl="1"/>
            <a:r>
              <a:rPr lang="en-US" dirty="0" smtClean="0"/>
              <a:t>TRUNCATE TABLE test;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CREATE+TEST+DATABASE+SQL.rtf</a:t>
            </a:r>
          </a:p>
          <a:p>
            <a:r>
              <a:rPr lang="en-US" dirty="0"/>
              <a:t>SQL-0318-Solution-1.rtf</a:t>
            </a:r>
          </a:p>
        </p:txBody>
      </p:sp>
    </p:spTree>
    <p:extLst>
      <p:ext uri="{BB962C8B-B14F-4D97-AF65-F5344CB8AC3E}">
        <p14:creationId xmlns:p14="http://schemas.microsoft.com/office/powerpoint/2010/main" val="29686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361A72-EF10-4766-995A-B032C7B8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3844"/>
            <a:ext cx="6229405" cy="640200"/>
          </a:xfrm>
        </p:spPr>
        <p:txBody>
          <a:bodyPr/>
          <a:lstStyle/>
          <a:p>
            <a:r>
              <a:rPr lang="en-US" dirty="0"/>
              <a:t>DML - Data Manipulation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5EAF4A-1F07-4DFF-BD75-8B9C5A926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INSERT Query</a:t>
            </a:r>
            <a:endParaRPr lang="vi-VN" dirty="0"/>
          </a:p>
          <a:p>
            <a:pPr lvl="1"/>
            <a:r>
              <a:rPr lang="en-US" dirty="0"/>
              <a:t>The SQL INSERT INTO Statement is used to add new rows of data to a table in the database.</a:t>
            </a:r>
            <a:endParaRPr lang="vi-VN" dirty="0"/>
          </a:p>
          <a:p>
            <a:pPr lvl="1"/>
            <a:r>
              <a:rPr lang="vi-VN" dirty="0"/>
              <a:t>Syntax</a:t>
            </a:r>
          </a:p>
          <a:p>
            <a:pPr lvl="1"/>
            <a:endParaRPr lang="vi-VN" dirty="0"/>
          </a:p>
          <a:p>
            <a:pPr lvl="1"/>
            <a:r>
              <a:rPr lang="en-US" dirty="0"/>
              <a:t>Populate one table using another table</a:t>
            </a:r>
            <a:endParaRPr lang="vi-VN" dirty="0"/>
          </a:p>
          <a:p>
            <a:pPr lvl="2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F536D12-8ADD-47A3-8F8C-0A3E2075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495550"/>
            <a:ext cx="43434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INSERT INTO TABLE_NAME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(column1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VALUES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(value1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E99C9779-67D5-499E-8DA8-4C3C3476E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3344882"/>
            <a:ext cx="434340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first_table_name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[(column1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second_table_name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condition]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B1DDF-8627-4830-A803-E5E94433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73844"/>
            <a:ext cx="6305605" cy="640200"/>
          </a:xfrm>
        </p:spPr>
        <p:txBody>
          <a:bodyPr/>
          <a:lstStyle/>
          <a:p>
            <a:r>
              <a:rPr lang="en-US" dirty="0"/>
              <a:t>DML - Data Manipulation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AF62C8-E197-4B89-892C-048A0F817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UPDATE Query</a:t>
            </a:r>
            <a:endParaRPr lang="vi-VN" dirty="0"/>
          </a:p>
          <a:p>
            <a:pPr lvl="1"/>
            <a:r>
              <a:rPr lang="en-US" dirty="0"/>
              <a:t>The SQL UPDATE Query is used to modify the existing records in a table</a:t>
            </a:r>
            <a:endParaRPr lang="vi-VN" dirty="0"/>
          </a:p>
          <a:p>
            <a:pPr lvl="1"/>
            <a:r>
              <a:rPr lang="en-US" dirty="0"/>
              <a:t>You can use WHERE clause with UPDATE query to update selected rows, otherwise all the rows would be affected.</a:t>
            </a:r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r>
              <a:rPr lang="en-US" dirty="0"/>
              <a:t>SQL DELETE Query</a:t>
            </a:r>
            <a:endParaRPr lang="vi-VN" dirty="0"/>
          </a:p>
          <a:p>
            <a:pPr lvl="1"/>
            <a:r>
              <a:rPr lang="en-US" dirty="0"/>
              <a:t>The SQL DELETE Query is used to delete the existing records from a table</a:t>
            </a:r>
            <a:endParaRPr lang="vi-VN" dirty="0"/>
          </a:p>
          <a:p>
            <a:pPr lvl="1"/>
            <a:endParaRPr lang="vi-VN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56EC94C-76E0-4559-AF0A-437FB4ABB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747003"/>
            <a:ext cx="4114800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UPDATE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SET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column1 = value1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column2 = value2....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[condition]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0EB568F5-6FF1-4934-B1DF-3237E026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95750"/>
            <a:ext cx="24384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DELETE 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[condition]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DML-Ex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 smtClean="0"/>
              <a:t>cf_store</a:t>
            </a:r>
            <a:r>
              <a:rPr lang="en-US" dirty="0" smtClean="0"/>
              <a:t>\DML</a:t>
            </a:r>
          </a:p>
          <a:p>
            <a:pPr lvl="1"/>
            <a:r>
              <a:rPr lang="en-US" dirty="0" smtClean="0"/>
              <a:t>customers_table.rtf</a:t>
            </a:r>
          </a:p>
          <a:p>
            <a:pPr lvl="1"/>
            <a:r>
              <a:rPr lang="en-US" dirty="0"/>
              <a:t>orders_table.rtf</a:t>
            </a:r>
          </a:p>
        </p:txBody>
      </p:sp>
    </p:spTree>
    <p:extLst>
      <p:ext uri="{BB962C8B-B14F-4D97-AF65-F5344CB8AC3E}">
        <p14:creationId xmlns:p14="http://schemas.microsoft.com/office/powerpoint/2010/main" val="5835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78420-8E92-41B2-9A89-196137FB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 - Data Query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2F1184-EEBD-4494-A336-E79259E5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6524259"/>
          </a:xfrm>
        </p:spPr>
        <p:txBody>
          <a:bodyPr/>
          <a:lstStyle/>
          <a:p>
            <a:r>
              <a:rPr lang="en-US" dirty="0"/>
              <a:t>SELECT</a:t>
            </a:r>
            <a:endParaRPr lang="vi-VN" dirty="0"/>
          </a:p>
          <a:p>
            <a:pPr lvl="1"/>
            <a:r>
              <a:rPr lang="en-US" dirty="0"/>
              <a:t>Retrieves certain records from one or more tables</a:t>
            </a:r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/>
              <a:t>Refer SQL Tutorial P.38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3148BF0-5625-4D04-8BD8-AFF45E4B0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66950"/>
            <a:ext cx="3200400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column2....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https://www.w3schools.com/sql/</a:t>
            </a:r>
            <a:endParaRPr lang="en-US" dirty="0"/>
          </a:p>
          <a:p>
            <a:r>
              <a:rPr lang="en-US" dirty="0"/>
              <a:t>SQL Tutorials book</a:t>
            </a:r>
            <a:endParaRPr lang="vi-VN" dirty="0"/>
          </a:p>
          <a:p>
            <a:pPr marL="952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 - Data Query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ORDER BY Clause</a:t>
            </a:r>
          </a:p>
          <a:p>
            <a:pPr lvl="1"/>
            <a:r>
              <a:rPr lang="en-US" dirty="0"/>
              <a:t>sort the result-set in ascending or descending order</a:t>
            </a:r>
          </a:p>
          <a:p>
            <a:pPr marL="1028700" lvl="2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column1, column2, ...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 - Data Query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 GROUP BY Statement</a:t>
            </a:r>
          </a:p>
          <a:p>
            <a:pPr lvl="1"/>
            <a:r>
              <a:rPr lang="vi-VN" dirty="0"/>
              <a:t>G</a:t>
            </a:r>
            <a:r>
              <a:rPr lang="en-US" dirty="0" err="1"/>
              <a:t>roups</a:t>
            </a:r>
            <a:r>
              <a:rPr lang="en-US" dirty="0"/>
              <a:t> rows that have the same values into summary rows</a:t>
            </a:r>
          </a:p>
          <a:p>
            <a:pPr lvl="1"/>
            <a:r>
              <a:rPr lang="vi-VN" dirty="0"/>
              <a:t>O</a:t>
            </a:r>
            <a:r>
              <a:rPr lang="en-US" dirty="0" err="1"/>
              <a:t>ften</a:t>
            </a:r>
            <a:r>
              <a:rPr lang="en-US" dirty="0"/>
              <a:t> used with aggregate functions (COUNT, MAX, MIN, SUM, AVG) </a:t>
            </a:r>
          </a:p>
          <a:p>
            <a:pPr lvl="2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 - Data Query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HAVING Clause</a:t>
            </a:r>
          </a:p>
          <a:p>
            <a:pPr lvl="1"/>
            <a:r>
              <a:rPr lang="vi-VN" dirty="0"/>
              <a:t>A</a:t>
            </a:r>
            <a:r>
              <a:rPr lang="en-US" dirty="0" err="1"/>
              <a:t>dded</a:t>
            </a:r>
            <a:r>
              <a:rPr lang="en-US" dirty="0"/>
              <a:t> to SQL because the WHERE keyword could not be used with aggregate functions.</a:t>
            </a:r>
          </a:p>
          <a:p>
            <a:pPr lvl="2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lvl="1"/>
            <a:r>
              <a:rPr lang="en-US" dirty="0"/>
              <a:t>What are differences between where and </a:t>
            </a:r>
            <a:r>
              <a:rPr lang="vi-VN" dirty="0"/>
              <a:t>having?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43F429-CDF4-40DB-8DDA-B4EDB7D6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73844"/>
            <a:ext cx="6000805" cy="640200"/>
          </a:xfrm>
        </p:spPr>
        <p:txBody>
          <a:bodyPr/>
          <a:lstStyle/>
          <a:p>
            <a:r>
              <a:rPr lang="vi-VN" dirty="0"/>
              <a:t>Some </a:t>
            </a:r>
            <a:r>
              <a:rPr lang="en-US" dirty="0"/>
              <a:t>Aggregate</a:t>
            </a:r>
            <a:r>
              <a:rPr lang="vi-VN" dirty="0"/>
              <a:t> Function (P.168)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501CFF-CAE4-443D-867F-7A42ED177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COUNT Function</a:t>
            </a:r>
            <a:endParaRPr lang="vi-VN" dirty="0"/>
          </a:p>
          <a:p>
            <a:pPr lvl="1"/>
            <a:r>
              <a:rPr lang="vi-VN" dirty="0"/>
              <a:t>T</a:t>
            </a:r>
            <a:r>
              <a:rPr lang="en-US" dirty="0"/>
              <a:t>he simplest function and very useful in counting the number of records, which are expected to be returned by a SELECT statement</a:t>
            </a:r>
            <a:endParaRPr lang="vi-VN" dirty="0"/>
          </a:p>
          <a:p>
            <a:pPr lvl="1"/>
            <a:r>
              <a:rPr lang="vi-VN" dirty="0"/>
              <a:t>Ex: </a:t>
            </a:r>
            <a:r>
              <a:rPr lang="en-US" dirty="0"/>
              <a:t>SELECT COUNT(*) FROM </a:t>
            </a:r>
            <a:r>
              <a:rPr lang="en-US" dirty="0" err="1"/>
              <a:t>employee_tbl</a:t>
            </a:r>
            <a:r>
              <a:rPr lang="en-US" dirty="0"/>
              <a:t> WHERE name="Zara";</a:t>
            </a:r>
            <a:endParaRPr lang="vi-VN" dirty="0"/>
          </a:p>
          <a:p>
            <a:r>
              <a:rPr lang="en-US" dirty="0"/>
              <a:t>SQL AVG Function</a:t>
            </a:r>
            <a:endParaRPr lang="vi-VN" dirty="0"/>
          </a:p>
          <a:p>
            <a:pPr lvl="1"/>
            <a:r>
              <a:rPr lang="en-US" dirty="0"/>
              <a:t>SELECT name, AVG(</a:t>
            </a:r>
            <a:r>
              <a:rPr lang="en-US" dirty="0" err="1"/>
              <a:t>daily_typing_pages</a:t>
            </a:r>
            <a:r>
              <a:rPr lang="en-US" dirty="0"/>
              <a:t>) FROM </a:t>
            </a:r>
            <a:r>
              <a:rPr lang="en-US" dirty="0" err="1"/>
              <a:t>employee_tbl</a:t>
            </a:r>
            <a:r>
              <a:rPr lang="en-US" dirty="0"/>
              <a:t> GROUP BY name;</a:t>
            </a:r>
          </a:p>
        </p:txBody>
      </p:sp>
    </p:spTree>
    <p:extLst>
      <p:ext uri="{BB962C8B-B14F-4D97-AF65-F5344CB8AC3E}">
        <p14:creationId xmlns:p14="http://schemas.microsoft.com/office/powerpoint/2010/main" val="22674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C42D7D-59C8-4353-8FD0-E4AC8D2A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Joins</a:t>
            </a:r>
            <a:r>
              <a:rPr lang="vi-VN" dirty="0"/>
              <a:t> (P.95)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0E4D88-2FA8-47D2-A823-7CA9EF90E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SQL Joins clause is used to combine records from two or more tables in a database.</a:t>
            </a:r>
            <a:endParaRPr lang="vi-VN" dirty="0"/>
          </a:p>
          <a:p>
            <a:r>
              <a:rPr lang="en-US" dirty="0"/>
              <a:t>A JOIN is a means for combining fields from two tables by using values common to each. </a:t>
            </a:r>
            <a:endParaRPr lang="vi-VN" dirty="0"/>
          </a:p>
          <a:p>
            <a:pPr lvl="1"/>
            <a:r>
              <a:rPr lang="en-US" dirty="0"/>
              <a:t>INNER JOIN: returns rows when there is a match in both tables. </a:t>
            </a:r>
            <a:endParaRPr lang="vi-VN" dirty="0"/>
          </a:p>
          <a:p>
            <a:pPr lvl="1"/>
            <a:r>
              <a:rPr lang="en-US" dirty="0"/>
              <a:t>LEFT JOIN: returns all rows from the left table, even if there are no matches in the right table. </a:t>
            </a:r>
            <a:endParaRPr lang="vi-VN" dirty="0"/>
          </a:p>
          <a:p>
            <a:pPr lvl="1"/>
            <a:r>
              <a:rPr lang="en-US" dirty="0"/>
              <a:t>RIGHT JOIN: returns all rows from the right table, even if there are no matches in the left table. </a:t>
            </a:r>
            <a:endParaRPr lang="vi-VN" dirty="0"/>
          </a:p>
          <a:p>
            <a:pPr lvl="1"/>
            <a:r>
              <a:rPr lang="en-US" dirty="0"/>
              <a:t>FULL JOIN: returns rows when there is a match in one of the tables. </a:t>
            </a:r>
            <a:endParaRPr lang="vi-VN" dirty="0"/>
          </a:p>
          <a:p>
            <a:pPr lvl="1"/>
            <a:r>
              <a:rPr lang="en-US" dirty="0"/>
              <a:t>SELF JOIN: is used to join a table to itself as if the table were two tables, temporarily renaming at least one table in the SQL statement.</a:t>
            </a:r>
          </a:p>
        </p:txBody>
      </p:sp>
    </p:spTree>
    <p:extLst>
      <p:ext uri="{BB962C8B-B14F-4D97-AF65-F5344CB8AC3E}">
        <p14:creationId xmlns:p14="http://schemas.microsoft.com/office/powerpoint/2010/main" val="21851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11100-FCC0-4645-89BC-D4FB659C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C861FF-6059-4D4F-B938-20E6569E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Không có mô tả ảnh.">
            <a:extLst>
              <a:ext uri="{FF2B5EF4-FFF2-40B4-BE49-F238E27FC236}">
                <a16:creationId xmlns:a16="http://schemas.microsoft.com/office/drawing/2014/main" xmlns="" id="{C38A8D2C-2F2F-4F61-BC64-A65135EF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00150"/>
            <a:ext cx="4797425" cy="37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4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DQL-Ex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Folder </a:t>
            </a:r>
            <a:r>
              <a:rPr lang="en-US" dirty="0" err="1" smtClean="0"/>
              <a:t>cf</a:t>
            </a:r>
            <a:r>
              <a:rPr lang="en-US" dirty="0" smtClean="0"/>
              <a:t>-store/SELECT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2A382-6B82-467F-B436-66D1FF19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3844"/>
            <a:ext cx="5619805" cy="640200"/>
          </a:xfrm>
        </p:spPr>
        <p:txBody>
          <a:bodyPr/>
          <a:lstStyle/>
          <a:p>
            <a:r>
              <a:rPr lang="en-US" dirty="0"/>
              <a:t>Database Normalization</a:t>
            </a:r>
            <a:r>
              <a:rPr lang="vi-VN" dirty="0"/>
              <a:t> (P.28)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E077B5-31E7-43D2-AD52-3EE275DA6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normalization is the process of efficiently organizing data in a database. There are two reasons of the normalization process</a:t>
            </a:r>
            <a:endParaRPr lang="vi-VN" dirty="0"/>
          </a:p>
          <a:p>
            <a:pPr lvl="1"/>
            <a:r>
              <a:rPr lang="en-US" dirty="0"/>
              <a:t>Eliminating redundant data, for example, storing the same data in more than one table. </a:t>
            </a:r>
            <a:endParaRPr lang="vi-VN" dirty="0"/>
          </a:p>
          <a:p>
            <a:pPr lvl="1"/>
            <a:r>
              <a:rPr lang="en-US" dirty="0"/>
              <a:t>Ensuring data dependencies make sense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Reduce storage space, reduce insert, update, del anomalies</a:t>
            </a:r>
          </a:p>
          <a:p>
            <a:pPr lvl="2"/>
            <a:r>
              <a:rPr lang="en-US" dirty="0" smtClean="0"/>
              <a:t>Ex: one update/ one delete for address</a:t>
            </a:r>
            <a:endParaRPr lang="en-US" dirty="0" smtClean="0"/>
          </a:p>
          <a:p>
            <a:pPr lvl="1"/>
            <a:r>
              <a:rPr lang="en-US" dirty="0" smtClean="0"/>
              <a:t>Improve query performance</a:t>
            </a:r>
            <a:endParaRPr lang="vi-VN" dirty="0"/>
          </a:p>
          <a:p>
            <a:r>
              <a:rPr lang="vi-VN" dirty="0"/>
              <a:t>N</a:t>
            </a:r>
            <a:r>
              <a:rPr lang="en-US" dirty="0" err="1"/>
              <a:t>ormal</a:t>
            </a:r>
            <a:r>
              <a:rPr lang="en-US" dirty="0"/>
              <a:t> </a:t>
            </a:r>
            <a:r>
              <a:rPr lang="vi-VN" dirty="0"/>
              <a:t>forms:</a:t>
            </a:r>
          </a:p>
          <a:p>
            <a:pPr lvl="1"/>
            <a:r>
              <a:rPr lang="en-US" i="1" dirty="0"/>
              <a:t>First Normal Form (1NF) </a:t>
            </a:r>
            <a:endParaRPr lang="vi-VN" i="1" dirty="0"/>
          </a:p>
          <a:p>
            <a:pPr lvl="1"/>
            <a:r>
              <a:rPr lang="en-US" i="1" dirty="0"/>
              <a:t>Second Normal Form (2NF) </a:t>
            </a:r>
            <a:endParaRPr lang="vi-VN" i="1" dirty="0"/>
          </a:p>
          <a:p>
            <a:pPr lvl="1"/>
            <a:r>
              <a:rPr lang="en-US" i="1" dirty="0"/>
              <a:t>Third Normal Form (3NF</a:t>
            </a:r>
            <a:r>
              <a:rPr lang="en-US" i="1" dirty="0" smtClean="0"/>
              <a:t>) </a:t>
            </a:r>
            <a:r>
              <a:rPr lang="en-US" dirty="0" smtClean="0"/>
              <a:t>-&gt; Boyce and 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4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065CF-F02E-4D1A-8AE5-096AEAAC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36295E-06B3-4009-85F9-72B3B7986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 </a:t>
            </a:r>
            <a:endParaRPr lang="vi-VN" dirty="0"/>
          </a:p>
          <a:p>
            <a:pPr lvl="1"/>
            <a:r>
              <a:rPr lang="en-US" dirty="0"/>
              <a:t>Define the data items required, because they become the columns in a table. Place related data items in a table. </a:t>
            </a:r>
            <a:endParaRPr lang="vi-VN" dirty="0"/>
          </a:p>
          <a:p>
            <a:pPr lvl="1"/>
            <a:r>
              <a:rPr lang="en-US" dirty="0"/>
              <a:t>Ensure that there are no repeating groups of data. </a:t>
            </a:r>
            <a:endParaRPr lang="vi-VN" dirty="0"/>
          </a:p>
          <a:p>
            <a:pPr lvl="1"/>
            <a:r>
              <a:rPr lang="en-US" dirty="0"/>
              <a:t>Ensure that there is a primary key. </a:t>
            </a:r>
            <a:endParaRPr lang="vi-VN" dirty="0"/>
          </a:p>
          <a:p>
            <a:pPr lvl="1"/>
            <a:r>
              <a:rPr lang="vi-VN" dirty="0"/>
              <a:t>C</a:t>
            </a:r>
            <a:r>
              <a:rPr lang="en-US" dirty="0" err="1"/>
              <a:t>reate</a:t>
            </a:r>
            <a:r>
              <a:rPr lang="en-US" dirty="0"/>
              <a:t> a primary key for each table which we have already created.</a:t>
            </a:r>
            <a:endParaRPr lang="vi-V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A1E09-431E-47C3-A688-9FCC7701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ADAEC3-381C-4220-860B-76787CB74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8566425"/>
          </a:xfrm>
        </p:spPr>
        <p:txBody>
          <a:bodyPr/>
          <a:lstStyle/>
          <a:p>
            <a:r>
              <a:rPr lang="en-US" dirty="0"/>
              <a:t>Second Normal Form</a:t>
            </a:r>
            <a:endParaRPr lang="vi-VN" dirty="0"/>
          </a:p>
          <a:p>
            <a:pPr lvl="1"/>
            <a:r>
              <a:rPr lang="en-US" dirty="0"/>
              <a:t>there must be no partial dependences of any of the columns on the primary </a:t>
            </a:r>
            <a:r>
              <a:rPr lang="en-US" dirty="0" smtClean="0"/>
              <a:t>key-&gt; every col that is not </a:t>
            </a:r>
            <a:r>
              <a:rPr lang="en-US" dirty="0" err="1" smtClean="0"/>
              <a:t>pk</a:t>
            </a:r>
            <a:r>
              <a:rPr lang="en-US" dirty="0" smtClean="0"/>
              <a:t> of table is depend on </a:t>
            </a:r>
            <a:r>
              <a:rPr lang="en-US" dirty="0" err="1" smtClean="0"/>
              <a:t>on</a:t>
            </a:r>
            <a:r>
              <a:rPr lang="en-US" dirty="0" smtClean="0"/>
              <a:t> the whole </a:t>
            </a:r>
            <a:r>
              <a:rPr lang="en-US" dirty="0" err="1" smtClean="0"/>
              <a:t>pk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B0B57B55-6982-4719-8F10-5D3CEA3CF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181350"/>
            <a:ext cx="320040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CUST_NAME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ORDER_DETAIL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SALE_DATE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489CA333-3A41-4720-9260-462EF8E0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2403217"/>
            <a:ext cx="4267200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CUST_NAME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vi-VN" altLang="en-US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ORDERS(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ORDER_DETAIL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vi-VN" altLang="en-US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CUSTMERORDERS(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NOT NULL,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SALE_DATE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62400" y="2952750"/>
            <a:ext cx="4191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160F5-857A-4F47-816E-ED9EAAB9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BDBBF9-4912-4FCB-85BF-8231245E4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Databases: </a:t>
            </a:r>
            <a:endParaRPr lang="vi-VN" dirty="0"/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sưu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. </a:t>
            </a:r>
            <a:endParaRPr lang="vi-VN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DB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vi-VN" dirty="0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  <a:endParaRPr lang="vi-VN" dirty="0"/>
          </a:p>
          <a:p>
            <a:pPr lvl="1"/>
            <a:r>
              <a:rPr lang="vi-VN" dirty="0"/>
              <a:t>DB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Database Management System (DBMS): </a:t>
            </a:r>
            <a:endParaRPr lang="vi-VN" dirty="0"/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database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 </a:t>
            </a:r>
            <a:endParaRPr lang="vi-VN" dirty="0"/>
          </a:p>
          <a:p>
            <a:pPr lvl="1"/>
            <a:r>
              <a:rPr lang="en-US" dirty="0"/>
              <a:t>DBMS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AEC868-76AA-4180-B508-44928D4A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8AB674-F81C-49A0-A903-7D3BC6B5B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 Normal Form</a:t>
            </a:r>
            <a:endParaRPr lang="vi-VN" dirty="0"/>
          </a:p>
          <a:p>
            <a:pPr lvl="1"/>
            <a:r>
              <a:rPr lang="en-US" dirty="0"/>
              <a:t>It is in second normal form. </a:t>
            </a:r>
            <a:endParaRPr lang="vi-VN" dirty="0"/>
          </a:p>
          <a:p>
            <a:pPr lvl="1"/>
            <a:r>
              <a:rPr lang="en-US" dirty="0"/>
              <a:t>All nonprimary fields are dependent on </a:t>
            </a:r>
            <a:r>
              <a:rPr lang="en-US" dirty="0" smtClean="0"/>
              <a:t>the whole </a:t>
            </a:r>
            <a:r>
              <a:rPr lang="en-US" dirty="0"/>
              <a:t>primary key.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071D8593-2C75-4B4B-9B40-3DE9332AF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647950"/>
            <a:ext cx="3352800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CUSTOMERS(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             NOT NULL,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CUST_NAME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DOB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DATE,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STREET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CITY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STATE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ZIP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EMAIL_ID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PRIMARY KEY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B8B5A86-45A2-4A58-A790-63309463C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955" y="2571750"/>
            <a:ext cx="341815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CUSTOMERS(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             NOT NULL,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CUST_NAME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NULL,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DOB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DATE,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ZIP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EMAIL_ID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PRIMARY KEY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CUST_ID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ADDRESS(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ZIP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STREET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CITY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STATE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PRIMARY KEY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are related through PK and FK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Many to many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One/Many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 key to one table appears no more than once as the key in another table and vice versa (one to zero or one )</a:t>
            </a:r>
          </a:p>
          <a:p>
            <a:pPr lvl="1"/>
            <a:r>
              <a:rPr lang="en-US" dirty="0" smtClean="0"/>
              <a:t>Ex: Products and </a:t>
            </a:r>
            <a:r>
              <a:rPr lang="en-US" dirty="0" err="1" smtClean="0"/>
              <a:t>Product_Details</a:t>
            </a:r>
            <a:endParaRPr lang="en-US" dirty="0" smtClean="0"/>
          </a:p>
          <a:p>
            <a:pPr lvl="2"/>
            <a:r>
              <a:rPr lang="en-US" dirty="0" err="1" smtClean="0"/>
              <a:t>Capuchino</a:t>
            </a:r>
            <a:r>
              <a:rPr lang="en-US" dirty="0" smtClean="0"/>
              <a:t> – 10$ - “how to do”</a:t>
            </a:r>
          </a:p>
          <a:p>
            <a:r>
              <a:rPr lang="en-US" dirty="0"/>
              <a:t>Where a key to one table </a:t>
            </a:r>
            <a:r>
              <a:rPr lang="en-US" dirty="0" smtClean="0"/>
              <a:t>can be in multiple rows of a FK col of another table </a:t>
            </a:r>
          </a:p>
          <a:p>
            <a:pPr lvl="1"/>
            <a:r>
              <a:rPr lang="en-US" dirty="0" smtClean="0"/>
              <a:t>Ex: Customers and Orders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2 table can have many instances of each other	-&gt; more complicated</a:t>
            </a:r>
          </a:p>
          <a:p>
            <a:pPr lvl="1"/>
            <a:r>
              <a:rPr lang="en-US" dirty="0"/>
              <a:t>Ex: Products and Orders -&gt; Junction table : </a:t>
            </a:r>
            <a:r>
              <a:rPr lang="en-US" dirty="0" err="1"/>
              <a:t>Order_Details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724150"/>
            <a:ext cx="405163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04950"/>
            <a:ext cx="4448175" cy="26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4D917-98CD-4459-A441-795D5CBF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7526F1-D347-43DF-B8E7-CF316F349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Database Users: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DB. </a:t>
            </a:r>
            <a:endParaRPr lang="vi-VN" dirty="0"/>
          </a:p>
          <a:p>
            <a:pPr lvl="1"/>
            <a:r>
              <a:rPr lang="en-US" dirty="0"/>
              <a:t>DB </a:t>
            </a:r>
            <a:r>
              <a:rPr lang="vi-VN" dirty="0"/>
              <a:t>administr</a:t>
            </a:r>
            <a:r>
              <a:rPr lang="en-US" dirty="0" err="1"/>
              <a:t>ator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DB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software </a:t>
            </a:r>
            <a:r>
              <a:rPr lang="en-US" dirty="0" err="1"/>
              <a:t>và</a:t>
            </a:r>
            <a:r>
              <a:rPr lang="en-US" dirty="0"/>
              <a:t> hardware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  <a:endParaRPr lang="en-US" sz="1300" dirty="0"/>
          </a:p>
          <a:p>
            <a:pPr lvl="1"/>
            <a:r>
              <a:rPr lang="en-US" dirty="0"/>
              <a:t>DB Designer: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vs end-user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DB.</a:t>
            </a:r>
            <a:endParaRPr lang="en-US" sz="1600" dirty="0"/>
          </a:p>
          <a:p>
            <a:pPr lvl="1"/>
            <a:r>
              <a:rPr lang="en-US" dirty="0"/>
              <a:t>End-User: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vs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DB(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...)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C02B4-D959-4DAA-986D-4E413208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7CCEC7-6F9A-483D-B060-088BF133B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39AB989-1576-41F8-A770-0BB207D8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23239"/>
            <a:ext cx="6970712" cy="395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1D5ED-31E0-46D6-A179-14A45ED2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414B20-3B3A-45A7-8502-46456FF09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RDBMS stands for Relational Database Management System. RDBMS is the basis for SQL and for all modern database systems like MS SQL Server, IBM DB2, Oracle, MySQL, and Microsoft Access</a:t>
            </a:r>
            <a:endParaRPr lang="vi-VN" dirty="0"/>
          </a:p>
          <a:p>
            <a:r>
              <a:rPr lang="en-US" dirty="0"/>
              <a:t>A Relational database management system (RDBMS) is a database management system (DBMS) that is based on the relational model as introduced by E. F. Codd.</a:t>
            </a:r>
            <a:endParaRPr lang="vi-VN" dirty="0"/>
          </a:p>
          <a:p>
            <a:r>
              <a:rPr lang="en-US" dirty="0"/>
              <a:t>SQL, </a:t>
            </a:r>
            <a:r>
              <a:rPr lang="en-US" b="1" dirty="0"/>
              <a:t>S</a:t>
            </a:r>
            <a:r>
              <a:rPr lang="en-US" dirty="0"/>
              <a:t>tructured </a:t>
            </a:r>
            <a:r>
              <a:rPr lang="en-US" b="1" dirty="0"/>
              <a:t>Q</a:t>
            </a:r>
            <a:r>
              <a:rPr lang="en-US" dirty="0"/>
              <a:t>uery 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vi-VN" dirty="0"/>
          </a:p>
          <a:p>
            <a:pPr lvl="1"/>
            <a:r>
              <a:rPr lang="en-US" dirty="0"/>
              <a:t>is a programming language designed to manage data stored in relational databases. SQL operates through simple, declarative statements. This keeps data ac…</a:t>
            </a:r>
          </a:p>
        </p:txBody>
      </p:sp>
    </p:spTree>
    <p:extLst>
      <p:ext uri="{BB962C8B-B14F-4D97-AF65-F5344CB8AC3E}">
        <p14:creationId xmlns:p14="http://schemas.microsoft.com/office/powerpoint/2010/main" val="14187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1E90E-5183-47F9-A498-3AAA7F81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D783C4-13D3-4CC8-9438-72D7C3DC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52550"/>
            <a:ext cx="7886700" cy="3263400"/>
          </a:xfrm>
        </p:spPr>
        <p:txBody>
          <a:bodyPr/>
          <a:lstStyle/>
          <a:p>
            <a:r>
              <a:rPr lang="en-US" dirty="0"/>
              <a:t>MYSQL and WORKBENCH</a:t>
            </a:r>
            <a:endParaRPr lang="vi-VN" dirty="0"/>
          </a:p>
          <a:p>
            <a:pPr lvl="1"/>
            <a:r>
              <a:rPr lang="en-US" dirty="0">
                <a:hlinkClick r:id="rId2"/>
              </a:rPr>
              <a:t>https://dev.mysql.com/downloads/installer/</a:t>
            </a:r>
            <a:endParaRPr lang="vi-VN" dirty="0"/>
          </a:p>
          <a:p>
            <a:pPr lvl="2"/>
            <a:r>
              <a:rPr lang="vi-VN" dirty="0"/>
              <a:t>Include in: mysql and workbenchs</a:t>
            </a:r>
          </a:p>
          <a:p>
            <a:pPr lvl="2"/>
            <a:r>
              <a:rPr lang="vi-VN" b="1" u="sng" dirty="0"/>
              <a:t>Note</a:t>
            </a:r>
            <a:r>
              <a:rPr lang="vi-VN" dirty="0"/>
              <a:t>: remember username and password to connect</a:t>
            </a:r>
            <a:endParaRPr lang="vi-VN" dirty="0">
              <a:hlinkClick r:id="rId3"/>
            </a:endParaRPr>
          </a:p>
          <a:p>
            <a:pPr lvl="1"/>
            <a:r>
              <a:rPr lang="vi-VN" sz="2100" dirty="0"/>
              <a:t>Refer</a:t>
            </a:r>
            <a:endParaRPr lang="vi-VN" sz="2100" dirty="0"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2"/>
            <a:r>
              <a:rPr lang="en-US" dirty="0">
                <a:hlinkClick r:id="rId3"/>
              </a:rPr>
              <a:t>https://www.youtube.com/watch?v=5fjU29PBzhQ&amp;list=PL9RNrKqMr5vxRIOiTX_uzIydpBdNFlnxR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Create Datab</a:t>
            </a:r>
            <a:r>
              <a:rPr lang="en-US" dirty="0"/>
              <a:t>a</a:t>
            </a:r>
            <a:r>
              <a:rPr lang="vi-VN" dirty="0" smtClean="0"/>
              <a:t>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i="1" dirty="0" smtClean="0"/>
              <a:t>Show databases;</a:t>
            </a:r>
          </a:p>
          <a:p>
            <a:r>
              <a:rPr lang="vi-VN" i="1" dirty="0" smtClean="0"/>
              <a:t>Create database test;</a:t>
            </a:r>
          </a:p>
          <a:p>
            <a:r>
              <a:rPr lang="vi-VN" i="1" dirty="0" smtClean="0"/>
              <a:t>Use test;</a:t>
            </a:r>
          </a:p>
          <a:p>
            <a:r>
              <a:rPr lang="vi-VN" i="1" dirty="0" smtClean="0"/>
              <a:t>Show tables;</a:t>
            </a:r>
          </a:p>
          <a:p>
            <a:r>
              <a:rPr lang="vi-VN" i="1" dirty="0" smtClean="0"/>
              <a:t>Drop database test;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174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</TotalTime>
  <Words>1904</Words>
  <Application>Microsoft Office PowerPoint</Application>
  <PresentationFormat>On-screen Show (16:9)</PresentationFormat>
  <Paragraphs>253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Calibri</vt:lpstr>
      <vt:lpstr>Consolas</vt:lpstr>
      <vt:lpstr>Arial</vt:lpstr>
      <vt:lpstr>Office Theme</vt:lpstr>
      <vt:lpstr>Database</vt:lpstr>
      <vt:lpstr>Overview</vt:lpstr>
      <vt:lpstr>References</vt:lpstr>
      <vt:lpstr>Giới thiệu</vt:lpstr>
      <vt:lpstr>Giới thiệu</vt:lpstr>
      <vt:lpstr>Giới thiệu</vt:lpstr>
      <vt:lpstr>RDBMS</vt:lpstr>
      <vt:lpstr>Cài đặt</vt:lpstr>
      <vt:lpstr>Create Database</vt:lpstr>
      <vt:lpstr>Table Overview</vt:lpstr>
      <vt:lpstr>Table Overview</vt:lpstr>
      <vt:lpstr>Table Overview</vt:lpstr>
      <vt:lpstr>DDL - Data Definition Language </vt:lpstr>
      <vt:lpstr>Datatype</vt:lpstr>
      <vt:lpstr>Keys</vt:lpstr>
      <vt:lpstr>Keys</vt:lpstr>
      <vt:lpstr>Keys</vt:lpstr>
      <vt:lpstr>Keys</vt:lpstr>
      <vt:lpstr>Create cf store DB</vt:lpstr>
      <vt:lpstr>Table</vt:lpstr>
      <vt:lpstr>Index</vt:lpstr>
      <vt:lpstr>SQL Constraints (P.20)</vt:lpstr>
      <vt:lpstr>SQL Constraints</vt:lpstr>
      <vt:lpstr>Truncate</vt:lpstr>
      <vt:lpstr>Exercise</vt:lpstr>
      <vt:lpstr>DML - Data Manipulation Language</vt:lpstr>
      <vt:lpstr>DML - Data Manipulation Language</vt:lpstr>
      <vt:lpstr>DML-Ex</vt:lpstr>
      <vt:lpstr>DQL - Data Query Language</vt:lpstr>
      <vt:lpstr>DQL - Data Query Language</vt:lpstr>
      <vt:lpstr>DQL - Data Query Language</vt:lpstr>
      <vt:lpstr>DQL - Data Query Language</vt:lpstr>
      <vt:lpstr>Some Aggregate Function (P.168)</vt:lpstr>
      <vt:lpstr>SQL Joins (P.95) </vt:lpstr>
      <vt:lpstr>SQL Joins</vt:lpstr>
      <vt:lpstr>DQL-Ex</vt:lpstr>
      <vt:lpstr>Database Normalization (P.28)</vt:lpstr>
      <vt:lpstr>Database Normalization</vt:lpstr>
      <vt:lpstr>Database Normalization</vt:lpstr>
      <vt:lpstr>Database Normalization</vt:lpstr>
      <vt:lpstr>Relationship</vt:lpstr>
      <vt:lpstr>One to One/Many</vt:lpstr>
      <vt:lpstr>One to Many</vt:lpstr>
      <vt:lpstr>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Giau Le</cp:lastModifiedBy>
  <cp:revision>136</cp:revision>
  <dcterms:modified xsi:type="dcterms:W3CDTF">2021-05-18T04:23:40Z</dcterms:modified>
</cp:coreProperties>
</file>