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8"/>
  </p:notesMasterIdLst>
  <p:sldIdLst>
    <p:sldId id="256" r:id="rId2"/>
    <p:sldId id="262" r:id="rId3"/>
    <p:sldId id="257" r:id="rId4"/>
    <p:sldId id="263" r:id="rId5"/>
    <p:sldId id="304" r:id="rId6"/>
    <p:sldId id="264" r:id="rId7"/>
    <p:sldId id="265" r:id="rId8"/>
    <p:sldId id="266" r:id="rId9"/>
    <p:sldId id="268" r:id="rId10"/>
    <p:sldId id="269" r:id="rId11"/>
    <p:sldId id="290" r:id="rId12"/>
    <p:sldId id="270" r:id="rId13"/>
    <p:sldId id="308" r:id="rId14"/>
    <p:sldId id="306" r:id="rId15"/>
    <p:sldId id="271" r:id="rId16"/>
    <p:sldId id="272" r:id="rId17"/>
    <p:sldId id="274" r:id="rId18"/>
    <p:sldId id="317" r:id="rId19"/>
    <p:sldId id="275" r:id="rId20"/>
    <p:sldId id="276" r:id="rId21"/>
    <p:sldId id="314" r:id="rId22"/>
    <p:sldId id="315" r:id="rId23"/>
    <p:sldId id="316" r:id="rId24"/>
    <p:sldId id="305" r:id="rId25"/>
    <p:sldId id="277" r:id="rId26"/>
    <p:sldId id="278" r:id="rId27"/>
    <p:sldId id="279" r:id="rId28"/>
    <p:sldId id="280" r:id="rId29"/>
    <p:sldId id="281" r:id="rId30"/>
    <p:sldId id="282" r:id="rId31"/>
    <p:sldId id="283" r:id="rId32"/>
    <p:sldId id="284" r:id="rId33"/>
    <p:sldId id="318" r:id="rId34"/>
    <p:sldId id="285" r:id="rId35"/>
    <p:sldId id="286" r:id="rId36"/>
    <p:sldId id="319" r:id="rId37"/>
    <p:sldId id="287" r:id="rId38"/>
    <p:sldId id="288" r:id="rId39"/>
    <p:sldId id="289" r:id="rId40"/>
    <p:sldId id="307" r:id="rId41"/>
    <p:sldId id="320" r:id="rId42"/>
    <p:sldId id="291" r:id="rId43"/>
    <p:sldId id="292" r:id="rId44"/>
    <p:sldId id="294" r:id="rId45"/>
    <p:sldId id="295" r:id="rId46"/>
    <p:sldId id="293" r:id="rId47"/>
    <p:sldId id="321" r:id="rId48"/>
    <p:sldId id="322" r:id="rId49"/>
    <p:sldId id="334" r:id="rId50"/>
    <p:sldId id="323" r:id="rId51"/>
    <p:sldId id="296" r:id="rId52"/>
    <p:sldId id="297" r:id="rId53"/>
    <p:sldId id="298" r:id="rId54"/>
    <p:sldId id="299" r:id="rId55"/>
    <p:sldId id="300" r:id="rId56"/>
    <p:sldId id="301" r:id="rId57"/>
    <p:sldId id="302" r:id="rId58"/>
    <p:sldId id="303" r:id="rId59"/>
    <p:sldId id="324" r:id="rId60"/>
    <p:sldId id="325" r:id="rId61"/>
    <p:sldId id="326" r:id="rId62"/>
    <p:sldId id="327" r:id="rId63"/>
    <p:sldId id="328" r:id="rId64"/>
    <p:sldId id="329" r:id="rId65"/>
    <p:sldId id="330" r:id="rId66"/>
    <p:sldId id="331" r:id="rId67"/>
    <p:sldId id="332" r:id="rId68"/>
    <p:sldId id="333" r:id="rId69"/>
    <p:sldId id="335" r:id="rId70"/>
    <p:sldId id="336" r:id="rId71"/>
    <p:sldId id="337" r:id="rId72"/>
    <p:sldId id="309" r:id="rId73"/>
    <p:sldId id="310" r:id="rId74"/>
    <p:sldId id="311" r:id="rId75"/>
    <p:sldId id="312" r:id="rId76"/>
    <p:sldId id="313" r:id="rId77"/>
  </p:sldIdLst>
  <p:sldSz cx="9144000" cy="5143500" type="screen16x9"/>
  <p:notesSz cx="6858000" cy="9144000"/>
  <p:embeddedFontLst>
    <p:embeddedFont>
      <p:font typeface="Calibri" panose="020F0502020204030204" pitchFamily="34" charset="0"/>
      <p:regular r:id="rId79"/>
      <p:bold r:id="rId80"/>
      <p:italic r:id="rId81"/>
      <p:boldItalic r:id="rId82"/>
    </p:embeddedFont>
    <p:embeddedFont>
      <p:font typeface="Cambria" panose="02040503050406030204" pitchFamily="18" charset="0"/>
      <p:regular r:id="rId83"/>
      <p:bold r:id="rId84"/>
      <p:italic r:id="rId85"/>
      <p:boldItalic r:id="rId86"/>
    </p:embeddedFont>
    <p:embeddedFont>
      <p:font typeface="Tahoma" panose="020B0604030504040204" pitchFamily="34" charset="0"/>
      <p:regular r:id="rId87"/>
      <p:bold r:id="rId8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4" autoAdjust="0"/>
    <p:restoredTop sz="94660"/>
  </p:normalViewPr>
  <p:slideViewPr>
    <p:cSldViewPr>
      <p:cViewPr varScale="1">
        <p:scale>
          <a:sx n="155" d="100"/>
          <a:sy n="155" d="100"/>
        </p:scale>
        <p:origin x="144" y="17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6.fntdata"/><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font" Target="fonts/font1.fntdata"/><Relationship Id="rId87" Type="http://schemas.openxmlformats.org/officeDocument/2006/relationships/font" Target="fonts/font9.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4.fntdata"/><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2.fntdata"/><Relationship Id="rId85"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5.fntdata"/><Relationship Id="rId88" Type="http://schemas.openxmlformats.org/officeDocument/2006/relationships/font" Target="fonts/font10.fntdata"/><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font" Target="fonts/font3.fntdata"/><Relationship Id="rId86"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dirty="0"/>
          </a:p>
        </p:txBody>
      </p:sp>
    </p:spTree>
    <p:extLst>
      <p:ext uri="{BB962C8B-B14F-4D97-AF65-F5344CB8AC3E}">
        <p14:creationId xmlns:p14="http://schemas.microsoft.com/office/powerpoint/2010/main" val="33878192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mbria" panose="02040503050406030204" pitchFamily="18" charset="0"/>
        <a:ea typeface="Cambria" panose="02040503050406030204" pitchFamily="18" charset="0"/>
        <a:cs typeface="Calibri"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4083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4" name="Google Shape;384;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69002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1" name="Google Shape;391;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31868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8" name="Google Shape;398;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9464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b9d6d5c8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4b9d6d5c8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75125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1" name="Google Shape;20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6765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5" name="Google Shape;21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78732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2" name="Google Shape;22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59082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5760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8" name="Google Shape;298;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44178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8" name="Google Shape;318;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67927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0" name="Google Shape;350;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407465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a:stretch/>
        </p:blipFill>
        <p:spPr>
          <a:xfrm>
            <a:off x="0" y="-1926"/>
            <a:ext cx="9144000" cy="6858000"/>
          </a:xfrm>
          <a:prstGeom prst="rect">
            <a:avLst/>
          </a:prstGeom>
          <a:noFill/>
          <a:ln>
            <a:noFill/>
          </a:ln>
        </p:spPr>
      </p:pic>
      <p:sp>
        <p:nvSpPr>
          <p:cNvPr id="13" name="Google Shape;13;p2"/>
          <p:cNvSpPr txBox="1">
            <a:spLocks noGrp="1"/>
          </p:cNvSpPr>
          <p:nvPr>
            <p:ph type="ctrTitle"/>
          </p:nvPr>
        </p:nvSpPr>
        <p:spPr>
          <a:xfrm>
            <a:off x="1143000" y="841772"/>
            <a:ext cx="6858000" cy="1790700"/>
          </a:xfrm>
          <a:prstGeom prst="rect">
            <a:avLst/>
          </a:prstGeom>
          <a:noFill/>
          <a:ln>
            <a:noFill/>
          </a:ln>
        </p:spPr>
        <p:txBody>
          <a:bodyPr spcFirstLastPara="1" wrap="square" lIns="68575" tIns="68575" rIns="68575" bIns="68575" anchor="b" anchorCtr="0"/>
          <a:lstStyle>
            <a:lvl1pPr marL="0" marR="0" lvl="0" indent="0" algn="ctr" rtl="0">
              <a:lnSpc>
                <a:spcPct val="90000"/>
              </a:lnSpc>
              <a:spcBef>
                <a:spcPts val="0"/>
              </a:spcBef>
              <a:spcAft>
                <a:spcPts val="0"/>
              </a:spcAft>
              <a:buClr>
                <a:schemeClr val="dk1"/>
              </a:buClr>
              <a:buSzPts val="1100"/>
              <a:buFont typeface="Calibri"/>
              <a:buNone/>
              <a:defRPr sz="4500" b="1"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dirty="0"/>
          </a:p>
        </p:txBody>
      </p:sp>
      <p:sp>
        <p:nvSpPr>
          <p:cNvPr id="14" name="Google Shape;14;p2"/>
          <p:cNvSpPr txBox="1">
            <a:spLocks noGrp="1"/>
          </p:cNvSpPr>
          <p:nvPr>
            <p:ph type="subTitle" idx="1"/>
          </p:nvPr>
        </p:nvSpPr>
        <p:spPr>
          <a:xfrm>
            <a:off x="1143000" y="2701528"/>
            <a:ext cx="6858000" cy="1241700"/>
          </a:xfrm>
          <a:prstGeom prst="rect">
            <a:avLst/>
          </a:prstGeom>
          <a:noFill/>
          <a:ln>
            <a:noFill/>
          </a:ln>
        </p:spPr>
        <p:txBody>
          <a:bodyPr spcFirstLastPara="1" wrap="square" lIns="68575" tIns="68575" rIns="68575" bIns="68575" anchor="t" anchorCtr="0"/>
          <a:lstStyle>
            <a:lvl1pPr marL="0" marR="0" lvl="0" indent="0" algn="ctr" rtl="0">
              <a:lnSpc>
                <a:spcPct val="90000"/>
              </a:lnSpc>
              <a:spcBef>
                <a:spcPts val="800"/>
              </a:spcBef>
              <a:spcAft>
                <a:spcPts val="0"/>
              </a:spcAft>
              <a:buClr>
                <a:schemeClr val="dk1"/>
              </a:buClr>
              <a:buSzPts val="2100"/>
              <a:buFont typeface="Arial"/>
              <a:buNone/>
              <a:defRPr sz="18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342900" marR="0" lvl="1" indent="0" algn="ctr" rtl="0">
              <a:lnSpc>
                <a:spcPct val="90000"/>
              </a:lnSpc>
              <a:spcBef>
                <a:spcPts val="400"/>
              </a:spcBef>
              <a:spcAft>
                <a:spcPts val="0"/>
              </a:spcAft>
              <a:buClr>
                <a:schemeClr val="dk1"/>
              </a:buClr>
              <a:buSzPts val="1800"/>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400"/>
              </a:spcBef>
              <a:spcAft>
                <a:spcPts val="0"/>
              </a:spcAft>
              <a:buClr>
                <a:schemeClr val="dk1"/>
              </a:buClr>
              <a:buSzPts val="1500"/>
              <a:buFont typeface="Arial"/>
              <a:buNone/>
              <a:defRPr sz="140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9pPr>
          </a:lstStyle>
          <a:p>
            <a:endParaRPr dirty="0"/>
          </a:p>
        </p:txBody>
      </p:sp>
      <p:sp>
        <p:nvSpPr>
          <p:cNvPr id="15" name="Google Shape;15;p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16" name="Google Shape;16;p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17" name="Google Shape;17;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pic>
        <p:nvPicPr>
          <p:cNvPr id="18" name="Google Shape;18;p2"/>
          <p:cNvPicPr preferRelativeResize="0"/>
          <p:nvPr/>
        </p:nvPicPr>
        <p:blipFill rotWithShape="1">
          <a:blip r:embed="rId3">
            <a:alphaModFix/>
          </a:blip>
          <a:srcRect/>
          <a:stretch/>
        </p:blipFill>
        <p:spPr>
          <a:xfrm>
            <a:off x="3650870" y="496496"/>
            <a:ext cx="3281100" cy="1137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5350050" y="1467544"/>
            <a:ext cx="4359000" cy="19716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dirty="0"/>
          </a:p>
        </p:txBody>
      </p:sp>
      <p:sp>
        <p:nvSpPr>
          <p:cNvPr id="80" name="Google Shape;80;p12"/>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dirty="0"/>
          </a:p>
        </p:txBody>
      </p:sp>
      <p:sp>
        <p:nvSpPr>
          <p:cNvPr id="81" name="Google Shape;81;p1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82" name="Google Shape;82;p1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83" name="Google Shape;83;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a:stretch/>
        </p:blipFill>
        <p:spPr>
          <a:xfrm>
            <a:off x="628650" y="273844"/>
            <a:ext cx="1846500" cy="640200"/>
          </a:xfrm>
          <a:prstGeom prst="rect">
            <a:avLst/>
          </a:prstGeom>
          <a:noFill/>
          <a:ln>
            <a:noFill/>
          </a:ln>
        </p:spPr>
      </p:pic>
      <p:sp>
        <p:nvSpPr>
          <p:cNvPr id="21" name="Google Shape;21;p3"/>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lstStyle>
            <a:lvl1pPr marL="0" marR="0" lvl="0" indent="0" algn="r"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dirty="0"/>
          </a:p>
        </p:txBody>
      </p:sp>
      <p:sp>
        <p:nvSpPr>
          <p:cNvPr id="22" name="Google Shape;22;p3"/>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dirty="0"/>
          </a:p>
        </p:txBody>
      </p:sp>
      <p:sp>
        <p:nvSpPr>
          <p:cNvPr id="23" name="Google Shape;23;p3"/>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24" name="Google Shape;24;p3"/>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25" name="Google Shape;25;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sp>
        <p:nvSpPr>
          <p:cNvPr id="26" name="Google Shape;26;p3"/>
          <p:cNvSpPr/>
          <p:nvPr/>
        </p:nvSpPr>
        <p:spPr>
          <a:xfrm>
            <a:off x="2475059" y="783048"/>
            <a:ext cx="6040200" cy="34200"/>
          </a:xfrm>
          <a:prstGeom prst="rect">
            <a:avLst/>
          </a:prstGeom>
          <a:solidFill>
            <a:srgbClr val="7030A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solidFill>
                <a:schemeClr val="lt1"/>
              </a:solidFill>
              <a:latin typeface="Cambria" panose="02040503050406030204" pitchFamily="18" charset="0"/>
              <a:ea typeface="Cambria" panose="02040503050406030204" pitchFamily="18" charset="0"/>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282304"/>
            <a:ext cx="7886700" cy="21396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45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dirty="0"/>
          </a:p>
        </p:txBody>
      </p:sp>
      <p:sp>
        <p:nvSpPr>
          <p:cNvPr id="29" name="Google Shape;29;p4"/>
          <p:cNvSpPr txBox="1">
            <a:spLocks noGrp="1"/>
          </p:cNvSpPr>
          <p:nvPr>
            <p:ph type="body" idx="1"/>
          </p:nvPr>
        </p:nvSpPr>
        <p:spPr>
          <a:xfrm>
            <a:off x="623888" y="3442097"/>
            <a:ext cx="7886700" cy="11250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rgbClr val="888888"/>
              </a:buClr>
              <a:buSzPts val="2100"/>
              <a:buFont typeface="Arial"/>
              <a:buNone/>
              <a:defRPr sz="18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914400" marR="0" lvl="1" indent="-228600" algn="l" rtl="0">
              <a:lnSpc>
                <a:spcPct val="90000"/>
              </a:lnSpc>
              <a:spcBef>
                <a:spcPts val="400"/>
              </a:spcBef>
              <a:spcAft>
                <a:spcPts val="0"/>
              </a:spcAft>
              <a:buClr>
                <a:srgbClr val="888888"/>
              </a:buClr>
              <a:buSzPts val="18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5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9pPr>
          </a:lstStyle>
          <a:p>
            <a:endParaRPr dirty="0"/>
          </a:p>
        </p:txBody>
      </p:sp>
      <p:sp>
        <p:nvSpPr>
          <p:cNvPr id="30" name="Google Shape;30;p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31" name="Google Shape;31;p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32" name="Google Shape;32;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dirty="0"/>
          </a:p>
        </p:txBody>
      </p:sp>
      <p:sp>
        <p:nvSpPr>
          <p:cNvPr id="35" name="Google Shape;35;p5"/>
          <p:cNvSpPr txBox="1">
            <a:spLocks noGrp="1"/>
          </p:cNvSpPr>
          <p:nvPr>
            <p:ph type="body" idx="1"/>
          </p:nvPr>
        </p:nvSpPr>
        <p:spPr>
          <a:xfrm>
            <a:off x="6286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dirty="0"/>
          </a:p>
        </p:txBody>
      </p:sp>
      <p:sp>
        <p:nvSpPr>
          <p:cNvPr id="36" name="Google Shape;36;p5"/>
          <p:cNvSpPr txBox="1">
            <a:spLocks noGrp="1"/>
          </p:cNvSpPr>
          <p:nvPr>
            <p:ph type="body" idx="2"/>
          </p:nvPr>
        </p:nvSpPr>
        <p:spPr>
          <a:xfrm>
            <a:off x="46291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dirty="0"/>
          </a:p>
        </p:txBody>
      </p:sp>
      <p:sp>
        <p:nvSpPr>
          <p:cNvPr id="37" name="Google Shape;37;p5"/>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38" name="Google Shape;38;p5"/>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39" name="Google Shape;39;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dirty="0"/>
          </a:p>
        </p:txBody>
      </p:sp>
      <p:sp>
        <p:nvSpPr>
          <p:cNvPr id="42" name="Google Shape;42;p6"/>
          <p:cNvSpPr txBox="1">
            <a:spLocks noGrp="1"/>
          </p:cNvSpPr>
          <p:nvPr>
            <p:ph type="body" idx="1"/>
          </p:nvPr>
        </p:nvSpPr>
        <p:spPr>
          <a:xfrm>
            <a:off x="629841" y="1260872"/>
            <a:ext cx="38682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dirty="0"/>
          </a:p>
        </p:txBody>
      </p:sp>
      <p:sp>
        <p:nvSpPr>
          <p:cNvPr id="43" name="Google Shape;43;p6"/>
          <p:cNvSpPr txBox="1">
            <a:spLocks noGrp="1"/>
          </p:cNvSpPr>
          <p:nvPr>
            <p:ph type="body" idx="2"/>
          </p:nvPr>
        </p:nvSpPr>
        <p:spPr>
          <a:xfrm>
            <a:off x="629841" y="1878806"/>
            <a:ext cx="38682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dirty="0"/>
          </a:p>
        </p:txBody>
      </p:sp>
      <p:sp>
        <p:nvSpPr>
          <p:cNvPr id="44" name="Google Shape;44;p6"/>
          <p:cNvSpPr txBox="1">
            <a:spLocks noGrp="1"/>
          </p:cNvSpPr>
          <p:nvPr>
            <p:ph type="body" idx="3"/>
          </p:nvPr>
        </p:nvSpPr>
        <p:spPr>
          <a:xfrm>
            <a:off x="4629150" y="1260872"/>
            <a:ext cx="38874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dirty="0"/>
          </a:p>
        </p:txBody>
      </p:sp>
      <p:sp>
        <p:nvSpPr>
          <p:cNvPr id="45" name="Google Shape;45;p6"/>
          <p:cNvSpPr txBox="1">
            <a:spLocks noGrp="1"/>
          </p:cNvSpPr>
          <p:nvPr>
            <p:ph type="body" idx="4"/>
          </p:nvPr>
        </p:nvSpPr>
        <p:spPr>
          <a:xfrm>
            <a:off x="4629150" y="1878806"/>
            <a:ext cx="38874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dirty="0"/>
          </a:p>
        </p:txBody>
      </p:sp>
      <p:sp>
        <p:nvSpPr>
          <p:cNvPr id="46" name="Google Shape;46;p6"/>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47" name="Google Shape;47;p6"/>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48" name="Google Shape;48;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56" name="Google Shape;56;p8"/>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57" name="Google Shape;57;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dirty="0"/>
          </a:p>
        </p:txBody>
      </p:sp>
      <p:sp>
        <p:nvSpPr>
          <p:cNvPr id="60" name="Google Shape;60;p9"/>
          <p:cNvSpPr txBox="1">
            <a:spLocks noGrp="1"/>
          </p:cNvSpPr>
          <p:nvPr>
            <p:ph type="body" idx="1"/>
          </p:nvPr>
        </p:nvSpPr>
        <p:spPr>
          <a:xfrm>
            <a:off x="3887391" y="740569"/>
            <a:ext cx="4629000" cy="3655200"/>
          </a:xfrm>
          <a:prstGeom prst="rect">
            <a:avLst/>
          </a:prstGeom>
          <a:noFill/>
          <a:ln>
            <a:noFill/>
          </a:ln>
        </p:spPr>
        <p:txBody>
          <a:bodyPr spcFirstLastPara="1" wrap="square" lIns="68575" tIns="68575" rIns="68575" bIns="68575" anchor="t" anchorCtr="0"/>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dirty="0"/>
          </a:p>
        </p:txBody>
      </p:sp>
      <p:sp>
        <p:nvSpPr>
          <p:cNvPr id="61" name="Google Shape;61;p9"/>
          <p:cNvSpPr txBox="1">
            <a:spLocks noGrp="1"/>
          </p:cNvSpPr>
          <p:nvPr>
            <p:ph type="body" idx="2"/>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dirty="0"/>
          </a:p>
        </p:txBody>
      </p:sp>
      <p:sp>
        <p:nvSpPr>
          <p:cNvPr id="62" name="Google Shape;62;p9"/>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63" name="Google Shape;63;p9"/>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64" name="Google Shape;64;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dirty="0"/>
          </a:p>
        </p:txBody>
      </p:sp>
      <p:sp>
        <p:nvSpPr>
          <p:cNvPr id="67" name="Google Shape;67;p10"/>
          <p:cNvSpPr>
            <a:spLocks noGrp="1"/>
          </p:cNvSpPr>
          <p:nvPr>
            <p:ph type="pic" idx="2"/>
          </p:nvPr>
        </p:nvSpPr>
        <p:spPr>
          <a:xfrm>
            <a:off x="3887391" y="740569"/>
            <a:ext cx="4629000" cy="3655200"/>
          </a:xfrm>
          <a:prstGeom prst="rect">
            <a:avLst/>
          </a:prstGeom>
          <a:noFill/>
          <a:ln>
            <a:noFill/>
          </a:ln>
        </p:spPr>
        <p:txBody>
          <a:bodyPr spcFirstLastPara="1" wrap="square" lIns="68575" tIns="68575" rIns="68575" bIns="68575" anchor="t" anchorCtr="0"/>
          <a:lstStyle>
            <a:lvl1pPr marL="0" marR="0" lvl="0" indent="0" algn="l" rtl="0">
              <a:lnSpc>
                <a:spcPct val="90000"/>
              </a:lnSpc>
              <a:spcBef>
                <a:spcPts val="800"/>
              </a:spcBef>
              <a:spcAft>
                <a:spcPts val="0"/>
              </a:spcAft>
              <a:buClr>
                <a:schemeClr val="dk1"/>
              </a:buClr>
              <a:buSzPts val="1100"/>
              <a:buFont typeface="Arial"/>
              <a:buNone/>
              <a:defRPr sz="24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342900" marR="0" lvl="1" indent="0" algn="l" rtl="0">
              <a:lnSpc>
                <a:spcPct val="90000"/>
              </a:lnSpc>
              <a:spcBef>
                <a:spcPts val="400"/>
              </a:spcBef>
              <a:spcAft>
                <a:spcPts val="0"/>
              </a:spcAft>
              <a:buClr>
                <a:schemeClr val="dk1"/>
              </a:buClr>
              <a:buSzPts val="1100"/>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spcAft>
                <a:spcPts val="0"/>
              </a:spcAft>
              <a:buClr>
                <a:schemeClr val="dk1"/>
              </a:buClr>
              <a:buSzPts val="1100"/>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9pPr>
          </a:lstStyle>
          <a:p>
            <a:endParaRPr dirty="0"/>
          </a:p>
        </p:txBody>
      </p:sp>
      <p:sp>
        <p:nvSpPr>
          <p:cNvPr id="68" name="Google Shape;68;p10"/>
          <p:cNvSpPr txBox="1">
            <a:spLocks noGrp="1"/>
          </p:cNvSpPr>
          <p:nvPr>
            <p:ph type="body" idx="1"/>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dirty="0"/>
          </a:p>
        </p:txBody>
      </p:sp>
      <p:sp>
        <p:nvSpPr>
          <p:cNvPr id="69" name="Google Shape;69;p10"/>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70" name="Google Shape;70;p10"/>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71" name="Google Shape;71;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dirty="0"/>
          </a:p>
        </p:txBody>
      </p:sp>
      <p:sp>
        <p:nvSpPr>
          <p:cNvPr id="74" name="Google Shape;74;p11"/>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dirty="0"/>
          </a:p>
        </p:txBody>
      </p:sp>
      <p:sp>
        <p:nvSpPr>
          <p:cNvPr id="75" name="Google Shape;75;p1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76" name="Google Shape;76;p1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77" name="Google Shape;77;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dirty="0"/>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dirty="0"/>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mbria" panose="02040503050406030204" pitchFamily="18" charset="0"/>
          <a:ea typeface="Cambria" panose="0204050305040603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mbria" panose="02040503050406030204" pitchFamily="18" charset="0"/>
          <a:ea typeface="Cambria" panose="0204050305040603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w3schools.com/java/java_data_types.as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w3schools.com/java/java_operators.as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w3schools.com/java/java_operators.as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o7planning.org/vi/12571/lich-su-cua-java-va-su-khac-biet-giua-oracle-jdk-va-openjdk" TargetMode="External"/><Relationship Id="rId2" Type="http://schemas.openxmlformats.org/officeDocument/2006/relationships/hyperlink" Target="https://viettuts.vn/java" TargetMode="External"/><Relationship Id="rId1" Type="http://schemas.openxmlformats.org/officeDocument/2006/relationships/slideLayout" Target="../slideLayouts/slideLayout2.xml"/><Relationship Id="rId5" Type="http://schemas.openxmlformats.org/officeDocument/2006/relationships/hyperlink" Target="https://github.com/giaule91/java-core-demo.git" TargetMode="External"/><Relationship Id="rId4" Type="http://schemas.openxmlformats.org/officeDocument/2006/relationships/hyperlink" Target="https://www.w3schools.com/java/"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w3schools.com/java/java_constructors.as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w3schools.com/java/java_user_input.asp"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w3schools.com/java/java_conditions.as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w3schools.com/java/java_abstract.asp"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6.xml.rels><?xml version="1.0" encoding="UTF-8" standalone="yes"?>
<Relationships xmlns="http://schemas.openxmlformats.org/package/2006/relationships"><Relationship Id="rId3" Type="http://schemas.openxmlformats.org/officeDocument/2006/relationships/hyperlink" Target="https://www.w3schools.com/java/java_encapsulation.as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w3schools.com/java/java_interface.asp"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topdev.vn/blog/loai-bo-cac-phan-tu-trung-trong-mot-arraylist-nhu-the-nao-trong-java-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w3schools.com/java/java_user_input.asp"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www.w3schools.com/java/java_for_loop.asp" TargetMode="External"/><Relationship Id="rId4" Type="http://schemas.openxmlformats.org/officeDocument/2006/relationships/hyperlink" Target="https://www.w3schools.com/java/java_arraylist.asp"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www.javatpoint.com/multithreading-in-java" TargetMode="External"/><Relationship Id="rId2" Type="http://schemas.openxmlformats.org/officeDocument/2006/relationships/hyperlink" Target="https://topdev.vn/blog/lap-trinh-da-luong-trong-java-java-multi-threading/" TargetMode="External"/><Relationship Id="rId1" Type="http://schemas.openxmlformats.org/officeDocument/2006/relationships/slideLayout" Target="../slideLayouts/slideLayout2.xml"/><Relationship Id="rId4" Type="http://schemas.openxmlformats.org/officeDocument/2006/relationships/hyperlink" Target="https://www.baeldung.com/cs/async-vs-multi-threading"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www.oracle.com/java/technologies/javase/javase-jdk8-downloads.html"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toihoccodeblog.wordpress.com/tag/singleton-thread-safe/" TargetMode="External"/><Relationship Id="rId2" Type="http://schemas.openxmlformats.org/officeDocument/2006/relationships/hyperlink" Target="https://vncoder.vn/bai-viet/thread-safety-luong-an-toan-trong-java-va-dong-bo-hoa-synchronized-cac-luong-trong-java"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143000" y="1009650"/>
            <a:ext cx="6858000" cy="1790700"/>
          </a:xfrm>
          <a:prstGeom prst="rect">
            <a:avLst/>
          </a:prstGeom>
        </p:spPr>
        <p:txBody>
          <a:bodyPr spcFirstLastPara="1" wrap="square" lIns="68575" tIns="68575" rIns="68575" bIns="68575" anchor="b" anchorCtr="0">
            <a:noAutofit/>
          </a:bodyPr>
          <a:lstStyle/>
          <a:p>
            <a:pPr marL="0" lvl="0" indent="0" algn="ctr" rtl="0">
              <a:spcBef>
                <a:spcPts val="0"/>
              </a:spcBef>
              <a:spcAft>
                <a:spcPts val="0"/>
              </a:spcAft>
              <a:buNone/>
            </a:pPr>
            <a:r>
              <a:rPr lang="en-US" dirty="0"/>
              <a:t>Java Core</a:t>
            </a:r>
            <a:br>
              <a:rPr lang="en-US" dirty="0"/>
            </a:br>
            <a:r>
              <a:rPr lang="en-US" dirty="0"/>
              <a:t>DAO, DTO</a:t>
            </a:r>
            <a:endParaRPr dirty="0"/>
          </a:p>
        </p:txBody>
      </p:sp>
      <p:sp>
        <p:nvSpPr>
          <p:cNvPr id="89" name="Google Shape;89;p13"/>
          <p:cNvSpPr txBox="1">
            <a:spLocks noGrp="1"/>
          </p:cNvSpPr>
          <p:nvPr>
            <p:ph type="subTitle" idx="1"/>
          </p:nvPr>
        </p:nvSpPr>
        <p:spPr>
          <a:xfrm>
            <a:off x="1143000" y="2701528"/>
            <a:ext cx="6858000" cy="1241700"/>
          </a:xfrm>
          <a:prstGeom prst="rect">
            <a:avLst/>
          </a:prstGeom>
        </p:spPr>
        <p:txBody>
          <a:bodyPr spcFirstLastPara="1" wrap="square" lIns="68575" tIns="68575" rIns="68575" bIns="68575" anchor="t" anchorCtr="0">
            <a:noAutofit/>
          </a:bodyPr>
          <a:lstStyle/>
          <a:p>
            <a:pPr marL="0" lvl="0" indent="0" algn="ctr" rtl="0">
              <a:spcBef>
                <a:spcPts val="800"/>
              </a:spcBef>
              <a:spcAft>
                <a:spcPts val="0"/>
              </a:spcAft>
              <a:buNone/>
            </a:pPr>
            <a:r>
              <a:rPr lang="vi-VN" dirty="0"/>
              <a:t>Author: Giau Le</a:t>
            </a:r>
            <a:endParaRPr lang="e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Calibri" panose="020F0502020204030204" pitchFamily="34" charset="0"/>
              </a:rPr>
              <a:t>Rule &amp; syntax</a:t>
            </a:r>
            <a:endParaRPr lang="en-US" dirty="0"/>
          </a:p>
        </p:txBody>
      </p:sp>
      <p:sp>
        <p:nvSpPr>
          <p:cNvPr id="3" name="Text Placeholder 2"/>
          <p:cNvSpPr>
            <a:spLocks noGrp="1"/>
          </p:cNvSpPr>
          <p:nvPr>
            <p:ph type="body" idx="1"/>
          </p:nvPr>
        </p:nvSpPr>
        <p:spPr/>
        <p:txBody>
          <a:bodyPr/>
          <a:lstStyle/>
          <a:p>
            <a:r>
              <a:rPr lang="en-US" sz="2000" b="1" dirty="0">
                <a:solidFill>
                  <a:schemeClr val="tx1"/>
                </a:solidFill>
                <a:cs typeface="Tahoma" pitchFamily="34" charset="0"/>
              </a:rPr>
              <a:t>Access Modifiers</a:t>
            </a:r>
            <a:r>
              <a:rPr lang="en-US" sz="2000" dirty="0">
                <a:solidFill>
                  <a:schemeClr val="tx1"/>
                </a:solidFill>
                <a:cs typeface="Tahoma" pitchFamily="34" charset="0"/>
              </a:rPr>
              <a:t> − default, public, protected, private</a:t>
            </a:r>
          </a:p>
          <a:p>
            <a:endParaRPr lang="en-US" sz="2000" dirty="0"/>
          </a:p>
        </p:txBody>
      </p:sp>
      <p:pic>
        <p:nvPicPr>
          <p:cNvPr id="4" name="Picture 3" descr="C:\Users\thanhtran\Desktop\access-modifiers-image.png"/>
          <p:cNvPicPr>
            <a:picLocks noChangeAspect="1" noChangeArrowheads="1"/>
          </p:cNvPicPr>
          <p:nvPr/>
        </p:nvPicPr>
        <p:blipFill>
          <a:blip r:embed="rId2"/>
          <a:srcRect/>
          <a:stretch>
            <a:fillRect/>
          </a:stretch>
        </p:blipFill>
        <p:spPr bwMode="auto">
          <a:xfrm>
            <a:off x="1752600" y="2094938"/>
            <a:ext cx="5753100" cy="3041869"/>
          </a:xfrm>
          <a:prstGeom prst="rect">
            <a:avLst/>
          </a:prstGeom>
          <a:noFill/>
        </p:spPr>
      </p:pic>
    </p:spTree>
    <p:extLst>
      <p:ext uri="{BB962C8B-B14F-4D97-AF65-F5344CB8AC3E}">
        <p14:creationId xmlns:p14="http://schemas.microsoft.com/office/powerpoint/2010/main" val="4274010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cs typeface="Calibri" panose="020F0502020204030204" pitchFamily="34" charset="0"/>
              </a:rPr>
              <a:t>Rule &amp; syntax</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066800" y="1504950"/>
            <a:ext cx="5772150" cy="2752725"/>
          </a:xfrm>
          <a:prstGeom prst="rect">
            <a:avLst/>
          </a:prstGeom>
        </p:spPr>
      </p:pic>
    </p:spTree>
    <p:extLst>
      <p:ext uri="{BB962C8B-B14F-4D97-AF65-F5344CB8AC3E}">
        <p14:creationId xmlns:p14="http://schemas.microsoft.com/office/powerpoint/2010/main" val="2570104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cs typeface="Calibri" panose="020F0502020204030204" pitchFamily="34" charset="0"/>
              </a:rPr>
              <a:t>Rule &amp; syntax</a:t>
            </a:r>
            <a:endParaRPr lang="en-US" dirty="0"/>
          </a:p>
        </p:txBody>
      </p:sp>
      <p:sp>
        <p:nvSpPr>
          <p:cNvPr id="3" name="Text Placeholder 2"/>
          <p:cNvSpPr>
            <a:spLocks noGrp="1"/>
          </p:cNvSpPr>
          <p:nvPr>
            <p:ph type="body" idx="1"/>
          </p:nvPr>
        </p:nvSpPr>
        <p:spPr/>
        <p:txBody>
          <a:bodyPr/>
          <a:lstStyle/>
          <a:p>
            <a:r>
              <a:rPr lang="en-US" sz="2000" dirty="0">
                <a:solidFill>
                  <a:schemeClr val="tx1"/>
                </a:solidFill>
                <a:cs typeface="Tahoma" pitchFamily="34" charset="0"/>
              </a:rPr>
              <a:t>Local Variables</a:t>
            </a:r>
          </a:p>
          <a:p>
            <a:r>
              <a:rPr lang="en-US" sz="2000" dirty="0">
                <a:solidFill>
                  <a:schemeClr val="tx1"/>
                </a:solidFill>
                <a:cs typeface="Tahoma" pitchFamily="34" charset="0"/>
              </a:rPr>
              <a:t>Class Variables (Static Variables)</a:t>
            </a:r>
          </a:p>
          <a:p>
            <a:r>
              <a:rPr lang="en-US" sz="2000" dirty="0">
                <a:solidFill>
                  <a:schemeClr val="tx1"/>
                </a:solidFill>
                <a:cs typeface="Tahoma" pitchFamily="34" charset="0"/>
              </a:rPr>
              <a:t>Instance Variables (Non-static Variables)</a:t>
            </a:r>
          </a:p>
          <a:p>
            <a:endParaRPr lang="en-US" sz="2000" dirty="0"/>
          </a:p>
        </p:txBody>
      </p:sp>
      <p:pic>
        <p:nvPicPr>
          <p:cNvPr id="4" name="Picture 2" descr="C:\Users\thanhtran\Desktop\maxresdefault (1).jpg"/>
          <p:cNvPicPr>
            <a:picLocks noChangeAspect="1" noChangeArrowheads="1"/>
          </p:cNvPicPr>
          <p:nvPr/>
        </p:nvPicPr>
        <p:blipFill>
          <a:blip r:embed="rId2"/>
          <a:srcRect/>
          <a:stretch>
            <a:fillRect/>
          </a:stretch>
        </p:blipFill>
        <p:spPr bwMode="auto">
          <a:xfrm>
            <a:off x="990600" y="2800350"/>
            <a:ext cx="4292600" cy="2084977"/>
          </a:xfrm>
          <a:prstGeom prst="rect">
            <a:avLst/>
          </a:prstGeom>
          <a:noFill/>
        </p:spPr>
      </p:pic>
      <p:pic>
        <p:nvPicPr>
          <p:cNvPr id="5" name="Picture 2" descr="C:\Users\thanhtran\Desktop\slide_25.jpg"/>
          <p:cNvPicPr>
            <a:picLocks noChangeAspect="1" noChangeArrowheads="1"/>
          </p:cNvPicPr>
          <p:nvPr/>
        </p:nvPicPr>
        <p:blipFill>
          <a:blip r:embed="rId3"/>
          <a:srcRect/>
          <a:stretch>
            <a:fillRect/>
          </a:stretch>
        </p:blipFill>
        <p:spPr bwMode="auto">
          <a:xfrm>
            <a:off x="5410200" y="2738529"/>
            <a:ext cx="3411834" cy="2165326"/>
          </a:xfrm>
          <a:prstGeom prst="rect">
            <a:avLst/>
          </a:prstGeom>
          <a:noFill/>
        </p:spPr>
      </p:pic>
    </p:spTree>
    <p:extLst>
      <p:ext uri="{BB962C8B-B14F-4D97-AF65-F5344CB8AC3E}">
        <p14:creationId xmlns:p14="http://schemas.microsoft.com/office/powerpoint/2010/main" val="3381952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cs typeface="Calibri" panose="020F0502020204030204" pitchFamily="34" charset="0"/>
              </a:rPr>
              <a:t>Rule &amp; syntax</a:t>
            </a:r>
            <a:endParaRPr lang="en-US" dirty="0"/>
          </a:p>
        </p:txBody>
      </p:sp>
      <p:sp>
        <p:nvSpPr>
          <p:cNvPr id="3" name="Text Placeholder 2"/>
          <p:cNvSpPr>
            <a:spLocks noGrp="1"/>
          </p:cNvSpPr>
          <p:nvPr>
            <p:ph type="body" idx="1"/>
          </p:nvPr>
        </p:nvSpPr>
        <p:spPr/>
        <p:txBody>
          <a:bodyPr/>
          <a:lstStyle/>
          <a:p>
            <a:r>
              <a:rPr lang="vi-VN" sz="2000" dirty="0"/>
              <a:t>Từ khóa </a:t>
            </a:r>
            <a:r>
              <a:rPr lang="en-US" sz="2000" dirty="0"/>
              <a:t>final</a:t>
            </a:r>
            <a:endParaRPr lang="vi-VN" sz="2000" dirty="0"/>
          </a:p>
          <a:p>
            <a:pPr lvl="1"/>
            <a:r>
              <a:rPr lang="vi-VN" b="1" dirty="0">
                <a:latin typeface="Cambria" panose="02040503050406030204" pitchFamily="18" charset="0"/>
                <a:ea typeface="Cambria" panose="02040503050406030204" pitchFamily="18" charset="0"/>
              </a:rPr>
              <a:t>Biến final:</a:t>
            </a:r>
            <a:r>
              <a:rPr lang="vi-VN" dirty="0">
                <a:latin typeface="Cambria" panose="02040503050406030204" pitchFamily="18" charset="0"/>
                <a:ea typeface="Cambria" panose="02040503050406030204" pitchFamily="18" charset="0"/>
              </a:rPr>
              <a:t> bạn không thể thay đổi giá trị của biến final (nó sẽ là hằng số).</a:t>
            </a:r>
          </a:p>
          <a:p>
            <a:pPr lvl="1"/>
            <a:r>
              <a:rPr lang="vi-VN" b="1" dirty="0">
                <a:latin typeface="Cambria" panose="02040503050406030204" pitchFamily="18" charset="0"/>
                <a:ea typeface="Cambria" panose="02040503050406030204" pitchFamily="18" charset="0"/>
              </a:rPr>
              <a:t>Phương thức final:</a:t>
            </a:r>
            <a:r>
              <a:rPr lang="vi-VN" dirty="0">
                <a:latin typeface="Cambria" panose="02040503050406030204" pitchFamily="18" charset="0"/>
                <a:ea typeface="Cambria" panose="02040503050406030204" pitchFamily="18" charset="0"/>
              </a:rPr>
              <a:t> bạn không thể ghi đè phương thức final.</a:t>
            </a:r>
          </a:p>
          <a:p>
            <a:pPr lvl="1"/>
            <a:r>
              <a:rPr lang="vi-VN" b="1" dirty="0">
                <a:latin typeface="Cambria" panose="02040503050406030204" pitchFamily="18" charset="0"/>
                <a:ea typeface="Cambria" panose="02040503050406030204" pitchFamily="18" charset="0"/>
              </a:rPr>
              <a:t>Lớp final:</a:t>
            </a:r>
            <a:r>
              <a:rPr lang="vi-VN" dirty="0">
                <a:latin typeface="Cambria" panose="02040503050406030204" pitchFamily="18" charset="0"/>
                <a:ea typeface="Cambria" panose="02040503050406030204" pitchFamily="18" charset="0"/>
              </a:rPr>
              <a:t> bạn không thể kế thừa lớp final.</a:t>
            </a:r>
            <a:endParaRPr lang="en-US" sz="1700" dirty="0">
              <a:latin typeface="Cambria" panose="02040503050406030204" pitchFamily="18" charset="0"/>
              <a:ea typeface="Cambria" panose="02040503050406030204" pitchFamily="18" charset="0"/>
            </a:endParaRPr>
          </a:p>
          <a:p>
            <a:endParaRPr lang="en-US" sz="2000" dirty="0"/>
          </a:p>
        </p:txBody>
      </p:sp>
      <p:pic>
        <p:nvPicPr>
          <p:cNvPr id="6" name="Picture 5"/>
          <p:cNvPicPr>
            <a:picLocks noChangeAspect="1"/>
          </p:cNvPicPr>
          <p:nvPr/>
        </p:nvPicPr>
        <p:blipFill>
          <a:blip r:embed="rId2"/>
          <a:stretch>
            <a:fillRect/>
          </a:stretch>
        </p:blipFill>
        <p:spPr>
          <a:xfrm>
            <a:off x="304800" y="3176580"/>
            <a:ext cx="2886074" cy="1443037"/>
          </a:xfrm>
          <a:prstGeom prst="rect">
            <a:avLst/>
          </a:prstGeom>
        </p:spPr>
      </p:pic>
      <p:pic>
        <p:nvPicPr>
          <p:cNvPr id="7" name="Picture 6"/>
          <p:cNvPicPr>
            <a:picLocks noChangeAspect="1"/>
          </p:cNvPicPr>
          <p:nvPr/>
        </p:nvPicPr>
        <p:blipFill>
          <a:blip r:embed="rId3"/>
          <a:stretch>
            <a:fillRect/>
          </a:stretch>
        </p:blipFill>
        <p:spPr>
          <a:xfrm>
            <a:off x="3394448" y="3189582"/>
            <a:ext cx="2603031" cy="1417035"/>
          </a:xfrm>
          <a:prstGeom prst="rect">
            <a:avLst/>
          </a:prstGeom>
        </p:spPr>
      </p:pic>
      <p:pic>
        <p:nvPicPr>
          <p:cNvPr id="8" name="Picture 7"/>
          <p:cNvPicPr>
            <a:picLocks noChangeAspect="1"/>
          </p:cNvPicPr>
          <p:nvPr/>
        </p:nvPicPr>
        <p:blipFill>
          <a:blip r:embed="rId4"/>
          <a:stretch>
            <a:fillRect/>
          </a:stretch>
        </p:blipFill>
        <p:spPr>
          <a:xfrm>
            <a:off x="6201053" y="3171510"/>
            <a:ext cx="2770774" cy="1485900"/>
          </a:xfrm>
          <a:prstGeom prst="rect">
            <a:avLst/>
          </a:prstGeom>
        </p:spPr>
      </p:pic>
    </p:spTree>
    <p:extLst>
      <p:ext uri="{BB962C8B-B14F-4D97-AF65-F5344CB8AC3E}">
        <p14:creationId xmlns:p14="http://schemas.microsoft.com/office/powerpoint/2010/main" val="3350400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cs typeface="Calibri" panose="020F0502020204030204" pitchFamily="34" charset="0"/>
              </a:rPr>
              <a:t>Object and Classes</a:t>
            </a:r>
            <a:endParaRPr lang="en-US" dirty="0"/>
          </a:p>
        </p:txBody>
      </p:sp>
      <p:sp>
        <p:nvSpPr>
          <p:cNvPr id="3" name="Text Placeholder 2"/>
          <p:cNvSpPr>
            <a:spLocks noGrp="1"/>
          </p:cNvSpPr>
          <p:nvPr>
            <p:ph type="body" idx="1"/>
          </p:nvPr>
        </p:nvSpPr>
        <p:spPr>
          <a:xfrm>
            <a:off x="628650" y="1369219"/>
            <a:ext cx="4095750" cy="3263400"/>
          </a:xfrm>
        </p:spPr>
        <p:txBody>
          <a:bodyPr/>
          <a:lstStyle/>
          <a:p>
            <a:endParaRPr lang="en-US" sz="2000" dirty="0"/>
          </a:p>
        </p:txBody>
      </p:sp>
      <p:pic>
        <p:nvPicPr>
          <p:cNvPr id="4" name="Picture 3" descr="C:\Users\thanhtran\Desktop\maxresdefault.jpg"/>
          <p:cNvPicPr>
            <a:picLocks noChangeAspect="1" noChangeArrowheads="1"/>
          </p:cNvPicPr>
          <p:nvPr/>
        </p:nvPicPr>
        <p:blipFill>
          <a:blip r:embed="rId2"/>
          <a:srcRect/>
          <a:stretch>
            <a:fillRect/>
          </a:stretch>
        </p:blipFill>
        <p:spPr bwMode="auto">
          <a:xfrm>
            <a:off x="914400" y="1047750"/>
            <a:ext cx="7190559" cy="4013336"/>
          </a:xfrm>
          <a:prstGeom prst="rect">
            <a:avLst/>
          </a:prstGeom>
          <a:noFill/>
          <a:ln>
            <a:noFill/>
          </a:ln>
        </p:spPr>
      </p:pic>
    </p:spTree>
    <p:extLst>
      <p:ext uri="{BB962C8B-B14F-4D97-AF65-F5344CB8AC3E}">
        <p14:creationId xmlns:p14="http://schemas.microsoft.com/office/powerpoint/2010/main" val="251929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cs typeface="Calibri" panose="020F0502020204030204" pitchFamily="34" charset="0"/>
              </a:rPr>
              <a:t>Object and Classes</a:t>
            </a:r>
            <a:endParaRPr lang="en-US" dirty="0"/>
          </a:p>
        </p:txBody>
      </p:sp>
      <p:sp>
        <p:nvSpPr>
          <p:cNvPr id="3" name="Text Placeholder 2"/>
          <p:cNvSpPr>
            <a:spLocks noGrp="1"/>
          </p:cNvSpPr>
          <p:nvPr>
            <p:ph type="body" idx="1"/>
          </p:nvPr>
        </p:nvSpPr>
        <p:spPr>
          <a:xfrm>
            <a:off x="628650" y="1369219"/>
            <a:ext cx="7600950" cy="3263400"/>
          </a:xfrm>
        </p:spPr>
        <p:txBody>
          <a:bodyPr/>
          <a:lstStyle/>
          <a:p>
            <a:r>
              <a:rPr lang="en-US" sz="2000" b="1" dirty="0">
                <a:solidFill>
                  <a:schemeClr val="tx1"/>
                </a:solidFill>
                <a:cs typeface="Tahoma" pitchFamily="34" charset="0"/>
              </a:rPr>
              <a:t>Object</a:t>
            </a:r>
            <a:r>
              <a:rPr lang="en-US" sz="2000" dirty="0">
                <a:solidFill>
                  <a:schemeClr val="tx1"/>
                </a:solidFill>
                <a:cs typeface="Tahoma" pitchFamily="34" charset="0"/>
              </a:rPr>
              <a:t> − Objects have states and behaviors. </a:t>
            </a:r>
            <a:endParaRPr lang="vi-VN" sz="2000" dirty="0">
              <a:solidFill>
                <a:schemeClr val="tx1"/>
              </a:solidFill>
              <a:cs typeface="Tahoma" pitchFamily="34" charset="0"/>
            </a:endParaRPr>
          </a:p>
          <a:p>
            <a:pPr lvl="1"/>
            <a:r>
              <a:rPr lang="en-US" sz="1700" dirty="0">
                <a:solidFill>
                  <a:schemeClr val="tx1"/>
                </a:solidFill>
                <a:cs typeface="Tahoma" pitchFamily="34" charset="0"/>
              </a:rPr>
              <a:t>Example: A dog has states - color, name, breed as well as behaviors – wagging the tail, barking, eating. An object is an instance of a class.</a:t>
            </a:r>
          </a:p>
          <a:p>
            <a:r>
              <a:rPr lang="en-US" sz="2000" b="1" dirty="0">
                <a:solidFill>
                  <a:schemeClr val="tx1"/>
                </a:solidFill>
                <a:cs typeface="Tahoma" pitchFamily="34" charset="0"/>
              </a:rPr>
              <a:t>Class</a:t>
            </a:r>
            <a:r>
              <a:rPr lang="en-US" sz="2000" dirty="0">
                <a:solidFill>
                  <a:schemeClr val="tx1"/>
                </a:solidFill>
                <a:cs typeface="Tahoma" pitchFamily="34" charset="0"/>
              </a:rPr>
              <a:t> − A class can be defined as a template/blueprint that describes the behavior/state that the object of its type support.</a:t>
            </a:r>
          </a:p>
          <a:p>
            <a:endParaRPr lang="en-US" sz="2000" dirty="0"/>
          </a:p>
        </p:txBody>
      </p:sp>
    </p:spTree>
    <p:extLst>
      <p:ext uri="{BB962C8B-B14F-4D97-AF65-F5344CB8AC3E}">
        <p14:creationId xmlns:p14="http://schemas.microsoft.com/office/powerpoint/2010/main" val="534374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Calibri" panose="020F0502020204030204" pitchFamily="34" charset="0"/>
              </a:rPr>
              <a:t>Object and Classes</a:t>
            </a:r>
            <a:endParaRPr lang="en-US" dirty="0"/>
          </a:p>
        </p:txBody>
      </p:sp>
      <p:sp>
        <p:nvSpPr>
          <p:cNvPr id="3" name="Text Placeholder 2"/>
          <p:cNvSpPr>
            <a:spLocks noGrp="1"/>
          </p:cNvSpPr>
          <p:nvPr>
            <p:ph type="body" idx="1"/>
          </p:nvPr>
        </p:nvSpPr>
        <p:spPr>
          <a:xfrm>
            <a:off x="609600" y="1047750"/>
            <a:ext cx="5010150" cy="3810000"/>
          </a:xfrm>
        </p:spPr>
        <p:txBody>
          <a:bodyPr/>
          <a:lstStyle/>
          <a:p>
            <a:r>
              <a:rPr lang="en-US" sz="2000" dirty="0">
                <a:solidFill>
                  <a:schemeClr val="tx1"/>
                </a:solidFill>
                <a:latin typeface="Cambria" panose="02040503050406030204" pitchFamily="18" charset="0"/>
                <a:ea typeface="Cambria" panose="02040503050406030204" pitchFamily="18" charset="0"/>
                <a:cs typeface="Tahoma" pitchFamily="34" charset="0"/>
              </a:rPr>
              <a:t>Constructors </a:t>
            </a:r>
            <a:endParaRPr lang="vi-VN" sz="2000" dirty="0">
              <a:solidFill>
                <a:schemeClr val="tx1"/>
              </a:solidFill>
              <a:cs typeface="Tahoma" pitchFamily="34" charset="0"/>
            </a:endParaRPr>
          </a:p>
          <a:p>
            <a:pPr lvl="1"/>
            <a:r>
              <a:rPr lang="en-US" dirty="0">
                <a:solidFill>
                  <a:schemeClr val="tx1"/>
                </a:solidFill>
                <a:latin typeface="+mn-lt"/>
                <a:ea typeface="Cambria" panose="02040503050406030204" pitchFamily="18" charset="0"/>
                <a:cs typeface="Tahoma" pitchFamily="34" charset="0"/>
              </a:rPr>
              <a:t>Each time a new object is created, at least one constructor will be invoked.</a:t>
            </a:r>
            <a:endParaRPr lang="vi-VN" dirty="0">
              <a:solidFill>
                <a:schemeClr val="tx1"/>
              </a:solidFill>
              <a:latin typeface="+mn-lt"/>
              <a:ea typeface="Cambria" panose="02040503050406030204" pitchFamily="18" charset="0"/>
              <a:cs typeface="Tahoma" pitchFamily="34" charset="0"/>
            </a:endParaRPr>
          </a:p>
          <a:p>
            <a:pPr lvl="1"/>
            <a:r>
              <a:rPr lang="en-US" dirty="0">
                <a:solidFill>
                  <a:schemeClr val="tx1"/>
                </a:solidFill>
                <a:latin typeface="+mn-lt"/>
                <a:ea typeface="Cambria" panose="02040503050406030204" pitchFamily="18" charset="0"/>
                <a:cs typeface="Tahoma" pitchFamily="34" charset="0"/>
              </a:rPr>
              <a:t>The main rule of constructors is that they should have the same name as the class. </a:t>
            </a:r>
            <a:endParaRPr lang="vi-VN" dirty="0">
              <a:solidFill>
                <a:schemeClr val="tx1"/>
              </a:solidFill>
              <a:latin typeface="+mn-lt"/>
              <a:ea typeface="Cambria" panose="02040503050406030204" pitchFamily="18" charset="0"/>
              <a:cs typeface="Tahoma" pitchFamily="34" charset="0"/>
            </a:endParaRPr>
          </a:p>
          <a:p>
            <a:pPr lvl="1"/>
            <a:r>
              <a:rPr lang="en-US" dirty="0">
                <a:solidFill>
                  <a:schemeClr val="tx1"/>
                </a:solidFill>
                <a:latin typeface="+mn-lt"/>
                <a:ea typeface="Cambria" panose="02040503050406030204" pitchFamily="18" charset="0"/>
                <a:cs typeface="Tahoma" pitchFamily="34" charset="0"/>
              </a:rPr>
              <a:t>A class can have more than one constructor.</a:t>
            </a:r>
            <a:endParaRPr lang="vi-VN" dirty="0">
              <a:solidFill>
                <a:schemeClr val="tx1"/>
              </a:solidFill>
              <a:latin typeface="+mn-lt"/>
              <a:ea typeface="Cambria" panose="02040503050406030204" pitchFamily="18" charset="0"/>
              <a:cs typeface="Tahoma" pitchFamily="34" charset="0"/>
            </a:endParaRPr>
          </a:p>
          <a:p>
            <a:pPr lvl="1"/>
            <a:r>
              <a:rPr lang="en-US" sz="1700" dirty="0">
                <a:solidFill>
                  <a:schemeClr val="tx1"/>
                </a:solidFill>
                <a:latin typeface="+mn-lt"/>
                <a:cs typeface="Tahoma" pitchFamily="34" charset="0"/>
              </a:rPr>
              <a:t>Every class has a least of constructor. </a:t>
            </a:r>
          </a:p>
          <a:p>
            <a:pPr lvl="1"/>
            <a:r>
              <a:rPr lang="en-US" sz="1700" dirty="0">
                <a:solidFill>
                  <a:schemeClr val="tx1"/>
                </a:solidFill>
                <a:latin typeface="+mn-lt"/>
                <a:cs typeface="Tahoma" pitchFamily="34" charset="0"/>
              </a:rPr>
              <a:t>If we do not explicitly write a constructor for a class, the Java compiler builds a default constructor for that class.</a:t>
            </a:r>
          </a:p>
          <a:p>
            <a:endParaRPr lang="en-US" dirty="0">
              <a:solidFill>
                <a:schemeClr val="tx1"/>
              </a:solidFill>
              <a:latin typeface="Cambria" panose="02040503050406030204" pitchFamily="18" charset="0"/>
              <a:ea typeface="Cambria" panose="02040503050406030204" pitchFamily="18" charset="0"/>
              <a:cs typeface="Tahoma" pitchFamily="34" charset="0"/>
            </a:endParaRPr>
          </a:p>
          <a:p>
            <a:pPr marL="571500" lvl="1" indent="0">
              <a:buNone/>
            </a:pPr>
            <a:br>
              <a:rPr lang="en-US" dirty="0">
                <a:solidFill>
                  <a:schemeClr val="tx1"/>
                </a:solidFill>
                <a:latin typeface="Cambria" panose="02040503050406030204" pitchFamily="18" charset="0"/>
                <a:ea typeface="Cambria" panose="02040503050406030204" pitchFamily="18" charset="0"/>
                <a:cs typeface="Tahoma" pitchFamily="34" charset="0"/>
              </a:rPr>
            </a:br>
            <a:r>
              <a:rPr lang="en-US" dirty="0">
                <a:solidFill>
                  <a:schemeClr val="tx1"/>
                </a:solidFill>
                <a:latin typeface="Cambria" panose="02040503050406030204" pitchFamily="18" charset="0"/>
                <a:ea typeface="Cambria" panose="02040503050406030204" pitchFamily="18" charset="0"/>
                <a:cs typeface="Tahoma" pitchFamily="34" charset="0"/>
              </a:rPr>
              <a:t>	</a:t>
            </a:r>
            <a:endParaRPr lang="en-US" dirty="0">
              <a:latin typeface="Cambria" panose="02040503050406030204" pitchFamily="18" charset="0"/>
              <a:ea typeface="Cambria" panose="02040503050406030204" pitchFamily="18" charset="0"/>
            </a:endParaRPr>
          </a:p>
        </p:txBody>
      </p:sp>
      <p:pic>
        <p:nvPicPr>
          <p:cNvPr id="4" name="Picture 3" descr="C:\Users\thanhtran\Desktop\constructor.png"/>
          <p:cNvPicPr>
            <a:picLocks noChangeAspect="1" noChangeArrowheads="1"/>
          </p:cNvPicPr>
          <p:nvPr/>
        </p:nvPicPr>
        <p:blipFill>
          <a:blip r:embed="rId2"/>
          <a:srcRect/>
          <a:stretch>
            <a:fillRect/>
          </a:stretch>
        </p:blipFill>
        <p:spPr bwMode="auto">
          <a:xfrm>
            <a:off x="5791200" y="2266949"/>
            <a:ext cx="3254375" cy="1860665"/>
          </a:xfrm>
          <a:prstGeom prst="rect">
            <a:avLst/>
          </a:prstGeom>
          <a:noFill/>
        </p:spPr>
      </p:pic>
    </p:spTree>
    <p:extLst>
      <p:ext uri="{BB962C8B-B14F-4D97-AF65-F5344CB8AC3E}">
        <p14:creationId xmlns:p14="http://schemas.microsoft.com/office/powerpoint/2010/main" val="698141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cs typeface="Calibri" panose="020F0502020204030204" pitchFamily="34" charset="0"/>
              </a:rPr>
              <a:t>Data Types </a:t>
            </a:r>
            <a:endParaRPr lang="en-US" dirty="0"/>
          </a:p>
        </p:txBody>
      </p:sp>
      <p:sp>
        <p:nvSpPr>
          <p:cNvPr id="3" name="Text Placeholder 2"/>
          <p:cNvSpPr>
            <a:spLocks noGrp="1"/>
          </p:cNvSpPr>
          <p:nvPr>
            <p:ph type="body" idx="1"/>
          </p:nvPr>
        </p:nvSpPr>
        <p:spPr/>
        <p:txBody>
          <a:bodyPr/>
          <a:lstStyle/>
          <a:p>
            <a:r>
              <a:rPr lang="en-US" sz="2000" dirty="0">
                <a:solidFill>
                  <a:schemeClr val="tx1"/>
                </a:solidFill>
                <a:cs typeface="Tahoma" pitchFamily="34" charset="0"/>
              </a:rPr>
              <a:t>There are two data types available in Java </a:t>
            </a:r>
          </a:p>
          <a:p>
            <a:pPr lvl="1"/>
            <a:r>
              <a:rPr lang="en-US" dirty="0">
                <a:solidFill>
                  <a:schemeClr val="tx1"/>
                </a:solidFill>
                <a:latin typeface="Cambria" panose="02040503050406030204" pitchFamily="18" charset="0"/>
                <a:ea typeface="Cambria" panose="02040503050406030204" pitchFamily="18" charset="0"/>
                <a:cs typeface="Tahoma" pitchFamily="34" charset="0"/>
              </a:rPr>
              <a:t>Primitive Data Types</a:t>
            </a:r>
          </a:p>
          <a:p>
            <a:pPr lvl="1"/>
            <a:r>
              <a:rPr lang="en-US" dirty="0">
                <a:solidFill>
                  <a:schemeClr val="tx1"/>
                </a:solidFill>
                <a:latin typeface="Cambria" panose="02040503050406030204" pitchFamily="18" charset="0"/>
                <a:ea typeface="Cambria" panose="02040503050406030204" pitchFamily="18" charset="0"/>
                <a:cs typeface="Tahoma" pitchFamily="34" charset="0"/>
              </a:rPr>
              <a:t>Reference/Object Data Types</a:t>
            </a:r>
            <a:endParaRPr lang="vi-VN" dirty="0">
              <a:solidFill>
                <a:schemeClr val="tx1"/>
              </a:solidFill>
              <a:latin typeface="Cambria" panose="02040503050406030204" pitchFamily="18" charset="0"/>
              <a:ea typeface="Cambria" panose="02040503050406030204" pitchFamily="18" charset="0"/>
              <a:cs typeface="Tahoma" pitchFamily="34" charset="0"/>
            </a:endParaRPr>
          </a:p>
          <a:p>
            <a:r>
              <a:rPr lang="en-US" sz="2000" dirty="0">
                <a:hlinkClick r:id="rId2"/>
              </a:rPr>
              <a:t>https://www.w3schools.com/java/java_data_types.asp</a:t>
            </a:r>
            <a:endParaRPr lang="en-US" sz="2000" dirty="0">
              <a:solidFill>
                <a:schemeClr val="tx1"/>
              </a:solidFill>
              <a:latin typeface="Cambria" panose="02040503050406030204" pitchFamily="18" charset="0"/>
              <a:ea typeface="Cambria" panose="02040503050406030204" pitchFamily="18" charset="0"/>
              <a:cs typeface="Tahoma" pitchFamily="34" charset="0"/>
            </a:endParaRPr>
          </a:p>
          <a:p>
            <a:endParaRPr lang="en-US" sz="2000" dirty="0"/>
          </a:p>
        </p:txBody>
      </p:sp>
    </p:spTree>
    <p:extLst>
      <p:ext uri="{BB962C8B-B14F-4D97-AF65-F5344CB8AC3E}">
        <p14:creationId xmlns:p14="http://schemas.microsoft.com/office/powerpoint/2010/main" val="2684746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9"/>
          <p:cNvSpPr txBox="1">
            <a:spLocks noGrp="1"/>
          </p:cNvSpPr>
          <p:nvPr>
            <p:ph type="title"/>
          </p:nvPr>
        </p:nvSpPr>
        <p:spPr>
          <a:xfrm>
            <a:off x="1676400" y="273844"/>
            <a:ext cx="69342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200" b="1"/>
              <a:t>Toán tử</a:t>
            </a:r>
            <a:endParaRPr sz="3200" b="1"/>
          </a:p>
        </p:txBody>
      </p:sp>
      <p:sp>
        <p:nvSpPr>
          <p:cNvPr id="204" name="Google Shape;204;p19"/>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sz="2000">
                <a:solidFill>
                  <a:schemeClr val="dk1"/>
                </a:solidFill>
                <a:latin typeface="Cambria"/>
                <a:ea typeface="Cambria"/>
                <a:cs typeface="Cambria"/>
                <a:sym typeface="Cambria"/>
              </a:rPr>
              <a:t>Java cung cấp các loại toán tử sau để thao tác với biến</a:t>
            </a:r>
            <a:endParaRPr sz="2000">
              <a:solidFill>
                <a:schemeClr val="dk1"/>
              </a:solidFill>
              <a:latin typeface="Cambria"/>
              <a:ea typeface="Cambria"/>
              <a:cs typeface="Cambria"/>
              <a:sym typeface="Cambria"/>
            </a:endParaRPr>
          </a:p>
          <a:p>
            <a:pPr marL="914400" lvl="1" indent="-342900" algn="l" rtl="0">
              <a:lnSpc>
                <a:spcPct val="90000"/>
              </a:lnSpc>
              <a:spcBef>
                <a:spcPts val="400"/>
              </a:spcBef>
              <a:spcAft>
                <a:spcPts val="0"/>
              </a:spcAft>
              <a:buSzPts val="1800"/>
              <a:buChar char="•"/>
            </a:pPr>
            <a:r>
              <a:rPr lang="en-US">
                <a:solidFill>
                  <a:schemeClr val="dk1"/>
                </a:solidFill>
                <a:latin typeface="Cambria"/>
                <a:ea typeface="Cambria"/>
                <a:cs typeface="Cambria"/>
                <a:sym typeface="Cambria"/>
              </a:rPr>
              <a:t>Arithmetic Operators</a:t>
            </a:r>
            <a:endParaRPr/>
          </a:p>
          <a:p>
            <a:pPr marL="914400" lvl="1" indent="-342900" algn="l" rtl="0">
              <a:lnSpc>
                <a:spcPct val="90000"/>
              </a:lnSpc>
              <a:spcBef>
                <a:spcPts val="400"/>
              </a:spcBef>
              <a:spcAft>
                <a:spcPts val="0"/>
              </a:spcAft>
              <a:buSzPts val="1800"/>
              <a:buChar char="•"/>
            </a:pPr>
            <a:r>
              <a:rPr lang="en-US">
                <a:solidFill>
                  <a:schemeClr val="dk1"/>
                </a:solidFill>
                <a:latin typeface="Cambria"/>
                <a:ea typeface="Cambria"/>
                <a:cs typeface="Cambria"/>
                <a:sym typeface="Cambria"/>
              </a:rPr>
              <a:t>Relational Operators</a:t>
            </a:r>
            <a:endParaRPr/>
          </a:p>
          <a:p>
            <a:pPr marL="914400" lvl="1" indent="-342900" algn="l" rtl="0">
              <a:lnSpc>
                <a:spcPct val="90000"/>
              </a:lnSpc>
              <a:spcBef>
                <a:spcPts val="400"/>
              </a:spcBef>
              <a:spcAft>
                <a:spcPts val="0"/>
              </a:spcAft>
              <a:buSzPts val="1800"/>
              <a:buChar char="•"/>
            </a:pPr>
            <a:r>
              <a:rPr lang="en-US">
                <a:solidFill>
                  <a:schemeClr val="dk1"/>
                </a:solidFill>
                <a:latin typeface="Cambria"/>
                <a:ea typeface="Cambria"/>
                <a:cs typeface="Cambria"/>
                <a:sym typeface="Cambria"/>
              </a:rPr>
              <a:t>Bitwise Operators</a:t>
            </a:r>
            <a:endParaRPr/>
          </a:p>
          <a:p>
            <a:pPr marL="914400" lvl="1" indent="-342900" algn="l" rtl="0">
              <a:lnSpc>
                <a:spcPct val="90000"/>
              </a:lnSpc>
              <a:spcBef>
                <a:spcPts val="400"/>
              </a:spcBef>
              <a:spcAft>
                <a:spcPts val="0"/>
              </a:spcAft>
              <a:buSzPts val="1800"/>
              <a:buChar char="•"/>
            </a:pPr>
            <a:r>
              <a:rPr lang="en-US">
                <a:solidFill>
                  <a:schemeClr val="dk1"/>
                </a:solidFill>
                <a:latin typeface="Cambria"/>
                <a:ea typeface="Cambria"/>
                <a:cs typeface="Cambria"/>
                <a:sym typeface="Cambria"/>
              </a:rPr>
              <a:t>Logical Operators</a:t>
            </a:r>
            <a:endParaRPr/>
          </a:p>
          <a:p>
            <a:pPr marL="914400" lvl="1" indent="-342900" algn="l" rtl="0">
              <a:lnSpc>
                <a:spcPct val="90000"/>
              </a:lnSpc>
              <a:spcBef>
                <a:spcPts val="400"/>
              </a:spcBef>
              <a:spcAft>
                <a:spcPts val="0"/>
              </a:spcAft>
              <a:buSzPts val="1800"/>
              <a:buChar char="•"/>
            </a:pPr>
            <a:r>
              <a:rPr lang="en-US">
                <a:solidFill>
                  <a:schemeClr val="dk1"/>
                </a:solidFill>
                <a:latin typeface="Cambria"/>
                <a:ea typeface="Cambria"/>
                <a:cs typeface="Cambria"/>
                <a:sym typeface="Cambria"/>
              </a:rPr>
              <a:t>Assignment Operators</a:t>
            </a:r>
            <a:endParaRPr/>
          </a:p>
          <a:p>
            <a:pPr marL="914400" lvl="1" indent="-342900" algn="l" rtl="0">
              <a:lnSpc>
                <a:spcPct val="90000"/>
              </a:lnSpc>
              <a:spcBef>
                <a:spcPts val="400"/>
              </a:spcBef>
              <a:spcAft>
                <a:spcPts val="0"/>
              </a:spcAft>
              <a:buSzPts val="1800"/>
              <a:buChar char="•"/>
            </a:pPr>
            <a:r>
              <a:rPr lang="en-US">
                <a:solidFill>
                  <a:schemeClr val="dk1"/>
                </a:solidFill>
                <a:latin typeface="Cambria"/>
                <a:ea typeface="Cambria"/>
                <a:cs typeface="Cambria"/>
                <a:sym typeface="Cambria"/>
              </a:rPr>
              <a:t>Misc Operators</a:t>
            </a:r>
            <a:endParaRPr/>
          </a:p>
          <a:p>
            <a:pPr marL="457200" marR="0" lvl="0" indent="-361950" algn="l" rtl="0">
              <a:lnSpc>
                <a:spcPct val="90000"/>
              </a:lnSpc>
              <a:spcBef>
                <a:spcPts val="800"/>
              </a:spcBef>
              <a:spcAft>
                <a:spcPts val="0"/>
              </a:spcAft>
              <a:buClr>
                <a:schemeClr val="dk1"/>
              </a:buClr>
              <a:buSzPts val="2100"/>
              <a:buFont typeface="Arial"/>
              <a:buChar char="•"/>
            </a:pPr>
            <a:r>
              <a:rPr lang="en-US" sz="2000" u="sng">
                <a:solidFill>
                  <a:schemeClr val="hlink"/>
                </a:solidFill>
                <a:hlinkClick r:id="rId3"/>
              </a:rPr>
              <a:t>https://www.w3schools.com/java/java_operators.asp</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4"/>
            <a:ext cx="7467600" cy="640200"/>
          </a:xfrm>
        </p:spPr>
        <p:txBody>
          <a:bodyPr/>
          <a:lstStyle/>
          <a:p>
            <a:r>
              <a:rPr lang="en-US" sz="3200" b="1" dirty="0">
                <a:cs typeface="Calibri" panose="020F0502020204030204" pitchFamily="34" charset="0"/>
              </a:rPr>
              <a:t>Operator, Decision Making, Loop</a:t>
            </a:r>
          </a:p>
        </p:txBody>
      </p:sp>
      <p:sp>
        <p:nvSpPr>
          <p:cNvPr id="3" name="Text Placeholder 2"/>
          <p:cNvSpPr>
            <a:spLocks noGrp="1"/>
          </p:cNvSpPr>
          <p:nvPr>
            <p:ph type="body" idx="1"/>
          </p:nvPr>
        </p:nvSpPr>
        <p:spPr/>
        <p:txBody>
          <a:bodyPr/>
          <a:lstStyle/>
          <a:p>
            <a:r>
              <a:rPr lang="en-US" sz="2000" dirty="0">
                <a:solidFill>
                  <a:schemeClr val="tx1"/>
                </a:solidFill>
                <a:latin typeface="Cambria" panose="02040503050406030204" pitchFamily="18" charset="0"/>
                <a:ea typeface="Cambria" panose="02040503050406030204" pitchFamily="18" charset="0"/>
                <a:cs typeface="Tahoma" pitchFamily="34" charset="0"/>
              </a:rPr>
              <a:t>Java provides a rich set of operators to manipulate variables</a:t>
            </a:r>
          </a:p>
          <a:p>
            <a:pPr lvl="1"/>
            <a:r>
              <a:rPr lang="en-US" dirty="0">
                <a:solidFill>
                  <a:schemeClr val="tx1"/>
                </a:solidFill>
                <a:latin typeface="Cambria" panose="02040503050406030204" pitchFamily="18" charset="0"/>
                <a:ea typeface="Cambria" panose="02040503050406030204" pitchFamily="18" charset="0"/>
                <a:cs typeface="Tahoma" pitchFamily="34" charset="0"/>
              </a:rPr>
              <a:t>Arithmetic Operators</a:t>
            </a:r>
          </a:p>
          <a:p>
            <a:pPr lvl="1"/>
            <a:r>
              <a:rPr lang="en-US" dirty="0">
                <a:solidFill>
                  <a:schemeClr val="tx1"/>
                </a:solidFill>
                <a:latin typeface="Cambria" panose="02040503050406030204" pitchFamily="18" charset="0"/>
                <a:ea typeface="Cambria" panose="02040503050406030204" pitchFamily="18" charset="0"/>
                <a:cs typeface="Tahoma" pitchFamily="34" charset="0"/>
              </a:rPr>
              <a:t>Relational Operators</a:t>
            </a:r>
          </a:p>
          <a:p>
            <a:pPr lvl="1"/>
            <a:r>
              <a:rPr lang="en-US" dirty="0">
                <a:solidFill>
                  <a:schemeClr val="tx1"/>
                </a:solidFill>
                <a:latin typeface="Cambria" panose="02040503050406030204" pitchFamily="18" charset="0"/>
                <a:ea typeface="Cambria" panose="02040503050406030204" pitchFamily="18" charset="0"/>
                <a:cs typeface="Tahoma" pitchFamily="34" charset="0"/>
              </a:rPr>
              <a:t>Bitwise Operators</a:t>
            </a:r>
          </a:p>
          <a:p>
            <a:pPr lvl="1"/>
            <a:r>
              <a:rPr lang="en-US" dirty="0">
                <a:solidFill>
                  <a:schemeClr val="tx1"/>
                </a:solidFill>
                <a:latin typeface="Cambria" panose="02040503050406030204" pitchFamily="18" charset="0"/>
                <a:ea typeface="Cambria" panose="02040503050406030204" pitchFamily="18" charset="0"/>
                <a:cs typeface="Tahoma" pitchFamily="34" charset="0"/>
              </a:rPr>
              <a:t>Logical Operators</a:t>
            </a:r>
          </a:p>
          <a:p>
            <a:pPr lvl="1"/>
            <a:r>
              <a:rPr lang="en-US" dirty="0">
                <a:solidFill>
                  <a:schemeClr val="tx1"/>
                </a:solidFill>
                <a:latin typeface="Cambria" panose="02040503050406030204" pitchFamily="18" charset="0"/>
                <a:ea typeface="Cambria" panose="02040503050406030204" pitchFamily="18" charset="0"/>
                <a:cs typeface="Tahoma" pitchFamily="34" charset="0"/>
              </a:rPr>
              <a:t>Assignment Operators</a:t>
            </a:r>
          </a:p>
          <a:p>
            <a:pPr lvl="1"/>
            <a:r>
              <a:rPr lang="en-US" dirty="0" err="1">
                <a:solidFill>
                  <a:schemeClr val="tx1"/>
                </a:solidFill>
                <a:latin typeface="Cambria" panose="02040503050406030204" pitchFamily="18" charset="0"/>
                <a:ea typeface="Cambria" panose="02040503050406030204" pitchFamily="18" charset="0"/>
                <a:cs typeface="Tahoma" pitchFamily="34" charset="0"/>
              </a:rPr>
              <a:t>Misc</a:t>
            </a:r>
            <a:r>
              <a:rPr lang="en-US" dirty="0">
                <a:solidFill>
                  <a:schemeClr val="tx1"/>
                </a:solidFill>
                <a:latin typeface="Cambria" panose="02040503050406030204" pitchFamily="18" charset="0"/>
                <a:ea typeface="Cambria" panose="02040503050406030204" pitchFamily="18" charset="0"/>
                <a:cs typeface="Tahoma" pitchFamily="34" charset="0"/>
              </a:rPr>
              <a:t> Operators</a:t>
            </a:r>
          </a:p>
          <a:p>
            <a:r>
              <a:rPr lang="en-US" sz="2000" dirty="0">
                <a:hlinkClick r:id="rId2"/>
              </a:rPr>
              <a:t>https://www.w3schools.com/java/java_operators.asp</a:t>
            </a:r>
            <a:endParaRPr lang="en-US" sz="2000" dirty="0"/>
          </a:p>
        </p:txBody>
      </p:sp>
    </p:spTree>
    <p:extLst>
      <p:ext uri="{BB962C8B-B14F-4D97-AF65-F5344CB8AC3E}">
        <p14:creationId xmlns:p14="http://schemas.microsoft.com/office/powerpoint/2010/main" val="1766367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type="body" idx="1"/>
          </p:nvPr>
        </p:nvSpPr>
        <p:spPr/>
        <p:txBody>
          <a:bodyPr/>
          <a:lstStyle/>
          <a:p>
            <a:r>
              <a:rPr lang="en-US" dirty="0">
                <a:hlinkClick r:id="rId2"/>
              </a:rPr>
              <a:t>https://viettuts.vn/java</a:t>
            </a:r>
            <a:endParaRPr lang="vi-VN" dirty="0">
              <a:hlinkClick r:id="rId3"/>
            </a:endParaRPr>
          </a:p>
          <a:p>
            <a:r>
              <a:rPr lang="en-US" dirty="0">
                <a:hlinkClick r:id="rId4"/>
              </a:rPr>
              <a:t>https://www.w3schools.com/java/</a:t>
            </a:r>
            <a:endParaRPr lang="vi-VN" dirty="0"/>
          </a:p>
          <a:p>
            <a:r>
              <a:rPr lang="en-US" dirty="0">
                <a:hlinkClick r:id="rId3"/>
              </a:rPr>
              <a:t>https://o7planning.org/vi/12571/lich-su-cua-java-va-su-khac-biet-giua-oracle-jdk-va-openjdk</a:t>
            </a:r>
            <a:endParaRPr lang="vi-VN" dirty="0"/>
          </a:p>
          <a:p>
            <a:r>
              <a:rPr lang="vi-VN" dirty="0"/>
              <a:t>Github</a:t>
            </a:r>
          </a:p>
          <a:p>
            <a:pPr lvl="1"/>
            <a:r>
              <a:rPr lang="en-US" dirty="0">
                <a:latin typeface="Cambria" panose="02040503050406030204" pitchFamily="18" charset="0"/>
                <a:ea typeface="Cambria" panose="02040503050406030204" pitchFamily="18" charset="0"/>
                <a:hlinkClick r:id="rId5"/>
              </a:rPr>
              <a:t>https://github.com/giaule91/java-core-demo.git</a:t>
            </a:r>
            <a:endParaRPr lang="vi-V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48162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3844"/>
            <a:ext cx="7086600" cy="640200"/>
          </a:xfrm>
        </p:spPr>
        <p:txBody>
          <a:bodyPr/>
          <a:lstStyle/>
          <a:p>
            <a:r>
              <a:rPr lang="en-US" sz="3200" b="1" dirty="0">
                <a:cs typeface="Calibri" panose="020F0502020204030204" pitchFamily="34" charset="0"/>
              </a:rPr>
              <a:t>Operator, Decision Making, Loop</a:t>
            </a:r>
            <a:endParaRPr lang="en-US" dirty="0"/>
          </a:p>
        </p:txBody>
      </p:sp>
      <p:sp>
        <p:nvSpPr>
          <p:cNvPr id="3" name="Text Placeholder 2"/>
          <p:cNvSpPr>
            <a:spLocks noGrp="1"/>
          </p:cNvSpPr>
          <p:nvPr>
            <p:ph type="body" idx="1"/>
          </p:nvPr>
        </p:nvSpPr>
        <p:spPr/>
        <p:txBody>
          <a:bodyPr/>
          <a:lstStyle/>
          <a:p>
            <a:endParaRPr lang="en-US" dirty="0"/>
          </a:p>
        </p:txBody>
      </p:sp>
      <p:pic>
        <p:nvPicPr>
          <p:cNvPr id="5" name="Picture 2" descr="C:\Users\thanhtran\Desktop\gfhv.PNG"/>
          <p:cNvPicPr>
            <a:picLocks noChangeAspect="1" noChangeArrowheads="1"/>
          </p:cNvPicPr>
          <p:nvPr/>
        </p:nvPicPr>
        <p:blipFill>
          <a:blip r:embed="rId2"/>
          <a:srcRect/>
          <a:stretch>
            <a:fillRect/>
          </a:stretch>
        </p:blipFill>
        <p:spPr bwMode="auto">
          <a:xfrm>
            <a:off x="5480796" y="1496570"/>
            <a:ext cx="2641600" cy="3008689"/>
          </a:xfrm>
          <a:prstGeom prst="rect">
            <a:avLst/>
          </a:prstGeom>
          <a:noFill/>
        </p:spPr>
      </p:pic>
      <p:pic>
        <p:nvPicPr>
          <p:cNvPr id="6" name="Picture 2" descr="C:\Users\thanhtran\Desktop\ffdg.PNG"/>
          <p:cNvPicPr>
            <a:picLocks noChangeAspect="1" noChangeArrowheads="1"/>
          </p:cNvPicPr>
          <p:nvPr/>
        </p:nvPicPr>
        <p:blipFill>
          <a:blip r:embed="rId3"/>
          <a:srcRect/>
          <a:stretch>
            <a:fillRect/>
          </a:stretch>
        </p:blipFill>
        <p:spPr bwMode="auto">
          <a:xfrm>
            <a:off x="1952352" y="1591214"/>
            <a:ext cx="2277811" cy="2819399"/>
          </a:xfrm>
          <a:prstGeom prst="rect">
            <a:avLst/>
          </a:prstGeom>
          <a:noFill/>
          <a:ln>
            <a:noFill/>
          </a:ln>
        </p:spPr>
      </p:pic>
    </p:spTree>
    <p:extLst>
      <p:ext uri="{BB962C8B-B14F-4D97-AF65-F5344CB8AC3E}">
        <p14:creationId xmlns:p14="http://schemas.microsoft.com/office/powerpoint/2010/main" val="523728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1"/>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a:t>Package</a:t>
            </a:r>
            <a:endParaRPr/>
          </a:p>
        </p:txBody>
      </p:sp>
      <p:sp>
        <p:nvSpPr>
          <p:cNvPr id="218" name="Google Shape;218;p21"/>
          <p:cNvSpPr txBox="1">
            <a:spLocks noGrp="1"/>
          </p:cNvSpPr>
          <p:nvPr>
            <p:ph type="body" idx="1"/>
          </p:nvPr>
        </p:nvSpPr>
        <p:spPr>
          <a:xfrm>
            <a:off x="628650" y="1369219"/>
            <a:ext cx="7872115" cy="3232141"/>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b="1"/>
              <a:t>Package trong java</a:t>
            </a:r>
            <a:r>
              <a:rPr lang="en-US"/>
              <a:t> có thể được phân loại theo hai hình thức, package được dựng sẵn và package do người dùng định nghĩa.</a:t>
            </a:r>
            <a:endParaRPr/>
          </a:p>
          <a:p>
            <a:pPr marL="914400" lvl="1" indent="-342900" algn="l" rtl="0">
              <a:lnSpc>
                <a:spcPct val="90000"/>
              </a:lnSpc>
              <a:spcBef>
                <a:spcPts val="400"/>
              </a:spcBef>
              <a:spcAft>
                <a:spcPts val="0"/>
              </a:spcAft>
              <a:buSzPts val="1800"/>
              <a:buChar char="•"/>
            </a:pPr>
            <a:r>
              <a:rPr lang="en-US"/>
              <a:t>Có rất nhiều package được dựng sẵn như java, lang, AWT, javax, swing, net, io, util, sql, ...</a:t>
            </a:r>
            <a:endParaRPr/>
          </a:p>
          <a:p>
            <a:pPr marL="457200" marR="0" lvl="0" indent="-228600" algn="l" rtl="0">
              <a:lnSpc>
                <a:spcPct val="90000"/>
              </a:lnSpc>
              <a:spcBef>
                <a:spcPts val="800"/>
              </a:spcBef>
              <a:spcAft>
                <a:spcPts val="0"/>
              </a:spcAft>
              <a:buClr>
                <a:schemeClr val="dk1"/>
              </a:buClr>
              <a:buSzPts val="2100"/>
              <a:buFont typeface="Arial"/>
              <a:buNone/>
            </a:pPr>
            <a:endParaRPr/>
          </a:p>
          <a:p>
            <a:pPr marL="457200" marR="0" lvl="0" indent="-228600" algn="l" rtl="0">
              <a:lnSpc>
                <a:spcPct val="90000"/>
              </a:lnSpc>
              <a:spcBef>
                <a:spcPts val="800"/>
              </a:spcBef>
              <a:spcAft>
                <a:spcPts val="0"/>
              </a:spcAft>
              <a:buClr>
                <a:schemeClr val="dk1"/>
              </a:buClr>
              <a:buSzPts val="2100"/>
              <a:buFont typeface="Arial"/>
              <a:buNone/>
            </a:pPr>
            <a:endParaRPr/>
          </a:p>
        </p:txBody>
      </p:sp>
      <p:pic>
        <p:nvPicPr>
          <p:cNvPr id="219" name="Google Shape;219;p21" descr="Package trong java"/>
          <p:cNvPicPr preferRelativeResize="0"/>
          <p:nvPr/>
        </p:nvPicPr>
        <p:blipFill rotWithShape="1">
          <a:blip r:embed="rId3">
            <a:alphaModFix/>
          </a:blip>
          <a:srcRect/>
          <a:stretch/>
        </p:blipFill>
        <p:spPr>
          <a:xfrm>
            <a:off x="4140901" y="2495550"/>
            <a:ext cx="4092817" cy="246931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2"/>
          <p:cNvSpPr txBox="1">
            <a:spLocks noGrp="1"/>
          </p:cNvSpPr>
          <p:nvPr>
            <p:ph type="title"/>
          </p:nvPr>
        </p:nvSpPr>
        <p:spPr>
          <a:xfrm>
            <a:off x="723901" y="286789"/>
            <a:ext cx="7810500" cy="1119099"/>
          </a:xfrm>
          <a:prstGeom prst="rect">
            <a:avLst/>
          </a:prstGeom>
          <a:noFill/>
          <a:ln>
            <a:noFill/>
          </a:ln>
        </p:spPr>
        <p:txBody>
          <a:bodyPr spcFirstLastPara="1" wrap="square" lIns="68575" tIns="68575" rIns="68575" bIns="68575" anchor="ctr" anchorCtr="0">
            <a:normAutofit/>
          </a:bodyPr>
          <a:lstStyle/>
          <a:p>
            <a:pPr marL="0" marR="0" lvl="0" indent="0" algn="r" rtl="0">
              <a:lnSpc>
                <a:spcPct val="90000"/>
              </a:lnSpc>
              <a:spcBef>
                <a:spcPts val="0"/>
              </a:spcBef>
              <a:spcAft>
                <a:spcPts val="0"/>
              </a:spcAft>
              <a:buClr>
                <a:schemeClr val="dk1"/>
              </a:buClr>
              <a:buSzPts val="1100"/>
              <a:buFont typeface="Calibri"/>
              <a:buNone/>
            </a:pPr>
            <a:r>
              <a:rPr lang="en-US" sz="3000">
                <a:solidFill>
                  <a:srgbClr val="FF0000"/>
                </a:solidFill>
                <a:latin typeface="Tahoma"/>
                <a:ea typeface="Tahoma"/>
                <a:cs typeface="Tahoma"/>
                <a:sym typeface="Tahoma"/>
              </a:rPr>
              <a:t>Lab 1</a:t>
            </a:r>
            <a:br>
              <a:rPr lang="en-US" sz="3000">
                <a:solidFill>
                  <a:srgbClr val="FF0000"/>
                </a:solidFill>
                <a:latin typeface="Tahoma"/>
                <a:ea typeface="Tahoma"/>
                <a:cs typeface="Tahoma"/>
                <a:sym typeface="Tahoma"/>
              </a:rPr>
            </a:br>
            <a:endParaRPr sz="3000" i="1">
              <a:solidFill>
                <a:srgbClr val="FF0000"/>
              </a:solidFill>
              <a:latin typeface="Tahoma"/>
              <a:ea typeface="Tahoma"/>
              <a:cs typeface="Tahoma"/>
              <a:sym typeface="Tahoma"/>
            </a:endParaRPr>
          </a:p>
        </p:txBody>
      </p:sp>
      <p:sp>
        <p:nvSpPr>
          <p:cNvPr id="225" name="Google Shape;225;p22"/>
          <p:cNvSpPr txBox="1">
            <a:spLocks noGrp="1"/>
          </p:cNvSpPr>
          <p:nvPr>
            <p:ph type="body" idx="1"/>
          </p:nvPr>
        </p:nvSpPr>
        <p:spPr>
          <a:xfrm>
            <a:off x="990600" y="1200150"/>
            <a:ext cx="7467600" cy="32766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a:t>Tạo p</a:t>
            </a:r>
            <a:r>
              <a:rPr lang="en-US">
                <a:solidFill>
                  <a:schemeClr val="dk1"/>
                </a:solidFill>
              </a:rPr>
              <a:t>ackage </a:t>
            </a:r>
            <a:r>
              <a:rPr lang="en-US" b="1">
                <a:solidFill>
                  <a:schemeClr val="dk1"/>
                </a:solidFill>
              </a:rPr>
              <a:t>com.demo.core.lab1</a:t>
            </a:r>
            <a:endParaRPr b="1"/>
          </a:p>
          <a:p>
            <a:pPr marL="457200" marR="0" lvl="0" indent="-361950" algn="l" rtl="0">
              <a:lnSpc>
                <a:spcPct val="90000"/>
              </a:lnSpc>
              <a:spcBef>
                <a:spcPts val="800"/>
              </a:spcBef>
              <a:spcAft>
                <a:spcPts val="0"/>
              </a:spcAft>
              <a:buClr>
                <a:schemeClr val="dk1"/>
              </a:buClr>
              <a:buSzPts val="2100"/>
              <a:buFont typeface="Arial"/>
              <a:buChar char="•"/>
            </a:pPr>
            <a:r>
              <a:rPr lang="en-US">
                <a:solidFill>
                  <a:schemeClr val="dk1"/>
                </a:solidFill>
              </a:rPr>
              <a:t>Tạo class mô tả dưới đây:</a:t>
            </a:r>
            <a:endParaRPr/>
          </a:p>
          <a:p>
            <a:pPr marL="914400" lvl="1" indent="-342900" algn="l" rtl="0">
              <a:lnSpc>
                <a:spcPct val="90000"/>
              </a:lnSpc>
              <a:spcBef>
                <a:spcPts val="400"/>
              </a:spcBef>
              <a:spcAft>
                <a:spcPts val="0"/>
              </a:spcAft>
              <a:buSzPts val="1800"/>
              <a:buChar char="•"/>
            </a:pPr>
            <a:r>
              <a:rPr lang="en-US" sz="1500">
                <a:solidFill>
                  <a:schemeClr val="dk1"/>
                </a:solidFill>
                <a:latin typeface="Cambria"/>
                <a:ea typeface="Cambria"/>
                <a:cs typeface="Cambria"/>
                <a:sym typeface="Cambria"/>
              </a:rPr>
              <a:t>Class Teacher với các thuộc tính </a:t>
            </a:r>
            <a:r>
              <a:rPr lang="en-US" sz="1500" b="1">
                <a:solidFill>
                  <a:schemeClr val="dk1"/>
                </a:solidFill>
                <a:latin typeface="Cambria"/>
                <a:ea typeface="Cambria"/>
                <a:cs typeface="Cambria"/>
                <a:sym typeface="Cambria"/>
              </a:rPr>
              <a:t>name, </a:t>
            </a:r>
            <a:r>
              <a:rPr lang="en-US" sz="1500" b="1">
                <a:latin typeface="Cambria"/>
                <a:ea typeface="Cambria"/>
                <a:cs typeface="Cambria"/>
                <a:sym typeface="Cambria"/>
              </a:rPr>
              <a:t> </a:t>
            </a:r>
            <a:r>
              <a:rPr lang="en-US" sz="1500">
                <a:latin typeface="Cambria"/>
                <a:ea typeface="Cambria"/>
                <a:cs typeface="Cambria"/>
                <a:sym typeface="Cambria"/>
              </a:rPr>
              <a:t>Class Subject với các thuộc tính name, classId</a:t>
            </a:r>
            <a:endParaRPr/>
          </a:p>
          <a:p>
            <a:pPr marL="914400" lvl="1" indent="-342900" algn="l" rtl="0">
              <a:lnSpc>
                <a:spcPct val="90000"/>
              </a:lnSpc>
              <a:spcBef>
                <a:spcPts val="400"/>
              </a:spcBef>
              <a:spcAft>
                <a:spcPts val="0"/>
              </a:spcAft>
              <a:buSzPts val="1800"/>
              <a:buChar char="•"/>
            </a:pPr>
            <a:r>
              <a:rPr lang="en-US" sz="1500">
                <a:latin typeface="Cambria"/>
                <a:ea typeface="Cambria"/>
                <a:cs typeface="Cambria"/>
                <a:sym typeface="Cambria"/>
              </a:rPr>
              <a:t>Có thể tạo 1 teacher với name và age, subject (dùng contrustor)</a:t>
            </a:r>
            <a:endParaRPr/>
          </a:p>
          <a:p>
            <a:pPr marL="914400" lvl="1" indent="-342900" algn="l" rtl="0">
              <a:lnSpc>
                <a:spcPct val="90000"/>
              </a:lnSpc>
              <a:spcBef>
                <a:spcPts val="400"/>
              </a:spcBef>
              <a:spcAft>
                <a:spcPts val="0"/>
              </a:spcAft>
              <a:buSzPts val="1800"/>
              <a:buChar char="•"/>
            </a:pPr>
            <a:r>
              <a:rPr lang="en-US" sz="1500">
                <a:latin typeface="Cambria"/>
                <a:ea typeface="Cambria"/>
                <a:cs typeface="Cambria"/>
                <a:sym typeface="Cambria"/>
              </a:rPr>
              <a:t>Có thể tạo 1 teacher với subject (dùng contrustor)</a:t>
            </a:r>
            <a:endParaRPr sz="1500">
              <a:latin typeface="Cambria"/>
              <a:ea typeface="Cambria"/>
              <a:cs typeface="Cambria"/>
              <a:sym typeface="Cambria"/>
            </a:endParaRPr>
          </a:p>
          <a:p>
            <a:pPr marL="914400" lvl="1" indent="-342900" algn="l" rtl="0">
              <a:lnSpc>
                <a:spcPct val="90000"/>
              </a:lnSpc>
              <a:spcBef>
                <a:spcPts val="400"/>
              </a:spcBef>
              <a:spcAft>
                <a:spcPts val="0"/>
              </a:spcAft>
              <a:buSzPts val="1800"/>
              <a:buChar char="•"/>
            </a:pPr>
            <a:r>
              <a:rPr lang="en-US" sz="1500">
                <a:latin typeface="Cambria"/>
                <a:ea typeface="Cambria"/>
                <a:cs typeface="Cambria"/>
                <a:sym typeface="Cambria"/>
              </a:rPr>
              <a:t>Có thể tạo Subject với name</a:t>
            </a:r>
            <a:endParaRPr sz="1500">
              <a:latin typeface="Cambria"/>
              <a:ea typeface="Cambria"/>
              <a:cs typeface="Cambria"/>
              <a:sym typeface="Cambria"/>
            </a:endParaRPr>
          </a:p>
          <a:p>
            <a:pPr marL="914400" lvl="1" indent="-342900" algn="l" rtl="0">
              <a:lnSpc>
                <a:spcPct val="90000"/>
              </a:lnSpc>
              <a:spcBef>
                <a:spcPts val="400"/>
              </a:spcBef>
              <a:spcAft>
                <a:spcPts val="0"/>
              </a:spcAft>
              <a:buSzPts val="1800"/>
              <a:buChar char="•"/>
            </a:pPr>
            <a:r>
              <a:rPr lang="en-US" sz="1500">
                <a:latin typeface="Cambria"/>
                <a:ea typeface="Cambria"/>
                <a:cs typeface="Cambria"/>
                <a:sym typeface="Cambria"/>
              </a:rPr>
              <a:t>In ra console với: </a:t>
            </a:r>
            <a:endParaRPr>
              <a:latin typeface="Cambria"/>
              <a:ea typeface="Cambria"/>
              <a:cs typeface="Cambria"/>
              <a:sym typeface="Cambria"/>
            </a:endParaRPr>
          </a:p>
          <a:p>
            <a:pPr marL="1371600" lvl="2" indent="-323850" algn="l" rtl="0">
              <a:lnSpc>
                <a:spcPct val="90000"/>
              </a:lnSpc>
              <a:spcBef>
                <a:spcPts val="400"/>
              </a:spcBef>
              <a:spcAft>
                <a:spcPts val="0"/>
              </a:spcAft>
              <a:buSzPts val="1500"/>
              <a:buChar char="•"/>
            </a:pPr>
            <a:r>
              <a:rPr lang="en-US" sz="1200">
                <a:solidFill>
                  <a:schemeClr val="dk1"/>
                </a:solidFill>
                <a:latin typeface="Cambria"/>
                <a:ea typeface="Cambria"/>
                <a:cs typeface="Cambria"/>
                <a:sym typeface="Cambria"/>
              </a:rPr>
              <a:t>Teacher Tam teaching Mathematics</a:t>
            </a:r>
            <a:r>
              <a:rPr lang="en-US" sz="1200">
                <a:latin typeface="Cambria"/>
                <a:ea typeface="Cambria"/>
                <a:cs typeface="Cambria"/>
                <a:sym typeface="Cambria"/>
              </a:rPr>
              <a:t> </a:t>
            </a:r>
            <a:r>
              <a:rPr lang="en-US" sz="1200">
                <a:solidFill>
                  <a:schemeClr val="dk1"/>
                </a:solidFill>
                <a:latin typeface="Cambria"/>
                <a:ea typeface="Cambria"/>
                <a:cs typeface="Cambria"/>
                <a:sym typeface="Cambria"/>
              </a:rPr>
              <a:t>for Class 1</a:t>
            </a:r>
            <a:endParaRPr sz="1200">
              <a:solidFill>
                <a:schemeClr val="dk1"/>
              </a:solidFill>
              <a:latin typeface="Cambria"/>
              <a:ea typeface="Cambria"/>
              <a:cs typeface="Cambria"/>
              <a:sym typeface="Cambria"/>
            </a:endParaRPr>
          </a:p>
          <a:p>
            <a:pPr marL="457200" lvl="0" indent="-323850" algn="l" rtl="0">
              <a:lnSpc>
                <a:spcPct val="90000"/>
              </a:lnSpc>
              <a:spcBef>
                <a:spcPts val="800"/>
              </a:spcBef>
              <a:spcAft>
                <a:spcPts val="0"/>
              </a:spcAft>
              <a:buSzPts val="1500"/>
              <a:buChar char="•"/>
            </a:pPr>
            <a:r>
              <a:rPr lang="en-US" u="sng">
                <a:solidFill>
                  <a:schemeClr val="hlink"/>
                </a:solidFill>
                <a:hlinkClick r:id="rId3"/>
              </a:rPr>
              <a:t>https://www.w3schools.com/java/java_constructors.asp</a:t>
            </a:r>
            <a:endParaRPr/>
          </a:p>
          <a:p>
            <a:pPr marL="133350" lvl="0" indent="0" algn="l" rtl="0">
              <a:lnSpc>
                <a:spcPct val="90000"/>
              </a:lnSpc>
              <a:spcBef>
                <a:spcPts val="800"/>
              </a:spcBef>
              <a:spcAft>
                <a:spcPts val="0"/>
              </a:spcAft>
              <a:buSzPts val="1500"/>
              <a:buNone/>
            </a:pPr>
            <a:endParaRPr>
              <a:solidFill>
                <a:schemeClr val="dk1"/>
              </a:solidFill>
              <a:latin typeface="Cambria"/>
              <a:ea typeface="Cambria"/>
              <a:cs typeface="Cambria"/>
              <a:sym typeface="Cambri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3"/>
          <p:cNvSpPr txBox="1">
            <a:spLocks noGrp="1"/>
          </p:cNvSpPr>
          <p:nvPr>
            <p:ph type="title"/>
          </p:nvPr>
        </p:nvSpPr>
        <p:spPr>
          <a:xfrm>
            <a:off x="723900" y="286789"/>
            <a:ext cx="7820025" cy="532361"/>
          </a:xfrm>
          <a:prstGeom prst="rect">
            <a:avLst/>
          </a:prstGeom>
          <a:noFill/>
          <a:ln>
            <a:noFill/>
          </a:ln>
        </p:spPr>
        <p:txBody>
          <a:bodyPr spcFirstLastPara="1" wrap="square" lIns="68575" tIns="68575" rIns="68575" bIns="68575" anchor="ctr" anchorCtr="0">
            <a:normAutofit/>
          </a:bodyPr>
          <a:lstStyle/>
          <a:p>
            <a:pPr marL="0" marR="0" lvl="0" indent="0" algn="r" rtl="0">
              <a:lnSpc>
                <a:spcPct val="90000"/>
              </a:lnSpc>
              <a:spcBef>
                <a:spcPts val="0"/>
              </a:spcBef>
              <a:spcAft>
                <a:spcPts val="0"/>
              </a:spcAft>
              <a:buClr>
                <a:schemeClr val="dk1"/>
              </a:buClr>
              <a:buSzPts val="1100"/>
              <a:buFont typeface="Calibri"/>
              <a:buNone/>
            </a:pPr>
            <a:r>
              <a:rPr lang="en-US" sz="2700">
                <a:solidFill>
                  <a:srgbClr val="FF0000"/>
                </a:solidFill>
                <a:latin typeface="Tahoma"/>
                <a:ea typeface="Tahoma"/>
                <a:cs typeface="Tahoma"/>
                <a:sym typeface="Tahoma"/>
              </a:rPr>
              <a:t>Lab 2</a:t>
            </a:r>
            <a:endParaRPr sz="3000" i="1">
              <a:solidFill>
                <a:srgbClr val="FF0000"/>
              </a:solidFill>
              <a:latin typeface="Tahoma"/>
              <a:ea typeface="Tahoma"/>
              <a:cs typeface="Tahoma"/>
              <a:sym typeface="Tahoma"/>
            </a:endParaRPr>
          </a:p>
        </p:txBody>
      </p:sp>
      <p:sp>
        <p:nvSpPr>
          <p:cNvPr id="231" name="Google Shape;231;p23"/>
          <p:cNvSpPr txBox="1">
            <a:spLocks noGrp="1"/>
          </p:cNvSpPr>
          <p:nvPr>
            <p:ph type="body" idx="1"/>
          </p:nvPr>
        </p:nvSpPr>
        <p:spPr>
          <a:xfrm>
            <a:off x="910183" y="1000126"/>
            <a:ext cx="7633742" cy="3476624"/>
          </a:xfrm>
          <a:prstGeom prst="rect">
            <a:avLst/>
          </a:prstGeom>
          <a:noFill/>
          <a:ln>
            <a:noFill/>
          </a:ln>
        </p:spPr>
        <p:txBody>
          <a:bodyPr spcFirstLastPara="1" wrap="square" lIns="68575" tIns="68575" rIns="68575" bIns="68575" anchor="t" anchorCtr="0">
            <a:noAutofit/>
          </a:bodyPr>
          <a:lstStyle/>
          <a:p>
            <a:pPr marL="457200" lvl="0" indent="-361950" algn="l" rtl="0">
              <a:spcBef>
                <a:spcPts val="800"/>
              </a:spcBef>
              <a:spcAft>
                <a:spcPts val="0"/>
              </a:spcAft>
              <a:buSzPts val="2100"/>
              <a:buChar char="•"/>
            </a:pPr>
            <a:r>
              <a:rPr lang="en-US"/>
              <a:t>Tạo package </a:t>
            </a:r>
            <a:r>
              <a:rPr lang="en-US" b="1"/>
              <a:t>com.demo.core.lab2</a:t>
            </a:r>
            <a:endParaRPr sz="1800" b="1"/>
          </a:p>
          <a:p>
            <a:pPr marL="457200" marR="0" lvl="0" indent="-361950" algn="l" rtl="0">
              <a:lnSpc>
                <a:spcPct val="90000"/>
              </a:lnSpc>
              <a:spcBef>
                <a:spcPts val="800"/>
              </a:spcBef>
              <a:spcAft>
                <a:spcPts val="0"/>
              </a:spcAft>
              <a:buClr>
                <a:schemeClr val="dk1"/>
              </a:buClr>
              <a:buSzPts val="2100"/>
              <a:buFont typeface="Arial"/>
              <a:buChar char="•"/>
            </a:pPr>
            <a:r>
              <a:rPr lang="en-US" sz="1800">
                <a:solidFill>
                  <a:schemeClr val="dk1"/>
                </a:solidFill>
              </a:rPr>
              <a:t>Tạo class employee(name, age, job is string, salary, department)</a:t>
            </a:r>
            <a:endParaRPr/>
          </a:p>
          <a:p>
            <a:pPr marL="457200" marR="0" lvl="0" indent="-361950" algn="l" rtl="0">
              <a:lnSpc>
                <a:spcPct val="90000"/>
              </a:lnSpc>
              <a:spcBef>
                <a:spcPts val="800"/>
              </a:spcBef>
              <a:spcAft>
                <a:spcPts val="0"/>
              </a:spcAft>
              <a:buClr>
                <a:schemeClr val="dk1"/>
              </a:buClr>
              <a:buSzPts val="2100"/>
              <a:buFont typeface="Arial"/>
              <a:buChar char="•"/>
            </a:pPr>
            <a:r>
              <a:rPr lang="en-US" sz="1800">
                <a:solidFill>
                  <a:schemeClr val="dk1"/>
                </a:solidFill>
              </a:rPr>
              <a:t>Xây dựng chương trình nhập employee cho công ty, sau đó hiển thị thông tin ra console.</a:t>
            </a:r>
            <a:endParaRPr/>
          </a:p>
          <a:p>
            <a:pPr marL="914400" lvl="1" indent="-361950" algn="l" rtl="0">
              <a:lnSpc>
                <a:spcPct val="90000"/>
              </a:lnSpc>
              <a:spcBef>
                <a:spcPts val="800"/>
              </a:spcBef>
              <a:spcAft>
                <a:spcPts val="0"/>
              </a:spcAft>
              <a:buSzPts val="2100"/>
              <a:buChar char="•"/>
            </a:pPr>
            <a:r>
              <a:rPr lang="en-US" sz="1500">
                <a:solidFill>
                  <a:schemeClr val="dk1"/>
                </a:solidFill>
              </a:rPr>
              <a:t>If employee job = ‘developer’ thì department = ‘development’ </a:t>
            </a:r>
            <a:endParaRPr/>
          </a:p>
          <a:p>
            <a:pPr marL="914400" lvl="1" indent="-361950" algn="l" rtl="0">
              <a:lnSpc>
                <a:spcPct val="90000"/>
              </a:lnSpc>
              <a:spcBef>
                <a:spcPts val="800"/>
              </a:spcBef>
              <a:spcAft>
                <a:spcPts val="0"/>
              </a:spcAft>
              <a:buSzPts val="2100"/>
              <a:buChar char="•"/>
            </a:pPr>
            <a:r>
              <a:rPr lang="en-US" sz="1500">
                <a:solidFill>
                  <a:schemeClr val="dk1"/>
                </a:solidFill>
              </a:rPr>
              <a:t>If employee job = ‘tester’ thì department  = ‘QA’ </a:t>
            </a:r>
            <a:endParaRPr/>
          </a:p>
          <a:p>
            <a:pPr marL="914400" lvl="1" indent="-361950" algn="l" rtl="0">
              <a:lnSpc>
                <a:spcPct val="90000"/>
              </a:lnSpc>
              <a:spcBef>
                <a:spcPts val="800"/>
              </a:spcBef>
              <a:spcAft>
                <a:spcPts val="0"/>
              </a:spcAft>
              <a:buSzPts val="2100"/>
              <a:buChar char="•"/>
            </a:pPr>
            <a:r>
              <a:rPr lang="en-US" sz="1500">
                <a:solidFill>
                  <a:schemeClr val="dk1"/>
                </a:solidFill>
              </a:rPr>
              <a:t>Còn lại -&gt; department = ‘master’ </a:t>
            </a:r>
            <a:endParaRPr sz="1500">
              <a:solidFill>
                <a:schemeClr val="dk1"/>
              </a:solidFill>
            </a:endParaRPr>
          </a:p>
          <a:p>
            <a:pPr marL="457200" marR="0" lvl="0" indent="-361950" algn="l" rtl="0">
              <a:lnSpc>
                <a:spcPct val="90000"/>
              </a:lnSpc>
              <a:spcBef>
                <a:spcPts val="800"/>
              </a:spcBef>
              <a:spcAft>
                <a:spcPts val="0"/>
              </a:spcAft>
              <a:buClr>
                <a:schemeClr val="dk1"/>
              </a:buClr>
              <a:buSzPts val="2100"/>
              <a:buFont typeface="Arial"/>
              <a:buChar char="•"/>
            </a:pPr>
            <a:r>
              <a:rPr lang="en-US" sz="1800"/>
              <a:t>Note:</a:t>
            </a:r>
            <a:endParaRPr sz="1800"/>
          </a:p>
          <a:p>
            <a:pPr marL="914400" lvl="1" indent="-342900" algn="l" rtl="0">
              <a:lnSpc>
                <a:spcPct val="90000"/>
              </a:lnSpc>
              <a:spcBef>
                <a:spcPts val="400"/>
              </a:spcBef>
              <a:spcAft>
                <a:spcPts val="0"/>
              </a:spcAft>
              <a:buSzPts val="1800"/>
              <a:buChar char="•"/>
            </a:pPr>
            <a:r>
              <a:rPr lang="en-US" u="sng">
                <a:solidFill>
                  <a:schemeClr val="hlink"/>
                </a:solidFill>
                <a:hlinkClick r:id="rId3"/>
              </a:rPr>
              <a:t>https://www.w3schools.com/java/java_user_input.asp</a:t>
            </a:r>
            <a:endParaRPr/>
          </a:p>
          <a:p>
            <a:pPr marL="914400" lvl="1" indent="-342900" algn="l" rtl="0">
              <a:lnSpc>
                <a:spcPct val="90000"/>
              </a:lnSpc>
              <a:spcBef>
                <a:spcPts val="400"/>
              </a:spcBef>
              <a:spcAft>
                <a:spcPts val="0"/>
              </a:spcAft>
              <a:buSzPts val="1800"/>
              <a:buChar char="•"/>
            </a:pPr>
            <a:r>
              <a:rPr lang="en-US" u="sng">
                <a:solidFill>
                  <a:schemeClr val="hlink"/>
                </a:solidFill>
                <a:hlinkClick r:id="rId4"/>
              </a:rPr>
              <a:t>https://www.w3schools.com/java/java_conditions.asp</a:t>
            </a:r>
            <a:endParaRPr>
              <a:solidFill>
                <a:schemeClr val="dk1"/>
              </a:solidFill>
            </a:endParaRPr>
          </a:p>
          <a:p>
            <a:pPr marL="457200" marR="0" lvl="0" indent="-228600" algn="l" rtl="0">
              <a:lnSpc>
                <a:spcPct val="90000"/>
              </a:lnSpc>
              <a:spcBef>
                <a:spcPts val="800"/>
              </a:spcBef>
              <a:spcAft>
                <a:spcPts val="0"/>
              </a:spcAft>
              <a:buClr>
                <a:schemeClr val="dk1"/>
              </a:buClr>
              <a:buSzPts val="2100"/>
              <a:buFont typeface="Arial"/>
              <a:buNone/>
            </a:pP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cs typeface="Calibri" panose="020F0502020204030204" pitchFamily="34" charset="0"/>
              </a:rPr>
              <a:t>OOP</a:t>
            </a:r>
            <a:endParaRPr lang="en-US" dirty="0"/>
          </a:p>
        </p:txBody>
      </p:sp>
      <p:sp>
        <p:nvSpPr>
          <p:cNvPr id="3" name="Text Placeholder 2"/>
          <p:cNvSpPr>
            <a:spLocks noGrp="1"/>
          </p:cNvSpPr>
          <p:nvPr>
            <p:ph type="body" idx="1"/>
          </p:nvPr>
        </p:nvSpPr>
        <p:spPr>
          <a:xfrm>
            <a:off x="2743200" y="1200150"/>
            <a:ext cx="3333750" cy="3581400"/>
          </a:xfrm>
        </p:spPr>
        <p:txBody>
          <a:bodyPr/>
          <a:lstStyle/>
          <a:p>
            <a:pPr>
              <a:buFont typeface="Arial" panose="020B0604020202020204" pitchFamily="34" charset="0"/>
              <a:buChar char="•"/>
            </a:pPr>
            <a:r>
              <a:rPr lang="en-US" sz="2800" dirty="0">
                <a:latin typeface="Cambria" panose="02040503050406030204" pitchFamily="18" charset="0"/>
                <a:ea typeface="Cambria" panose="02040503050406030204" pitchFamily="18" charset="0"/>
                <a:cs typeface="Tahoma" pitchFamily="34" charset="0"/>
              </a:rPr>
              <a:t>Inheritance</a:t>
            </a:r>
            <a:endParaRPr lang="vi-VN" sz="2800" dirty="0">
              <a:cs typeface="Tahoma" pitchFamily="34" charset="0"/>
            </a:endParaRPr>
          </a:p>
          <a:p>
            <a:pPr>
              <a:buFont typeface="Arial" panose="020B0604020202020204" pitchFamily="34" charset="0"/>
              <a:buChar char="•"/>
            </a:pPr>
            <a:r>
              <a:rPr lang="en-US" sz="2800" dirty="0">
                <a:latin typeface="Cambria" panose="02040503050406030204" pitchFamily="18" charset="0"/>
                <a:ea typeface="Cambria" panose="02040503050406030204" pitchFamily="18" charset="0"/>
                <a:cs typeface="Tahoma" pitchFamily="34" charset="0"/>
              </a:rPr>
              <a:t>Overriding</a:t>
            </a:r>
            <a:endParaRPr lang="vi-VN" sz="2800" dirty="0">
              <a:cs typeface="Tahoma" pitchFamily="34" charset="0"/>
            </a:endParaRPr>
          </a:p>
          <a:p>
            <a:pPr>
              <a:buFont typeface="Arial" panose="020B0604020202020204" pitchFamily="34" charset="0"/>
              <a:buChar char="•"/>
            </a:pPr>
            <a:r>
              <a:rPr lang="en-US" sz="2800" dirty="0">
                <a:latin typeface="Cambria" panose="02040503050406030204" pitchFamily="18" charset="0"/>
                <a:ea typeface="Cambria" panose="02040503050406030204" pitchFamily="18" charset="0"/>
                <a:cs typeface="Tahoma" pitchFamily="34" charset="0"/>
              </a:rPr>
              <a:t>Polymorphism</a:t>
            </a:r>
            <a:endParaRPr lang="vi-VN" sz="2800" dirty="0">
              <a:cs typeface="Tahoma" pitchFamily="34" charset="0"/>
            </a:endParaRPr>
          </a:p>
          <a:p>
            <a:pPr>
              <a:buFont typeface="Arial" panose="020B0604020202020204" pitchFamily="34" charset="0"/>
              <a:buChar char="•"/>
            </a:pPr>
            <a:r>
              <a:rPr lang="en-US" sz="2800" dirty="0">
                <a:latin typeface="Cambria" panose="02040503050406030204" pitchFamily="18" charset="0"/>
                <a:ea typeface="Cambria" panose="02040503050406030204" pitchFamily="18" charset="0"/>
                <a:cs typeface="Tahoma" pitchFamily="34" charset="0"/>
              </a:rPr>
              <a:t>Abstraction</a:t>
            </a:r>
            <a:endParaRPr lang="vi-VN" sz="2800" dirty="0">
              <a:cs typeface="Tahoma" pitchFamily="34" charset="0"/>
            </a:endParaRPr>
          </a:p>
          <a:p>
            <a:pPr>
              <a:buFont typeface="Arial" panose="020B0604020202020204" pitchFamily="34" charset="0"/>
              <a:buChar char="•"/>
            </a:pPr>
            <a:r>
              <a:rPr lang="en-US" sz="2800" dirty="0">
                <a:latin typeface="Cambria" panose="02040503050406030204" pitchFamily="18" charset="0"/>
                <a:ea typeface="Cambria" panose="02040503050406030204" pitchFamily="18" charset="0"/>
                <a:cs typeface="Tahoma" pitchFamily="34" charset="0"/>
              </a:rPr>
              <a:t>Encapsulation</a:t>
            </a:r>
            <a:endParaRPr lang="vi-VN" sz="2800" dirty="0">
              <a:cs typeface="Tahoma" pitchFamily="34" charset="0"/>
            </a:endParaRPr>
          </a:p>
          <a:p>
            <a:pPr>
              <a:buFont typeface="Arial" panose="020B0604020202020204" pitchFamily="34" charset="0"/>
              <a:buChar char="•"/>
            </a:pPr>
            <a:r>
              <a:rPr lang="en-US" sz="2800" dirty="0">
                <a:latin typeface="Cambria" panose="02040503050406030204" pitchFamily="18" charset="0"/>
                <a:ea typeface="Cambria" panose="02040503050406030204" pitchFamily="18" charset="0"/>
                <a:cs typeface="Tahoma" pitchFamily="34" charset="0"/>
              </a:rPr>
              <a:t>Interfaces</a:t>
            </a:r>
            <a:endParaRPr lang="vi-VN" sz="2800" dirty="0">
              <a:cs typeface="Tahoma" pitchFamily="34" charset="0"/>
            </a:endParaRPr>
          </a:p>
          <a:p>
            <a:pPr>
              <a:buFont typeface="Arial" panose="020B0604020202020204" pitchFamily="34" charset="0"/>
              <a:buChar char="•"/>
            </a:pPr>
            <a:r>
              <a:rPr lang="en-US" sz="2800" dirty="0">
                <a:latin typeface="Cambria" panose="02040503050406030204" pitchFamily="18" charset="0"/>
                <a:ea typeface="Cambria" panose="02040503050406030204" pitchFamily="18" charset="0"/>
                <a:cs typeface="Tahoma" pitchFamily="34" charset="0"/>
              </a:rPr>
              <a:t>Packages</a:t>
            </a:r>
            <a:br>
              <a:rPr lang="en-US" dirty="0">
                <a:latin typeface="Cambria" panose="02040503050406030204" pitchFamily="18" charset="0"/>
                <a:ea typeface="Cambria" panose="02040503050406030204" pitchFamily="18" charset="0"/>
                <a:cs typeface="Tahoma" pitchFamily="34" charset="0"/>
              </a:rPr>
            </a:br>
            <a:br>
              <a:rPr lang="en-US" sz="2325" dirty="0">
                <a:cs typeface="Calibri" panose="020F0502020204030204" pitchFamily="34" charset="0"/>
              </a:rPr>
            </a:br>
            <a:endParaRPr lang="en-US" dirty="0"/>
          </a:p>
        </p:txBody>
      </p:sp>
    </p:spTree>
    <p:extLst>
      <p:ext uri="{BB962C8B-B14F-4D97-AF65-F5344CB8AC3E}">
        <p14:creationId xmlns:p14="http://schemas.microsoft.com/office/powerpoint/2010/main" val="2284911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Cambria" panose="02040503050406030204" pitchFamily="18" charset="0"/>
                <a:ea typeface="Cambria" panose="02040503050406030204" pitchFamily="18" charset="0"/>
                <a:cs typeface="Tahoma" pitchFamily="34" charset="0"/>
              </a:rPr>
              <a:t>Inheritance</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C:\Users\thanhtran\Desktop\1_HFwFZ2jmmU-cxlQJElD5Pg.png"/>
          <p:cNvPicPr>
            <a:picLocks noChangeAspect="1" noChangeArrowheads="1"/>
          </p:cNvPicPr>
          <p:nvPr/>
        </p:nvPicPr>
        <p:blipFill>
          <a:blip r:embed="rId2"/>
          <a:srcRect/>
          <a:stretch>
            <a:fillRect/>
          </a:stretch>
        </p:blipFill>
        <p:spPr bwMode="auto">
          <a:xfrm>
            <a:off x="746821" y="2276036"/>
            <a:ext cx="3813175" cy="1583176"/>
          </a:xfrm>
          <a:prstGeom prst="rect">
            <a:avLst/>
          </a:prstGeom>
          <a:noFill/>
        </p:spPr>
      </p:pic>
      <p:pic>
        <p:nvPicPr>
          <p:cNvPr id="5" name="Picture 2" descr="C:\Users\thanhtran\Desktop\inheritance.gif"/>
          <p:cNvPicPr>
            <a:picLocks noChangeAspect="1" noChangeArrowheads="1"/>
          </p:cNvPicPr>
          <p:nvPr/>
        </p:nvPicPr>
        <p:blipFill>
          <a:blip r:embed="rId3"/>
          <a:srcRect/>
          <a:stretch>
            <a:fillRect/>
          </a:stretch>
        </p:blipFill>
        <p:spPr bwMode="auto">
          <a:xfrm>
            <a:off x="4924512" y="1215011"/>
            <a:ext cx="3193369" cy="3705225"/>
          </a:xfrm>
          <a:prstGeom prst="rect">
            <a:avLst/>
          </a:prstGeom>
          <a:noFill/>
        </p:spPr>
      </p:pic>
    </p:spTree>
    <p:extLst>
      <p:ext uri="{BB962C8B-B14F-4D97-AF65-F5344CB8AC3E}">
        <p14:creationId xmlns:p14="http://schemas.microsoft.com/office/powerpoint/2010/main" val="989284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Cambria" panose="02040503050406030204" pitchFamily="18" charset="0"/>
                <a:ea typeface="Cambria" panose="02040503050406030204" pitchFamily="18" charset="0"/>
                <a:cs typeface="Tahoma" pitchFamily="34" charset="0"/>
              </a:rPr>
              <a:t>Inheritance</a:t>
            </a:r>
            <a:endParaRPr lang="en-US" dirty="0"/>
          </a:p>
        </p:txBody>
      </p:sp>
      <p:sp>
        <p:nvSpPr>
          <p:cNvPr id="3" name="Text Placeholder 2"/>
          <p:cNvSpPr>
            <a:spLocks noGrp="1"/>
          </p:cNvSpPr>
          <p:nvPr>
            <p:ph type="body" idx="1"/>
          </p:nvPr>
        </p:nvSpPr>
        <p:spPr/>
        <p:txBody>
          <a:bodyPr/>
          <a:lstStyle/>
          <a:p>
            <a:r>
              <a:rPr lang="en-US" sz="2000" dirty="0">
                <a:latin typeface="Cambria" panose="02040503050406030204" pitchFamily="18" charset="0"/>
                <a:ea typeface="Cambria" panose="02040503050406030204" pitchFamily="18" charset="0"/>
                <a:cs typeface="Tahoma" pitchFamily="34" charset="0"/>
              </a:rPr>
              <a:t>How to write Inheritance on java?</a:t>
            </a:r>
          </a:p>
          <a:p>
            <a:pPr lvl="1"/>
            <a:r>
              <a:rPr lang="en-US" b="1" dirty="0">
                <a:solidFill>
                  <a:schemeClr val="tx1"/>
                </a:solidFill>
                <a:latin typeface="Cambria" panose="02040503050406030204" pitchFamily="18" charset="0"/>
                <a:ea typeface="Cambria" panose="02040503050406030204" pitchFamily="18" charset="0"/>
                <a:cs typeface="Tahoma" pitchFamily="34" charset="0"/>
              </a:rPr>
              <a:t>extends</a:t>
            </a:r>
            <a:r>
              <a:rPr lang="en-US" dirty="0">
                <a:solidFill>
                  <a:schemeClr val="tx1"/>
                </a:solidFill>
                <a:latin typeface="Cambria" panose="02040503050406030204" pitchFamily="18" charset="0"/>
                <a:ea typeface="Cambria" panose="02040503050406030204" pitchFamily="18" charset="0"/>
                <a:cs typeface="Tahoma" pitchFamily="34" charset="0"/>
              </a:rPr>
              <a:t> is the keyword used to inherit the properties of a class. </a:t>
            </a:r>
          </a:p>
          <a:p>
            <a:pPr lvl="1"/>
            <a:endParaRPr lang="en-US" dirty="0">
              <a:latin typeface="Cambria" panose="02040503050406030204" pitchFamily="18" charset="0"/>
              <a:ea typeface="Cambria" panose="02040503050406030204" pitchFamily="18" charset="0"/>
            </a:endParaRPr>
          </a:p>
        </p:txBody>
      </p:sp>
      <p:pic>
        <p:nvPicPr>
          <p:cNvPr id="6" name="Picture 2" descr="C:\Users\thanhtran\Desktop\Java Tutorial - Inheritance IS-A Relationship Animal (extends).jpg"/>
          <p:cNvPicPr>
            <a:picLocks noChangeAspect="1" noChangeArrowheads="1"/>
          </p:cNvPicPr>
          <p:nvPr/>
        </p:nvPicPr>
        <p:blipFill>
          <a:blip r:embed="rId2"/>
          <a:srcRect/>
          <a:stretch>
            <a:fillRect/>
          </a:stretch>
        </p:blipFill>
        <p:spPr bwMode="auto">
          <a:xfrm>
            <a:off x="2438400" y="2190750"/>
            <a:ext cx="3968012" cy="2703960"/>
          </a:xfrm>
          <a:prstGeom prst="rect">
            <a:avLst/>
          </a:prstGeom>
          <a:noFill/>
        </p:spPr>
      </p:pic>
    </p:spTree>
    <p:extLst>
      <p:ext uri="{BB962C8B-B14F-4D97-AF65-F5344CB8AC3E}">
        <p14:creationId xmlns:p14="http://schemas.microsoft.com/office/powerpoint/2010/main" val="2152747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Cambria" panose="02040503050406030204" pitchFamily="18" charset="0"/>
                <a:ea typeface="Cambria" panose="02040503050406030204" pitchFamily="18" charset="0"/>
                <a:cs typeface="Tahoma" pitchFamily="34" charset="0"/>
              </a:rPr>
              <a:t>Inheritance</a:t>
            </a:r>
            <a:endParaRPr lang="en-US" dirty="0"/>
          </a:p>
        </p:txBody>
      </p:sp>
      <p:sp>
        <p:nvSpPr>
          <p:cNvPr id="3" name="Text Placeholder 2"/>
          <p:cNvSpPr>
            <a:spLocks noGrp="1"/>
          </p:cNvSpPr>
          <p:nvPr>
            <p:ph type="body" idx="1"/>
          </p:nvPr>
        </p:nvSpPr>
        <p:spPr/>
        <p:txBody>
          <a:bodyPr/>
          <a:lstStyle/>
          <a:p>
            <a:r>
              <a:rPr lang="en-US" sz="2000" dirty="0">
                <a:solidFill>
                  <a:schemeClr val="tx1"/>
                </a:solidFill>
                <a:latin typeface="Cambria" panose="02040503050406030204" pitchFamily="18" charset="0"/>
                <a:ea typeface="Cambria" panose="02040503050406030204" pitchFamily="18" charset="0"/>
                <a:cs typeface="Tahoma" pitchFamily="34" charset="0"/>
              </a:rPr>
              <a:t>What is Overriding?</a:t>
            </a:r>
            <a:endParaRPr lang="vi-VN" sz="2000" dirty="0">
              <a:solidFill>
                <a:schemeClr val="tx1"/>
              </a:solidFill>
              <a:latin typeface="Cambria" panose="02040503050406030204" pitchFamily="18" charset="0"/>
              <a:ea typeface="Cambria" panose="02040503050406030204" pitchFamily="18" charset="0"/>
              <a:cs typeface="Tahoma" pitchFamily="34" charset="0"/>
            </a:endParaRPr>
          </a:p>
          <a:p>
            <a:pPr lvl="1"/>
            <a:r>
              <a:rPr lang="en-US" sz="1700" dirty="0">
                <a:solidFill>
                  <a:schemeClr val="tx1"/>
                </a:solidFill>
                <a:latin typeface="Cambria" panose="02040503050406030204" pitchFamily="18" charset="0"/>
                <a:ea typeface="Cambria" panose="02040503050406030204" pitchFamily="18" charset="0"/>
                <a:cs typeface="Tahoma" pitchFamily="34" charset="0"/>
              </a:rPr>
              <a:t> </a:t>
            </a:r>
            <a:r>
              <a:rPr lang="en-US" dirty="0">
                <a:solidFill>
                  <a:schemeClr val="tx1"/>
                </a:solidFill>
                <a:latin typeface="Cambria" panose="02040503050406030204" pitchFamily="18" charset="0"/>
                <a:ea typeface="Cambria" panose="02040503050406030204" pitchFamily="18" charset="0"/>
                <a:cs typeface="Tahoma" pitchFamily="34" charset="0"/>
              </a:rPr>
              <a:t>In object-oriented terms, overriding means to override the functionality of an existing method.</a:t>
            </a:r>
          </a:p>
          <a:p>
            <a:pPr lvl="1"/>
            <a:endParaRPr lang="en-US" dirty="0">
              <a:latin typeface="Cambria" panose="02040503050406030204" pitchFamily="18" charset="0"/>
              <a:ea typeface="Cambria" panose="02040503050406030204" pitchFamily="18" charset="0"/>
            </a:endParaRPr>
          </a:p>
        </p:txBody>
      </p:sp>
      <p:pic>
        <p:nvPicPr>
          <p:cNvPr id="4" name="Picture 2" descr="C:\Users\thanhtran\Desktop\animals.png"/>
          <p:cNvPicPr>
            <a:picLocks noChangeAspect="1" noChangeArrowheads="1"/>
          </p:cNvPicPr>
          <p:nvPr/>
        </p:nvPicPr>
        <p:blipFill>
          <a:blip r:embed="rId2"/>
          <a:srcRect/>
          <a:stretch>
            <a:fillRect/>
          </a:stretch>
        </p:blipFill>
        <p:spPr bwMode="auto">
          <a:xfrm>
            <a:off x="5410200" y="2266950"/>
            <a:ext cx="2588444" cy="2439608"/>
          </a:xfrm>
          <a:prstGeom prst="rect">
            <a:avLst/>
          </a:prstGeom>
          <a:noFill/>
        </p:spPr>
      </p:pic>
    </p:spTree>
    <p:extLst>
      <p:ext uri="{BB962C8B-B14F-4D97-AF65-F5344CB8AC3E}">
        <p14:creationId xmlns:p14="http://schemas.microsoft.com/office/powerpoint/2010/main" val="1326026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Cambria" panose="02040503050406030204" pitchFamily="18" charset="0"/>
                <a:ea typeface="Cambria" panose="02040503050406030204" pitchFamily="18" charset="0"/>
                <a:cs typeface="Tahoma" pitchFamily="34" charset="0"/>
              </a:rPr>
              <a:t>Inheritance</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C:\Users\thanhtran\Desktop\sda.PNG"/>
          <p:cNvPicPr>
            <a:picLocks noChangeAspect="1" noChangeArrowheads="1"/>
          </p:cNvPicPr>
          <p:nvPr/>
        </p:nvPicPr>
        <p:blipFill>
          <a:blip r:embed="rId2"/>
          <a:srcRect/>
          <a:stretch>
            <a:fillRect/>
          </a:stretch>
        </p:blipFill>
        <p:spPr bwMode="auto">
          <a:xfrm>
            <a:off x="2209800" y="1168581"/>
            <a:ext cx="4105275" cy="3664675"/>
          </a:xfrm>
          <a:prstGeom prst="rect">
            <a:avLst/>
          </a:prstGeom>
          <a:noFill/>
        </p:spPr>
      </p:pic>
    </p:spTree>
    <p:extLst>
      <p:ext uri="{BB962C8B-B14F-4D97-AF65-F5344CB8AC3E}">
        <p14:creationId xmlns:p14="http://schemas.microsoft.com/office/powerpoint/2010/main" val="2753491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cs typeface="Tahoma" pitchFamily="34" charset="0"/>
              </a:rPr>
              <a:t>Polymorphism</a:t>
            </a:r>
            <a:endParaRPr lang="en-US" dirty="0"/>
          </a:p>
        </p:txBody>
      </p:sp>
      <p:sp>
        <p:nvSpPr>
          <p:cNvPr id="3" name="Text Placeholder 2"/>
          <p:cNvSpPr>
            <a:spLocks noGrp="1"/>
          </p:cNvSpPr>
          <p:nvPr>
            <p:ph type="body" idx="1"/>
          </p:nvPr>
        </p:nvSpPr>
        <p:spPr/>
        <p:txBody>
          <a:bodyPr/>
          <a:lstStyle/>
          <a:p>
            <a:r>
              <a:rPr lang="en-US" sz="2000" dirty="0">
                <a:solidFill>
                  <a:schemeClr val="tx1"/>
                </a:solidFill>
                <a:latin typeface="Cambria" panose="02040503050406030204" pitchFamily="18" charset="0"/>
                <a:ea typeface="Cambria" panose="02040503050406030204" pitchFamily="18" charset="0"/>
                <a:cs typeface="Tahoma" pitchFamily="34" charset="0"/>
              </a:rPr>
              <a:t>Polymorphism is the ability of an object to take on many forms.</a:t>
            </a:r>
            <a:endParaRPr lang="vi-VN" sz="2000" dirty="0">
              <a:solidFill>
                <a:schemeClr val="tx1"/>
              </a:solidFill>
              <a:latin typeface="Cambria" panose="02040503050406030204" pitchFamily="18" charset="0"/>
              <a:ea typeface="Cambria" panose="02040503050406030204" pitchFamily="18" charset="0"/>
              <a:cs typeface="Tahoma" pitchFamily="34" charset="0"/>
            </a:endParaRPr>
          </a:p>
          <a:p>
            <a:r>
              <a:rPr lang="en-US" sz="2000" dirty="0">
                <a:solidFill>
                  <a:schemeClr val="tx1"/>
                </a:solidFill>
                <a:latin typeface="Cambria" panose="02040503050406030204" pitchFamily="18" charset="0"/>
                <a:ea typeface="Cambria" panose="02040503050406030204" pitchFamily="18" charset="0"/>
                <a:cs typeface="Tahoma" pitchFamily="34" charset="0"/>
              </a:rPr>
              <a:t>The most common use of polymorphism in OOP occurs when a parent class reference is used to refer to a child class object.</a:t>
            </a:r>
          </a:p>
          <a:p>
            <a:endParaRPr lang="en-US" sz="2000" dirty="0">
              <a:solidFill>
                <a:schemeClr val="tx1"/>
              </a:solidFill>
              <a:latin typeface="Cambria" panose="02040503050406030204" pitchFamily="18" charset="0"/>
              <a:ea typeface="Cambria" panose="02040503050406030204" pitchFamily="18" charset="0"/>
              <a:cs typeface="Tahoma" pitchFamily="34" charset="0"/>
            </a:endParaRPr>
          </a:p>
          <a:p>
            <a:pPr lvl="1"/>
            <a:endParaRPr lang="en-US" sz="2000" dirty="0">
              <a:latin typeface="Cambria" panose="02040503050406030204" pitchFamily="18" charset="0"/>
              <a:ea typeface="Cambria" panose="02040503050406030204" pitchFamily="18" charset="0"/>
            </a:endParaRPr>
          </a:p>
        </p:txBody>
      </p:sp>
      <p:pic>
        <p:nvPicPr>
          <p:cNvPr id="4" name="Picture 3" descr="C:\Users\thanhtran\Desktop\nvb.PNG"/>
          <p:cNvPicPr>
            <a:picLocks noChangeAspect="1" noChangeArrowheads="1"/>
          </p:cNvPicPr>
          <p:nvPr/>
        </p:nvPicPr>
        <p:blipFill>
          <a:blip r:embed="rId2"/>
          <a:srcRect/>
          <a:stretch>
            <a:fillRect/>
          </a:stretch>
        </p:blipFill>
        <p:spPr bwMode="auto">
          <a:xfrm>
            <a:off x="2514600" y="2724150"/>
            <a:ext cx="3782347" cy="1964855"/>
          </a:xfrm>
          <a:prstGeom prst="rect">
            <a:avLst/>
          </a:prstGeom>
          <a:noFill/>
          <a:ln>
            <a:noFill/>
          </a:ln>
        </p:spPr>
      </p:pic>
    </p:spTree>
    <p:extLst>
      <p:ext uri="{BB962C8B-B14F-4D97-AF65-F5344CB8AC3E}">
        <p14:creationId xmlns:p14="http://schemas.microsoft.com/office/powerpoint/2010/main" val="2196148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dirty="0"/>
              <a:t>Overview</a:t>
            </a:r>
            <a:endParaRPr dirty="0"/>
          </a:p>
        </p:txBody>
      </p:sp>
      <p:sp>
        <p:nvSpPr>
          <p:cNvPr id="95" name="Google Shape;95;p14"/>
          <p:cNvSpPr txBox="1">
            <a:spLocks noGrp="1"/>
          </p:cNvSpPr>
          <p:nvPr>
            <p:ph type="body" idx="1"/>
          </p:nvPr>
        </p:nvSpPr>
        <p:spPr>
          <a:xfrm>
            <a:off x="628650" y="1054976"/>
            <a:ext cx="7886700" cy="3597300"/>
          </a:xfrm>
          <a:prstGeom prst="rect">
            <a:avLst/>
          </a:prstGeom>
        </p:spPr>
        <p:txBody>
          <a:bodyPr spcFirstLastPara="1" wrap="square" lIns="68575" tIns="68575" rIns="68575" bIns="68575" anchor="t" anchorCtr="0">
            <a:noAutofit/>
          </a:bodyPr>
          <a:lstStyle/>
          <a:p>
            <a:pPr lvl="0" indent="-457200">
              <a:buFont typeface="+mj-lt"/>
              <a:buAutoNum type="arabicPeriod"/>
            </a:pPr>
            <a:r>
              <a:rPr lang="en-US" b="1" dirty="0">
                <a:latin typeface="+mn-lt"/>
              </a:rPr>
              <a:t>Overview and setup</a:t>
            </a:r>
          </a:p>
          <a:p>
            <a:pPr lvl="0" indent="-457200">
              <a:buFont typeface="+mj-lt"/>
              <a:buAutoNum type="arabicPeriod"/>
            </a:pPr>
            <a:r>
              <a:rPr lang="en-US" b="1" dirty="0">
                <a:latin typeface="+mn-lt"/>
              </a:rPr>
              <a:t>Rule &amp; syntax</a:t>
            </a:r>
          </a:p>
          <a:p>
            <a:pPr lvl="0" indent="-457200">
              <a:buFont typeface="+mj-lt"/>
              <a:buAutoNum type="arabicPeriod"/>
            </a:pPr>
            <a:r>
              <a:rPr lang="en-US" b="1" dirty="0">
                <a:latin typeface="+mn-lt"/>
              </a:rPr>
              <a:t>Object and Classes</a:t>
            </a:r>
          </a:p>
          <a:p>
            <a:pPr lvl="0" indent="-457200">
              <a:buFont typeface="+mj-lt"/>
              <a:buAutoNum type="arabicPeriod"/>
            </a:pPr>
            <a:r>
              <a:rPr lang="en-US" b="1" dirty="0">
                <a:latin typeface="+mn-lt"/>
              </a:rPr>
              <a:t>Data Types</a:t>
            </a:r>
          </a:p>
          <a:p>
            <a:pPr lvl="0" indent="-457200">
              <a:buFont typeface="+mj-lt"/>
              <a:buAutoNum type="arabicPeriod"/>
            </a:pPr>
            <a:r>
              <a:rPr lang="en-US" b="1" dirty="0">
                <a:latin typeface="+mn-lt"/>
              </a:rPr>
              <a:t>Operator, Decision Making, Loop</a:t>
            </a:r>
          </a:p>
          <a:p>
            <a:pPr lvl="0" indent="-457200">
              <a:buFont typeface="+mj-lt"/>
              <a:buAutoNum type="arabicPeriod"/>
            </a:pPr>
            <a:r>
              <a:rPr lang="en-US" b="1" dirty="0">
                <a:latin typeface="+mn-lt"/>
              </a:rPr>
              <a:t>OOP</a:t>
            </a:r>
          </a:p>
          <a:p>
            <a:pPr lvl="0" indent="-457200">
              <a:buFont typeface="+mj-lt"/>
              <a:buAutoNum type="arabicPeriod"/>
            </a:pPr>
            <a:r>
              <a:rPr lang="en-US" b="1" dirty="0">
                <a:latin typeface="+mn-lt"/>
              </a:rPr>
              <a:t>Collections</a:t>
            </a:r>
          </a:p>
          <a:p>
            <a:pPr lvl="0" indent="-457200">
              <a:buFont typeface="+mj-lt"/>
              <a:buAutoNum type="arabicPeriod"/>
            </a:pPr>
            <a:r>
              <a:rPr lang="en-US" b="1" dirty="0">
                <a:latin typeface="+mn-lt"/>
              </a:rPr>
              <a:t>Exception</a:t>
            </a:r>
          </a:p>
          <a:p>
            <a:pPr lvl="0" indent="-457200">
              <a:buFont typeface="+mj-lt"/>
              <a:buAutoNum type="arabicPeriod"/>
            </a:pPr>
            <a:r>
              <a:rPr lang="en-US" b="1" dirty="0">
                <a:latin typeface="+mn-lt"/>
              </a:rPr>
              <a:t>DAO, DTO</a:t>
            </a:r>
          </a:p>
          <a:p>
            <a:pPr lvl="0" indent="-457200" algn="l" rtl="0">
              <a:spcBef>
                <a:spcPts val="800"/>
              </a:spcBef>
              <a:spcAft>
                <a:spcPts val="0"/>
              </a:spcAft>
              <a:buFont typeface="+mj-lt"/>
              <a:buAutoNum type="arabicPeriod"/>
            </a:pPr>
            <a:endParaRPr dirty="0">
              <a:latin typeface="+mn-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cs typeface="Tahoma" pitchFamily="34" charset="0"/>
              </a:rPr>
              <a:t>Polymorphism</a:t>
            </a:r>
            <a:endParaRPr lang="en-US" dirty="0"/>
          </a:p>
        </p:txBody>
      </p:sp>
      <p:sp>
        <p:nvSpPr>
          <p:cNvPr id="3" name="Text Placeholder 2"/>
          <p:cNvSpPr>
            <a:spLocks noGrp="1"/>
          </p:cNvSpPr>
          <p:nvPr>
            <p:ph type="body" idx="1"/>
          </p:nvPr>
        </p:nvSpPr>
        <p:spPr/>
        <p:txBody>
          <a:bodyPr/>
          <a:lstStyle/>
          <a:p>
            <a:r>
              <a:rPr lang="en-US" sz="2000" dirty="0">
                <a:solidFill>
                  <a:schemeClr val="tx1"/>
                </a:solidFill>
                <a:latin typeface="Cambria" panose="02040503050406030204" pitchFamily="18" charset="0"/>
                <a:ea typeface="Cambria" panose="02040503050406030204" pitchFamily="18" charset="0"/>
                <a:cs typeface="Tahoma" pitchFamily="34" charset="0"/>
              </a:rPr>
              <a:t>For Requirement Example</a:t>
            </a:r>
          </a:p>
          <a:p>
            <a:pPr lvl="1"/>
            <a:r>
              <a:rPr lang="en-US" dirty="0">
                <a:solidFill>
                  <a:schemeClr val="tx1"/>
                </a:solidFill>
                <a:latin typeface="Cambria" panose="02040503050406030204" pitchFamily="18" charset="0"/>
                <a:ea typeface="Cambria" panose="02040503050406030204" pitchFamily="18" charset="0"/>
                <a:cs typeface="Tahoma" pitchFamily="34" charset="0"/>
              </a:rPr>
              <a:t>A Deer IS-A Animal</a:t>
            </a:r>
          </a:p>
          <a:p>
            <a:pPr lvl="1"/>
            <a:r>
              <a:rPr lang="en-US" dirty="0">
                <a:solidFill>
                  <a:schemeClr val="tx1"/>
                </a:solidFill>
                <a:latin typeface="Cambria" panose="02040503050406030204" pitchFamily="18" charset="0"/>
                <a:ea typeface="Cambria" panose="02040503050406030204" pitchFamily="18" charset="0"/>
                <a:cs typeface="Tahoma" pitchFamily="34" charset="0"/>
              </a:rPr>
              <a:t>A Deer IS-A Vegetarian</a:t>
            </a:r>
          </a:p>
          <a:p>
            <a:pPr lvl="1"/>
            <a:r>
              <a:rPr lang="en-US" dirty="0">
                <a:solidFill>
                  <a:schemeClr val="tx1"/>
                </a:solidFill>
                <a:latin typeface="Cambria" panose="02040503050406030204" pitchFamily="18" charset="0"/>
                <a:ea typeface="Cambria" panose="02040503050406030204" pitchFamily="18" charset="0"/>
                <a:cs typeface="Tahoma" pitchFamily="34" charset="0"/>
              </a:rPr>
              <a:t>A Deer IS-A Deer</a:t>
            </a:r>
          </a:p>
          <a:p>
            <a:pPr lvl="1"/>
            <a:r>
              <a:rPr lang="en-US" dirty="0">
                <a:solidFill>
                  <a:schemeClr val="tx1"/>
                </a:solidFill>
                <a:latin typeface="Cambria" panose="02040503050406030204" pitchFamily="18" charset="0"/>
                <a:ea typeface="Cambria" panose="02040503050406030204" pitchFamily="18" charset="0"/>
                <a:cs typeface="Tahoma" pitchFamily="34" charset="0"/>
              </a:rPr>
              <a:t>A Deer IS-A Object</a:t>
            </a:r>
          </a:p>
          <a:p>
            <a:endParaRPr lang="en-US" dirty="0">
              <a:solidFill>
                <a:schemeClr val="tx1"/>
              </a:solidFill>
              <a:latin typeface="Cambria" panose="02040503050406030204" pitchFamily="18" charset="0"/>
              <a:ea typeface="Cambria" panose="02040503050406030204" pitchFamily="18" charset="0"/>
              <a:cs typeface="Tahoma" pitchFamily="34" charset="0"/>
            </a:endParaRPr>
          </a:p>
          <a:p>
            <a:endParaRPr lang="en-US" dirty="0">
              <a:solidFill>
                <a:schemeClr val="tx1"/>
              </a:solidFill>
              <a:latin typeface="Cambria" panose="02040503050406030204" pitchFamily="18" charset="0"/>
              <a:ea typeface="Cambria" panose="02040503050406030204" pitchFamily="18" charset="0"/>
              <a:cs typeface="Tahoma" pitchFamily="34" charset="0"/>
            </a:endParaRPr>
          </a:p>
          <a:p>
            <a:endParaRPr lang="en-US" dirty="0"/>
          </a:p>
        </p:txBody>
      </p:sp>
      <p:pic>
        <p:nvPicPr>
          <p:cNvPr id="4" name="Picture 2" descr="C:\Users\thanhtran\Desktop\vn.PNG"/>
          <p:cNvPicPr>
            <a:picLocks noChangeAspect="1" noChangeArrowheads="1"/>
          </p:cNvPicPr>
          <p:nvPr/>
        </p:nvPicPr>
        <p:blipFill>
          <a:blip r:embed="rId2"/>
          <a:srcRect/>
          <a:stretch>
            <a:fillRect/>
          </a:stretch>
        </p:blipFill>
        <p:spPr bwMode="auto">
          <a:xfrm>
            <a:off x="4419600" y="1352215"/>
            <a:ext cx="3748387" cy="834774"/>
          </a:xfrm>
          <a:prstGeom prst="rect">
            <a:avLst/>
          </a:prstGeom>
          <a:noFill/>
          <a:ln>
            <a:noFill/>
          </a:ln>
        </p:spPr>
      </p:pic>
      <p:pic>
        <p:nvPicPr>
          <p:cNvPr id="5" name="Picture 3" descr="C:\Users\thanhtran\Desktop\cxvb.PNG"/>
          <p:cNvPicPr>
            <a:picLocks noChangeAspect="1" noChangeArrowheads="1"/>
          </p:cNvPicPr>
          <p:nvPr/>
        </p:nvPicPr>
        <p:blipFill>
          <a:blip r:embed="rId3"/>
          <a:srcRect/>
          <a:stretch>
            <a:fillRect/>
          </a:stretch>
        </p:blipFill>
        <p:spPr bwMode="auto">
          <a:xfrm>
            <a:off x="4426894" y="3284275"/>
            <a:ext cx="3741093" cy="1059425"/>
          </a:xfrm>
          <a:prstGeom prst="rect">
            <a:avLst/>
          </a:prstGeom>
          <a:noFill/>
        </p:spPr>
      </p:pic>
      <p:sp>
        <p:nvSpPr>
          <p:cNvPr id="6" name="Down Arrow 5"/>
          <p:cNvSpPr/>
          <p:nvPr/>
        </p:nvSpPr>
        <p:spPr>
          <a:xfrm>
            <a:off x="6096000" y="2369875"/>
            <a:ext cx="6858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4057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Cambria" panose="02040503050406030204" pitchFamily="18" charset="0"/>
                <a:ea typeface="Cambria" panose="02040503050406030204" pitchFamily="18" charset="0"/>
                <a:cs typeface="Tahoma" pitchFamily="34" charset="0"/>
              </a:rPr>
              <a:t>Abstraction</a:t>
            </a:r>
          </a:p>
        </p:txBody>
      </p:sp>
      <p:sp>
        <p:nvSpPr>
          <p:cNvPr id="3" name="Text Placeholder 2"/>
          <p:cNvSpPr>
            <a:spLocks noGrp="1"/>
          </p:cNvSpPr>
          <p:nvPr>
            <p:ph type="body" idx="1"/>
          </p:nvPr>
        </p:nvSpPr>
        <p:spPr/>
        <p:txBody>
          <a:bodyPr/>
          <a:lstStyle/>
          <a:p>
            <a:r>
              <a:rPr lang="en-US" sz="2000" dirty="0">
                <a:solidFill>
                  <a:schemeClr val="tx1"/>
                </a:solidFill>
                <a:cs typeface="Tahoma" pitchFamily="34" charset="0"/>
              </a:rPr>
              <a:t>Abstraction is a process of hiding the implementation details from the user, only the functionality will be provided to the user.</a:t>
            </a:r>
          </a:p>
          <a:p>
            <a:r>
              <a:rPr lang="en-US" sz="2000" dirty="0">
                <a:solidFill>
                  <a:schemeClr val="tx1"/>
                </a:solidFill>
                <a:cs typeface="Tahoma" pitchFamily="34" charset="0"/>
              </a:rPr>
              <a:t>The user will have the information on what the object does instead of how it does it.</a:t>
            </a:r>
          </a:p>
          <a:p>
            <a:endParaRPr lang="en-US" sz="2000" dirty="0"/>
          </a:p>
        </p:txBody>
      </p:sp>
      <p:pic>
        <p:nvPicPr>
          <p:cNvPr id="4" name="Picture 2" descr="C:\Users\thanhtran\Desktop\abstract-shapes-300x166.gif"/>
          <p:cNvPicPr>
            <a:picLocks noChangeAspect="1" noChangeArrowheads="1"/>
          </p:cNvPicPr>
          <p:nvPr/>
        </p:nvPicPr>
        <p:blipFill>
          <a:blip r:embed="rId2"/>
          <a:srcRect/>
          <a:stretch>
            <a:fillRect/>
          </a:stretch>
        </p:blipFill>
        <p:spPr bwMode="auto">
          <a:xfrm>
            <a:off x="4648200" y="2663440"/>
            <a:ext cx="3203575" cy="2206216"/>
          </a:xfrm>
          <a:prstGeom prst="rect">
            <a:avLst/>
          </a:prstGeom>
          <a:noFill/>
          <a:ln>
            <a:noFill/>
          </a:ln>
        </p:spPr>
      </p:pic>
    </p:spTree>
    <p:extLst>
      <p:ext uri="{BB962C8B-B14F-4D97-AF65-F5344CB8AC3E}">
        <p14:creationId xmlns:p14="http://schemas.microsoft.com/office/powerpoint/2010/main" val="142543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Abstraction</a:t>
            </a:r>
            <a:endParaRPr lang="en-US" sz="3200" dirty="0"/>
          </a:p>
        </p:txBody>
      </p:sp>
      <p:sp>
        <p:nvSpPr>
          <p:cNvPr id="3" name="Text Placeholder 2"/>
          <p:cNvSpPr>
            <a:spLocks noGrp="1"/>
          </p:cNvSpPr>
          <p:nvPr>
            <p:ph type="body" idx="1"/>
          </p:nvPr>
        </p:nvSpPr>
        <p:spPr/>
        <p:txBody>
          <a:bodyPr/>
          <a:lstStyle/>
          <a:p>
            <a:r>
              <a:rPr lang="en-US" sz="2000" dirty="0">
                <a:solidFill>
                  <a:schemeClr val="tx1"/>
                </a:solidFill>
                <a:cs typeface="Tahoma" pitchFamily="34" charset="0"/>
              </a:rPr>
              <a:t>Using </a:t>
            </a:r>
            <a:r>
              <a:rPr lang="en-US" sz="2000" b="1" dirty="0">
                <a:solidFill>
                  <a:schemeClr val="tx1"/>
                </a:solidFill>
                <a:cs typeface="Tahoma" pitchFamily="34" charset="0"/>
              </a:rPr>
              <a:t>abstract</a:t>
            </a:r>
            <a:r>
              <a:rPr lang="en-US" sz="2000" dirty="0">
                <a:solidFill>
                  <a:schemeClr val="tx1"/>
                </a:solidFill>
                <a:cs typeface="Tahoma" pitchFamily="34" charset="0"/>
              </a:rPr>
              <a:t> keyword</a:t>
            </a:r>
          </a:p>
          <a:p>
            <a:r>
              <a:rPr lang="en-US" sz="2000" dirty="0">
                <a:solidFill>
                  <a:schemeClr val="tx1"/>
                </a:solidFill>
                <a:cs typeface="Tahoma" pitchFamily="34" charset="0"/>
              </a:rPr>
              <a:t>Abstract classes may or may not contain </a:t>
            </a:r>
            <a:r>
              <a:rPr lang="en-US" sz="2000" i="1" dirty="0">
                <a:solidFill>
                  <a:schemeClr val="tx1"/>
                </a:solidFill>
                <a:cs typeface="Tahoma" pitchFamily="34" charset="0"/>
              </a:rPr>
              <a:t>abstract methods</a:t>
            </a:r>
            <a:r>
              <a:rPr lang="en-US" sz="2000" dirty="0">
                <a:solidFill>
                  <a:schemeClr val="tx1"/>
                </a:solidFill>
                <a:cs typeface="Tahoma" pitchFamily="34" charset="0"/>
              </a:rPr>
              <a:t>, i.e., methods without body ( public void get(); )</a:t>
            </a:r>
          </a:p>
          <a:p>
            <a:r>
              <a:rPr lang="en-US" sz="2000" dirty="0">
                <a:solidFill>
                  <a:schemeClr val="tx1"/>
                </a:solidFill>
                <a:cs typeface="Tahoma" pitchFamily="34" charset="0"/>
              </a:rPr>
              <a:t>if a class has at least one abstract method, then the class </a:t>
            </a:r>
            <a:r>
              <a:rPr lang="en-US" sz="2000" b="1" dirty="0">
                <a:solidFill>
                  <a:schemeClr val="tx1"/>
                </a:solidFill>
                <a:cs typeface="Tahoma" pitchFamily="34" charset="0"/>
              </a:rPr>
              <a:t>must </a:t>
            </a:r>
            <a:r>
              <a:rPr lang="en-US" sz="2000" dirty="0">
                <a:solidFill>
                  <a:schemeClr val="tx1"/>
                </a:solidFill>
                <a:cs typeface="Tahoma" pitchFamily="34" charset="0"/>
              </a:rPr>
              <a:t>be declared </a:t>
            </a:r>
            <a:r>
              <a:rPr lang="en-US" sz="2000" b="1" dirty="0">
                <a:solidFill>
                  <a:schemeClr val="tx1"/>
                </a:solidFill>
                <a:cs typeface="Tahoma" pitchFamily="34" charset="0"/>
              </a:rPr>
              <a:t>abstract</a:t>
            </a:r>
            <a:r>
              <a:rPr lang="en-US" sz="2000" dirty="0">
                <a:solidFill>
                  <a:schemeClr val="tx1"/>
                </a:solidFill>
                <a:cs typeface="Tahoma" pitchFamily="34" charset="0"/>
              </a:rPr>
              <a:t>.</a:t>
            </a:r>
          </a:p>
          <a:p>
            <a:r>
              <a:rPr lang="en-US" sz="2000" dirty="0">
                <a:solidFill>
                  <a:schemeClr val="tx1"/>
                </a:solidFill>
                <a:cs typeface="Tahoma" pitchFamily="34" charset="0"/>
              </a:rPr>
              <a:t>To use an abstract class, you have to inherit it from another class, provide implementations to the abstract methods in it.</a:t>
            </a:r>
          </a:p>
          <a:p>
            <a:r>
              <a:rPr lang="en-US" sz="2000" dirty="0">
                <a:solidFill>
                  <a:schemeClr val="tx1"/>
                </a:solidFill>
                <a:cs typeface="Tahoma" pitchFamily="34" charset="0"/>
              </a:rPr>
              <a:t>If a class is declared abstract, it cannot be instantiated.</a:t>
            </a:r>
          </a:p>
          <a:p>
            <a:endParaRPr lang="en-US" sz="2000" dirty="0"/>
          </a:p>
        </p:txBody>
      </p:sp>
    </p:spTree>
    <p:extLst>
      <p:ext uri="{BB962C8B-B14F-4D97-AF65-F5344CB8AC3E}">
        <p14:creationId xmlns:p14="http://schemas.microsoft.com/office/powerpoint/2010/main" val="12967389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3"/>
          <p:cNvSpPr txBox="1">
            <a:spLocks noGrp="1"/>
          </p:cNvSpPr>
          <p:nvPr>
            <p:ph type="title"/>
          </p:nvPr>
        </p:nvSpPr>
        <p:spPr>
          <a:xfrm>
            <a:off x="723901" y="286789"/>
            <a:ext cx="7810500" cy="487499"/>
          </a:xfrm>
          <a:prstGeom prst="rect">
            <a:avLst/>
          </a:prstGeom>
          <a:noFill/>
          <a:ln>
            <a:noFill/>
          </a:ln>
        </p:spPr>
        <p:txBody>
          <a:bodyPr spcFirstLastPara="1" wrap="square" lIns="68575" tIns="68575" rIns="68575" bIns="68575" anchor="ctr" anchorCtr="0">
            <a:normAutofit/>
          </a:bodyPr>
          <a:lstStyle/>
          <a:p>
            <a:pPr marL="0" marR="0" lvl="0" indent="0" algn="r" rtl="0">
              <a:lnSpc>
                <a:spcPct val="90000"/>
              </a:lnSpc>
              <a:spcBef>
                <a:spcPts val="0"/>
              </a:spcBef>
              <a:spcAft>
                <a:spcPts val="0"/>
              </a:spcAft>
              <a:buClr>
                <a:schemeClr val="dk1"/>
              </a:buClr>
              <a:buSzPts val="1100"/>
              <a:buFont typeface="Calibri"/>
              <a:buNone/>
            </a:pPr>
            <a:r>
              <a:rPr lang="en-US" sz="2430">
                <a:solidFill>
                  <a:srgbClr val="FF0000"/>
                </a:solidFill>
                <a:latin typeface="Tahoma"/>
                <a:ea typeface="Tahoma"/>
                <a:cs typeface="Tahoma"/>
                <a:sym typeface="Tahoma"/>
              </a:rPr>
              <a:t>Lab 3</a:t>
            </a:r>
            <a:endParaRPr sz="2700" i="1">
              <a:solidFill>
                <a:srgbClr val="FF0000"/>
              </a:solidFill>
              <a:latin typeface="Tahoma"/>
              <a:ea typeface="Tahoma"/>
              <a:cs typeface="Tahoma"/>
              <a:sym typeface="Tahoma"/>
            </a:endParaRPr>
          </a:p>
        </p:txBody>
      </p:sp>
      <p:sp>
        <p:nvSpPr>
          <p:cNvPr id="301" name="Google Shape;301;p33"/>
          <p:cNvSpPr txBox="1">
            <a:spLocks noGrp="1"/>
          </p:cNvSpPr>
          <p:nvPr>
            <p:ph type="body" idx="1"/>
          </p:nvPr>
        </p:nvSpPr>
        <p:spPr>
          <a:xfrm>
            <a:off x="59475" y="1057275"/>
            <a:ext cx="6286800" cy="3779100"/>
          </a:xfrm>
          <a:prstGeom prst="rect">
            <a:avLst/>
          </a:prstGeom>
          <a:noFill/>
          <a:ln>
            <a:noFill/>
          </a:ln>
        </p:spPr>
        <p:txBody>
          <a:bodyPr spcFirstLastPara="1" wrap="square" lIns="68575" tIns="68575" rIns="68575" bIns="68575" anchor="t" anchorCtr="0">
            <a:noAutofit/>
          </a:bodyPr>
          <a:lstStyle/>
          <a:p>
            <a:pPr marL="0" lvl="0" indent="0" algn="l" rtl="0">
              <a:lnSpc>
                <a:spcPct val="90000"/>
              </a:lnSpc>
              <a:spcBef>
                <a:spcPts val="800"/>
              </a:spcBef>
              <a:spcAft>
                <a:spcPts val="0"/>
              </a:spcAft>
              <a:buSzPts val="2100"/>
              <a:buNone/>
            </a:pPr>
            <a:r>
              <a:rPr lang="en-US"/>
              <a:t>Tạo package </a:t>
            </a:r>
            <a:r>
              <a:rPr lang="en-US" b="1"/>
              <a:t>com.demo.core.lab3</a:t>
            </a:r>
            <a:endParaRPr b="1"/>
          </a:p>
          <a:p>
            <a:pPr marL="457200" lvl="0" indent="-361950" algn="l" rtl="0">
              <a:lnSpc>
                <a:spcPct val="90000"/>
              </a:lnSpc>
              <a:spcBef>
                <a:spcPts val="800"/>
              </a:spcBef>
              <a:spcAft>
                <a:spcPts val="0"/>
              </a:spcAft>
              <a:buSzPts val="2100"/>
              <a:buNone/>
            </a:pPr>
            <a:r>
              <a:rPr lang="en-US"/>
              <a:t>Tạo class Shape với thuộc tính color</a:t>
            </a:r>
            <a:endParaRPr/>
          </a:p>
          <a:p>
            <a:pPr marL="457200" marR="0" lvl="0" indent="-361950" algn="l" rtl="0">
              <a:lnSpc>
                <a:spcPct val="90000"/>
              </a:lnSpc>
              <a:spcBef>
                <a:spcPts val="800"/>
              </a:spcBef>
              <a:spcAft>
                <a:spcPts val="0"/>
              </a:spcAft>
              <a:buClr>
                <a:schemeClr val="dk1"/>
              </a:buClr>
              <a:buSzPts val="2100"/>
              <a:buFont typeface="Arial"/>
              <a:buChar char="•"/>
            </a:pPr>
            <a:r>
              <a:rPr lang="en-US"/>
              <a:t>Method getArea() is abstract method</a:t>
            </a:r>
            <a:endParaRPr>
              <a:latin typeface="Tahoma"/>
              <a:ea typeface="Tahoma"/>
              <a:cs typeface="Tahoma"/>
              <a:sym typeface="Tahoma"/>
            </a:endParaRPr>
          </a:p>
          <a:p>
            <a:pPr marL="95250" marR="0" lvl="0" indent="0" algn="l" rtl="0">
              <a:lnSpc>
                <a:spcPct val="90000"/>
              </a:lnSpc>
              <a:spcBef>
                <a:spcPts val="800"/>
              </a:spcBef>
              <a:spcAft>
                <a:spcPts val="0"/>
              </a:spcAft>
              <a:buClr>
                <a:schemeClr val="dk1"/>
              </a:buClr>
              <a:buSzPts val="2100"/>
              <a:buNone/>
            </a:pPr>
            <a:r>
              <a:rPr lang="en-US"/>
              <a:t>Tạo class Rectangle (hình chữ nhật) và Triangle (tam giác) là hai lớp con của Shape, với thêm 2 thuộc tính length, width</a:t>
            </a:r>
            <a:endParaRPr/>
          </a:p>
          <a:p>
            <a:pPr marL="95250" lvl="0" indent="0" algn="l" rtl="0">
              <a:lnSpc>
                <a:spcPct val="90000"/>
              </a:lnSpc>
              <a:spcBef>
                <a:spcPts val="800"/>
              </a:spcBef>
              <a:spcAft>
                <a:spcPts val="0"/>
              </a:spcAft>
              <a:buSzPts val="2100"/>
              <a:buNone/>
            </a:pPr>
            <a:r>
              <a:rPr lang="en-US"/>
              <a:t>Overwrite method getArea() trong class Rectangle và Triangle tính diện tích tương ứng.</a:t>
            </a:r>
            <a:endParaRPr/>
          </a:p>
          <a:p>
            <a:pPr marL="95250" lvl="0" indent="0" algn="l" rtl="0">
              <a:lnSpc>
                <a:spcPct val="90000"/>
              </a:lnSpc>
              <a:spcBef>
                <a:spcPts val="800"/>
              </a:spcBef>
              <a:spcAft>
                <a:spcPts val="0"/>
              </a:spcAft>
              <a:buSzPts val="2100"/>
              <a:buNone/>
            </a:pPr>
            <a:r>
              <a:rPr lang="en-US" u="sng">
                <a:solidFill>
                  <a:schemeClr val="hlink"/>
                </a:solidFill>
                <a:hlinkClick r:id="rId3"/>
              </a:rPr>
              <a:t>https://www.w3schools.com/java/java_abstract.asp</a:t>
            </a:r>
            <a:endParaRPr/>
          </a:p>
        </p:txBody>
      </p:sp>
      <p:pic>
        <p:nvPicPr>
          <p:cNvPr id="302" name="Google Shape;302;p33"/>
          <p:cNvPicPr preferRelativeResize="0"/>
          <p:nvPr/>
        </p:nvPicPr>
        <p:blipFill rotWithShape="1">
          <a:blip r:embed="rId4">
            <a:alphaModFix/>
          </a:blip>
          <a:srcRect/>
          <a:stretch/>
        </p:blipFill>
        <p:spPr>
          <a:xfrm>
            <a:off x="6346147" y="1468442"/>
            <a:ext cx="2678906" cy="285035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Encapsulation</a:t>
            </a:r>
          </a:p>
        </p:txBody>
      </p:sp>
      <p:sp>
        <p:nvSpPr>
          <p:cNvPr id="3" name="Text Placeholder 2"/>
          <p:cNvSpPr>
            <a:spLocks noGrp="1"/>
          </p:cNvSpPr>
          <p:nvPr>
            <p:ph type="body" idx="1"/>
          </p:nvPr>
        </p:nvSpPr>
        <p:spPr/>
        <p:txBody>
          <a:bodyPr/>
          <a:lstStyle/>
          <a:p>
            <a:r>
              <a:rPr lang="en-US" sz="2000" b="1" dirty="0">
                <a:solidFill>
                  <a:schemeClr val="tx1"/>
                </a:solidFill>
                <a:latin typeface="Cambria" panose="02040503050406030204" pitchFamily="18" charset="0"/>
                <a:ea typeface="Cambria" panose="02040503050406030204" pitchFamily="18" charset="0"/>
                <a:cs typeface="Tahoma" panose="020B0604030504040204" pitchFamily="34" charset="0"/>
              </a:rPr>
              <a:t>Encapsulation</a:t>
            </a:r>
            <a:r>
              <a:rPr lang="en-US" sz="2000" dirty="0">
                <a:solidFill>
                  <a:schemeClr val="tx1"/>
                </a:solidFill>
                <a:latin typeface="Cambria" panose="02040503050406030204" pitchFamily="18" charset="0"/>
                <a:ea typeface="Cambria" panose="02040503050406030204" pitchFamily="18" charset="0"/>
                <a:cs typeface="Tahoma" panose="020B0604030504040204" pitchFamily="34" charset="0"/>
              </a:rPr>
              <a:t> is one of the four fundamental OOP concepts. The other three are inheritance, polymorphism, and abstraction.</a:t>
            </a:r>
          </a:p>
          <a:p>
            <a:r>
              <a:rPr lang="en-US" sz="2000" dirty="0">
                <a:solidFill>
                  <a:schemeClr val="tx1"/>
                </a:solidFill>
                <a:latin typeface="Cambria" panose="02040503050406030204" pitchFamily="18" charset="0"/>
                <a:ea typeface="Cambria" panose="02040503050406030204" pitchFamily="18" charset="0"/>
                <a:cs typeface="Tahoma" panose="020B0604030504040204" pitchFamily="34" charset="0"/>
              </a:rPr>
              <a:t>Encapsulation in Java is a mechanism of wrapping the data (variables) and code acting on the data (methods) together as a single unit</a:t>
            </a:r>
          </a:p>
          <a:p>
            <a:r>
              <a:rPr lang="en-US" sz="2000" dirty="0">
                <a:solidFill>
                  <a:schemeClr val="tx1"/>
                </a:solidFill>
                <a:latin typeface="Cambria" panose="02040503050406030204" pitchFamily="18" charset="0"/>
                <a:ea typeface="Cambria" panose="02040503050406030204" pitchFamily="18" charset="0"/>
                <a:cs typeface="Tahoma" panose="020B0604030504040204" pitchFamily="34" charset="0"/>
              </a:rPr>
              <a:t>The variables of a class will be hidden from other classes, and can be accessed only through the methods of their current class. Therefore, it is also known as </a:t>
            </a:r>
            <a:r>
              <a:rPr lang="en-US" sz="2000" b="1" dirty="0">
                <a:solidFill>
                  <a:schemeClr val="tx1"/>
                </a:solidFill>
                <a:latin typeface="Cambria" panose="02040503050406030204" pitchFamily="18" charset="0"/>
                <a:ea typeface="Cambria" panose="02040503050406030204" pitchFamily="18" charset="0"/>
                <a:cs typeface="Tahoma" panose="020B0604030504040204" pitchFamily="34" charset="0"/>
              </a:rPr>
              <a:t>data hiding</a:t>
            </a:r>
            <a:endParaRPr lang="en-US" sz="2000" dirty="0">
              <a:solidFill>
                <a:schemeClr val="tx1"/>
              </a:solidFill>
              <a:latin typeface="Cambria" panose="02040503050406030204" pitchFamily="18" charset="0"/>
              <a:ea typeface="Cambria" panose="02040503050406030204" pitchFamily="18" charset="0"/>
              <a:cs typeface="Tahoma" panose="020B0604030504040204" pitchFamily="34" charset="0"/>
            </a:endParaRPr>
          </a:p>
        </p:txBody>
      </p:sp>
    </p:spTree>
    <p:extLst>
      <p:ext uri="{BB962C8B-B14F-4D97-AF65-F5344CB8AC3E}">
        <p14:creationId xmlns:p14="http://schemas.microsoft.com/office/powerpoint/2010/main" val="488371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Cambria" panose="02040503050406030204" pitchFamily="18" charset="0"/>
                <a:ea typeface="Cambria" panose="02040503050406030204" pitchFamily="18" charset="0"/>
                <a:cs typeface="Tahoma" pitchFamily="34" charset="0"/>
              </a:rPr>
              <a:t>Encapsulation</a:t>
            </a:r>
          </a:p>
        </p:txBody>
      </p:sp>
      <p:sp>
        <p:nvSpPr>
          <p:cNvPr id="3" name="Text Placeholder 2"/>
          <p:cNvSpPr>
            <a:spLocks noGrp="1"/>
          </p:cNvSpPr>
          <p:nvPr>
            <p:ph type="body" idx="1"/>
          </p:nvPr>
        </p:nvSpPr>
        <p:spPr>
          <a:xfrm>
            <a:off x="628650" y="1123950"/>
            <a:ext cx="4476750" cy="3508669"/>
          </a:xfrm>
        </p:spPr>
        <p:txBody>
          <a:bodyPr/>
          <a:lstStyle/>
          <a:p>
            <a:r>
              <a:rPr lang="en-US" sz="2000" dirty="0">
                <a:solidFill>
                  <a:schemeClr val="tx1"/>
                </a:solidFill>
                <a:cs typeface="Tahoma" panose="020B0604030504040204" pitchFamily="34" charset="0"/>
              </a:rPr>
              <a:t>Benefits of Encapsulation</a:t>
            </a:r>
            <a:endParaRPr lang="vi-VN" sz="2000" dirty="0">
              <a:solidFill>
                <a:schemeClr val="tx1"/>
              </a:solidFill>
              <a:cs typeface="Tahoma" panose="020B0604030504040204" pitchFamily="34" charset="0"/>
            </a:endParaRPr>
          </a:p>
          <a:p>
            <a:pPr lvl="1"/>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The fields of a class can be made read-only or write-only.</a:t>
            </a:r>
            <a:endParaRPr lang="vi-VN" dirty="0">
              <a:solidFill>
                <a:schemeClr val="tx1"/>
              </a:solidFill>
              <a:latin typeface="Cambria" panose="02040503050406030204" pitchFamily="18" charset="0"/>
              <a:ea typeface="Cambria" panose="02040503050406030204" pitchFamily="18" charset="0"/>
              <a:cs typeface="Tahoma" panose="020B0604030504040204" pitchFamily="34" charset="0"/>
            </a:endParaRPr>
          </a:p>
          <a:p>
            <a:pPr lvl="1"/>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 </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A class can have total control over what is stored in its fields.</a:t>
            </a:r>
          </a:p>
          <a:p>
            <a:endParaRPr lang="en-US" sz="2000" dirty="0"/>
          </a:p>
        </p:txBody>
      </p:sp>
      <p:pic>
        <p:nvPicPr>
          <p:cNvPr id="4" name="Picture 2" descr="C:\Users\thanhtran\Desktop\gfh.PNG"/>
          <p:cNvPicPr>
            <a:picLocks noChangeAspect="1" noChangeArrowheads="1"/>
          </p:cNvPicPr>
          <p:nvPr/>
        </p:nvPicPr>
        <p:blipFill>
          <a:blip r:embed="rId3"/>
          <a:srcRect/>
          <a:stretch>
            <a:fillRect/>
          </a:stretch>
        </p:blipFill>
        <p:spPr bwMode="auto">
          <a:xfrm>
            <a:off x="5181600" y="1014766"/>
            <a:ext cx="2613359" cy="3972305"/>
          </a:xfrm>
          <a:prstGeom prst="rect">
            <a:avLst/>
          </a:prstGeom>
          <a:noFill/>
        </p:spPr>
      </p:pic>
    </p:spTree>
    <p:extLst>
      <p:ext uri="{BB962C8B-B14F-4D97-AF65-F5344CB8AC3E}">
        <p14:creationId xmlns:p14="http://schemas.microsoft.com/office/powerpoint/2010/main" val="3260388985"/>
      </p:ext>
    </p:extLst>
  </p:cSld>
  <p:clrMapOvr>
    <a:overrideClrMapping bg1="lt1" tx1="dk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6"/>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a:solidFill>
                  <a:srgbClr val="FF0000"/>
                </a:solidFill>
              </a:rPr>
              <a:t>Lab 4</a:t>
            </a:r>
            <a:endParaRPr>
              <a:solidFill>
                <a:srgbClr val="FF0000"/>
              </a:solidFill>
            </a:endParaRPr>
          </a:p>
        </p:txBody>
      </p:sp>
      <p:sp>
        <p:nvSpPr>
          <p:cNvPr id="321" name="Google Shape;321;p36"/>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a:t>Tạo get/set cho các Class ở Lab 2,3</a:t>
            </a:r>
            <a:endParaRPr/>
          </a:p>
          <a:p>
            <a:pPr marL="457200" marR="0" lvl="0" indent="-361950" algn="l" rtl="0">
              <a:lnSpc>
                <a:spcPct val="90000"/>
              </a:lnSpc>
              <a:spcBef>
                <a:spcPts val="800"/>
              </a:spcBef>
              <a:spcAft>
                <a:spcPts val="0"/>
              </a:spcAft>
              <a:buClr>
                <a:schemeClr val="dk1"/>
              </a:buClr>
              <a:buSzPts val="2100"/>
              <a:buFont typeface="Arial"/>
              <a:buChar char="•"/>
            </a:pPr>
            <a:r>
              <a:rPr lang="en-US"/>
              <a:t>Set các giá trị cho các objects đó</a:t>
            </a:r>
            <a:endParaRPr/>
          </a:p>
          <a:p>
            <a:pPr marL="457200" lvl="0" indent="-361950" algn="l" rtl="0">
              <a:lnSpc>
                <a:spcPct val="90000"/>
              </a:lnSpc>
              <a:spcBef>
                <a:spcPts val="800"/>
              </a:spcBef>
              <a:spcAft>
                <a:spcPts val="0"/>
              </a:spcAft>
              <a:buSzPts val="2100"/>
              <a:buChar char="•"/>
            </a:pPr>
            <a:r>
              <a:rPr lang="en-US" u="sng">
                <a:solidFill>
                  <a:schemeClr val="hlink"/>
                </a:solidFill>
                <a:hlinkClick r:id="rId3"/>
              </a:rPr>
              <a:t>https://www.w3schools.com/java/java_encapsulation.asp</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Tahoma" pitchFamily="34" charset="0"/>
              </a:rPr>
              <a:t>Interfaces</a:t>
            </a:r>
          </a:p>
        </p:txBody>
      </p:sp>
      <p:sp>
        <p:nvSpPr>
          <p:cNvPr id="3" name="Text Placeholder 2"/>
          <p:cNvSpPr>
            <a:spLocks noGrp="1"/>
          </p:cNvSpPr>
          <p:nvPr>
            <p:ph type="body" idx="1"/>
          </p:nvPr>
        </p:nvSpPr>
        <p:spPr/>
        <p:txBody>
          <a:bodyPr/>
          <a:lstStyle/>
          <a:p>
            <a:r>
              <a:rPr lang="en-US" sz="2000" dirty="0"/>
              <a:t>An interface is a reference type in Java. It is similar to class.</a:t>
            </a:r>
          </a:p>
          <a:p>
            <a:r>
              <a:rPr lang="en-US" sz="2000" dirty="0"/>
              <a:t>It is a collection of abstract methods. A class implements an interface, thereby inheriting the abstract methods of the interface.</a:t>
            </a:r>
          </a:p>
          <a:p>
            <a:r>
              <a:rPr lang="en-US" sz="2000" dirty="0"/>
              <a:t>Writing an interface is similar to writing a class. But a class describes the attributes and behaviors of an object. </a:t>
            </a:r>
          </a:p>
          <a:p>
            <a:r>
              <a:rPr lang="en-US" sz="2000" dirty="0"/>
              <a:t>And an interface contains behaviors that a class implements.</a:t>
            </a:r>
          </a:p>
          <a:p>
            <a:r>
              <a:rPr lang="en-US" sz="2000" dirty="0"/>
              <a:t>Unless the class that implements the interface, all the methods of the interface need to be defined in the class.</a:t>
            </a:r>
          </a:p>
          <a:p>
            <a:endParaRPr lang="en-US" sz="2000" dirty="0"/>
          </a:p>
          <a:p>
            <a:endParaRPr lang="en-US" sz="2000" dirty="0"/>
          </a:p>
        </p:txBody>
      </p:sp>
    </p:spTree>
    <p:extLst>
      <p:ext uri="{BB962C8B-B14F-4D97-AF65-F5344CB8AC3E}">
        <p14:creationId xmlns:p14="http://schemas.microsoft.com/office/powerpoint/2010/main" val="150142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Tahoma" pitchFamily="34" charset="0"/>
              </a:rPr>
              <a:t>Interfaces</a:t>
            </a:r>
          </a:p>
        </p:txBody>
      </p:sp>
      <p:sp>
        <p:nvSpPr>
          <p:cNvPr id="3" name="Text Placeholder 2"/>
          <p:cNvSpPr>
            <a:spLocks noGrp="1"/>
          </p:cNvSpPr>
          <p:nvPr>
            <p:ph type="body" idx="1"/>
          </p:nvPr>
        </p:nvSpPr>
        <p:spPr/>
        <p:txBody>
          <a:bodyPr/>
          <a:lstStyle/>
          <a:p>
            <a:r>
              <a:rPr lang="en-US" sz="2000" dirty="0">
                <a:solidFill>
                  <a:schemeClr val="tx1"/>
                </a:solidFill>
                <a:latin typeface="Cambria" panose="02040503050406030204" pitchFamily="18" charset="0"/>
                <a:ea typeface="Cambria" panose="02040503050406030204" pitchFamily="18" charset="0"/>
                <a:cs typeface="Tahoma" panose="020B0604030504040204" pitchFamily="34" charset="0"/>
              </a:rPr>
              <a:t>What is different with a class</a:t>
            </a:r>
          </a:p>
          <a:p>
            <a:pPr lvl="1"/>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You cannot instantiate an interface.</a:t>
            </a:r>
          </a:p>
          <a:p>
            <a:pPr lvl="1"/>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An interface does not contain any constructors.</a:t>
            </a:r>
          </a:p>
          <a:p>
            <a:pPr lvl="1"/>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All of the methods in an interface are abstract.</a:t>
            </a:r>
          </a:p>
          <a:p>
            <a:pPr lvl="1"/>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An interface cannot contain instance fields. The only fields that can appear in an interface must be declared both static and final.</a:t>
            </a:r>
          </a:p>
          <a:p>
            <a:pPr lvl="1"/>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An interface is not extended by a class; it is implemented by a class.</a:t>
            </a:r>
          </a:p>
          <a:p>
            <a:pPr lvl="1"/>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An interface can extend multiple interfaces.</a:t>
            </a:r>
          </a:p>
          <a:p>
            <a:endParaRPr lang="en-US" dirty="0">
              <a:solidFill>
                <a:schemeClr val="tx1"/>
              </a:solidFill>
              <a:latin typeface="Cambria" panose="02040503050406030204" pitchFamily="18" charset="0"/>
              <a:ea typeface="Cambria" panose="02040503050406030204" pitchFamily="18" charset="0"/>
              <a:cs typeface="Tahoma" panose="020B0604030504040204" pitchFamily="34" charset="0"/>
            </a:endParaRPr>
          </a:p>
          <a:p>
            <a:pPr lvl="1"/>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490327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Cambria" panose="02040503050406030204" pitchFamily="18" charset="0"/>
                <a:ea typeface="Cambria" panose="02040503050406030204" pitchFamily="18" charset="0"/>
                <a:cs typeface="Tahoma" pitchFamily="34" charset="0"/>
              </a:rPr>
              <a:t>Interfaces</a:t>
            </a:r>
          </a:p>
        </p:txBody>
      </p:sp>
      <p:sp>
        <p:nvSpPr>
          <p:cNvPr id="3" name="Text Placeholder 2"/>
          <p:cNvSpPr>
            <a:spLocks noGrp="1"/>
          </p:cNvSpPr>
          <p:nvPr>
            <p:ph type="body" idx="1"/>
          </p:nvPr>
        </p:nvSpPr>
        <p:spPr>
          <a:xfrm>
            <a:off x="605518" y="1123950"/>
            <a:ext cx="7886700" cy="3263400"/>
          </a:xfrm>
        </p:spPr>
        <p:txBody>
          <a:bodyPr/>
          <a:lstStyle/>
          <a:p>
            <a:r>
              <a:rPr lang="en-US" sz="2000" dirty="0">
                <a:solidFill>
                  <a:schemeClr val="tx1"/>
                </a:solidFill>
                <a:latin typeface="Cambria" panose="02040503050406030204" pitchFamily="18" charset="0"/>
                <a:ea typeface="Cambria" panose="02040503050406030204" pitchFamily="18" charset="0"/>
                <a:cs typeface="Tahoma" panose="020B0604030504040204" pitchFamily="34" charset="0"/>
              </a:rPr>
              <a:t>How to write Interfaces on Java?</a:t>
            </a:r>
          </a:p>
          <a:p>
            <a:pPr lvl="1"/>
            <a:r>
              <a:rPr lang="en-US" b="1" dirty="0">
                <a:solidFill>
                  <a:schemeClr val="tx1"/>
                </a:solidFill>
                <a:latin typeface="Cambria" panose="02040503050406030204" pitchFamily="18" charset="0"/>
                <a:ea typeface="Cambria" panose="02040503050406030204" pitchFamily="18" charset="0"/>
                <a:cs typeface="Tahoma" panose="020B0604030504040204" pitchFamily="34" charset="0"/>
              </a:rPr>
              <a:t>interface</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keyword is used to declare an interface.</a:t>
            </a:r>
          </a:p>
          <a:p>
            <a:pPr lvl="1"/>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An interface is implicitly abstract. </a:t>
            </a:r>
            <a:endParaRPr lang="vi-VN" dirty="0">
              <a:solidFill>
                <a:schemeClr val="tx1"/>
              </a:solidFill>
              <a:latin typeface="Cambria" panose="02040503050406030204" pitchFamily="18" charset="0"/>
              <a:ea typeface="Cambria" panose="02040503050406030204" pitchFamily="18" charset="0"/>
              <a:cs typeface="Tahoma" panose="020B0604030504040204" pitchFamily="34" charset="0"/>
            </a:endParaRPr>
          </a:p>
          <a:p>
            <a:pPr lvl="1"/>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Each method in an interface is also implicitly abstract, so the abstract keyword is not needed.</a:t>
            </a:r>
          </a:p>
          <a:p>
            <a:pPr lvl="1"/>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Methods in an interface are implicitly public.</a:t>
            </a:r>
          </a:p>
          <a:p>
            <a:endParaRPr lang="en-US" dirty="0">
              <a:solidFill>
                <a:schemeClr val="tx1"/>
              </a:solidFill>
              <a:latin typeface="Cambria" panose="02040503050406030204" pitchFamily="18" charset="0"/>
              <a:ea typeface="Cambria" panose="02040503050406030204" pitchFamily="18" charset="0"/>
              <a:cs typeface="Tahoma" panose="020B0604030504040204" pitchFamily="34" charset="0"/>
            </a:endParaRPr>
          </a:p>
          <a:p>
            <a:pPr lvl="1"/>
            <a:endParaRPr lang="en-US"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a:stretch>
            <a:fillRect/>
          </a:stretch>
        </p:blipFill>
        <p:spPr>
          <a:xfrm>
            <a:off x="2286000" y="3181350"/>
            <a:ext cx="4697247" cy="1726834"/>
          </a:xfrm>
          <a:prstGeom prst="rect">
            <a:avLst/>
          </a:prstGeom>
        </p:spPr>
      </p:pic>
    </p:spTree>
    <p:extLst>
      <p:ext uri="{BB962C8B-B14F-4D97-AF65-F5344CB8AC3E}">
        <p14:creationId xmlns:p14="http://schemas.microsoft.com/office/powerpoint/2010/main" val="1242300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600" b="1" dirty="0">
                <a:cs typeface="Calibri" panose="020F0502020204030204" pitchFamily="34" charset="0"/>
              </a:rPr>
              <a:t>Overview</a:t>
            </a:r>
            <a:r>
              <a:rPr lang="en-US" sz="3600" b="1" dirty="0">
                <a:cs typeface="Calibri" panose="020F0502020204030204" pitchFamily="34" charset="0"/>
              </a:rPr>
              <a:t> and setup</a:t>
            </a:r>
            <a:endParaRPr lang="en-US" dirty="0"/>
          </a:p>
        </p:txBody>
      </p:sp>
      <p:sp>
        <p:nvSpPr>
          <p:cNvPr id="3" name="Text Placeholder 2"/>
          <p:cNvSpPr>
            <a:spLocks noGrp="1"/>
          </p:cNvSpPr>
          <p:nvPr>
            <p:ph type="body" idx="1"/>
          </p:nvPr>
        </p:nvSpPr>
        <p:spPr/>
        <p:txBody>
          <a:bodyPr/>
          <a:lstStyle/>
          <a:p>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Java programming language was originally developed by Sun Microsystems</a:t>
            </a:r>
          </a:p>
          <a:p>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Java built to suit various types of platforms. </a:t>
            </a:r>
          </a:p>
          <a:p>
            <a:pPr lvl="1"/>
            <a:r>
              <a:rPr lang="en-US" sz="2000" dirty="0">
                <a:solidFill>
                  <a:schemeClr val="tx1"/>
                </a:solidFill>
                <a:latin typeface="Cambria" panose="02040503050406030204" pitchFamily="18" charset="0"/>
                <a:ea typeface="Cambria" panose="02040503050406030204" pitchFamily="18" charset="0"/>
                <a:cs typeface="Tahoma" panose="020B0604030504040204" pitchFamily="34" charset="0"/>
              </a:rPr>
              <a:t>For example: J2EE for Enterprise Applications, J2ME for Mobile Applications.</a:t>
            </a:r>
          </a:p>
          <a:p>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Java is guaranteed to be </a:t>
            </a:r>
            <a:r>
              <a:rPr lang="en-US" b="1" dirty="0">
                <a:solidFill>
                  <a:schemeClr val="tx1"/>
                </a:solidFill>
                <a:latin typeface="Cambria" panose="02040503050406030204" pitchFamily="18" charset="0"/>
                <a:ea typeface="Cambria" panose="02040503050406030204" pitchFamily="18" charset="0"/>
                <a:cs typeface="Tahoma" panose="020B0604030504040204" pitchFamily="34" charset="0"/>
              </a:rPr>
              <a:t>Write Once, Run Anywhere</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a:t>
            </a:r>
          </a:p>
          <a:p>
            <a:endParaRPr lang="en-US" dirty="0"/>
          </a:p>
        </p:txBody>
      </p:sp>
    </p:spTree>
    <p:extLst>
      <p:ext uri="{BB962C8B-B14F-4D97-AF65-F5344CB8AC3E}">
        <p14:creationId xmlns:p14="http://schemas.microsoft.com/office/powerpoint/2010/main" val="3855542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0CC21-29D4-472D-9D68-23D2D1B9A37D}"/>
              </a:ext>
            </a:extLst>
          </p:cNvPr>
          <p:cNvSpPr>
            <a:spLocks noGrp="1"/>
          </p:cNvSpPr>
          <p:nvPr>
            <p:ph type="title"/>
          </p:nvPr>
        </p:nvSpPr>
        <p:spPr/>
        <p:txBody>
          <a:bodyPr/>
          <a:lstStyle/>
          <a:p>
            <a:r>
              <a:rPr lang="en-US" sz="3600" b="1" dirty="0">
                <a:cs typeface="Tahoma" pitchFamily="34" charset="0"/>
              </a:rPr>
              <a:t>Interfaces</a:t>
            </a:r>
            <a:endParaRPr lang="en-US" dirty="0"/>
          </a:p>
        </p:txBody>
      </p:sp>
      <p:sp>
        <p:nvSpPr>
          <p:cNvPr id="3" name="Text Placeholder 2">
            <a:extLst>
              <a:ext uri="{FF2B5EF4-FFF2-40B4-BE49-F238E27FC236}">
                <a16:creationId xmlns:a16="http://schemas.microsoft.com/office/drawing/2014/main" id="{F4D91ACE-D78E-4D57-8152-2AA121AA2C48}"/>
              </a:ext>
            </a:extLst>
          </p:cNvPr>
          <p:cNvSpPr>
            <a:spLocks noGrp="1"/>
          </p:cNvSpPr>
          <p:nvPr>
            <p:ph type="body" idx="1"/>
          </p:nvPr>
        </p:nvSpPr>
        <p:spPr/>
        <p:txBody>
          <a:bodyPr/>
          <a:lstStyle/>
          <a:p>
            <a:r>
              <a:rPr lang="en-US" sz="2000" dirty="0"/>
              <a:t>To access the interface methods, the interface must be "implemented" (</a:t>
            </a:r>
            <a:r>
              <a:rPr lang="en-US" sz="2000" dirty="0" err="1"/>
              <a:t>kinda</a:t>
            </a:r>
            <a:r>
              <a:rPr lang="en-US" sz="2000" dirty="0"/>
              <a:t> like inherited) by another class with the implements keyword (instead of extends)</a:t>
            </a:r>
          </a:p>
        </p:txBody>
      </p:sp>
      <p:pic>
        <p:nvPicPr>
          <p:cNvPr id="4" name="Picture 3">
            <a:extLst>
              <a:ext uri="{FF2B5EF4-FFF2-40B4-BE49-F238E27FC236}">
                <a16:creationId xmlns:a16="http://schemas.microsoft.com/office/drawing/2014/main" id="{487B6DCE-5629-4EF5-A7D6-59E4C4473FC2}"/>
              </a:ext>
            </a:extLst>
          </p:cNvPr>
          <p:cNvPicPr>
            <a:picLocks noChangeAspect="1"/>
          </p:cNvPicPr>
          <p:nvPr/>
        </p:nvPicPr>
        <p:blipFill>
          <a:blip r:embed="rId2"/>
          <a:stretch>
            <a:fillRect/>
          </a:stretch>
        </p:blipFill>
        <p:spPr>
          <a:xfrm>
            <a:off x="2247619" y="2495550"/>
            <a:ext cx="4000781" cy="2294726"/>
          </a:xfrm>
          <a:prstGeom prst="rect">
            <a:avLst/>
          </a:prstGeom>
        </p:spPr>
      </p:pic>
    </p:spTree>
    <p:extLst>
      <p:ext uri="{BB962C8B-B14F-4D97-AF65-F5344CB8AC3E}">
        <p14:creationId xmlns:p14="http://schemas.microsoft.com/office/powerpoint/2010/main" val="11374578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1"/>
          <p:cNvSpPr txBox="1">
            <a:spLocks noGrp="1"/>
          </p:cNvSpPr>
          <p:nvPr>
            <p:ph type="title"/>
          </p:nvPr>
        </p:nvSpPr>
        <p:spPr>
          <a:xfrm>
            <a:off x="723901" y="286789"/>
            <a:ext cx="7810500" cy="684761"/>
          </a:xfrm>
          <a:prstGeom prst="rect">
            <a:avLst/>
          </a:prstGeom>
          <a:noFill/>
          <a:ln>
            <a:noFill/>
          </a:ln>
        </p:spPr>
        <p:txBody>
          <a:bodyPr spcFirstLastPara="1" wrap="square" lIns="68575" tIns="68575" rIns="68575" bIns="68575" anchor="ctr" anchorCtr="0">
            <a:normAutofit/>
          </a:bodyPr>
          <a:lstStyle/>
          <a:p>
            <a:pPr marL="0" marR="0" lvl="0" indent="0" algn="r" rtl="0">
              <a:lnSpc>
                <a:spcPct val="90000"/>
              </a:lnSpc>
              <a:spcBef>
                <a:spcPts val="0"/>
              </a:spcBef>
              <a:spcAft>
                <a:spcPts val="0"/>
              </a:spcAft>
              <a:buClr>
                <a:schemeClr val="dk1"/>
              </a:buClr>
              <a:buSzPts val="1100"/>
              <a:buFont typeface="Calibri"/>
              <a:buNone/>
            </a:pPr>
            <a:r>
              <a:rPr lang="en-US" sz="2700">
                <a:solidFill>
                  <a:srgbClr val="FF0000"/>
                </a:solidFill>
                <a:latin typeface="Tahoma"/>
                <a:ea typeface="Tahoma"/>
                <a:cs typeface="Tahoma"/>
                <a:sym typeface="Tahoma"/>
              </a:rPr>
              <a:t>Lab 5</a:t>
            </a:r>
            <a:endParaRPr sz="3000" i="1">
              <a:solidFill>
                <a:srgbClr val="FF0000"/>
              </a:solidFill>
              <a:latin typeface="Tahoma"/>
              <a:ea typeface="Tahoma"/>
              <a:cs typeface="Tahoma"/>
              <a:sym typeface="Tahoma"/>
            </a:endParaRPr>
          </a:p>
        </p:txBody>
      </p:sp>
      <p:sp>
        <p:nvSpPr>
          <p:cNvPr id="353" name="Google Shape;353;p41"/>
          <p:cNvSpPr txBox="1">
            <a:spLocks noGrp="1"/>
          </p:cNvSpPr>
          <p:nvPr>
            <p:ph type="body" idx="1"/>
          </p:nvPr>
        </p:nvSpPr>
        <p:spPr>
          <a:xfrm>
            <a:off x="938750" y="882850"/>
            <a:ext cx="7595700" cy="3526800"/>
          </a:xfrm>
          <a:prstGeom prst="rect">
            <a:avLst/>
          </a:prstGeom>
          <a:noFill/>
          <a:ln>
            <a:noFill/>
          </a:ln>
        </p:spPr>
        <p:txBody>
          <a:bodyPr spcFirstLastPara="1" wrap="square" lIns="68575" tIns="68575" rIns="68575" bIns="68575" anchor="t" anchorCtr="0">
            <a:normAutofit/>
          </a:bodyPr>
          <a:lstStyle/>
          <a:p>
            <a:pPr marL="457200" marR="0" lvl="0" indent="-228600" algn="l" rtl="0">
              <a:lnSpc>
                <a:spcPct val="90000"/>
              </a:lnSpc>
              <a:spcBef>
                <a:spcPts val="800"/>
              </a:spcBef>
              <a:spcAft>
                <a:spcPts val="0"/>
              </a:spcAft>
              <a:buClr>
                <a:schemeClr val="dk1"/>
              </a:buClr>
              <a:buSzPts val="2100"/>
              <a:buFont typeface="Arial"/>
              <a:buNone/>
            </a:pPr>
            <a:r>
              <a:rPr lang="en-US">
                <a:latin typeface="Tahoma"/>
                <a:ea typeface="Tahoma"/>
                <a:cs typeface="Tahoma"/>
                <a:sym typeface="Tahoma"/>
              </a:rPr>
              <a:t>Tạo package </a:t>
            </a:r>
            <a:r>
              <a:rPr lang="en-US" b="1"/>
              <a:t>com.demo.core.lab5</a:t>
            </a:r>
            <a:endParaRPr b="1">
              <a:latin typeface="Tahoma"/>
              <a:ea typeface="Tahoma"/>
              <a:cs typeface="Tahoma"/>
              <a:sym typeface="Tahoma"/>
            </a:endParaRPr>
          </a:p>
          <a:p>
            <a:pPr marL="457200" marR="0" lvl="0" indent="-228600" algn="l" rtl="0">
              <a:lnSpc>
                <a:spcPct val="90000"/>
              </a:lnSpc>
              <a:spcBef>
                <a:spcPts val="800"/>
              </a:spcBef>
              <a:spcAft>
                <a:spcPts val="0"/>
              </a:spcAft>
              <a:buClr>
                <a:schemeClr val="dk1"/>
              </a:buClr>
              <a:buSzPts val="2100"/>
              <a:buFont typeface="Arial"/>
              <a:buNone/>
            </a:pPr>
            <a:r>
              <a:rPr lang="en-US">
                <a:solidFill>
                  <a:schemeClr val="dk1"/>
                </a:solidFill>
                <a:latin typeface="Tahoma"/>
                <a:ea typeface="Tahoma"/>
                <a:cs typeface="Tahoma"/>
                <a:sym typeface="Tahoma"/>
              </a:rPr>
              <a:t>Tạo 1 Interface có tên ATM</a:t>
            </a:r>
            <a:endParaRPr/>
          </a:p>
          <a:p>
            <a:pPr marL="457200" marR="0" lvl="0" indent="-228600" algn="l" rtl="0">
              <a:lnSpc>
                <a:spcPct val="90000"/>
              </a:lnSpc>
              <a:spcBef>
                <a:spcPts val="800"/>
              </a:spcBef>
              <a:spcAft>
                <a:spcPts val="0"/>
              </a:spcAft>
              <a:buClr>
                <a:schemeClr val="dk1"/>
              </a:buClr>
              <a:buSzPts val="2100"/>
              <a:buFont typeface="Arial"/>
              <a:buNone/>
            </a:pPr>
            <a:r>
              <a:rPr lang="en-US">
                <a:solidFill>
                  <a:schemeClr val="dk1"/>
                </a:solidFill>
                <a:latin typeface="Tahoma"/>
                <a:ea typeface="Tahoma"/>
                <a:cs typeface="Tahoma"/>
                <a:sym typeface="Tahoma"/>
              </a:rPr>
              <a:t>Và class implement nó có tên ATMImpl.</a:t>
            </a:r>
            <a:endParaRPr/>
          </a:p>
          <a:p>
            <a:pPr marL="457200" lvl="0" indent="-228600" algn="l" rtl="0">
              <a:lnSpc>
                <a:spcPct val="90000"/>
              </a:lnSpc>
              <a:spcBef>
                <a:spcPts val="800"/>
              </a:spcBef>
              <a:spcAft>
                <a:spcPts val="0"/>
              </a:spcAft>
              <a:buSzPts val="2100"/>
              <a:buNone/>
            </a:pPr>
            <a:r>
              <a:rPr lang="en-US" u="sng">
                <a:solidFill>
                  <a:schemeClr val="hlink"/>
                </a:solidFill>
                <a:hlinkClick r:id="rId3"/>
              </a:rPr>
              <a:t>https://www.w3schools.com/java/java_interface.asp</a:t>
            </a:r>
            <a:endParaRPr>
              <a:solidFill>
                <a:schemeClr val="dk1"/>
              </a:solidFill>
              <a:latin typeface="Tahoma"/>
              <a:ea typeface="Tahoma"/>
              <a:cs typeface="Tahoma"/>
              <a:sym typeface="Tahoma"/>
            </a:endParaRPr>
          </a:p>
        </p:txBody>
      </p:sp>
      <p:pic>
        <p:nvPicPr>
          <p:cNvPr id="354" name="Google Shape;354;p41" descr="C:\Users\thanhtran\Desktop\fdcvb.PNG"/>
          <p:cNvPicPr preferRelativeResize="0"/>
          <p:nvPr/>
        </p:nvPicPr>
        <p:blipFill rotWithShape="1">
          <a:blip r:embed="rId4">
            <a:alphaModFix/>
          </a:blip>
          <a:srcRect/>
          <a:stretch/>
        </p:blipFill>
        <p:spPr>
          <a:xfrm>
            <a:off x="1919332" y="2689681"/>
            <a:ext cx="5634470" cy="236133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Tahoma" pitchFamily="34" charset="0"/>
              </a:rPr>
              <a:t>Collections</a:t>
            </a:r>
          </a:p>
        </p:txBody>
      </p:sp>
      <p:sp>
        <p:nvSpPr>
          <p:cNvPr id="3" name="Text Placeholder 2"/>
          <p:cNvSpPr>
            <a:spLocks noGrp="1"/>
          </p:cNvSpPr>
          <p:nvPr>
            <p:ph type="body" idx="1"/>
          </p:nvPr>
        </p:nvSpPr>
        <p:spPr/>
        <p:txBody>
          <a:bodyPr/>
          <a:lstStyle/>
          <a:p>
            <a:r>
              <a:rPr lang="en-US" sz="2000" dirty="0">
                <a:solidFill>
                  <a:schemeClr val="tx1"/>
                </a:solidFill>
                <a:cs typeface="Tahoma" panose="020B0604030504040204" pitchFamily="34" charset="0"/>
              </a:rPr>
              <a:t>Collections is set of standard interfaces. </a:t>
            </a:r>
          </a:p>
          <a:p>
            <a:r>
              <a:rPr lang="en-US" sz="2000" dirty="0">
                <a:solidFill>
                  <a:schemeClr val="tx1"/>
                </a:solidFill>
                <a:cs typeface="Tahoma" panose="020B0604030504040204" pitchFamily="34" charset="0"/>
              </a:rPr>
              <a:t>The framework had to be high-performance. </a:t>
            </a:r>
          </a:p>
          <a:p>
            <a:r>
              <a:rPr lang="en-US" sz="2000" dirty="0">
                <a:solidFill>
                  <a:schemeClr val="tx1"/>
                </a:solidFill>
                <a:cs typeface="Tahoma" panose="020B0604030504040204" pitchFamily="34" charset="0"/>
              </a:rPr>
              <a:t>Allow different types of collections to work in a similar manner </a:t>
            </a:r>
          </a:p>
          <a:p>
            <a:endParaRPr lang="en-US" sz="2000" dirty="0"/>
          </a:p>
        </p:txBody>
      </p:sp>
    </p:spTree>
    <p:extLst>
      <p:ext uri="{BB962C8B-B14F-4D97-AF65-F5344CB8AC3E}">
        <p14:creationId xmlns:p14="http://schemas.microsoft.com/office/powerpoint/2010/main" val="26983175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Tahoma" pitchFamily="34" charset="0"/>
              </a:rPr>
              <a:t>Collections</a:t>
            </a:r>
          </a:p>
        </p:txBody>
      </p:sp>
      <p:sp>
        <p:nvSpPr>
          <p:cNvPr id="3" name="Text Placeholder 2"/>
          <p:cNvSpPr>
            <a:spLocks noGrp="1"/>
          </p:cNvSpPr>
          <p:nvPr>
            <p:ph type="body" idx="1"/>
          </p:nvPr>
        </p:nvSpPr>
        <p:spPr/>
        <p:txBody>
          <a:bodyPr/>
          <a:lstStyle/>
          <a:p>
            <a:pPr marL="95250" indent="0">
              <a:buNone/>
            </a:pPr>
            <a:endParaRPr lang="en-US" dirty="0"/>
          </a:p>
        </p:txBody>
      </p:sp>
      <p:pic>
        <p:nvPicPr>
          <p:cNvPr id="4" name="Content Placeholder 3" descr="C:\Users\thanhtran\Desktop\class-and-interface-hierarchy.png"/>
          <p:cNvPicPr>
            <a:picLocks noChangeAspect="1" noChangeArrowheads="1"/>
          </p:cNvPicPr>
          <p:nvPr/>
        </p:nvPicPr>
        <p:blipFill>
          <a:blip r:embed="rId2"/>
          <a:srcRect/>
          <a:stretch>
            <a:fillRect/>
          </a:stretch>
        </p:blipFill>
        <p:spPr bwMode="auto">
          <a:xfrm>
            <a:off x="1447800" y="1123950"/>
            <a:ext cx="5602640" cy="3375355"/>
          </a:xfrm>
          <a:prstGeom prst="rect">
            <a:avLst/>
          </a:prstGeom>
          <a:noFill/>
          <a:ln>
            <a:noFill/>
          </a:ln>
        </p:spPr>
      </p:pic>
    </p:spTree>
    <p:extLst>
      <p:ext uri="{BB962C8B-B14F-4D97-AF65-F5344CB8AC3E}">
        <p14:creationId xmlns:p14="http://schemas.microsoft.com/office/powerpoint/2010/main" val="10507159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Calibri" panose="020F0502020204030204" pitchFamily="34" charset="0"/>
              </a:rPr>
              <a:t>Collections</a:t>
            </a:r>
            <a:endParaRPr lang="en-US" dirty="0"/>
          </a:p>
        </p:txBody>
      </p:sp>
      <p:sp>
        <p:nvSpPr>
          <p:cNvPr id="3" name="Text Placeholder 2"/>
          <p:cNvSpPr>
            <a:spLocks noGrp="1"/>
          </p:cNvSpPr>
          <p:nvPr>
            <p:ph type="body" idx="1"/>
          </p:nvPr>
        </p:nvSpPr>
        <p:spPr/>
        <p:txBody>
          <a:bodyPr/>
          <a:lstStyle/>
          <a:p>
            <a:r>
              <a:rPr lang="en-US" sz="2000" dirty="0">
                <a:solidFill>
                  <a:schemeClr val="tx1"/>
                </a:solidFill>
                <a:latin typeface="Cambria" panose="02040503050406030204" pitchFamily="18" charset="0"/>
                <a:ea typeface="Cambria" panose="02040503050406030204" pitchFamily="18" charset="0"/>
                <a:cs typeface="Tahoma" panose="020B0604030504040204" pitchFamily="34" charset="0"/>
              </a:rPr>
              <a:t>List</a:t>
            </a:r>
            <a:endParaRPr lang="vi-VN" sz="2000" dirty="0">
              <a:solidFill>
                <a:schemeClr val="tx1"/>
              </a:solidFill>
              <a:latin typeface="Cambria" panose="02040503050406030204" pitchFamily="18" charset="0"/>
              <a:ea typeface="Cambria" panose="02040503050406030204" pitchFamily="18" charset="0"/>
              <a:cs typeface="Tahoma" panose="020B0604030504040204" pitchFamily="34" charset="0"/>
            </a:endParaRPr>
          </a:p>
          <a:p>
            <a:pPr lvl="1"/>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Elements can be inserted or accessed by their position in the list, using a zero-based index.</a:t>
            </a:r>
          </a:p>
          <a:p>
            <a:pPr lvl="1"/>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A list may contain duplicate elements.</a:t>
            </a:r>
          </a:p>
          <a:p>
            <a:endParaRPr lang="en-US" dirty="0">
              <a:solidFill>
                <a:schemeClr val="tx1"/>
              </a:solidFill>
              <a:latin typeface="Cambria" panose="02040503050406030204" pitchFamily="18" charset="0"/>
              <a:ea typeface="Cambria" panose="02040503050406030204" pitchFamily="18" charset="0"/>
              <a:cs typeface="Tahoma" panose="020B0604030504040204" pitchFamily="34" charset="0"/>
            </a:endParaRPr>
          </a:p>
          <a:p>
            <a:endParaRPr lang="en-US" dirty="0">
              <a:solidFill>
                <a:schemeClr val="tx1"/>
              </a:solidFill>
              <a:latin typeface="Cambria" panose="02040503050406030204" pitchFamily="18" charset="0"/>
              <a:ea typeface="Cambria" panose="02040503050406030204" pitchFamily="18" charset="0"/>
              <a:cs typeface="Tahoma" panose="020B0604030504040204" pitchFamily="34"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2724150"/>
            <a:ext cx="2837895" cy="2258240"/>
          </a:xfrm>
          <a:prstGeom prst="rect">
            <a:avLst/>
          </a:prstGeom>
        </p:spPr>
      </p:pic>
    </p:spTree>
    <p:extLst>
      <p:ext uri="{BB962C8B-B14F-4D97-AF65-F5344CB8AC3E}">
        <p14:creationId xmlns:p14="http://schemas.microsoft.com/office/powerpoint/2010/main" val="28249916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Calibri" panose="020F0502020204030204" pitchFamily="34" charset="0"/>
              </a:rPr>
              <a:t>Collections</a:t>
            </a:r>
            <a:endParaRPr lang="en-US" dirty="0"/>
          </a:p>
        </p:txBody>
      </p:sp>
      <p:sp>
        <p:nvSpPr>
          <p:cNvPr id="3" name="Text Placeholder 2"/>
          <p:cNvSpPr>
            <a:spLocks noGrp="1"/>
          </p:cNvSpPr>
          <p:nvPr>
            <p:ph type="body" idx="1"/>
          </p:nvPr>
        </p:nvSpPr>
        <p:spPr/>
        <p:txBody>
          <a:bodyPr/>
          <a:lstStyle/>
          <a:p>
            <a:r>
              <a:rPr lang="en-US" sz="2000" dirty="0">
                <a:solidFill>
                  <a:schemeClr val="tx1"/>
                </a:solidFill>
                <a:latin typeface="Cambria" panose="02040503050406030204" pitchFamily="18" charset="0"/>
                <a:ea typeface="Cambria" panose="02040503050406030204" pitchFamily="18" charset="0"/>
                <a:cs typeface="Tahoma" panose="020B0604030504040204" pitchFamily="34" charset="0"/>
              </a:rPr>
              <a:t>Set</a:t>
            </a:r>
            <a:endParaRPr lang="vi-VN" sz="2000" dirty="0">
              <a:solidFill>
                <a:schemeClr val="tx1"/>
              </a:solidFill>
              <a:latin typeface="Cambria" panose="02040503050406030204" pitchFamily="18" charset="0"/>
              <a:ea typeface="Cambria" panose="02040503050406030204" pitchFamily="18" charset="0"/>
              <a:cs typeface="Tahoma" panose="020B0604030504040204" pitchFamily="34" charset="0"/>
            </a:endParaRPr>
          </a:p>
          <a:p>
            <a:pPr lvl="1"/>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A Set is a Collection that cannot contain duplicate elements. It models the mathematical set abstraction.</a:t>
            </a:r>
          </a:p>
          <a:p>
            <a:pPr lvl="1"/>
            <a:endParaRPr lang="en-US"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2444107"/>
            <a:ext cx="4024636" cy="2566043"/>
          </a:xfrm>
          <a:prstGeom prst="rect">
            <a:avLst/>
          </a:prstGeom>
        </p:spPr>
      </p:pic>
    </p:spTree>
    <p:extLst>
      <p:ext uri="{BB962C8B-B14F-4D97-AF65-F5344CB8AC3E}">
        <p14:creationId xmlns:p14="http://schemas.microsoft.com/office/powerpoint/2010/main" val="39564695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Calibri" panose="020F0502020204030204" pitchFamily="34" charset="0"/>
              </a:rPr>
              <a:t>Collections</a:t>
            </a:r>
            <a:endParaRPr lang="en-US" dirty="0"/>
          </a:p>
        </p:txBody>
      </p:sp>
      <p:sp>
        <p:nvSpPr>
          <p:cNvPr id="3" name="Text Placeholder 2"/>
          <p:cNvSpPr>
            <a:spLocks noGrp="1"/>
          </p:cNvSpPr>
          <p:nvPr>
            <p:ph type="body" idx="1"/>
          </p:nvPr>
        </p:nvSpPr>
        <p:spPr/>
        <p:txBody>
          <a:bodyPr/>
          <a:lstStyle/>
          <a:p>
            <a:r>
              <a:rPr lang="en-US" sz="2000" dirty="0">
                <a:solidFill>
                  <a:schemeClr val="tx1"/>
                </a:solidFill>
                <a:latin typeface="Cambria" panose="02040503050406030204" pitchFamily="18" charset="0"/>
                <a:ea typeface="Cambria" panose="02040503050406030204" pitchFamily="18" charset="0"/>
                <a:cs typeface="Tahoma" panose="020B0604030504040204" pitchFamily="34" charset="0"/>
              </a:rPr>
              <a:t>Map</a:t>
            </a:r>
          </a:p>
          <a:p>
            <a:pPr lvl="1"/>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Maps are not </a:t>
            </a:r>
            <a:r>
              <a:rPr lang="en-US" i="1" dirty="0">
                <a:solidFill>
                  <a:schemeClr val="tx1"/>
                </a:solidFill>
                <a:latin typeface="Cambria" panose="02040503050406030204" pitchFamily="18" charset="0"/>
                <a:ea typeface="Cambria" panose="02040503050406030204" pitchFamily="18" charset="0"/>
                <a:cs typeface="Tahoma" panose="020B0604030504040204" pitchFamily="34" charset="0"/>
              </a:rPr>
              <a:t>collections</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in the proper use of the term, but they are fully integrated with collections.</a:t>
            </a:r>
          </a:p>
          <a:p>
            <a:pPr lvl="1"/>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Maps store key/value pairs.</a:t>
            </a:r>
          </a:p>
          <a:p>
            <a:pPr lvl="1"/>
            <a:endParaRPr lang="en-US"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2396669"/>
            <a:ext cx="3004129" cy="2235950"/>
          </a:xfrm>
          <a:prstGeom prst="rect">
            <a:avLst/>
          </a:prstGeom>
        </p:spPr>
      </p:pic>
    </p:spTree>
    <p:extLst>
      <p:ext uri="{BB962C8B-B14F-4D97-AF65-F5344CB8AC3E}">
        <p14:creationId xmlns:p14="http://schemas.microsoft.com/office/powerpoint/2010/main" val="10080439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6"/>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200" b="1"/>
              <a:t>Map</a:t>
            </a:r>
            <a:endParaRPr/>
          </a:p>
        </p:txBody>
      </p:sp>
      <p:sp>
        <p:nvSpPr>
          <p:cNvPr id="387" name="Google Shape;387;p46"/>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sz="2000">
                <a:solidFill>
                  <a:schemeClr val="dk1"/>
                </a:solidFill>
                <a:latin typeface="Cambria"/>
                <a:ea typeface="Cambria"/>
                <a:cs typeface="Cambria"/>
                <a:sym typeface="Cambria"/>
              </a:rPr>
              <a:t>Map</a:t>
            </a:r>
            <a:endParaRPr/>
          </a:p>
          <a:p>
            <a:pPr marL="914400" lvl="1" indent="-342900" algn="l" rtl="0">
              <a:lnSpc>
                <a:spcPct val="90000"/>
              </a:lnSpc>
              <a:spcBef>
                <a:spcPts val="400"/>
              </a:spcBef>
              <a:spcAft>
                <a:spcPts val="0"/>
              </a:spcAft>
              <a:buSzPts val="1800"/>
              <a:buChar char="•"/>
            </a:pPr>
            <a:r>
              <a:rPr lang="en-US" b="1"/>
              <a:t>Map là</a:t>
            </a:r>
            <a:r>
              <a:rPr lang="en-US"/>
              <a:t> interface thiết kế để lưu trữ cấu trúc dữ liệu theo dạng (key, value). Cả key và value đều </a:t>
            </a:r>
            <a:r>
              <a:rPr lang="en-US" b="1"/>
              <a:t>là</a:t>
            </a:r>
            <a:r>
              <a:rPr lang="en-US"/>
              <a:t> object (không chấp nhận kiểu dữ liệu primitives).</a:t>
            </a:r>
            <a:endParaRPr>
              <a:latin typeface="Cambria"/>
              <a:ea typeface="Cambria"/>
              <a:cs typeface="Cambria"/>
              <a:sym typeface="Cambria"/>
            </a:endParaRPr>
          </a:p>
        </p:txBody>
      </p:sp>
      <p:pic>
        <p:nvPicPr>
          <p:cNvPr id="388" name="Google Shape;388;p46"/>
          <p:cNvPicPr preferRelativeResize="0"/>
          <p:nvPr/>
        </p:nvPicPr>
        <p:blipFill rotWithShape="1">
          <a:blip r:embed="rId3">
            <a:alphaModFix/>
          </a:blip>
          <a:srcRect/>
          <a:stretch/>
        </p:blipFill>
        <p:spPr>
          <a:xfrm>
            <a:off x="2057400" y="2647950"/>
            <a:ext cx="3353590" cy="168830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7"/>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sz="3200" b="1"/>
              <a:t>Map</a:t>
            </a:r>
            <a:endParaRPr/>
          </a:p>
        </p:txBody>
      </p:sp>
      <p:sp>
        <p:nvSpPr>
          <p:cNvPr id="394" name="Google Shape;394;p47"/>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p>
            <a:pPr marL="914400" lvl="1" indent="-342900" algn="l" rtl="0">
              <a:lnSpc>
                <a:spcPct val="90000"/>
              </a:lnSpc>
              <a:spcBef>
                <a:spcPts val="400"/>
              </a:spcBef>
              <a:spcAft>
                <a:spcPts val="0"/>
              </a:spcAft>
              <a:buSzPts val="1800"/>
              <a:buChar char="•"/>
            </a:pPr>
            <a:r>
              <a:rPr lang="en-US">
                <a:latin typeface="Cambria"/>
                <a:ea typeface="Cambria"/>
                <a:cs typeface="Cambria"/>
                <a:sym typeface="Cambria"/>
              </a:rPr>
              <a:t>HashMap được sử dụng để lưu trữ các phần tử dưới dạng "</a:t>
            </a:r>
            <a:r>
              <a:rPr lang="en-US" b="1">
                <a:latin typeface="Cambria"/>
                <a:ea typeface="Cambria"/>
                <a:cs typeface="Cambria"/>
                <a:sym typeface="Cambria"/>
              </a:rPr>
              <a:t>key/value</a:t>
            </a:r>
            <a:r>
              <a:rPr lang="en-US">
                <a:latin typeface="Cambria"/>
                <a:ea typeface="Cambria"/>
                <a:cs typeface="Cambria"/>
                <a:sym typeface="Cambria"/>
              </a:rPr>
              <a:t>".</a:t>
            </a:r>
            <a:endParaRPr/>
          </a:p>
          <a:p>
            <a:pPr marL="1371600" lvl="2" indent="-323850" algn="l" rtl="0">
              <a:lnSpc>
                <a:spcPct val="90000"/>
              </a:lnSpc>
              <a:spcBef>
                <a:spcPts val="400"/>
              </a:spcBef>
              <a:spcAft>
                <a:spcPts val="0"/>
              </a:spcAft>
              <a:buSzPts val="1500"/>
              <a:buChar char="•"/>
            </a:pPr>
            <a:r>
              <a:rPr lang="en-US">
                <a:latin typeface="Cambria"/>
                <a:ea typeface="Cambria"/>
                <a:cs typeface="Cambria"/>
                <a:sym typeface="Cambria"/>
              </a:rPr>
              <a:t>HashMap lưu trữ dữ liệu dưới dạng cặp key và value.</a:t>
            </a:r>
            <a:endParaRPr/>
          </a:p>
          <a:p>
            <a:pPr marL="1371600" lvl="2" indent="-323850" algn="l" rtl="0">
              <a:lnSpc>
                <a:spcPct val="90000"/>
              </a:lnSpc>
              <a:spcBef>
                <a:spcPts val="400"/>
              </a:spcBef>
              <a:spcAft>
                <a:spcPts val="0"/>
              </a:spcAft>
              <a:buSzPts val="1500"/>
              <a:buChar char="•"/>
            </a:pPr>
            <a:r>
              <a:rPr lang="en-US">
                <a:latin typeface="Cambria"/>
                <a:ea typeface="Cambria"/>
                <a:cs typeface="Cambria"/>
                <a:sym typeface="Cambria"/>
              </a:rPr>
              <a:t>Nó chứa các key duy nhất.</a:t>
            </a:r>
            <a:endParaRPr/>
          </a:p>
          <a:p>
            <a:pPr marL="1371600" lvl="2" indent="-323850" algn="l" rtl="0">
              <a:lnSpc>
                <a:spcPct val="90000"/>
              </a:lnSpc>
              <a:spcBef>
                <a:spcPts val="400"/>
              </a:spcBef>
              <a:spcAft>
                <a:spcPts val="0"/>
              </a:spcAft>
              <a:buSzPts val="1500"/>
              <a:buChar char="•"/>
            </a:pPr>
            <a:r>
              <a:rPr lang="en-US">
                <a:latin typeface="Cambria"/>
                <a:ea typeface="Cambria"/>
                <a:cs typeface="Cambria"/>
                <a:sym typeface="Cambria"/>
              </a:rPr>
              <a:t>Nó có thể có 1 key là null và nhiều giá trị null.</a:t>
            </a:r>
            <a:endParaRPr/>
          </a:p>
          <a:p>
            <a:pPr marL="1371600" lvl="2" indent="-323850" algn="l" rtl="0">
              <a:lnSpc>
                <a:spcPct val="90000"/>
              </a:lnSpc>
              <a:spcBef>
                <a:spcPts val="400"/>
              </a:spcBef>
              <a:spcAft>
                <a:spcPts val="0"/>
              </a:spcAft>
              <a:buSzPts val="1500"/>
              <a:buChar char="•"/>
            </a:pPr>
            <a:r>
              <a:rPr lang="en-US">
                <a:latin typeface="Cambria"/>
                <a:ea typeface="Cambria"/>
                <a:cs typeface="Cambria"/>
                <a:sym typeface="Cambria"/>
              </a:rPr>
              <a:t>Nó duy trì các phần tử KHÔNG theo thứ tự.</a:t>
            </a:r>
            <a:endParaRPr/>
          </a:p>
          <a:p>
            <a:pPr marL="1371600" lvl="2" indent="-228600" algn="l" rtl="0">
              <a:lnSpc>
                <a:spcPct val="90000"/>
              </a:lnSpc>
              <a:spcBef>
                <a:spcPts val="400"/>
              </a:spcBef>
              <a:spcAft>
                <a:spcPts val="0"/>
              </a:spcAft>
              <a:buSzPts val="1500"/>
              <a:buNone/>
            </a:pPr>
            <a:endParaRPr>
              <a:latin typeface="Cambria"/>
              <a:ea typeface="Cambria"/>
              <a:cs typeface="Cambria"/>
              <a:sym typeface="Cambria"/>
            </a:endParaRPr>
          </a:p>
        </p:txBody>
      </p:sp>
      <p:pic>
        <p:nvPicPr>
          <p:cNvPr id="395" name="Google Shape;395;p47"/>
          <p:cNvPicPr preferRelativeResize="0"/>
          <p:nvPr/>
        </p:nvPicPr>
        <p:blipFill rotWithShape="1">
          <a:blip r:embed="rId3">
            <a:alphaModFix/>
          </a:blip>
          <a:srcRect/>
          <a:stretch/>
        </p:blipFill>
        <p:spPr>
          <a:xfrm>
            <a:off x="5715000" y="2800350"/>
            <a:ext cx="2559478" cy="19050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309FD-39AB-4383-AAE1-ADBA18364B6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6E72FF2-AEF4-40C2-A4F6-303597B41CBC}"/>
              </a:ext>
            </a:extLst>
          </p:cNvPr>
          <p:cNvSpPr>
            <a:spLocks noGrp="1"/>
          </p:cNvSpPr>
          <p:nvPr>
            <p:ph type="body" idx="1"/>
          </p:nvPr>
        </p:nvSpPr>
        <p:spPr/>
        <p:txBody>
          <a:bodyPr/>
          <a:lstStyle/>
          <a:p>
            <a:r>
              <a:rPr lang="en-US" dirty="0">
                <a:hlinkClick r:id="rId2"/>
              </a:rPr>
              <a:t>https://topdev.vn/blog/loai-bo-cac-phan-tu-trung-trong-mot-arraylist-nhu-the-nao-trong-java-8/</a:t>
            </a:r>
            <a:endParaRPr lang="vi-VN" dirty="0"/>
          </a:p>
          <a:p>
            <a:endParaRPr lang="en-US" dirty="0"/>
          </a:p>
        </p:txBody>
      </p:sp>
    </p:spTree>
    <p:extLst>
      <p:ext uri="{BB962C8B-B14F-4D97-AF65-F5344CB8AC3E}">
        <p14:creationId xmlns:p14="http://schemas.microsoft.com/office/powerpoint/2010/main" val="2807853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a:cs typeface="Calibri" panose="020F0502020204030204" pitchFamily="34" charset="0"/>
              </a:rPr>
              <a:t>Overview</a:t>
            </a:r>
            <a:r>
              <a:rPr lang="en-US" sz="3200" b="1" dirty="0">
                <a:cs typeface="Calibri" panose="020F0502020204030204" pitchFamily="34" charset="0"/>
              </a:rPr>
              <a:t> and setup</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2" descr="C:\Users\thanhtran\Desktop\cp2.jpg"/>
          <p:cNvPicPr>
            <a:picLocks noChangeAspect="1" noChangeArrowheads="1"/>
          </p:cNvPicPr>
          <p:nvPr/>
        </p:nvPicPr>
        <p:blipFill>
          <a:blip r:embed="rId2"/>
          <a:srcRect/>
          <a:stretch>
            <a:fillRect/>
          </a:stretch>
        </p:blipFill>
        <p:spPr bwMode="auto">
          <a:xfrm>
            <a:off x="2667000" y="1428750"/>
            <a:ext cx="3142893" cy="3313155"/>
          </a:xfrm>
          <a:prstGeom prst="rect">
            <a:avLst/>
          </a:prstGeom>
          <a:noFill/>
          <a:ln>
            <a:noFill/>
          </a:ln>
        </p:spPr>
      </p:pic>
    </p:spTree>
    <p:extLst>
      <p:ext uri="{BB962C8B-B14F-4D97-AF65-F5344CB8AC3E}">
        <p14:creationId xmlns:p14="http://schemas.microsoft.com/office/powerpoint/2010/main" val="19248921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8"/>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noAutofit/>
          </a:bodyPr>
          <a:lstStyle/>
          <a:p>
            <a:pPr marL="0" marR="0" lvl="0" indent="0" algn="r" rtl="0">
              <a:lnSpc>
                <a:spcPct val="90000"/>
              </a:lnSpc>
              <a:spcBef>
                <a:spcPts val="0"/>
              </a:spcBef>
              <a:spcAft>
                <a:spcPts val="0"/>
              </a:spcAft>
              <a:buClr>
                <a:schemeClr val="dk1"/>
              </a:buClr>
              <a:buSzPts val="1100"/>
              <a:buFont typeface="Calibri"/>
              <a:buNone/>
            </a:pPr>
            <a:r>
              <a:rPr lang="en-US">
                <a:solidFill>
                  <a:srgbClr val="FF0000"/>
                </a:solidFill>
              </a:rPr>
              <a:t>Lab 6</a:t>
            </a:r>
            <a:endParaRPr>
              <a:solidFill>
                <a:srgbClr val="FF0000"/>
              </a:solidFill>
            </a:endParaRPr>
          </a:p>
        </p:txBody>
      </p:sp>
      <p:sp>
        <p:nvSpPr>
          <p:cNvPr id="401" name="Google Shape;401;p48"/>
          <p:cNvSpPr txBox="1">
            <a:spLocks noGrp="1"/>
          </p:cNvSpPr>
          <p:nvPr>
            <p:ph type="body" idx="1"/>
          </p:nvPr>
        </p:nvSpPr>
        <p:spPr>
          <a:xfrm>
            <a:off x="628705" y="1101590"/>
            <a:ext cx="7886700" cy="3263400"/>
          </a:xfrm>
          <a:prstGeom prst="rect">
            <a:avLst/>
          </a:prstGeom>
          <a:noFill/>
          <a:ln>
            <a:noFill/>
          </a:ln>
        </p:spPr>
        <p:txBody>
          <a:bodyPr spcFirstLastPara="1" wrap="square" lIns="68575" tIns="68575" rIns="68575" bIns="68575" anchor="t" anchorCtr="0">
            <a:noAutofit/>
          </a:bodyPr>
          <a:lstStyle/>
          <a:p>
            <a:pPr marL="457200" marR="0" lvl="0" indent="-361950" algn="l" rtl="0">
              <a:lnSpc>
                <a:spcPct val="90000"/>
              </a:lnSpc>
              <a:spcBef>
                <a:spcPts val="800"/>
              </a:spcBef>
              <a:spcAft>
                <a:spcPts val="0"/>
              </a:spcAft>
              <a:buClr>
                <a:schemeClr val="dk1"/>
              </a:buClr>
              <a:buSzPts val="2100"/>
              <a:buFont typeface="Arial"/>
              <a:buChar char="•"/>
            </a:pPr>
            <a:r>
              <a:rPr lang="en-US"/>
              <a:t>Tạo package </a:t>
            </a:r>
            <a:r>
              <a:rPr lang="en-US" b="1"/>
              <a:t>com.demo.core.lab6</a:t>
            </a:r>
            <a:endParaRPr b="1"/>
          </a:p>
          <a:p>
            <a:pPr marL="457200" marR="0" lvl="0" indent="-361950" algn="l" rtl="0">
              <a:lnSpc>
                <a:spcPct val="90000"/>
              </a:lnSpc>
              <a:spcBef>
                <a:spcPts val="800"/>
              </a:spcBef>
              <a:spcAft>
                <a:spcPts val="0"/>
              </a:spcAft>
              <a:buClr>
                <a:schemeClr val="dk1"/>
              </a:buClr>
              <a:buSzPts val="2100"/>
              <a:buFont typeface="Arial"/>
              <a:buChar char="•"/>
            </a:pPr>
            <a:r>
              <a:rPr lang="en-US"/>
              <a:t>Quản lý khách hàng xếp hàng mua vé tại nhà ga. Thông tin lưu trữ cho khách hàng gồm: số CMND khác hàng (String), Tên khách hàng, Ga đến, giá tiền (double).  </a:t>
            </a:r>
            <a:endParaRPr/>
          </a:p>
          <a:p>
            <a:pPr marL="457200" marR="0" lvl="0" indent="-361950" algn="l" rtl="0">
              <a:lnSpc>
                <a:spcPct val="90000"/>
              </a:lnSpc>
              <a:spcBef>
                <a:spcPts val="800"/>
              </a:spcBef>
              <a:spcAft>
                <a:spcPts val="0"/>
              </a:spcAft>
              <a:buClr>
                <a:schemeClr val="dk1"/>
              </a:buClr>
              <a:buSzPts val="2100"/>
              <a:buFont typeface="Arial"/>
              <a:buChar char="•"/>
            </a:pPr>
            <a:r>
              <a:rPr lang="en-US"/>
              <a:t>Quản lý các mục: </a:t>
            </a:r>
            <a:endParaRPr/>
          </a:p>
          <a:p>
            <a:pPr marL="914400" lvl="1" indent="-342900" algn="l" rtl="0">
              <a:lnSpc>
                <a:spcPct val="90000"/>
              </a:lnSpc>
              <a:spcBef>
                <a:spcPts val="400"/>
              </a:spcBef>
              <a:spcAft>
                <a:spcPts val="0"/>
              </a:spcAft>
              <a:buSzPts val="1800"/>
              <a:buChar char="•"/>
            </a:pPr>
            <a:r>
              <a:rPr lang="en-US"/>
              <a:t>Thêm một khách hàng mới vào hàng đợi mua vé. </a:t>
            </a:r>
            <a:endParaRPr/>
          </a:p>
          <a:p>
            <a:pPr marL="914400" lvl="1" indent="-342900" algn="l" rtl="0">
              <a:lnSpc>
                <a:spcPct val="90000"/>
              </a:lnSpc>
              <a:spcBef>
                <a:spcPts val="400"/>
              </a:spcBef>
              <a:spcAft>
                <a:spcPts val="0"/>
              </a:spcAft>
              <a:buSzPts val="1800"/>
              <a:buChar char="•"/>
            </a:pPr>
            <a:r>
              <a:rPr lang="en-US"/>
              <a:t>Hiển thị các khách hàng đang xếp hàng mua vé.</a:t>
            </a:r>
            <a:endParaRPr/>
          </a:p>
          <a:p>
            <a:pPr marL="914400" lvl="1" indent="-342900" algn="l" rtl="0">
              <a:lnSpc>
                <a:spcPct val="90000"/>
              </a:lnSpc>
              <a:spcBef>
                <a:spcPts val="400"/>
              </a:spcBef>
              <a:spcAft>
                <a:spcPts val="0"/>
              </a:spcAft>
              <a:buSzPts val="1800"/>
              <a:buChar char="•"/>
            </a:pPr>
            <a:r>
              <a:rPr lang="en-US"/>
              <a:t>Tìm một khách hàng theo CMND (thực hiện theo hai cách dùng list và map)</a:t>
            </a:r>
            <a:endParaRPr/>
          </a:p>
          <a:p>
            <a:pPr marL="914400" lvl="1" indent="-342900" algn="l" rtl="0">
              <a:lnSpc>
                <a:spcPct val="90000"/>
              </a:lnSpc>
              <a:spcBef>
                <a:spcPts val="400"/>
              </a:spcBef>
              <a:spcAft>
                <a:spcPts val="0"/>
              </a:spcAft>
              <a:buSzPts val="1800"/>
              <a:buChar char="•"/>
            </a:pPr>
            <a:r>
              <a:rPr lang="en-US"/>
              <a:t>Khi một khách hàng đã mua vé,  thì loại khách hàng này ra khỏi </a:t>
            </a:r>
            <a:endParaRPr/>
          </a:p>
          <a:p>
            <a:pPr marL="457200" marR="0" lvl="0" indent="-361950" algn="l" rtl="0">
              <a:lnSpc>
                <a:spcPct val="90000"/>
              </a:lnSpc>
              <a:spcBef>
                <a:spcPts val="800"/>
              </a:spcBef>
              <a:spcAft>
                <a:spcPts val="0"/>
              </a:spcAft>
              <a:buClr>
                <a:schemeClr val="dk1"/>
              </a:buClr>
              <a:buSzPts val="2100"/>
              <a:buFont typeface="Arial"/>
              <a:buChar char="•"/>
            </a:pPr>
            <a:r>
              <a:rPr lang="en-US" sz="1800" u="sng">
                <a:solidFill>
                  <a:schemeClr val="hlink"/>
                </a:solidFill>
                <a:hlinkClick r:id="rId3"/>
              </a:rPr>
              <a:t>https://www.w3schools.com/java/java_user_input.asp</a:t>
            </a:r>
            <a:endParaRPr sz="1800"/>
          </a:p>
          <a:p>
            <a:pPr marL="457200" marR="0" lvl="0" indent="-361950" algn="l" rtl="0">
              <a:lnSpc>
                <a:spcPct val="90000"/>
              </a:lnSpc>
              <a:spcBef>
                <a:spcPts val="800"/>
              </a:spcBef>
              <a:spcAft>
                <a:spcPts val="0"/>
              </a:spcAft>
              <a:buClr>
                <a:schemeClr val="dk1"/>
              </a:buClr>
              <a:buSzPts val="2100"/>
              <a:buFont typeface="Arial"/>
              <a:buChar char="•"/>
            </a:pPr>
            <a:r>
              <a:rPr lang="en-US" sz="1800" u="sng">
                <a:solidFill>
                  <a:schemeClr val="hlink"/>
                </a:solidFill>
                <a:hlinkClick r:id="rId4"/>
              </a:rPr>
              <a:t>https://www.w3schools.com/java/java_arraylist.asp</a:t>
            </a:r>
            <a:endParaRPr sz="1800"/>
          </a:p>
          <a:p>
            <a:pPr marL="457200" marR="0" lvl="0" indent="-361950" algn="l" rtl="0">
              <a:lnSpc>
                <a:spcPct val="90000"/>
              </a:lnSpc>
              <a:spcBef>
                <a:spcPts val="800"/>
              </a:spcBef>
              <a:spcAft>
                <a:spcPts val="0"/>
              </a:spcAft>
              <a:buClr>
                <a:schemeClr val="dk1"/>
              </a:buClr>
              <a:buSzPts val="2100"/>
              <a:buFont typeface="Arial"/>
              <a:buChar char="•"/>
            </a:pPr>
            <a:r>
              <a:rPr lang="en-US" sz="1800" u="sng">
                <a:solidFill>
                  <a:schemeClr val="hlink"/>
                </a:solidFill>
                <a:hlinkClick r:id="rId5"/>
              </a:rPr>
              <a:t>https://www.w3schools.com/java/java_for_loop.asp</a:t>
            </a:r>
            <a:endParaRPr sz="1800"/>
          </a:p>
          <a:p>
            <a:pPr marL="571500" lvl="1" indent="0" algn="l" rtl="0">
              <a:lnSpc>
                <a:spcPct val="90000"/>
              </a:lnSpc>
              <a:spcBef>
                <a:spcPts val="400"/>
              </a:spcBef>
              <a:spcAft>
                <a:spcPts val="0"/>
              </a:spcAft>
              <a:buSzPts val="1800"/>
              <a:buNone/>
            </a:pPr>
            <a:endParaRPr/>
          </a:p>
          <a:p>
            <a:pPr marL="914400" lvl="1" indent="-228600" algn="l" rtl="0">
              <a:lnSpc>
                <a:spcPct val="90000"/>
              </a:lnSpc>
              <a:spcBef>
                <a:spcPts val="400"/>
              </a:spcBef>
              <a:spcAft>
                <a:spcPts val="0"/>
              </a:spcAft>
              <a:buSzPts val="1800"/>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cs typeface="Calibri" panose="020F0502020204030204" pitchFamily="34" charset="0"/>
              </a:rPr>
              <a:t>Exception</a:t>
            </a:r>
            <a:endParaRPr lang="en-US" dirty="0"/>
          </a:p>
        </p:txBody>
      </p:sp>
      <p:sp>
        <p:nvSpPr>
          <p:cNvPr id="3" name="Text Placeholder 2"/>
          <p:cNvSpPr>
            <a:spLocks noGrp="1"/>
          </p:cNvSpPr>
          <p:nvPr>
            <p:ph type="body" idx="1"/>
          </p:nvPr>
        </p:nvSpPr>
        <p:spPr/>
        <p:txBody>
          <a:bodyPr/>
          <a:lstStyle/>
          <a:p>
            <a:r>
              <a:rPr lang="en-US" sz="2000" dirty="0">
                <a:solidFill>
                  <a:schemeClr val="tx1"/>
                </a:solidFill>
                <a:cs typeface="Tahoma" panose="020B0604030504040204" pitchFamily="34" charset="0"/>
              </a:rPr>
              <a:t>An exception (or exceptional event) is a problem that arises during the execution of a program.</a:t>
            </a:r>
          </a:p>
          <a:p>
            <a:r>
              <a:rPr lang="en-US" sz="2000" dirty="0">
                <a:solidFill>
                  <a:schemeClr val="tx1"/>
                </a:solidFill>
                <a:cs typeface="Tahoma" panose="020B0604030504040204" pitchFamily="34" charset="0"/>
              </a:rPr>
              <a:t>When an Exception occurs the normal flow of the program is disrupted and the program/Application terminates abnormally, which is not recommended, therefore, these exceptions are to be handled</a:t>
            </a:r>
          </a:p>
          <a:p>
            <a:endParaRPr lang="en-US" sz="2000" dirty="0">
              <a:solidFill>
                <a:schemeClr val="tx1"/>
              </a:solidFill>
              <a:cs typeface="Tahoma" panose="020B0604030504040204" pitchFamily="34" charset="0"/>
            </a:endParaRPr>
          </a:p>
          <a:p>
            <a:endParaRPr lang="en-US" sz="2000" dirty="0"/>
          </a:p>
        </p:txBody>
      </p:sp>
    </p:spTree>
    <p:extLst>
      <p:ext uri="{BB962C8B-B14F-4D97-AF65-F5344CB8AC3E}">
        <p14:creationId xmlns:p14="http://schemas.microsoft.com/office/powerpoint/2010/main" val="39912875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Calibri" panose="020F0502020204030204" pitchFamily="34" charset="0"/>
              </a:rPr>
              <a:t>Exception</a:t>
            </a:r>
            <a:endParaRPr lang="en-US" dirty="0"/>
          </a:p>
        </p:txBody>
      </p:sp>
      <p:sp>
        <p:nvSpPr>
          <p:cNvPr id="3" name="Text Placeholder 2"/>
          <p:cNvSpPr>
            <a:spLocks noGrp="1"/>
          </p:cNvSpPr>
          <p:nvPr>
            <p:ph type="body" idx="1"/>
          </p:nvPr>
        </p:nvSpPr>
        <p:spPr/>
        <p:txBody>
          <a:bodyPr/>
          <a:lstStyle/>
          <a:p>
            <a:r>
              <a:rPr lang="vi-VN" sz="2000" dirty="0"/>
              <a:t>User case</a:t>
            </a:r>
          </a:p>
          <a:p>
            <a:pPr lvl="1"/>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A user has entered an invalid data.</a:t>
            </a:r>
          </a:p>
          <a:p>
            <a:pPr lvl="1"/>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A file that needs to be opened cannot be found.</a:t>
            </a:r>
          </a:p>
          <a:p>
            <a:pPr lvl="1"/>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A network connection has been lost in the middle of communications or the JVM has run out of memory.</a:t>
            </a:r>
          </a:p>
          <a:p>
            <a:pPr lvl="2"/>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556798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Calibri" panose="020F0502020204030204" pitchFamily="34" charset="0"/>
              </a:rPr>
              <a:t>Exception</a:t>
            </a:r>
            <a:endParaRPr lang="en-US" dirty="0"/>
          </a:p>
        </p:txBody>
      </p:sp>
      <p:sp>
        <p:nvSpPr>
          <p:cNvPr id="3" name="Text Placeholder 2"/>
          <p:cNvSpPr>
            <a:spLocks noGrp="1"/>
          </p:cNvSpPr>
          <p:nvPr>
            <p:ph type="body" idx="1"/>
          </p:nvPr>
        </p:nvSpPr>
        <p:spPr/>
        <p:txBody>
          <a:bodyPr/>
          <a:lstStyle/>
          <a:p>
            <a:r>
              <a:rPr lang="vi-VN" sz="2000" dirty="0">
                <a:solidFill>
                  <a:schemeClr val="tx1"/>
                </a:solidFill>
                <a:latin typeface="Cambria" panose="02040503050406030204" pitchFamily="18" charset="0"/>
                <a:ea typeface="Cambria" panose="02040503050406030204" pitchFamily="18" charset="0"/>
                <a:cs typeface="Tahoma" panose="020B0604030504040204" pitchFamily="34" charset="0"/>
              </a:rPr>
              <a:t>W</a:t>
            </a:r>
            <a:r>
              <a:rPr lang="en-US" sz="2000" dirty="0">
                <a:solidFill>
                  <a:schemeClr val="tx1"/>
                </a:solidFill>
                <a:latin typeface="Cambria" panose="02040503050406030204" pitchFamily="18" charset="0"/>
                <a:ea typeface="Cambria" panose="02040503050406030204" pitchFamily="18" charset="0"/>
                <a:cs typeface="Tahoma" panose="020B0604030504040204" pitchFamily="34" charset="0"/>
              </a:rPr>
              <a:t>hat kind of Exception?</a:t>
            </a:r>
            <a:endParaRPr lang="vi-VN" sz="2000" dirty="0">
              <a:solidFill>
                <a:schemeClr val="tx1"/>
              </a:solidFill>
              <a:latin typeface="Cambria" panose="02040503050406030204" pitchFamily="18" charset="0"/>
              <a:ea typeface="Cambria" panose="02040503050406030204" pitchFamily="18" charset="0"/>
              <a:cs typeface="Tahoma" panose="020B0604030504040204" pitchFamily="34" charset="0"/>
            </a:endParaRPr>
          </a:p>
          <a:p>
            <a:pPr lvl="1"/>
            <a:r>
              <a:rPr lang="en-US" b="1" dirty="0">
                <a:solidFill>
                  <a:schemeClr val="tx1"/>
                </a:solidFill>
                <a:latin typeface="Cambria" panose="02040503050406030204" pitchFamily="18" charset="0"/>
                <a:ea typeface="Cambria" panose="02040503050406030204" pitchFamily="18" charset="0"/>
                <a:cs typeface="Tahoma" panose="020B0604030504040204" pitchFamily="34" charset="0"/>
              </a:rPr>
              <a:t>Checked exceptions</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 A checked exception is an exception that occurs at the compile time, these are also called as compile time exceptions</a:t>
            </a:r>
          </a:p>
          <a:p>
            <a:pPr lvl="1"/>
            <a:r>
              <a:rPr lang="en-US" b="1" dirty="0">
                <a:solidFill>
                  <a:schemeClr val="tx1"/>
                </a:solidFill>
                <a:latin typeface="Cambria" panose="02040503050406030204" pitchFamily="18" charset="0"/>
                <a:ea typeface="Cambria" panose="02040503050406030204" pitchFamily="18" charset="0"/>
                <a:cs typeface="Tahoma" panose="020B0604030504040204" pitchFamily="34" charset="0"/>
              </a:rPr>
              <a:t>Unchecked exceptions</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 An unchecked exception is an exception that occurs at the time of execution. These are also called as </a:t>
            </a:r>
            <a:r>
              <a:rPr lang="en-US" b="1" dirty="0">
                <a:solidFill>
                  <a:schemeClr val="tx1"/>
                </a:solidFill>
                <a:latin typeface="Cambria" panose="02040503050406030204" pitchFamily="18" charset="0"/>
                <a:ea typeface="Cambria" panose="02040503050406030204" pitchFamily="18" charset="0"/>
                <a:cs typeface="Tahoma" panose="020B0604030504040204" pitchFamily="34" charset="0"/>
              </a:rPr>
              <a:t>Runtime Exceptions</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a:t>
            </a:r>
          </a:p>
          <a:p>
            <a:pPr lvl="1"/>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174556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Calibri" panose="020F0502020204030204" pitchFamily="34" charset="0"/>
              </a:rPr>
              <a:t>Exception</a:t>
            </a:r>
            <a:endParaRPr lang="en-US" dirty="0"/>
          </a:p>
        </p:txBody>
      </p:sp>
      <p:sp>
        <p:nvSpPr>
          <p:cNvPr id="3" name="Text Placeholder 2"/>
          <p:cNvSpPr>
            <a:spLocks noGrp="1"/>
          </p:cNvSpPr>
          <p:nvPr>
            <p:ph type="body" idx="1"/>
          </p:nvPr>
        </p:nvSpPr>
        <p:spPr/>
        <p:txBody>
          <a:bodyPr/>
          <a:lstStyle/>
          <a:p>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173362"/>
            <a:ext cx="4372585" cy="1495634"/>
          </a:xfrm>
          <a:prstGeom prst="rect">
            <a:avLst/>
          </a:prstGeom>
          <a:noFill/>
          <a:ln>
            <a:no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429" y="3028950"/>
            <a:ext cx="4410691" cy="1867161"/>
          </a:xfrm>
          <a:prstGeom prst="rect">
            <a:avLst/>
          </a:prstGeom>
        </p:spPr>
      </p:pic>
      <p:sp>
        <p:nvSpPr>
          <p:cNvPr id="6" name="Rectangle 5"/>
          <p:cNvSpPr/>
          <p:nvPr/>
        </p:nvSpPr>
        <p:spPr>
          <a:xfrm>
            <a:off x="381000" y="3418480"/>
            <a:ext cx="2146028" cy="706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Checked Exception</a:t>
            </a:r>
            <a:endParaRPr lang="vi-VN" dirty="0"/>
          </a:p>
        </p:txBody>
      </p:sp>
      <p:cxnSp>
        <p:nvCxnSpPr>
          <p:cNvPr id="7" name="Straight Arrow Connector 6"/>
          <p:cNvCxnSpPr>
            <a:stCxn id="6" idx="3"/>
          </p:cNvCxnSpPr>
          <p:nvPr/>
        </p:nvCxnSpPr>
        <p:spPr>
          <a:xfrm>
            <a:off x="2527028" y="3771771"/>
            <a:ext cx="18184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81000" y="1521097"/>
            <a:ext cx="2146028" cy="706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Un-Checked Exception</a:t>
            </a:r>
            <a:endParaRPr lang="vi-VN" dirty="0"/>
          </a:p>
        </p:txBody>
      </p:sp>
      <p:cxnSp>
        <p:nvCxnSpPr>
          <p:cNvPr id="9" name="Straight Arrow Connector 8"/>
          <p:cNvCxnSpPr/>
          <p:nvPr/>
        </p:nvCxnSpPr>
        <p:spPr>
          <a:xfrm>
            <a:off x="2527028" y="1911162"/>
            <a:ext cx="18184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46306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Calibri" panose="020F0502020204030204" pitchFamily="34" charset="0"/>
              </a:rPr>
              <a:t>Exception</a:t>
            </a:r>
            <a:endParaRPr lang="en-US" dirty="0"/>
          </a:p>
        </p:txBody>
      </p:sp>
      <p:sp>
        <p:nvSpPr>
          <p:cNvPr id="3" name="Text Placeholder 2"/>
          <p:cNvSpPr>
            <a:spLocks noGrp="1"/>
          </p:cNvSpPr>
          <p:nvPr>
            <p:ph type="body" idx="1"/>
          </p:nvPr>
        </p:nvSpPr>
        <p:spPr/>
        <p:txBody>
          <a:bodyPr/>
          <a:lstStyle/>
          <a:p>
            <a:r>
              <a:rPr lang="en-US" sz="2000" dirty="0">
                <a:solidFill>
                  <a:schemeClr val="tx1"/>
                </a:solidFill>
                <a:latin typeface="Cambria" panose="02040503050406030204" pitchFamily="18" charset="0"/>
                <a:ea typeface="Cambria" panose="02040503050406030204" pitchFamily="18" charset="0"/>
                <a:cs typeface="Tahoma" panose="020B0604030504040204" pitchFamily="34" charset="0"/>
              </a:rPr>
              <a:t>Catching Exceptions</a:t>
            </a:r>
            <a:endParaRPr lang="vi-VN" sz="2000" dirty="0">
              <a:solidFill>
                <a:schemeClr val="tx1"/>
              </a:solidFill>
              <a:latin typeface="Cambria" panose="02040503050406030204" pitchFamily="18" charset="0"/>
              <a:ea typeface="Cambria" panose="02040503050406030204" pitchFamily="18" charset="0"/>
              <a:cs typeface="Tahoma" panose="020B0604030504040204" pitchFamily="34" charset="0"/>
            </a:endParaRPr>
          </a:p>
          <a:p>
            <a:pPr lvl="1"/>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A method catches an exception using a combination of the </a:t>
            </a:r>
            <a:r>
              <a:rPr lang="en-US" b="1" dirty="0">
                <a:solidFill>
                  <a:schemeClr val="tx1"/>
                </a:solidFill>
                <a:latin typeface="Cambria" panose="02040503050406030204" pitchFamily="18" charset="0"/>
                <a:ea typeface="Cambria" panose="02040503050406030204" pitchFamily="18" charset="0"/>
                <a:cs typeface="Tahoma" panose="020B0604030504040204" pitchFamily="34" charset="0"/>
              </a:rPr>
              <a:t>try</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and </a:t>
            </a:r>
            <a:r>
              <a:rPr lang="en-US" b="1" dirty="0">
                <a:solidFill>
                  <a:schemeClr val="tx1"/>
                </a:solidFill>
                <a:latin typeface="Cambria" panose="02040503050406030204" pitchFamily="18" charset="0"/>
                <a:ea typeface="Cambria" panose="02040503050406030204" pitchFamily="18" charset="0"/>
                <a:cs typeface="Tahoma" panose="020B0604030504040204" pitchFamily="34" charset="0"/>
              </a:rPr>
              <a:t>catch </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keywords</a:t>
            </a:r>
          </a:p>
          <a:p>
            <a:pPr lvl="1"/>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A try/catch block is placed around the code that might generate an exception. </a:t>
            </a:r>
          </a:p>
          <a:p>
            <a:pPr lvl="1"/>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Code within a try/catch block is referred to as protected code</a:t>
            </a:r>
          </a:p>
          <a:p>
            <a:pPr lvl="1"/>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Can using Multiple Catch Blocks</a:t>
            </a:r>
          </a:p>
          <a:p>
            <a:pPr lvl="1"/>
            <a:endParaRPr lang="en-US"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3257550"/>
            <a:ext cx="3239737" cy="1689540"/>
          </a:xfrm>
          <a:prstGeom prst="rect">
            <a:avLst/>
          </a:prstGeom>
        </p:spPr>
      </p:pic>
    </p:spTree>
    <p:extLst>
      <p:ext uri="{BB962C8B-B14F-4D97-AF65-F5344CB8AC3E}">
        <p14:creationId xmlns:p14="http://schemas.microsoft.com/office/powerpoint/2010/main" val="36757488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a:solidFill>
                  <a:schemeClr val="tx1"/>
                </a:solidFill>
                <a:latin typeface="Cambria" panose="02040503050406030204" pitchFamily="18" charset="0"/>
                <a:ea typeface="Cambria" panose="02040503050406030204" pitchFamily="18" charset="0"/>
                <a:cs typeface="Tahoma" panose="020B0604030504040204" pitchFamily="34" charset="0"/>
              </a:rPr>
              <a:t>E</a:t>
            </a:r>
            <a:r>
              <a:rPr lang="en-US" sz="3200" b="1" dirty="0" err="1">
                <a:solidFill>
                  <a:schemeClr val="tx1"/>
                </a:solidFill>
                <a:latin typeface="Cambria" panose="02040503050406030204" pitchFamily="18" charset="0"/>
                <a:ea typeface="Cambria" panose="02040503050406030204" pitchFamily="18" charset="0"/>
                <a:cs typeface="Tahoma" panose="020B0604030504040204" pitchFamily="34" charset="0"/>
              </a:rPr>
              <a:t>xception</a:t>
            </a:r>
            <a:endParaRPr lang="en-US" b="1" dirty="0"/>
          </a:p>
        </p:txBody>
      </p:sp>
      <p:sp>
        <p:nvSpPr>
          <p:cNvPr id="3" name="Text Placeholder 2"/>
          <p:cNvSpPr>
            <a:spLocks noGrp="1"/>
          </p:cNvSpPr>
          <p:nvPr>
            <p:ph type="body" idx="1"/>
          </p:nvPr>
        </p:nvSpPr>
        <p:spPr/>
        <p:txBody>
          <a:bodyPr/>
          <a:lstStyle/>
          <a:p>
            <a:r>
              <a:rPr lang="en-US" sz="2000" dirty="0">
                <a:solidFill>
                  <a:schemeClr val="tx1"/>
                </a:solidFill>
                <a:latin typeface="Cambria" panose="02040503050406030204" pitchFamily="18" charset="0"/>
                <a:ea typeface="Cambria" panose="02040503050406030204" pitchFamily="18" charset="0"/>
                <a:cs typeface="Tahoma" panose="020B0604030504040204" pitchFamily="34" charset="0"/>
              </a:rPr>
              <a:t>Throws/Throw exception</a:t>
            </a:r>
            <a:endParaRPr lang="vi-VN" sz="2000" dirty="0">
              <a:solidFill>
                <a:schemeClr val="tx1"/>
              </a:solidFill>
              <a:latin typeface="Cambria" panose="02040503050406030204" pitchFamily="18" charset="0"/>
              <a:ea typeface="Cambria" panose="02040503050406030204" pitchFamily="18" charset="0"/>
              <a:cs typeface="Tahoma" panose="020B0604030504040204" pitchFamily="34" charset="0"/>
            </a:endParaRPr>
          </a:p>
          <a:p>
            <a:pPr lvl="1"/>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If a method does not handle a checked exception, the method must declare it using the </a:t>
            </a:r>
            <a:r>
              <a:rPr lang="en-US" b="1" dirty="0">
                <a:solidFill>
                  <a:schemeClr val="tx1"/>
                </a:solidFill>
                <a:latin typeface="Cambria" panose="02040503050406030204" pitchFamily="18" charset="0"/>
                <a:ea typeface="Cambria" panose="02040503050406030204" pitchFamily="18" charset="0"/>
                <a:cs typeface="Tahoma" panose="020B0604030504040204" pitchFamily="34" charset="0"/>
              </a:rPr>
              <a:t>throws</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keyword. The throws keyword appears at the end of a method's signature.</a:t>
            </a:r>
          </a:p>
          <a:p>
            <a:pPr lvl="1"/>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You can throw an exception, either a newly instantiated one or an exception that you just caught, by using the </a:t>
            </a:r>
            <a:r>
              <a:rPr lang="en-US" b="1" dirty="0">
                <a:solidFill>
                  <a:schemeClr val="tx1"/>
                </a:solidFill>
                <a:latin typeface="Cambria" panose="02040503050406030204" pitchFamily="18" charset="0"/>
                <a:ea typeface="Cambria" panose="02040503050406030204" pitchFamily="18" charset="0"/>
                <a:cs typeface="Tahoma" panose="020B0604030504040204" pitchFamily="34" charset="0"/>
              </a:rPr>
              <a:t>throw</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keyword.</a:t>
            </a:r>
          </a:p>
          <a:p>
            <a:endParaRPr lang="en-US" dirty="0"/>
          </a:p>
        </p:txBody>
      </p:sp>
      <p:pic>
        <p:nvPicPr>
          <p:cNvPr id="4" name="Picture 3" descr="C:\Users\thanhtran\Desktop\bv.PNG"/>
          <p:cNvPicPr>
            <a:picLocks noGrp="1" noChangeAspect="1" noChangeArrowheads="1"/>
          </p:cNvPicPr>
          <p:nvPr/>
        </p:nvPicPr>
        <p:blipFill>
          <a:blip r:embed="rId2"/>
          <a:srcRect/>
          <a:stretch>
            <a:fillRect/>
          </a:stretch>
        </p:blipFill>
        <p:spPr bwMode="auto">
          <a:xfrm>
            <a:off x="3836382" y="3257550"/>
            <a:ext cx="4279345" cy="1573052"/>
          </a:xfrm>
          <a:prstGeom prst="rect">
            <a:avLst/>
          </a:prstGeom>
          <a:noFill/>
        </p:spPr>
      </p:pic>
    </p:spTree>
    <p:extLst>
      <p:ext uri="{BB962C8B-B14F-4D97-AF65-F5344CB8AC3E}">
        <p14:creationId xmlns:p14="http://schemas.microsoft.com/office/powerpoint/2010/main" val="19537753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273844"/>
            <a:ext cx="5467405" cy="640200"/>
          </a:xfrm>
        </p:spPr>
        <p:txBody>
          <a:bodyPr/>
          <a:lstStyle/>
          <a:p>
            <a:r>
              <a:rPr lang="vi-VN" sz="3200" b="1" dirty="0">
                <a:solidFill>
                  <a:schemeClr val="tx1"/>
                </a:solidFill>
                <a:cs typeface="Tahoma" panose="020B0604030504040204" pitchFamily="34" charset="0"/>
              </a:rPr>
              <a:t>E</a:t>
            </a:r>
            <a:r>
              <a:rPr lang="en-US" sz="3200" b="1" dirty="0" err="1">
                <a:solidFill>
                  <a:schemeClr val="tx1"/>
                </a:solidFill>
                <a:cs typeface="Tahoma" panose="020B0604030504040204" pitchFamily="34" charset="0"/>
              </a:rPr>
              <a:t>xception</a:t>
            </a:r>
            <a:endParaRPr lang="en-US" sz="3200" b="1" dirty="0">
              <a:solidFill>
                <a:schemeClr val="tx1"/>
              </a:solidFill>
              <a:cs typeface="Tahoma" panose="020B0604030504040204" pitchFamily="34" charset="0"/>
            </a:endParaRPr>
          </a:p>
        </p:txBody>
      </p:sp>
      <p:sp>
        <p:nvSpPr>
          <p:cNvPr id="3" name="Text Placeholder 2"/>
          <p:cNvSpPr>
            <a:spLocks noGrp="1"/>
          </p:cNvSpPr>
          <p:nvPr>
            <p:ph type="body" idx="1"/>
          </p:nvPr>
        </p:nvSpPr>
        <p:spPr/>
        <p:txBody>
          <a:bodyPr/>
          <a:lstStyle/>
          <a:p>
            <a:r>
              <a:rPr lang="en-US" sz="2000" dirty="0">
                <a:solidFill>
                  <a:schemeClr val="tx1"/>
                </a:solidFill>
                <a:latin typeface="Cambria" panose="02040503050406030204" pitchFamily="18" charset="0"/>
                <a:ea typeface="Cambria" panose="02040503050406030204" pitchFamily="18" charset="0"/>
                <a:cs typeface="Tahoma" panose="020B0604030504040204" pitchFamily="34" charset="0"/>
              </a:rPr>
              <a:t>The Finally Block</a:t>
            </a:r>
          </a:p>
          <a:p>
            <a:pPr lvl="1"/>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The finally block follows a try block or a catch block. A finally block of code always executes, irrespective of occurrence of an Exception.</a:t>
            </a:r>
          </a:p>
          <a:p>
            <a:pPr lvl="1"/>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Using a finally block allows you to run any cleanup-type statements that you want to execute, no matter what happens in the protected code.</a:t>
            </a:r>
          </a:p>
          <a:p>
            <a:pPr lvl="1"/>
            <a:endParaRPr lang="en-US"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6705" y="3257550"/>
            <a:ext cx="3874049" cy="1768450"/>
          </a:xfrm>
          <a:prstGeom prst="rect">
            <a:avLst/>
          </a:prstGeom>
        </p:spPr>
      </p:pic>
    </p:spTree>
    <p:extLst>
      <p:ext uri="{BB962C8B-B14F-4D97-AF65-F5344CB8AC3E}">
        <p14:creationId xmlns:p14="http://schemas.microsoft.com/office/powerpoint/2010/main" val="8391338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a:solidFill>
                  <a:schemeClr val="tx1"/>
                </a:solidFill>
                <a:cs typeface="Tahoma" panose="020B0604030504040204" pitchFamily="34" charset="0"/>
              </a:rPr>
              <a:t>E</a:t>
            </a:r>
            <a:r>
              <a:rPr lang="en-US" sz="3200" b="1" dirty="0" err="1">
                <a:solidFill>
                  <a:schemeClr val="tx1"/>
                </a:solidFill>
                <a:cs typeface="Tahoma" panose="020B0604030504040204" pitchFamily="34" charset="0"/>
              </a:rPr>
              <a:t>xception</a:t>
            </a:r>
            <a:endParaRPr lang="en-US" sz="3200" b="1" dirty="0"/>
          </a:p>
        </p:txBody>
      </p:sp>
      <p:sp>
        <p:nvSpPr>
          <p:cNvPr id="3" name="Text Placeholder 2"/>
          <p:cNvSpPr>
            <a:spLocks noGrp="1"/>
          </p:cNvSpPr>
          <p:nvPr>
            <p:ph type="body" idx="1"/>
          </p:nvPr>
        </p:nvSpPr>
        <p:spPr/>
        <p:txBody>
          <a:bodyPr/>
          <a:lstStyle/>
          <a:p>
            <a:r>
              <a:rPr lang="en-US" sz="2000" dirty="0">
                <a:solidFill>
                  <a:schemeClr val="tx1"/>
                </a:solidFill>
                <a:latin typeface="Cambria" panose="02040503050406030204" pitchFamily="18" charset="0"/>
                <a:ea typeface="Cambria" panose="02040503050406030204" pitchFamily="18" charset="0"/>
                <a:cs typeface="Tahoma" panose="020B0604030504040204" pitchFamily="34" charset="0"/>
              </a:rPr>
              <a:t>User-defined Exceptions</a:t>
            </a:r>
          </a:p>
          <a:p>
            <a:pPr lvl="1"/>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You can create your own exceptions in Java. Keep the following points in mind when writing your own exception classes</a:t>
            </a:r>
          </a:p>
          <a:p>
            <a:pPr lvl="2"/>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All exceptions must be a child of </a:t>
            </a:r>
            <a:r>
              <a:rPr lang="en-US" dirty="0" err="1">
                <a:solidFill>
                  <a:schemeClr val="tx1"/>
                </a:solidFill>
                <a:latin typeface="Cambria" panose="02040503050406030204" pitchFamily="18" charset="0"/>
                <a:ea typeface="Cambria" panose="02040503050406030204" pitchFamily="18" charset="0"/>
                <a:cs typeface="Tahoma" panose="020B0604030504040204" pitchFamily="34" charset="0"/>
              </a:rPr>
              <a:t>Throwable</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a:t>
            </a:r>
          </a:p>
          <a:p>
            <a:pPr lvl="2"/>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If you want to write a checked exception that is automatically enforced by the Handle or Declare Rule, you need to extend the Exception class.</a:t>
            </a:r>
          </a:p>
          <a:p>
            <a:pPr lvl="2"/>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If you want to write a runtime exception, you need to extend the </a:t>
            </a:r>
            <a:r>
              <a:rPr lang="en-US" dirty="0" err="1">
                <a:solidFill>
                  <a:schemeClr val="tx1"/>
                </a:solidFill>
                <a:latin typeface="Cambria" panose="02040503050406030204" pitchFamily="18" charset="0"/>
                <a:ea typeface="Cambria" panose="02040503050406030204" pitchFamily="18" charset="0"/>
                <a:cs typeface="Tahoma" panose="020B0604030504040204" pitchFamily="34" charset="0"/>
              </a:rPr>
              <a:t>RuntimeException</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class.</a:t>
            </a:r>
          </a:p>
          <a:p>
            <a:pPr lvl="1"/>
            <a:endParaRPr lang="en-US" dirty="0">
              <a:solidFill>
                <a:schemeClr val="tx1"/>
              </a:solidFill>
              <a:latin typeface="Cambria" panose="02040503050406030204" pitchFamily="18" charset="0"/>
              <a:ea typeface="Cambria" panose="02040503050406030204" pitchFamily="18" charset="0"/>
              <a:cs typeface="Tahoma" panose="020B0604030504040204" pitchFamily="34" charset="0"/>
            </a:endParaRPr>
          </a:p>
          <a:p>
            <a:pPr lvl="1"/>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627788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52D0E-ADCF-4098-A343-4DD91106EB75}"/>
              </a:ext>
            </a:extLst>
          </p:cNvPr>
          <p:cNvSpPr>
            <a:spLocks noGrp="1"/>
          </p:cNvSpPr>
          <p:nvPr>
            <p:ph type="title"/>
          </p:nvPr>
        </p:nvSpPr>
        <p:spPr/>
        <p:txBody>
          <a:bodyPr/>
          <a:lstStyle/>
          <a:p>
            <a:r>
              <a:rPr lang="vi-VN" dirty="0"/>
              <a:t>Thread</a:t>
            </a:r>
            <a:endParaRPr lang="en-US" dirty="0"/>
          </a:p>
        </p:txBody>
      </p:sp>
      <p:sp>
        <p:nvSpPr>
          <p:cNvPr id="3" name="Text Placeholder 2">
            <a:extLst>
              <a:ext uri="{FF2B5EF4-FFF2-40B4-BE49-F238E27FC236}">
                <a16:creationId xmlns:a16="http://schemas.microsoft.com/office/drawing/2014/main" id="{2414D371-C3F1-410A-B139-1B1ACFA03A5F}"/>
              </a:ext>
            </a:extLst>
          </p:cNvPr>
          <p:cNvSpPr>
            <a:spLocks noGrp="1"/>
          </p:cNvSpPr>
          <p:nvPr>
            <p:ph type="body" idx="1"/>
          </p:nvPr>
        </p:nvSpPr>
        <p:spPr/>
        <p:txBody>
          <a:bodyPr/>
          <a:lstStyle/>
          <a:p>
            <a:r>
              <a:rPr lang="en-US" dirty="0">
                <a:hlinkClick r:id="rId2"/>
              </a:rPr>
              <a:t>https://topdev.vn/blog/lap-trinh-da-luong-trong-java-java-multi-threading/</a:t>
            </a:r>
            <a:endParaRPr lang="vi-VN" dirty="0"/>
          </a:p>
          <a:p>
            <a:r>
              <a:rPr lang="vi-VN" dirty="0">
                <a:hlinkClick r:id="rId3"/>
              </a:rPr>
              <a:t>https://www.javatpoint.com/multithreading-in-java</a:t>
            </a:r>
            <a:endParaRPr lang="vi-VN" dirty="0"/>
          </a:p>
          <a:p>
            <a:r>
              <a:rPr lang="vi-VN" dirty="0">
                <a:hlinkClick r:id="rId4"/>
              </a:rPr>
              <a:t>https://www.baeldung.com/cs/async-vs-multi-threading</a:t>
            </a:r>
            <a:endParaRPr lang="vi-VN" dirty="0"/>
          </a:p>
          <a:p>
            <a:endParaRPr lang="vi-VN" dirty="0"/>
          </a:p>
          <a:p>
            <a:endParaRPr lang="en-US" dirty="0"/>
          </a:p>
        </p:txBody>
      </p:sp>
    </p:spTree>
    <p:extLst>
      <p:ext uri="{BB962C8B-B14F-4D97-AF65-F5344CB8AC3E}">
        <p14:creationId xmlns:p14="http://schemas.microsoft.com/office/powerpoint/2010/main" val="4292840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a:cs typeface="Calibri" panose="020F0502020204030204" pitchFamily="34" charset="0"/>
              </a:rPr>
              <a:t>Overview</a:t>
            </a:r>
            <a:r>
              <a:rPr lang="en-US" sz="3200" b="1" dirty="0">
                <a:cs typeface="Calibri" panose="020F0502020204030204" pitchFamily="34" charset="0"/>
              </a:rPr>
              <a:t> and setup</a:t>
            </a:r>
            <a:endParaRPr lang="en-US" dirty="0"/>
          </a:p>
        </p:txBody>
      </p:sp>
      <p:sp>
        <p:nvSpPr>
          <p:cNvPr id="3" name="Text Placeholder 2"/>
          <p:cNvSpPr>
            <a:spLocks noGrp="1"/>
          </p:cNvSpPr>
          <p:nvPr>
            <p:ph type="body" idx="1"/>
          </p:nvPr>
        </p:nvSpPr>
        <p:spPr>
          <a:xfrm>
            <a:off x="381000" y="1200150"/>
            <a:ext cx="7886700" cy="3263400"/>
          </a:xfrm>
        </p:spPr>
        <p:txBody>
          <a:bodyPr/>
          <a:lstStyle/>
          <a:p>
            <a:r>
              <a:rPr lang="en-US" sz="2000" dirty="0" err="1"/>
              <a:t>Jdk</a:t>
            </a:r>
            <a:r>
              <a:rPr lang="en-US" sz="2000" dirty="0"/>
              <a:t> </a:t>
            </a:r>
            <a:r>
              <a:rPr lang="vi-VN" sz="2000" dirty="0"/>
              <a:t>8</a:t>
            </a:r>
          </a:p>
          <a:p>
            <a:pPr lvl="1"/>
            <a:r>
              <a:rPr lang="en-US" dirty="0">
                <a:latin typeface="Cambria" panose="02040503050406030204" pitchFamily="18" charset="0"/>
                <a:ea typeface="Cambria" panose="02040503050406030204" pitchFamily="18" charset="0"/>
                <a:hlinkClick r:id="rId2"/>
              </a:rPr>
              <a:t>https://www.oracle.com/java/technologies/javase/javase-jdk8-downloads.html</a:t>
            </a:r>
            <a:endParaRPr lang="en-US" dirty="0">
              <a:latin typeface="Cambria" panose="02040503050406030204" pitchFamily="18" charset="0"/>
              <a:ea typeface="Cambria" panose="02040503050406030204" pitchFamily="18" charset="0"/>
            </a:endParaRPr>
          </a:p>
          <a:p>
            <a:pPr lvl="1" fontAlgn="base"/>
            <a:r>
              <a:rPr lang="vi-VN" sz="1600" dirty="0">
                <a:latin typeface="Cambria" panose="02040503050406030204" pitchFamily="18" charset="0"/>
                <a:ea typeface="Cambria" panose="02040503050406030204" pitchFamily="18" charset="0"/>
              </a:rPr>
              <a:t>Install</a:t>
            </a:r>
            <a:r>
              <a:rPr lang="en-US" sz="1600" dirty="0">
                <a:latin typeface="Cambria" panose="02040503050406030204" pitchFamily="18" charset="0"/>
                <a:ea typeface="Cambria" panose="02040503050406030204" pitchFamily="18" charset="0"/>
              </a:rPr>
              <a:t> </a:t>
            </a:r>
          </a:p>
          <a:p>
            <a:pPr lvl="1" fontAlgn="base"/>
            <a:r>
              <a:rPr lang="en-US" sz="1600" dirty="0">
                <a:latin typeface="Cambria" panose="02040503050406030204" pitchFamily="18" charset="0"/>
                <a:ea typeface="Cambria" panose="02040503050406030204" pitchFamily="18" charset="0"/>
              </a:rPr>
              <a:t>Set JAVA_HOME:</a:t>
            </a:r>
            <a:endParaRPr lang="vi-VN" sz="1600" dirty="0">
              <a:latin typeface="Cambria" panose="02040503050406030204" pitchFamily="18" charset="0"/>
              <a:ea typeface="Cambria" panose="02040503050406030204" pitchFamily="18" charset="0"/>
            </a:endParaRPr>
          </a:p>
          <a:p>
            <a:pPr lvl="2" fontAlgn="base"/>
            <a:r>
              <a:rPr lang="en-US" sz="1400" dirty="0">
                <a:latin typeface="Cambria" panose="02040503050406030204" pitchFamily="18" charset="0"/>
                <a:ea typeface="Cambria" panose="02040503050406030204" pitchFamily="18" charset="0"/>
              </a:rPr>
              <a:t>Select Control Panel and then System.</a:t>
            </a:r>
          </a:p>
          <a:p>
            <a:pPr lvl="2" fontAlgn="base"/>
            <a:r>
              <a:rPr lang="en-US" sz="1400" dirty="0">
                <a:latin typeface="Cambria" panose="02040503050406030204" pitchFamily="18" charset="0"/>
                <a:ea typeface="Cambria" panose="02040503050406030204" pitchFamily="18" charset="0"/>
              </a:rPr>
              <a:t>Click Advanced and then Environment Variables.</a:t>
            </a:r>
          </a:p>
          <a:p>
            <a:pPr lvl="2" fontAlgn="base"/>
            <a:r>
              <a:rPr lang="en-US" sz="1400" dirty="0">
                <a:latin typeface="Cambria" panose="02040503050406030204" pitchFamily="18" charset="0"/>
                <a:ea typeface="Cambria" panose="02040503050406030204" pitchFamily="18" charset="0"/>
              </a:rPr>
              <a:t>Under System Variables, click New.</a:t>
            </a:r>
          </a:p>
          <a:p>
            <a:pPr lvl="2" fontAlgn="base"/>
            <a:r>
              <a:rPr lang="en-US" sz="1400" dirty="0">
                <a:latin typeface="Cambria" panose="02040503050406030204" pitchFamily="18" charset="0"/>
                <a:ea typeface="Cambria" panose="02040503050406030204" pitchFamily="18" charset="0"/>
              </a:rPr>
              <a:t>Enter the variable name as JAVA_HOME.</a:t>
            </a:r>
          </a:p>
          <a:p>
            <a:pPr lvl="2" fontAlgn="base"/>
            <a:r>
              <a:rPr lang="en-US" sz="1400" dirty="0">
                <a:latin typeface="Cambria" panose="02040503050406030204" pitchFamily="18" charset="0"/>
                <a:ea typeface="Cambria" panose="02040503050406030204" pitchFamily="18" charset="0"/>
              </a:rPr>
              <a:t>Enter the variable value as the installation path of the </a:t>
            </a:r>
            <a:r>
              <a:rPr lang="vi-VN" sz="1400" dirty="0">
                <a:latin typeface="Cambria" panose="02040503050406030204" pitchFamily="18" charset="0"/>
                <a:ea typeface="Cambria" panose="02040503050406030204" pitchFamily="18" charset="0"/>
              </a:rPr>
              <a:t>JDK</a:t>
            </a:r>
          </a:p>
          <a:p>
            <a:pPr lvl="3" fontAlgn="base"/>
            <a:r>
              <a:rPr lang="vi-VN" sz="1300" dirty="0">
                <a:latin typeface="Cambria" panose="02040503050406030204" pitchFamily="18" charset="0"/>
                <a:ea typeface="Cambria" panose="02040503050406030204" pitchFamily="18" charset="0"/>
              </a:rPr>
              <a:t>Ex: </a:t>
            </a:r>
            <a:r>
              <a:rPr lang="vi-VN" sz="1300" dirty="0">
                <a:solidFill>
                  <a:srgbClr val="FF0000"/>
                </a:solidFill>
                <a:latin typeface="Cambria" panose="02040503050406030204" pitchFamily="18" charset="0"/>
                <a:ea typeface="Cambria" panose="02040503050406030204" pitchFamily="18" charset="0"/>
              </a:rPr>
              <a:t>JAVA_HOME = C:\Program Files\Java\jdk1.8.0_251</a:t>
            </a:r>
            <a:endParaRPr lang="en-US" sz="1300" dirty="0">
              <a:solidFill>
                <a:srgbClr val="FF0000"/>
              </a:solidFill>
              <a:latin typeface="Cambria" panose="02040503050406030204" pitchFamily="18" charset="0"/>
              <a:ea typeface="Cambria" panose="02040503050406030204" pitchFamily="18" charset="0"/>
            </a:endParaRPr>
          </a:p>
          <a:p>
            <a:pPr lvl="2" fontAlgn="base"/>
            <a:r>
              <a:rPr lang="en-US" sz="1400" dirty="0">
                <a:latin typeface="Cambria" panose="02040503050406030204" pitchFamily="18" charset="0"/>
                <a:ea typeface="Cambria" panose="02040503050406030204" pitchFamily="18" charset="0"/>
              </a:rPr>
              <a:t>Click OK.</a:t>
            </a:r>
          </a:p>
          <a:p>
            <a:pPr lvl="2" fontAlgn="base"/>
            <a:r>
              <a:rPr lang="en-US" sz="1400" dirty="0">
                <a:latin typeface="Cambria" panose="02040503050406030204" pitchFamily="18" charset="0"/>
                <a:ea typeface="Cambria" panose="02040503050406030204" pitchFamily="18" charset="0"/>
              </a:rPr>
              <a:t>Click Apply Changes.</a:t>
            </a:r>
          </a:p>
        </p:txBody>
      </p:sp>
    </p:spTree>
    <p:extLst>
      <p:ext uri="{BB962C8B-B14F-4D97-AF65-F5344CB8AC3E}">
        <p14:creationId xmlns:p14="http://schemas.microsoft.com/office/powerpoint/2010/main" val="29058306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C084-165B-4B5C-BC54-79A539004990}"/>
              </a:ext>
            </a:extLst>
          </p:cNvPr>
          <p:cNvSpPr>
            <a:spLocks noGrp="1"/>
          </p:cNvSpPr>
          <p:nvPr>
            <p:ph type="title"/>
          </p:nvPr>
        </p:nvSpPr>
        <p:spPr/>
        <p:txBody>
          <a:bodyPr/>
          <a:lstStyle/>
          <a:p>
            <a:r>
              <a:rPr lang="en-US" dirty="0"/>
              <a:t>Thread</a:t>
            </a:r>
          </a:p>
        </p:txBody>
      </p:sp>
      <p:sp>
        <p:nvSpPr>
          <p:cNvPr id="3" name="Text Placeholder 2">
            <a:extLst>
              <a:ext uri="{FF2B5EF4-FFF2-40B4-BE49-F238E27FC236}">
                <a16:creationId xmlns:a16="http://schemas.microsoft.com/office/drawing/2014/main" id="{D98CE0B1-45EF-400E-8C14-3AD6DB0B2B9C}"/>
              </a:ext>
            </a:extLst>
          </p:cNvPr>
          <p:cNvSpPr>
            <a:spLocks noGrp="1"/>
          </p:cNvSpPr>
          <p:nvPr>
            <p:ph type="body" idx="1"/>
          </p:nvPr>
        </p:nvSpPr>
        <p:spPr/>
        <p:txBody>
          <a:bodyPr/>
          <a:lstStyle/>
          <a:p>
            <a:r>
              <a:rPr lang="vi-VN" dirty="0"/>
              <a:t>Thread (luồng) về cơ bản là một tiến trình con (sub-process). Một đơn vị xử lý nhỏ nhất của máy tính có thể thực hiện một công việc riêng biệt. Trong Java, các luồng được quản lý bởi máy ảo Java (JVM)</a:t>
            </a:r>
            <a:endParaRPr lang="en-US" dirty="0"/>
          </a:p>
          <a:p>
            <a:r>
              <a:rPr lang="en-US" dirty="0"/>
              <a:t>Multithreading</a:t>
            </a:r>
          </a:p>
          <a:p>
            <a:pPr lvl="1"/>
            <a:r>
              <a:rPr lang="en-US" dirty="0"/>
              <a:t>Multithreading in Java is a process of executing multiple threads simultaneously.</a:t>
            </a:r>
          </a:p>
          <a:p>
            <a:pPr lvl="1"/>
            <a:r>
              <a:rPr lang="en-US" dirty="0"/>
              <a:t>Multiprocessing and multithreading, both are used to achieve multitasking.</a:t>
            </a:r>
          </a:p>
          <a:p>
            <a:pPr lvl="1"/>
            <a:r>
              <a:rPr lang="vi-VN" dirty="0"/>
              <a:t>Một ứng dụng Java ngoài luồng chính có thể có các luồng khác thực thi đồng thời làm ứng dụng chạy nhanh và hiệu quả hơn.</a:t>
            </a:r>
            <a:endParaRPr lang="en-US" dirty="0"/>
          </a:p>
        </p:txBody>
      </p:sp>
    </p:spTree>
    <p:extLst>
      <p:ext uri="{BB962C8B-B14F-4D97-AF65-F5344CB8AC3E}">
        <p14:creationId xmlns:p14="http://schemas.microsoft.com/office/powerpoint/2010/main" val="9774043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227ED-698E-4E5B-9512-A41A08EFDC67}"/>
              </a:ext>
            </a:extLst>
          </p:cNvPr>
          <p:cNvSpPr>
            <a:spLocks noGrp="1"/>
          </p:cNvSpPr>
          <p:nvPr>
            <p:ph type="title"/>
          </p:nvPr>
        </p:nvSpPr>
        <p:spPr/>
        <p:txBody>
          <a:bodyPr/>
          <a:lstStyle/>
          <a:p>
            <a:r>
              <a:rPr lang="en-US" dirty="0"/>
              <a:t>Thread</a:t>
            </a:r>
          </a:p>
        </p:txBody>
      </p:sp>
      <p:sp>
        <p:nvSpPr>
          <p:cNvPr id="3" name="Text Placeholder 2">
            <a:extLst>
              <a:ext uri="{FF2B5EF4-FFF2-40B4-BE49-F238E27FC236}">
                <a16:creationId xmlns:a16="http://schemas.microsoft.com/office/drawing/2014/main" id="{C845CF65-C5EF-40DD-A66E-A5F588517719}"/>
              </a:ext>
            </a:extLst>
          </p:cNvPr>
          <p:cNvSpPr>
            <a:spLocks noGrp="1"/>
          </p:cNvSpPr>
          <p:nvPr>
            <p:ph type="body" idx="1"/>
          </p:nvPr>
        </p:nvSpPr>
        <p:spPr/>
        <p:txBody>
          <a:bodyPr/>
          <a:lstStyle/>
          <a:p>
            <a:r>
              <a:rPr lang="en-US" sz="1400" dirty="0"/>
              <a:t>Advantages of Java Multithreading</a:t>
            </a:r>
          </a:p>
          <a:p>
            <a:pPr lvl="1"/>
            <a:r>
              <a:rPr lang="en-US" sz="1100" dirty="0"/>
              <a:t>It doesn't block the user because threads are independent and you can perform multiple operations at the same time.</a:t>
            </a:r>
          </a:p>
          <a:p>
            <a:pPr lvl="1"/>
            <a:r>
              <a:rPr lang="en-US" sz="1100" dirty="0"/>
              <a:t>You can perform many operations together, so it saves time.</a:t>
            </a:r>
          </a:p>
          <a:p>
            <a:pPr lvl="1"/>
            <a:r>
              <a:rPr lang="en-US" sz="1100" dirty="0"/>
              <a:t>Threads are independent, so it doesn't affect other threads if an exception occurs in a single thread.</a:t>
            </a:r>
            <a:endParaRPr lang="vi-VN" sz="1100" dirty="0"/>
          </a:p>
          <a:p>
            <a:r>
              <a:rPr lang="vi-VN" sz="1400" dirty="0"/>
              <a:t>Nhược điểm của đa luồng</a:t>
            </a:r>
          </a:p>
          <a:p>
            <a:pPr lvl="1"/>
            <a:r>
              <a:rPr lang="vi-VN" sz="1100" dirty="0"/>
              <a:t>Càng nhiều luồng thì xử lý càng phức tạp.</a:t>
            </a:r>
          </a:p>
          <a:p>
            <a:pPr lvl="1"/>
            <a:r>
              <a:rPr lang="vi-VN" sz="1100" dirty="0"/>
              <a:t>Xử lý vấn đề về tranh chấp bộ nhớ, đồng bộ dữ liệu khá phức tạp.</a:t>
            </a:r>
          </a:p>
          <a:p>
            <a:pPr lvl="1"/>
            <a:r>
              <a:rPr lang="vi-VN" sz="1100" dirty="0"/>
              <a:t>Cần phát hiện tránh các luồng chết (dead lock), luồng chạy mà không làm gì trong ứng dụng cả.</a:t>
            </a:r>
            <a:endParaRPr lang="en-US" sz="1100" dirty="0"/>
          </a:p>
        </p:txBody>
      </p:sp>
      <p:pic>
        <p:nvPicPr>
          <p:cNvPr id="2050" name="Picture 2" descr="Multi Thread Server">
            <a:extLst>
              <a:ext uri="{FF2B5EF4-FFF2-40B4-BE49-F238E27FC236}">
                <a16:creationId xmlns:a16="http://schemas.microsoft.com/office/drawing/2014/main" id="{890EBB0A-9F83-4889-A10E-1E84B595C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3333750"/>
            <a:ext cx="2670308" cy="1677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3177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58BA0-4F50-419E-9A66-06BE0B27F424}"/>
              </a:ext>
            </a:extLst>
          </p:cNvPr>
          <p:cNvSpPr>
            <a:spLocks noGrp="1"/>
          </p:cNvSpPr>
          <p:nvPr>
            <p:ph type="title"/>
          </p:nvPr>
        </p:nvSpPr>
        <p:spPr/>
        <p:txBody>
          <a:bodyPr/>
          <a:lstStyle/>
          <a:p>
            <a:r>
              <a:rPr lang="en-US" dirty="0"/>
              <a:t>Thread</a:t>
            </a:r>
          </a:p>
        </p:txBody>
      </p:sp>
      <p:sp>
        <p:nvSpPr>
          <p:cNvPr id="3" name="Text Placeholder 2">
            <a:extLst>
              <a:ext uri="{FF2B5EF4-FFF2-40B4-BE49-F238E27FC236}">
                <a16:creationId xmlns:a16="http://schemas.microsoft.com/office/drawing/2014/main" id="{45F9C34B-D0E6-4631-A650-CE028EC10D2D}"/>
              </a:ext>
            </a:extLst>
          </p:cNvPr>
          <p:cNvSpPr>
            <a:spLocks noGrp="1"/>
          </p:cNvSpPr>
          <p:nvPr>
            <p:ph type="body" idx="1"/>
          </p:nvPr>
        </p:nvSpPr>
        <p:spPr/>
        <p:txBody>
          <a:bodyPr/>
          <a:lstStyle/>
          <a:p>
            <a:r>
              <a:rPr lang="en-US" dirty="0"/>
              <a:t>1) Process-based Multitasking (Multiprocessing)</a:t>
            </a:r>
          </a:p>
          <a:p>
            <a:pPr lvl="1"/>
            <a:r>
              <a:rPr lang="en-US" dirty="0"/>
              <a:t>Each process has an address in memory. In other words, each process allocates a separate memory area.</a:t>
            </a:r>
          </a:p>
          <a:p>
            <a:pPr lvl="1"/>
            <a:r>
              <a:rPr lang="en-US" dirty="0"/>
              <a:t>A process is heavyweight.</a:t>
            </a:r>
          </a:p>
          <a:p>
            <a:pPr lvl="1"/>
            <a:r>
              <a:rPr lang="en-US" dirty="0"/>
              <a:t>Cost of communication between the process is high.</a:t>
            </a:r>
          </a:p>
          <a:p>
            <a:pPr lvl="1"/>
            <a:r>
              <a:rPr lang="en-US" dirty="0"/>
              <a:t>Switching from one process to another requires some time for saving and loading registers, memory maps, updating lists, etc.</a:t>
            </a:r>
          </a:p>
          <a:p>
            <a:r>
              <a:rPr lang="en-US" dirty="0"/>
              <a:t>2) Thread-based Multitasking (Multithreading)</a:t>
            </a:r>
          </a:p>
          <a:p>
            <a:pPr lvl="1"/>
            <a:r>
              <a:rPr lang="en-US" dirty="0"/>
              <a:t>Threads share the same address space.</a:t>
            </a:r>
          </a:p>
          <a:p>
            <a:pPr lvl="1"/>
            <a:r>
              <a:rPr lang="en-US" dirty="0"/>
              <a:t>A thread is lightweight.</a:t>
            </a:r>
          </a:p>
          <a:p>
            <a:pPr lvl="1"/>
            <a:r>
              <a:rPr lang="en-US" dirty="0"/>
              <a:t>Cost of communication between the thread is low.</a:t>
            </a:r>
          </a:p>
        </p:txBody>
      </p:sp>
    </p:spTree>
    <p:extLst>
      <p:ext uri="{BB962C8B-B14F-4D97-AF65-F5344CB8AC3E}">
        <p14:creationId xmlns:p14="http://schemas.microsoft.com/office/powerpoint/2010/main" val="6400797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FDF74-6200-4F60-A7E9-D9E6D4F76BF9}"/>
              </a:ext>
            </a:extLst>
          </p:cNvPr>
          <p:cNvSpPr>
            <a:spLocks noGrp="1"/>
          </p:cNvSpPr>
          <p:nvPr>
            <p:ph type="title"/>
          </p:nvPr>
        </p:nvSpPr>
        <p:spPr/>
        <p:txBody>
          <a:bodyPr/>
          <a:lstStyle/>
          <a:p>
            <a:r>
              <a:rPr lang="en-US" dirty="0"/>
              <a:t>Thread</a:t>
            </a:r>
          </a:p>
        </p:txBody>
      </p:sp>
      <p:sp>
        <p:nvSpPr>
          <p:cNvPr id="3" name="Text Placeholder 2">
            <a:extLst>
              <a:ext uri="{FF2B5EF4-FFF2-40B4-BE49-F238E27FC236}">
                <a16:creationId xmlns:a16="http://schemas.microsoft.com/office/drawing/2014/main" id="{8CFF6392-F4B5-4A7C-9F35-4CAE0FBE839D}"/>
              </a:ext>
            </a:extLst>
          </p:cNvPr>
          <p:cNvSpPr>
            <a:spLocks noGrp="1"/>
          </p:cNvSpPr>
          <p:nvPr>
            <p:ph type="body" idx="1"/>
          </p:nvPr>
        </p:nvSpPr>
        <p:spPr/>
        <p:txBody>
          <a:bodyPr/>
          <a:lstStyle/>
          <a:p>
            <a:r>
              <a:rPr lang="vi-VN" dirty="0"/>
              <a:t>Lifecycle</a:t>
            </a:r>
            <a:endParaRPr lang="en-US" dirty="0"/>
          </a:p>
        </p:txBody>
      </p:sp>
      <p:pic>
        <p:nvPicPr>
          <p:cNvPr id="1026" name="Picture 2" descr="Java thread life cycle">
            <a:extLst>
              <a:ext uri="{FF2B5EF4-FFF2-40B4-BE49-F238E27FC236}">
                <a16:creationId xmlns:a16="http://schemas.microsoft.com/office/drawing/2014/main" id="{F2D4F5C4-0DB7-406C-9F01-0E7B1EBF49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424947"/>
            <a:ext cx="4876800" cy="3182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7079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298C3-A43B-465D-8922-BB8290960F66}"/>
              </a:ext>
            </a:extLst>
          </p:cNvPr>
          <p:cNvSpPr>
            <a:spLocks noGrp="1"/>
          </p:cNvSpPr>
          <p:nvPr>
            <p:ph type="title"/>
          </p:nvPr>
        </p:nvSpPr>
        <p:spPr/>
        <p:txBody>
          <a:bodyPr/>
          <a:lstStyle/>
          <a:p>
            <a:r>
              <a:rPr lang="en-US" dirty="0"/>
              <a:t>Thread</a:t>
            </a:r>
          </a:p>
        </p:txBody>
      </p:sp>
      <p:sp>
        <p:nvSpPr>
          <p:cNvPr id="3" name="Text Placeholder 2">
            <a:extLst>
              <a:ext uri="{FF2B5EF4-FFF2-40B4-BE49-F238E27FC236}">
                <a16:creationId xmlns:a16="http://schemas.microsoft.com/office/drawing/2014/main" id="{286D1A56-BCE5-4ABF-9578-8EFC65A57814}"/>
              </a:ext>
            </a:extLst>
          </p:cNvPr>
          <p:cNvSpPr>
            <a:spLocks noGrp="1"/>
          </p:cNvSpPr>
          <p:nvPr>
            <p:ph type="body" idx="1"/>
          </p:nvPr>
        </p:nvSpPr>
        <p:spPr>
          <a:xfrm>
            <a:off x="628650" y="1200150"/>
            <a:ext cx="7886700" cy="3263400"/>
          </a:xfrm>
        </p:spPr>
        <p:txBody>
          <a:bodyPr/>
          <a:lstStyle/>
          <a:p>
            <a:r>
              <a:rPr lang="en-US" dirty="0"/>
              <a:t>There are two ways to create a thread:</a:t>
            </a:r>
          </a:p>
          <a:p>
            <a:pPr lvl="1"/>
            <a:r>
              <a:rPr lang="en-US" dirty="0"/>
              <a:t>By extending Thread class</a:t>
            </a:r>
          </a:p>
          <a:p>
            <a:pPr lvl="2"/>
            <a:r>
              <a:rPr lang="vi-VN" dirty="0"/>
              <a:t>Override lại phương thức run ở lớp này</a:t>
            </a:r>
          </a:p>
          <a:p>
            <a:pPr lvl="2"/>
            <a:r>
              <a:rPr lang="en-US" dirty="0"/>
              <a:t>start() method of Thread class is used to start a newly created thread. It performs following tasks:</a:t>
            </a:r>
          </a:p>
          <a:p>
            <a:pPr lvl="3"/>
            <a:r>
              <a:rPr lang="en-US" dirty="0"/>
              <a:t>A new thread starts(with new </a:t>
            </a:r>
            <a:r>
              <a:rPr lang="en-US" dirty="0" err="1"/>
              <a:t>callstack</a:t>
            </a:r>
            <a:r>
              <a:rPr lang="en-US" dirty="0"/>
              <a:t>).</a:t>
            </a:r>
          </a:p>
          <a:p>
            <a:pPr lvl="3"/>
            <a:r>
              <a:rPr lang="en-US" dirty="0"/>
              <a:t>The thread moves from New state to the Runnable state.</a:t>
            </a:r>
          </a:p>
          <a:p>
            <a:pPr lvl="3"/>
            <a:r>
              <a:rPr lang="en-US" dirty="0"/>
              <a:t>When the thread gets a chance to execute, its target run() method will run.</a:t>
            </a:r>
          </a:p>
        </p:txBody>
      </p:sp>
      <p:pic>
        <p:nvPicPr>
          <p:cNvPr id="5" name="Picture 4">
            <a:extLst>
              <a:ext uri="{FF2B5EF4-FFF2-40B4-BE49-F238E27FC236}">
                <a16:creationId xmlns:a16="http://schemas.microsoft.com/office/drawing/2014/main" id="{8EDE6907-B415-4BFF-ACE0-D1F0A195CC0B}"/>
              </a:ext>
            </a:extLst>
          </p:cNvPr>
          <p:cNvPicPr>
            <a:picLocks noChangeAspect="1"/>
          </p:cNvPicPr>
          <p:nvPr/>
        </p:nvPicPr>
        <p:blipFill>
          <a:blip r:embed="rId2"/>
          <a:stretch>
            <a:fillRect/>
          </a:stretch>
        </p:blipFill>
        <p:spPr>
          <a:xfrm>
            <a:off x="5181600" y="3486150"/>
            <a:ext cx="2383160" cy="1434414"/>
          </a:xfrm>
          <a:prstGeom prst="rect">
            <a:avLst/>
          </a:prstGeom>
        </p:spPr>
      </p:pic>
    </p:spTree>
    <p:extLst>
      <p:ext uri="{BB962C8B-B14F-4D97-AF65-F5344CB8AC3E}">
        <p14:creationId xmlns:p14="http://schemas.microsoft.com/office/powerpoint/2010/main" val="17238827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46541-5DEA-4BD6-9C0B-BC5FBA07980F}"/>
              </a:ext>
            </a:extLst>
          </p:cNvPr>
          <p:cNvSpPr>
            <a:spLocks noGrp="1"/>
          </p:cNvSpPr>
          <p:nvPr>
            <p:ph type="title"/>
          </p:nvPr>
        </p:nvSpPr>
        <p:spPr/>
        <p:txBody>
          <a:bodyPr/>
          <a:lstStyle/>
          <a:p>
            <a:r>
              <a:rPr lang="en-US" dirty="0"/>
              <a:t>Thread</a:t>
            </a:r>
          </a:p>
        </p:txBody>
      </p:sp>
      <p:sp>
        <p:nvSpPr>
          <p:cNvPr id="3" name="Text Placeholder 2">
            <a:extLst>
              <a:ext uri="{FF2B5EF4-FFF2-40B4-BE49-F238E27FC236}">
                <a16:creationId xmlns:a16="http://schemas.microsoft.com/office/drawing/2014/main" id="{CF23520F-F325-416E-8C2E-40456F88EEEF}"/>
              </a:ext>
            </a:extLst>
          </p:cNvPr>
          <p:cNvSpPr>
            <a:spLocks noGrp="1"/>
          </p:cNvSpPr>
          <p:nvPr>
            <p:ph type="body" idx="1"/>
          </p:nvPr>
        </p:nvSpPr>
        <p:spPr/>
        <p:txBody>
          <a:bodyPr/>
          <a:lstStyle/>
          <a:p>
            <a:pPr lvl="1"/>
            <a:r>
              <a:rPr lang="en-US" dirty="0"/>
              <a:t>By implementing Runnable interface.</a:t>
            </a:r>
          </a:p>
          <a:p>
            <a:pPr lvl="2"/>
            <a:r>
              <a:rPr lang="en-US" dirty="0"/>
              <a:t>have only one method named run()</a:t>
            </a:r>
            <a:endParaRPr lang="vi-VN" dirty="0"/>
          </a:p>
          <a:p>
            <a:pPr lvl="2"/>
            <a:r>
              <a:rPr lang="vi-VN" dirty="0"/>
              <a:t>Cách hay được sử dụng và được yêu thích là dùng interface Runnable, bởi vì nó không yêu cầu phải tạo một lớp kế thừa từ lớp Thread. Trong trường hợp ứng dụng thiết kế yêu cầu sử dụng đa kế thừa, chỉ có interface mới có thể giúp giải quyết vấn đề. Ngoài ra, Thread Pool rất hiểu quả và có thể được cài đặt, sử dụng rất hơn giản.</a:t>
            </a:r>
            <a:endParaRPr lang="en-US" dirty="0"/>
          </a:p>
          <a:p>
            <a:endParaRPr lang="en-US" dirty="0"/>
          </a:p>
        </p:txBody>
      </p:sp>
      <p:pic>
        <p:nvPicPr>
          <p:cNvPr id="5" name="Picture 4">
            <a:extLst>
              <a:ext uri="{FF2B5EF4-FFF2-40B4-BE49-F238E27FC236}">
                <a16:creationId xmlns:a16="http://schemas.microsoft.com/office/drawing/2014/main" id="{C7272004-2B40-47AD-9FC6-9229EE41CA9F}"/>
              </a:ext>
            </a:extLst>
          </p:cNvPr>
          <p:cNvPicPr>
            <a:picLocks noChangeAspect="1"/>
          </p:cNvPicPr>
          <p:nvPr/>
        </p:nvPicPr>
        <p:blipFill>
          <a:blip r:embed="rId2"/>
          <a:stretch>
            <a:fillRect/>
          </a:stretch>
        </p:blipFill>
        <p:spPr>
          <a:xfrm>
            <a:off x="4648200" y="3105150"/>
            <a:ext cx="2920022" cy="1795462"/>
          </a:xfrm>
          <a:prstGeom prst="rect">
            <a:avLst/>
          </a:prstGeom>
        </p:spPr>
      </p:pic>
    </p:spTree>
    <p:extLst>
      <p:ext uri="{BB962C8B-B14F-4D97-AF65-F5344CB8AC3E}">
        <p14:creationId xmlns:p14="http://schemas.microsoft.com/office/powerpoint/2010/main" val="15689269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A7B6D-5EC0-4295-8082-CA1274206CED}"/>
              </a:ext>
            </a:extLst>
          </p:cNvPr>
          <p:cNvSpPr>
            <a:spLocks noGrp="1"/>
          </p:cNvSpPr>
          <p:nvPr>
            <p:ph type="title"/>
          </p:nvPr>
        </p:nvSpPr>
        <p:spPr/>
        <p:txBody>
          <a:bodyPr/>
          <a:lstStyle/>
          <a:p>
            <a:r>
              <a:rPr lang="en-US" dirty="0"/>
              <a:t>Thread</a:t>
            </a:r>
          </a:p>
        </p:txBody>
      </p:sp>
      <p:sp>
        <p:nvSpPr>
          <p:cNvPr id="3" name="Text Placeholder 2">
            <a:extLst>
              <a:ext uri="{FF2B5EF4-FFF2-40B4-BE49-F238E27FC236}">
                <a16:creationId xmlns:a16="http://schemas.microsoft.com/office/drawing/2014/main" id="{DA88D05A-81FD-41FE-A758-3CD1D0D04461}"/>
              </a:ext>
            </a:extLst>
          </p:cNvPr>
          <p:cNvSpPr>
            <a:spLocks noGrp="1"/>
          </p:cNvSpPr>
          <p:nvPr>
            <p:ph type="body" idx="1"/>
          </p:nvPr>
        </p:nvSpPr>
        <p:spPr/>
        <p:txBody>
          <a:bodyPr/>
          <a:lstStyle/>
          <a:p>
            <a:r>
              <a:rPr lang="vi-VN" dirty="0"/>
              <a:t>Thread safe</a:t>
            </a:r>
          </a:p>
          <a:p>
            <a:pPr lvl="1"/>
            <a:r>
              <a:rPr lang="vi-VN" dirty="0"/>
              <a:t>nhiều luồng được tạo từ cùng một biến đối tượng chia sẻ dữ liệu và điều này có thể dẫn đến sự không nhất quán dữ liệu khi các luồng được sử dụng để đọc và cập nhật dữ liệu được chia sẻ.</a:t>
            </a:r>
          </a:p>
          <a:p>
            <a:pPr lvl="1"/>
            <a:r>
              <a:rPr lang="vi-VN" dirty="0"/>
              <a:t>việc cập nhật bất kỳ giá trị trường nào là một quá trình, nó đòi hỏi ba bước; đầu tiên để đọc giá trị hiện tại, thứ hai để thực hiện các thao tác cần thiết để có được giá trị cập nhật và thứ ba để gán giá trị cập nhật cho tham chiếu trường.</a:t>
            </a:r>
          </a:p>
          <a:p>
            <a:pPr lvl="2"/>
            <a:r>
              <a:rPr lang="vi-VN" dirty="0">
                <a:hlinkClick r:id="rId2"/>
              </a:rPr>
              <a:t>https://vncoder.vn/bai-viet/thread-safety-luong-an-toan-trong-java-va-dong-bo-hoa-synchronized-cac-luong-trong-java</a:t>
            </a:r>
            <a:endParaRPr lang="vi-VN" dirty="0"/>
          </a:p>
          <a:p>
            <a:pPr lvl="2"/>
            <a:r>
              <a:rPr lang="vi-VN" dirty="0">
                <a:hlinkClick r:id="rId3"/>
              </a:rPr>
              <a:t>https://toihoccodeblog.wordpress.com/tag/singleton-thread-safe/</a:t>
            </a:r>
            <a:endParaRPr lang="vi-VN" dirty="0"/>
          </a:p>
          <a:p>
            <a:pPr lvl="2"/>
            <a:endParaRPr lang="vi-VN" dirty="0"/>
          </a:p>
        </p:txBody>
      </p:sp>
    </p:spTree>
    <p:extLst>
      <p:ext uri="{BB962C8B-B14F-4D97-AF65-F5344CB8AC3E}">
        <p14:creationId xmlns:p14="http://schemas.microsoft.com/office/powerpoint/2010/main" val="23781066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34A19-FD6E-4587-BFA0-7C7C67DE4269}"/>
              </a:ext>
            </a:extLst>
          </p:cNvPr>
          <p:cNvSpPr>
            <a:spLocks noGrp="1"/>
          </p:cNvSpPr>
          <p:nvPr>
            <p:ph type="title"/>
          </p:nvPr>
        </p:nvSpPr>
        <p:spPr/>
        <p:txBody>
          <a:bodyPr/>
          <a:lstStyle/>
          <a:p>
            <a:r>
              <a:rPr lang="en-US" dirty="0"/>
              <a:t>Thread</a:t>
            </a:r>
          </a:p>
        </p:txBody>
      </p:sp>
      <p:sp>
        <p:nvSpPr>
          <p:cNvPr id="3" name="Text Placeholder 2">
            <a:extLst>
              <a:ext uri="{FF2B5EF4-FFF2-40B4-BE49-F238E27FC236}">
                <a16:creationId xmlns:a16="http://schemas.microsoft.com/office/drawing/2014/main" id="{B59A7F49-8812-4B46-B74E-48268FB0A106}"/>
              </a:ext>
            </a:extLst>
          </p:cNvPr>
          <p:cNvSpPr>
            <a:spLocks noGrp="1"/>
          </p:cNvSpPr>
          <p:nvPr>
            <p:ph type="body" idx="1"/>
          </p:nvPr>
        </p:nvSpPr>
        <p:spPr/>
        <p:txBody>
          <a:bodyPr/>
          <a:lstStyle/>
          <a:p>
            <a:r>
              <a:rPr lang="vi-VN" sz="1500" dirty="0"/>
              <a:t>Thread Safety trong java là quá trình làm cho chương trình của chúng ta an toàn để sử dụng trong môi trường đa luồng, có nhiều cách khác nhau để chúng ta có thể làm cho luồng chương trình của mình an toàn.</a:t>
            </a:r>
          </a:p>
          <a:p>
            <a:pPr lvl="1"/>
            <a:r>
              <a:rPr lang="vi-VN" sz="1200" dirty="0"/>
              <a:t>Đồng bộ hóa (Synchronization) là công cụ dễ dàng nhất và được sử dụng rộng rãi nhất cho Thread Safety trong java.</a:t>
            </a:r>
          </a:p>
          <a:p>
            <a:pPr lvl="2"/>
            <a:r>
              <a:rPr lang="vi-VN" sz="900" dirty="0"/>
              <a:t>synchronized </a:t>
            </a:r>
          </a:p>
          <a:p>
            <a:pPr lvl="2"/>
            <a:r>
              <a:rPr lang="vi-VN" sz="900" dirty="0"/>
              <a:t>khóa và mở khóa tài nguyên trước khi bất kỳ luồng nào đi vào mã được đồng bộ hóa, nó phải thu được khóa trên Object và khi việc thực thi mã kết thúc, nó sẽ mở khóa tài nguyên có thể bị khóa bởi các luồng khác. Trong khi đó, các luồng khác đang ở trạng thái chờ để khóa tài nguyên được đồng bộ hóa.</a:t>
            </a:r>
          </a:p>
          <a:p>
            <a:pPr lvl="1"/>
            <a:r>
              <a:rPr lang="vi-VN" sz="1200" dirty="0"/>
              <a:t>Sử dụng các lớp Atomic Wrapper từ gói  java.util.concurrent.atomic. Ví dụ: AtomicInteger</a:t>
            </a:r>
          </a:p>
          <a:p>
            <a:pPr lvl="1"/>
            <a:r>
              <a:rPr lang="vi-VN" sz="1200" dirty="0"/>
              <a:t>Sử dụng các khóa từ gói java.util.concurrent.locks.</a:t>
            </a:r>
          </a:p>
          <a:p>
            <a:pPr lvl="1"/>
            <a:r>
              <a:rPr lang="vi-VN" sz="1200" dirty="0"/>
              <a:t>Sử dụng các lớp thread safe collection ( bộ sư tập luồng an toàn) , sử dụng ConcurrentHashMap để biết safe thread.</a:t>
            </a:r>
          </a:p>
          <a:p>
            <a:pPr lvl="1"/>
            <a:r>
              <a:rPr lang="vi-VN" sz="1200" dirty="0"/>
              <a:t>Sử dụng từ khóa “volatile” với các biến để làm cho mọi luồng đọc dữ liệu từ bộ nhớ, không đọc từ bộ đệm của luồng.</a:t>
            </a:r>
            <a:endParaRPr lang="en-US" sz="1200" dirty="0"/>
          </a:p>
          <a:p>
            <a:endParaRPr lang="en-US" dirty="0"/>
          </a:p>
        </p:txBody>
      </p:sp>
    </p:spTree>
    <p:extLst>
      <p:ext uri="{BB962C8B-B14F-4D97-AF65-F5344CB8AC3E}">
        <p14:creationId xmlns:p14="http://schemas.microsoft.com/office/powerpoint/2010/main" val="33763877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3B4FC-109A-4369-926C-EEAC5C5BDED3}"/>
              </a:ext>
            </a:extLst>
          </p:cNvPr>
          <p:cNvSpPr>
            <a:spLocks noGrp="1"/>
          </p:cNvSpPr>
          <p:nvPr>
            <p:ph type="title"/>
          </p:nvPr>
        </p:nvSpPr>
        <p:spPr/>
        <p:txBody>
          <a:bodyPr/>
          <a:lstStyle/>
          <a:p>
            <a:r>
              <a:rPr lang="en-US" dirty="0"/>
              <a:t>Thread</a:t>
            </a:r>
          </a:p>
        </p:txBody>
      </p:sp>
      <p:sp>
        <p:nvSpPr>
          <p:cNvPr id="3" name="Text Placeholder 2">
            <a:extLst>
              <a:ext uri="{FF2B5EF4-FFF2-40B4-BE49-F238E27FC236}">
                <a16:creationId xmlns:a16="http://schemas.microsoft.com/office/drawing/2014/main" id="{8E93EAF8-DA70-413B-BFE5-F843A4E73AB8}"/>
              </a:ext>
            </a:extLst>
          </p:cNvPr>
          <p:cNvSpPr>
            <a:spLocks noGrp="1"/>
          </p:cNvSpPr>
          <p:nvPr>
            <p:ph type="body" idx="1"/>
          </p:nvPr>
        </p:nvSpPr>
        <p:spPr/>
        <p:txBody>
          <a:bodyPr/>
          <a:lstStyle/>
          <a:p>
            <a:endParaRPr lang="en-US"/>
          </a:p>
        </p:txBody>
      </p:sp>
      <p:pic>
        <p:nvPicPr>
          <p:cNvPr id="4098" name="Picture 2" descr="ConcurrentHashMap in Java">
            <a:extLst>
              <a:ext uri="{FF2B5EF4-FFF2-40B4-BE49-F238E27FC236}">
                <a16:creationId xmlns:a16="http://schemas.microsoft.com/office/drawing/2014/main" id="{48F036A9-FEA4-49B2-98E6-7D8AF502DA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508599"/>
            <a:ext cx="5240338" cy="3552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4179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9EAE-D3C1-4C4E-A2A6-7A91A97F046E}"/>
              </a:ext>
            </a:extLst>
          </p:cNvPr>
          <p:cNvSpPr>
            <a:spLocks noGrp="1"/>
          </p:cNvSpPr>
          <p:nvPr>
            <p:ph type="title"/>
          </p:nvPr>
        </p:nvSpPr>
        <p:spPr>
          <a:xfrm>
            <a:off x="2133600" y="273844"/>
            <a:ext cx="6381805" cy="640200"/>
          </a:xfrm>
        </p:spPr>
        <p:txBody>
          <a:bodyPr/>
          <a:lstStyle/>
          <a:p>
            <a:r>
              <a:rPr lang="en-US" dirty="0"/>
              <a:t>Asynchronous</a:t>
            </a:r>
          </a:p>
        </p:txBody>
      </p:sp>
      <p:sp>
        <p:nvSpPr>
          <p:cNvPr id="3" name="Text Placeholder 2">
            <a:extLst>
              <a:ext uri="{FF2B5EF4-FFF2-40B4-BE49-F238E27FC236}">
                <a16:creationId xmlns:a16="http://schemas.microsoft.com/office/drawing/2014/main" id="{995AE9B1-E24A-478A-A555-7F1145C1FC66}"/>
              </a:ext>
            </a:extLst>
          </p:cNvPr>
          <p:cNvSpPr>
            <a:spLocks noGrp="1"/>
          </p:cNvSpPr>
          <p:nvPr>
            <p:ph type="body" idx="1"/>
          </p:nvPr>
        </p:nvSpPr>
        <p:spPr/>
        <p:txBody>
          <a:bodyPr/>
          <a:lstStyle/>
          <a:p>
            <a:r>
              <a:rPr lang="en-US" b="1" i="0" dirty="0">
                <a:solidFill>
                  <a:srgbClr val="000000"/>
                </a:solidFill>
                <a:effectLst/>
                <a:latin typeface="raleway"/>
              </a:rPr>
              <a:t>Asynchronous</a:t>
            </a:r>
          </a:p>
          <a:p>
            <a:pPr lvl="1"/>
            <a:r>
              <a:rPr lang="en-US" dirty="0"/>
              <a:t>An asynchronous model allows multiple things to happen at the same time. When your program calls a long-running function, it doesn’t block the execution flow, and your program continues to run. </a:t>
            </a:r>
          </a:p>
        </p:txBody>
      </p:sp>
      <p:pic>
        <p:nvPicPr>
          <p:cNvPr id="5122" name="Picture 2">
            <a:extLst>
              <a:ext uri="{FF2B5EF4-FFF2-40B4-BE49-F238E27FC236}">
                <a16:creationId xmlns:a16="http://schemas.microsoft.com/office/drawing/2014/main" id="{8468BCBD-B709-4C04-A643-8F562D20C6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2833852"/>
            <a:ext cx="3465513" cy="2228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423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a:cs typeface="Calibri" panose="020F0502020204030204" pitchFamily="34" charset="0"/>
              </a:rPr>
              <a:t>Overview</a:t>
            </a:r>
            <a:r>
              <a:rPr lang="en-US" sz="3200" b="1" dirty="0">
                <a:cs typeface="Calibri" panose="020F0502020204030204" pitchFamily="34" charset="0"/>
              </a:rPr>
              <a:t> and setup</a:t>
            </a:r>
            <a:endParaRPr lang="en-US" dirty="0"/>
          </a:p>
        </p:txBody>
      </p:sp>
      <p:sp>
        <p:nvSpPr>
          <p:cNvPr id="3" name="Text Placeholder 2"/>
          <p:cNvSpPr>
            <a:spLocks noGrp="1"/>
          </p:cNvSpPr>
          <p:nvPr>
            <p:ph type="body" idx="1"/>
          </p:nvPr>
        </p:nvSpPr>
        <p:spPr/>
        <p:txBody>
          <a:bodyPr/>
          <a:lstStyle/>
          <a:p>
            <a:pPr fontAlgn="base"/>
            <a:r>
              <a:rPr lang="en-US" sz="2000" dirty="0"/>
              <a:t>Update PATH:</a:t>
            </a:r>
            <a:endParaRPr lang="vi-VN" sz="2000" dirty="0"/>
          </a:p>
          <a:p>
            <a:pPr lvl="1" fontAlgn="base"/>
            <a:r>
              <a:rPr lang="en-US" dirty="0">
                <a:latin typeface="Cambria" panose="02040503050406030204" pitchFamily="18" charset="0"/>
                <a:ea typeface="Cambria" panose="02040503050406030204" pitchFamily="18" charset="0"/>
              </a:rPr>
              <a:t>In System variables, find PATH </a:t>
            </a:r>
            <a:endParaRPr lang="vi-VN" dirty="0">
              <a:latin typeface="Cambria" panose="02040503050406030204" pitchFamily="18" charset="0"/>
              <a:ea typeface="Cambria" panose="02040503050406030204" pitchFamily="18" charset="0"/>
            </a:endParaRPr>
          </a:p>
          <a:p>
            <a:pPr lvl="1" fontAlgn="base"/>
            <a:r>
              <a:rPr lang="en-US" dirty="0">
                <a:latin typeface="Cambria" panose="02040503050406030204" pitchFamily="18" charset="0"/>
                <a:ea typeface="Cambria" panose="02040503050406030204" pitchFamily="18" charset="0"/>
              </a:rPr>
              <a:t>Add: </a:t>
            </a:r>
            <a:r>
              <a:rPr lang="en-US" dirty="0">
                <a:solidFill>
                  <a:srgbClr val="FF0000"/>
                </a:solidFill>
                <a:latin typeface="Cambria" panose="02040503050406030204" pitchFamily="18" charset="0"/>
                <a:ea typeface="Cambria" panose="02040503050406030204" pitchFamily="18" charset="0"/>
              </a:rPr>
              <a:t>%JAVA_HOME%\bin;</a:t>
            </a:r>
            <a:endParaRPr lang="vi-VN" dirty="0">
              <a:solidFill>
                <a:srgbClr val="FF0000"/>
              </a:solidFill>
              <a:latin typeface="Cambria" panose="02040503050406030204" pitchFamily="18" charset="0"/>
              <a:ea typeface="Cambria" panose="02040503050406030204" pitchFamily="18" charset="0"/>
            </a:endParaRPr>
          </a:p>
          <a:p>
            <a:pPr fontAlgn="base"/>
            <a:r>
              <a:rPr lang="en-US" dirty="0"/>
              <a:t> </a:t>
            </a:r>
            <a:r>
              <a:rPr lang="en-US" sz="2000" dirty="0"/>
              <a:t>To see if it worked, open up the Command Prompt and type java -version and see if it prints your newly installed JDK.</a:t>
            </a:r>
            <a:endParaRPr lang="vi-VN" sz="2000" dirty="0"/>
          </a:p>
          <a:p>
            <a:pPr lvl="1" fontAlgn="base"/>
            <a:r>
              <a:rPr lang="en-US" dirty="0">
                <a:solidFill>
                  <a:srgbClr val="FF0000"/>
                </a:solidFill>
                <a:latin typeface="Cambria" panose="02040503050406030204" pitchFamily="18" charset="0"/>
                <a:ea typeface="Cambria" panose="02040503050406030204" pitchFamily="18" charset="0"/>
              </a:rPr>
              <a:t>java –version</a:t>
            </a:r>
          </a:p>
          <a:p>
            <a:pPr fontAlgn="base"/>
            <a:endParaRPr lang="en-US" sz="2400" dirty="0"/>
          </a:p>
          <a:p>
            <a:pPr fontAlgn="base"/>
            <a:endParaRPr lang="en-US" dirty="0"/>
          </a:p>
        </p:txBody>
      </p:sp>
    </p:spTree>
    <p:extLst>
      <p:ext uri="{BB962C8B-B14F-4D97-AF65-F5344CB8AC3E}">
        <p14:creationId xmlns:p14="http://schemas.microsoft.com/office/powerpoint/2010/main" val="79162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E6AE3-450F-4AB6-A349-99B9D4431068}"/>
              </a:ext>
            </a:extLst>
          </p:cNvPr>
          <p:cNvSpPr>
            <a:spLocks noGrp="1"/>
          </p:cNvSpPr>
          <p:nvPr>
            <p:ph type="title"/>
          </p:nvPr>
        </p:nvSpPr>
        <p:spPr/>
        <p:txBody>
          <a:bodyPr/>
          <a:lstStyle/>
          <a:p>
            <a:r>
              <a:rPr lang="en-US" dirty="0"/>
              <a:t>Asynchronous</a:t>
            </a:r>
          </a:p>
        </p:txBody>
      </p:sp>
      <p:sp>
        <p:nvSpPr>
          <p:cNvPr id="3" name="Text Placeholder 2">
            <a:extLst>
              <a:ext uri="{FF2B5EF4-FFF2-40B4-BE49-F238E27FC236}">
                <a16:creationId xmlns:a16="http://schemas.microsoft.com/office/drawing/2014/main" id="{4349771D-10C0-47AF-ACFE-496B26CF9548}"/>
              </a:ext>
            </a:extLst>
          </p:cNvPr>
          <p:cNvSpPr>
            <a:spLocks noGrp="1"/>
          </p:cNvSpPr>
          <p:nvPr>
            <p:ph type="body" idx="1"/>
          </p:nvPr>
        </p:nvSpPr>
        <p:spPr/>
        <p:txBody>
          <a:bodyPr/>
          <a:lstStyle/>
          <a:p>
            <a:r>
              <a:rPr lang="en-US" dirty="0"/>
              <a:t>Multithreading refers to the concurrent/parallel execution of more than one sequential set (thread) of instructions.</a:t>
            </a:r>
          </a:p>
        </p:txBody>
      </p:sp>
      <p:pic>
        <p:nvPicPr>
          <p:cNvPr id="6146" name="Picture 2">
            <a:extLst>
              <a:ext uri="{FF2B5EF4-FFF2-40B4-BE49-F238E27FC236}">
                <a16:creationId xmlns:a16="http://schemas.microsoft.com/office/drawing/2014/main" id="{255DB5CA-0966-4C8A-BF60-4593CF2A1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265318"/>
            <a:ext cx="5181600" cy="2602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4750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E4C31-6777-4DAE-8569-94F1B0FC3733}"/>
              </a:ext>
            </a:extLst>
          </p:cNvPr>
          <p:cNvSpPr>
            <a:spLocks noGrp="1"/>
          </p:cNvSpPr>
          <p:nvPr>
            <p:ph type="title"/>
          </p:nvPr>
        </p:nvSpPr>
        <p:spPr/>
        <p:txBody>
          <a:bodyPr/>
          <a:lstStyle/>
          <a:p>
            <a:r>
              <a:rPr lang="en-US" dirty="0"/>
              <a:t>Asynchronous</a:t>
            </a:r>
          </a:p>
        </p:txBody>
      </p:sp>
      <p:sp>
        <p:nvSpPr>
          <p:cNvPr id="3" name="Text Placeholder 2">
            <a:extLst>
              <a:ext uri="{FF2B5EF4-FFF2-40B4-BE49-F238E27FC236}">
                <a16:creationId xmlns:a16="http://schemas.microsoft.com/office/drawing/2014/main" id="{01590765-5FE9-4314-B9A3-FB33D3069FCC}"/>
              </a:ext>
            </a:extLst>
          </p:cNvPr>
          <p:cNvSpPr>
            <a:spLocks noGrp="1"/>
          </p:cNvSpPr>
          <p:nvPr>
            <p:ph type="body" idx="1"/>
          </p:nvPr>
        </p:nvSpPr>
        <p:spPr/>
        <p:txBody>
          <a:bodyPr/>
          <a:lstStyle/>
          <a:p>
            <a:pPr lvl="1"/>
            <a:r>
              <a:rPr lang="en-US" sz="1600" dirty="0"/>
              <a:t>multithreading programming is all about bout non-blocking execution </a:t>
            </a:r>
            <a:r>
              <a:rPr lang="en-US" sz="1600" dirty="0" err="1"/>
              <a:t>betweconcurrent</a:t>
            </a:r>
            <a:r>
              <a:rPr lang="en-US" sz="1600" dirty="0"/>
              <a:t> execution of different functions. Async programming is </a:t>
            </a:r>
            <a:r>
              <a:rPr lang="en-US" sz="1600" dirty="0" err="1"/>
              <a:t>aen</a:t>
            </a:r>
            <a:r>
              <a:rPr lang="en-US" sz="1600" dirty="0"/>
              <a:t> functions,</a:t>
            </a:r>
            <a:endParaRPr lang="vi-VN" sz="1600" dirty="0"/>
          </a:p>
          <a:p>
            <a:pPr lvl="1"/>
            <a:r>
              <a:rPr lang="en-US" sz="1600" dirty="0"/>
              <a:t>multithreading is one form of asynchronous programming.</a:t>
            </a:r>
            <a:endParaRPr lang="vi-VN" sz="1600" dirty="0"/>
          </a:p>
          <a:p>
            <a:pPr lvl="1"/>
            <a:r>
              <a:rPr lang="en-US" sz="1600" dirty="0"/>
              <a:t>Multithreading is about workers, Asynchronous is about tasks.</a:t>
            </a:r>
            <a:endParaRPr lang="vi-VN" sz="1600" dirty="0"/>
          </a:p>
          <a:p>
            <a:pPr lvl="1"/>
            <a:r>
              <a:rPr lang="vi-VN" sz="1600" dirty="0"/>
              <a:t>Analog</a:t>
            </a:r>
          </a:p>
          <a:p>
            <a:pPr lvl="2"/>
            <a:r>
              <a:rPr lang="en-US" sz="1300" dirty="0"/>
              <a:t>Synchronous: you cook the eggs, then you cook the toast.</a:t>
            </a:r>
          </a:p>
          <a:p>
            <a:pPr lvl="2"/>
            <a:r>
              <a:rPr lang="en-US" sz="1300" dirty="0"/>
              <a:t>Asynchronous, single threaded: you start the eggs cooking and set a timer. You start the toast cooking, and set a timer. While they are both cooking, you clean the kitchen. When the timers go off you take the eggs off the heat and the toast out of the toaster and serve them.</a:t>
            </a:r>
          </a:p>
          <a:p>
            <a:pPr lvl="2"/>
            <a:r>
              <a:rPr lang="en-US" sz="1300" dirty="0"/>
              <a:t>Asynchronous, multithreaded: you hire two more cooks, one to cook eggs and one to cook toast. Now you have the problem of coordinating the cooks so that they do not conflict with each other in the kitchen when sharing resources. And you have to pay them.</a:t>
            </a:r>
          </a:p>
        </p:txBody>
      </p:sp>
    </p:spTree>
    <p:extLst>
      <p:ext uri="{BB962C8B-B14F-4D97-AF65-F5344CB8AC3E}">
        <p14:creationId xmlns:p14="http://schemas.microsoft.com/office/powerpoint/2010/main" val="14758272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DAO &amp; DTO</a:t>
            </a:r>
          </a:p>
        </p:txBody>
      </p:sp>
      <p:sp>
        <p:nvSpPr>
          <p:cNvPr id="3" name="Text Placeholder 2"/>
          <p:cNvSpPr>
            <a:spLocks noGrp="1"/>
          </p:cNvSpPr>
          <p:nvPr>
            <p:ph type="body" idx="1"/>
          </p:nvPr>
        </p:nvSpPr>
        <p:spPr/>
        <p:txBody>
          <a:bodyPr/>
          <a:lstStyle/>
          <a:p>
            <a:r>
              <a:rPr lang="en-US" b="1" dirty="0"/>
              <a:t>Data Access Object (DAO)</a:t>
            </a:r>
            <a:r>
              <a:rPr lang="en-US" dirty="0"/>
              <a:t> Pattern </a:t>
            </a:r>
            <a:r>
              <a:rPr lang="en-US" dirty="0" err="1"/>
              <a:t>là</a:t>
            </a:r>
            <a:r>
              <a:rPr lang="en-US" dirty="0"/>
              <a:t> </a:t>
            </a:r>
            <a:r>
              <a:rPr lang="en-US" dirty="0" err="1"/>
              <a:t>một</a:t>
            </a:r>
            <a:r>
              <a:rPr lang="en-US" dirty="0"/>
              <a:t> </a:t>
            </a:r>
            <a:r>
              <a:rPr lang="en-US" dirty="0" err="1"/>
              <a:t>trong</a:t>
            </a:r>
            <a:r>
              <a:rPr lang="en-US" dirty="0"/>
              <a:t> </a:t>
            </a:r>
            <a:r>
              <a:rPr lang="en-US" dirty="0" err="1"/>
              <a:t>những</a:t>
            </a:r>
            <a:r>
              <a:rPr lang="en-US" dirty="0"/>
              <a:t> Pattern </a:t>
            </a:r>
            <a:r>
              <a:rPr lang="en-US" dirty="0" err="1"/>
              <a:t>thuộc</a:t>
            </a:r>
            <a:r>
              <a:rPr lang="en-US" dirty="0"/>
              <a:t> </a:t>
            </a:r>
            <a:r>
              <a:rPr lang="en-US" dirty="0" err="1"/>
              <a:t>nhóm</a:t>
            </a:r>
            <a:r>
              <a:rPr lang="en-US" dirty="0"/>
              <a:t> </a:t>
            </a:r>
            <a:r>
              <a:rPr lang="en-US" dirty="0" err="1"/>
              <a:t>cấu</a:t>
            </a:r>
            <a:r>
              <a:rPr lang="en-US" dirty="0"/>
              <a:t> </a:t>
            </a:r>
            <a:r>
              <a:rPr lang="en-US" dirty="0" err="1"/>
              <a:t>trúc</a:t>
            </a:r>
            <a:r>
              <a:rPr lang="en-US" dirty="0"/>
              <a:t> (Structural Pattern). </a:t>
            </a:r>
          </a:p>
          <a:p>
            <a:pPr lvl="1"/>
            <a:r>
              <a:rPr lang="vi-VN" dirty="0">
                <a:latin typeface="Cambria" panose="02040503050406030204" pitchFamily="18" charset="0"/>
                <a:ea typeface="Cambria" panose="02040503050406030204" pitchFamily="18" charset="0"/>
              </a:rPr>
              <a:t>DAO Pattern dựa trên các nguyên tắc thiết kế </a:t>
            </a:r>
            <a:r>
              <a:rPr lang="vi-VN" b="1" dirty="0">
                <a:latin typeface="Cambria" panose="02040503050406030204" pitchFamily="18" charset="0"/>
                <a:ea typeface="Cambria" panose="02040503050406030204" pitchFamily="18" charset="0"/>
              </a:rPr>
              <a:t>abstraction</a:t>
            </a:r>
            <a:r>
              <a:rPr lang="vi-VN" dirty="0">
                <a:latin typeface="Cambria" panose="02040503050406030204" pitchFamily="18" charset="0"/>
                <a:ea typeface="Cambria" panose="02040503050406030204" pitchFamily="18" charset="0"/>
              </a:rPr>
              <a:t> và </a:t>
            </a:r>
            <a:r>
              <a:rPr lang="vi-VN" b="1" dirty="0">
                <a:latin typeface="Cambria" panose="02040503050406030204" pitchFamily="18" charset="0"/>
                <a:ea typeface="Cambria" panose="02040503050406030204" pitchFamily="18" charset="0"/>
              </a:rPr>
              <a:t>encapsulation</a:t>
            </a:r>
            <a:r>
              <a:rPr lang="vi-VN" dirty="0">
                <a:latin typeface="Cambria" panose="02040503050406030204" pitchFamily="18" charset="0"/>
                <a:ea typeface="Cambria" panose="02040503050406030204" pitchFamily="18" charset="0"/>
              </a:rPr>
              <a:t>. Nó bảo vệ phần còn lại của ứng dụng khỏi mọi thay đổi trong lớp lưu trữ</a:t>
            </a:r>
            <a:endParaRPr lang="en-US" dirty="0">
              <a:latin typeface="Cambria" panose="02040503050406030204" pitchFamily="18" charset="0"/>
              <a:ea typeface="Cambria" panose="02040503050406030204" pitchFamily="18" charset="0"/>
            </a:endParaRPr>
          </a:p>
          <a:p>
            <a:pPr lvl="1"/>
            <a:r>
              <a:rPr lang="vi-VN" dirty="0">
                <a:latin typeface="Cambria" panose="02040503050406030204" pitchFamily="18" charset="0"/>
                <a:ea typeface="Cambria" panose="02040503050406030204" pitchFamily="18" charset="0"/>
              </a:rPr>
              <a:t>Trong Java, DAO được triển khai theo nhiều cách khác nhau như Java Persistence API,  Enterprise Java Bean (EJ</a:t>
            </a:r>
            <a:r>
              <a:rPr lang="en-US" dirty="0">
                <a:latin typeface="Cambria" panose="02040503050406030204" pitchFamily="18" charset="0"/>
                <a:ea typeface="Cambria" panose="02040503050406030204" pitchFamily="18" charset="0"/>
              </a:rPr>
              <a:t>B</a:t>
            </a:r>
            <a:r>
              <a:rPr lang="vi-VN" dirty="0">
                <a:latin typeface="Cambria" panose="02040503050406030204" pitchFamily="18" charset="0"/>
                <a:ea typeface="Cambria" panose="02040503050406030204" pitchFamily="18" charset="0"/>
              </a:rPr>
              <a:t>), Object-relational mapping (ORM) với các implement cụ thể như Hibernate, iBATIS, Spring JPA, …</a:t>
            </a:r>
            <a:endParaRPr lang="en-US" dirty="0">
              <a:latin typeface="Cambria" panose="02040503050406030204" pitchFamily="18" charset="0"/>
              <a:ea typeface="Cambria" panose="02040503050406030204" pitchFamily="18" charset="0"/>
            </a:endParaRPr>
          </a:p>
        </p:txBody>
      </p:sp>
      <p:pic>
        <p:nvPicPr>
          <p:cNvPr id="1026" name="Picture 2" descr="https://gpcoder.com/wp-content/uploads/2019/01/design-patterns-dao-intr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943350"/>
            <a:ext cx="3924300" cy="65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0700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DAO &amp; DTO</a:t>
            </a:r>
          </a:p>
        </p:txBody>
      </p:sp>
      <p:sp>
        <p:nvSpPr>
          <p:cNvPr id="3" name="Text Placeholder 2"/>
          <p:cNvSpPr>
            <a:spLocks noGrp="1"/>
          </p:cNvSpPr>
          <p:nvPr>
            <p:ph type="body" idx="1"/>
          </p:nvPr>
        </p:nvSpPr>
        <p:spPr>
          <a:xfrm>
            <a:off x="228600" y="1428750"/>
            <a:ext cx="4267200" cy="3263400"/>
          </a:xfrm>
        </p:spPr>
        <p:txBody>
          <a:bodyPr/>
          <a:lstStyle/>
          <a:p>
            <a:r>
              <a:rPr lang="vi-VN" sz="1300" b="1" dirty="0"/>
              <a:t>BusinessObject</a:t>
            </a:r>
            <a:r>
              <a:rPr lang="vi-VN" sz="1300" dirty="0"/>
              <a:t> : đại diện cho Client, yêu cầu truy cập vào nguồn dữ liệu để lấy và lưu trữ dữ liệu.</a:t>
            </a:r>
          </a:p>
          <a:p>
            <a:r>
              <a:rPr lang="vi-VN" sz="1300" b="1" dirty="0"/>
              <a:t>DataAccessObject</a:t>
            </a:r>
            <a:r>
              <a:rPr lang="vi-VN" sz="1300" dirty="0"/>
              <a:t> (DAO): là một interface định nghĩa các phương thức trừu tượng việc triển khai truy cập dữ liệu cơ bản cho BusinessObject để cho phép truy cập vào nguồn dữ liệu (DataSource).</a:t>
            </a:r>
          </a:p>
          <a:p>
            <a:r>
              <a:rPr lang="vi-VN" sz="1300" b="1" dirty="0"/>
              <a:t>DataAccessObjectConcrete</a:t>
            </a:r>
            <a:r>
              <a:rPr lang="vi-VN" sz="1300" dirty="0"/>
              <a:t> : cài đặt các phương thức được định nghĩa trong DAO, lớp này sẽ thao tác trực tiếp với nguồn dữ liệu (DataSource).</a:t>
            </a:r>
          </a:p>
          <a:p>
            <a:r>
              <a:rPr lang="vi-VN" sz="1300" b="1" dirty="0"/>
              <a:t>DataSource</a:t>
            </a:r>
            <a:r>
              <a:rPr lang="vi-VN" sz="1300" dirty="0"/>
              <a:t> : là nơi chứa dữ liệu, nó có thể là database, xml, json, text file, webservice, …</a:t>
            </a:r>
          </a:p>
          <a:p>
            <a:r>
              <a:rPr lang="vi-VN" sz="1300" b="1" dirty="0"/>
              <a:t>TransferObject</a:t>
            </a:r>
            <a:r>
              <a:rPr lang="vi-VN" sz="1300" dirty="0"/>
              <a:t> : là một POJO (Plain old Java object) object, chứa các phương thức get/set được sử dụng để lưu trữ dữ liệu và được sử dụng trong DAO class.</a:t>
            </a:r>
          </a:p>
          <a:p>
            <a:endParaRPr lang="en-US" dirty="0"/>
          </a:p>
        </p:txBody>
      </p:sp>
      <p:pic>
        <p:nvPicPr>
          <p:cNvPr id="2050" name="Picture 2" descr="https://gpcoder.com/wp-content/uploads/2019/01/design-patterns-dao-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581150"/>
            <a:ext cx="4493002" cy="2675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9683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DAO &amp; DTO</a:t>
            </a:r>
          </a:p>
        </p:txBody>
      </p:sp>
      <p:sp>
        <p:nvSpPr>
          <p:cNvPr id="3" name="Text Placeholder 2"/>
          <p:cNvSpPr>
            <a:spLocks noGrp="1"/>
          </p:cNvSpPr>
          <p:nvPr>
            <p:ph type="body" idx="1"/>
          </p:nvPr>
        </p:nvSpPr>
        <p:spPr/>
        <p:txBody>
          <a:bodyPr/>
          <a:lstStyle/>
          <a:p>
            <a:r>
              <a:rPr lang="en-US" b="1" dirty="0"/>
              <a:t>T</a:t>
            </a:r>
            <a:r>
              <a:rPr lang="vi-VN" b="1" dirty="0"/>
              <a:t>ransfer Object/ Data Transfer Object Pattern</a:t>
            </a:r>
            <a:r>
              <a:rPr lang="vi-VN" dirty="0"/>
              <a:t> là một dạng Architectural Design Pattern, được sử dụng khi chúng ta muốn truyền dữ liệu qua lại giữa các tầng trong ứng dụng, giữa Client – Server. </a:t>
            </a:r>
            <a:endParaRPr lang="en-US" dirty="0"/>
          </a:p>
          <a:p>
            <a:pPr lvl="1"/>
            <a:r>
              <a:rPr lang="vi-VN" dirty="0"/>
              <a:t>Data Transfer Object (DTO) còn được gọi là </a:t>
            </a:r>
            <a:r>
              <a:rPr lang="vi-VN" b="1" dirty="0"/>
              <a:t>Value Object</a:t>
            </a:r>
            <a:r>
              <a:rPr lang="vi-VN" dirty="0"/>
              <a:t> (VO).</a:t>
            </a:r>
            <a:endParaRPr lang="en-US" dirty="0"/>
          </a:p>
        </p:txBody>
      </p:sp>
    </p:spTree>
    <p:extLst>
      <p:ext uri="{BB962C8B-B14F-4D97-AF65-F5344CB8AC3E}">
        <p14:creationId xmlns:p14="http://schemas.microsoft.com/office/powerpoint/2010/main" val="8578381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DAO &amp; DTO</a:t>
            </a:r>
          </a:p>
        </p:txBody>
      </p:sp>
      <p:sp>
        <p:nvSpPr>
          <p:cNvPr id="3" name="Text Placeholder 2"/>
          <p:cNvSpPr>
            <a:spLocks noGrp="1"/>
          </p:cNvSpPr>
          <p:nvPr>
            <p:ph type="body" idx="1"/>
          </p:nvPr>
        </p:nvSpPr>
        <p:spPr/>
        <p:txBody>
          <a:bodyPr/>
          <a:lstStyle/>
          <a:p>
            <a:endParaRPr lang="en-US" dirty="0"/>
          </a:p>
        </p:txBody>
      </p:sp>
      <p:pic>
        <p:nvPicPr>
          <p:cNvPr id="3074" name="Picture 2" descr="https://gpcoder.com/wp-content/uploads/2019/02/design-patterns-dto-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428750"/>
            <a:ext cx="5912393" cy="2879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4958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DAO &amp; DTO</a:t>
            </a:r>
          </a:p>
        </p:txBody>
      </p:sp>
      <p:sp>
        <p:nvSpPr>
          <p:cNvPr id="3" name="Text Placeholder 2"/>
          <p:cNvSpPr>
            <a:spLocks noGrp="1"/>
          </p:cNvSpPr>
          <p:nvPr>
            <p:ph type="body" idx="1"/>
          </p:nvPr>
        </p:nvSpPr>
        <p:spPr/>
        <p:txBody>
          <a:bodyPr/>
          <a:lstStyle/>
          <a:p>
            <a:endParaRPr lang="en-US" dirty="0"/>
          </a:p>
        </p:txBody>
      </p:sp>
      <p:pic>
        <p:nvPicPr>
          <p:cNvPr id="5122" name="Picture 2" descr="https://gpcoder.com/wp-content/uploads/2019/01/design-patterns-dao-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581150"/>
            <a:ext cx="5482166"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446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600" b="1" dirty="0">
                <a:cs typeface="Calibri" panose="020F0502020204030204" pitchFamily="34" charset="0"/>
              </a:rPr>
              <a:t>Overview</a:t>
            </a:r>
            <a:r>
              <a:rPr lang="en-US" sz="3600" b="1" dirty="0">
                <a:cs typeface="Calibri" panose="020F0502020204030204" pitchFamily="34" charset="0"/>
              </a:rPr>
              <a:t> and setup</a:t>
            </a:r>
            <a:endParaRPr lang="en-US" dirty="0"/>
          </a:p>
        </p:txBody>
      </p:sp>
      <p:sp>
        <p:nvSpPr>
          <p:cNvPr id="3" name="Text Placeholder 2"/>
          <p:cNvSpPr>
            <a:spLocks noGrp="1"/>
          </p:cNvSpPr>
          <p:nvPr>
            <p:ph type="body"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1066800" y="1132960"/>
            <a:ext cx="6113318" cy="3735917"/>
          </a:xfrm>
          <a:prstGeom prst="rect">
            <a:avLst/>
          </a:prstGeom>
        </p:spPr>
      </p:pic>
    </p:spTree>
    <p:extLst>
      <p:ext uri="{BB962C8B-B14F-4D97-AF65-F5344CB8AC3E}">
        <p14:creationId xmlns:p14="http://schemas.microsoft.com/office/powerpoint/2010/main" val="3200029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cs typeface="Calibri" panose="020F0502020204030204" pitchFamily="34" charset="0"/>
              </a:rPr>
              <a:t>Rule &amp; syntax</a:t>
            </a:r>
            <a:endParaRPr lang="en-US" dirty="0"/>
          </a:p>
        </p:txBody>
      </p:sp>
      <p:sp>
        <p:nvSpPr>
          <p:cNvPr id="3" name="Text Placeholder 2"/>
          <p:cNvSpPr>
            <a:spLocks noGrp="1"/>
          </p:cNvSpPr>
          <p:nvPr>
            <p:ph type="body" idx="1"/>
          </p:nvPr>
        </p:nvSpPr>
        <p:spPr/>
        <p:txBody>
          <a:bodyPr/>
          <a:lstStyle/>
          <a:p>
            <a:r>
              <a:rPr lang="en-US" sz="2000" b="1" dirty="0">
                <a:solidFill>
                  <a:schemeClr val="tx1"/>
                </a:solidFill>
                <a:latin typeface="Cambria" panose="02040503050406030204" pitchFamily="18" charset="0"/>
                <a:ea typeface="Cambria" panose="02040503050406030204" pitchFamily="18" charset="0"/>
                <a:cs typeface="Tahoma" pitchFamily="34" charset="0"/>
              </a:rPr>
              <a:t>Case Sensitivity: Hello</a:t>
            </a:r>
            <a:r>
              <a:rPr lang="en-US" sz="2000" dirty="0">
                <a:solidFill>
                  <a:schemeClr val="tx1"/>
                </a:solidFill>
                <a:latin typeface="Cambria" panose="02040503050406030204" pitchFamily="18" charset="0"/>
                <a:ea typeface="Cambria" panose="02040503050406030204" pitchFamily="18" charset="0"/>
                <a:cs typeface="Tahoma" pitchFamily="34" charset="0"/>
              </a:rPr>
              <a:t> and </a:t>
            </a:r>
            <a:r>
              <a:rPr lang="en-US" sz="2000" b="1" dirty="0">
                <a:solidFill>
                  <a:schemeClr val="tx1"/>
                </a:solidFill>
                <a:latin typeface="Cambria" panose="02040503050406030204" pitchFamily="18" charset="0"/>
                <a:ea typeface="Cambria" panose="02040503050406030204" pitchFamily="18" charset="0"/>
                <a:cs typeface="Tahoma" pitchFamily="34" charset="0"/>
              </a:rPr>
              <a:t>hello</a:t>
            </a:r>
            <a:r>
              <a:rPr lang="en-US" sz="2000" dirty="0">
                <a:solidFill>
                  <a:schemeClr val="tx1"/>
                </a:solidFill>
                <a:latin typeface="Cambria" panose="02040503050406030204" pitchFamily="18" charset="0"/>
                <a:ea typeface="Cambria" panose="02040503050406030204" pitchFamily="18" charset="0"/>
                <a:cs typeface="Tahoma" pitchFamily="34" charset="0"/>
              </a:rPr>
              <a:t> would have different meaning in Java</a:t>
            </a:r>
          </a:p>
          <a:p>
            <a:r>
              <a:rPr lang="en-US" sz="2000" b="1" dirty="0">
                <a:solidFill>
                  <a:schemeClr val="tx1"/>
                </a:solidFill>
                <a:latin typeface="Cambria" panose="02040503050406030204" pitchFamily="18" charset="0"/>
                <a:ea typeface="Cambria" panose="02040503050406030204" pitchFamily="18" charset="0"/>
                <a:cs typeface="Tahoma" pitchFamily="34" charset="0"/>
              </a:rPr>
              <a:t>Class Names: </a:t>
            </a:r>
            <a:r>
              <a:rPr lang="en-US" sz="2000" dirty="0">
                <a:solidFill>
                  <a:schemeClr val="tx1"/>
                </a:solidFill>
                <a:latin typeface="Cambria" panose="02040503050406030204" pitchFamily="18" charset="0"/>
                <a:ea typeface="Cambria" panose="02040503050406030204" pitchFamily="18" charset="0"/>
                <a:cs typeface="Tahoma" pitchFamily="34" charset="0"/>
              </a:rPr>
              <a:t>For all class names the first letter should be in Upper Case. If several words are used to form a name of the class, each inner word's first letter should be in Upper Case.</a:t>
            </a:r>
            <a:endParaRPr lang="vi-VN" sz="2000" dirty="0">
              <a:solidFill>
                <a:schemeClr val="tx1"/>
              </a:solidFill>
              <a:latin typeface="Cambria" panose="02040503050406030204" pitchFamily="18" charset="0"/>
              <a:ea typeface="Cambria" panose="02040503050406030204" pitchFamily="18" charset="0"/>
              <a:cs typeface="Tahoma" pitchFamily="34" charset="0"/>
            </a:endParaRPr>
          </a:p>
          <a:p>
            <a:pPr lvl="1"/>
            <a:r>
              <a:rPr lang="en-US" sz="1700" b="1" dirty="0">
                <a:solidFill>
                  <a:schemeClr val="tx1"/>
                </a:solidFill>
                <a:latin typeface="Cambria" panose="02040503050406030204" pitchFamily="18" charset="0"/>
                <a:ea typeface="Cambria" panose="02040503050406030204" pitchFamily="18" charset="0"/>
                <a:cs typeface="Tahoma" pitchFamily="34" charset="0"/>
              </a:rPr>
              <a:t>Example:</a:t>
            </a:r>
            <a:r>
              <a:rPr lang="en-US" sz="1700" dirty="0">
                <a:solidFill>
                  <a:schemeClr val="tx1"/>
                </a:solidFill>
                <a:latin typeface="Cambria" panose="02040503050406030204" pitchFamily="18" charset="0"/>
                <a:ea typeface="Cambria" panose="02040503050406030204" pitchFamily="18" charset="0"/>
                <a:cs typeface="Tahoma" pitchFamily="34" charset="0"/>
              </a:rPr>
              <a:t> </a:t>
            </a:r>
            <a:r>
              <a:rPr lang="en-US" sz="1700" i="1" dirty="0">
                <a:solidFill>
                  <a:schemeClr val="tx1"/>
                </a:solidFill>
                <a:latin typeface="Cambria" panose="02040503050406030204" pitchFamily="18" charset="0"/>
                <a:ea typeface="Cambria" panose="02040503050406030204" pitchFamily="18" charset="0"/>
                <a:cs typeface="Tahoma" pitchFamily="34" charset="0"/>
              </a:rPr>
              <a:t>class </a:t>
            </a:r>
            <a:r>
              <a:rPr lang="en-US" sz="1700" i="1" dirty="0" err="1">
                <a:solidFill>
                  <a:schemeClr val="tx1"/>
                </a:solidFill>
                <a:latin typeface="Cambria" panose="02040503050406030204" pitchFamily="18" charset="0"/>
                <a:ea typeface="Cambria" panose="02040503050406030204" pitchFamily="18" charset="0"/>
                <a:cs typeface="Tahoma" pitchFamily="34" charset="0"/>
              </a:rPr>
              <a:t>MyFirstJavaClass</a:t>
            </a:r>
            <a:endParaRPr lang="en-US" sz="1700" i="1" dirty="0">
              <a:solidFill>
                <a:schemeClr val="tx1"/>
              </a:solidFill>
              <a:latin typeface="Cambria" panose="02040503050406030204" pitchFamily="18" charset="0"/>
              <a:ea typeface="Cambria" panose="02040503050406030204" pitchFamily="18" charset="0"/>
              <a:cs typeface="Tahoma" pitchFamily="34" charset="0"/>
            </a:endParaRPr>
          </a:p>
          <a:p>
            <a:r>
              <a:rPr lang="en-US" sz="2000" b="1" dirty="0">
                <a:solidFill>
                  <a:schemeClr val="tx1"/>
                </a:solidFill>
                <a:latin typeface="Cambria" panose="02040503050406030204" pitchFamily="18" charset="0"/>
                <a:ea typeface="Cambria" panose="02040503050406030204" pitchFamily="18" charset="0"/>
                <a:cs typeface="Tahoma" pitchFamily="34" charset="0"/>
              </a:rPr>
              <a:t>Method Names: </a:t>
            </a:r>
            <a:r>
              <a:rPr lang="en-US" sz="2000" dirty="0">
                <a:solidFill>
                  <a:schemeClr val="tx1"/>
                </a:solidFill>
                <a:latin typeface="Cambria" panose="02040503050406030204" pitchFamily="18" charset="0"/>
                <a:ea typeface="Cambria" panose="02040503050406030204" pitchFamily="18" charset="0"/>
                <a:cs typeface="Tahoma" pitchFamily="34" charset="0"/>
              </a:rPr>
              <a:t>All method names should start with a Lower Case letter. If several words are used to form the name of the method, then each inner word's first letter should be in Upper Case.</a:t>
            </a:r>
            <a:endParaRPr lang="vi-VN" sz="2000" dirty="0">
              <a:solidFill>
                <a:schemeClr val="tx1"/>
              </a:solidFill>
              <a:latin typeface="Cambria" panose="02040503050406030204" pitchFamily="18" charset="0"/>
              <a:ea typeface="Cambria" panose="02040503050406030204" pitchFamily="18" charset="0"/>
              <a:cs typeface="Tahoma" pitchFamily="34" charset="0"/>
            </a:endParaRPr>
          </a:p>
          <a:p>
            <a:pPr lvl="1"/>
            <a:r>
              <a:rPr lang="en-US" sz="1700" b="1" dirty="0">
                <a:solidFill>
                  <a:schemeClr val="tx1"/>
                </a:solidFill>
                <a:latin typeface="Cambria" panose="02040503050406030204" pitchFamily="18" charset="0"/>
                <a:ea typeface="Cambria" panose="02040503050406030204" pitchFamily="18" charset="0"/>
                <a:cs typeface="Tahoma" pitchFamily="34" charset="0"/>
              </a:rPr>
              <a:t>Example</a:t>
            </a:r>
            <a:r>
              <a:rPr lang="en-US" sz="1700" i="1" dirty="0">
                <a:solidFill>
                  <a:schemeClr val="tx1"/>
                </a:solidFill>
                <a:latin typeface="Cambria" panose="02040503050406030204" pitchFamily="18" charset="0"/>
                <a:ea typeface="Cambria" panose="02040503050406030204" pitchFamily="18" charset="0"/>
                <a:cs typeface="Tahoma" pitchFamily="34" charset="0"/>
              </a:rPr>
              <a:t>: public void </a:t>
            </a:r>
            <a:r>
              <a:rPr lang="en-US" sz="1700" i="1" dirty="0" err="1">
                <a:solidFill>
                  <a:schemeClr val="tx1"/>
                </a:solidFill>
                <a:latin typeface="Cambria" panose="02040503050406030204" pitchFamily="18" charset="0"/>
                <a:ea typeface="Cambria" panose="02040503050406030204" pitchFamily="18" charset="0"/>
                <a:cs typeface="Tahoma" pitchFamily="34" charset="0"/>
              </a:rPr>
              <a:t>myMethodName</a:t>
            </a:r>
            <a:r>
              <a:rPr lang="en-US" sz="1700" i="1" dirty="0">
                <a:solidFill>
                  <a:schemeClr val="tx1"/>
                </a:solidFill>
                <a:latin typeface="Cambria" panose="02040503050406030204" pitchFamily="18" charset="0"/>
                <a:ea typeface="Cambria" panose="02040503050406030204" pitchFamily="18" charset="0"/>
                <a:cs typeface="Tahoma" pitchFamily="34" charset="0"/>
              </a:rPr>
              <a:t>()</a:t>
            </a:r>
          </a:p>
          <a:p>
            <a:endParaRPr lang="en-US" sz="2000" b="1" dirty="0">
              <a:solidFill>
                <a:schemeClr val="tx1"/>
              </a:solidFill>
              <a:latin typeface="Cambria" panose="02040503050406030204" pitchFamily="18" charset="0"/>
              <a:ea typeface="Cambria" panose="02040503050406030204" pitchFamily="18" charset="0"/>
              <a:cs typeface="Tahoma" pitchFamily="34" charset="0"/>
            </a:endParaRPr>
          </a:p>
        </p:txBody>
      </p:sp>
    </p:spTree>
    <p:extLst>
      <p:ext uri="{BB962C8B-B14F-4D97-AF65-F5344CB8AC3E}">
        <p14:creationId xmlns:p14="http://schemas.microsoft.com/office/powerpoint/2010/main" val="21433577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5031</TotalTime>
  <Words>3932</Words>
  <Application>Microsoft Office PowerPoint</Application>
  <PresentationFormat>On-screen Show (16:9)</PresentationFormat>
  <Paragraphs>364</Paragraphs>
  <Slides>76</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76</vt:i4>
      </vt:variant>
    </vt:vector>
  </HeadingPairs>
  <TitlesOfParts>
    <vt:vector size="83" baseType="lpstr">
      <vt:lpstr>Arial</vt:lpstr>
      <vt:lpstr>raleway</vt:lpstr>
      <vt:lpstr>Times New Roman</vt:lpstr>
      <vt:lpstr>Calibri</vt:lpstr>
      <vt:lpstr>Cambria</vt:lpstr>
      <vt:lpstr>Tahoma</vt:lpstr>
      <vt:lpstr>Office Theme</vt:lpstr>
      <vt:lpstr>Java Core DAO, DTO</vt:lpstr>
      <vt:lpstr>References</vt:lpstr>
      <vt:lpstr>Overview</vt:lpstr>
      <vt:lpstr>Overview and setup</vt:lpstr>
      <vt:lpstr>Overview and setup</vt:lpstr>
      <vt:lpstr>Overview and setup</vt:lpstr>
      <vt:lpstr>Overview and setup</vt:lpstr>
      <vt:lpstr>Overview and setup</vt:lpstr>
      <vt:lpstr>Rule &amp; syntax</vt:lpstr>
      <vt:lpstr>Rule &amp; syntax</vt:lpstr>
      <vt:lpstr>Rule &amp; syntax</vt:lpstr>
      <vt:lpstr>Rule &amp; syntax</vt:lpstr>
      <vt:lpstr>Rule &amp; syntax</vt:lpstr>
      <vt:lpstr>Object and Classes</vt:lpstr>
      <vt:lpstr>Object and Classes</vt:lpstr>
      <vt:lpstr>Object and Classes</vt:lpstr>
      <vt:lpstr>Data Types </vt:lpstr>
      <vt:lpstr>Toán tử</vt:lpstr>
      <vt:lpstr>Operator, Decision Making, Loop</vt:lpstr>
      <vt:lpstr>Operator, Decision Making, Loop</vt:lpstr>
      <vt:lpstr>Package</vt:lpstr>
      <vt:lpstr>Lab 1 </vt:lpstr>
      <vt:lpstr>Lab 2</vt:lpstr>
      <vt:lpstr>OOP</vt:lpstr>
      <vt:lpstr>Inheritance</vt:lpstr>
      <vt:lpstr>Inheritance</vt:lpstr>
      <vt:lpstr>Inheritance</vt:lpstr>
      <vt:lpstr>Inheritance</vt:lpstr>
      <vt:lpstr>Polymorphism</vt:lpstr>
      <vt:lpstr>Polymorphism</vt:lpstr>
      <vt:lpstr>Abstraction</vt:lpstr>
      <vt:lpstr>Abstraction</vt:lpstr>
      <vt:lpstr>Lab 3</vt:lpstr>
      <vt:lpstr>Encapsulation</vt:lpstr>
      <vt:lpstr>Encapsulation</vt:lpstr>
      <vt:lpstr>Lab 4</vt:lpstr>
      <vt:lpstr>Interfaces</vt:lpstr>
      <vt:lpstr>Interfaces</vt:lpstr>
      <vt:lpstr>Interfaces</vt:lpstr>
      <vt:lpstr>Interfaces</vt:lpstr>
      <vt:lpstr>Lab 5</vt:lpstr>
      <vt:lpstr>Collections</vt:lpstr>
      <vt:lpstr>Collections</vt:lpstr>
      <vt:lpstr>Collections</vt:lpstr>
      <vt:lpstr>Collections</vt:lpstr>
      <vt:lpstr>Collections</vt:lpstr>
      <vt:lpstr>Map</vt:lpstr>
      <vt:lpstr>Map</vt:lpstr>
      <vt:lpstr>PowerPoint Presentation</vt:lpstr>
      <vt:lpstr>Lab 6</vt:lpstr>
      <vt:lpstr>Exception</vt:lpstr>
      <vt:lpstr>Exception</vt:lpstr>
      <vt:lpstr>Exception</vt:lpstr>
      <vt:lpstr>Exception</vt:lpstr>
      <vt:lpstr>Exception</vt:lpstr>
      <vt:lpstr>Exception</vt:lpstr>
      <vt:lpstr>Exception</vt:lpstr>
      <vt:lpstr>Exception</vt:lpstr>
      <vt:lpstr>Thread</vt:lpstr>
      <vt:lpstr>Thread</vt:lpstr>
      <vt:lpstr>Thread</vt:lpstr>
      <vt:lpstr>Thread</vt:lpstr>
      <vt:lpstr>Thread</vt:lpstr>
      <vt:lpstr>Thread</vt:lpstr>
      <vt:lpstr>Thread</vt:lpstr>
      <vt:lpstr>Thread</vt:lpstr>
      <vt:lpstr>Thread</vt:lpstr>
      <vt:lpstr>Thread</vt:lpstr>
      <vt:lpstr>Asynchronous</vt:lpstr>
      <vt:lpstr>Asynchronous</vt:lpstr>
      <vt:lpstr>Asynchronous</vt:lpstr>
      <vt:lpstr>DAO &amp; DTO</vt:lpstr>
      <vt:lpstr>DAO &amp; DTO</vt:lpstr>
      <vt:lpstr>DAO &amp; DTO</vt:lpstr>
      <vt:lpstr>DAO &amp; DTO</vt:lpstr>
      <vt:lpstr>DAO &amp; DTO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cp:lastModifiedBy>Giau Le</cp:lastModifiedBy>
  <cp:revision>123</cp:revision>
  <dcterms:modified xsi:type="dcterms:W3CDTF">2021-01-12T09:58:48Z</dcterms:modified>
</cp:coreProperties>
</file>