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3"/>
  </p:notesMasterIdLst>
  <p:sldIdLst>
    <p:sldId id="256" r:id="rId2"/>
    <p:sldId id="262" r:id="rId3"/>
    <p:sldId id="257" r:id="rId4"/>
    <p:sldId id="263" r:id="rId5"/>
    <p:sldId id="304" r:id="rId6"/>
    <p:sldId id="264" r:id="rId7"/>
    <p:sldId id="265" r:id="rId8"/>
    <p:sldId id="266" r:id="rId9"/>
    <p:sldId id="268" r:id="rId10"/>
    <p:sldId id="269" r:id="rId11"/>
    <p:sldId id="290" r:id="rId12"/>
    <p:sldId id="270" r:id="rId13"/>
    <p:sldId id="308" r:id="rId14"/>
    <p:sldId id="306" r:id="rId15"/>
    <p:sldId id="271" r:id="rId16"/>
    <p:sldId id="314" r:id="rId17"/>
    <p:sldId id="272" r:id="rId18"/>
    <p:sldId id="274" r:id="rId19"/>
    <p:sldId id="275" r:id="rId20"/>
    <p:sldId id="276" r:id="rId21"/>
    <p:sldId id="316" r:id="rId22"/>
    <p:sldId id="317" r:id="rId23"/>
    <p:sldId id="318" r:id="rId24"/>
    <p:sldId id="305" r:id="rId25"/>
    <p:sldId id="277" r:id="rId26"/>
    <p:sldId id="278" r:id="rId27"/>
    <p:sldId id="279" r:id="rId28"/>
    <p:sldId id="280" r:id="rId29"/>
    <p:sldId id="281" r:id="rId30"/>
    <p:sldId id="282" r:id="rId31"/>
    <p:sldId id="283" r:id="rId32"/>
    <p:sldId id="284" r:id="rId33"/>
    <p:sldId id="319" r:id="rId34"/>
    <p:sldId id="285" r:id="rId35"/>
    <p:sldId id="286" r:id="rId36"/>
    <p:sldId id="320" r:id="rId37"/>
    <p:sldId id="287" r:id="rId38"/>
    <p:sldId id="288" r:id="rId39"/>
    <p:sldId id="289" r:id="rId40"/>
    <p:sldId id="307" r:id="rId41"/>
    <p:sldId id="321" r:id="rId42"/>
    <p:sldId id="291" r:id="rId43"/>
    <p:sldId id="292" r:id="rId44"/>
    <p:sldId id="294" r:id="rId45"/>
    <p:sldId id="295" r:id="rId46"/>
    <p:sldId id="293" r:id="rId47"/>
    <p:sldId id="315" r:id="rId48"/>
    <p:sldId id="322" r:id="rId49"/>
    <p:sldId id="296" r:id="rId50"/>
    <p:sldId id="297" r:id="rId51"/>
    <p:sldId id="298" r:id="rId52"/>
    <p:sldId id="299" r:id="rId53"/>
    <p:sldId id="300" r:id="rId54"/>
    <p:sldId id="301" r:id="rId55"/>
    <p:sldId id="302" r:id="rId56"/>
    <p:sldId id="303" r:id="rId57"/>
    <p:sldId id="309" r:id="rId58"/>
    <p:sldId id="310" r:id="rId59"/>
    <p:sldId id="311" r:id="rId60"/>
    <p:sldId id="312" r:id="rId61"/>
    <p:sldId id="313" r:id="rId62"/>
  </p:sldIdLst>
  <p:sldSz cx="9144000" cy="5143500" type="screen16x9"/>
  <p:notesSz cx="6858000" cy="9144000"/>
  <p:embeddedFontLst>
    <p:embeddedFont>
      <p:font typeface="Calibri" panose="020F0502020204030204" pitchFamily="34" charset="0"/>
      <p:regular r:id="rId64"/>
      <p:bold r:id="rId65"/>
      <p:italic r:id="rId66"/>
      <p:boldItalic r:id="rId67"/>
    </p:embeddedFont>
    <p:embeddedFont>
      <p:font typeface="Tahoma" panose="020B0604030504040204" pitchFamily="34" charset="0"/>
      <p:regular r:id="rId68"/>
      <p:bold r:id="rId69"/>
    </p:embeddedFont>
    <p:embeddedFont>
      <p:font typeface="Cambria" panose="02040503050406030204" pitchFamily="18" charset="0"/>
      <p:regular r:id="rId70"/>
      <p:bold r:id="rId71"/>
      <p:italic r:id="rId72"/>
      <p:boldItalic r:id="rId7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4" autoAdjust="0"/>
    <p:restoredTop sz="94660"/>
  </p:normalViewPr>
  <p:slideViewPr>
    <p:cSldViewPr>
      <p:cViewPr varScale="1">
        <p:scale>
          <a:sx n="124" d="100"/>
          <a:sy n="124" d="100"/>
        </p:scale>
        <p:origin x="96" y="10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font" Target="fonts/font5.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3.fntdata"/><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1.fntdata"/><Relationship Id="rId69" Type="http://schemas.openxmlformats.org/officeDocument/2006/relationships/font" Target="fonts/font6.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7.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2.fntdata"/><Relationship Id="rId73"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8.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dirty="0"/>
          </a:p>
        </p:txBody>
      </p:sp>
    </p:spTree>
    <p:extLst>
      <p:ext uri="{BB962C8B-B14F-4D97-AF65-F5344CB8AC3E}">
        <p14:creationId xmlns:p14="http://schemas.microsoft.com/office/powerpoint/2010/main" val="33878192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mbria" panose="02040503050406030204" pitchFamily="18" charset="0"/>
        <a:ea typeface="Cambria" panose="02040503050406030204" pitchFamily="18" charset="0"/>
        <a:cs typeface="Calibri" panose="020F05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04083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4b9d6d5c8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4b9d6d5c8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751254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a:stretch/>
        </p:blipFill>
        <p:spPr>
          <a:xfrm>
            <a:off x="0" y="-1926"/>
            <a:ext cx="9144000" cy="6858000"/>
          </a:xfrm>
          <a:prstGeom prst="rect">
            <a:avLst/>
          </a:prstGeom>
          <a:noFill/>
          <a:ln>
            <a:noFill/>
          </a:ln>
        </p:spPr>
      </p:pic>
      <p:sp>
        <p:nvSpPr>
          <p:cNvPr id="13" name="Google Shape;13;p2"/>
          <p:cNvSpPr txBox="1">
            <a:spLocks noGrp="1"/>
          </p:cNvSpPr>
          <p:nvPr>
            <p:ph type="ctrTitle"/>
          </p:nvPr>
        </p:nvSpPr>
        <p:spPr>
          <a:xfrm>
            <a:off x="1143000" y="841772"/>
            <a:ext cx="6858000" cy="1790700"/>
          </a:xfrm>
          <a:prstGeom prst="rect">
            <a:avLst/>
          </a:prstGeom>
          <a:noFill/>
          <a:ln>
            <a:noFill/>
          </a:ln>
        </p:spPr>
        <p:txBody>
          <a:bodyPr spcFirstLastPara="1" wrap="square" lIns="68575" tIns="68575" rIns="68575" bIns="68575" anchor="b" anchorCtr="0"/>
          <a:lstStyle>
            <a:lvl1pPr marL="0" marR="0" lvl="0" indent="0" algn="ctr" rtl="0">
              <a:lnSpc>
                <a:spcPct val="90000"/>
              </a:lnSpc>
              <a:spcBef>
                <a:spcPts val="0"/>
              </a:spcBef>
              <a:spcAft>
                <a:spcPts val="0"/>
              </a:spcAft>
              <a:buClr>
                <a:schemeClr val="dk1"/>
              </a:buClr>
              <a:buSzPts val="1100"/>
              <a:buFont typeface="Calibri"/>
              <a:buNone/>
              <a:defRPr sz="4500" b="1"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dirty="0"/>
          </a:p>
        </p:txBody>
      </p:sp>
      <p:sp>
        <p:nvSpPr>
          <p:cNvPr id="14" name="Google Shape;14;p2"/>
          <p:cNvSpPr txBox="1">
            <a:spLocks noGrp="1"/>
          </p:cNvSpPr>
          <p:nvPr>
            <p:ph type="subTitle" idx="1"/>
          </p:nvPr>
        </p:nvSpPr>
        <p:spPr>
          <a:xfrm>
            <a:off x="1143000" y="2701528"/>
            <a:ext cx="6858000" cy="1241700"/>
          </a:xfrm>
          <a:prstGeom prst="rect">
            <a:avLst/>
          </a:prstGeom>
          <a:noFill/>
          <a:ln>
            <a:noFill/>
          </a:ln>
        </p:spPr>
        <p:txBody>
          <a:bodyPr spcFirstLastPara="1" wrap="square" lIns="68575" tIns="68575" rIns="68575" bIns="68575" anchor="t" anchorCtr="0"/>
          <a:lstStyle>
            <a:lvl1pPr marL="0" marR="0" lvl="0" indent="0" algn="ctr" rtl="0">
              <a:lnSpc>
                <a:spcPct val="90000"/>
              </a:lnSpc>
              <a:spcBef>
                <a:spcPts val="800"/>
              </a:spcBef>
              <a:spcAft>
                <a:spcPts val="0"/>
              </a:spcAft>
              <a:buClr>
                <a:schemeClr val="dk1"/>
              </a:buClr>
              <a:buSzPts val="2100"/>
              <a:buFont typeface="Arial"/>
              <a:buNone/>
              <a:defRPr sz="18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342900" marR="0" lvl="1" indent="0" algn="ctr" rtl="0">
              <a:lnSpc>
                <a:spcPct val="90000"/>
              </a:lnSpc>
              <a:spcBef>
                <a:spcPts val="400"/>
              </a:spcBef>
              <a:spcAft>
                <a:spcPts val="0"/>
              </a:spcAft>
              <a:buClr>
                <a:schemeClr val="dk1"/>
              </a:buClr>
              <a:buSzPts val="1800"/>
              <a:buFont typeface="Arial"/>
              <a:buNone/>
              <a:defRPr sz="1500" b="0" i="0" u="none" strike="noStrike" cap="none">
                <a:solidFill>
                  <a:schemeClr val="dk1"/>
                </a:solidFill>
                <a:latin typeface="Calibri"/>
                <a:ea typeface="Calibri"/>
                <a:cs typeface="Calibri"/>
                <a:sym typeface="Calibri"/>
              </a:defRPr>
            </a:lvl2pPr>
            <a:lvl3pPr marL="685800" marR="0" lvl="2" indent="0" algn="ctr" rtl="0">
              <a:lnSpc>
                <a:spcPct val="90000"/>
              </a:lnSpc>
              <a:spcBef>
                <a:spcPts val="400"/>
              </a:spcBef>
              <a:spcAft>
                <a:spcPts val="0"/>
              </a:spcAft>
              <a:buClr>
                <a:schemeClr val="dk1"/>
              </a:buClr>
              <a:buSzPts val="1500"/>
              <a:buFont typeface="Arial"/>
              <a:buNone/>
              <a:defRPr sz="140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4pPr>
            <a:lvl5pPr marL="1371600" marR="0" lvl="4"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5pPr>
            <a:lvl6pPr marL="1714500" marR="0" lvl="5"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6pPr>
            <a:lvl7pPr marL="2057400" marR="0" lvl="6"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7pPr>
            <a:lvl8pPr marL="2400300" marR="0" lvl="7"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8pPr>
            <a:lvl9pPr marL="2743200" marR="0" lvl="8"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9pPr>
          </a:lstStyle>
          <a:p>
            <a:endParaRPr dirty="0"/>
          </a:p>
        </p:txBody>
      </p:sp>
      <p:sp>
        <p:nvSpPr>
          <p:cNvPr id="15" name="Google Shape;15;p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16" name="Google Shape;16;p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17" name="Google Shape;17;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dirty="0"/>
          </a:p>
        </p:txBody>
      </p:sp>
      <p:pic>
        <p:nvPicPr>
          <p:cNvPr id="18" name="Google Shape;18;p2"/>
          <p:cNvPicPr preferRelativeResize="0"/>
          <p:nvPr/>
        </p:nvPicPr>
        <p:blipFill rotWithShape="1">
          <a:blip r:embed="rId3">
            <a:alphaModFix/>
          </a:blip>
          <a:srcRect/>
          <a:stretch/>
        </p:blipFill>
        <p:spPr>
          <a:xfrm>
            <a:off x="3650870" y="496496"/>
            <a:ext cx="3281100" cy="1137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5350050" y="1467544"/>
            <a:ext cx="4359000" cy="19716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dirty="0"/>
          </a:p>
        </p:txBody>
      </p:sp>
      <p:sp>
        <p:nvSpPr>
          <p:cNvPr id="80" name="Google Shape;80;p12"/>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dirty="0"/>
          </a:p>
        </p:txBody>
      </p:sp>
      <p:sp>
        <p:nvSpPr>
          <p:cNvPr id="81" name="Google Shape;81;p1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82" name="Google Shape;82;p1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83" name="Google Shape;83;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a:stretch/>
        </p:blipFill>
        <p:spPr>
          <a:xfrm>
            <a:off x="628650" y="273844"/>
            <a:ext cx="1846500" cy="640200"/>
          </a:xfrm>
          <a:prstGeom prst="rect">
            <a:avLst/>
          </a:prstGeom>
          <a:noFill/>
          <a:ln>
            <a:noFill/>
          </a:ln>
        </p:spPr>
      </p:pic>
      <p:sp>
        <p:nvSpPr>
          <p:cNvPr id="21" name="Google Shape;21;p3"/>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lstStyle>
            <a:lvl1pPr marL="0" marR="0" lvl="0" indent="0" algn="r"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dirty="0"/>
          </a:p>
        </p:txBody>
      </p:sp>
      <p:sp>
        <p:nvSpPr>
          <p:cNvPr id="22" name="Google Shape;22;p3"/>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dirty="0"/>
          </a:p>
        </p:txBody>
      </p:sp>
      <p:sp>
        <p:nvSpPr>
          <p:cNvPr id="23" name="Google Shape;23;p3"/>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24" name="Google Shape;24;p3"/>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25" name="Google Shape;25;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dirty="0"/>
          </a:p>
        </p:txBody>
      </p:sp>
      <p:sp>
        <p:nvSpPr>
          <p:cNvPr id="26" name="Google Shape;26;p3"/>
          <p:cNvSpPr/>
          <p:nvPr/>
        </p:nvSpPr>
        <p:spPr>
          <a:xfrm>
            <a:off x="2475059" y="783048"/>
            <a:ext cx="6040200" cy="34200"/>
          </a:xfrm>
          <a:prstGeom prst="rect">
            <a:avLst/>
          </a:prstGeom>
          <a:solidFill>
            <a:srgbClr val="7030A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dirty="0">
              <a:solidFill>
                <a:schemeClr val="lt1"/>
              </a:solidFill>
              <a:latin typeface="Cambria" panose="02040503050406030204" pitchFamily="18" charset="0"/>
              <a:ea typeface="Cambria" panose="02040503050406030204" pitchFamily="18" charset="0"/>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282304"/>
            <a:ext cx="7886700" cy="21396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45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dirty="0"/>
          </a:p>
        </p:txBody>
      </p:sp>
      <p:sp>
        <p:nvSpPr>
          <p:cNvPr id="29" name="Google Shape;29;p4"/>
          <p:cNvSpPr txBox="1">
            <a:spLocks noGrp="1"/>
          </p:cNvSpPr>
          <p:nvPr>
            <p:ph type="body" idx="1"/>
          </p:nvPr>
        </p:nvSpPr>
        <p:spPr>
          <a:xfrm>
            <a:off x="623888" y="3442097"/>
            <a:ext cx="7886700" cy="11250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rgbClr val="888888"/>
              </a:buClr>
              <a:buSzPts val="2100"/>
              <a:buFont typeface="Arial"/>
              <a:buNone/>
              <a:defRPr sz="18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914400" marR="0" lvl="1" indent="-228600" algn="l" rtl="0">
              <a:lnSpc>
                <a:spcPct val="90000"/>
              </a:lnSpc>
              <a:spcBef>
                <a:spcPts val="400"/>
              </a:spcBef>
              <a:spcAft>
                <a:spcPts val="0"/>
              </a:spcAft>
              <a:buClr>
                <a:srgbClr val="888888"/>
              </a:buClr>
              <a:buSzPts val="18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5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9pPr>
          </a:lstStyle>
          <a:p>
            <a:endParaRPr dirty="0"/>
          </a:p>
        </p:txBody>
      </p:sp>
      <p:sp>
        <p:nvSpPr>
          <p:cNvPr id="30" name="Google Shape;30;p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31" name="Google Shape;31;p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32" name="Google Shape;32;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dirty="0"/>
          </a:p>
        </p:txBody>
      </p:sp>
      <p:sp>
        <p:nvSpPr>
          <p:cNvPr id="35" name="Google Shape;35;p5"/>
          <p:cNvSpPr txBox="1">
            <a:spLocks noGrp="1"/>
          </p:cNvSpPr>
          <p:nvPr>
            <p:ph type="body" idx="1"/>
          </p:nvPr>
        </p:nvSpPr>
        <p:spPr>
          <a:xfrm>
            <a:off x="6286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dirty="0"/>
          </a:p>
        </p:txBody>
      </p:sp>
      <p:sp>
        <p:nvSpPr>
          <p:cNvPr id="36" name="Google Shape;36;p5"/>
          <p:cNvSpPr txBox="1">
            <a:spLocks noGrp="1"/>
          </p:cNvSpPr>
          <p:nvPr>
            <p:ph type="body" idx="2"/>
          </p:nvPr>
        </p:nvSpPr>
        <p:spPr>
          <a:xfrm>
            <a:off x="46291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dirty="0"/>
          </a:p>
        </p:txBody>
      </p:sp>
      <p:sp>
        <p:nvSpPr>
          <p:cNvPr id="37" name="Google Shape;37;p5"/>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38" name="Google Shape;38;p5"/>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39" name="Google Shape;39;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dirty="0"/>
          </a:p>
        </p:txBody>
      </p:sp>
      <p:sp>
        <p:nvSpPr>
          <p:cNvPr id="42" name="Google Shape;42;p6"/>
          <p:cNvSpPr txBox="1">
            <a:spLocks noGrp="1"/>
          </p:cNvSpPr>
          <p:nvPr>
            <p:ph type="body" idx="1"/>
          </p:nvPr>
        </p:nvSpPr>
        <p:spPr>
          <a:xfrm>
            <a:off x="629841" y="1260872"/>
            <a:ext cx="38682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dirty="0"/>
          </a:p>
        </p:txBody>
      </p:sp>
      <p:sp>
        <p:nvSpPr>
          <p:cNvPr id="43" name="Google Shape;43;p6"/>
          <p:cNvSpPr txBox="1">
            <a:spLocks noGrp="1"/>
          </p:cNvSpPr>
          <p:nvPr>
            <p:ph type="body" idx="2"/>
          </p:nvPr>
        </p:nvSpPr>
        <p:spPr>
          <a:xfrm>
            <a:off x="629841" y="1878806"/>
            <a:ext cx="38682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dirty="0"/>
          </a:p>
        </p:txBody>
      </p:sp>
      <p:sp>
        <p:nvSpPr>
          <p:cNvPr id="44" name="Google Shape;44;p6"/>
          <p:cNvSpPr txBox="1">
            <a:spLocks noGrp="1"/>
          </p:cNvSpPr>
          <p:nvPr>
            <p:ph type="body" idx="3"/>
          </p:nvPr>
        </p:nvSpPr>
        <p:spPr>
          <a:xfrm>
            <a:off x="4629150" y="1260872"/>
            <a:ext cx="38874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dirty="0"/>
          </a:p>
        </p:txBody>
      </p:sp>
      <p:sp>
        <p:nvSpPr>
          <p:cNvPr id="45" name="Google Shape;45;p6"/>
          <p:cNvSpPr txBox="1">
            <a:spLocks noGrp="1"/>
          </p:cNvSpPr>
          <p:nvPr>
            <p:ph type="body" idx="4"/>
          </p:nvPr>
        </p:nvSpPr>
        <p:spPr>
          <a:xfrm>
            <a:off x="4629150" y="1878806"/>
            <a:ext cx="38874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dirty="0"/>
          </a:p>
        </p:txBody>
      </p:sp>
      <p:sp>
        <p:nvSpPr>
          <p:cNvPr id="46" name="Google Shape;46;p6"/>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47" name="Google Shape;47;p6"/>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48" name="Google Shape;48;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56" name="Google Shape;56;p8"/>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57" name="Google Shape;57;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dirty="0"/>
          </a:p>
        </p:txBody>
      </p:sp>
      <p:sp>
        <p:nvSpPr>
          <p:cNvPr id="60" name="Google Shape;60;p9"/>
          <p:cNvSpPr txBox="1">
            <a:spLocks noGrp="1"/>
          </p:cNvSpPr>
          <p:nvPr>
            <p:ph type="body" idx="1"/>
          </p:nvPr>
        </p:nvSpPr>
        <p:spPr>
          <a:xfrm>
            <a:off x="3887391" y="740569"/>
            <a:ext cx="4629000" cy="3655200"/>
          </a:xfrm>
          <a:prstGeom prst="rect">
            <a:avLst/>
          </a:prstGeom>
          <a:noFill/>
          <a:ln>
            <a:noFill/>
          </a:ln>
        </p:spPr>
        <p:txBody>
          <a:bodyPr spcFirstLastPara="1" wrap="square" lIns="68575" tIns="68575" rIns="68575" bIns="68575" anchor="t" anchorCtr="0"/>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361950" algn="l" rtl="0">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dirty="0"/>
          </a:p>
        </p:txBody>
      </p:sp>
      <p:sp>
        <p:nvSpPr>
          <p:cNvPr id="61" name="Google Shape;61;p9"/>
          <p:cNvSpPr txBox="1">
            <a:spLocks noGrp="1"/>
          </p:cNvSpPr>
          <p:nvPr>
            <p:ph type="body" idx="2"/>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dirty="0"/>
          </a:p>
        </p:txBody>
      </p:sp>
      <p:sp>
        <p:nvSpPr>
          <p:cNvPr id="62" name="Google Shape;62;p9"/>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63" name="Google Shape;63;p9"/>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64" name="Google Shape;64;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dirty="0"/>
          </a:p>
        </p:txBody>
      </p:sp>
      <p:sp>
        <p:nvSpPr>
          <p:cNvPr id="67" name="Google Shape;67;p10"/>
          <p:cNvSpPr>
            <a:spLocks noGrp="1"/>
          </p:cNvSpPr>
          <p:nvPr>
            <p:ph type="pic" idx="2"/>
          </p:nvPr>
        </p:nvSpPr>
        <p:spPr>
          <a:xfrm>
            <a:off x="3887391" y="740569"/>
            <a:ext cx="4629000" cy="3655200"/>
          </a:xfrm>
          <a:prstGeom prst="rect">
            <a:avLst/>
          </a:prstGeom>
          <a:noFill/>
          <a:ln>
            <a:noFill/>
          </a:ln>
        </p:spPr>
        <p:txBody>
          <a:bodyPr spcFirstLastPara="1" wrap="square" lIns="68575" tIns="68575" rIns="68575" bIns="68575" anchor="t" anchorCtr="0"/>
          <a:lstStyle>
            <a:lvl1pPr marL="0" marR="0" lvl="0" indent="0" algn="l" rtl="0">
              <a:lnSpc>
                <a:spcPct val="90000"/>
              </a:lnSpc>
              <a:spcBef>
                <a:spcPts val="800"/>
              </a:spcBef>
              <a:spcAft>
                <a:spcPts val="0"/>
              </a:spcAft>
              <a:buClr>
                <a:schemeClr val="dk1"/>
              </a:buClr>
              <a:buSzPts val="1100"/>
              <a:buFont typeface="Arial"/>
              <a:buNone/>
              <a:defRPr sz="24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342900" marR="0" lvl="1" indent="0" algn="l" rtl="0">
              <a:lnSpc>
                <a:spcPct val="90000"/>
              </a:lnSpc>
              <a:spcBef>
                <a:spcPts val="400"/>
              </a:spcBef>
              <a:spcAft>
                <a:spcPts val="0"/>
              </a:spcAft>
              <a:buClr>
                <a:schemeClr val="dk1"/>
              </a:buClr>
              <a:buSzPts val="1100"/>
              <a:buFont typeface="Arial"/>
              <a:buNone/>
              <a:defRPr sz="2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spcAft>
                <a:spcPts val="0"/>
              </a:spcAft>
              <a:buClr>
                <a:schemeClr val="dk1"/>
              </a:buClr>
              <a:buSzPts val="1100"/>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9pPr>
          </a:lstStyle>
          <a:p>
            <a:endParaRPr dirty="0"/>
          </a:p>
        </p:txBody>
      </p:sp>
      <p:sp>
        <p:nvSpPr>
          <p:cNvPr id="68" name="Google Shape;68;p10"/>
          <p:cNvSpPr txBox="1">
            <a:spLocks noGrp="1"/>
          </p:cNvSpPr>
          <p:nvPr>
            <p:ph type="body" idx="1"/>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dirty="0"/>
          </a:p>
        </p:txBody>
      </p:sp>
      <p:sp>
        <p:nvSpPr>
          <p:cNvPr id="69" name="Google Shape;69;p10"/>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70" name="Google Shape;70;p10"/>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71" name="Google Shape;71;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dirty="0"/>
          </a:p>
        </p:txBody>
      </p:sp>
      <p:sp>
        <p:nvSpPr>
          <p:cNvPr id="74" name="Google Shape;74;p11"/>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dirty="0"/>
          </a:p>
        </p:txBody>
      </p:sp>
      <p:sp>
        <p:nvSpPr>
          <p:cNvPr id="75" name="Google Shape;75;p1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76" name="Google Shape;76;p1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77" name="Google Shape;77;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dirty="0"/>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dirty="0"/>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10" name="Google Shape;10;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mbria" panose="02040503050406030204" pitchFamily="18" charset="0"/>
          <a:ea typeface="Cambria" panose="0204050305040603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mbria" panose="02040503050406030204" pitchFamily="18" charset="0"/>
          <a:ea typeface="Cambria" panose="0204050305040603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w3schools.com/java/java_data_types.as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w3schools.com/java/java_operators.as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o7planning.org/vi/12571/lich-su-cua-java-va-su-khac-biet-giua-oracle-jdk-va-openjdk" TargetMode="External"/><Relationship Id="rId2" Type="http://schemas.openxmlformats.org/officeDocument/2006/relationships/hyperlink" Target="https://viettuts.vn/java" TargetMode="External"/><Relationship Id="rId1" Type="http://schemas.openxmlformats.org/officeDocument/2006/relationships/slideLayout" Target="../slideLayouts/slideLayout2.xml"/><Relationship Id="rId5" Type="http://schemas.openxmlformats.org/officeDocument/2006/relationships/hyperlink" Target="https://github.com/giaule91/java-core-demo.git" TargetMode="External"/><Relationship Id="rId4" Type="http://schemas.openxmlformats.org/officeDocument/2006/relationships/hyperlink" Target="https://www.w3schools.com/java/"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w3schools.com/java/java_for_loop.asp"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w3schools.com/java/java_conditions.asp" TargetMode="External"/><Relationship Id="rId2" Type="http://schemas.openxmlformats.org/officeDocument/2006/relationships/hyperlink" Target="https://www.w3schools.com/java/java_user_input.as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oracle.com/java/technologies/javase/javase-jdk8-downloads.html"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eclipse.org/downloads/packages/release/Mars/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143000" y="1009650"/>
            <a:ext cx="6858000" cy="1790700"/>
          </a:xfrm>
          <a:prstGeom prst="rect">
            <a:avLst/>
          </a:prstGeom>
        </p:spPr>
        <p:txBody>
          <a:bodyPr spcFirstLastPara="1" wrap="square" lIns="68575" tIns="68575" rIns="68575" bIns="68575" anchor="b" anchorCtr="0">
            <a:noAutofit/>
          </a:bodyPr>
          <a:lstStyle/>
          <a:p>
            <a:pPr marL="0" lvl="0" indent="0" algn="ctr" rtl="0">
              <a:spcBef>
                <a:spcPts val="0"/>
              </a:spcBef>
              <a:spcAft>
                <a:spcPts val="0"/>
              </a:spcAft>
              <a:buNone/>
            </a:pPr>
            <a:r>
              <a:rPr lang="en-US" dirty="0"/>
              <a:t>Java Core</a:t>
            </a:r>
            <a:br>
              <a:rPr lang="en-US" dirty="0"/>
            </a:br>
            <a:r>
              <a:rPr lang="en-US" dirty="0"/>
              <a:t>DAO, DTO</a:t>
            </a:r>
            <a:endParaRPr dirty="0"/>
          </a:p>
        </p:txBody>
      </p:sp>
      <p:sp>
        <p:nvSpPr>
          <p:cNvPr id="89" name="Google Shape;89;p13"/>
          <p:cNvSpPr txBox="1">
            <a:spLocks noGrp="1"/>
          </p:cNvSpPr>
          <p:nvPr>
            <p:ph type="subTitle" idx="1"/>
          </p:nvPr>
        </p:nvSpPr>
        <p:spPr>
          <a:xfrm>
            <a:off x="1143000" y="2701528"/>
            <a:ext cx="6858000" cy="1241700"/>
          </a:xfrm>
          <a:prstGeom prst="rect">
            <a:avLst/>
          </a:prstGeom>
        </p:spPr>
        <p:txBody>
          <a:bodyPr spcFirstLastPara="1" wrap="square" lIns="68575" tIns="68575" rIns="68575" bIns="68575" anchor="t" anchorCtr="0">
            <a:noAutofit/>
          </a:bodyPr>
          <a:lstStyle/>
          <a:p>
            <a:pPr marL="0" lvl="0" indent="0" algn="ctr" rtl="0">
              <a:spcBef>
                <a:spcPts val="800"/>
              </a:spcBef>
              <a:spcAft>
                <a:spcPts val="0"/>
              </a:spcAft>
              <a:buNone/>
            </a:pPr>
            <a:r>
              <a:rPr lang="vi-VN" dirty="0"/>
              <a:t>Author: Giau Le</a:t>
            </a:r>
            <a:endParaRPr lang="e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Calibri" panose="020F0502020204030204" pitchFamily="34" charset="0"/>
              </a:rPr>
              <a:t>Rule &amp; </a:t>
            </a:r>
            <a:r>
              <a:rPr lang="vi-VN" sz="3200" b="1" dirty="0">
                <a:cs typeface="Calibri" panose="020F0502020204030204" pitchFamily="34" charset="0"/>
              </a:rPr>
              <a:t>cú pháp</a:t>
            </a:r>
            <a:endParaRPr lang="en-US" dirty="0"/>
          </a:p>
        </p:txBody>
      </p:sp>
      <p:sp>
        <p:nvSpPr>
          <p:cNvPr id="3" name="Text Placeholder 2"/>
          <p:cNvSpPr>
            <a:spLocks noGrp="1"/>
          </p:cNvSpPr>
          <p:nvPr>
            <p:ph type="body" idx="1"/>
          </p:nvPr>
        </p:nvSpPr>
        <p:spPr/>
        <p:txBody>
          <a:bodyPr/>
          <a:lstStyle/>
          <a:p>
            <a:r>
              <a:rPr lang="en-US" sz="2000" b="1" dirty="0">
                <a:solidFill>
                  <a:schemeClr val="tx1"/>
                </a:solidFill>
                <a:cs typeface="Tahoma" pitchFamily="34" charset="0"/>
              </a:rPr>
              <a:t>Access Modifiers</a:t>
            </a:r>
            <a:r>
              <a:rPr lang="vi-VN" sz="2000" b="1" dirty="0">
                <a:solidFill>
                  <a:schemeClr val="tx1"/>
                </a:solidFill>
                <a:cs typeface="Tahoma" pitchFamily="34" charset="0"/>
              </a:rPr>
              <a:t> (bổ từ truy cập)</a:t>
            </a:r>
            <a:r>
              <a:rPr lang="en-US" sz="2000" dirty="0">
                <a:solidFill>
                  <a:schemeClr val="tx1"/>
                </a:solidFill>
                <a:cs typeface="Tahoma" pitchFamily="34" charset="0"/>
              </a:rPr>
              <a:t> − default, public, protected, private</a:t>
            </a:r>
          </a:p>
          <a:p>
            <a:endParaRPr lang="en-US" sz="2000" dirty="0"/>
          </a:p>
        </p:txBody>
      </p:sp>
      <p:pic>
        <p:nvPicPr>
          <p:cNvPr id="4" name="Picture 3" descr="C:\Users\thanhtran\Desktop\access-modifiers-image.png"/>
          <p:cNvPicPr>
            <a:picLocks noChangeAspect="1" noChangeArrowheads="1"/>
          </p:cNvPicPr>
          <p:nvPr/>
        </p:nvPicPr>
        <p:blipFill>
          <a:blip r:embed="rId2"/>
          <a:srcRect/>
          <a:stretch>
            <a:fillRect/>
          </a:stretch>
        </p:blipFill>
        <p:spPr bwMode="auto">
          <a:xfrm>
            <a:off x="1752600" y="2094938"/>
            <a:ext cx="5753100" cy="3041869"/>
          </a:xfrm>
          <a:prstGeom prst="rect">
            <a:avLst/>
          </a:prstGeom>
          <a:noFill/>
        </p:spPr>
      </p:pic>
    </p:spTree>
    <p:extLst>
      <p:ext uri="{BB962C8B-B14F-4D97-AF65-F5344CB8AC3E}">
        <p14:creationId xmlns:p14="http://schemas.microsoft.com/office/powerpoint/2010/main" val="42740108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cs typeface="Calibri" panose="020F0502020204030204" pitchFamily="34" charset="0"/>
              </a:rPr>
              <a:t>Rule &amp; </a:t>
            </a:r>
            <a:r>
              <a:rPr lang="vi-VN" sz="3600" b="1" dirty="0">
                <a:cs typeface="Calibri" panose="020F0502020204030204" pitchFamily="34" charset="0"/>
              </a:rPr>
              <a:t>cú pháp</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066800" y="1504950"/>
            <a:ext cx="5772150" cy="2752725"/>
          </a:xfrm>
          <a:prstGeom prst="rect">
            <a:avLst/>
          </a:prstGeom>
        </p:spPr>
      </p:pic>
    </p:spTree>
    <p:extLst>
      <p:ext uri="{BB962C8B-B14F-4D97-AF65-F5344CB8AC3E}">
        <p14:creationId xmlns:p14="http://schemas.microsoft.com/office/powerpoint/2010/main" val="25701048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cs typeface="Calibri" panose="020F0502020204030204" pitchFamily="34" charset="0"/>
              </a:rPr>
              <a:t>Rule &amp; </a:t>
            </a:r>
            <a:r>
              <a:rPr lang="vi-VN" sz="3600" b="1" dirty="0">
                <a:cs typeface="Calibri" panose="020F0502020204030204" pitchFamily="34" charset="0"/>
              </a:rPr>
              <a:t>cú pháp</a:t>
            </a:r>
            <a:endParaRPr lang="en-US" dirty="0"/>
          </a:p>
        </p:txBody>
      </p:sp>
      <p:sp>
        <p:nvSpPr>
          <p:cNvPr id="3" name="Text Placeholder 2"/>
          <p:cNvSpPr>
            <a:spLocks noGrp="1"/>
          </p:cNvSpPr>
          <p:nvPr>
            <p:ph type="body" idx="1"/>
          </p:nvPr>
        </p:nvSpPr>
        <p:spPr/>
        <p:txBody>
          <a:bodyPr/>
          <a:lstStyle/>
          <a:p>
            <a:r>
              <a:rPr lang="vi-VN" sz="2000" dirty="0">
                <a:solidFill>
                  <a:schemeClr val="tx1"/>
                </a:solidFill>
                <a:cs typeface="Tahoma" pitchFamily="34" charset="0"/>
              </a:rPr>
              <a:t>Các loại biến:</a:t>
            </a:r>
          </a:p>
          <a:p>
            <a:pPr lvl="1"/>
            <a:r>
              <a:rPr lang="vi-VN" sz="1700" dirty="0">
                <a:solidFill>
                  <a:schemeClr val="tx1"/>
                </a:solidFill>
                <a:cs typeface="Tahoma" pitchFamily="34" charset="0"/>
              </a:rPr>
              <a:t>Biến </a:t>
            </a:r>
            <a:r>
              <a:rPr lang="en-US" sz="1700" dirty="0">
                <a:solidFill>
                  <a:schemeClr val="tx1"/>
                </a:solidFill>
                <a:cs typeface="Tahoma" pitchFamily="34" charset="0"/>
              </a:rPr>
              <a:t>Local</a:t>
            </a:r>
          </a:p>
          <a:p>
            <a:pPr lvl="1"/>
            <a:r>
              <a:rPr lang="vi-VN" sz="1700" dirty="0">
                <a:solidFill>
                  <a:schemeClr val="tx1"/>
                </a:solidFill>
                <a:cs typeface="Tahoma" pitchFamily="34" charset="0"/>
              </a:rPr>
              <a:t>Biến </a:t>
            </a:r>
            <a:r>
              <a:rPr lang="en-US" sz="1700" dirty="0">
                <a:solidFill>
                  <a:schemeClr val="tx1"/>
                </a:solidFill>
                <a:cs typeface="Tahoma" pitchFamily="34" charset="0"/>
              </a:rPr>
              <a:t>Class (Static Variables)</a:t>
            </a:r>
          </a:p>
          <a:p>
            <a:pPr lvl="1"/>
            <a:r>
              <a:rPr lang="vi-VN" sz="1700" dirty="0">
                <a:solidFill>
                  <a:schemeClr val="tx1"/>
                </a:solidFill>
                <a:cs typeface="Tahoma" pitchFamily="34" charset="0"/>
              </a:rPr>
              <a:t>Biến  </a:t>
            </a:r>
            <a:r>
              <a:rPr lang="en-US" sz="1700" dirty="0">
                <a:solidFill>
                  <a:schemeClr val="tx1"/>
                </a:solidFill>
                <a:cs typeface="Tahoma" pitchFamily="34" charset="0"/>
              </a:rPr>
              <a:t>Instance (Non-static Variables)</a:t>
            </a:r>
          </a:p>
          <a:p>
            <a:endParaRPr lang="en-US" sz="2000" dirty="0"/>
          </a:p>
        </p:txBody>
      </p:sp>
      <p:pic>
        <p:nvPicPr>
          <p:cNvPr id="4" name="Picture 2" descr="C:\Users\thanhtran\Desktop\maxresdefault (1).jpg"/>
          <p:cNvPicPr>
            <a:picLocks noChangeAspect="1" noChangeArrowheads="1"/>
          </p:cNvPicPr>
          <p:nvPr/>
        </p:nvPicPr>
        <p:blipFill>
          <a:blip r:embed="rId2"/>
          <a:srcRect/>
          <a:stretch>
            <a:fillRect/>
          </a:stretch>
        </p:blipFill>
        <p:spPr bwMode="auto">
          <a:xfrm>
            <a:off x="990600" y="2800350"/>
            <a:ext cx="4292600" cy="2084977"/>
          </a:xfrm>
          <a:prstGeom prst="rect">
            <a:avLst/>
          </a:prstGeom>
          <a:noFill/>
        </p:spPr>
      </p:pic>
      <p:pic>
        <p:nvPicPr>
          <p:cNvPr id="5" name="Picture 2" descr="C:\Users\thanhtran\Desktop\slide_25.jpg"/>
          <p:cNvPicPr>
            <a:picLocks noChangeAspect="1" noChangeArrowheads="1"/>
          </p:cNvPicPr>
          <p:nvPr/>
        </p:nvPicPr>
        <p:blipFill>
          <a:blip r:embed="rId3"/>
          <a:srcRect/>
          <a:stretch>
            <a:fillRect/>
          </a:stretch>
        </p:blipFill>
        <p:spPr bwMode="auto">
          <a:xfrm>
            <a:off x="5410200" y="2738529"/>
            <a:ext cx="3411834" cy="2165326"/>
          </a:xfrm>
          <a:prstGeom prst="rect">
            <a:avLst/>
          </a:prstGeom>
          <a:noFill/>
        </p:spPr>
      </p:pic>
    </p:spTree>
    <p:extLst>
      <p:ext uri="{BB962C8B-B14F-4D97-AF65-F5344CB8AC3E}">
        <p14:creationId xmlns:p14="http://schemas.microsoft.com/office/powerpoint/2010/main" val="33819524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cs typeface="Calibri" panose="020F0502020204030204" pitchFamily="34" charset="0"/>
              </a:rPr>
              <a:t>Rule &amp; </a:t>
            </a:r>
            <a:r>
              <a:rPr lang="vi-VN" sz="3600" b="1" dirty="0">
                <a:cs typeface="Calibri" panose="020F0502020204030204" pitchFamily="34" charset="0"/>
              </a:rPr>
              <a:t>cú pháp</a:t>
            </a:r>
            <a:endParaRPr lang="en-US" dirty="0"/>
          </a:p>
        </p:txBody>
      </p:sp>
      <p:sp>
        <p:nvSpPr>
          <p:cNvPr id="3" name="Text Placeholder 2"/>
          <p:cNvSpPr>
            <a:spLocks noGrp="1"/>
          </p:cNvSpPr>
          <p:nvPr>
            <p:ph type="body" idx="1"/>
          </p:nvPr>
        </p:nvSpPr>
        <p:spPr/>
        <p:txBody>
          <a:bodyPr/>
          <a:lstStyle/>
          <a:p>
            <a:r>
              <a:rPr lang="vi-VN" sz="2000" dirty="0"/>
              <a:t>Từ khóa </a:t>
            </a:r>
            <a:r>
              <a:rPr lang="en-US" sz="2000" dirty="0"/>
              <a:t>final</a:t>
            </a:r>
            <a:endParaRPr lang="vi-VN" sz="2000" dirty="0"/>
          </a:p>
          <a:p>
            <a:pPr lvl="1"/>
            <a:r>
              <a:rPr lang="vi-VN" b="1" dirty="0">
                <a:latin typeface="Cambria" panose="02040503050406030204" pitchFamily="18" charset="0"/>
                <a:ea typeface="Cambria" panose="02040503050406030204" pitchFamily="18" charset="0"/>
              </a:rPr>
              <a:t>Biến final:</a:t>
            </a:r>
            <a:r>
              <a:rPr lang="vi-VN" dirty="0">
                <a:latin typeface="Cambria" panose="02040503050406030204" pitchFamily="18" charset="0"/>
                <a:ea typeface="Cambria" panose="02040503050406030204" pitchFamily="18" charset="0"/>
              </a:rPr>
              <a:t> bạn không thể thay đổi giá trị của biến final (nó sẽ là hằng số).</a:t>
            </a:r>
          </a:p>
          <a:p>
            <a:pPr lvl="1"/>
            <a:r>
              <a:rPr lang="vi-VN" b="1" dirty="0">
                <a:latin typeface="Cambria" panose="02040503050406030204" pitchFamily="18" charset="0"/>
                <a:ea typeface="Cambria" panose="02040503050406030204" pitchFamily="18" charset="0"/>
              </a:rPr>
              <a:t>Phương thức final:</a:t>
            </a:r>
            <a:r>
              <a:rPr lang="vi-VN" dirty="0">
                <a:latin typeface="Cambria" panose="02040503050406030204" pitchFamily="18" charset="0"/>
                <a:ea typeface="Cambria" panose="02040503050406030204" pitchFamily="18" charset="0"/>
              </a:rPr>
              <a:t> bạn không thể ghi đè phương thức final.</a:t>
            </a:r>
          </a:p>
          <a:p>
            <a:pPr lvl="1"/>
            <a:r>
              <a:rPr lang="vi-VN" b="1" dirty="0">
                <a:latin typeface="Cambria" panose="02040503050406030204" pitchFamily="18" charset="0"/>
                <a:ea typeface="Cambria" panose="02040503050406030204" pitchFamily="18" charset="0"/>
              </a:rPr>
              <a:t>Lớp final:</a:t>
            </a:r>
            <a:r>
              <a:rPr lang="vi-VN" dirty="0">
                <a:latin typeface="Cambria" panose="02040503050406030204" pitchFamily="18" charset="0"/>
                <a:ea typeface="Cambria" panose="02040503050406030204" pitchFamily="18" charset="0"/>
              </a:rPr>
              <a:t> bạn không thể kế thừa lớp final.</a:t>
            </a:r>
            <a:endParaRPr lang="en-US" sz="1700" dirty="0">
              <a:latin typeface="Cambria" panose="02040503050406030204" pitchFamily="18" charset="0"/>
              <a:ea typeface="Cambria" panose="02040503050406030204" pitchFamily="18" charset="0"/>
            </a:endParaRPr>
          </a:p>
          <a:p>
            <a:endParaRPr lang="en-US" sz="2000" dirty="0"/>
          </a:p>
        </p:txBody>
      </p:sp>
      <p:pic>
        <p:nvPicPr>
          <p:cNvPr id="6" name="Picture 5"/>
          <p:cNvPicPr>
            <a:picLocks noChangeAspect="1"/>
          </p:cNvPicPr>
          <p:nvPr/>
        </p:nvPicPr>
        <p:blipFill>
          <a:blip r:embed="rId2"/>
          <a:stretch>
            <a:fillRect/>
          </a:stretch>
        </p:blipFill>
        <p:spPr>
          <a:xfrm>
            <a:off x="304800" y="3176580"/>
            <a:ext cx="2886074" cy="1443037"/>
          </a:xfrm>
          <a:prstGeom prst="rect">
            <a:avLst/>
          </a:prstGeom>
        </p:spPr>
      </p:pic>
      <p:pic>
        <p:nvPicPr>
          <p:cNvPr id="7" name="Picture 6"/>
          <p:cNvPicPr>
            <a:picLocks noChangeAspect="1"/>
          </p:cNvPicPr>
          <p:nvPr/>
        </p:nvPicPr>
        <p:blipFill>
          <a:blip r:embed="rId3"/>
          <a:stretch>
            <a:fillRect/>
          </a:stretch>
        </p:blipFill>
        <p:spPr>
          <a:xfrm>
            <a:off x="3394448" y="3189582"/>
            <a:ext cx="2603031" cy="1417035"/>
          </a:xfrm>
          <a:prstGeom prst="rect">
            <a:avLst/>
          </a:prstGeom>
        </p:spPr>
      </p:pic>
      <p:pic>
        <p:nvPicPr>
          <p:cNvPr id="8" name="Picture 7"/>
          <p:cNvPicPr>
            <a:picLocks noChangeAspect="1"/>
          </p:cNvPicPr>
          <p:nvPr/>
        </p:nvPicPr>
        <p:blipFill>
          <a:blip r:embed="rId4"/>
          <a:stretch>
            <a:fillRect/>
          </a:stretch>
        </p:blipFill>
        <p:spPr>
          <a:xfrm>
            <a:off x="6201053" y="3171510"/>
            <a:ext cx="2770774" cy="1485900"/>
          </a:xfrm>
          <a:prstGeom prst="rect">
            <a:avLst/>
          </a:prstGeom>
        </p:spPr>
      </p:pic>
    </p:spTree>
    <p:extLst>
      <p:ext uri="{BB962C8B-B14F-4D97-AF65-F5344CB8AC3E}">
        <p14:creationId xmlns:p14="http://schemas.microsoft.com/office/powerpoint/2010/main" val="33504007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cs typeface="Calibri" panose="020F0502020204030204" pitchFamily="34" charset="0"/>
              </a:rPr>
              <a:t>Object </a:t>
            </a:r>
            <a:r>
              <a:rPr lang="vi-VN" sz="3600" b="1" dirty="0">
                <a:cs typeface="Calibri" panose="020F0502020204030204" pitchFamily="34" charset="0"/>
              </a:rPr>
              <a:t>và </a:t>
            </a:r>
            <a:r>
              <a:rPr lang="en-US" sz="3600" b="1" dirty="0">
                <a:cs typeface="Calibri" panose="020F0502020204030204" pitchFamily="34" charset="0"/>
              </a:rPr>
              <a:t>Classes</a:t>
            </a:r>
            <a:endParaRPr lang="en-US" dirty="0"/>
          </a:p>
        </p:txBody>
      </p:sp>
      <p:sp>
        <p:nvSpPr>
          <p:cNvPr id="3" name="Text Placeholder 2"/>
          <p:cNvSpPr>
            <a:spLocks noGrp="1"/>
          </p:cNvSpPr>
          <p:nvPr>
            <p:ph type="body" idx="1"/>
          </p:nvPr>
        </p:nvSpPr>
        <p:spPr>
          <a:xfrm>
            <a:off x="628650" y="1369219"/>
            <a:ext cx="4095750" cy="3263400"/>
          </a:xfrm>
        </p:spPr>
        <p:txBody>
          <a:bodyPr/>
          <a:lstStyle/>
          <a:p>
            <a:endParaRPr lang="en-US" sz="2000" dirty="0"/>
          </a:p>
        </p:txBody>
      </p:sp>
      <p:pic>
        <p:nvPicPr>
          <p:cNvPr id="4" name="Picture 3" descr="C:\Users\thanhtran\Desktop\maxresdefault.jpg"/>
          <p:cNvPicPr>
            <a:picLocks noChangeAspect="1" noChangeArrowheads="1"/>
          </p:cNvPicPr>
          <p:nvPr/>
        </p:nvPicPr>
        <p:blipFill>
          <a:blip r:embed="rId2"/>
          <a:srcRect/>
          <a:stretch>
            <a:fillRect/>
          </a:stretch>
        </p:blipFill>
        <p:spPr bwMode="auto">
          <a:xfrm>
            <a:off x="914400" y="1047750"/>
            <a:ext cx="7190559" cy="4013336"/>
          </a:xfrm>
          <a:prstGeom prst="rect">
            <a:avLst/>
          </a:prstGeom>
          <a:noFill/>
          <a:ln>
            <a:noFill/>
          </a:ln>
        </p:spPr>
      </p:pic>
    </p:spTree>
    <p:extLst>
      <p:ext uri="{BB962C8B-B14F-4D97-AF65-F5344CB8AC3E}">
        <p14:creationId xmlns:p14="http://schemas.microsoft.com/office/powerpoint/2010/main" val="2519296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cs typeface="Calibri" panose="020F0502020204030204" pitchFamily="34" charset="0"/>
              </a:rPr>
              <a:t>Object </a:t>
            </a:r>
            <a:r>
              <a:rPr lang="vi-VN" sz="3600" b="1" dirty="0">
                <a:cs typeface="Calibri" panose="020F0502020204030204" pitchFamily="34" charset="0"/>
              </a:rPr>
              <a:t>và </a:t>
            </a:r>
            <a:r>
              <a:rPr lang="en-US" sz="3600" b="1" dirty="0">
                <a:cs typeface="Calibri" panose="020F0502020204030204" pitchFamily="34" charset="0"/>
              </a:rPr>
              <a:t>Classes</a:t>
            </a:r>
            <a:endParaRPr lang="en-US" dirty="0"/>
          </a:p>
        </p:txBody>
      </p:sp>
      <p:sp>
        <p:nvSpPr>
          <p:cNvPr id="3" name="Text Placeholder 2"/>
          <p:cNvSpPr>
            <a:spLocks noGrp="1"/>
          </p:cNvSpPr>
          <p:nvPr>
            <p:ph type="body" idx="1"/>
          </p:nvPr>
        </p:nvSpPr>
        <p:spPr>
          <a:xfrm>
            <a:off x="628650" y="1369219"/>
            <a:ext cx="7600950" cy="3263400"/>
          </a:xfrm>
        </p:spPr>
        <p:txBody>
          <a:bodyPr/>
          <a:lstStyle/>
          <a:p>
            <a:r>
              <a:rPr lang="en-US" sz="2000" b="1" dirty="0">
                <a:solidFill>
                  <a:schemeClr val="tx1"/>
                </a:solidFill>
                <a:cs typeface="Tahoma" pitchFamily="34" charset="0"/>
              </a:rPr>
              <a:t>Object</a:t>
            </a:r>
            <a:r>
              <a:rPr lang="en-US" sz="2000" dirty="0">
                <a:solidFill>
                  <a:schemeClr val="tx1"/>
                </a:solidFill>
                <a:cs typeface="Tahoma" pitchFamily="34" charset="0"/>
              </a:rPr>
              <a:t> − </a:t>
            </a:r>
            <a:r>
              <a:rPr lang="vi-VN" sz="2000" dirty="0">
                <a:solidFill>
                  <a:schemeClr val="tx1"/>
                </a:solidFill>
                <a:cs typeface="Tahoma" pitchFamily="34" charset="0"/>
              </a:rPr>
              <a:t>Một thực thể có trạng thái và hành vi được gọi là đối tượng. </a:t>
            </a:r>
          </a:p>
          <a:p>
            <a:pPr lvl="1"/>
            <a:r>
              <a:rPr lang="vi-VN" sz="1700" dirty="0">
                <a:solidFill>
                  <a:schemeClr val="tx1"/>
                </a:solidFill>
                <a:cs typeface="Tahoma" pitchFamily="34" charset="0"/>
              </a:rPr>
              <a:t>Ví dụ</a:t>
            </a:r>
            <a:r>
              <a:rPr lang="en-US" sz="1700" dirty="0">
                <a:solidFill>
                  <a:schemeClr val="tx1"/>
                </a:solidFill>
                <a:cs typeface="Tahoma" pitchFamily="34" charset="0"/>
              </a:rPr>
              <a:t>:</a:t>
            </a:r>
            <a:r>
              <a:rPr lang="vi-VN" sz="1700" dirty="0">
                <a:solidFill>
                  <a:schemeClr val="tx1"/>
                </a:solidFill>
                <a:cs typeface="Tahoma" pitchFamily="34" charset="0"/>
              </a:rPr>
              <a:t> Đối tượng là 1 con chó</a:t>
            </a:r>
            <a:r>
              <a:rPr lang="en-US" sz="1700" dirty="0">
                <a:solidFill>
                  <a:schemeClr val="tx1"/>
                </a:solidFill>
                <a:cs typeface="Tahoma" pitchFamily="34" charset="0"/>
              </a:rPr>
              <a:t> </a:t>
            </a:r>
            <a:r>
              <a:rPr lang="vi-VN" sz="1700" dirty="0">
                <a:solidFill>
                  <a:schemeClr val="tx1"/>
                </a:solidFill>
                <a:cs typeface="Tahoma" pitchFamily="34" charset="0"/>
              </a:rPr>
              <a:t>“</a:t>
            </a:r>
            <a:r>
              <a:rPr lang="en-US" sz="1700" dirty="0">
                <a:solidFill>
                  <a:schemeClr val="tx1"/>
                </a:solidFill>
                <a:cs typeface="Tahoma" pitchFamily="34" charset="0"/>
              </a:rPr>
              <a:t>A </a:t>
            </a:r>
            <a:r>
              <a:rPr lang="vi-VN" sz="1700" dirty="0">
                <a:solidFill>
                  <a:schemeClr val="tx1"/>
                </a:solidFill>
                <a:cs typeface="Tahoma" pitchFamily="34" charset="0"/>
              </a:rPr>
              <a:t>dog”</a:t>
            </a:r>
            <a:r>
              <a:rPr lang="en-US" sz="1700" dirty="0">
                <a:solidFill>
                  <a:schemeClr val="tx1"/>
                </a:solidFill>
                <a:cs typeface="Tahoma" pitchFamily="34" charset="0"/>
              </a:rPr>
              <a:t> </a:t>
            </a:r>
            <a:r>
              <a:rPr lang="vi-VN" sz="1700" dirty="0">
                <a:solidFill>
                  <a:schemeClr val="tx1"/>
                </a:solidFill>
                <a:cs typeface="Tahoma" pitchFamily="34" charset="0"/>
              </a:rPr>
              <a:t>có các trạng thái</a:t>
            </a:r>
            <a:r>
              <a:rPr lang="en-US" sz="1700" dirty="0">
                <a:solidFill>
                  <a:schemeClr val="tx1"/>
                </a:solidFill>
                <a:cs typeface="Tahoma" pitchFamily="34" charset="0"/>
              </a:rPr>
              <a:t> – </a:t>
            </a:r>
            <a:r>
              <a:rPr lang="vi-VN" sz="1700" dirty="0">
                <a:solidFill>
                  <a:schemeClr val="tx1"/>
                </a:solidFill>
                <a:cs typeface="Tahoma" pitchFamily="34" charset="0"/>
              </a:rPr>
              <a:t>màu sắc, tên ...</a:t>
            </a:r>
            <a:r>
              <a:rPr lang="en-US" sz="1700" dirty="0">
                <a:solidFill>
                  <a:schemeClr val="tx1"/>
                </a:solidFill>
                <a:cs typeface="Tahoma" pitchFamily="34" charset="0"/>
              </a:rPr>
              <a:t> as </a:t>
            </a:r>
            <a:r>
              <a:rPr lang="vi-VN" sz="1700" dirty="0">
                <a:solidFill>
                  <a:schemeClr val="tx1"/>
                </a:solidFill>
                <a:cs typeface="Tahoma" pitchFamily="34" charset="0"/>
              </a:rPr>
              <a:t>và các hành vi</a:t>
            </a:r>
            <a:r>
              <a:rPr lang="en-US" sz="1700" dirty="0">
                <a:solidFill>
                  <a:schemeClr val="tx1"/>
                </a:solidFill>
                <a:cs typeface="Tahoma" pitchFamily="34" charset="0"/>
              </a:rPr>
              <a:t>– </a:t>
            </a:r>
            <a:r>
              <a:rPr lang="vi-VN" sz="1700" dirty="0">
                <a:solidFill>
                  <a:schemeClr val="tx1"/>
                </a:solidFill>
                <a:cs typeface="Tahoma" pitchFamily="34" charset="0"/>
              </a:rPr>
              <a:t>vẫy đuôi</a:t>
            </a:r>
            <a:r>
              <a:rPr lang="en-US" sz="1700" dirty="0">
                <a:solidFill>
                  <a:schemeClr val="tx1"/>
                </a:solidFill>
                <a:cs typeface="Tahoma" pitchFamily="34" charset="0"/>
              </a:rPr>
              <a:t>, </a:t>
            </a:r>
            <a:r>
              <a:rPr lang="vi-VN" sz="1700" dirty="0">
                <a:solidFill>
                  <a:schemeClr val="tx1"/>
                </a:solidFill>
                <a:cs typeface="Tahoma" pitchFamily="34" charset="0"/>
              </a:rPr>
              <a:t>sủa</a:t>
            </a:r>
            <a:r>
              <a:rPr lang="en-US" sz="1700" dirty="0">
                <a:solidFill>
                  <a:schemeClr val="tx1"/>
                </a:solidFill>
                <a:cs typeface="Tahoma" pitchFamily="34" charset="0"/>
              </a:rPr>
              <a:t>, </a:t>
            </a:r>
            <a:r>
              <a:rPr lang="vi-VN" sz="1700" dirty="0">
                <a:solidFill>
                  <a:schemeClr val="tx1"/>
                </a:solidFill>
                <a:cs typeface="Tahoma" pitchFamily="34" charset="0"/>
              </a:rPr>
              <a:t>ăn</a:t>
            </a:r>
            <a:r>
              <a:rPr lang="en-US" sz="1700" dirty="0">
                <a:solidFill>
                  <a:schemeClr val="tx1"/>
                </a:solidFill>
                <a:cs typeface="Tahoma" pitchFamily="34" charset="0"/>
              </a:rPr>
              <a:t>. An object </a:t>
            </a:r>
            <a:r>
              <a:rPr lang="vi-VN" sz="1700" dirty="0">
                <a:solidFill>
                  <a:schemeClr val="tx1"/>
                </a:solidFill>
                <a:cs typeface="Tahoma" pitchFamily="34" charset="0"/>
              </a:rPr>
              <a:t>là một </a:t>
            </a:r>
            <a:r>
              <a:rPr lang="en-US" sz="1700" dirty="0">
                <a:solidFill>
                  <a:schemeClr val="tx1"/>
                </a:solidFill>
                <a:cs typeface="Tahoma" pitchFamily="34" charset="0"/>
              </a:rPr>
              <a:t>instance </a:t>
            </a:r>
            <a:r>
              <a:rPr lang="vi-VN" sz="1700" dirty="0">
                <a:solidFill>
                  <a:schemeClr val="tx1"/>
                </a:solidFill>
                <a:cs typeface="Tahoma" pitchFamily="34" charset="0"/>
              </a:rPr>
              <a:t>của</a:t>
            </a:r>
            <a:r>
              <a:rPr lang="en-US" sz="1700" dirty="0">
                <a:solidFill>
                  <a:schemeClr val="tx1"/>
                </a:solidFill>
                <a:cs typeface="Tahoma" pitchFamily="34" charset="0"/>
              </a:rPr>
              <a:t> class.</a:t>
            </a:r>
          </a:p>
          <a:p>
            <a:r>
              <a:rPr lang="en-US" sz="2000" b="1" dirty="0">
                <a:solidFill>
                  <a:schemeClr val="tx1"/>
                </a:solidFill>
                <a:cs typeface="Tahoma" pitchFamily="34" charset="0"/>
              </a:rPr>
              <a:t>Class</a:t>
            </a:r>
            <a:r>
              <a:rPr lang="en-US" sz="2000" dirty="0">
                <a:solidFill>
                  <a:schemeClr val="tx1"/>
                </a:solidFill>
                <a:cs typeface="Tahoma" pitchFamily="34" charset="0"/>
              </a:rPr>
              <a:t> − </a:t>
            </a:r>
            <a:r>
              <a:rPr lang="vi-VN" sz="2000" dirty="0"/>
              <a:t>Một lớp là một nhóm đối tượng có các thuộc tính chung. Nó là một mẫu hoặc thiết kế từ đó các đối tượng được tạo ra.</a:t>
            </a:r>
            <a:endParaRPr lang="en-US" sz="2000" dirty="0">
              <a:solidFill>
                <a:schemeClr val="tx1"/>
              </a:solidFill>
              <a:cs typeface="Tahoma" pitchFamily="34" charset="0"/>
            </a:endParaRPr>
          </a:p>
          <a:p>
            <a:endParaRPr lang="en-US" sz="2000" dirty="0"/>
          </a:p>
        </p:txBody>
      </p:sp>
    </p:spTree>
    <p:extLst>
      <p:ext uri="{BB962C8B-B14F-4D97-AF65-F5344CB8AC3E}">
        <p14:creationId xmlns:p14="http://schemas.microsoft.com/office/powerpoint/2010/main" val="5343746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cs typeface="Calibri" panose="020F0502020204030204" pitchFamily="34" charset="0"/>
              </a:rPr>
              <a:t>Object </a:t>
            </a:r>
            <a:r>
              <a:rPr lang="vi-VN" sz="3600" b="1" dirty="0">
                <a:cs typeface="Calibri" panose="020F0502020204030204" pitchFamily="34" charset="0"/>
              </a:rPr>
              <a:t>và </a:t>
            </a:r>
            <a:r>
              <a:rPr lang="en-US" sz="3600" b="1" dirty="0">
                <a:cs typeface="Calibri" panose="020F0502020204030204" pitchFamily="34" charset="0"/>
              </a:rPr>
              <a:t>Classes</a:t>
            </a:r>
            <a:endParaRPr lang="en-US" dirty="0"/>
          </a:p>
        </p:txBody>
      </p:sp>
      <p:pic>
        <p:nvPicPr>
          <p:cNvPr id="4" name="Picture 3"/>
          <p:cNvPicPr>
            <a:picLocks noChangeAspect="1"/>
          </p:cNvPicPr>
          <p:nvPr/>
        </p:nvPicPr>
        <p:blipFill>
          <a:blip r:embed="rId2"/>
          <a:stretch>
            <a:fillRect/>
          </a:stretch>
        </p:blipFill>
        <p:spPr>
          <a:xfrm>
            <a:off x="1295400" y="971550"/>
            <a:ext cx="5853750" cy="3812442"/>
          </a:xfrm>
          <a:prstGeom prst="rect">
            <a:avLst/>
          </a:prstGeom>
        </p:spPr>
      </p:pic>
      <p:sp>
        <p:nvSpPr>
          <p:cNvPr id="3" name="Text Placeholder 2"/>
          <p:cNvSpPr>
            <a:spLocks noGrp="1"/>
          </p:cNvSpPr>
          <p:nvPr>
            <p:ph type="body" idx="1"/>
          </p:nvPr>
        </p:nvSpPr>
        <p:spPr>
          <a:xfrm>
            <a:off x="628650" y="1369219"/>
            <a:ext cx="7600950" cy="3263400"/>
          </a:xfrm>
        </p:spPr>
        <p:txBody>
          <a:bodyPr/>
          <a:lstStyle/>
          <a:p>
            <a:pPr marL="95250" indent="0">
              <a:buNone/>
            </a:pPr>
            <a:endParaRPr lang="en-US" sz="2000" dirty="0"/>
          </a:p>
        </p:txBody>
      </p:sp>
    </p:spTree>
    <p:extLst>
      <p:ext uri="{BB962C8B-B14F-4D97-AF65-F5344CB8AC3E}">
        <p14:creationId xmlns:p14="http://schemas.microsoft.com/office/powerpoint/2010/main" val="15768526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Calibri" panose="020F0502020204030204" pitchFamily="34" charset="0"/>
              </a:rPr>
              <a:t>Object and Classes</a:t>
            </a:r>
            <a:endParaRPr lang="en-US" dirty="0"/>
          </a:p>
        </p:txBody>
      </p:sp>
      <p:sp>
        <p:nvSpPr>
          <p:cNvPr id="3" name="Text Placeholder 2"/>
          <p:cNvSpPr>
            <a:spLocks noGrp="1"/>
          </p:cNvSpPr>
          <p:nvPr>
            <p:ph type="body" idx="1"/>
          </p:nvPr>
        </p:nvSpPr>
        <p:spPr>
          <a:xfrm>
            <a:off x="304800" y="1047750"/>
            <a:ext cx="5486400" cy="3810000"/>
          </a:xfrm>
        </p:spPr>
        <p:txBody>
          <a:bodyPr/>
          <a:lstStyle/>
          <a:p>
            <a:r>
              <a:rPr lang="en-US" sz="2000" dirty="0">
                <a:solidFill>
                  <a:schemeClr val="tx1"/>
                </a:solidFill>
                <a:latin typeface="+mj-lt"/>
                <a:cs typeface="Tahoma" pitchFamily="34" charset="0"/>
              </a:rPr>
              <a:t>Constructors </a:t>
            </a:r>
            <a:endParaRPr lang="vi-VN" sz="2000" dirty="0">
              <a:solidFill>
                <a:schemeClr val="tx1"/>
              </a:solidFill>
              <a:latin typeface="+mj-lt"/>
              <a:cs typeface="Tahoma" pitchFamily="34" charset="0"/>
            </a:endParaRPr>
          </a:p>
          <a:p>
            <a:pPr lvl="1"/>
            <a:r>
              <a:rPr lang="vi-VN" dirty="0">
                <a:latin typeface="Cambria" panose="02040503050406030204" pitchFamily="18" charset="0"/>
                <a:ea typeface="Cambria" panose="02040503050406030204" pitchFamily="18" charset="0"/>
              </a:rPr>
              <a:t>Constructor trong java là một dạng đặc biệt của phương thức được sử dụng để khởi tạo các đối tượng.</a:t>
            </a:r>
            <a:endParaRPr lang="vi-VN" dirty="0">
              <a:solidFill>
                <a:schemeClr val="tx1"/>
              </a:solidFill>
              <a:latin typeface="Cambria" panose="02040503050406030204" pitchFamily="18" charset="0"/>
              <a:ea typeface="Cambria" panose="02040503050406030204" pitchFamily="18" charset="0"/>
              <a:cs typeface="Tahoma" pitchFamily="34" charset="0"/>
            </a:endParaRPr>
          </a:p>
          <a:p>
            <a:pPr lvl="2"/>
            <a:r>
              <a:rPr lang="vi-VN" sz="1600" dirty="0">
                <a:solidFill>
                  <a:schemeClr val="tx1"/>
                </a:solidFill>
                <a:latin typeface="Cambria" panose="02040503050406030204" pitchFamily="18" charset="0"/>
                <a:ea typeface="Cambria" panose="02040503050406030204" pitchFamily="18" charset="0"/>
                <a:cs typeface="Tahoma" pitchFamily="34" charset="0"/>
              </a:rPr>
              <a:t>Mỗi khi có một object mới được tạo thì có ít nhất 1 Contructors được gọi</a:t>
            </a:r>
            <a:r>
              <a:rPr lang="en-US" sz="1600" dirty="0">
                <a:solidFill>
                  <a:schemeClr val="tx1"/>
                </a:solidFill>
                <a:latin typeface="Cambria" panose="02040503050406030204" pitchFamily="18" charset="0"/>
                <a:ea typeface="Cambria" panose="02040503050406030204" pitchFamily="18" charset="0"/>
                <a:cs typeface="Tahoma" pitchFamily="34" charset="0"/>
              </a:rPr>
              <a:t>.</a:t>
            </a:r>
            <a:endParaRPr lang="vi-VN" sz="1600" dirty="0">
              <a:solidFill>
                <a:schemeClr val="tx1"/>
              </a:solidFill>
              <a:latin typeface="Cambria" panose="02040503050406030204" pitchFamily="18" charset="0"/>
              <a:ea typeface="Cambria" panose="02040503050406030204" pitchFamily="18" charset="0"/>
              <a:cs typeface="Tahoma" pitchFamily="34" charset="0"/>
            </a:endParaRPr>
          </a:p>
          <a:p>
            <a:pPr lvl="2"/>
            <a:r>
              <a:rPr lang="vi-VN" sz="1600" dirty="0">
                <a:solidFill>
                  <a:schemeClr val="tx1"/>
                </a:solidFill>
                <a:latin typeface="Cambria" panose="02040503050406030204" pitchFamily="18" charset="0"/>
                <a:ea typeface="Cambria" panose="02040503050406030204" pitchFamily="18" charset="0"/>
                <a:cs typeface="Tahoma" pitchFamily="34" charset="0"/>
              </a:rPr>
              <a:t>Cùng tên với class</a:t>
            </a:r>
            <a:r>
              <a:rPr lang="en-US" sz="1600" dirty="0">
                <a:solidFill>
                  <a:schemeClr val="tx1"/>
                </a:solidFill>
                <a:latin typeface="Cambria" panose="02040503050406030204" pitchFamily="18" charset="0"/>
                <a:ea typeface="Cambria" panose="02040503050406030204" pitchFamily="18" charset="0"/>
                <a:cs typeface="Tahoma" pitchFamily="34" charset="0"/>
              </a:rPr>
              <a:t>. </a:t>
            </a:r>
            <a:endParaRPr lang="vi-VN" sz="1600" dirty="0">
              <a:solidFill>
                <a:schemeClr val="tx1"/>
              </a:solidFill>
              <a:latin typeface="Cambria" panose="02040503050406030204" pitchFamily="18" charset="0"/>
              <a:ea typeface="Cambria" panose="02040503050406030204" pitchFamily="18" charset="0"/>
              <a:cs typeface="Tahoma" pitchFamily="34" charset="0"/>
            </a:endParaRPr>
          </a:p>
          <a:p>
            <a:pPr lvl="2"/>
            <a:r>
              <a:rPr lang="vi-VN" sz="1600" dirty="0">
                <a:solidFill>
                  <a:schemeClr val="tx1"/>
                </a:solidFill>
                <a:latin typeface="Cambria" panose="02040503050406030204" pitchFamily="18" charset="0"/>
                <a:ea typeface="Cambria" panose="02040503050406030204" pitchFamily="18" charset="0"/>
                <a:cs typeface="Tahoma" pitchFamily="34" charset="0"/>
              </a:rPr>
              <a:t>Một class có thể có ít nhất 1 hoặc hoặc nhiều constructors</a:t>
            </a:r>
            <a:r>
              <a:rPr lang="en-US" sz="1600" dirty="0">
                <a:solidFill>
                  <a:schemeClr val="tx1"/>
                </a:solidFill>
                <a:latin typeface="Cambria" panose="02040503050406030204" pitchFamily="18" charset="0"/>
                <a:ea typeface="Cambria" panose="02040503050406030204" pitchFamily="18" charset="0"/>
                <a:cs typeface="Tahoma" pitchFamily="34" charset="0"/>
              </a:rPr>
              <a:t>.</a:t>
            </a:r>
            <a:endParaRPr lang="vi-VN" sz="1600" dirty="0">
              <a:solidFill>
                <a:schemeClr val="tx1"/>
              </a:solidFill>
              <a:latin typeface="Cambria" panose="02040503050406030204" pitchFamily="18" charset="0"/>
              <a:ea typeface="Cambria" panose="02040503050406030204" pitchFamily="18" charset="0"/>
              <a:cs typeface="Tahoma" pitchFamily="34" charset="0"/>
            </a:endParaRPr>
          </a:p>
          <a:p>
            <a:pPr lvl="2"/>
            <a:r>
              <a:rPr lang="vi-VN" sz="1600" dirty="0">
                <a:solidFill>
                  <a:schemeClr val="tx1"/>
                </a:solidFill>
                <a:latin typeface="Cambria" panose="02040503050406030204" pitchFamily="18" charset="0"/>
                <a:ea typeface="Cambria" panose="02040503050406030204" pitchFamily="18" charset="0"/>
                <a:cs typeface="Tahoma" pitchFamily="34" charset="0"/>
              </a:rPr>
              <a:t>Nếu bạn không viết tường minh 1 </a:t>
            </a:r>
            <a:r>
              <a:rPr lang="en-US" sz="1600" dirty="0">
                <a:solidFill>
                  <a:schemeClr val="tx1"/>
                </a:solidFill>
                <a:latin typeface="Cambria" panose="02040503050406030204" pitchFamily="18" charset="0"/>
                <a:ea typeface="Cambria" panose="02040503050406030204" pitchFamily="18" charset="0"/>
                <a:cs typeface="Tahoma" pitchFamily="34" charset="0"/>
              </a:rPr>
              <a:t>constructor</a:t>
            </a:r>
            <a:r>
              <a:rPr lang="vi-VN" sz="1600" dirty="0">
                <a:solidFill>
                  <a:schemeClr val="tx1"/>
                </a:solidFill>
                <a:latin typeface="Cambria" panose="02040503050406030204" pitchFamily="18" charset="0"/>
                <a:ea typeface="Cambria" panose="02040503050406030204" pitchFamily="18" charset="0"/>
                <a:cs typeface="Tahoma" pitchFamily="34" charset="0"/>
              </a:rPr>
              <a:t> cho class thì Java compiler sẽ xây dựng một </a:t>
            </a:r>
            <a:r>
              <a:rPr lang="en-US" sz="1600" dirty="0">
                <a:solidFill>
                  <a:schemeClr val="tx1"/>
                </a:solidFill>
                <a:latin typeface="Cambria" panose="02040503050406030204" pitchFamily="18" charset="0"/>
                <a:ea typeface="Cambria" panose="02040503050406030204" pitchFamily="18" charset="0"/>
                <a:cs typeface="Tahoma" pitchFamily="34" charset="0"/>
              </a:rPr>
              <a:t>constructor </a:t>
            </a:r>
            <a:r>
              <a:rPr lang="vi-VN" sz="1600" dirty="0">
                <a:solidFill>
                  <a:schemeClr val="tx1"/>
                </a:solidFill>
                <a:latin typeface="Cambria" panose="02040503050406030204" pitchFamily="18" charset="0"/>
                <a:ea typeface="Cambria" panose="02040503050406030204" pitchFamily="18" charset="0"/>
                <a:cs typeface="Tahoma" pitchFamily="34" charset="0"/>
              </a:rPr>
              <a:t> mặc </a:t>
            </a:r>
            <a:endParaRPr lang="en-US" sz="1600" dirty="0">
              <a:solidFill>
                <a:schemeClr val="tx1"/>
              </a:solidFill>
              <a:latin typeface="Cambria" panose="02040503050406030204" pitchFamily="18" charset="0"/>
              <a:ea typeface="Cambria" panose="02040503050406030204" pitchFamily="18" charset="0"/>
              <a:cs typeface="Tahoma" pitchFamily="34" charset="0"/>
            </a:endParaRPr>
          </a:p>
          <a:p>
            <a:endParaRPr lang="en-US" dirty="0">
              <a:solidFill>
                <a:schemeClr val="tx1"/>
              </a:solidFill>
              <a:latin typeface="+mj-lt"/>
              <a:cs typeface="Tahoma" pitchFamily="34" charset="0"/>
            </a:endParaRPr>
          </a:p>
          <a:p>
            <a:pPr marL="571500" lvl="1" indent="0">
              <a:buNone/>
            </a:pPr>
            <a:r>
              <a:rPr lang="en-US" dirty="0">
                <a:solidFill>
                  <a:schemeClr val="tx1"/>
                </a:solidFill>
                <a:latin typeface="+mj-lt"/>
                <a:ea typeface="Cambria" panose="02040503050406030204" pitchFamily="18" charset="0"/>
                <a:cs typeface="Tahoma" pitchFamily="34" charset="0"/>
              </a:rPr>
              <a:t/>
            </a:r>
            <a:br>
              <a:rPr lang="en-US" dirty="0">
                <a:solidFill>
                  <a:schemeClr val="tx1"/>
                </a:solidFill>
                <a:latin typeface="+mj-lt"/>
                <a:ea typeface="Cambria" panose="02040503050406030204" pitchFamily="18" charset="0"/>
                <a:cs typeface="Tahoma" pitchFamily="34" charset="0"/>
              </a:rPr>
            </a:br>
            <a:r>
              <a:rPr lang="en-US" dirty="0">
                <a:solidFill>
                  <a:schemeClr val="tx1"/>
                </a:solidFill>
                <a:latin typeface="+mj-lt"/>
                <a:ea typeface="Cambria" panose="02040503050406030204" pitchFamily="18" charset="0"/>
                <a:cs typeface="Tahoma" pitchFamily="34" charset="0"/>
              </a:rPr>
              <a:t>	</a:t>
            </a:r>
            <a:endParaRPr lang="en-US" dirty="0">
              <a:latin typeface="+mj-lt"/>
              <a:ea typeface="Cambria" panose="02040503050406030204" pitchFamily="18" charset="0"/>
            </a:endParaRPr>
          </a:p>
        </p:txBody>
      </p:sp>
      <p:pic>
        <p:nvPicPr>
          <p:cNvPr id="4" name="Picture 3" descr="C:\Users\thanhtran\Desktop\constructor.png"/>
          <p:cNvPicPr>
            <a:picLocks noChangeAspect="1" noChangeArrowheads="1"/>
          </p:cNvPicPr>
          <p:nvPr/>
        </p:nvPicPr>
        <p:blipFill>
          <a:blip r:embed="rId2"/>
          <a:srcRect/>
          <a:stretch>
            <a:fillRect/>
          </a:stretch>
        </p:blipFill>
        <p:spPr bwMode="auto">
          <a:xfrm>
            <a:off x="5791200" y="2266949"/>
            <a:ext cx="3254375" cy="1860665"/>
          </a:xfrm>
          <a:prstGeom prst="rect">
            <a:avLst/>
          </a:prstGeom>
          <a:noFill/>
        </p:spPr>
      </p:pic>
    </p:spTree>
    <p:extLst>
      <p:ext uri="{BB962C8B-B14F-4D97-AF65-F5344CB8AC3E}">
        <p14:creationId xmlns:p14="http://schemas.microsoft.com/office/powerpoint/2010/main" val="6981410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600" b="1" dirty="0">
                <a:cs typeface="Calibri" panose="020F0502020204030204" pitchFamily="34" charset="0"/>
              </a:rPr>
              <a:t>Kiểu dữ liệu</a:t>
            </a:r>
            <a:endParaRPr lang="en-US" dirty="0"/>
          </a:p>
        </p:txBody>
      </p:sp>
      <p:sp>
        <p:nvSpPr>
          <p:cNvPr id="3" name="Text Placeholder 2"/>
          <p:cNvSpPr>
            <a:spLocks noGrp="1"/>
          </p:cNvSpPr>
          <p:nvPr>
            <p:ph type="body" idx="1"/>
          </p:nvPr>
        </p:nvSpPr>
        <p:spPr/>
        <p:txBody>
          <a:bodyPr/>
          <a:lstStyle/>
          <a:p>
            <a:r>
              <a:rPr lang="vi-VN" sz="2000" dirty="0">
                <a:solidFill>
                  <a:schemeClr val="tx1"/>
                </a:solidFill>
                <a:cs typeface="Tahoma" pitchFamily="34" charset="0"/>
              </a:rPr>
              <a:t>Có 2 loại kiểu dữ liệu trong Java</a:t>
            </a:r>
          </a:p>
          <a:p>
            <a:pPr lvl="1"/>
            <a:r>
              <a:rPr lang="en-US" dirty="0">
                <a:solidFill>
                  <a:schemeClr val="tx1"/>
                </a:solidFill>
                <a:latin typeface="Cambria" panose="02040503050406030204" pitchFamily="18" charset="0"/>
                <a:ea typeface="Cambria" panose="02040503050406030204" pitchFamily="18" charset="0"/>
                <a:cs typeface="Tahoma" pitchFamily="34" charset="0"/>
              </a:rPr>
              <a:t>Primitive Data Types</a:t>
            </a:r>
            <a:r>
              <a:rPr lang="vi-VN" dirty="0">
                <a:solidFill>
                  <a:schemeClr val="tx1"/>
                </a:solidFill>
                <a:latin typeface="Cambria" panose="02040503050406030204" pitchFamily="18" charset="0"/>
                <a:ea typeface="Cambria" panose="02040503050406030204" pitchFamily="18" charset="0"/>
                <a:cs typeface="Tahoma" pitchFamily="34" charset="0"/>
              </a:rPr>
              <a:t> (Kiểu dữ liệu nguyên thủy)</a:t>
            </a:r>
            <a:endParaRPr lang="en-US" dirty="0">
              <a:solidFill>
                <a:schemeClr val="tx1"/>
              </a:solidFill>
              <a:latin typeface="Cambria" panose="02040503050406030204" pitchFamily="18" charset="0"/>
              <a:ea typeface="Cambria" panose="02040503050406030204" pitchFamily="18" charset="0"/>
              <a:cs typeface="Tahoma" pitchFamily="34" charset="0"/>
            </a:endParaRPr>
          </a:p>
          <a:p>
            <a:pPr lvl="1"/>
            <a:r>
              <a:rPr lang="en-US" dirty="0">
                <a:solidFill>
                  <a:schemeClr val="tx1"/>
                </a:solidFill>
                <a:latin typeface="Cambria" panose="02040503050406030204" pitchFamily="18" charset="0"/>
                <a:ea typeface="Cambria" panose="02040503050406030204" pitchFamily="18" charset="0"/>
                <a:cs typeface="Tahoma" pitchFamily="34" charset="0"/>
              </a:rPr>
              <a:t>Reference/Object Data Types</a:t>
            </a:r>
            <a:r>
              <a:rPr lang="vi-VN" dirty="0">
                <a:solidFill>
                  <a:schemeClr val="tx1"/>
                </a:solidFill>
                <a:latin typeface="Cambria" panose="02040503050406030204" pitchFamily="18" charset="0"/>
                <a:ea typeface="Cambria" panose="02040503050406030204" pitchFamily="18" charset="0"/>
                <a:cs typeface="Tahoma" pitchFamily="34" charset="0"/>
              </a:rPr>
              <a:t> (Kiểu tham chiếu)</a:t>
            </a:r>
          </a:p>
          <a:p>
            <a:r>
              <a:rPr lang="en-US" sz="2000" dirty="0">
                <a:hlinkClick r:id="rId2"/>
              </a:rPr>
              <a:t>https://www.w3schools.com/java/java_data_types.asp</a:t>
            </a:r>
            <a:endParaRPr lang="en-US" sz="2000" dirty="0">
              <a:solidFill>
                <a:schemeClr val="tx1"/>
              </a:solidFill>
              <a:latin typeface="Cambria" panose="02040503050406030204" pitchFamily="18" charset="0"/>
              <a:ea typeface="Cambria" panose="02040503050406030204" pitchFamily="18" charset="0"/>
              <a:cs typeface="Tahoma" pitchFamily="34" charset="0"/>
            </a:endParaRPr>
          </a:p>
          <a:p>
            <a:endParaRPr lang="en-US" sz="2000" dirty="0"/>
          </a:p>
        </p:txBody>
      </p:sp>
    </p:spTree>
    <p:extLst>
      <p:ext uri="{BB962C8B-B14F-4D97-AF65-F5344CB8AC3E}">
        <p14:creationId xmlns:p14="http://schemas.microsoft.com/office/powerpoint/2010/main" val="26847469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4"/>
            <a:ext cx="6934200" cy="640200"/>
          </a:xfrm>
        </p:spPr>
        <p:txBody>
          <a:bodyPr/>
          <a:lstStyle/>
          <a:p>
            <a:r>
              <a:rPr lang="vi-VN" sz="3200" b="1">
                <a:cs typeface="Calibri" panose="020F0502020204030204" pitchFamily="34" charset="0"/>
              </a:rPr>
              <a:t>Toán tử</a:t>
            </a:r>
            <a:endParaRPr lang="en-US" sz="3200" b="1" dirty="0">
              <a:cs typeface="Calibri" panose="020F0502020204030204" pitchFamily="34" charset="0"/>
            </a:endParaRPr>
          </a:p>
        </p:txBody>
      </p:sp>
      <p:sp>
        <p:nvSpPr>
          <p:cNvPr id="3" name="Text Placeholder 2"/>
          <p:cNvSpPr>
            <a:spLocks noGrp="1"/>
          </p:cNvSpPr>
          <p:nvPr>
            <p:ph type="body" idx="1"/>
          </p:nvPr>
        </p:nvSpPr>
        <p:spPr/>
        <p:txBody>
          <a:bodyPr/>
          <a:lstStyle/>
          <a:p>
            <a:r>
              <a:rPr lang="en-US" sz="2000" dirty="0">
                <a:solidFill>
                  <a:schemeClr val="tx1"/>
                </a:solidFill>
                <a:latin typeface="Cambria" panose="02040503050406030204" pitchFamily="18" charset="0"/>
                <a:ea typeface="Cambria" panose="02040503050406030204" pitchFamily="18" charset="0"/>
                <a:cs typeface="Tahoma" pitchFamily="34" charset="0"/>
              </a:rPr>
              <a:t>Java </a:t>
            </a:r>
            <a:r>
              <a:rPr lang="vi-VN" sz="2000" dirty="0">
                <a:solidFill>
                  <a:schemeClr val="tx1"/>
                </a:solidFill>
                <a:latin typeface="Cambria" panose="02040503050406030204" pitchFamily="18" charset="0"/>
                <a:ea typeface="Cambria" panose="02040503050406030204" pitchFamily="18" charset="0"/>
                <a:cs typeface="Tahoma" pitchFamily="34" charset="0"/>
              </a:rPr>
              <a:t>cung cấp các loại toán tử sau để thao tác với biến</a:t>
            </a:r>
            <a:endParaRPr lang="en-US" sz="2000" dirty="0">
              <a:solidFill>
                <a:schemeClr val="tx1"/>
              </a:solidFill>
              <a:latin typeface="Cambria" panose="02040503050406030204" pitchFamily="18" charset="0"/>
              <a:ea typeface="Cambria" panose="02040503050406030204" pitchFamily="18" charset="0"/>
              <a:cs typeface="Tahoma" pitchFamily="34" charset="0"/>
            </a:endParaRPr>
          </a:p>
          <a:p>
            <a:pPr lvl="1"/>
            <a:r>
              <a:rPr lang="en-US" dirty="0">
                <a:solidFill>
                  <a:schemeClr val="tx1"/>
                </a:solidFill>
                <a:latin typeface="Cambria" panose="02040503050406030204" pitchFamily="18" charset="0"/>
                <a:ea typeface="Cambria" panose="02040503050406030204" pitchFamily="18" charset="0"/>
                <a:cs typeface="Tahoma" pitchFamily="34" charset="0"/>
              </a:rPr>
              <a:t>Arithmetic Operators</a:t>
            </a:r>
          </a:p>
          <a:p>
            <a:pPr lvl="1"/>
            <a:r>
              <a:rPr lang="en-US" dirty="0">
                <a:solidFill>
                  <a:schemeClr val="tx1"/>
                </a:solidFill>
                <a:latin typeface="Cambria" panose="02040503050406030204" pitchFamily="18" charset="0"/>
                <a:ea typeface="Cambria" panose="02040503050406030204" pitchFamily="18" charset="0"/>
                <a:cs typeface="Tahoma" pitchFamily="34" charset="0"/>
              </a:rPr>
              <a:t>Relational Operators</a:t>
            </a:r>
          </a:p>
          <a:p>
            <a:pPr lvl="1"/>
            <a:r>
              <a:rPr lang="en-US" dirty="0">
                <a:solidFill>
                  <a:schemeClr val="tx1"/>
                </a:solidFill>
                <a:latin typeface="Cambria" panose="02040503050406030204" pitchFamily="18" charset="0"/>
                <a:ea typeface="Cambria" panose="02040503050406030204" pitchFamily="18" charset="0"/>
                <a:cs typeface="Tahoma" pitchFamily="34" charset="0"/>
              </a:rPr>
              <a:t>Bitwise Operators</a:t>
            </a:r>
          </a:p>
          <a:p>
            <a:pPr lvl="1"/>
            <a:r>
              <a:rPr lang="en-US" dirty="0">
                <a:solidFill>
                  <a:schemeClr val="tx1"/>
                </a:solidFill>
                <a:latin typeface="Cambria" panose="02040503050406030204" pitchFamily="18" charset="0"/>
                <a:ea typeface="Cambria" panose="02040503050406030204" pitchFamily="18" charset="0"/>
                <a:cs typeface="Tahoma" pitchFamily="34" charset="0"/>
              </a:rPr>
              <a:t>Logical Operators</a:t>
            </a:r>
          </a:p>
          <a:p>
            <a:pPr lvl="1"/>
            <a:r>
              <a:rPr lang="en-US" dirty="0">
                <a:solidFill>
                  <a:schemeClr val="tx1"/>
                </a:solidFill>
                <a:latin typeface="Cambria" panose="02040503050406030204" pitchFamily="18" charset="0"/>
                <a:ea typeface="Cambria" panose="02040503050406030204" pitchFamily="18" charset="0"/>
                <a:cs typeface="Tahoma" pitchFamily="34" charset="0"/>
              </a:rPr>
              <a:t>Assignment Operators</a:t>
            </a:r>
          </a:p>
          <a:p>
            <a:pPr lvl="1"/>
            <a:r>
              <a:rPr lang="en-US" dirty="0" err="1">
                <a:solidFill>
                  <a:schemeClr val="tx1"/>
                </a:solidFill>
                <a:latin typeface="Cambria" panose="02040503050406030204" pitchFamily="18" charset="0"/>
                <a:ea typeface="Cambria" panose="02040503050406030204" pitchFamily="18" charset="0"/>
                <a:cs typeface="Tahoma" pitchFamily="34" charset="0"/>
              </a:rPr>
              <a:t>Misc</a:t>
            </a:r>
            <a:r>
              <a:rPr lang="en-US" dirty="0">
                <a:solidFill>
                  <a:schemeClr val="tx1"/>
                </a:solidFill>
                <a:latin typeface="Cambria" panose="02040503050406030204" pitchFamily="18" charset="0"/>
                <a:ea typeface="Cambria" panose="02040503050406030204" pitchFamily="18" charset="0"/>
                <a:cs typeface="Tahoma" pitchFamily="34" charset="0"/>
              </a:rPr>
              <a:t> Operators</a:t>
            </a:r>
          </a:p>
          <a:p>
            <a:r>
              <a:rPr lang="en-US" sz="2000" dirty="0">
                <a:hlinkClick r:id="rId2"/>
              </a:rPr>
              <a:t>https://www.w3schools.com/java/java_operators.asp</a:t>
            </a:r>
            <a:endParaRPr lang="en-US" sz="2000" dirty="0"/>
          </a:p>
        </p:txBody>
      </p:sp>
    </p:spTree>
    <p:extLst>
      <p:ext uri="{BB962C8B-B14F-4D97-AF65-F5344CB8AC3E}">
        <p14:creationId xmlns:p14="http://schemas.microsoft.com/office/powerpoint/2010/main" val="17663675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 Placeholder 2"/>
          <p:cNvSpPr>
            <a:spLocks noGrp="1"/>
          </p:cNvSpPr>
          <p:nvPr>
            <p:ph type="body" idx="1"/>
          </p:nvPr>
        </p:nvSpPr>
        <p:spPr/>
        <p:txBody>
          <a:bodyPr/>
          <a:lstStyle/>
          <a:p>
            <a:r>
              <a:rPr lang="en-US" dirty="0">
                <a:hlinkClick r:id="rId2"/>
              </a:rPr>
              <a:t>https://viettuts.vn/java</a:t>
            </a:r>
            <a:endParaRPr lang="vi-VN" dirty="0">
              <a:hlinkClick r:id="rId3"/>
            </a:endParaRPr>
          </a:p>
          <a:p>
            <a:r>
              <a:rPr lang="en-US" dirty="0">
                <a:hlinkClick r:id="rId4"/>
              </a:rPr>
              <a:t>https://www.w3schools.com/java/</a:t>
            </a:r>
            <a:endParaRPr lang="vi-VN" dirty="0"/>
          </a:p>
          <a:p>
            <a:r>
              <a:rPr lang="en-US" dirty="0">
                <a:hlinkClick r:id="rId3"/>
              </a:rPr>
              <a:t>https://o7planning.org/vi/12571/lich-su-cua-java-va-su-khac-biet-giua-oracle-jdk-va-openjdk</a:t>
            </a:r>
            <a:endParaRPr lang="vi-VN" dirty="0"/>
          </a:p>
          <a:p>
            <a:r>
              <a:rPr lang="vi-VN" dirty="0"/>
              <a:t>Github</a:t>
            </a:r>
          </a:p>
          <a:p>
            <a:pPr lvl="1"/>
            <a:r>
              <a:rPr lang="en-US" dirty="0">
                <a:latin typeface="Cambria" panose="02040503050406030204" pitchFamily="18" charset="0"/>
                <a:ea typeface="Cambria" panose="02040503050406030204" pitchFamily="18" charset="0"/>
                <a:hlinkClick r:id="rId5"/>
              </a:rPr>
              <a:t>https://github.com/giaule91/java-core-demo.git</a:t>
            </a:r>
            <a:endParaRPr lang="vi-V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481623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3844"/>
            <a:ext cx="6705600" cy="640200"/>
          </a:xfrm>
        </p:spPr>
        <p:txBody>
          <a:bodyPr/>
          <a:lstStyle/>
          <a:p>
            <a:r>
              <a:rPr lang="vi-VN" sz="3200" b="1" dirty="0">
                <a:cs typeface="Calibri" panose="020F0502020204030204" pitchFamily="34" charset="0"/>
              </a:rPr>
              <a:t>Lệnh điều khiển</a:t>
            </a:r>
            <a:r>
              <a:rPr lang="en-US" sz="3200" b="1" dirty="0">
                <a:cs typeface="Calibri" panose="020F0502020204030204" pitchFamily="34" charset="0"/>
              </a:rPr>
              <a:t>, </a:t>
            </a:r>
            <a:r>
              <a:rPr lang="vi-VN" sz="3200" b="1" dirty="0">
                <a:cs typeface="Calibri" panose="020F0502020204030204" pitchFamily="34" charset="0"/>
              </a:rPr>
              <a:t>Vòng lặp</a:t>
            </a:r>
            <a:endParaRPr lang="en-US" dirty="0"/>
          </a:p>
        </p:txBody>
      </p:sp>
      <p:sp>
        <p:nvSpPr>
          <p:cNvPr id="3" name="Text Placeholder 2"/>
          <p:cNvSpPr>
            <a:spLocks noGrp="1"/>
          </p:cNvSpPr>
          <p:nvPr>
            <p:ph type="body" idx="1"/>
          </p:nvPr>
        </p:nvSpPr>
        <p:spPr/>
        <p:txBody>
          <a:bodyPr/>
          <a:lstStyle/>
          <a:p>
            <a:r>
              <a:rPr lang="en-US" dirty="0">
                <a:hlinkClick r:id="rId2"/>
              </a:rPr>
              <a:t>https://www.w3schools.com/java/java_for_loop.asp</a:t>
            </a:r>
            <a:endParaRPr lang="en-US" dirty="0"/>
          </a:p>
        </p:txBody>
      </p:sp>
      <p:pic>
        <p:nvPicPr>
          <p:cNvPr id="5" name="Picture 2" descr="C:\Users\thanhtran\Desktop\gfhv.PNG"/>
          <p:cNvPicPr>
            <a:picLocks noChangeAspect="1" noChangeArrowheads="1"/>
          </p:cNvPicPr>
          <p:nvPr/>
        </p:nvPicPr>
        <p:blipFill>
          <a:blip r:embed="rId3"/>
          <a:srcRect/>
          <a:stretch>
            <a:fillRect/>
          </a:stretch>
        </p:blipFill>
        <p:spPr bwMode="auto">
          <a:xfrm>
            <a:off x="5357244" y="1955613"/>
            <a:ext cx="2641600" cy="3008689"/>
          </a:xfrm>
          <a:prstGeom prst="rect">
            <a:avLst/>
          </a:prstGeom>
          <a:noFill/>
        </p:spPr>
      </p:pic>
      <p:pic>
        <p:nvPicPr>
          <p:cNvPr id="6" name="Picture 2" descr="C:\Users\thanhtran\Desktop\ffdg.PNG"/>
          <p:cNvPicPr>
            <a:picLocks noChangeAspect="1" noChangeArrowheads="1"/>
          </p:cNvPicPr>
          <p:nvPr/>
        </p:nvPicPr>
        <p:blipFill>
          <a:blip r:embed="rId4"/>
          <a:srcRect/>
          <a:stretch>
            <a:fillRect/>
          </a:stretch>
        </p:blipFill>
        <p:spPr bwMode="auto">
          <a:xfrm>
            <a:off x="1828800" y="2050257"/>
            <a:ext cx="2277811" cy="2819399"/>
          </a:xfrm>
          <a:prstGeom prst="rect">
            <a:avLst/>
          </a:prstGeom>
          <a:noFill/>
          <a:ln>
            <a:noFill/>
          </a:ln>
        </p:spPr>
      </p:pic>
    </p:spTree>
    <p:extLst>
      <p:ext uri="{BB962C8B-B14F-4D97-AF65-F5344CB8AC3E}">
        <p14:creationId xmlns:p14="http://schemas.microsoft.com/office/powerpoint/2010/main" val="5237284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a:t>
            </a:r>
          </a:p>
        </p:txBody>
      </p:sp>
      <p:sp>
        <p:nvSpPr>
          <p:cNvPr id="3" name="Text Placeholder 2"/>
          <p:cNvSpPr>
            <a:spLocks noGrp="1"/>
          </p:cNvSpPr>
          <p:nvPr>
            <p:ph type="body" idx="1"/>
          </p:nvPr>
        </p:nvSpPr>
        <p:spPr>
          <a:xfrm>
            <a:off x="628650" y="1369219"/>
            <a:ext cx="7872115" cy="3232141"/>
          </a:xfrm>
        </p:spPr>
        <p:txBody>
          <a:bodyPr/>
          <a:lstStyle/>
          <a:p>
            <a:r>
              <a:rPr lang="vi-VN" b="1" dirty="0"/>
              <a:t>Package trong java</a:t>
            </a:r>
            <a:r>
              <a:rPr lang="vi-VN" dirty="0"/>
              <a:t> có thể được phân loại theo hai hình thức, package được dựng sẵn và package do người dùng định nghĩa.</a:t>
            </a:r>
          </a:p>
          <a:p>
            <a:pPr lvl="1"/>
            <a:r>
              <a:rPr lang="vi-VN" dirty="0"/>
              <a:t>Có rất nhiều package được dựng sẵn như java, lang, AWT, javax, swing, net, io, util, sql, ...</a:t>
            </a:r>
          </a:p>
          <a:p>
            <a:endParaRPr lang="en-US" dirty="0"/>
          </a:p>
          <a:p>
            <a:endParaRPr lang="en-US" dirty="0"/>
          </a:p>
        </p:txBody>
      </p:sp>
      <p:pic>
        <p:nvPicPr>
          <p:cNvPr id="1026" name="Picture 2" descr="Package trong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0901" y="2495550"/>
            <a:ext cx="4092817" cy="2469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90052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1" y="286789"/>
            <a:ext cx="7810500" cy="1119099"/>
          </a:xfrm>
        </p:spPr>
        <p:txBody>
          <a:bodyPr>
            <a:normAutofit/>
          </a:bodyPr>
          <a:lstStyle/>
          <a:p>
            <a:r>
              <a:rPr lang="en-US" sz="3000" dirty="0" smtClean="0">
                <a:solidFill>
                  <a:srgbClr val="FF0000"/>
                </a:solidFill>
                <a:latin typeface="Tahoma" pitchFamily="34" charset="0"/>
                <a:ea typeface="Tahoma" pitchFamily="34" charset="0"/>
                <a:cs typeface="Tahoma" pitchFamily="34" charset="0"/>
              </a:rPr>
              <a:t>Lab 1</a:t>
            </a:r>
            <a:r>
              <a:rPr lang="en-US" sz="3000" dirty="0">
                <a:solidFill>
                  <a:srgbClr val="FF0000"/>
                </a:solidFill>
                <a:latin typeface="Tahoma" pitchFamily="34" charset="0"/>
                <a:ea typeface="Tahoma" pitchFamily="34" charset="0"/>
                <a:cs typeface="Tahoma" pitchFamily="34" charset="0"/>
              </a:rPr>
              <a:t/>
            </a:r>
            <a:br>
              <a:rPr lang="en-US" sz="3000" dirty="0">
                <a:solidFill>
                  <a:srgbClr val="FF0000"/>
                </a:solidFill>
                <a:latin typeface="Tahoma" pitchFamily="34" charset="0"/>
                <a:ea typeface="Tahoma" pitchFamily="34" charset="0"/>
                <a:cs typeface="Tahoma" pitchFamily="34" charset="0"/>
              </a:rPr>
            </a:br>
            <a:endParaRPr lang="vi-VN" sz="3000" i="1" dirty="0">
              <a:solidFill>
                <a:srgbClr val="FF0000"/>
              </a:solidFill>
              <a:latin typeface="Tahoma" pitchFamily="34" charset="0"/>
              <a:ea typeface="Tahoma" pitchFamily="34" charset="0"/>
              <a:cs typeface="Tahoma" pitchFamily="34" charset="0"/>
            </a:endParaRPr>
          </a:p>
        </p:txBody>
      </p:sp>
      <p:sp>
        <p:nvSpPr>
          <p:cNvPr id="4" name="Content Placeholder 3"/>
          <p:cNvSpPr>
            <a:spLocks noGrp="1"/>
          </p:cNvSpPr>
          <p:nvPr>
            <p:ph idx="1"/>
          </p:nvPr>
        </p:nvSpPr>
        <p:spPr>
          <a:xfrm>
            <a:off x="990600" y="1200150"/>
            <a:ext cx="7467600" cy="3276600"/>
          </a:xfrm>
        </p:spPr>
        <p:txBody>
          <a:bodyPr>
            <a:noAutofit/>
          </a:bodyPr>
          <a:lstStyle/>
          <a:p>
            <a:r>
              <a:rPr lang="vi-VN" dirty="0" smtClean="0">
                <a:solidFill>
                  <a:schemeClr val="tx1"/>
                </a:solidFill>
                <a:cs typeface="Tahoma" pitchFamily="34" charset="0"/>
              </a:rPr>
              <a:t>Package com.demo.core.lab1</a:t>
            </a:r>
          </a:p>
          <a:p>
            <a:r>
              <a:rPr lang="en-US" dirty="0" smtClean="0">
                <a:solidFill>
                  <a:schemeClr val="tx1"/>
                </a:solidFill>
                <a:cs typeface="Tahoma" pitchFamily="34" charset="0"/>
              </a:rPr>
              <a:t>Design Class with below describe:</a:t>
            </a:r>
          </a:p>
          <a:p>
            <a:pPr lvl="1"/>
            <a:r>
              <a:rPr lang="en-US" sz="1500" dirty="0" smtClean="0">
                <a:solidFill>
                  <a:schemeClr val="tx1"/>
                </a:solidFill>
                <a:latin typeface="Cambria" panose="02040503050406030204" pitchFamily="18" charset="0"/>
                <a:ea typeface="Cambria" panose="02040503050406030204" pitchFamily="18" charset="0"/>
                <a:cs typeface="Tahoma" pitchFamily="34" charset="0"/>
              </a:rPr>
              <a:t>Teacher with state is name, age, subject and the behavior is teaching</a:t>
            </a:r>
          </a:p>
          <a:p>
            <a:pPr lvl="1"/>
            <a:r>
              <a:rPr lang="en-US" sz="1500" dirty="0" smtClean="0">
                <a:solidFill>
                  <a:schemeClr val="tx1"/>
                </a:solidFill>
                <a:latin typeface="Cambria" panose="02040503050406030204" pitchFamily="18" charset="0"/>
                <a:ea typeface="Cambria" panose="02040503050406030204" pitchFamily="18" charset="0"/>
                <a:cs typeface="Tahoma" pitchFamily="34" charset="0"/>
              </a:rPr>
              <a:t>Subject with state is name, </a:t>
            </a:r>
            <a:r>
              <a:rPr lang="en-US" sz="1500" dirty="0" err="1" smtClean="0">
                <a:solidFill>
                  <a:schemeClr val="tx1"/>
                </a:solidFill>
                <a:latin typeface="Cambria" panose="02040503050406030204" pitchFamily="18" charset="0"/>
                <a:ea typeface="Cambria" panose="02040503050406030204" pitchFamily="18" charset="0"/>
                <a:cs typeface="Tahoma" pitchFamily="34" charset="0"/>
              </a:rPr>
              <a:t>classId</a:t>
            </a:r>
            <a:endParaRPr lang="en-US" sz="1500" dirty="0" smtClean="0">
              <a:solidFill>
                <a:schemeClr val="tx1"/>
              </a:solidFill>
              <a:latin typeface="Cambria" panose="02040503050406030204" pitchFamily="18" charset="0"/>
              <a:ea typeface="Cambria" panose="02040503050406030204" pitchFamily="18" charset="0"/>
              <a:cs typeface="Tahoma" pitchFamily="34" charset="0"/>
            </a:endParaRPr>
          </a:p>
          <a:p>
            <a:pPr lvl="1"/>
            <a:r>
              <a:rPr lang="en-US" sz="1500" dirty="0" smtClean="0">
                <a:solidFill>
                  <a:schemeClr val="tx1"/>
                </a:solidFill>
                <a:latin typeface="Cambria" panose="02040503050406030204" pitchFamily="18" charset="0"/>
                <a:ea typeface="Cambria" panose="02040503050406030204" pitchFamily="18" charset="0"/>
                <a:cs typeface="Tahoma" pitchFamily="34" charset="0"/>
              </a:rPr>
              <a:t>We can create teacher with name and age</a:t>
            </a:r>
          </a:p>
          <a:p>
            <a:pPr lvl="1"/>
            <a:r>
              <a:rPr lang="en-US" sz="1500" dirty="0" smtClean="0">
                <a:solidFill>
                  <a:schemeClr val="tx1"/>
                </a:solidFill>
                <a:latin typeface="Cambria" panose="02040503050406030204" pitchFamily="18" charset="0"/>
                <a:ea typeface="Cambria" panose="02040503050406030204" pitchFamily="18" charset="0"/>
                <a:cs typeface="Tahoma" pitchFamily="34" charset="0"/>
              </a:rPr>
              <a:t>We can create teacher with subject(class)</a:t>
            </a:r>
          </a:p>
          <a:p>
            <a:pPr lvl="1"/>
            <a:r>
              <a:rPr lang="en-US" sz="1500" dirty="0" smtClean="0">
                <a:solidFill>
                  <a:schemeClr val="tx1"/>
                </a:solidFill>
                <a:latin typeface="Cambria" panose="02040503050406030204" pitchFamily="18" charset="0"/>
                <a:ea typeface="Cambria" panose="02040503050406030204" pitchFamily="18" charset="0"/>
                <a:cs typeface="Tahoma" pitchFamily="34" charset="0"/>
              </a:rPr>
              <a:t>We can create Subject with name</a:t>
            </a:r>
          </a:p>
          <a:p>
            <a:pPr lvl="1"/>
            <a:r>
              <a:rPr lang="en-US" sz="1500" dirty="0" smtClean="0">
                <a:solidFill>
                  <a:schemeClr val="tx1"/>
                </a:solidFill>
                <a:latin typeface="Cambria" panose="02040503050406030204" pitchFamily="18" charset="0"/>
                <a:ea typeface="Cambria" panose="02040503050406030204" pitchFamily="18" charset="0"/>
                <a:cs typeface="Tahoma" pitchFamily="34" charset="0"/>
                <a:sym typeface="Wingdings" pitchFamily="2" charset="2"/>
              </a:rPr>
              <a:t> print to console info: </a:t>
            </a:r>
          </a:p>
          <a:p>
            <a:pPr lvl="2"/>
            <a:r>
              <a:rPr lang="en-US" sz="1200" dirty="0" smtClean="0">
                <a:solidFill>
                  <a:schemeClr val="tx1"/>
                </a:solidFill>
                <a:latin typeface="Cambria" panose="02040503050406030204" pitchFamily="18" charset="0"/>
                <a:ea typeface="Cambria" panose="02040503050406030204" pitchFamily="18" charset="0"/>
                <a:cs typeface="Tahoma" pitchFamily="34" charset="0"/>
                <a:sym typeface="Wingdings" pitchFamily="2" charset="2"/>
              </a:rPr>
              <a:t>Teacher Tam teaching Mathematics</a:t>
            </a:r>
            <a:r>
              <a:rPr lang="en-US" sz="1200" dirty="0" smtClean="0">
                <a:latin typeface="Cambria" panose="02040503050406030204" pitchFamily="18" charset="0"/>
                <a:ea typeface="Cambria" panose="02040503050406030204" pitchFamily="18" charset="0"/>
              </a:rPr>
              <a:t> </a:t>
            </a:r>
            <a:r>
              <a:rPr lang="en-US" sz="1200" dirty="0" smtClean="0">
                <a:solidFill>
                  <a:schemeClr val="tx1"/>
                </a:solidFill>
                <a:latin typeface="Cambria" panose="02040503050406030204" pitchFamily="18" charset="0"/>
                <a:ea typeface="Cambria" panose="02040503050406030204" pitchFamily="18" charset="0"/>
                <a:cs typeface="Tahoma" pitchFamily="34" charset="0"/>
                <a:sym typeface="Wingdings" pitchFamily="2" charset="2"/>
              </a:rPr>
              <a:t>for Class 1</a:t>
            </a:r>
            <a:endParaRPr lang="en-US" sz="1200" dirty="0">
              <a:solidFill>
                <a:schemeClr val="tx1"/>
              </a:solidFill>
              <a:latin typeface="Cambria" panose="02040503050406030204" pitchFamily="18" charset="0"/>
              <a:ea typeface="Cambria" panose="02040503050406030204" pitchFamily="18" charset="0"/>
              <a:cs typeface="Tahoma" pitchFamily="34" charset="0"/>
            </a:endParaRPr>
          </a:p>
        </p:txBody>
      </p:sp>
    </p:spTree>
    <p:extLst>
      <p:ext uri="{BB962C8B-B14F-4D97-AF65-F5344CB8AC3E}">
        <p14:creationId xmlns:p14="http://schemas.microsoft.com/office/powerpoint/2010/main" val="6345726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286789"/>
            <a:ext cx="7820025" cy="532361"/>
          </a:xfrm>
        </p:spPr>
        <p:txBody>
          <a:bodyPr>
            <a:normAutofit/>
          </a:bodyPr>
          <a:lstStyle/>
          <a:p>
            <a:r>
              <a:rPr lang="en-US" sz="2700" dirty="0" smtClean="0">
                <a:solidFill>
                  <a:srgbClr val="FF0000"/>
                </a:solidFill>
                <a:latin typeface="Tahoma" pitchFamily="34" charset="0"/>
                <a:ea typeface="Tahoma" pitchFamily="34" charset="0"/>
                <a:cs typeface="Tahoma" pitchFamily="34" charset="0"/>
              </a:rPr>
              <a:t>Lab</a:t>
            </a:r>
            <a:r>
              <a:rPr lang="vi-VN" sz="2700" dirty="0" smtClean="0">
                <a:solidFill>
                  <a:srgbClr val="FF0000"/>
                </a:solidFill>
                <a:latin typeface="Tahoma" pitchFamily="34" charset="0"/>
                <a:ea typeface="Tahoma" pitchFamily="34" charset="0"/>
                <a:cs typeface="Tahoma" pitchFamily="34" charset="0"/>
              </a:rPr>
              <a:t> </a:t>
            </a:r>
            <a:r>
              <a:rPr lang="en-US" sz="2700" dirty="0" smtClean="0">
                <a:solidFill>
                  <a:srgbClr val="FF0000"/>
                </a:solidFill>
                <a:latin typeface="Tahoma" pitchFamily="34" charset="0"/>
                <a:ea typeface="Tahoma" pitchFamily="34" charset="0"/>
                <a:cs typeface="Tahoma" pitchFamily="34" charset="0"/>
              </a:rPr>
              <a:t>2</a:t>
            </a:r>
            <a:endParaRPr lang="vi-VN" sz="3000" i="1" dirty="0">
              <a:solidFill>
                <a:srgbClr val="FF0000"/>
              </a:solidFill>
              <a:latin typeface="Tahoma" pitchFamily="34" charset="0"/>
              <a:ea typeface="Tahoma" pitchFamily="34" charset="0"/>
              <a:cs typeface="Tahoma" pitchFamily="34" charset="0"/>
            </a:endParaRPr>
          </a:p>
        </p:txBody>
      </p:sp>
      <p:sp>
        <p:nvSpPr>
          <p:cNvPr id="4" name="Content Placeholder 3"/>
          <p:cNvSpPr>
            <a:spLocks noGrp="1"/>
          </p:cNvSpPr>
          <p:nvPr>
            <p:ph idx="1"/>
          </p:nvPr>
        </p:nvSpPr>
        <p:spPr>
          <a:xfrm>
            <a:off x="910183" y="1000126"/>
            <a:ext cx="7633742" cy="3476624"/>
          </a:xfrm>
        </p:spPr>
        <p:txBody>
          <a:bodyPr/>
          <a:lstStyle/>
          <a:p>
            <a:r>
              <a:rPr lang="en-US" sz="1800" dirty="0">
                <a:solidFill>
                  <a:schemeClr val="tx1"/>
                </a:solidFill>
                <a:cs typeface="Arial" pitchFamily="34" charset="0"/>
              </a:rPr>
              <a:t>Create class employee(name, age, job is string</a:t>
            </a:r>
            <a:r>
              <a:rPr lang="en-US" sz="1800" dirty="0" smtClean="0">
                <a:solidFill>
                  <a:schemeClr val="tx1"/>
                </a:solidFill>
                <a:cs typeface="Arial" pitchFamily="34" charset="0"/>
              </a:rPr>
              <a:t>,</a:t>
            </a:r>
            <a:r>
              <a:rPr lang="vi-VN" sz="1800" dirty="0" smtClean="0">
                <a:solidFill>
                  <a:schemeClr val="tx1"/>
                </a:solidFill>
                <a:cs typeface="Arial" pitchFamily="34" charset="0"/>
              </a:rPr>
              <a:t> </a:t>
            </a:r>
            <a:r>
              <a:rPr lang="en-US" sz="1800" dirty="0" smtClean="0">
                <a:solidFill>
                  <a:schemeClr val="tx1"/>
                </a:solidFill>
                <a:cs typeface="Arial" pitchFamily="34" charset="0"/>
              </a:rPr>
              <a:t>salary,</a:t>
            </a:r>
            <a:r>
              <a:rPr lang="vi-VN" sz="1800" dirty="0" smtClean="0">
                <a:solidFill>
                  <a:schemeClr val="tx1"/>
                </a:solidFill>
                <a:cs typeface="Arial" pitchFamily="34" charset="0"/>
              </a:rPr>
              <a:t> </a:t>
            </a:r>
            <a:r>
              <a:rPr lang="en-US" sz="1800" dirty="0" smtClean="0">
                <a:solidFill>
                  <a:schemeClr val="tx1"/>
                </a:solidFill>
                <a:cs typeface="Arial" pitchFamily="34" charset="0"/>
              </a:rPr>
              <a:t>department</a:t>
            </a:r>
            <a:r>
              <a:rPr lang="en-US" sz="1800" dirty="0">
                <a:solidFill>
                  <a:schemeClr val="tx1"/>
                </a:solidFill>
                <a:cs typeface="Arial" pitchFamily="34" charset="0"/>
              </a:rPr>
              <a:t>)</a:t>
            </a:r>
          </a:p>
          <a:p>
            <a:r>
              <a:rPr lang="en-US" sz="1800" dirty="0">
                <a:solidFill>
                  <a:schemeClr val="tx1"/>
                </a:solidFill>
                <a:cs typeface="Arial" pitchFamily="34" charset="0"/>
              </a:rPr>
              <a:t>Build a program to enter 5 employee for the company then show the info to console. </a:t>
            </a:r>
          </a:p>
          <a:p>
            <a:r>
              <a:rPr lang="en-US" sz="1800" dirty="0">
                <a:solidFill>
                  <a:schemeClr val="tx1"/>
                </a:solidFill>
                <a:cs typeface="Arial" pitchFamily="34" charset="0"/>
              </a:rPr>
              <a:t>If employee job is ‘developer’ will put department is ‘development’ </a:t>
            </a:r>
          </a:p>
          <a:p>
            <a:r>
              <a:rPr lang="en-US" sz="1800" dirty="0">
                <a:solidFill>
                  <a:schemeClr val="tx1"/>
                </a:solidFill>
                <a:cs typeface="Arial" pitchFamily="34" charset="0"/>
              </a:rPr>
              <a:t>If employee job is ‘tester’ will put department is ‘QA’ </a:t>
            </a:r>
          </a:p>
          <a:p>
            <a:r>
              <a:rPr lang="en-US" sz="1800" dirty="0">
                <a:solidFill>
                  <a:schemeClr val="tx1"/>
                </a:solidFill>
                <a:cs typeface="Arial" pitchFamily="34" charset="0"/>
              </a:rPr>
              <a:t>If not -&gt; will put department is ‘master’ </a:t>
            </a:r>
            <a:endParaRPr lang="vi-VN" sz="1800" dirty="0" smtClean="0">
              <a:solidFill>
                <a:schemeClr val="tx1"/>
              </a:solidFill>
              <a:cs typeface="Arial" pitchFamily="34" charset="0"/>
            </a:endParaRPr>
          </a:p>
          <a:p>
            <a:r>
              <a:rPr lang="vi-VN" dirty="0" smtClean="0">
                <a:solidFill>
                  <a:schemeClr val="tx1"/>
                </a:solidFill>
                <a:cs typeface="Arial" pitchFamily="34" charset="0"/>
              </a:rPr>
              <a:t>Note:</a:t>
            </a:r>
          </a:p>
          <a:p>
            <a:pPr lvl="1"/>
            <a:r>
              <a:rPr lang="en-US" dirty="0">
                <a:hlinkClick r:id="rId2"/>
              </a:rPr>
              <a:t>https://</a:t>
            </a:r>
            <a:r>
              <a:rPr lang="en-US" dirty="0" smtClean="0">
                <a:hlinkClick r:id="rId2"/>
              </a:rPr>
              <a:t>www.w3schools.com/java/java_user_input.asp</a:t>
            </a:r>
            <a:endParaRPr lang="vi-VN" dirty="0" smtClean="0"/>
          </a:p>
          <a:p>
            <a:pPr lvl="1"/>
            <a:r>
              <a:rPr lang="en-US" dirty="0">
                <a:hlinkClick r:id="rId3"/>
              </a:rPr>
              <a:t>https://www.w3schools.com/java/java_conditions.asp</a:t>
            </a:r>
            <a:endParaRPr lang="vi-VN" dirty="0">
              <a:solidFill>
                <a:schemeClr val="tx1"/>
              </a:solidFill>
              <a:cs typeface="Arial" pitchFamily="34" charset="0"/>
            </a:endParaRPr>
          </a:p>
          <a:p>
            <a:endParaRPr lang="en-US" dirty="0">
              <a:solidFill>
                <a:schemeClr val="tx1"/>
              </a:solidFill>
              <a:cs typeface="Arial" pitchFamily="34" charset="0"/>
            </a:endParaRPr>
          </a:p>
        </p:txBody>
      </p:sp>
    </p:spTree>
    <p:extLst>
      <p:ext uri="{BB962C8B-B14F-4D97-AF65-F5344CB8AC3E}">
        <p14:creationId xmlns:p14="http://schemas.microsoft.com/office/powerpoint/2010/main" val="25840770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273844"/>
            <a:ext cx="5391205" cy="640200"/>
          </a:xfrm>
        </p:spPr>
        <p:txBody>
          <a:bodyPr/>
          <a:lstStyle/>
          <a:p>
            <a:r>
              <a:rPr lang="vi-VN" sz="3600" b="1" dirty="0">
                <a:cs typeface="Calibri" panose="020F0502020204030204" pitchFamily="34" charset="0"/>
              </a:rPr>
              <a:t>Hướng đối tượng (OOP)</a:t>
            </a:r>
            <a:endParaRPr lang="en-US" dirty="0"/>
          </a:p>
        </p:txBody>
      </p:sp>
      <p:sp>
        <p:nvSpPr>
          <p:cNvPr id="3" name="Text Placeholder 2"/>
          <p:cNvSpPr>
            <a:spLocks noGrp="1"/>
          </p:cNvSpPr>
          <p:nvPr>
            <p:ph type="body" idx="1"/>
          </p:nvPr>
        </p:nvSpPr>
        <p:spPr>
          <a:xfrm>
            <a:off x="2743200" y="1200150"/>
            <a:ext cx="3333750" cy="3581400"/>
          </a:xfrm>
        </p:spPr>
        <p:txBody>
          <a:bodyPr/>
          <a:lstStyle/>
          <a:p>
            <a:pPr>
              <a:buFont typeface="Arial" panose="020B0604020202020204" pitchFamily="34" charset="0"/>
              <a:buChar char="•"/>
            </a:pPr>
            <a:r>
              <a:rPr lang="vi-VN" sz="2800" dirty="0">
                <a:latin typeface="Cambria" panose="02040503050406030204" pitchFamily="18" charset="0"/>
                <a:ea typeface="Cambria" panose="02040503050406030204" pitchFamily="18" charset="0"/>
                <a:cs typeface="Tahoma" pitchFamily="34" charset="0"/>
              </a:rPr>
              <a:t>Thừa kế</a:t>
            </a:r>
            <a:endParaRPr lang="vi-VN" sz="2800" dirty="0">
              <a:cs typeface="Tahoma" pitchFamily="34" charset="0"/>
            </a:endParaRPr>
          </a:p>
          <a:p>
            <a:pPr>
              <a:buFont typeface="Arial" panose="020B0604020202020204" pitchFamily="34" charset="0"/>
              <a:buChar char="•"/>
            </a:pPr>
            <a:r>
              <a:rPr lang="vi-VN" sz="2800" dirty="0">
                <a:cs typeface="Tahoma" pitchFamily="34" charset="0"/>
              </a:rPr>
              <a:t>Ghi đè</a:t>
            </a:r>
          </a:p>
          <a:p>
            <a:pPr>
              <a:buFont typeface="Arial" panose="020B0604020202020204" pitchFamily="34" charset="0"/>
              <a:buChar char="•"/>
            </a:pPr>
            <a:r>
              <a:rPr lang="vi-VN" sz="2800" dirty="0">
                <a:cs typeface="Tahoma" pitchFamily="34" charset="0"/>
              </a:rPr>
              <a:t>Đa hình</a:t>
            </a:r>
          </a:p>
          <a:p>
            <a:pPr>
              <a:buFont typeface="Arial" panose="020B0604020202020204" pitchFamily="34" charset="0"/>
              <a:buChar char="•"/>
            </a:pPr>
            <a:r>
              <a:rPr lang="vi-VN" sz="2800" dirty="0">
                <a:cs typeface="Tahoma" pitchFamily="34" charset="0"/>
              </a:rPr>
              <a:t>Trừu tượng</a:t>
            </a:r>
          </a:p>
          <a:p>
            <a:pPr>
              <a:buFont typeface="Arial" panose="020B0604020202020204" pitchFamily="34" charset="0"/>
              <a:buChar char="•"/>
            </a:pPr>
            <a:r>
              <a:rPr lang="vi-VN" sz="2800" dirty="0">
                <a:cs typeface="Tahoma" pitchFamily="34" charset="0"/>
              </a:rPr>
              <a:t>Đóng gói</a:t>
            </a:r>
          </a:p>
          <a:p>
            <a:pPr>
              <a:buFont typeface="Arial" panose="020B0604020202020204" pitchFamily="34" charset="0"/>
              <a:buChar char="•"/>
            </a:pPr>
            <a:r>
              <a:rPr lang="en-US" sz="2800" dirty="0">
                <a:latin typeface="Cambria" panose="02040503050406030204" pitchFamily="18" charset="0"/>
                <a:ea typeface="Cambria" panose="02040503050406030204" pitchFamily="18" charset="0"/>
                <a:cs typeface="Tahoma" pitchFamily="34" charset="0"/>
              </a:rPr>
              <a:t>Interfaces</a:t>
            </a:r>
            <a:endParaRPr lang="vi-VN" sz="2800" dirty="0">
              <a:cs typeface="Tahoma" pitchFamily="34" charset="0"/>
            </a:endParaRPr>
          </a:p>
          <a:p>
            <a:pPr>
              <a:buFont typeface="Arial" panose="020B0604020202020204" pitchFamily="34" charset="0"/>
              <a:buChar char="•"/>
            </a:pPr>
            <a:r>
              <a:rPr lang="en-US" sz="2800" dirty="0">
                <a:latin typeface="Cambria" panose="02040503050406030204" pitchFamily="18" charset="0"/>
                <a:ea typeface="Cambria" panose="02040503050406030204" pitchFamily="18" charset="0"/>
                <a:cs typeface="Tahoma" pitchFamily="34" charset="0"/>
              </a:rPr>
              <a:t>Packages</a:t>
            </a:r>
            <a:r>
              <a:rPr lang="en-US" dirty="0">
                <a:latin typeface="Cambria" panose="02040503050406030204" pitchFamily="18" charset="0"/>
                <a:ea typeface="Cambria" panose="02040503050406030204" pitchFamily="18" charset="0"/>
                <a:cs typeface="Tahoma" pitchFamily="34" charset="0"/>
              </a:rPr>
              <a:t/>
            </a:r>
            <a:br>
              <a:rPr lang="en-US" dirty="0">
                <a:latin typeface="Cambria" panose="02040503050406030204" pitchFamily="18" charset="0"/>
                <a:ea typeface="Cambria" panose="02040503050406030204" pitchFamily="18" charset="0"/>
                <a:cs typeface="Tahoma" pitchFamily="34" charset="0"/>
              </a:rPr>
            </a:br>
            <a:r>
              <a:rPr lang="en-US" sz="2325" dirty="0">
                <a:cs typeface="Calibri" panose="020F0502020204030204" pitchFamily="34" charset="0"/>
              </a:rPr>
              <a:t/>
            </a:r>
            <a:br>
              <a:rPr lang="en-US" sz="2325" dirty="0">
                <a:cs typeface="Calibri" panose="020F0502020204030204" pitchFamily="34" charset="0"/>
              </a:rPr>
            </a:br>
            <a:endParaRPr lang="en-US" dirty="0"/>
          </a:p>
        </p:txBody>
      </p:sp>
    </p:spTree>
    <p:extLst>
      <p:ext uri="{BB962C8B-B14F-4D97-AF65-F5344CB8AC3E}">
        <p14:creationId xmlns:p14="http://schemas.microsoft.com/office/powerpoint/2010/main" val="22849119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600" b="1" dirty="0">
                <a:cs typeface="Tahoma" pitchFamily="34" charset="0"/>
              </a:rPr>
              <a:t>Thừa kế</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C:\Users\thanhtran\Desktop\1_HFwFZ2jmmU-cxlQJElD5Pg.png"/>
          <p:cNvPicPr>
            <a:picLocks noChangeAspect="1" noChangeArrowheads="1"/>
          </p:cNvPicPr>
          <p:nvPr/>
        </p:nvPicPr>
        <p:blipFill>
          <a:blip r:embed="rId2"/>
          <a:srcRect/>
          <a:stretch>
            <a:fillRect/>
          </a:stretch>
        </p:blipFill>
        <p:spPr bwMode="auto">
          <a:xfrm>
            <a:off x="746821" y="2276036"/>
            <a:ext cx="3813175" cy="1583176"/>
          </a:xfrm>
          <a:prstGeom prst="rect">
            <a:avLst/>
          </a:prstGeom>
          <a:noFill/>
        </p:spPr>
      </p:pic>
      <p:pic>
        <p:nvPicPr>
          <p:cNvPr id="5" name="Picture 2" descr="C:\Users\thanhtran\Desktop\inheritance.gif"/>
          <p:cNvPicPr>
            <a:picLocks noChangeAspect="1" noChangeArrowheads="1"/>
          </p:cNvPicPr>
          <p:nvPr/>
        </p:nvPicPr>
        <p:blipFill>
          <a:blip r:embed="rId3"/>
          <a:srcRect/>
          <a:stretch>
            <a:fillRect/>
          </a:stretch>
        </p:blipFill>
        <p:spPr bwMode="auto">
          <a:xfrm>
            <a:off x="4924512" y="1215011"/>
            <a:ext cx="3193369" cy="3705225"/>
          </a:xfrm>
          <a:prstGeom prst="rect">
            <a:avLst/>
          </a:prstGeom>
          <a:noFill/>
        </p:spPr>
      </p:pic>
    </p:spTree>
    <p:extLst>
      <p:ext uri="{BB962C8B-B14F-4D97-AF65-F5344CB8AC3E}">
        <p14:creationId xmlns:p14="http://schemas.microsoft.com/office/powerpoint/2010/main" val="9892848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600" b="1" dirty="0">
                <a:cs typeface="Tahoma" pitchFamily="34" charset="0"/>
              </a:rPr>
              <a:t>Thừa kế</a:t>
            </a:r>
            <a:endParaRPr lang="en-US" dirty="0"/>
          </a:p>
        </p:txBody>
      </p:sp>
      <p:sp>
        <p:nvSpPr>
          <p:cNvPr id="3" name="Text Placeholder 2"/>
          <p:cNvSpPr>
            <a:spLocks noGrp="1"/>
          </p:cNvSpPr>
          <p:nvPr>
            <p:ph type="body" idx="1"/>
          </p:nvPr>
        </p:nvSpPr>
        <p:spPr/>
        <p:txBody>
          <a:bodyPr/>
          <a:lstStyle/>
          <a:p>
            <a:r>
              <a:rPr lang="vi-VN" sz="2000" dirty="0">
                <a:latin typeface="Cambria" panose="02040503050406030204" pitchFamily="18" charset="0"/>
                <a:ea typeface="Cambria" panose="02040503050406030204" pitchFamily="18" charset="0"/>
                <a:cs typeface="Tahoma" pitchFamily="34" charset="0"/>
              </a:rPr>
              <a:t>Làm thế nào để thừa kế trong Java</a:t>
            </a:r>
          </a:p>
          <a:p>
            <a:pPr lvl="1"/>
            <a:r>
              <a:rPr lang="en-US" b="1" dirty="0">
                <a:solidFill>
                  <a:schemeClr val="tx1"/>
                </a:solidFill>
                <a:latin typeface="Cambria" panose="02040503050406030204" pitchFamily="18" charset="0"/>
                <a:ea typeface="Cambria" panose="02040503050406030204" pitchFamily="18" charset="0"/>
                <a:cs typeface="Tahoma" pitchFamily="34" charset="0"/>
              </a:rPr>
              <a:t>extends</a:t>
            </a:r>
            <a:r>
              <a:rPr lang="en-US" dirty="0">
                <a:solidFill>
                  <a:schemeClr val="tx1"/>
                </a:solidFill>
                <a:latin typeface="Cambria" panose="02040503050406030204" pitchFamily="18" charset="0"/>
                <a:ea typeface="Cambria" panose="02040503050406030204" pitchFamily="18" charset="0"/>
                <a:cs typeface="Tahoma" pitchFamily="34" charset="0"/>
              </a:rPr>
              <a:t> </a:t>
            </a:r>
            <a:r>
              <a:rPr lang="vi-VN" dirty="0">
                <a:solidFill>
                  <a:schemeClr val="tx1"/>
                </a:solidFill>
                <a:latin typeface="Cambria" panose="02040503050406030204" pitchFamily="18" charset="0"/>
                <a:ea typeface="Cambria" panose="02040503050406030204" pitchFamily="18" charset="0"/>
                <a:cs typeface="Tahoma" pitchFamily="34" charset="0"/>
              </a:rPr>
              <a:t>dùng từ khóa extends để thừa kế những thuộc tính của một lớp</a:t>
            </a:r>
            <a:endParaRPr lang="en-US" dirty="0">
              <a:latin typeface="Cambria" panose="02040503050406030204" pitchFamily="18" charset="0"/>
              <a:ea typeface="Cambria" panose="02040503050406030204" pitchFamily="18" charset="0"/>
            </a:endParaRPr>
          </a:p>
        </p:txBody>
      </p:sp>
      <p:pic>
        <p:nvPicPr>
          <p:cNvPr id="6" name="Picture 2" descr="C:\Users\thanhtran\Desktop\Java Tutorial - Inheritance IS-A Relationship Animal (extends).jpg"/>
          <p:cNvPicPr>
            <a:picLocks noChangeAspect="1" noChangeArrowheads="1"/>
          </p:cNvPicPr>
          <p:nvPr/>
        </p:nvPicPr>
        <p:blipFill>
          <a:blip r:embed="rId2"/>
          <a:srcRect/>
          <a:stretch>
            <a:fillRect/>
          </a:stretch>
        </p:blipFill>
        <p:spPr bwMode="auto">
          <a:xfrm>
            <a:off x="2438400" y="2190750"/>
            <a:ext cx="3968012" cy="2703960"/>
          </a:xfrm>
          <a:prstGeom prst="rect">
            <a:avLst/>
          </a:prstGeom>
          <a:noFill/>
        </p:spPr>
      </p:pic>
    </p:spTree>
    <p:extLst>
      <p:ext uri="{BB962C8B-B14F-4D97-AF65-F5344CB8AC3E}">
        <p14:creationId xmlns:p14="http://schemas.microsoft.com/office/powerpoint/2010/main" val="21527477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600" b="1" dirty="0">
                <a:cs typeface="Tahoma" pitchFamily="34" charset="0"/>
              </a:rPr>
              <a:t>Thừa kế</a:t>
            </a:r>
            <a:endParaRPr lang="en-US" dirty="0"/>
          </a:p>
        </p:txBody>
      </p:sp>
      <p:sp>
        <p:nvSpPr>
          <p:cNvPr id="3" name="Text Placeholder 2"/>
          <p:cNvSpPr>
            <a:spLocks noGrp="1"/>
          </p:cNvSpPr>
          <p:nvPr>
            <p:ph type="body" idx="1"/>
          </p:nvPr>
        </p:nvSpPr>
        <p:spPr/>
        <p:txBody>
          <a:bodyPr/>
          <a:lstStyle/>
          <a:p>
            <a:r>
              <a:rPr lang="vi-VN" sz="2000" dirty="0">
                <a:solidFill>
                  <a:schemeClr val="tx1"/>
                </a:solidFill>
                <a:latin typeface="Cambria" panose="02040503050406030204" pitchFamily="18" charset="0"/>
                <a:ea typeface="Cambria" panose="02040503050406030204" pitchFamily="18" charset="0"/>
                <a:cs typeface="Tahoma" pitchFamily="34" charset="0"/>
              </a:rPr>
              <a:t>Ghi đè</a:t>
            </a:r>
          </a:p>
          <a:p>
            <a:pPr lvl="1"/>
            <a:r>
              <a:rPr lang="vi-VN" dirty="0">
                <a:solidFill>
                  <a:schemeClr val="tx1"/>
                </a:solidFill>
                <a:latin typeface="Cambria" panose="02040503050406030204" pitchFamily="18" charset="0"/>
                <a:ea typeface="Cambria" panose="02040503050406030204" pitchFamily="18" charset="0"/>
                <a:cs typeface="Tahoma" pitchFamily="34" charset="0"/>
              </a:rPr>
              <a:t>Nghĩa là ghi đè lại chức năng của method có sẵn.</a:t>
            </a:r>
            <a:endParaRPr lang="en-US" dirty="0">
              <a:solidFill>
                <a:schemeClr val="tx1"/>
              </a:solidFill>
              <a:latin typeface="Cambria" panose="02040503050406030204" pitchFamily="18" charset="0"/>
              <a:ea typeface="Cambria" panose="02040503050406030204" pitchFamily="18" charset="0"/>
              <a:cs typeface="Tahoma" pitchFamily="34" charset="0"/>
            </a:endParaRPr>
          </a:p>
          <a:p>
            <a:pPr lvl="1"/>
            <a:endParaRPr lang="en-US" dirty="0">
              <a:latin typeface="Cambria" panose="02040503050406030204" pitchFamily="18" charset="0"/>
              <a:ea typeface="Cambria" panose="02040503050406030204" pitchFamily="18" charset="0"/>
            </a:endParaRPr>
          </a:p>
        </p:txBody>
      </p:sp>
      <p:pic>
        <p:nvPicPr>
          <p:cNvPr id="4" name="Picture 2" descr="C:\Users\thanhtran\Desktop\animals.png"/>
          <p:cNvPicPr>
            <a:picLocks noChangeAspect="1" noChangeArrowheads="1"/>
          </p:cNvPicPr>
          <p:nvPr/>
        </p:nvPicPr>
        <p:blipFill>
          <a:blip r:embed="rId2"/>
          <a:srcRect/>
          <a:stretch>
            <a:fillRect/>
          </a:stretch>
        </p:blipFill>
        <p:spPr bwMode="auto">
          <a:xfrm>
            <a:off x="5410200" y="2266950"/>
            <a:ext cx="2588444" cy="2439608"/>
          </a:xfrm>
          <a:prstGeom prst="rect">
            <a:avLst/>
          </a:prstGeom>
          <a:noFill/>
        </p:spPr>
      </p:pic>
    </p:spTree>
    <p:extLst>
      <p:ext uri="{BB962C8B-B14F-4D97-AF65-F5344CB8AC3E}">
        <p14:creationId xmlns:p14="http://schemas.microsoft.com/office/powerpoint/2010/main" val="13260268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b="1" dirty="0">
                <a:cs typeface="Tahoma" pitchFamily="34" charset="0"/>
              </a:rPr>
              <a:t>Thừa kế</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C:\Users\thanhtran\Desktop\sda.PNG"/>
          <p:cNvPicPr>
            <a:picLocks noChangeAspect="1" noChangeArrowheads="1"/>
          </p:cNvPicPr>
          <p:nvPr/>
        </p:nvPicPr>
        <p:blipFill>
          <a:blip r:embed="rId2"/>
          <a:srcRect/>
          <a:stretch>
            <a:fillRect/>
          </a:stretch>
        </p:blipFill>
        <p:spPr bwMode="auto">
          <a:xfrm>
            <a:off x="2209800" y="1168581"/>
            <a:ext cx="4105275" cy="3664675"/>
          </a:xfrm>
          <a:prstGeom prst="rect">
            <a:avLst/>
          </a:prstGeom>
          <a:noFill/>
        </p:spPr>
      </p:pic>
    </p:spTree>
    <p:extLst>
      <p:ext uri="{BB962C8B-B14F-4D97-AF65-F5344CB8AC3E}">
        <p14:creationId xmlns:p14="http://schemas.microsoft.com/office/powerpoint/2010/main" val="27534915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600" b="1" dirty="0">
                <a:cs typeface="Tahoma" pitchFamily="34" charset="0"/>
              </a:rPr>
              <a:t>Đa hình</a:t>
            </a:r>
            <a:endParaRPr lang="en-US" dirty="0"/>
          </a:p>
        </p:txBody>
      </p:sp>
      <p:sp>
        <p:nvSpPr>
          <p:cNvPr id="3" name="Text Placeholder 2"/>
          <p:cNvSpPr>
            <a:spLocks noGrp="1"/>
          </p:cNvSpPr>
          <p:nvPr>
            <p:ph type="body" idx="1"/>
          </p:nvPr>
        </p:nvSpPr>
        <p:spPr/>
        <p:txBody>
          <a:bodyPr/>
          <a:lstStyle/>
          <a:p>
            <a:r>
              <a:rPr lang="en-US" sz="2000" b="1" dirty="0" err="1"/>
              <a:t>Đa</a:t>
            </a:r>
            <a:r>
              <a:rPr lang="en-US" sz="2000" b="1" dirty="0"/>
              <a:t> </a:t>
            </a:r>
            <a:r>
              <a:rPr lang="en-US" sz="2000" b="1" dirty="0" err="1"/>
              <a:t>hình</a:t>
            </a:r>
            <a:r>
              <a:rPr lang="en-US" sz="2000" b="1" dirty="0"/>
              <a:t> </a:t>
            </a:r>
            <a:r>
              <a:rPr lang="en-US" sz="2000" b="1" dirty="0" err="1"/>
              <a:t>trong</a:t>
            </a:r>
            <a:r>
              <a:rPr lang="en-US" sz="2000" b="1" dirty="0"/>
              <a:t> java (Polymorphism)</a:t>
            </a:r>
            <a:r>
              <a:rPr lang="en-US" sz="2000" dirty="0"/>
              <a:t> </a:t>
            </a:r>
            <a:r>
              <a:rPr lang="en-US" sz="2000" dirty="0" err="1"/>
              <a:t>là</a:t>
            </a:r>
            <a:r>
              <a:rPr lang="en-US" sz="2000" dirty="0"/>
              <a:t> </a:t>
            </a:r>
            <a:r>
              <a:rPr lang="en-US" sz="2000" dirty="0" err="1"/>
              <a:t>một</a:t>
            </a:r>
            <a:r>
              <a:rPr lang="en-US" sz="2000" dirty="0"/>
              <a:t> </a:t>
            </a:r>
            <a:r>
              <a:rPr lang="en-US" sz="2000" dirty="0" err="1"/>
              <a:t>khái</a:t>
            </a:r>
            <a:r>
              <a:rPr lang="en-US" sz="2000" dirty="0"/>
              <a:t> </a:t>
            </a:r>
            <a:r>
              <a:rPr lang="en-US" sz="2000" dirty="0" err="1"/>
              <a:t>niệm</a:t>
            </a:r>
            <a:r>
              <a:rPr lang="en-US" sz="2000" dirty="0"/>
              <a:t> </a:t>
            </a:r>
            <a:r>
              <a:rPr lang="en-US" sz="2000" dirty="0" err="1"/>
              <a:t>mà</a:t>
            </a:r>
            <a:r>
              <a:rPr lang="en-US" sz="2000" dirty="0"/>
              <a:t> </a:t>
            </a:r>
            <a:r>
              <a:rPr lang="en-US" sz="2000" dirty="0" err="1"/>
              <a:t>chúng</a:t>
            </a:r>
            <a:r>
              <a:rPr lang="en-US" sz="2000" dirty="0"/>
              <a:t> ta </a:t>
            </a:r>
            <a:r>
              <a:rPr lang="en-US" sz="2000" dirty="0" err="1"/>
              <a:t>có</a:t>
            </a:r>
            <a:r>
              <a:rPr lang="en-US" sz="2000" dirty="0"/>
              <a:t> </a:t>
            </a:r>
            <a:r>
              <a:rPr lang="en-US" sz="2000" dirty="0" err="1"/>
              <a:t>thể</a:t>
            </a:r>
            <a:r>
              <a:rPr lang="en-US" sz="2000" dirty="0"/>
              <a:t> </a:t>
            </a:r>
            <a:r>
              <a:rPr lang="en-US" sz="2000" dirty="0" err="1"/>
              <a:t>thực</a:t>
            </a:r>
            <a:r>
              <a:rPr lang="en-US" sz="2000" dirty="0"/>
              <a:t> </a:t>
            </a:r>
            <a:r>
              <a:rPr lang="en-US" sz="2000" dirty="0" err="1"/>
              <a:t>hiện</a:t>
            </a:r>
            <a:r>
              <a:rPr lang="en-US" sz="2000" dirty="0"/>
              <a:t> </a:t>
            </a:r>
            <a:r>
              <a:rPr lang="en-US" sz="2000" dirty="0" err="1"/>
              <a:t>một</a:t>
            </a:r>
            <a:r>
              <a:rPr lang="en-US" sz="2000" dirty="0"/>
              <a:t> </a:t>
            </a:r>
            <a:r>
              <a:rPr lang="en-US" sz="2000" dirty="0" err="1"/>
              <a:t>hành</a:t>
            </a:r>
            <a:r>
              <a:rPr lang="en-US" sz="2000" dirty="0"/>
              <a:t> </a:t>
            </a:r>
            <a:r>
              <a:rPr lang="en-US" sz="2000" dirty="0" err="1"/>
              <a:t>động</a:t>
            </a:r>
            <a:r>
              <a:rPr lang="en-US" sz="2000" dirty="0"/>
              <a:t> </a:t>
            </a:r>
            <a:r>
              <a:rPr lang="en-US" sz="2000" dirty="0" err="1"/>
              <a:t>bằng</a:t>
            </a:r>
            <a:r>
              <a:rPr lang="en-US" sz="2000" dirty="0"/>
              <a:t> </a:t>
            </a:r>
            <a:r>
              <a:rPr lang="en-US" sz="2000" dirty="0" err="1"/>
              <a:t>nhiều</a:t>
            </a:r>
            <a:r>
              <a:rPr lang="en-US" sz="2000" dirty="0"/>
              <a:t> </a:t>
            </a:r>
            <a:r>
              <a:rPr lang="en-US" sz="2000" dirty="0" err="1"/>
              <a:t>cách</a:t>
            </a:r>
            <a:r>
              <a:rPr lang="en-US" sz="2000" dirty="0"/>
              <a:t> </a:t>
            </a:r>
            <a:r>
              <a:rPr lang="en-US" sz="2000" dirty="0" err="1"/>
              <a:t>khác</a:t>
            </a:r>
            <a:r>
              <a:rPr lang="en-US" sz="2000" dirty="0"/>
              <a:t> </a:t>
            </a:r>
            <a:r>
              <a:rPr lang="en-US" sz="2000" dirty="0" err="1"/>
              <a:t>nhau</a:t>
            </a:r>
            <a:r>
              <a:rPr lang="en-US" sz="2000" dirty="0"/>
              <a:t>. </a:t>
            </a:r>
            <a:endParaRPr lang="vi-VN" sz="2000" dirty="0"/>
          </a:p>
          <a:p>
            <a:r>
              <a:rPr lang="vi-VN" sz="2000" dirty="0">
                <a:solidFill>
                  <a:schemeClr val="tx1"/>
                </a:solidFill>
                <a:latin typeface="Cambria" panose="02040503050406030204" pitchFamily="18" charset="0"/>
                <a:ea typeface="Cambria" panose="02040503050406030204" pitchFamily="18" charset="0"/>
                <a:cs typeface="Tahoma" pitchFamily="34" charset="0"/>
              </a:rPr>
              <a:t>Trường hợp sử dụng phổ biến nhất của đa hình trong OOP xảy ra khi </a:t>
            </a:r>
            <a:r>
              <a:rPr lang="vi-VN" sz="2000" dirty="0">
                <a:solidFill>
                  <a:schemeClr val="tx1"/>
                </a:solidFill>
                <a:cs typeface="Tahoma" pitchFamily="34" charset="0"/>
              </a:rPr>
              <a:t>một tham chiếu của </a:t>
            </a:r>
            <a:r>
              <a:rPr lang="vi-VN" sz="2000" dirty="0">
                <a:solidFill>
                  <a:schemeClr val="tx1"/>
                </a:solidFill>
                <a:latin typeface="Cambria" panose="02040503050406030204" pitchFamily="18" charset="0"/>
                <a:ea typeface="Cambria" panose="02040503050406030204" pitchFamily="18" charset="0"/>
                <a:cs typeface="Tahoma" pitchFamily="34" charset="0"/>
              </a:rPr>
              <a:t>class cha được sử dụng để trỏ tới một đối tượng của class con.</a:t>
            </a:r>
            <a:endParaRPr lang="en-US" sz="2000" dirty="0">
              <a:latin typeface="Cambria" panose="02040503050406030204" pitchFamily="18" charset="0"/>
              <a:ea typeface="Cambria" panose="02040503050406030204" pitchFamily="18" charset="0"/>
            </a:endParaRPr>
          </a:p>
        </p:txBody>
      </p:sp>
      <p:pic>
        <p:nvPicPr>
          <p:cNvPr id="4" name="Picture 3" descr="C:\Users\thanhtran\Desktop\nvb.PNG"/>
          <p:cNvPicPr>
            <a:picLocks noChangeAspect="1" noChangeArrowheads="1"/>
          </p:cNvPicPr>
          <p:nvPr/>
        </p:nvPicPr>
        <p:blipFill>
          <a:blip r:embed="rId2"/>
          <a:srcRect/>
          <a:stretch>
            <a:fillRect/>
          </a:stretch>
        </p:blipFill>
        <p:spPr bwMode="auto">
          <a:xfrm>
            <a:off x="3810000" y="2876550"/>
            <a:ext cx="3782347" cy="1964855"/>
          </a:xfrm>
          <a:prstGeom prst="rect">
            <a:avLst/>
          </a:prstGeom>
          <a:noFill/>
          <a:ln>
            <a:noFill/>
          </a:ln>
        </p:spPr>
      </p:pic>
    </p:spTree>
    <p:extLst>
      <p:ext uri="{BB962C8B-B14F-4D97-AF65-F5344CB8AC3E}">
        <p14:creationId xmlns:p14="http://schemas.microsoft.com/office/powerpoint/2010/main" val="2196148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dirty="0"/>
              <a:t>Overview</a:t>
            </a:r>
            <a:endParaRPr dirty="0"/>
          </a:p>
        </p:txBody>
      </p:sp>
      <p:sp>
        <p:nvSpPr>
          <p:cNvPr id="95" name="Google Shape;95;p14"/>
          <p:cNvSpPr txBox="1">
            <a:spLocks noGrp="1"/>
          </p:cNvSpPr>
          <p:nvPr>
            <p:ph type="body" idx="1"/>
          </p:nvPr>
        </p:nvSpPr>
        <p:spPr>
          <a:xfrm>
            <a:off x="628650" y="1054976"/>
            <a:ext cx="7886700" cy="3597300"/>
          </a:xfrm>
          <a:prstGeom prst="rect">
            <a:avLst/>
          </a:prstGeom>
        </p:spPr>
        <p:txBody>
          <a:bodyPr spcFirstLastPara="1" wrap="square" lIns="68575" tIns="68575" rIns="68575" bIns="68575" anchor="t" anchorCtr="0">
            <a:noAutofit/>
          </a:bodyPr>
          <a:lstStyle/>
          <a:p>
            <a:pPr lvl="0" indent="-457200">
              <a:buFont typeface="+mj-lt"/>
              <a:buAutoNum type="arabicPeriod"/>
            </a:pPr>
            <a:r>
              <a:rPr lang="en-US" b="1" dirty="0">
                <a:latin typeface="+mn-lt"/>
              </a:rPr>
              <a:t>Overview and setup</a:t>
            </a:r>
          </a:p>
          <a:p>
            <a:pPr lvl="0" indent="-457200">
              <a:buFont typeface="+mj-lt"/>
              <a:buAutoNum type="arabicPeriod"/>
            </a:pPr>
            <a:r>
              <a:rPr lang="en-US" b="1" dirty="0">
                <a:latin typeface="+mn-lt"/>
              </a:rPr>
              <a:t>Rule &amp; syntax</a:t>
            </a:r>
          </a:p>
          <a:p>
            <a:pPr lvl="0" indent="-457200">
              <a:buFont typeface="+mj-lt"/>
              <a:buAutoNum type="arabicPeriod"/>
            </a:pPr>
            <a:r>
              <a:rPr lang="en-US" b="1" dirty="0">
                <a:latin typeface="+mn-lt"/>
              </a:rPr>
              <a:t>Object and Classes</a:t>
            </a:r>
          </a:p>
          <a:p>
            <a:pPr lvl="0" indent="-457200">
              <a:buFont typeface="+mj-lt"/>
              <a:buAutoNum type="arabicPeriod"/>
            </a:pPr>
            <a:r>
              <a:rPr lang="en-US" b="1" dirty="0">
                <a:latin typeface="+mn-lt"/>
              </a:rPr>
              <a:t>Data Types</a:t>
            </a:r>
          </a:p>
          <a:p>
            <a:pPr lvl="0" indent="-457200">
              <a:buFont typeface="+mj-lt"/>
              <a:buAutoNum type="arabicPeriod"/>
            </a:pPr>
            <a:r>
              <a:rPr lang="en-US" b="1" dirty="0">
                <a:latin typeface="+mn-lt"/>
              </a:rPr>
              <a:t>Operator, Decision Making, Loop</a:t>
            </a:r>
          </a:p>
          <a:p>
            <a:pPr lvl="0" indent="-457200">
              <a:buFont typeface="+mj-lt"/>
              <a:buAutoNum type="arabicPeriod"/>
            </a:pPr>
            <a:r>
              <a:rPr lang="en-US" b="1" dirty="0">
                <a:latin typeface="+mn-lt"/>
              </a:rPr>
              <a:t>OOP</a:t>
            </a:r>
          </a:p>
          <a:p>
            <a:pPr lvl="0" indent="-457200">
              <a:buFont typeface="+mj-lt"/>
              <a:buAutoNum type="arabicPeriod"/>
            </a:pPr>
            <a:r>
              <a:rPr lang="en-US" b="1" dirty="0">
                <a:latin typeface="+mn-lt"/>
              </a:rPr>
              <a:t>Collections</a:t>
            </a:r>
          </a:p>
          <a:p>
            <a:pPr lvl="0" indent="-457200">
              <a:buFont typeface="+mj-lt"/>
              <a:buAutoNum type="arabicPeriod"/>
            </a:pPr>
            <a:r>
              <a:rPr lang="en-US" b="1" dirty="0">
                <a:latin typeface="+mn-lt"/>
              </a:rPr>
              <a:t>Exception</a:t>
            </a:r>
          </a:p>
          <a:p>
            <a:pPr lvl="0" indent="-457200">
              <a:buFont typeface="+mj-lt"/>
              <a:buAutoNum type="arabicPeriod"/>
            </a:pPr>
            <a:r>
              <a:rPr lang="en-US" b="1" dirty="0">
                <a:latin typeface="+mn-lt"/>
              </a:rPr>
              <a:t>DAO, DTO</a:t>
            </a:r>
          </a:p>
          <a:p>
            <a:pPr lvl="0" indent="-457200" algn="l" rtl="0">
              <a:spcBef>
                <a:spcPts val="800"/>
              </a:spcBef>
              <a:spcAft>
                <a:spcPts val="0"/>
              </a:spcAft>
              <a:buFont typeface="+mj-lt"/>
              <a:buAutoNum type="arabicPeriod"/>
            </a:pPr>
            <a:endParaRPr dirty="0">
              <a:latin typeface="+mn-l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600" b="1" dirty="0">
                <a:cs typeface="Tahoma" pitchFamily="34" charset="0"/>
              </a:rPr>
              <a:t>Đa hình</a:t>
            </a:r>
            <a:endParaRPr lang="en-US" dirty="0"/>
          </a:p>
        </p:txBody>
      </p:sp>
      <p:sp>
        <p:nvSpPr>
          <p:cNvPr id="3" name="Text Placeholder 2"/>
          <p:cNvSpPr>
            <a:spLocks noGrp="1"/>
          </p:cNvSpPr>
          <p:nvPr>
            <p:ph type="body" idx="1"/>
          </p:nvPr>
        </p:nvSpPr>
        <p:spPr/>
        <p:txBody>
          <a:bodyPr/>
          <a:lstStyle/>
          <a:p>
            <a:r>
              <a:rPr lang="vi-VN" sz="2000" dirty="0">
                <a:solidFill>
                  <a:schemeClr val="tx1"/>
                </a:solidFill>
                <a:latin typeface="Cambria" panose="02040503050406030204" pitchFamily="18" charset="0"/>
                <a:ea typeface="Cambria" panose="02040503050406030204" pitchFamily="18" charset="0"/>
                <a:cs typeface="Tahoma" pitchFamily="34" charset="0"/>
              </a:rPr>
              <a:t>Ví dụ</a:t>
            </a:r>
          </a:p>
          <a:p>
            <a:pPr lvl="1"/>
            <a:r>
              <a:rPr lang="en-US" dirty="0">
                <a:solidFill>
                  <a:schemeClr val="tx1"/>
                </a:solidFill>
                <a:latin typeface="Cambria" panose="02040503050406030204" pitchFamily="18" charset="0"/>
                <a:ea typeface="Cambria" panose="02040503050406030204" pitchFamily="18" charset="0"/>
                <a:cs typeface="Tahoma" pitchFamily="34" charset="0"/>
              </a:rPr>
              <a:t>A Deer IS-A Animal</a:t>
            </a:r>
          </a:p>
          <a:p>
            <a:pPr lvl="1"/>
            <a:r>
              <a:rPr lang="en-US" dirty="0">
                <a:solidFill>
                  <a:schemeClr val="tx1"/>
                </a:solidFill>
                <a:latin typeface="Cambria" panose="02040503050406030204" pitchFamily="18" charset="0"/>
                <a:ea typeface="Cambria" panose="02040503050406030204" pitchFamily="18" charset="0"/>
                <a:cs typeface="Tahoma" pitchFamily="34" charset="0"/>
              </a:rPr>
              <a:t>A Deer IS-A Vegetarian</a:t>
            </a:r>
          </a:p>
          <a:p>
            <a:pPr lvl="1"/>
            <a:r>
              <a:rPr lang="en-US" dirty="0">
                <a:solidFill>
                  <a:schemeClr val="tx1"/>
                </a:solidFill>
                <a:latin typeface="Cambria" panose="02040503050406030204" pitchFamily="18" charset="0"/>
                <a:ea typeface="Cambria" panose="02040503050406030204" pitchFamily="18" charset="0"/>
                <a:cs typeface="Tahoma" pitchFamily="34" charset="0"/>
              </a:rPr>
              <a:t>A Deer IS-A Deer</a:t>
            </a:r>
          </a:p>
          <a:p>
            <a:pPr lvl="1"/>
            <a:r>
              <a:rPr lang="en-US" dirty="0">
                <a:solidFill>
                  <a:schemeClr val="tx1"/>
                </a:solidFill>
                <a:latin typeface="Cambria" panose="02040503050406030204" pitchFamily="18" charset="0"/>
                <a:ea typeface="Cambria" panose="02040503050406030204" pitchFamily="18" charset="0"/>
                <a:cs typeface="Tahoma" pitchFamily="34" charset="0"/>
              </a:rPr>
              <a:t>A Deer IS-A Object</a:t>
            </a:r>
          </a:p>
          <a:p>
            <a:endParaRPr lang="en-US" dirty="0">
              <a:solidFill>
                <a:schemeClr val="tx1"/>
              </a:solidFill>
              <a:latin typeface="Cambria" panose="02040503050406030204" pitchFamily="18" charset="0"/>
              <a:ea typeface="Cambria" panose="02040503050406030204" pitchFamily="18" charset="0"/>
              <a:cs typeface="Tahoma" pitchFamily="34" charset="0"/>
            </a:endParaRPr>
          </a:p>
          <a:p>
            <a:endParaRPr lang="en-US" dirty="0">
              <a:solidFill>
                <a:schemeClr val="tx1"/>
              </a:solidFill>
              <a:latin typeface="Cambria" panose="02040503050406030204" pitchFamily="18" charset="0"/>
              <a:ea typeface="Cambria" panose="02040503050406030204" pitchFamily="18" charset="0"/>
              <a:cs typeface="Tahoma" pitchFamily="34" charset="0"/>
            </a:endParaRPr>
          </a:p>
          <a:p>
            <a:endParaRPr lang="en-US" dirty="0"/>
          </a:p>
        </p:txBody>
      </p:sp>
      <p:pic>
        <p:nvPicPr>
          <p:cNvPr id="4" name="Picture 2" descr="C:\Users\thanhtran\Desktop\vn.PNG"/>
          <p:cNvPicPr>
            <a:picLocks noChangeAspect="1" noChangeArrowheads="1"/>
          </p:cNvPicPr>
          <p:nvPr/>
        </p:nvPicPr>
        <p:blipFill>
          <a:blip r:embed="rId2"/>
          <a:srcRect/>
          <a:stretch>
            <a:fillRect/>
          </a:stretch>
        </p:blipFill>
        <p:spPr bwMode="auto">
          <a:xfrm>
            <a:off x="4419600" y="1352215"/>
            <a:ext cx="3748387" cy="834774"/>
          </a:xfrm>
          <a:prstGeom prst="rect">
            <a:avLst/>
          </a:prstGeom>
          <a:noFill/>
          <a:ln>
            <a:noFill/>
          </a:ln>
        </p:spPr>
      </p:pic>
      <p:pic>
        <p:nvPicPr>
          <p:cNvPr id="5" name="Picture 3" descr="C:\Users\thanhtran\Desktop\cxvb.PNG"/>
          <p:cNvPicPr>
            <a:picLocks noChangeAspect="1" noChangeArrowheads="1"/>
          </p:cNvPicPr>
          <p:nvPr/>
        </p:nvPicPr>
        <p:blipFill>
          <a:blip r:embed="rId3"/>
          <a:srcRect/>
          <a:stretch>
            <a:fillRect/>
          </a:stretch>
        </p:blipFill>
        <p:spPr bwMode="auto">
          <a:xfrm>
            <a:off x="4426894" y="3284275"/>
            <a:ext cx="3741093" cy="1059425"/>
          </a:xfrm>
          <a:prstGeom prst="rect">
            <a:avLst/>
          </a:prstGeom>
          <a:noFill/>
        </p:spPr>
      </p:pic>
      <p:sp>
        <p:nvSpPr>
          <p:cNvPr id="6" name="Down Arrow 5"/>
          <p:cNvSpPr/>
          <p:nvPr/>
        </p:nvSpPr>
        <p:spPr>
          <a:xfrm>
            <a:off x="6096000" y="2369875"/>
            <a:ext cx="6858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4057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273844"/>
            <a:ext cx="5848405" cy="640200"/>
          </a:xfrm>
        </p:spPr>
        <p:txBody>
          <a:bodyPr/>
          <a:lstStyle/>
          <a:p>
            <a:r>
              <a:rPr lang="vi-VN" sz="3600" b="1" dirty="0">
                <a:latin typeface="Cambria" panose="02040503050406030204" pitchFamily="18" charset="0"/>
                <a:ea typeface="Cambria" panose="02040503050406030204" pitchFamily="18" charset="0"/>
                <a:cs typeface="Tahoma" pitchFamily="34" charset="0"/>
              </a:rPr>
              <a:t>Trừu tượng (</a:t>
            </a:r>
            <a:r>
              <a:rPr lang="en-US" sz="3600" b="1" dirty="0"/>
              <a:t>A</a:t>
            </a:r>
            <a:r>
              <a:rPr lang="vi-VN" sz="3600" b="1" dirty="0"/>
              <a:t>bstraction)</a:t>
            </a:r>
            <a:endParaRPr lang="en-US" sz="3600" b="1" dirty="0">
              <a:latin typeface="Cambria" panose="02040503050406030204" pitchFamily="18" charset="0"/>
              <a:ea typeface="Cambria" panose="02040503050406030204" pitchFamily="18" charset="0"/>
              <a:cs typeface="Tahoma" pitchFamily="34" charset="0"/>
            </a:endParaRPr>
          </a:p>
        </p:txBody>
      </p:sp>
      <p:sp>
        <p:nvSpPr>
          <p:cNvPr id="3" name="Text Placeholder 2"/>
          <p:cNvSpPr>
            <a:spLocks noGrp="1"/>
          </p:cNvSpPr>
          <p:nvPr>
            <p:ph type="body" idx="1"/>
          </p:nvPr>
        </p:nvSpPr>
        <p:spPr/>
        <p:txBody>
          <a:bodyPr/>
          <a:lstStyle/>
          <a:p>
            <a:r>
              <a:rPr lang="vi-VN" sz="2000" dirty="0"/>
              <a:t>Một lớp được khai báo với từ khóa abstract là lớp abstract trong Java. Lớp abstract có nghĩa là lớp trừu tượng, nó có thể có các phương thức abstract hoặc non-abtract. </a:t>
            </a:r>
          </a:p>
          <a:p>
            <a:endParaRPr lang="en-US" sz="2000" dirty="0"/>
          </a:p>
        </p:txBody>
      </p:sp>
      <p:pic>
        <p:nvPicPr>
          <p:cNvPr id="4" name="Picture 2" descr="C:\Users\thanhtran\Desktop\abstract-shapes-300x166.gif"/>
          <p:cNvPicPr>
            <a:picLocks noChangeAspect="1" noChangeArrowheads="1"/>
          </p:cNvPicPr>
          <p:nvPr/>
        </p:nvPicPr>
        <p:blipFill>
          <a:blip r:embed="rId2"/>
          <a:srcRect/>
          <a:stretch>
            <a:fillRect/>
          </a:stretch>
        </p:blipFill>
        <p:spPr bwMode="auto">
          <a:xfrm>
            <a:off x="4800600" y="2426403"/>
            <a:ext cx="3203575" cy="2206216"/>
          </a:xfrm>
          <a:prstGeom prst="rect">
            <a:avLst/>
          </a:prstGeom>
          <a:noFill/>
          <a:ln>
            <a:noFill/>
          </a:ln>
        </p:spPr>
      </p:pic>
    </p:spTree>
    <p:extLst>
      <p:ext uri="{BB962C8B-B14F-4D97-AF65-F5344CB8AC3E}">
        <p14:creationId xmlns:p14="http://schemas.microsoft.com/office/powerpoint/2010/main" val="142543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b="1" dirty="0">
                <a:cs typeface="Tahoma" pitchFamily="34" charset="0"/>
              </a:rPr>
              <a:t>Trừu tượng (</a:t>
            </a:r>
            <a:r>
              <a:rPr lang="en-US" sz="3200" b="1" dirty="0"/>
              <a:t>A</a:t>
            </a:r>
            <a:r>
              <a:rPr lang="vi-VN" sz="3200" b="1" dirty="0"/>
              <a:t>bstraction)</a:t>
            </a:r>
            <a:endParaRPr lang="en-US" sz="3200" dirty="0"/>
          </a:p>
        </p:txBody>
      </p:sp>
      <p:sp>
        <p:nvSpPr>
          <p:cNvPr id="3" name="Text Placeholder 2"/>
          <p:cNvSpPr>
            <a:spLocks noGrp="1"/>
          </p:cNvSpPr>
          <p:nvPr>
            <p:ph type="body" idx="1"/>
          </p:nvPr>
        </p:nvSpPr>
        <p:spPr/>
        <p:txBody>
          <a:bodyPr/>
          <a:lstStyle/>
          <a:p>
            <a:r>
              <a:rPr lang="vi-VN" sz="2000" dirty="0">
                <a:solidFill>
                  <a:schemeClr val="tx1"/>
                </a:solidFill>
                <a:cs typeface="Tahoma" pitchFamily="34" charset="0"/>
              </a:rPr>
              <a:t>Sử dụng </a:t>
            </a:r>
            <a:r>
              <a:rPr lang="en-US" sz="2000" b="1" dirty="0">
                <a:solidFill>
                  <a:schemeClr val="tx1"/>
                </a:solidFill>
                <a:cs typeface="Tahoma" pitchFamily="34" charset="0"/>
              </a:rPr>
              <a:t>abstract</a:t>
            </a:r>
            <a:r>
              <a:rPr lang="en-US" sz="2000" dirty="0">
                <a:solidFill>
                  <a:schemeClr val="tx1"/>
                </a:solidFill>
                <a:cs typeface="Tahoma" pitchFamily="34" charset="0"/>
              </a:rPr>
              <a:t> keyword</a:t>
            </a:r>
          </a:p>
          <a:p>
            <a:r>
              <a:rPr lang="en-US" sz="2000" dirty="0">
                <a:solidFill>
                  <a:schemeClr val="tx1"/>
                </a:solidFill>
                <a:cs typeface="Tahoma" pitchFamily="34" charset="0"/>
              </a:rPr>
              <a:t>Abstract classes </a:t>
            </a:r>
            <a:r>
              <a:rPr lang="vi-VN" sz="2000" dirty="0">
                <a:solidFill>
                  <a:schemeClr val="tx1"/>
                </a:solidFill>
                <a:cs typeface="Tahoma" pitchFamily="34" charset="0"/>
              </a:rPr>
              <a:t> có thể hoặc không chứa </a:t>
            </a:r>
            <a:r>
              <a:rPr lang="en-US" sz="2000" i="1" dirty="0">
                <a:solidFill>
                  <a:schemeClr val="tx1"/>
                </a:solidFill>
                <a:cs typeface="Tahoma" pitchFamily="34" charset="0"/>
              </a:rPr>
              <a:t>abstract methods</a:t>
            </a:r>
            <a:r>
              <a:rPr lang="en-US" sz="2000" dirty="0">
                <a:solidFill>
                  <a:schemeClr val="tx1"/>
                </a:solidFill>
                <a:cs typeface="Tahoma" pitchFamily="34" charset="0"/>
              </a:rPr>
              <a:t>, i.e., methods without body ( public void get(); )</a:t>
            </a:r>
          </a:p>
          <a:p>
            <a:r>
              <a:rPr lang="vi-VN" sz="2000" dirty="0">
                <a:solidFill>
                  <a:schemeClr val="tx1"/>
                </a:solidFill>
                <a:cs typeface="Tahoma" pitchFamily="34" charset="0"/>
              </a:rPr>
              <a:t>Nếu một class có ít nhất một method abstract thì class đó phải được khai báo là </a:t>
            </a:r>
            <a:r>
              <a:rPr lang="vi-VN" sz="2000" b="1" dirty="0">
                <a:solidFill>
                  <a:schemeClr val="tx1"/>
                </a:solidFill>
                <a:cs typeface="Tahoma" pitchFamily="34" charset="0"/>
              </a:rPr>
              <a:t>abstract</a:t>
            </a:r>
            <a:endParaRPr lang="en-US" sz="2000" b="1" dirty="0">
              <a:solidFill>
                <a:schemeClr val="tx1"/>
              </a:solidFill>
              <a:cs typeface="Tahoma" pitchFamily="34" charset="0"/>
            </a:endParaRPr>
          </a:p>
          <a:p>
            <a:r>
              <a:rPr lang="vi-VN" sz="2000" dirty="0">
                <a:solidFill>
                  <a:schemeClr val="tx1"/>
                </a:solidFill>
                <a:cs typeface="Tahoma" pitchFamily="34" charset="0"/>
              </a:rPr>
              <a:t>Để sử dụng abstract class, bạn phải thừa kế nó từ class khác, cung cấp triển khai cụ thể cho </a:t>
            </a:r>
            <a:r>
              <a:rPr lang="en-US" sz="2000" dirty="0">
                <a:solidFill>
                  <a:schemeClr val="tx1"/>
                </a:solidFill>
                <a:cs typeface="Tahoma" pitchFamily="34" charset="0"/>
              </a:rPr>
              <a:t>abstract methods </a:t>
            </a:r>
            <a:r>
              <a:rPr lang="vi-VN" sz="2000" dirty="0">
                <a:solidFill>
                  <a:schemeClr val="tx1"/>
                </a:solidFill>
                <a:cs typeface="Tahoma" pitchFamily="34" charset="0"/>
              </a:rPr>
              <a:t> trong nó.</a:t>
            </a:r>
            <a:endParaRPr lang="en-US" sz="2000" dirty="0">
              <a:solidFill>
                <a:schemeClr val="tx1"/>
              </a:solidFill>
              <a:cs typeface="Tahoma" pitchFamily="34" charset="0"/>
            </a:endParaRPr>
          </a:p>
          <a:p>
            <a:r>
              <a:rPr lang="vi-VN" sz="2000" dirty="0">
                <a:solidFill>
                  <a:schemeClr val="tx1"/>
                </a:solidFill>
                <a:cs typeface="Tahoma" pitchFamily="34" charset="0"/>
              </a:rPr>
              <a:t>Nếu một class được khai báo abstract thì nó không thể khởi tạo</a:t>
            </a:r>
            <a:endParaRPr lang="en-US" sz="2000" dirty="0">
              <a:solidFill>
                <a:schemeClr val="tx1"/>
              </a:solidFill>
              <a:cs typeface="Tahoma" pitchFamily="34" charset="0"/>
            </a:endParaRPr>
          </a:p>
          <a:p>
            <a:endParaRPr lang="en-US" sz="2000" dirty="0"/>
          </a:p>
        </p:txBody>
      </p:sp>
    </p:spTree>
    <p:extLst>
      <p:ext uri="{BB962C8B-B14F-4D97-AF65-F5344CB8AC3E}">
        <p14:creationId xmlns:p14="http://schemas.microsoft.com/office/powerpoint/2010/main" val="12967389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1" y="286789"/>
            <a:ext cx="7810500" cy="487499"/>
          </a:xfrm>
        </p:spPr>
        <p:txBody>
          <a:bodyPr>
            <a:normAutofit fontScale="90000"/>
          </a:bodyPr>
          <a:lstStyle/>
          <a:p>
            <a:r>
              <a:rPr lang="en-US" sz="2700" dirty="0" smtClean="0">
                <a:solidFill>
                  <a:srgbClr val="FF0000"/>
                </a:solidFill>
                <a:latin typeface="Tahoma" pitchFamily="34" charset="0"/>
                <a:ea typeface="Tahoma" pitchFamily="34" charset="0"/>
                <a:cs typeface="Tahoma" pitchFamily="34" charset="0"/>
              </a:rPr>
              <a:t>Lab</a:t>
            </a:r>
            <a:r>
              <a:rPr lang="vi-VN" sz="2700" dirty="0" smtClean="0">
                <a:solidFill>
                  <a:srgbClr val="FF0000"/>
                </a:solidFill>
                <a:latin typeface="Tahoma" pitchFamily="34" charset="0"/>
                <a:ea typeface="Tahoma" pitchFamily="34" charset="0"/>
                <a:cs typeface="Tahoma" pitchFamily="34" charset="0"/>
              </a:rPr>
              <a:t> 3</a:t>
            </a:r>
            <a:endParaRPr lang="vi-VN" sz="3000" i="1" dirty="0">
              <a:solidFill>
                <a:srgbClr val="FF0000"/>
              </a:solidFill>
              <a:latin typeface="Tahoma" pitchFamily="34" charset="0"/>
              <a:ea typeface="Tahoma" pitchFamily="34" charset="0"/>
              <a:cs typeface="Tahoma" pitchFamily="34" charset="0"/>
            </a:endParaRPr>
          </a:p>
        </p:txBody>
      </p:sp>
      <p:sp>
        <p:nvSpPr>
          <p:cNvPr id="7" name="Content Placeholder 6"/>
          <p:cNvSpPr>
            <a:spLocks noGrp="1"/>
          </p:cNvSpPr>
          <p:nvPr>
            <p:ph idx="1"/>
          </p:nvPr>
        </p:nvSpPr>
        <p:spPr>
          <a:xfrm>
            <a:off x="938758" y="1057276"/>
            <a:ext cx="7633742" cy="3352419"/>
          </a:xfrm>
        </p:spPr>
        <p:txBody>
          <a:bodyPr/>
          <a:lstStyle/>
          <a:p>
            <a:endParaRPr lang="en-US" dirty="0" smtClean="0">
              <a:solidFill>
                <a:schemeClr val="tx1"/>
              </a:solidFill>
              <a:latin typeface="Tahoma" pitchFamily="34" charset="0"/>
              <a:ea typeface="Tahoma" pitchFamily="34" charset="0"/>
              <a:cs typeface="Tahoma" pitchFamily="34" charset="0"/>
            </a:endParaRPr>
          </a:p>
          <a:p>
            <a:pPr>
              <a:buNone/>
            </a:pPr>
            <a:r>
              <a:rPr lang="en-US" dirty="0" smtClean="0">
                <a:solidFill>
                  <a:schemeClr val="tx1"/>
                </a:solidFill>
                <a:latin typeface="Tahoma" pitchFamily="34" charset="0"/>
                <a:ea typeface="Tahoma" pitchFamily="34" charset="0"/>
                <a:cs typeface="Tahoma" pitchFamily="34" charset="0"/>
              </a:rPr>
              <a:t>Define Shape class is abstract class</a:t>
            </a:r>
          </a:p>
          <a:p>
            <a:r>
              <a:rPr lang="en-US" dirty="0" err="1" smtClean="0">
                <a:solidFill>
                  <a:schemeClr val="tx1"/>
                </a:solidFill>
                <a:latin typeface="Tahoma" pitchFamily="34" charset="0"/>
                <a:ea typeface="Tahoma" pitchFamily="34" charset="0"/>
                <a:cs typeface="Tahoma" pitchFamily="34" charset="0"/>
              </a:rPr>
              <a:t>getArea</a:t>
            </a:r>
            <a:r>
              <a:rPr lang="en-US" dirty="0" smtClean="0">
                <a:solidFill>
                  <a:schemeClr val="tx1"/>
                </a:solidFill>
                <a:latin typeface="Tahoma" pitchFamily="34" charset="0"/>
                <a:ea typeface="Tahoma" pitchFamily="34" charset="0"/>
                <a:cs typeface="Tahoma" pitchFamily="34" charset="0"/>
              </a:rPr>
              <a:t> is abstract method</a:t>
            </a:r>
          </a:p>
          <a:p>
            <a:endParaRPr lang="en-US" dirty="0">
              <a:solidFill>
                <a:schemeClr val="tx1"/>
              </a:solidFill>
              <a:latin typeface="Tahoma" pitchFamily="34" charset="0"/>
              <a:ea typeface="Tahoma" pitchFamily="34" charset="0"/>
              <a:cs typeface="Tahoma" pitchFamily="34" charset="0"/>
            </a:endParaRPr>
          </a:p>
        </p:txBody>
      </p:sp>
      <p:pic>
        <p:nvPicPr>
          <p:cNvPr id="4" name="Picture 6"/>
          <p:cNvPicPr>
            <a:picLocks noChangeAspect="1" noChangeArrowheads="1"/>
          </p:cNvPicPr>
          <p:nvPr/>
        </p:nvPicPr>
        <p:blipFill>
          <a:blip r:embed="rId2"/>
          <a:srcRect/>
          <a:stretch>
            <a:fillRect/>
          </a:stretch>
        </p:blipFill>
        <p:spPr bwMode="auto">
          <a:xfrm>
            <a:off x="5257800" y="1504950"/>
            <a:ext cx="2678906" cy="2850356"/>
          </a:xfrm>
          <a:prstGeom prst="rect">
            <a:avLst/>
          </a:prstGeom>
          <a:noFill/>
          <a:ln w="9525">
            <a:noFill/>
            <a:miter lim="800000"/>
            <a:headEnd/>
            <a:tailEnd/>
          </a:ln>
          <a:effectLst/>
        </p:spPr>
      </p:pic>
    </p:spTree>
    <p:extLst>
      <p:ext uri="{BB962C8B-B14F-4D97-AF65-F5344CB8AC3E}">
        <p14:creationId xmlns:p14="http://schemas.microsoft.com/office/powerpoint/2010/main" val="21212136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b="1" dirty="0"/>
              <a:t>Đóng gói</a:t>
            </a:r>
            <a:endParaRPr lang="en-US" sz="3200" b="1" dirty="0"/>
          </a:p>
        </p:txBody>
      </p:sp>
      <p:sp>
        <p:nvSpPr>
          <p:cNvPr id="3" name="Text Placeholder 2"/>
          <p:cNvSpPr>
            <a:spLocks noGrp="1"/>
          </p:cNvSpPr>
          <p:nvPr>
            <p:ph type="body" idx="1"/>
          </p:nvPr>
        </p:nvSpPr>
        <p:spPr/>
        <p:txBody>
          <a:bodyPr/>
          <a:lstStyle/>
          <a:p>
            <a:r>
              <a:rPr lang="en-US" sz="2000" b="1" dirty="0" err="1"/>
              <a:t>Tính</a:t>
            </a:r>
            <a:r>
              <a:rPr lang="en-US" sz="2000" b="1" dirty="0"/>
              <a:t> </a:t>
            </a:r>
            <a:r>
              <a:rPr lang="en-US" sz="2000" b="1" dirty="0" err="1"/>
              <a:t>đóng</a:t>
            </a:r>
            <a:r>
              <a:rPr lang="en-US" sz="2000" b="1" dirty="0"/>
              <a:t> </a:t>
            </a:r>
            <a:r>
              <a:rPr lang="en-US" sz="2000" b="1" dirty="0" err="1"/>
              <a:t>gói</a:t>
            </a:r>
            <a:r>
              <a:rPr lang="en-US" sz="2000" b="1" dirty="0"/>
              <a:t> </a:t>
            </a:r>
            <a:r>
              <a:rPr lang="en-US" sz="2000" b="1" dirty="0" err="1"/>
              <a:t>trong</a:t>
            </a:r>
            <a:r>
              <a:rPr lang="en-US" sz="2000" b="1" dirty="0"/>
              <a:t> java</a:t>
            </a:r>
            <a:r>
              <a:rPr lang="en-US" sz="2000" dirty="0"/>
              <a:t> </a:t>
            </a:r>
            <a:r>
              <a:rPr lang="en-US" sz="2000" dirty="0" err="1"/>
              <a:t>là</a:t>
            </a:r>
            <a:r>
              <a:rPr lang="en-US" sz="2000" dirty="0"/>
              <a:t> </a:t>
            </a:r>
            <a:r>
              <a:rPr lang="en-US" sz="2000" dirty="0" err="1"/>
              <a:t>kỹ</a:t>
            </a:r>
            <a:r>
              <a:rPr lang="en-US" sz="2000" dirty="0"/>
              <a:t> </a:t>
            </a:r>
            <a:r>
              <a:rPr lang="en-US" sz="2000" dirty="0" err="1"/>
              <a:t>thuật</a:t>
            </a:r>
            <a:r>
              <a:rPr lang="en-US" sz="2000" dirty="0"/>
              <a:t> </a:t>
            </a:r>
            <a:r>
              <a:rPr lang="en-US" sz="2000" dirty="0" err="1"/>
              <a:t>ẩn</a:t>
            </a:r>
            <a:r>
              <a:rPr lang="en-US" sz="2000" dirty="0"/>
              <a:t> </a:t>
            </a:r>
            <a:r>
              <a:rPr lang="en-US" sz="2000" dirty="0" err="1"/>
              <a:t>giấu</a:t>
            </a:r>
            <a:r>
              <a:rPr lang="en-US" sz="2000" dirty="0"/>
              <a:t> </a:t>
            </a:r>
            <a:r>
              <a:rPr lang="en-US" sz="2000" dirty="0" err="1"/>
              <a:t>thông</a:t>
            </a:r>
            <a:r>
              <a:rPr lang="en-US" sz="2000" dirty="0"/>
              <a:t> tin </a:t>
            </a:r>
            <a:r>
              <a:rPr lang="en-US" sz="2000" dirty="0" err="1"/>
              <a:t>không</a:t>
            </a:r>
            <a:r>
              <a:rPr lang="en-US" sz="2000" dirty="0"/>
              <a:t> </a:t>
            </a:r>
            <a:r>
              <a:rPr lang="en-US" sz="2000" dirty="0" err="1"/>
              <a:t>liên</a:t>
            </a:r>
            <a:r>
              <a:rPr lang="en-US" sz="2000" dirty="0"/>
              <a:t> </a:t>
            </a:r>
            <a:r>
              <a:rPr lang="en-US" sz="2000" dirty="0" err="1"/>
              <a:t>quan</a:t>
            </a:r>
            <a:r>
              <a:rPr lang="en-US" sz="2000" dirty="0"/>
              <a:t> </a:t>
            </a:r>
            <a:r>
              <a:rPr lang="en-US" sz="2000" dirty="0" err="1"/>
              <a:t>và</a:t>
            </a:r>
            <a:r>
              <a:rPr lang="en-US" sz="2000" dirty="0"/>
              <a:t> </a:t>
            </a:r>
            <a:r>
              <a:rPr lang="en-US" sz="2000" dirty="0" err="1"/>
              <a:t>hiện</a:t>
            </a:r>
            <a:r>
              <a:rPr lang="en-US" sz="2000" dirty="0"/>
              <a:t> </a:t>
            </a:r>
            <a:r>
              <a:rPr lang="en-US" sz="2000" dirty="0" err="1"/>
              <a:t>thị</a:t>
            </a:r>
            <a:r>
              <a:rPr lang="en-US" sz="2000" dirty="0"/>
              <a:t> </a:t>
            </a:r>
            <a:r>
              <a:rPr lang="en-US" sz="2000" dirty="0" err="1"/>
              <a:t>ra</a:t>
            </a:r>
            <a:r>
              <a:rPr lang="en-US" sz="2000" dirty="0"/>
              <a:t> </a:t>
            </a:r>
            <a:r>
              <a:rPr lang="en-US" sz="2000" dirty="0" err="1"/>
              <a:t>thông</a:t>
            </a:r>
            <a:r>
              <a:rPr lang="en-US" sz="2000" dirty="0"/>
              <a:t> </a:t>
            </a:r>
            <a:r>
              <a:rPr lang="en-US" sz="2000" dirty="0" err="1"/>
              <a:t>liên</a:t>
            </a:r>
            <a:r>
              <a:rPr lang="en-US" sz="2000" dirty="0"/>
              <a:t> </a:t>
            </a:r>
            <a:r>
              <a:rPr lang="en-US" sz="2000" dirty="0" err="1"/>
              <a:t>quan</a:t>
            </a:r>
            <a:r>
              <a:rPr lang="en-US" sz="2000" dirty="0"/>
              <a:t>. </a:t>
            </a:r>
            <a:endParaRPr lang="vi-VN" sz="2000" dirty="0"/>
          </a:p>
          <a:p>
            <a:r>
              <a:rPr lang="en-US" sz="2000" dirty="0" err="1"/>
              <a:t>Mục</a:t>
            </a:r>
            <a:r>
              <a:rPr lang="en-US" sz="2000" dirty="0"/>
              <a:t> </a:t>
            </a:r>
            <a:r>
              <a:rPr lang="en-US" sz="2000" dirty="0" err="1"/>
              <a:t>đích</a:t>
            </a:r>
            <a:r>
              <a:rPr lang="en-US" sz="2000" dirty="0"/>
              <a:t> </a:t>
            </a:r>
            <a:r>
              <a:rPr lang="en-US" sz="2000" dirty="0" err="1"/>
              <a:t>chính</a:t>
            </a:r>
            <a:r>
              <a:rPr lang="en-US" sz="2000" dirty="0"/>
              <a:t> </a:t>
            </a:r>
            <a:r>
              <a:rPr lang="en-US" sz="2000" dirty="0" err="1"/>
              <a:t>của</a:t>
            </a:r>
            <a:r>
              <a:rPr lang="en-US" sz="2000" dirty="0"/>
              <a:t> </a:t>
            </a:r>
            <a:r>
              <a:rPr lang="en-US" sz="2000" dirty="0" err="1"/>
              <a:t>đóng</a:t>
            </a:r>
            <a:r>
              <a:rPr lang="en-US" sz="2000" dirty="0"/>
              <a:t> </a:t>
            </a:r>
            <a:r>
              <a:rPr lang="en-US" sz="2000" dirty="0" err="1"/>
              <a:t>gói</a:t>
            </a:r>
            <a:r>
              <a:rPr lang="en-US" sz="2000" dirty="0"/>
              <a:t> </a:t>
            </a:r>
            <a:r>
              <a:rPr lang="en-US" sz="2000" dirty="0" err="1"/>
              <a:t>trong</a:t>
            </a:r>
            <a:r>
              <a:rPr lang="en-US" sz="2000" dirty="0"/>
              <a:t> java </a:t>
            </a:r>
            <a:r>
              <a:rPr lang="en-US" sz="2000" dirty="0" err="1"/>
              <a:t>là</a:t>
            </a:r>
            <a:r>
              <a:rPr lang="en-US" sz="2000" dirty="0"/>
              <a:t> </a:t>
            </a:r>
            <a:r>
              <a:rPr lang="en-US" sz="2000" dirty="0" err="1"/>
              <a:t>giảm</a:t>
            </a:r>
            <a:r>
              <a:rPr lang="en-US" sz="2000" dirty="0"/>
              <a:t> </a:t>
            </a:r>
            <a:r>
              <a:rPr lang="en-US" sz="2000" dirty="0" err="1"/>
              <a:t>thiểu</a:t>
            </a:r>
            <a:r>
              <a:rPr lang="en-US" sz="2000" dirty="0"/>
              <a:t> </a:t>
            </a:r>
            <a:r>
              <a:rPr lang="en-US" sz="2000" dirty="0" err="1"/>
              <a:t>mức</a:t>
            </a:r>
            <a:r>
              <a:rPr lang="en-US" sz="2000" dirty="0"/>
              <a:t> </a:t>
            </a:r>
            <a:r>
              <a:rPr lang="en-US" sz="2000" dirty="0" err="1"/>
              <a:t>độ</a:t>
            </a:r>
            <a:r>
              <a:rPr lang="en-US" sz="2000" dirty="0"/>
              <a:t> </a:t>
            </a:r>
            <a:r>
              <a:rPr lang="en-US" sz="2000" dirty="0" err="1"/>
              <a:t>phức</a:t>
            </a:r>
            <a:r>
              <a:rPr lang="en-US" sz="2000" dirty="0"/>
              <a:t> </a:t>
            </a:r>
            <a:r>
              <a:rPr lang="en-US" sz="2000" dirty="0" err="1"/>
              <a:t>tạp</a:t>
            </a:r>
            <a:r>
              <a:rPr lang="en-US" sz="2000" dirty="0"/>
              <a:t> </a:t>
            </a:r>
            <a:r>
              <a:rPr lang="en-US" sz="2000" dirty="0" err="1"/>
              <a:t>phát</a:t>
            </a:r>
            <a:r>
              <a:rPr lang="en-US" sz="2000" dirty="0"/>
              <a:t> </a:t>
            </a:r>
            <a:r>
              <a:rPr lang="en-US" sz="2000" dirty="0" err="1"/>
              <a:t>triển</a:t>
            </a:r>
            <a:r>
              <a:rPr lang="en-US" sz="2000" dirty="0"/>
              <a:t> </a:t>
            </a:r>
            <a:r>
              <a:rPr lang="en-US" sz="2000" dirty="0" err="1"/>
              <a:t>phần</a:t>
            </a:r>
            <a:r>
              <a:rPr lang="en-US" sz="2000" dirty="0"/>
              <a:t> </a:t>
            </a:r>
            <a:r>
              <a:rPr lang="en-US" sz="2000" dirty="0" err="1"/>
              <a:t>mềm</a:t>
            </a:r>
            <a:r>
              <a:rPr lang="en-US" sz="2000" dirty="0"/>
              <a:t>. </a:t>
            </a:r>
            <a:endParaRPr lang="vi-VN" sz="2000" dirty="0"/>
          </a:p>
          <a:p>
            <a:r>
              <a:rPr lang="vi-VN" sz="2000" dirty="0">
                <a:solidFill>
                  <a:schemeClr val="tx1"/>
                </a:solidFill>
                <a:latin typeface="Cambria" panose="02040503050406030204" pitchFamily="18" charset="0"/>
                <a:ea typeface="Cambria" panose="02040503050406030204" pitchFamily="18" charset="0"/>
                <a:cs typeface="Tahoma" panose="020B0604030504040204" pitchFamily="34" charset="0"/>
              </a:rPr>
              <a:t>Biến của lớp sẽ được giấu đối với lớp khác. </a:t>
            </a:r>
            <a:r>
              <a:rPr lang="vi-VN" sz="2000" dirty="0"/>
              <a:t>Bạn có thể tạo lớp </a:t>
            </a:r>
            <a:r>
              <a:rPr lang="vi-VN" sz="2000" b="1" dirty="0"/>
              <a:t>read-only</a:t>
            </a:r>
            <a:r>
              <a:rPr lang="vi-VN" sz="2000" dirty="0"/>
              <a:t> hoặc </a:t>
            </a:r>
            <a:r>
              <a:rPr lang="vi-VN" sz="2000" b="1" dirty="0"/>
              <a:t>write-only</a:t>
            </a:r>
            <a:r>
              <a:rPr lang="vi-VN" sz="2000" dirty="0"/>
              <a:t> bằng việc cài đặt phương thức setter hoặc getter.</a:t>
            </a:r>
            <a:endParaRPr lang="en-US" sz="2000" dirty="0">
              <a:solidFill>
                <a:schemeClr val="tx1"/>
              </a:solidFill>
              <a:latin typeface="Cambria" panose="02040503050406030204" pitchFamily="18" charset="0"/>
              <a:ea typeface="Cambria" panose="02040503050406030204" pitchFamily="18" charset="0"/>
              <a:cs typeface="Tahoma" panose="020B0604030504040204" pitchFamily="34" charset="0"/>
            </a:endParaRPr>
          </a:p>
        </p:txBody>
      </p:sp>
    </p:spTree>
    <p:extLst>
      <p:ext uri="{BB962C8B-B14F-4D97-AF65-F5344CB8AC3E}">
        <p14:creationId xmlns:p14="http://schemas.microsoft.com/office/powerpoint/2010/main" val="4883716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b="1" dirty="0"/>
              <a:t>Đóng gói</a:t>
            </a:r>
            <a:endParaRPr lang="en-US" sz="3200" b="1" dirty="0">
              <a:latin typeface="Cambria" panose="02040503050406030204" pitchFamily="18" charset="0"/>
              <a:ea typeface="Cambria" panose="02040503050406030204" pitchFamily="18" charset="0"/>
              <a:cs typeface="Tahoma" pitchFamily="34" charset="0"/>
            </a:endParaRPr>
          </a:p>
        </p:txBody>
      </p:sp>
      <p:sp>
        <p:nvSpPr>
          <p:cNvPr id="3" name="Text Placeholder 2"/>
          <p:cNvSpPr>
            <a:spLocks noGrp="1"/>
          </p:cNvSpPr>
          <p:nvPr>
            <p:ph type="body" idx="1"/>
          </p:nvPr>
        </p:nvSpPr>
        <p:spPr>
          <a:xfrm>
            <a:off x="628650" y="1123950"/>
            <a:ext cx="4476750" cy="3508669"/>
          </a:xfrm>
        </p:spPr>
        <p:txBody>
          <a:bodyPr/>
          <a:lstStyle/>
          <a:p>
            <a:r>
              <a:rPr lang="vi-VN" sz="2000" dirty="0">
                <a:solidFill>
                  <a:schemeClr val="tx1"/>
                </a:solidFill>
                <a:cs typeface="Tahoma" panose="020B0604030504040204" pitchFamily="34" charset="0"/>
              </a:rPr>
              <a:t>Lợi ích</a:t>
            </a:r>
          </a:p>
          <a:p>
            <a:pPr lvl="1"/>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Các fields của một class có thể read-only hoặc write-only.</a:t>
            </a:r>
          </a:p>
          <a:p>
            <a:pPr lvl="1"/>
            <a:endParaRPr lang="en-US" dirty="0">
              <a:solidFill>
                <a:schemeClr val="tx1"/>
              </a:solidFill>
              <a:latin typeface="Cambria" panose="02040503050406030204" pitchFamily="18" charset="0"/>
              <a:ea typeface="Cambria" panose="02040503050406030204" pitchFamily="18" charset="0"/>
              <a:cs typeface="Tahoma" panose="020B0604030504040204" pitchFamily="34" charset="0"/>
            </a:endParaRPr>
          </a:p>
          <a:p>
            <a:endParaRPr lang="en-US" sz="2000" dirty="0"/>
          </a:p>
        </p:txBody>
      </p:sp>
      <p:pic>
        <p:nvPicPr>
          <p:cNvPr id="4" name="Picture 2" descr="C:\Users\thanhtran\Desktop\gfh.PNG"/>
          <p:cNvPicPr>
            <a:picLocks noChangeAspect="1" noChangeArrowheads="1"/>
          </p:cNvPicPr>
          <p:nvPr/>
        </p:nvPicPr>
        <p:blipFill>
          <a:blip r:embed="rId3"/>
          <a:srcRect/>
          <a:stretch>
            <a:fillRect/>
          </a:stretch>
        </p:blipFill>
        <p:spPr bwMode="auto">
          <a:xfrm>
            <a:off x="5181600" y="1014766"/>
            <a:ext cx="2613359" cy="3972305"/>
          </a:xfrm>
          <a:prstGeom prst="rect">
            <a:avLst/>
          </a:prstGeom>
          <a:noFill/>
        </p:spPr>
      </p:pic>
    </p:spTree>
    <p:extLst>
      <p:ext uri="{BB962C8B-B14F-4D97-AF65-F5344CB8AC3E}">
        <p14:creationId xmlns:p14="http://schemas.microsoft.com/office/powerpoint/2010/main" val="3260388985"/>
      </p:ext>
    </p:extLst>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solidFill>
                  <a:srgbClr val="FF0000"/>
                </a:solidFill>
              </a:rPr>
              <a:t>Lab 4</a:t>
            </a:r>
            <a:endParaRPr lang="en-US" dirty="0">
              <a:solidFill>
                <a:srgbClr val="FF0000"/>
              </a:solidFill>
            </a:endParaRPr>
          </a:p>
        </p:txBody>
      </p:sp>
      <p:sp>
        <p:nvSpPr>
          <p:cNvPr id="3" name="Text Placeholder 2"/>
          <p:cNvSpPr>
            <a:spLocks noGrp="1"/>
          </p:cNvSpPr>
          <p:nvPr>
            <p:ph type="body" idx="1"/>
          </p:nvPr>
        </p:nvSpPr>
        <p:spPr/>
        <p:txBody>
          <a:bodyPr/>
          <a:lstStyle/>
          <a:p>
            <a:r>
              <a:rPr lang="vi-VN" dirty="0" smtClean="0"/>
              <a:t>Tạo get/set cho các Class ở Lab 2,3</a:t>
            </a:r>
          </a:p>
          <a:p>
            <a:r>
              <a:rPr lang="vi-VN" dirty="0" smtClean="0"/>
              <a:t>Set các giá trị cho các objects đó</a:t>
            </a:r>
            <a:endParaRPr lang="en-US" dirty="0"/>
          </a:p>
        </p:txBody>
      </p:sp>
    </p:spTree>
    <p:extLst>
      <p:ext uri="{BB962C8B-B14F-4D97-AF65-F5344CB8AC3E}">
        <p14:creationId xmlns:p14="http://schemas.microsoft.com/office/powerpoint/2010/main" val="37106097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Tahoma" pitchFamily="34" charset="0"/>
              </a:rPr>
              <a:t>Interfaces</a:t>
            </a:r>
          </a:p>
        </p:txBody>
      </p:sp>
      <p:sp>
        <p:nvSpPr>
          <p:cNvPr id="3" name="Text Placeholder 2"/>
          <p:cNvSpPr>
            <a:spLocks noGrp="1"/>
          </p:cNvSpPr>
          <p:nvPr>
            <p:ph type="body" idx="1"/>
          </p:nvPr>
        </p:nvSpPr>
        <p:spPr/>
        <p:txBody>
          <a:bodyPr/>
          <a:lstStyle/>
          <a:p>
            <a:r>
              <a:rPr lang="en-US" sz="2000" dirty="0"/>
              <a:t>An interface </a:t>
            </a:r>
            <a:r>
              <a:rPr lang="vi-VN" sz="2000" dirty="0"/>
              <a:t>là một kiểu dữ liệu tham chiếu, nó tương tự như class.</a:t>
            </a:r>
          </a:p>
          <a:p>
            <a:r>
              <a:rPr lang="en-US" sz="2000" dirty="0"/>
              <a:t>It </a:t>
            </a:r>
            <a:r>
              <a:rPr lang="vi-VN" sz="2000" dirty="0"/>
              <a:t>là tập hợp của </a:t>
            </a:r>
            <a:r>
              <a:rPr lang="en-US" sz="2000" dirty="0"/>
              <a:t>abstract methods. </a:t>
            </a:r>
            <a:r>
              <a:rPr lang="vi-VN" sz="2000" dirty="0"/>
              <a:t>Một</a:t>
            </a:r>
            <a:r>
              <a:rPr lang="en-US" sz="2000" dirty="0"/>
              <a:t> class implements </a:t>
            </a:r>
            <a:r>
              <a:rPr lang="vi-VN" sz="2000" dirty="0"/>
              <a:t>một </a:t>
            </a:r>
            <a:r>
              <a:rPr lang="en-US" sz="2000" dirty="0"/>
              <a:t>interface, thereby inheriting the abstract methods of the interface.</a:t>
            </a:r>
          </a:p>
          <a:p>
            <a:r>
              <a:rPr lang="en-US" sz="2000" dirty="0"/>
              <a:t>Writing an interface is similar to writing a class. But a class describes the attributes and behaviors of an object. </a:t>
            </a:r>
          </a:p>
          <a:p>
            <a:r>
              <a:rPr lang="en-US" sz="2000" dirty="0"/>
              <a:t>And an interface contains behaviors that a class implements.</a:t>
            </a:r>
          </a:p>
          <a:p>
            <a:r>
              <a:rPr lang="en-US" sz="2000" dirty="0"/>
              <a:t>Unless the class that implements the interface, all the methods of the interface need to be defined in the class.</a:t>
            </a:r>
          </a:p>
          <a:p>
            <a:endParaRPr lang="en-US" sz="2000" dirty="0"/>
          </a:p>
          <a:p>
            <a:endParaRPr lang="en-US" sz="2000" dirty="0"/>
          </a:p>
        </p:txBody>
      </p:sp>
    </p:spTree>
    <p:extLst>
      <p:ext uri="{BB962C8B-B14F-4D97-AF65-F5344CB8AC3E}">
        <p14:creationId xmlns:p14="http://schemas.microsoft.com/office/powerpoint/2010/main" val="150142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Tahoma" pitchFamily="34" charset="0"/>
              </a:rPr>
              <a:t>Interfaces</a:t>
            </a:r>
          </a:p>
        </p:txBody>
      </p:sp>
      <p:sp>
        <p:nvSpPr>
          <p:cNvPr id="3" name="Text Placeholder 2"/>
          <p:cNvSpPr>
            <a:spLocks noGrp="1"/>
          </p:cNvSpPr>
          <p:nvPr>
            <p:ph type="body" idx="1"/>
          </p:nvPr>
        </p:nvSpPr>
        <p:spPr/>
        <p:txBody>
          <a:bodyPr/>
          <a:lstStyle/>
          <a:p>
            <a:r>
              <a:rPr lang="vi-VN" sz="2000" dirty="0">
                <a:solidFill>
                  <a:schemeClr val="tx1"/>
                </a:solidFill>
                <a:cs typeface="Tahoma" panose="020B0604030504040204" pitchFamily="34" charset="0"/>
              </a:rPr>
              <a:t>Khác</a:t>
            </a:r>
            <a:r>
              <a:rPr lang="vi-VN" sz="2000" dirty="0">
                <a:solidFill>
                  <a:schemeClr val="tx1"/>
                </a:solidFill>
                <a:latin typeface="Cambria" panose="02040503050406030204" pitchFamily="18" charset="0"/>
                <a:ea typeface="Cambria" panose="02040503050406030204" pitchFamily="18" charset="0"/>
                <a:cs typeface="Tahoma" panose="020B0604030504040204" pitchFamily="34" charset="0"/>
              </a:rPr>
              <a:t> nhau giữa class và interface.</a:t>
            </a:r>
          </a:p>
          <a:p>
            <a:pPr lvl="1"/>
            <a:r>
              <a:rPr lang="vi-VN" dirty="0">
                <a:latin typeface="Cambria" panose="02040503050406030204" pitchFamily="18" charset="0"/>
                <a:ea typeface="Cambria" panose="02040503050406030204" pitchFamily="18" charset="0"/>
              </a:rPr>
              <a:t>Bạn không thể khởi tạo một interface.</a:t>
            </a:r>
          </a:p>
          <a:p>
            <a:pPr lvl="1"/>
            <a:r>
              <a:rPr lang="vi-VN" dirty="0">
                <a:latin typeface="Cambria" panose="02040503050406030204" pitchFamily="18" charset="0"/>
                <a:ea typeface="Cambria" panose="02040503050406030204" pitchFamily="18" charset="0"/>
              </a:rPr>
              <a:t>Một interface không chứa bất cứ hàm Contructor nào.</a:t>
            </a:r>
          </a:p>
          <a:p>
            <a:pPr lvl="1"/>
            <a:r>
              <a:rPr lang="vi-VN" dirty="0">
                <a:latin typeface="Cambria" panose="02040503050406030204" pitchFamily="18" charset="0"/>
                <a:ea typeface="Cambria" panose="02040503050406030204" pitchFamily="18" charset="0"/>
              </a:rPr>
              <a:t>Tất cả các phương thức của interface đều là abstract.</a:t>
            </a:r>
          </a:p>
          <a:p>
            <a:pPr lvl="1"/>
            <a:r>
              <a:rPr lang="vi-VN" dirty="0">
                <a:latin typeface="Cambria" panose="02040503050406030204" pitchFamily="18" charset="0"/>
                <a:ea typeface="Cambria" panose="02040503050406030204" pitchFamily="18" charset="0"/>
              </a:rPr>
              <a:t>Một interface không thể chứa một trường nào trừ các trường vừa static và final.</a:t>
            </a:r>
          </a:p>
          <a:p>
            <a:pPr lvl="1"/>
            <a:r>
              <a:rPr lang="vi-VN" dirty="0">
                <a:latin typeface="Cambria" panose="02040503050406030204" pitchFamily="18" charset="0"/>
                <a:ea typeface="Cambria" panose="02040503050406030204" pitchFamily="18" charset="0"/>
              </a:rPr>
              <a:t>Một interface không thể kế thừa từ lớp, nó được triển khai bởi một lớp.</a:t>
            </a:r>
          </a:p>
          <a:p>
            <a:pPr lvl="1"/>
            <a:r>
              <a:rPr lang="vi-VN" dirty="0">
                <a:latin typeface="Cambria" panose="02040503050406030204" pitchFamily="18" charset="0"/>
                <a:ea typeface="Cambria" panose="02040503050406030204" pitchFamily="18" charset="0"/>
              </a:rPr>
              <a:t>Một interface có thể kế thừa từ nhiều interface khác.</a:t>
            </a:r>
          </a:p>
          <a:p>
            <a:endParaRPr lang="en-US" dirty="0">
              <a:solidFill>
                <a:schemeClr val="tx1"/>
              </a:solidFill>
              <a:latin typeface="Cambria" panose="02040503050406030204" pitchFamily="18" charset="0"/>
              <a:ea typeface="Cambria" panose="02040503050406030204" pitchFamily="18" charset="0"/>
              <a:cs typeface="Tahoma" panose="020B0604030504040204" pitchFamily="34" charset="0"/>
            </a:endParaRPr>
          </a:p>
          <a:p>
            <a:pPr lvl="1"/>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490327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Cambria" panose="02040503050406030204" pitchFamily="18" charset="0"/>
                <a:ea typeface="Cambria" panose="02040503050406030204" pitchFamily="18" charset="0"/>
                <a:cs typeface="Tahoma" pitchFamily="34" charset="0"/>
              </a:rPr>
              <a:t>Interfaces</a:t>
            </a:r>
          </a:p>
        </p:txBody>
      </p:sp>
      <p:sp>
        <p:nvSpPr>
          <p:cNvPr id="3" name="Text Placeholder 2"/>
          <p:cNvSpPr>
            <a:spLocks noGrp="1"/>
          </p:cNvSpPr>
          <p:nvPr>
            <p:ph type="body" idx="1"/>
          </p:nvPr>
        </p:nvSpPr>
        <p:spPr>
          <a:xfrm>
            <a:off x="605518" y="1123950"/>
            <a:ext cx="7886700" cy="3263400"/>
          </a:xfrm>
        </p:spPr>
        <p:txBody>
          <a:bodyPr/>
          <a:lstStyle/>
          <a:p>
            <a:r>
              <a:rPr lang="en-US" sz="2000" dirty="0">
                <a:solidFill>
                  <a:schemeClr val="tx1"/>
                </a:solidFill>
                <a:latin typeface="Cambria" panose="02040503050406030204" pitchFamily="18" charset="0"/>
                <a:ea typeface="Cambria" panose="02040503050406030204" pitchFamily="18" charset="0"/>
                <a:cs typeface="Tahoma" panose="020B0604030504040204" pitchFamily="34" charset="0"/>
              </a:rPr>
              <a:t>How to write Interfaces on Java?</a:t>
            </a:r>
          </a:p>
          <a:p>
            <a:pPr lvl="1"/>
            <a:r>
              <a:rPr lang="en-US" b="1" dirty="0">
                <a:solidFill>
                  <a:schemeClr val="tx1"/>
                </a:solidFill>
                <a:latin typeface="Cambria" panose="02040503050406030204" pitchFamily="18" charset="0"/>
                <a:ea typeface="Cambria" panose="02040503050406030204" pitchFamily="18" charset="0"/>
                <a:cs typeface="Tahoma" panose="020B0604030504040204" pitchFamily="34" charset="0"/>
              </a:rPr>
              <a:t>interface</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keyword </a:t>
            </a:r>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được sử dụng để khai báo</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a:t>
            </a:r>
          </a:p>
          <a:p>
            <a:pPr lvl="1"/>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Một </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interface </a:t>
            </a:r>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ngầm định là</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abstract. </a:t>
            </a:r>
            <a:endParaRPr lang="vi-VN" dirty="0">
              <a:solidFill>
                <a:schemeClr val="tx1"/>
              </a:solidFill>
              <a:latin typeface="Cambria" panose="02040503050406030204" pitchFamily="18" charset="0"/>
              <a:ea typeface="Cambria" panose="02040503050406030204" pitchFamily="18" charset="0"/>
              <a:cs typeface="Tahoma" panose="020B0604030504040204" pitchFamily="34" charset="0"/>
            </a:endParaRPr>
          </a:p>
          <a:p>
            <a:pPr lvl="1"/>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Mỗi method trong interface cũng ngầm định là abstract, vì vậy </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abstract keyword </a:t>
            </a:r>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là không cần thiết.</a:t>
            </a:r>
            <a:endParaRPr lang="en-US" dirty="0">
              <a:solidFill>
                <a:schemeClr val="tx1"/>
              </a:solidFill>
              <a:latin typeface="Cambria" panose="02040503050406030204" pitchFamily="18" charset="0"/>
              <a:ea typeface="Cambria" panose="02040503050406030204" pitchFamily="18" charset="0"/>
              <a:cs typeface="Tahoma" panose="020B0604030504040204" pitchFamily="34" charset="0"/>
            </a:endParaRPr>
          </a:p>
          <a:p>
            <a:pPr lvl="1"/>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Method trong inteface ngầm định là public</a:t>
            </a:r>
            <a:endParaRPr lang="en-US" dirty="0">
              <a:solidFill>
                <a:schemeClr val="tx1"/>
              </a:solidFill>
              <a:latin typeface="Cambria" panose="02040503050406030204" pitchFamily="18" charset="0"/>
              <a:ea typeface="Cambria" panose="02040503050406030204" pitchFamily="18" charset="0"/>
              <a:cs typeface="Tahoma" panose="020B0604030504040204" pitchFamily="34" charset="0"/>
            </a:endParaRPr>
          </a:p>
          <a:p>
            <a:endParaRPr lang="en-US" dirty="0">
              <a:solidFill>
                <a:schemeClr val="tx1"/>
              </a:solidFill>
              <a:latin typeface="Cambria" panose="02040503050406030204" pitchFamily="18" charset="0"/>
              <a:ea typeface="Cambria" panose="02040503050406030204" pitchFamily="18" charset="0"/>
              <a:cs typeface="Tahoma" panose="020B0604030504040204" pitchFamily="34" charset="0"/>
            </a:endParaRPr>
          </a:p>
          <a:p>
            <a:pPr lvl="1"/>
            <a:endParaRPr lang="en-US"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a:stretch>
            <a:fillRect/>
          </a:stretch>
        </p:blipFill>
        <p:spPr>
          <a:xfrm>
            <a:off x="2286000" y="3181350"/>
            <a:ext cx="4697247" cy="1726834"/>
          </a:xfrm>
          <a:prstGeom prst="rect">
            <a:avLst/>
          </a:prstGeom>
        </p:spPr>
      </p:pic>
    </p:spTree>
    <p:extLst>
      <p:ext uri="{BB962C8B-B14F-4D97-AF65-F5344CB8AC3E}">
        <p14:creationId xmlns:p14="http://schemas.microsoft.com/office/powerpoint/2010/main" val="1242300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600" b="1" dirty="0">
                <a:cs typeface="Calibri" panose="020F0502020204030204" pitchFamily="34" charset="0"/>
              </a:rPr>
              <a:t>Tổng quan</a:t>
            </a:r>
            <a:endParaRPr lang="en-US" dirty="0"/>
          </a:p>
        </p:txBody>
      </p:sp>
      <p:sp>
        <p:nvSpPr>
          <p:cNvPr id="3" name="Text Placeholder 2"/>
          <p:cNvSpPr>
            <a:spLocks noGrp="1"/>
          </p:cNvSpPr>
          <p:nvPr>
            <p:ph type="body" idx="1"/>
          </p:nvPr>
        </p:nvSpPr>
        <p:spPr/>
        <p:txBody>
          <a:bodyPr/>
          <a:lstStyle/>
          <a:p>
            <a:r>
              <a:rPr lang="vi-VN" dirty="0"/>
              <a:t>Ngôn ngữ lập trình Java ban đầu được phát triển bởi </a:t>
            </a:r>
            <a:r>
              <a:rPr lang="vi-VN" b="1" dirty="0"/>
              <a:t>Sun Microsystems</a:t>
            </a:r>
            <a:r>
              <a:rPr lang="vi-VN" dirty="0"/>
              <a:t> </a:t>
            </a:r>
          </a:p>
          <a:p>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Java được xây dựng phù hợp với nhiều nền tảng</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a:t>
            </a:r>
          </a:p>
          <a:p>
            <a:pPr lvl="1"/>
            <a:r>
              <a:rPr lang="vi-VN" sz="2000" dirty="0">
                <a:solidFill>
                  <a:schemeClr val="tx1"/>
                </a:solidFill>
                <a:latin typeface="Cambria" panose="02040503050406030204" pitchFamily="18" charset="0"/>
                <a:ea typeface="Cambria" panose="02040503050406030204" pitchFamily="18" charset="0"/>
                <a:cs typeface="Tahoma" panose="020B0604030504040204" pitchFamily="34" charset="0"/>
              </a:rPr>
              <a:t>Ví dụ</a:t>
            </a:r>
            <a:r>
              <a:rPr lang="en-US" sz="2000" dirty="0">
                <a:solidFill>
                  <a:schemeClr val="tx1"/>
                </a:solidFill>
                <a:latin typeface="Cambria" panose="02040503050406030204" pitchFamily="18" charset="0"/>
                <a:ea typeface="Cambria" panose="02040503050406030204" pitchFamily="18" charset="0"/>
                <a:cs typeface="Tahoma" panose="020B0604030504040204" pitchFamily="34" charset="0"/>
              </a:rPr>
              <a:t>: J2EE for Enterprise Applications, J2ME for Mobile Applications.</a:t>
            </a:r>
          </a:p>
          <a:p>
            <a:r>
              <a:rPr lang="vi-VN" dirty="0"/>
              <a:t>Phương châm của java là </a:t>
            </a:r>
            <a:r>
              <a:rPr lang="vi-VN" b="1" dirty="0"/>
              <a:t>"Write Once, Run Anywhere"</a:t>
            </a:r>
            <a:r>
              <a:rPr lang="vi-VN" dirty="0"/>
              <a:t> - viết một lần chạy nhiều nơi, nghĩa là bạn chỉ cần viết một lần trên window chẳng hạn, sau đó vẫn chương trình đó bạn có thể chạy trên Linux, Android, các thiết bị J2ME...</a:t>
            </a:r>
            <a:endParaRPr lang="en-US" dirty="0"/>
          </a:p>
        </p:txBody>
      </p:sp>
    </p:spTree>
    <p:extLst>
      <p:ext uri="{BB962C8B-B14F-4D97-AF65-F5344CB8AC3E}">
        <p14:creationId xmlns:p14="http://schemas.microsoft.com/office/powerpoint/2010/main" val="3855542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30CC21-29D4-472D-9D68-23D2D1B9A37D}"/>
              </a:ext>
            </a:extLst>
          </p:cNvPr>
          <p:cNvSpPr>
            <a:spLocks noGrp="1"/>
          </p:cNvSpPr>
          <p:nvPr>
            <p:ph type="title"/>
          </p:nvPr>
        </p:nvSpPr>
        <p:spPr/>
        <p:txBody>
          <a:bodyPr/>
          <a:lstStyle/>
          <a:p>
            <a:r>
              <a:rPr lang="en-US" sz="3600" b="1" dirty="0">
                <a:cs typeface="Tahoma" pitchFamily="34" charset="0"/>
              </a:rPr>
              <a:t>Interfaces</a:t>
            </a:r>
            <a:endParaRPr lang="en-US" dirty="0"/>
          </a:p>
        </p:txBody>
      </p:sp>
      <p:sp>
        <p:nvSpPr>
          <p:cNvPr id="3" name="Text Placeholder 2">
            <a:extLst>
              <a:ext uri="{FF2B5EF4-FFF2-40B4-BE49-F238E27FC236}">
                <a16:creationId xmlns="" xmlns:a16="http://schemas.microsoft.com/office/drawing/2014/main" id="{F4D91ACE-D78E-4D57-8152-2AA121AA2C48}"/>
              </a:ext>
            </a:extLst>
          </p:cNvPr>
          <p:cNvSpPr>
            <a:spLocks noGrp="1"/>
          </p:cNvSpPr>
          <p:nvPr>
            <p:ph type="body" idx="1"/>
          </p:nvPr>
        </p:nvSpPr>
        <p:spPr/>
        <p:txBody>
          <a:bodyPr/>
          <a:lstStyle/>
          <a:p>
            <a:r>
              <a:rPr lang="vi-VN" sz="2000" dirty="0"/>
              <a:t>Để truy cập và các method của inteface thì phải </a:t>
            </a:r>
            <a:r>
              <a:rPr lang="en-US" sz="2000" dirty="0"/>
              <a:t>"implemented" </a:t>
            </a:r>
            <a:r>
              <a:rPr lang="vi-VN" sz="2000" dirty="0"/>
              <a:t>(triển khai) </a:t>
            </a:r>
            <a:r>
              <a:rPr lang="en-US" sz="2000" dirty="0"/>
              <a:t>(</a:t>
            </a:r>
            <a:r>
              <a:rPr lang="en-US" sz="2000" dirty="0" err="1"/>
              <a:t>kinda</a:t>
            </a:r>
            <a:r>
              <a:rPr lang="en-US" sz="2000" dirty="0"/>
              <a:t> like inherited) </a:t>
            </a:r>
            <a:r>
              <a:rPr lang="vi-VN" sz="2000" dirty="0"/>
              <a:t>bởi class khác bằng từ khóa</a:t>
            </a:r>
            <a:r>
              <a:rPr lang="en-US" sz="2000" dirty="0"/>
              <a:t> </a:t>
            </a:r>
            <a:r>
              <a:rPr lang="en-US" sz="2000" dirty="0">
                <a:solidFill>
                  <a:srgbClr val="FF0000"/>
                </a:solidFill>
              </a:rPr>
              <a:t>implements</a:t>
            </a:r>
            <a:r>
              <a:rPr lang="en-US" sz="2000" dirty="0"/>
              <a:t> (</a:t>
            </a:r>
            <a:r>
              <a:rPr lang="vi-VN" sz="2000" dirty="0"/>
              <a:t>thay vì </a:t>
            </a:r>
            <a:r>
              <a:rPr lang="en-US" sz="2000" dirty="0"/>
              <a:t>extends)</a:t>
            </a:r>
          </a:p>
        </p:txBody>
      </p:sp>
      <p:pic>
        <p:nvPicPr>
          <p:cNvPr id="4" name="Picture 3">
            <a:extLst>
              <a:ext uri="{FF2B5EF4-FFF2-40B4-BE49-F238E27FC236}">
                <a16:creationId xmlns="" xmlns:a16="http://schemas.microsoft.com/office/drawing/2014/main" id="{487B6DCE-5629-4EF5-A7D6-59E4C4473FC2}"/>
              </a:ext>
            </a:extLst>
          </p:cNvPr>
          <p:cNvPicPr>
            <a:picLocks noChangeAspect="1"/>
          </p:cNvPicPr>
          <p:nvPr/>
        </p:nvPicPr>
        <p:blipFill>
          <a:blip r:embed="rId2"/>
          <a:stretch>
            <a:fillRect/>
          </a:stretch>
        </p:blipFill>
        <p:spPr>
          <a:xfrm>
            <a:off x="2247619" y="2495550"/>
            <a:ext cx="4000781" cy="2294726"/>
          </a:xfrm>
          <a:prstGeom prst="rect">
            <a:avLst/>
          </a:prstGeom>
        </p:spPr>
      </p:pic>
    </p:spTree>
    <p:extLst>
      <p:ext uri="{BB962C8B-B14F-4D97-AF65-F5344CB8AC3E}">
        <p14:creationId xmlns:p14="http://schemas.microsoft.com/office/powerpoint/2010/main" val="11374578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1" y="286789"/>
            <a:ext cx="7810500" cy="684761"/>
          </a:xfrm>
        </p:spPr>
        <p:txBody>
          <a:bodyPr>
            <a:normAutofit/>
          </a:bodyPr>
          <a:lstStyle/>
          <a:p>
            <a:r>
              <a:rPr lang="en-US" sz="2700" dirty="0" smtClean="0">
                <a:solidFill>
                  <a:srgbClr val="FF0000"/>
                </a:solidFill>
                <a:latin typeface="Tahoma" panose="020B0604030504040204" pitchFamily="34" charset="0"/>
                <a:ea typeface="Tahoma" panose="020B0604030504040204" pitchFamily="34" charset="0"/>
                <a:cs typeface="Tahoma" panose="020B0604030504040204" pitchFamily="34" charset="0"/>
              </a:rPr>
              <a:t>Lab</a:t>
            </a:r>
            <a:r>
              <a:rPr lang="vi-VN" sz="2700" dirty="0" smtClean="0">
                <a:solidFill>
                  <a:srgbClr val="FF0000"/>
                </a:solidFill>
                <a:latin typeface="Tahoma" panose="020B0604030504040204" pitchFamily="34" charset="0"/>
                <a:ea typeface="Tahoma" panose="020B0604030504040204" pitchFamily="34" charset="0"/>
                <a:cs typeface="Tahoma" panose="020B0604030504040204" pitchFamily="34" charset="0"/>
              </a:rPr>
              <a:t> 5</a:t>
            </a:r>
            <a:endParaRPr lang="vi-VN" sz="3000" i="1" dirty="0">
              <a:solidFill>
                <a:srgbClr val="FF0000"/>
              </a:solidFill>
              <a:latin typeface="Tahoma" pitchFamily="34" charset="0"/>
              <a:ea typeface="Tahoma" pitchFamily="34" charset="0"/>
              <a:cs typeface="Tahoma" pitchFamily="34" charset="0"/>
            </a:endParaRPr>
          </a:p>
        </p:txBody>
      </p:sp>
      <p:sp>
        <p:nvSpPr>
          <p:cNvPr id="7" name="Content Placeholder 6"/>
          <p:cNvSpPr>
            <a:spLocks noGrp="1"/>
          </p:cNvSpPr>
          <p:nvPr>
            <p:ph idx="1"/>
          </p:nvPr>
        </p:nvSpPr>
        <p:spPr>
          <a:xfrm>
            <a:off x="938759" y="1057276"/>
            <a:ext cx="7595642" cy="3352419"/>
          </a:xfrm>
        </p:spPr>
        <p:txBody>
          <a:bodyPr>
            <a:normAutofit/>
          </a:bodyPr>
          <a:lstStyle/>
          <a:p>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4" name="Picture 2" descr="C:\Users\thanhtran\Desktop\fdcvb.PNG"/>
          <p:cNvPicPr>
            <a:picLocks noChangeAspect="1" noChangeArrowheads="1"/>
          </p:cNvPicPr>
          <p:nvPr/>
        </p:nvPicPr>
        <p:blipFill>
          <a:blip r:embed="rId2"/>
          <a:srcRect/>
          <a:stretch>
            <a:fillRect/>
          </a:stretch>
        </p:blipFill>
        <p:spPr bwMode="auto">
          <a:xfrm>
            <a:off x="1811916" y="1504950"/>
            <a:ext cx="5634470" cy="2361335"/>
          </a:xfrm>
          <a:prstGeom prst="rect">
            <a:avLst/>
          </a:prstGeom>
          <a:noFill/>
        </p:spPr>
      </p:pic>
    </p:spTree>
    <p:extLst>
      <p:ext uri="{BB962C8B-B14F-4D97-AF65-F5344CB8AC3E}">
        <p14:creationId xmlns:p14="http://schemas.microsoft.com/office/powerpoint/2010/main" val="27404878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Tahoma" pitchFamily="34" charset="0"/>
              </a:rPr>
              <a:t>Collection</a:t>
            </a:r>
          </a:p>
        </p:txBody>
      </p:sp>
      <p:sp>
        <p:nvSpPr>
          <p:cNvPr id="3" name="Text Placeholder 2"/>
          <p:cNvSpPr>
            <a:spLocks noGrp="1"/>
          </p:cNvSpPr>
          <p:nvPr>
            <p:ph type="body" idx="1"/>
          </p:nvPr>
        </p:nvSpPr>
        <p:spPr/>
        <p:txBody>
          <a:bodyPr/>
          <a:lstStyle/>
          <a:p>
            <a:r>
              <a:rPr lang="vi-VN" sz="2000" b="1" dirty="0"/>
              <a:t>Collection trong java</a:t>
            </a:r>
            <a:r>
              <a:rPr lang="vi-VN" sz="2000" dirty="0"/>
              <a:t> là một root interface trong hệ thống cấp bậc Collection. Java Collection cung cấp nhiều interface (Set, List, Queue, Deque vv) và các lớp (ArrayList, Vector, LinkedList, PriorityQueue, HashSet, LinkedHashSet, TreeSet vv).</a:t>
            </a:r>
          </a:p>
          <a:p>
            <a:r>
              <a:rPr lang="vi-VN" sz="2000" dirty="0"/>
              <a:t/>
            </a:r>
            <a:br>
              <a:rPr lang="vi-VN" sz="2000" dirty="0"/>
            </a:br>
            <a:endParaRPr lang="en-US" sz="2000" dirty="0"/>
          </a:p>
        </p:txBody>
      </p:sp>
    </p:spTree>
    <p:extLst>
      <p:ext uri="{BB962C8B-B14F-4D97-AF65-F5344CB8AC3E}">
        <p14:creationId xmlns:p14="http://schemas.microsoft.com/office/powerpoint/2010/main" val="26983175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Tahoma" pitchFamily="34" charset="0"/>
              </a:rPr>
              <a:t>Collection</a:t>
            </a:r>
          </a:p>
        </p:txBody>
      </p:sp>
      <p:sp>
        <p:nvSpPr>
          <p:cNvPr id="3" name="Text Placeholder 2"/>
          <p:cNvSpPr>
            <a:spLocks noGrp="1"/>
          </p:cNvSpPr>
          <p:nvPr>
            <p:ph type="body" idx="1"/>
          </p:nvPr>
        </p:nvSpPr>
        <p:spPr/>
        <p:txBody>
          <a:bodyPr/>
          <a:lstStyle/>
          <a:p>
            <a:pPr marL="95250" indent="0">
              <a:buNone/>
            </a:pPr>
            <a:endParaRPr lang="en-US" dirty="0"/>
          </a:p>
        </p:txBody>
      </p:sp>
      <p:pic>
        <p:nvPicPr>
          <p:cNvPr id="4" name="Content Placeholder 3" descr="C:\Users\thanhtran\Desktop\class-and-interface-hierarchy.png"/>
          <p:cNvPicPr>
            <a:picLocks noChangeAspect="1" noChangeArrowheads="1"/>
          </p:cNvPicPr>
          <p:nvPr/>
        </p:nvPicPr>
        <p:blipFill>
          <a:blip r:embed="rId2"/>
          <a:srcRect/>
          <a:stretch>
            <a:fillRect/>
          </a:stretch>
        </p:blipFill>
        <p:spPr bwMode="auto">
          <a:xfrm>
            <a:off x="1447800" y="1123950"/>
            <a:ext cx="5602640" cy="3375355"/>
          </a:xfrm>
          <a:prstGeom prst="rect">
            <a:avLst/>
          </a:prstGeom>
          <a:noFill/>
          <a:ln>
            <a:noFill/>
          </a:ln>
        </p:spPr>
      </p:pic>
    </p:spTree>
    <p:extLst>
      <p:ext uri="{BB962C8B-B14F-4D97-AF65-F5344CB8AC3E}">
        <p14:creationId xmlns:p14="http://schemas.microsoft.com/office/powerpoint/2010/main" val="10507159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Calibri" panose="020F0502020204030204" pitchFamily="34" charset="0"/>
              </a:rPr>
              <a:t>Collection</a:t>
            </a:r>
            <a:endParaRPr lang="en-US" dirty="0"/>
          </a:p>
        </p:txBody>
      </p:sp>
      <p:sp>
        <p:nvSpPr>
          <p:cNvPr id="3" name="Text Placeholder 2"/>
          <p:cNvSpPr>
            <a:spLocks noGrp="1"/>
          </p:cNvSpPr>
          <p:nvPr>
            <p:ph type="body" idx="1"/>
          </p:nvPr>
        </p:nvSpPr>
        <p:spPr/>
        <p:txBody>
          <a:bodyPr/>
          <a:lstStyle/>
          <a:p>
            <a:r>
              <a:rPr lang="en-US" sz="2000" dirty="0">
                <a:solidFill>
                  <a:schemeClr val="tx1"/>
                </a:solidFill>
                <a:latin typeface="Cambria" panose="02040503050406030204" pitchFamily="18" charset="0"/>
                <a:ea typeface="Cambria" panose="02040503050406030204" pitchFamily="18" charset="0"/>
                <a:cs typeface="Tahoma" panose="020B0604030504040204" pitchFamily="34" charset="0"/>
              </a:rPr>
              <a:t>List</a:t>
            </a:r>
            <a:endParaRPr lang="vi-VN" sz="2000" dirty="0">
              <a:solidFill>
                <a:schemeClr val="tx1"/>
              </a:solidFill>
              <a:latin typeface="Cambria" panose="02040503050406030204" pitchFamily="18" charset="0"/>
              <a:ea typeface="Cambria" panose="02040503050406030204" pitchFamily="18" charset="0"/>
              <a:cs typeface="Tahoma" panose="020B0604030504040204" pitchFamily="34" charset="0"/>
            </a:endParaRPr>
          </a:p>
          <a:p>
            <a:pPr lvl="1"/>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Là một collection có thứ tự. Thường có quyền kiểm soát chính xác vị trí các phần tử được chèn vào và có thể truy cập chúng bằng chỉ số. </a:t>
            </a:r>
          </a:p>
          <a:p>
            <a:pPr lvl="1"/>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List có thể chứa các phần tử trùng lặp.</a:t>
            </a:r>
            <a:endParaRPr lang="en-US" dirty="0">
              <a:solidFill>
                <a:schemeClr val="tx1"/>
              </a:solidFill>
              <a:latin typeface="Cambria" panose="02040503050406030204" pitchFamily="18" charset="0"/>
              <a:ea typeface="Cambria" panose="02040503050406030204" pitchFamily="18" charset="0"/>
              <a:cs typeface="Tahoma" panose="020B0604030504040204" pitchFamily="34" charset="0"/>
            </a:endParaRPr>
          </a:p>
          <a:p>
            <a:endParaRPr lang="en-US" dirty="0">
              <a:solidFill>
                <a:schemeClr val="tx1"/>
              </a:solidFill>
              <a:latin typeface="Cambria" panose="02040503050406030204" pitchFamily="18" charset="0"/>
              <a:ea typeface="Cambria" panose="02040503050406030204" pitchFamily="18" charset="0"/>
              <a:cs typeface="Tahoma" panose="020B0604030504040204" pitchFamily="34"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2495550"/>
            <a:ext cx="2837895" cy="2258240"/>
          </a:xfrm>
          <a:prstGeom prst="rect">
            <a:avLst/>
          </a:prstGeom>
        </p:spPr>
      </p:pic>
    </p:spTree>
    <p:extLst>
      <p:ext uri="{BB962C8B-B14F-4D97-AF65-F5344CB8AC3E}">
        <p14:creationId xmlns:p14="http://schemas.microsoft.com/office/powerpoint/2010/main" val="28249916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Calibri" panose="020F0502020204030204" pitchFamily="34" charset="0"/>
              </a:rPr>
              <a:t>Collection</a:t>
            </a:r>
            <a:endParaRPr lang="en-US" dirty="0"/>
          </a:p>
        </p:txBody>
      </p:sp>
      <p:sp>
        <p:nvSpPr>
          <p:cNvPr id="3" name="Text Placeholder 2"/>
          <p:cNvSpPr>
            <a:spLocks noGrp="1"/>
          </p:cNvSpPr>
          <p:nvPr>
            <p:ph type="body" idx="1"/>
          </p:nvPr>
        </p:nvSpPr>
        <p:spPr/>
        <p:txBody>
          <a:bodyPr/>
          <a:lstStyle/>
          <a:p>
            <a:r>
              <a:rPr lang="en-US" sz="2000" dirty="0">
                <a:solidFill>
                  <a:schemeClr val="tx1"/>
                </a:solidFill>
                <a:latin typeface="+mj-lt"/>
                <a:ea typeface="Cambria" panose="02040503050406030204" pitchFamily="18" charset="0"/>
                <a:cs typeface="Tahoma" panose="020B0604030504040204" pitchFamily="34" charset="0"/>
              </a:rPr>
              <a:t>Set</a:t>
            </a:r>
            <a:endParaRPr lang="vi-VN" sz="2000" dirty="0">
              <a:solidFill>
                <a:schemeClr val="tx1"/>
              </a:solidFill>
              <a:latin typeface="+mj-lt"/>
              <a:ea typeface="Cambria" panose="02040503050406030204" pitchFamily="18" charset="0"/>
              <a:cs typeface="Tahoma" panose="020B0604030504040204" pitchFamily="34" charset="0"/>
            </a:endParaRPr>
          </a:p>
          <a:p>
            <a:pPr lvl="1"/>
            <a:r>
              <a:rPr lang="en-US" dirty="0" err="1">
                <a:latin typeface="+mj-lt"/>
              </a:rPr>
              <a:t>là</a:t>
            </a:r>
            <a:r>
              <a:rPr lang="en-US" dirty="0">
                <a:latin typeface="+mj-lt"/>
              </a:rPr>
              <a:t> </a:t>
            </a:r>
            <a:r>
              <a:rPr lang="en-US" dirty="0" err="1">
                <a:latin typeface="+mj-lt"/>
              </a:rPr>
              <a:t>một</a:t>
            </a:r>
            <a:r>
              <a:rPr lang="en-US" dirty="0">
                <a:latin typeface="+mj-lt"/>
              </a:rPr>
              <a:t> collection </a:t>
            </a:r>
            <a:r>
              <a:rPr lang="en-US" dirty="0" err="1">
                <a:latin typeface="+mj-lt"/>
              </a:rPr>
              <a:t>không</a:t>
            </a:r>
            <a:r>
              <a:rPr lang="en-US" dirty="0">
                <a:latin typeface="+mj-lt"/>
              </a:rPr>
              <a:t> </a:t>
            </a:r>
            <a:r>
              <a:rPr lang="en-US" dirty="0" err="1">
                <a:latin typeface="+mj-lt"/>
              </a:rPr>
              <a:t>thể</a:t>
            </a:r>
            <a:r>
              <a:rPr lang="en-US" dirty="0">
                <a:latin typeface="+mj-lt"/>
              </a:rPr>
              <a:t> </a:t>
            </a:r>
            <a:r>
              <a:rPr lang="en-US" dirty="0" err="1">
                <a:latin typeface="+mj-lt"/>
              </a:rPr>
              <a:t>chứa</a:t>
            </a:r>
            <a:r>
              <a:rPr lang="en-US" dirty="0">
                <a:latin typeface="+mj-lt"/>
              </a:rPr>
              <a:t> 2 </a:t>
            </a:r>
            <a:r>
              <a:rPr lang="en-US" dirty="0" err="1">
                <a:latin typeface="+mj-lt"/>
              </a:rPr>
              <a:t>giá</a:t>
            </a:r>
            <a:r>
              <a:rPr lang="en-US" dirty="0">
                <a:latin typeface="+mj-lt"/>
              </a:rPr>
              <a:t> </a:t>
            </a:r>
            <a:r>
              <a:rPr lang="en-US" dirty="0" err="1">
                <a:latin typeface="+mj-lt"/>
              </a:rPr>
              <a:t>trị</a:t>
            </a:r>
            <a:r>
              <a:rPr lang="en-US" dirty="0">
                <a:latin typeface="+mj-lt"/>
              </a:rPr>
              <a:t> </a:t>
            </a:r>
            <a:r>
              <a:rPr lang="en-US" dirty="0" err="1">
                <a:latin typeface="+mj-lt"/>
              </a:rPr>
              <a:t>trùng</a:t>
            </a:r>
            <a:r>
              <a:rPr lang="en-US" dirty="0">
                <a:latin typeface="+mj-lt"/>
              </a:rPr>
              <a:t> </a:t>
            </a:r>
            <a:r>
              <a:rPr lang="en-US" dirty="0" err="1">
                <a:latin typeface="+mj-lt"/>
              </a:rPr>
              <a:t>lặp</a:t>
            </a:r>
            <a:r>
              <a:rPr lang="en-US" dirty="0">
                <a:latin typeface="+mj-lt"/>
              </a:rPr>
              <a:t>.</a:t>
            </a:r>
            <a:endParaRPr lang="en-US" dirty="0">
              <a:solidFill>
                <a:schemeClr val="tx1"/>
              </a:solidFill>
              <a:latin typeface="+mj-lt"/>
              <a:ea typeface="Cambria" panose="02040503050406030204" pitchFamily="18" charset="0"/>
              <a:cs typeface="Tahoma" panose="020B0604030504040204" pitchFamily="34" charset="0"/>
            </a:endParaRPr>
          </a:p>
          <a:p>
            <a:pPr lvl="1"/>
            <a:endParaRPr lang="en-US" dirty="0">
              <a:latin typeface="+mj-lt"/>
              <a:ea typeface="Cambria" panose="020405030504060302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2303613"/>
            <a:ext cx="4024636" cy="2566043"/>
          </a:xfrm>
          <a:prstGeom prst="rect">
            <a:avLst/>
          </a:prstGeom>
        </p:spPr>
      </p:pic>
    </p:spTree>
    <p:extLst>
      <p:ext uri="{BB962C8B-B14F-4D97-AF65-F5344CB8AC3E}">
        <p14:creationId xmlns:p14="http://schemas.microsoft.com/office/powerpoint/2010/main" val="39564695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b="1" dirty="0">
                <a:cs typeface="Calibri" panose="020F0502020204030204" pitchFamily="34" charset="0"/>
              </a:rPr>
              <a:t>Map</a:t>
            </a:r>
            <a:endParaRPr lang="en-US" dirty="0"/>
          </a:p>
        </p:txBody>
      </p:sp>
      <p:sp>
        <p:nvSpPr>
          <p:cNvPr id="3" name="Text Placeholder 2"/>
          <p:cNvSpPr>
            <a:spLocks noGrp="1"/>
          </p:cNvSpPr>
          <p:nvPr>
            <p:ph type="body" idx="1"/>
          </p:nvPr>
        </p:nvSpPr>
        <p:spPr/>
        <p:txBody>
          <a:bodyPr/>
          <a:lstStyle/>
          <a:p>
            <a:r>
              <a:rPr lang="en-US" sz="2000" dirty="0">
                <a:solidFill>
                  <a:schemeClr val="tx1"/>
                </a:solidFill>
                <a:latin typeface="Cambria" panose="02040503050406030204" pitchFamily="18" charset="0"/>
                <a:ea typeface="Cambria" panose="02040503050406030204" pitchFamily="18" charset="0"/>
                <a:cs typeface="Tahoma" panose="020B0604030504040204" pitchFamily="34" charset="0"/>
              </a:rPr>
              <a:t>Map</a:t>
            </a:r>
          </a:p>
          <a:p>
            <a:pPr lvl="1"/>
            <a:r>
              <a:rPr lang="vi-VN" b="1" dirty="0"/>
              <a:t>Map là</a:t>
            </a:r>
            <a:r>
              <a:rPr lang="vi-VN" dirty="0"/>
              <a:t> interface thiết kế để lưu trữ cấu trúc dữ liệu theo dạng (key, value). Cả key và value đều </a:t>
            </a:r>
            <a:r>
              <a:rPr lang="vi-VN" b="1" dirty="0"/>
              <a:t>là</a:t>
            </a:r>
            <a:r>
              <a:rPr lang="vi-VN" dirty="0"/>
              <a:t> object (không chấp nhận kiểu dữ liệu primitives).</a:t>
            </a:r>
            <a:endParaRPr lang="en-US"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 xmlns:a16="http://schemas.microsoft.com/office/drawing/2014/main" id="{4B860FAB-A063-4AB0-9578-D0EC6D013366}"/>
              </a:ext>
            </a:extLst>
          </p:cNvPr>
          <p:cNvPicPr>
            <a:picLocks noChangeAspect="1"/>
          </p:cNvPicPr>
          <p:nvPr/>
        </p:nvPicPr>
        <p:blipFill>
          <a:blip r:embed="rId2"/>
          <a:stretch>
            <a:fillRect/>
          </a:stretch>
        </p:blipFill>
        <p:spPr>
          <a:xfrm>
            <a:off x="2057400" y="2647950"/>
            <a:ext cx="3353590" cy="1688306"/>
          </a:xfrm>
          <a:prstGeom prst="rect">
            <a:avLst/>
          </a:prstGeom>
        </p:spPr>
      </p:pic>
    </p:spTree>
    <p:extLst>
      <p:ext uri="{BB962C8B-B14F-4D97-AF65-F5344CB8AC3E}">
        <p14:creationId xmlns:p14="http://schemas.microsoft.com/office/powerpoint/2010/main" val="10080439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b="1" dirty="0">
                <a:cs typeface="Calibri" panose="020F0502020204030204" pitchFamily="34" charset="0"/>
              </a:rPr>
              <a:t>Map</a:t>
            </a:r>
            <a:endParaRPr lang="en-US" dirty="0"/>
          </a:p>
        </p:txBody>
      </p:sp>
      <p:sp>
        <p:nvSpPr>
          <p:cNvPr id="3" name="Text Placeholder 2"/>
          <p:cNvSpPr>
            <a:spLocks noGrp="1"/>
          </p:cNvSpPr>
          <p:nvPr>
            <p:ph type="body" idx="1"/>
          </p:nvPr>
        </p:nvSpPr>
        <p:spPr/>
        <p:txBody>
          <a:bodyPr/>
          <a:lstStyle/>
          <a:p>
            <a:pPr lvl="1"/>
            <a:r>
              <a:rPr lang="vi-VN" dirty="0">
                <a:latin typeface="+mj-lt"/>
              </a:rPr>
              <a:t>HashMap được sử dụng để lưu trữ các phần tử dưới dạng "</a:t>
            </a:r>
            <a:r>
              <a:rPr lang="vi-VN" b="1" dirty="0">
                <a:latin typeface="+mj-lt"/>
              </a:rPr>
              <a:t>key/value</a:t>
            </a:r>
            <a:r>
              <a:rPr lang="vi-VN" dirty="0">
                <a:latin typeface="+mj-lt"/>
              </a:rPr>
              <a:t>".</a:t>
            </a:r>
          </a:p>
          <a:p>
            <a:pPr lvl="2"/>
            <a:r>
              <a:rPr lang="vi-VN" dirty="0">
                <a:latin typeface="Cambria" panose="02040503050406030204" pitchFamily="18" charset="0"/>
                <a:ea typeface="Cambria" panose="02040503050406030204" pitchFamily="18" charset="0"/>
              </a:rPr>
              <a:t>HashMap lưu trữ dữ liệu dưới dạng cặp key và value.</a:t>
            </a:r>
          </a:p>
          <a:p>
            <a:pPr lvl="2"/>
            <a:r>
              <a:rPr lang="vi-VN" dirty="0">
                <a:latin typeface="Cambria" panose="02040503050406030204" pitchFamily="18" charset="0"/>
                <a:ea typeface="Cambria" panose="02040503050406030204" pitchFamily="18" charset="0"/>
              </a:rPr>
              <a:t>Nó chứa các key duy nhất.</a:t>
            </a:r>
          </a:p>
          <a:p>
            <a:pPr lvl="2"/>
            <a:r>
              <a:rPr lang="vi-VN" dirty="0">
                <a:latin typeface="Cambria" panose="02040503050406030204" pitchFamily="18" charset="0"/>
                <a:ea typeface="Cambria" panose="02040503050406030204" pitchFamily="18" charset="0"/>
              </a:rPr>
              <a:t>Nó có thể có 1 key là null và nhiều giá trị null.</a:t>
            </a:r>
          </a:p>
          <a:p>
            <a:pPr lvl="2"/>
            <a:r>
              <a:rPr lang="vi-VN" dirty="0">
                <a:latin typeface="Cambria" panose="02040503050406030204" pitchFamily="18" charset="0"/>
                <a:ea typeface="Cambria" panose="02040503050406030204" pitchFamily="18" charset="0"/>
              </a:rPr>
              <a:t>Nó duy trì các phần tử KHÔNG theo thứ tự.</a:t>
            </a:r>
          </a:p>
          <a:p>
            <a:pPr lvl="2"/>
            <a:endParaRPr lang="en-US" dirty="0">
              <a:latin typeface="+mj-lt"/>
              <a:ea typeface="Cambria" panose="020405030504060302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2800350"/>
            <a:ext cx="2559478" cy="1905000"/>
          </a:xfrm>
          <a:prstGeom prst="rect">
            <a:avLst/>
          </a:prstGeom>
        </p:spPr>
      </p:pic>
    </p:spTree>
    <p:extLst>
      <p:ext uri="{BB962C8B-B14F-4D97-AF65-F5344CB8AC3E}">
        <p14:creationId xmlns:p14="http://schemas.microsoft.com/office/powerpoint/2010/main" val="18611497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solidFill>
                  <a:srgbClr val="FF0000"/>
                </a:solidFill>
              </a:rPr>
              <a:t>Lab 5</a:t>
            </a:r>
            <a:endParaRPr lang="en-US" dirty="0">
              <a:solidFill>
                <a:srgbClr val="FF0000"/>
              </a:solidFill>
            </a:endParaRPr>
          </a:p>
        </p:txBody>
      </p:sp>
      <p:sp>
        <p:nvSpPr>
          <p:cNvPr id="3" name="Text Placeholder 2"/>
          <p:cNvSpPr>
            <a:spLocks noGrp="1"/>
          </p:cNvSpPr>
          <p:nvPr>
            <p:ph type="body" idx="1"/>
          </p:nvPr>
        </p:nvSpPr>
        <p:spPr/>
        <p:txBody>
          <a:bodyPr/>
          <a:lstStyle/>
          <a:p>
            <a:r>
              <a:rPr lang="vi-VN" dirty="0" smtClean="0"/>
              <a:t>Quản </a:t>
            </a:r>
            <a:r>
              <a:rPr lang="vi-VN" dirty="0"/>
              <a:t>lý khách hàng xếp hàng mua vé tại nhà ga. Thông tin lưu trữ cho khách hàng gồm: số CMND khác hàng (String), Tên khách hàng, Ga đến, giá tiền (double).  </a:t>
            </a:r>
            <a:endParaRPr lang="vi-VN" dirty="0" smtClean="0"/>
          </a:p>
          <a:p>
            <a:r>
              <a:rPr lang="vi-VN" dirty="0" smtClean="0"/>
              <a:t>Quản lý </a:t>
            </a:r>
            <a:r>
              <a:rPr lang="vi-VN" dirty="0"/>
              <a:t>các mục: </a:t>
            </a:r>
          </a:p>
          <a:p>
            <a:pPr lvl="1"/>
            <a:r>
              <a:rPr lang="vi-VN" dirty="0" smtClean="0"/>
              <a:t>Thêm </a:t>
            </a:r>
            <a:r>
              <a:rPr lang="vi-VN" dirty="0"/>
              <a:t>một khách hàng mới vào hàng đợi mua vé. </a:t>
            </a:r>
            <a:endParaRPr lang="vi-VN" dirty="0" smtClean="0"/>
          </a:p>
          <a:p>
            <a:pPr lvl="1"/>
            <a:r>
              <a:rPr lang="vi-VN" dirty="0" smtClean="0"/>
              <a:t>Hiển thị các khách hàng đang xếp hàng mua vé.</a:t>
            </a:r>
          </a:p>
          <a:p>
            <a:pPr lvl="1"/>
            <a:r>
              <a:rPr lang="vi-VN" dirty="0" smtClean="0"/>
              <a:t>Tìm một khách hàng theo </a:t>
            </a:r>
            <a:r>
              <a:rPr lang="vi-VN" dirty="0" smtClean="0"/>
              <a:t>CMND (thực hiện theo hai cách dùng list và map)</a:t>
            </a:r>
            <a:endParaRPr lang="vi-VN" dirty="0" smtClean="0"/>
          </a:p>
          <a:p>
            <a:pPr lvl="1"/>
            <a:r>
              <a:rPr lang="vi-VN" dirty="0"/>
              <a:t>Khi một khách hàng đã mua vé,  thì loại khách hàng này ra khỏi </a:t>
            </a:r>
            <a:endParaRPr lang="vi-VN" dirty="0" smtClean="0"/>
          </a:p>
          <a:p>
            <a:pPr marL="571500" lvl="1" indent="0">
              <a:buNone/>
            </a:pPr>
            <a:endParaRPr lang="en-US" dirty="0" smtClean="0"/>
          </a:p>
          <a:p>
            <a:pPr lvl="1"/>
            <a:endParaRPr lang="vi-VN" dirty="0"/>
          </a:p>
        </p:txBody>
      </p:sp>
    </p:spTree>
    <p:extLst>
      <p:ext uri="{BB962C8B-B14F-4D97-AF65-F5344CB8AC3E}">
        <p14:creationId xmlns:p14="http://schemas.microsoft.com/office/powerpoint/2010/main" val="42365911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cs typeface="Calibri" panose="020F0502020204030204" pitchFamily="34" charset="0"/>
              </a:rPr>
              <a:t>Exception</a:t>
            </a:r>
            <a:endParaRPr lang="en-US" dirty="0"/>
          </a:p>
        </p:txBody>
      </p:sp>
      <p:sp>
        <p:nvSpPr>
          <p:cNvPr id="3" name="Text Placeholder 2"/>
          <p:cNvSpPr>
            <a:spLocks noGrp="1"/>
          </p:cNvSpPr>
          <p:nvPr>
            <p:ph type="body" idx="1"/>
          </p:nvPr>
        </p:nvSpPr>
        <p:spPr/>
        <p:txBody>
          <a:bodyPr/>
          <a:lstStyle/>
          <a:p>
            <a:r>
              <a:rPr lang="vi-VN" sz="2000" dirty="0">
                <a:solidFill>
                  <a:schemeClr val="tx1"/>
                </a:solidFill>
                <a:cs typeface="Tahoma" panose="020B0604030504040204" pitchFamily="34" charset="0"/>
              </a:rPr>
              <a:t>Exception là vấn đề xuất hiện trong quá trình chạy chương trình</a:t>
            </a:r>
          </a:p>
          <a:p>
            <a:r>
              <a:rPr lang="vi-VN" sz="2000" dirty="0">
                <a:solidFill>
                  <a:schemeClr val="tx1"/>
                </a:solidFill>
                <a:cs typeface="Tahoma" panose="020B0604030504040204" pitchFamily="34" charset="0"/>
              </a:rPr>
              <a:t>Khi một Exception xảy ra thì flow bình thường của chương trình bị gián đoạn và chương trình kết thúc. Điều này không khuyến khích nên các exception phải được handle. </a:t>
            </a:r>
          </a:p>
          <a:p>
            <a:r>
              <a:rPr lang="vi-VN" b="1" dirty="0"/>
              <a:t>Exception Handling</a:t>
            </a:r>
            <a:r>
              <a:rPr lang="vi-VN" dirty="0"/>
              <a:t> trong java hay xử lý ngoại lệ trong java là một cơ chế mạnh mẽ để xử lý các lỗi runtime để có thể duy trì luồng bình thường của ứng dụng.</a:t>
            </a:r>
            <a:endParaRPr lang="en-US" sz="2000" dirty="0">
              <a:solidFill>
                <a:schemeClr val="tx1"/>
              </a:solidFill>
              <a:cs typeface="Tahoma" panose="020B0604030504040204" pitchFamily="34" charset="0"/>
            </a:endParaRPr>
          </a:p>
          <a:p>
            <a:endParaRPr lang="en-US" sz="2000" dirty="0">
              <a:solidFill>
                <a:schemeClr val="tx1"/>
              </a:solidFill>
              <a:cs typeface="Tahoma" panose="020B0604030504040204" pitchFamily="34" charset="0"/>
            </a:endParaRPr>
          </a:p>
          <a:p>
            <a:endParaRPr lang="en-US" sz="2000" dirty="0"/>
          </a:p>
        </p:txBody>
      </p:sp>
    </p:spTree>
    <p:extLst>
      <p:ext uri="{BB962C8B-B14F-4D97-AF65-F5344CB8AC3E}">
        <p14:creationId xmlns:p14="http://schemas.microsoft.com/office/powerpoint/2010/main" val="39912875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b="1" dirty="0">
                <a:cs typeface="Calibri" panose="020F0502020204030204" pitchFamily="34" charset="0"/>
              </a:rPr>
              <a:t>Tổng quan</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2" descr="C:\Users\thanhtran\Desktop\cp2.jpg"/>
          <p:cNvPicPr>
            <a:picLocks noChangeAspect="1" noChangeArrowheads="1"/>
          </p:cNvPicPr>
          <p:nvPr/>
        </p:nvPicPr>
        <p:blipFill>
          <a:blip r:embed="rId2"/>
          <a:srcRect/>
          <a:stretch>
            <a:fillRect/>
          </a:stretch>
        </p:blipFill>
        <p:spPr bwMode="auto">
          <a:xfrm>
            <a:off x="2667000" y="1428750"/>
            <a:ext cx="3142893" cy="3313155"/>
          </a:xfrm>
          <a:prstGeom prst="rect">
            <a:avLst/>
          </a:prstGeom>
          <a:noFill/>
          <a:ln>
            <a:noFill/>
          </a:ln>
        </p:spPr>
      </p:pic>
    </p:spTree>
    <p:extLst>
      <p:ext uri="{BB962C8B-B14F-4D97-AF65-F5344CB8AC3E}">
        <p14:creationId xmlns:p14="http://schemas.microsoft.com/office/powerpoint/2010/main" val="19248921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Calibri" panose="020F0502020204030204" pitchFamily="34" charset="0"/>
              </a:rPr>
              <a:t>Exception</a:t>
            </a:r>
            <a:endParaRPr lang="en-US" dirty="0"/>
          </a:p>
        </p:txBody>
      </p:sp>
      <p:sp>
        <p:nvSpPr>
          <p:cNvPr id="3" name="Text Placeholder 2"/>
          <p:cNvSpPr>
            <a:spLocks noGrp="1"/>
          </p:cNvSpPr>
          <p:nvPr>
            <p:ph type="body" idx="1"/>
          </p:nvPr>
        </p:nvSpPr>
        <p:spPr/>
        <p:txBody>
          <a:bodyPr/>
          <a:lstStyle/>
          <a:p>
            <a:r>
              <a:rPr lang="vi-VN" sz="2000" dirty="0"/>
              <a:t>Một vài trường hợp</a:t>
            </a:r>
          </a:p>
          <a:p>
            <a:pPr lvl="1"/>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User nhập dữ liệu không hợp lệ</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a:t>
            </a:r>
          </a:p>
          <a:p>
            <a:pPr lvl="1"/>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Một file cần open nhưng không tìm thấy</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a:t>
            </a:r>
          </a:p>
          <a:p>
            <a:pPr lvl="1"/>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Network connection problem</a:t>
            </a:r>
            <a:endParaRPr lang="en-US" dirty="0">
              <a:solidFill>
                <a:schemeClr val="tx1"/>
              </a:solidFill>
              <a:latin typeface="Cambria" panose="02040503050406030204" pitchFamily="18" charset="0"/>
              <a:ea typeface="Cambria" panose="02040503050406030204" pitchFamily="18" charset="0"/>
              <a:cs typeface="Tahoma" panose="020B0604030504040204" pitchFamily="34" charset="0"/>
            </a:endParaRPr>
          </a:p>
          <a:p>
            <a:pPr lvl="2"/>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556798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Calibri" panose="020F0502020204030204" pitchFamily="34" charset="0"/>
              </a:rPr>
              <a:t>Exception</a:t>
            </a:r>
            <a:endParaRPr lang="en-US" dirty="0"/>
          </a:p>
        </p:txBody>
      </p:sp>
      <p:sp>
        <p:nvSpPr>
          <p:cNvPr id="3" name="Text Placeholder 2"/>
          <p:cNvSpPr>
            <a:spLocks noGrp="1"/>
          </p:cNvSpPr>
          <p:nvPr>
            <p:ph type="body" idx="1"/>
          </p:nvPr>
        </p:nvSpPr>
        <p:spPr/>
        <p:txBody>
          <a:bodyPr/>
          <a:lstStyle/>
          <a:p>
            <a:r>
              <a:rPr lang="vi-VN" sz="2000" dirty="0">
                <a:solidFill>
                  <a:schemeClr val="tx1"/>
                </a:solidFill>
                <a:cs typeface="Tahoma" panose="020B0604030504040204" pitchFamily="34" charset="0"/>
              </a:rPr>
              <a:t>Các loại Exception</a:t>
            </a:r>
          </a:p>
          <a:p>
            <a:pPr lvl="1"/>
            <a:r>
              <a:rPr lang="en-US" b="1" dirty="0">
                <a:solidFill>
                  <a:schemeClr val="tx1"/>
                </a:solidFill>
                <a:latin typeface="Cambria" panose="02040503050406030204" pitchFamily="18" charset="0"/>
                <a:ea typeface="Cambria" panose="02040503050406030204" pitchFamily="18" charset="0"/>
                <a:cs typeface="Tahoma" panose="020B0604030504040204" pitchFamily="34" charset="0"/>
              </a:rPr>
              <a:t>Checked exceptions</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 </a:t>
            </a:r>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là exception xảy ra trong thời gian compile, còn được gọi là </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compile time exceptions</a:t>
            </a:r>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 </a:t>
            </a:r>
          </a:p>
          <a:p>
            <a:pPr lvl="2"/>
            <a:r>
              <a:rPr lang="vi-VN" dirty="0">
                <a:latin typeface="Cambria" panose="02040503050406030204" pitchFamily="18" charset="0"/>
                <a:ea typeface="Cambria" panose="02040503050406030204" pitchFamily="18" charset="0"/>
              </a:rPr>
              <a:t>Loại exception này không thể bỏ qua được trong quá trình compile, bắt buộc ta phải handle nó.</a:t>
            </a:r>
          </a:p>
          <a:p>
            <a:pPr lvl="2"/>
            <a:r>
              <a:rPr lang="en-US" dirty="0" err="1">
                <a:latin typeface="Cambria" panose="02040503050406030204" pitchFamily="18" charset="0"/>
                <a:ea typeface="Cambria" panose="02040503050406030204" pitchFamily="18" charset="0"/>
              </a:rPr>
              <a:t>Ví</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dụ</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IOException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FileNotFoundException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NoSuchFieldException</a:t>
            </a:r>
            <a:r>
              <a:rPr lang="en-US" dirty="0">
                <a:latin typeface="Cambria" panose="02040503050406030204" pitchFamily="18" charset="0"/>
                <a:ea typeface="Cambria" panose="02040503050406030204" pitchFamily="18" charset="0"/>
              </a:rPr>
              <a:t>, ….</a:t>
            </a:r>
            <a:endParaRPr lang="en-US" dirty="0">
              <a:solidFill>
                <a:schemeClr val="tx1"/>
              </a:solidFill>
              <a:latin typeface="Cambria" panose="02040503050406030204" pitchFamily="18" charset="0"/>
              <a:ea typeface="Cambria" panose="02040503050406030204" pitchFamily="18" charset="0"/>
              <a:cs typeface="Tahoma" panose="020B0604030504040204" pitchFamily="34" charset="0"/>
            </a:endParaRPr>
          </a:p>
          <a:p>
            <a:pPr lvl="1"/>
            <a:r>
              <a:rPr lang="en-US" b="1" dirty="0">
                <a:solidFill>
                  <a:schemeClr val="tx1"/>
                </a:solidFill>
                <a:latin typeface="Cambria" panose="02040503050406030204" pitchFamily="18" charset="0"/>
                <a:ea typeface="Cambria" panose="02040503050406030204" pitchFamily="18" charset="0"/>
                <a:cs typeface="Tahoma" panose="020B0604030504040204" pitchFamily="34" charset="0"/>
              </a:rPr>
              <a:t>Unchecked exceptions</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 </a:t>
            </a:r>
            <a:r>
              <a:rPr lang="vi-VN" dirty="0">
                <a:latin typeface="Cambria" panose="02040503050406030204" pitchFamily="18" charset="0"/>
                <a:ea typeface="Cambria" panose="02040503050406030204" pitchFamily="18" charset="0"/>
              </a:rPr>
              <a:t>Là loại exception xảy ra tại thời điểm thực thi chương trình, nó cũng có thể gọi là </a:t>
            </a:r>
            <a:r>
              <a:rPr lang="vi-VN" b="1" dirty="0">
                <a:latin typeface="Cambria" panose="02040503050406030204" pitchFamily="18" charset="0"/>
                <a:ea typeface="Cambria" panose="02040503050406030204" pitchFamily="18" charset="0"/>
              </a:rPr>
              <a:t>runtime exceptions</a:t>
            </a:r>
            <a:r>
              <a:rPr lang="vi-VN" dirty="0">
                <a:latin typeface="Cambria" panose="02040503050406030204" pitchFamily="18" charset="0"/>
                <a:ea typeface="Cambria" panose="02040503050406030204" pitchFamily="18" charset="0"/>
              </a:rPr>
              <a:t> đó là programming bugs, lỗi logic của chương trình.</a:t>
            </a:r>
          </a:p>
          <a:p>
            <a:pPr lvl="2"/>
            <a:r>
              <a:rPr lang="vi-VN" dirty="0">
                <a:latin typeface="Cambria" panose="02040503050406030204" pitchFamily="18" charset="0"/>
                <a:ea typeface="Cambria" panose="02040503050406030204" pitchFamily="18" charset="0"/>
              </a:rPr>
              <a:t>Loại exception này được bỏ qua trong quá trình compile, không bắt buộc ta phải handle nó.</a:t>
            </a:r>
          </a:p>
          <a:p>
            <a:pPr lvl="2"/>
            <a:r>
              <a:rPr lang="en-US" dirty="0" err="1">
                <a:solidFill>
                  <a:schemeClr val="tx1"/>
                </a:solidFill>
                <a:latin typeface="Cambria" panose="02040503050406030204" pitchFamily="18" charset="0"/>
                <a:ea typeface="Cambria" panose="02040503050406030204" pitchFamily="18" charset="0"/>
                <a:cs typeface="Tahoma" panose="020B0604030504040204" pitchFamily="34" charset="0"/>
              </a:rPr>
              <a:t>Ví</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a:t>
            </a:r>
            <a:r>
              <a:rPr lang="en-US" dirty="0" err="1">
                <a:solidFill>
                  <a:schemeClr val="tx1"/>
                </a:solidFill>
                <a:latin typeface="Cambria" panose="02040503050406030204" pitchFamily="18" charset="0"/>
                <a:ea typeface="Cambria" panose="02040503050406030204" pitchFamily="18" charset="0"/>
                <a:cs typeface="Tahoma" panose="020B0604030504040204" pitchFamily="34" charset="0"/>
              </a:rPr>
              <a:t>dụ</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a:t>
            </a:r>
            <a:r>
              <a:rPr lang="en-US" dirty="0" err="1">
                <a:solidFill>
                  <a:schemeClr val="tx1"/>
                </a:solidFill>
                <a:latin typeface="Cambria" panose="02040503050406030204" pitchFamily="18" charset="0"/>
                <a:ea typeface="Cambria" panose="02040503050406030204" pitchFamily="18" charset="0"/>
                <a:cs typeface="Tahoma" panose="020B0604030504040204" pitchFamily="34" charset="0"/>
              </a:rPr>
              <a:t>NullPointerException</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a:t>
            </a:r>
            <a:r>
              <a:rPr lang="en-US" dirty="0" err="1">
                <a:solidFill>
                  <a:schemeClr val="tx1"/>
                </a:solidFill>
                <a:latin typeface="Cambria" panose="02040503050406030204" pitchFamily="18" charset="0"/>
                <a:ea typeface="Cambria" panose="02040503050406030204" pitchFamily="18" charset="0"/>
                <a:cs typeface="Tahoma" panose="020B0604030504040204" pitchFamily="34" charset="0"/>
              </a:rPr>
              <a:t>NumberFormatException</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a:t>
            </a:r>
            <a:r>
              <a:rPr lang="en-US" dirty="0" err="1">
                <a:solidFill>
                  <a:schemeClr val="tx1"/>
                </a:solidFill>
                <a:latin typeface="Cambria" panose="02040503050406030204" pitchFamily="18" charset="0"/>
                <a:ea typeface="Cambria" panose="02040503050406030204" pitchFamily="18" charset="0"/>
                <a:cs typeface="Tahoma" panose="020B0604030504040204" pitchFamily="34" charset="0"/>
              </a:rPr>
              <a:t>ArrayIndexOutOfBoundsException</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a:t>
            </a:r>
            <a:r>
              <a:rPr lang="en-US" dirty="0" err="1">
                <a:solidFill>
                  <a:schemeClr val="tx1"/>
                </a:solidFill>
                <a:latin typeface="Cambria" panose="02040503050406030204" pitchFamily="18" charset="0"/>
                <a:ea typeface="Cambria" panose="02040503050406030204" pitchFamily="18" charset="0"/>
                <a:cs typeface="Tahoma" panose="020B0604030504040204" pitchFamily="34" charset="0"/>
              </a:rPr>
              <a:t>DivideByZeroException</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a:t>
            </a:r>
          </a:p>
          <a:p>
            <a:pPr lvl="1"/>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174556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Calibri" panose="020F0502020204030204" pitchFamily="34" charset="0"/>
              </a:rPr>
              <a:t>Exception</a:t>
            </a:r>
            <a:endParaRPr lang="en-US" dirty="0"/>
          </a:p>
        </p:txBody>
      </p:sp>
      <p:sp>
        <p:nvSpPr>
          <p:cNvPr id="3" name="Text Placeholder 2"/>
          <p:cNvSpPr>
            <a:spLocks noGrp="1"/>
          </p:cNvSpPr>
          <p:nvPr>
            <p:ph type="body" idx="1"/>
          </p:nvPr>
        </p:nvSpPr>
        <p:spPr/>
        <p:txBody>
          <a:bodyPr/>
          <a:lstStyle/>
          <a:p>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173362"/>
            <a:ext cx="4372585" cy="1495634"/>
          </a:xfrm>
          <a:prstGeom prst="rect">
            <a:avLst/>
          </a:prstGeom>
          <a:noFill/>
          <a:ln>
            <a:no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2429" y="3028950"/>
            <a:ext cx="4410691" cy="1867161"/>
          </a:xfrm>
          <a:prstGeom prst="rect">
            <a:avLst/>
          </a:prstGeom>
        </p:spPr>
      </p:pic>
      <p:sp>
        <p:nvSpPr>
          <p:cNvPr id="6" name="Rectangle 5"/>
          <p:cNvSpPr/>
          <p:nvPr/>
        </p:nvSpPr>
        <p:spPr>
          <a:xfrm>
            <a:off x="381000" y="3418480"/>
            <a:ext cx="2146028" cy="706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Checked Exception</a:t>
            </a:r>
            <a:endParaRPr lang="vi-VN" dirty="0"/>
          </a:p>
        </p:txBody>
      </p:sp>
      <p:cxnSp>
        <p:nvCxnSpPr>
          <p:cNvPr id="7" name="Straight Arrow Connector 6"/>
          <p:cNvCxnSpPr>
            <a:stCxn id="6" idx="3"/>
          </p:cNvCxnSpPr>
          <p:nvPr/>
        </p:nvCxnSpPr>
        <p:spPr>
          <a:xfrm>
            <a:off x="2527028" y="3771771"/>
            <a:ext cx="18184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81000" y="1521097"/>
            <a:ext cx="2146028" cy="706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Un-Checked Exception</a:t>
            </a:r>
            <a:endParaRPr lang="vi-VN" dirty="0"/>
          </a:p>
        </p:txBody>
      </p:sp>
      <p:cxnSp>
        <p:nvCxnSpPr>
          <p:cNvPr id="9" name="Straight Arrow Connector 8"/>
          <p:cNvCxnSpPr/>
          <p:nvPr/>
        </p:nvCxnSpPr>
        <p:spPr>
          <a:xfrm>
            <a:off x="2527028" y="1911162"/>
            <a:ext cx="18184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46306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Calibri" panose="020F0502020204030204" pitchFamily="34" charset="0"/>
              </a:rPr>
              <a:t>Exception</a:t>
            </a:r>
            <a:endParaRPr lang="en-US" dirty="0"/>
          </a:p>
        </p:txBody>
      </p:sp>
      <p:sp>
        <p:nvSpPr>
          <p:cNvPr id="3" name="Text Placeholder 2"/>
          <p:cNvSpPr>
            <a:spLocks noGrp="1"/>
          </p:cNvSpPr>
          <p:nvPr>
            <p:ph type="body" idx="1"/>
          </p:nvPr>
        </p:nvSpPr>
        <p:spPr/>
        <p:txBody>
          <a:bodyPr/>
          <a:lstStyle/>
          <a:p>
            <a:r>
              <a:rPr lang="en-US" sz="2000" dirty="0">
                <a:solidFill>
                  <a:schemeClr val="tx1"/>
                </a:solidFill>
                <a:latin typeface="Cambria" panose="02040503050406030204" pitchFamily="18" charset="0"/>
                <a:ea typeface="Cambria" panose="02040503050406030204" pitchFamily="18" charset="0"/>
                <a:cs typeface="Tahoma" panose="020B0604030504040204" pitchFamily="34" charset="0"/>
              </a:rPr>
              <a:t>Catching Exceptions</a:t>
            </a:r>
            <a:endParaRPr lang="vi-VN" sz="2000" dirty="0">
              <a:solidFill>
                <a:schemeClr val="tx1"/>
              </a:solidFill>
              <a:latin typeface="Cambria" panose="02040503050406030204" pitchFamily="18" charset="0"/>
              <a:ea typeface="Cambria" panose="02040503050406030204" pitchFamily="18" charset="0"/>
              <a:cs typeface="Tahoma" panose="020B0604030504040204" pitchFamily="34" charset="0"/>
            </a:endParaRPr>
          </a:p>
          <a:p>
            <a:pPr lvl="1"/>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Một method bắt ngoại lệ sử dụng 2 từ khóa </a:t>
            </a:r>
            <a:r>
              <a:rPr lang="en-US" b="1" dirty="0">
                <a:solidFill>
                  <a:schemeClr val="tx1"/>
                </a:solidFill>
                <a:latin typeface="Cambria" panose="02040503050406030204" pitchFamily="18" charset="0"/>
                <a:ea typeface="Cambria" panose="02040503050406030204" pitchFamily="18" charset="0"/>
                <a:cs typeface="Tahoma" panose="020B0604030504040204" pitchFamily="34" charset="0"/>
              </a:rPr>
              <a:t>try</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a:t>
            </a:r>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và</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a:t>
            </a:r>
            <a:r>
              <a:rPr lang="en-US" b="1" dirty="0">
                <a:solidFill>
                  <a:schemeClr val="tx1"/>
                </a:solidFill>
                <a:latin typeface="Cambria" panose="02040503050406030204" pitchFamily="18" charset="0"/>
                <a:ea typeface="Cambria" panose="02040503050406030204" pitchFamily="18" charset="0"/>
                <a:cs typeface="Tahoma" panose="020B0604030504040204" pitchFamily="34" charset="0"/>
              </a:rPr>
              <a:t>catch</a:t>
            </a:r>
            <a:endParaRPr lang="en-US" dirty="0">
              <a:solidFill>
                <a:schemeClr val="tx1"/>
              </a:solidFill>
              <a:latin typeface="Cambria" panose="02040503050406030204" pitchFamily="18" charset="0"/>
              <a:ea typeface="Cambria" panose="02040503050406030204" pitchFamily="18" charset="0"/>
              <a:cs typeface="Tahoma" panose="020B0604030504040204" pitchFamily="34" charset="0"/>
            </a:endParaRPr>
          </a:p>
          <a:p>
            <a:pPr lvl="1"/>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A try/catch block </a:t>
            </a:r>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được đặt xung quanh đoạn code có xảy ra exception </a:t>
            </a:r>
            <a:endParaRPr lang="en-US" dirty="0">
              <a:solidFill>
                <a:schemeClr val="tx1"/>
              </a:solidFill>
              <a:latin typeface="Cambria" panose="02040503050406030204" pitchFamily="18" charset="0"/>
              <a:ea typeface="Cambria" panose="02040503050406030204" pitchFamily="18" charset="0"/>
              <a:cs typeface="Tahoma" panose="020B0604030504040204" pitchFamily="34" charset="0"/>
            </a:endParaRPr>
          </a:p>
          <a:p>
            <a:pPr lvl="1"/>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Có thể sử dụng </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Multiple Catch Blocks</a:t>
            </a:r>
          </a:p>
          <a:p>
            <a:pPr lvl="1"/>
            <a:endParaRPr lang="en-US"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3257550"/>
            <a:ext cx="3239737" cy="1689540"/>
          </a:xfrm>
          <a:prstGeom prst="rect">
            <a:avLst/>
          </a:prstGeom>
        </p:spPr>
      </p:pic>
    </p:spTree>
    <p:extLst>
      <p:ext uri="{BB962C8B-B14F-4D97-AF65-F5344CB8AC3E}">
        <p14:creationId xmlns:p14="http://schemas.microsoft.com/office/powerpoint/2010/main" val="36757488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b="1" dirty="0">
                <a:solidFill>
                  <a:schemeClr val="tx1"/>
                </a:solidFill>
                <a:latin typeface="Cambria" panose="02040503050406030204" pitchFamily="18" charset="0"/>
                <a:ea typeface="Cambria" panose="02040503050406030204" pitchFamily="18" charset="0"/>
                <a:cs typeface="Tahoma" panose="020B0604030504040204" pitchFamily="34" charset="0"/>
              </a:rPr>
              <a:t>E</a:t>
            </a:r>
            <a:r>
              <a:rPr lang="en-US" sz="3200" b="1" dirty="0" err="1">
                <a:solidFill>
                  <a:schemeClr val="tx1"/>
                </a:solidFill>
                <a:latin typeface="Cambria" panose="02040503050406030204" pitchFamily="18" charset="0"/>
                <a:ea typeface="Cambria" panose="02040503050406030204" pitchFamily="18" charset="0"/>
                <a:cs typeface="Tahoma" panose="020B0604030504040204" pitchFamily="34" charset="0"/>
              </a:rPr>
              <a:t>xception</a:t>
            </a:r>
            <a:endParaRPr lang="en-US" b="1" dirty="0"/>
          </a:p>
        </p:txBody>
      </p:sp>
      <p:sp>
        <p:nvSpPr>
          <p:cNvPr id="3" name="Text Placeholder 2"/>
          <p:cNvSpPr>
            <a:spLocks noGrp="1"/>
          </p:cNvSpPr>
          <p:nvPr>
            <p:ph type="body" idx="1"/>
          </p:nvPr>
        </p:nvSpPr>
        <p:spPr/>
        <p:txBody>
          <a:bodyPr/>
          <a:lstStyle/>
          <a:p>
            <a:r>
              <a:rPr lang="en-US" sz="2000" dirty="0">
                <a:solidFill>
                  <a:schemeClr val="tx1"/>
                </a:solidFill>
                <a:latin typeface="Cambria" panose="02040503050406030204" pitchFamily="18" charset="0"/>
                <a:ea typeface="Cambria" panose="02040503050406030204" pitchFamily="18" charset="0"/>
                <a:cs typeface="Tahoma" panose="020B0604030504040204" pitchFamily="34" charset="0"/>
              </a:rPr>
              <a:t>Throws/Throw exception</a:t>
            </a:r>
            <a:endParaRPr lang="vi-VN" sz="2000" dirty="0">
              <a:solidFill>
                <a:schemeClr val="tx1"/>
              </a:solidFill>
              <a:latin typeface="Cambria" panose="02040503050406030204" pitchFamily="18" charset="0"/>
              <a:ea typeface="Cambria" panose="02040503050406030204" pitchFamily="18" charset="0"/>
              <a:cs typeface="Tahoma" panose="020B0604030504040204" pitchFamily="34" charset="0"/>
            </a:endParaRPr>
          </a:p>
          <a:p>
            <a:pPr lvl="1"/>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Nếu một method khong handle </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checked </a:t>
            </a:r>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exception thì method đó phải khai báo sử dụng từ khóa </a:t>
            </a:r>
            <a:r>
              <a:rPr lang="vi-VN" b="1" dirty="0">
                <a:solidFill>
                  <a:schemeClr val="tx1"/>
                </a:solidFill>
                <a:latin typeface="Cambria" panose="02040503050406030204" pitchFamily="18" charset="0"/>
                <a:ea typeface="Cambria" panose="02040503050406030204" pitchFamily="18" charset="0"/>
                <a:cs typeface="Tahoma" panose="020B0604030504040204" pitchFamily="34" charset="0"/>
              </a:rPr>
              <a:t>throws. </a:t>
            </a:r>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Từ khóa này xuất hiện ở cuối </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method's signature</a:t>
            </a:r>
          </a:p>
          <a:p>
            <a:pPr lvl="1"/>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You can throw an exception, either a newly instantiated one or an exception that you just caught, by using the </a:t>
            </a:r>
            <a:r>
              <a:rPr lang="en-US" b="1" dirty="0">
                <a:solidFill>
                  <a:schemeClr val="tx1"/>
                </a:solidFill>
                <a:latin typeface="Cambria" panose="02040503050406030204" pitchFamily="18" charset="0"/>
                <a:ea typeface="Cambria" panose="02040503050406030204" pitchFamily="18" charset="0"/>
                <a:cs typeface="Tahoma" panose="020B0604030504040204" pitchFamily="34" charset="0"/>
              </a:rPr>
              <a:t>throw</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keyword.</a:t>
            </a:r>
          </a:p>
          <a:p>
            <a:endParaRPr lang="en-US" dirty="0"/>
          </a:p>
        </p:txBody>
      </p:sp>
      <p:pic>
        <p:nvPicPr>
          <p:cNvPr id="4" name="Picture 3" descr="C:\Users\thanhtran\Desktop\bv.PNG"/>
          <p:cNvPicPr>
            <a:picLocks noGrp="1" noChangeAspect="1" noChangeArrowheads="1"/>
          </p:cNvPicPr>
          <p:nvPr/>
        </p:nvPicPr>
        <p:blipFill>
          <a:blip r:embed="rId2"/>
          <a:srcRect/>
          <a:stretch>
            <a:fillRect/>
          </a:stretch>
        </p:blipFill>
        <p:spPr bwMode="auto">
          <a:xfrm>
            <a:off x="3836382" y="3257550"/>
            <a:ext cx="4279345" cy="1573052"/>
          </a:xfrm>
          <a:prstGeom prst="rect">
            <a:avLst/>
          </a:prstGeom>
          <a:noFill/>
        </p:spPr>
      </p:pic>
    </p:spTree>
    <p:extLst>
      <p:ext uri="{BB962C8B-B14F-4D97-AF65-F5344CB8AC3E}">
        <p14:creationId xmlns:p14="http://schemas.microsoft.com/office/powerpoint/2010/main" val="19537753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273844"/>
            <a:ext cx="5467405" cy="640200"/>
          </a:xfrm>
        </p:spPr>
        <p:txBody>
          <a:bodyPr/>
          <a:lstStyle/>
          <a:p>
            <a:r>
              <a:rPr lang="vi-VN" sz="3200" b="1" dirty="0">
                <a:solidFill>
                  <a:schemeClr val="tx1"/>
                </a:solidFill>
                <a:cs typeface="Tahoma" panose="020B0604030504040204" pitchFamily="34" charset="0"/>
              </a:rPr>
              <a:t>E</a:t>
            </a:r>
            <a:r>
              <a:rPr lang="en-US" sz="3200" b="1" dirty="0" err="1">
                <a:solidFill>
                  <a:schemeClr val="tx1"/>
                </a:solidFill>
                <a:cs typeface="Tahoma" panose="020B0604030504040204" pitchFamily="34" charset="0"/>
              </a:rPr>
              <a:t>xception</a:t>
            </a:r>
            <a:endParaRPr lang="en-US" sz="3200" b="1" dirty="0">
              <a:solidFill>
                <a:schemeClr val="tx1"/>
              </a:solidFill>
              <a:cs typeface="Tahoma" panose="020B0604030504040204" pitchFamily="34" charset="0"/>
            </a:endParaRPr>
          </a:p>
        </p:txBody>
      </p:sp>
      <p:sp>
        <p:nvSpPr>
          <p:cNvPr id="3" name="Text Placeholder 2"/>
          <p:cNvSpPr>
            <a:spLocks noGrp="1"/>
          </p:cNvSpPr>
          <p:nvPr>
            <p:ph type="body" idx="1"/>
          </p:nvPr>
        </p:nvSpPr>
        <p:spPr/>
        <p:txBody>
          <a:bodyPr/>
          <a:lstStyle/>
          <a:p>
            <a:r>
              <a:rPr lang="en-US" sz="2000" dirty="0">
                <a:solidFill>
                  <a:schemeClr val="tx1"/>
                </a:solidFill>
                <a:latin typeface="+mj-lt"/>
                <a:ea typeface="Cambria" panose="02040503050406030204" pitchFamily="18" charset="0"/>
                <a:cs typeface="Tahoma" panose="020B0604030504040204" pitchFamily="34" charset="0"/>
              </a:rPr>
              <a:t>The Finally Block</a:t>
            </a:r>
          </a:p>
          <a:p>
            <a:pPr lvl="1"/>
            <a:r>
              <a:rPr lang="vi-VN" b="1" dirty="0">
                <a:latin typeface="+mj-lt"/>
              </a:rPr>
              <a:t>Khối lệnh finally trong java</a:t>
            </a:r>
            <a:r>
              <a:rPr lang="vi-VN" dirty="0">
                <a:latin typeface="+mj-lt"/>
              </a:rPr>
              <a:t> được sử dụng để thực thi các lệnh quan trọng như đóng kết nối, đóng cá stream,...</a:t>
            </a:r>
          </a:p>
          <a:p>
            <a:pPr lvl="1"/>
            <a:r>
              <a:rPr lang="vi-VN" b="1" dirty="0">
                <a:latin typeface="+mj-lt"/>
              </a:rPr>
              <a:t>Khối lệnh finally trong java luôn được thực thi</a:t>
            </a:r>
            <a:r>
              <a:rPr lang="vi-VN" dirty="0">
                <a:latin typeface="+mj-lt"/>
              </a:rPr>
              <a:t> cho dù có </a:t>
            </a:r>
            <a:r>
              <a:rPr lang="vi-VN" b="1" dirty="0">
                <a:latin typeface="+mj-lt"/>
              </a:rPr>
              <a:t>ngoại lệ xảy ra hay không</a:t>
            </a:r>
            <a:r>
              <a:rPr lang="vi-VN" dirty="0">
                <a:latin typeface="+mj-lt"/>
              </a:rPr>
              <a:t> hoặc </a:t>
            </a:r>
            <a:r>
              <a:rPr lang="vi-VN" b="1" dirty="0">
                <a:latin typeface="+mj-lt"/>
              </a:rPr>
              <a:t>gặp lệnh return</a:t>
            </a:r>
            <a:r>
              <a:rPr lang="vi-VN" dirty="0">
                <a:latin typeface="+mj-lt"/>
              </a:rPr>
              <a:t> trong khối try.</a:t>
            </a:r>
          </a:p>
          <a:p>
            <a:pPr lvl="1"/>
            <a:endParaRPr lang="en-US" dirty="0">
              <a:latin typeface="+mj-lt"/>
              <a:ea typeface="Cambria" panose="020405030504060302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9255" y="3000919"/>
            <a:ext cx="3874049" cy="1768450"/>
          </a:xfrm>
          <a:prstGeom prst="rect">
            <a:avLst/>
          </a:prstGeom>
        </p:spPr>
      </p:pic>
      <p:pic>
        <p:nvPicPr>
          <p:cNvPr id="1026" name="Picture 2" descr="flow của khối lệnh finally trong java">
            <a:extLst>
              <a:ext uri="{FF2B5EF4-FFF2-40B4-BE49-F238E27FC236}">
                <a16:creationId xmlns="" xmlns:a16="http://schemas.microsoft.com/office/drawing/2014/main" id="{EBD8C2B5-F65D-47DB-86DE-FDD2BDA651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876550"/>
            <a:ext cx="2393563" cy="206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1338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b="1" dirty="0">
                <a:solidFill>
                  <a:schemeClr val="tx1"/>
                </a:solidFill>
                <a:cs typeface="Tahoma" panose="020B0604030504040204" pitchFamily="34" charset="0"/>
              </a:rPr>
              <a:t>E</a:t>
            </a:r>
            <a:r>
              <a:rPr lang="en-US" sz="3200" b="1" dirty="0" err="1">
                <a:solidFill>
                  <a:schemeClr val="tx1"/>
                </a:solidFill>
                <a:cs typeface="Tahoma" panose="020B0604030504040204" pitchFamily="34" charset="0"/>
              </a:rPr>
              <a:t>xception</a:t>
            </a:r>
            <a:endParaRPr lang="en-US" sz="3200" b="1" dirty="0"/>
          </a:p>
        </p:txBody>
      </p:sp>
      <p:sp>
        <p:nvSpPr>
          <p:cNvPr id="3" name="Text Placeholder 2"/>
          <p:cNvSpPr>
            <a:spLocks noGrp="1"/>
          </p:cNvSpPr>
          <p:nvPr>
            <p:ph type="body" idx="1"/>
          </p:nvPr>
        </p:nvSpPr>
        <p:spPr/>
        <p:txBody>
          <a:bodyPr/>
          <a:lstStyle/>
          <a:p>
            <a:r>
              <a:rPr lang="en-US" sz="2000" dirty="0">
                <a:solidFill>
                  <a:schemeClr val="tx1"/>
                </a:solidFill>
                <a:latin typeface="+mj-lt"/>
                <a:ea typeface="Cambria" panose="02040503050406030204" pitchFamily="18" charset="0"/>
                <a:cs typeface="Tahoma" panose="020B0604030504040204" pitchFamily="34" charset="0"/>
              </a:rPr>
              <a:t>Exceptions</a:t>
            </a:r>
            <a:r>
              <a:rPr lang="vi-VN" sz="2000" dirty="0">
                <a:solidFill>
                  <a:schemeClr val="tx1"/>
                </a:solidFill>
                <a:latin typeface="+mj-lt"/>
                <a:cs typeface="Tahoma" panose="020B0604030504040204" pitchFamily="34" charset="0"/>
              </a:rPr>
              <a:t> tự định nghĩa</a:t>
            </a:r>
            <a:r>
              <a:rPr lang="en-US" sz="2000" dirty="0">
                <a:solidFill>
                  <a:schemeClr val="tx1"/>
                </a:solidFill>
                <a:latin typeface="+mj-lt"/>
                <a:cs typeface="Tahoma" panose="020B0604030504040204" pitchFamily="34" charset="0"/>
              </a:rPr>
              <a:t> </a:t>
            </a:r>
            <a:r>
              <a:rPr lang="vi-VN" sz="2000" dirty="0">
                <a:solidFill>
                  <a:schemeClr val="tx1"/>
                </a:solidFill>
                <a:latin typeface="+mj-lt"/>
                <a:cs typeface="Tahoma" panose="020B0604030504040204" pitchFamily="34" charset="0"/>
              </a:rPr>
              <a:t>(Custom Exception)</a:t>
            </a:r>
            <a:endParaRPr lang="en-US" sz="2000" dirty="0">
              <a:solidFill>
                <a:schemeClr val="tx1"/>
              </a:solidFill>
              <a:latin typeface="+mj-lt"/>
              <a:ea typeface="Cambria" panose="02040503050406030204" pitchFamily="18" charset="0"/>
              <a:cs typeface="Tahoma" panose="020B0604030504040204" pitchFamily="34" charset="0"/>
            </a:endParaRPr>
          </a:p>
          <a:p>
            <a:pPr lvl="1"/>
            <a:r>
              <a:rPr lang="vi-VN" b="1" dirty="0">
                <a:latin typeface="+mj-lt"/>
              </a:rPr>
              <a:t>Custom Exception</a:t>
            </a:r>
            <a:r>
              <a:rPr lang="vi-VN" dirty="0">
                <a:latin typeface="+mj-lt"/>
              </a:rPr>
              <a:t> là ngoại lệ do người dùng tự định nghĩa. Custom Exception trong Java được sử dụng để tùy biến ngoại lệ theo yêu cầu của người dùng.</a:t>
            </a:r>
            <a:endParaRPr lang="en-US" dirty="0">
              <a:solidFill>
                <a:schemeClr val="tx1"/>
              </a:solidFill>
              <a:latin typeface="+mj-lt"/>
              <a:ea typeface="Cambria" panose="02040503050406030204" pitchFamily="18" charset="0"/>
              <a:cs typeface="Tahoma" panose="020B0604030504040204" pitchFamily="34" charset="0"/>
            </a:endParaRPr>
          </a:p>
          <a:p>
            <a:pPr lvl="2"/>
            <a:r>
              <a:rPr lang="vi-VN" dirty="0">
                <a:latin typeface="+mj-lt"/>
              </a:rPr>
              <a:t>Thông thường, để tạo ra custom exception thuộc loại </a:t>
            </a:r>
            <a:r>
              <a:rPr lang="vi-VN" b="1" dirty="0">
                <a:latin typeface="+mj-lt"/>
              </a:rPr>
              <a:t>checked</a:t>
            </a:r>
            <a:r>
              <a:rPr lang="vi-VN" dirty="0">
                <a:latin typeface="+mj-lt"/>
              </a:rPr>
              <a:t> chúng ta kế thừa từ lớp </a:t>
            </a:r>
            <a:r>
              <a:rPr lang="vi-VN" b="1" dirty="0">
                <a:latin typeface="+mj-lt"/>
              </a:rPr>
              <a:t>Exception</a:t>
            </a:r>
            <a:r>
              <a:rPr lang="vi-VN" dirty="0">
                <a:latin typeface="+mj-lt"/>
              </a:rPr>
              <a:t>. Để tạo custom exception thuộc loại </a:t>
            </a:r>
            <a:r>
              <a:rPr lang="vi-VN" b="1" dirty="0">
                <a:latin typeface="+mj-lt"/>
              </a:rPr>
              <a:t>unchecked</a:t>
            </a:r>
            <a:r>
              <a:rPr lang="vi-VN" dirty="0">
                <a:latin typeface="+mj-lt"/>
              </a:rPr>
              <a:t> chúng ta kế thừa từ lớp </a:t>
            </a:r>
            <a:r>
              <a:rPr lang="vi-VN" b="1" dirty="0">
                <a:latin typeface="+mj-lt"/>
              </a:rPr>
              <a:t>RuntimeException</a:t>
            </a:r>
            <a:r>
              <a:rPr lang="vi-VN" dirty="0">
                <a:latin typeface="+mj-lt"/>
              </a:rPr>
              <a:t>.</a:t>
            </a:r>
            <a:endParaRPr lang="en-US" dirty="0">
              <a:solidFill>
                <a:schemeClr val="tx1"/>
              </a:solidFill>
              <a:latin typeface="+mj-lt"/>
              <a:ea typeface="Cambria" panose="02040503050406030204" pitchFamily="18" charset="0"/>
              <a:cs typeface="Tahoma" panose="020B0604030504040204" pitchFamily="34" charset="0"/>
            </a:endParaRPr>
          </a:p>
          <a:p>
            <a:pPr lvl="1"/>
            <a:endParaRPr lang="en-US" dirty="0">
              <a:latin typeface="+mj-lt"/>
              <a:ea typeface="Cambria" panose="02040503050406030204" pitchFamily="18" charset="0"/>
            </a:endParaRPr>
          </a:p>
        </p:txBody>
      </p:sp>
      <p:pic>
        <p:nvPicPr>
          <p:cNvPr id="4" name="Picture 3">
            <a:extLst>
              <a:ext uri="{FF2B5EF4-FFF2-40B4-BE49-F238E27FC236}">
                <a16:creationId xmlns="" xmlns:a16="http://schemas.microsoft.com/office/drawing/2014/main" id="{54047629-43E7-4834-949A-7DC6AAB2FE4E}"/>
              </a:ext>
            </a:extLst>
          </p:cNvPr>
          <p:cNvPicPr>
            <a:picLocks noChangeAspect="1"/>
          </p:cNvPicPr>
          <p:nvPr/>
        </p:nvPicPr>
        <p:blipFill>
          <a:blip r:embed="rId2"/>
          <a:stretch>
            <a:fillRect/>
          </a:stretch>
        </p:blipFill>
        <p:spPr>
          <a:xfrm>
            <a:off x="1905000" y="3486150"/>
            <a:ext cx="6524625" cy="952500"/>
          </a:xfrm>
          <a:prstGeom prst="rect">
            <a:avLst/>
          </a:prstGeom>
        </p:spPr>
      </p:pic>
    </p:spTree>
    <p:extLst>
      <p:ext uri="{BB962C8B-B14F-4D97-AF65-F5344CB8AC3E}">
        <p14:creationId xmlns:p14="http://schemas.microsoft.com/office/powerpoint/2010/main" val="13627788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DAO &amp; DTO</a:t>
            </a:r>
          </a:p>
        </p:txBody>
      </p:sp>
      <p:sp>
        <p:nvSpPr>
          <p:cNvPr id="3" name="Text Placeholder 2"/>
          <p:cNvSpPr>
            <a:spLocks noGrp="1"/>
          </p:cNvSpPr>
          <p:nvPr>
            <p:ph type="body" idx="1"/>
          </p:nvPr>
        </p:nvSpPr>
        <p:spPr/>
        <p:txBody>
          <a:bodyPr/>
          <a:lstStyle/>
          <a:p>
            <a:r>
              <a:rPr lang="en-US" b="1" dirty="0"/>
              <a:t>Data Access Object (DAO)</a:t>
            </a:r>
            <a:r>
              <a:rPr lang="en-US" dirty="0"/>
              <a:t> Pattern </a:t>
            </a:r>
            <a:r>
              <a:rPr lang="en-US" dirty="0" err="1"/>
              <a:t>là</a:t>
            </a:r>
            <a:r>
              <a:rPr lang="en-US" dirty="0"/>
              <a:t> </a:t>
            </a:r>
            <a:r>
              <a:rPr lang="en-US" dirty="0" err="1"/>
              <a:t>một</a:t>
            </a:r>
            <a:r>
              <a:rPr lang="en-US" dirty="0"/>
              <a:t> </a:t>
            </a:r>
            <a:r>
              <a:rPr lang="en-US" dirty="0" err="1"/>
              <a:t>trong</a:t>
            </a:r>
            <a:r>
              <a:rPr lang="en-US" dirty="0"/>
              <a:t> </a:t>
            </a:r>
            <a:r>
              <a:rPr lang="en-US" dirty="0" err="1"/>
              <a:t>những</a:t>
            </a:r>
            <a:r>
              <a:rPr lang="en-US" dirty="0"/>
              <a:t> Pattern </a:t>
            </a:r>
            <a:r>
              <a:rPr lang="en-US" dirty="0" err="1"/>
              <a:t>thuộc</a:t>
            </a:r>
            <a:r>
              <a:rPr lang="en-US" dirty="0"/>
              <a:t> </a:t>
            </a:r>
            <a:r>
              <a:rPr lang="en-US" dirty="0" err="1"/>
              <a:t>nhóm</a:t>
            </a:r>
            <a:r>
              <a:rPr lang="en-US" dirty="0"/>
              <a:t> </a:t>
            </a:r>
            <a:r>
              <a:rPr lang="en-US" dirty="0" err="1"/>
              <a:t>cấu</a:t>
            </a:r>
            <a:r>
              <a:rPr lang="en-US" dirty="0"/>
              <a:t> </a:t>
            </a:r>
            <a:r>
              <a:rPr lang="en-US" dirty="0" err="1"/>
              <a:t>trúc</a:t>
            </a:r>
            <a:r>
              <a:rPr lang="en-US" dirty="0"/>
              <a:t> (Structural Pattern). </a:t>
            </a:r>
          </a:p>
          <a:p>
            <a:pPr lvl="1"/>
            <a:r>
              <a:rPr lang="vi-VN" dirty="0">
                <a:latin typeface="Cambria" panose="02040503050406030204" pitchFamily="18" charset="0"/>
                <a:ea typeface="Cambria" panose="02040503050406030204" pitchFamily="18" charset="0"/>
              </a:rPr>
              <a:t>DAO Pattern dựa trên các nguyên tắc thiết kế </a:t>
            </a:r>
            <a:r>
              <a:rPr lang="vi-VN" b="1" dirty="0">
                <a:latin typeface="Cambria" panose="02040503050406030204" pitchFamily="18" charset="0"/>
                <a:ea typeface="Cambria" panose="02040503050406030204" pitchFamily="18" charset="0"/>
              </a:rPr>
              <a:t>abstraction</a:t>
            </a:r>
            <a:r>
              <a:rPr lang="vi-VN" dirty="0">
                <a:latin typeface="Cambria" panose="02040503050406030204" pitchFamily="18" charset="0"/>
                <a:ea typeface="Cambria" panose="02040503050406030204" pitchFamily="18" charset="0"/>
              </a:rPr>
              <a:t> và </a:t>
            </a:r>
            <a:r>
              <a:rPr lang="vi-VN" b="1" dirty="0">
                <a:latin typeface="Cambria" panose="02040503050406030204" pitchFamily="18" charset="0"/>
                <a:ea typeface="Cambria" panose="02040503050406030204" pitchFamily="18" charset="0"/>
              </a:rPr>
              <a:t>encapsulation</a:t>
            </a:r>
            <a:r>
              <a:rPr lang="vi-VN" dirty="0">
                <a:latin typeface="Cambria" panose="02040503050406030204" pitchFamily="18" charset="0"/>
                <a:ea typeface="Cambria" panose="02040503050406030204" pitchFamily="18" charset="0"/>
              </a:rPr>
              <a:t>. Nó bảo vệ phần còn lại của ứng dụng khỏi mọi thay đổi trong lớp lưu trữ</a:t>
            </a:r>
            <a:endParaRPr lang="en-US" dirty="0">
              <a:latin typeface="Cambria" panose="02040503050406030204" pitchFamily="18" charset="0"/>
              <a:ea typeface="Cambria" panose="02040503050406030204" pitchFamily="18" charset="0"/>
            </a:endParaRPr>
          </a:p>
          <a:p>
            <a:pPr lvl="1"/>
            <a:r>
              <a:rPr lang="vi-VN" dirty="0">
                <a:latin typeface="Cambria" panose="02040503050406030204" pitchFamily="18" charset="0"/>
                <a:ea typeface="Cambria" panose="02040503050406030204" pitchFamily="18" charset="0"/>
              </a:rPr>
              <a:t>Trong Java, DAO được triển khai theo nhiều cách khác nhau như Java Persistence API,  Enterprise Java Bean (EJ</a:t>
            </a:r>
            <a:r>
              <a:rPr lang="en-US" dirty="0">
                <a:latin typeface="Cambria" panose="02040503050406030204" pitchFamily="18" charset="0"/>
                <a:ea typeface="Cambria" panose="02040503050406030204" pitchFamily="18" charset="0"/>
              </a:rPr>
              <a:t>B</a:t>
            </a:r>
            <a:r>
              <a:rPr lang="vi-VN" dirty="0">
                <a:latin typeface="Cambria" panose="02040503050406030204" pitchFamily="18" charset="0"/>
                <a:ea typeface="Cambria" panose="02040503050406030204" pitchFamily="18" charset="0"/>
              </a:rPr>
              <a:t>), Object-relational mapping (ORM) với các implement cụ thể như Hibernate, iBATIS, Spring JPA, …</a:t>
            </a:r>
            <a:endParaRPr lang="en-US" dirty="0">
              <a:latin typeface="Cambria" panose="02040503050406030204" pitchFamily="18" charset="0"/>
              <a:ea typeface="Cambria" panose="02040503050406030204" pitchFamily="18" charset="0"/>
            </a:endParaRPr>
          </a:p>
        </p:txBody>
      </p:sp>
      <p:pic>
        <p:nvPicPr>
          <p:cNvPr id="1026" name="Picture 2" descr="https://gpcoder.com/wp-content/uploads/2019/01/design-patterns-dao-intr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943350"/>
            <a:ext cx="3924300" cy="65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07009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DAO &amp; DTO</a:t>
            </a:r>
          </a:p>
        </p:txBody>
      </p:sp>
      <p:sp>
        <p:nvSpPr>
          <p:cNvPr id="3" name="Text Placeholder 2"/>
          <p:cNvSpPr>
            <a:spLocks noGrp="1"/>
          </p:cNvSpPr>
          <p:nvPr>
            <p:ph type="body" idx="1"/>
          </p:nvPr>
        </p:nvSpPr>
        <p:spPr>
          <a:xfrm>
            <a:off x="228600" y="1428750"/>
            <a:ext cx="4267200" cy="3263400"/>
          </a:xfrm>
        </p:spPr>
        <p:txBody>
          <a:bodyPr/>
          <a:lstStyle/>
          <a:p>
            <a:r>
              <a:rPr lang="vi-VN" sz="1300" b="1" dirty="0"/>
              <a:t>BusinessObject</a:t>
            </a:r>
            <a:r>
              <a:rPr lang="vi-VN" sz="1300" dirty="0"/>
              <a:t> : đại diện cho Client, yêu cầu truy cập vào nguồn dữ liệu để lấy và lưu trữ dữ liệu.</a:t>
            </a:r>
          </a:p>
          <a:p>
            <a:r>
              <a:rPr lang="vi-VN" sz="1300" b="1" dirty="0"/>
              <a:t>DataAccessObject</a:t>
            </a:r>
            <a:r>
              <a:rPr lang="vi-VN" sz="1300" dirty="0"/>
              <a:t> (DAO): là một interface định nghĩa các phương thức trừu tượng việc triển khai truy cập dữ liệu cơ bản cho BusinessObject để cho phép truy cập vào nguồn dữ liệu (DataSource).</a:t>
            </a:r>
          </a:p>
          <a:p>
            <a:r>
              <a:rPr lang="vi-VN" sz="1300" b="1" dirty="0"/>
              <a:t>DataAccessObjectConcrete</a:t>
            </a:r>
            <a:r>
              <a:rPr lang="vi-VN" sz="1300" dirty="0"/>
              <a:t> : cài đặt các phương thức được định nghĩa trong DAO, lớp này sẽ thao tác trực tiếp với nguồn dữ liệu (DataSource).</a:t>
            </a:r>
          </a:p>
          <a:p>
            <a:r>
              <a:rPr lang="vi-VN" sz="1300" b="1" dirty="0"/>
              <a:t>DataSource</a:t>
            </a:r>
            <a:r>
              <a:rPr lang="vi-VN" sz="1300" dirty="0"/>
              <a:t> : là nơi chứa dữ liệu, nó có thể là database, xml, json, text file, webservice, …</a:t>
            </a:r>
          </a:p>
          <a:p>
            <a:r>
              <a:rPr lang="vi-VN" sz="1300" b="1" dirty="0"/>
              <a:t>TransferObject</a:t>
            </a:r>
            <a:r>
              <a:rPr lang="vi-VN" sz="1300" dirty="0"/>
              <a:t> : là một POJO (Plain old Java object) object, chứa các phương thức get/set được sử dụng để lưu trữ dữ liệu và được sử dụng trong DAO class.</a:t>
            </a:r>
          </a:p>
          <a:p>
            <a:endParaRPr lang="en-US" dirty="0"/>
          </a:p>
        </p:txBody>
      </p:sp>
      <p:pic>
        <p:nvPicPr>
          <p:cNvPr id="2050" name="Picture 2" descr="https://gpcoder.com/wp-content/uploads/2019/01/design-patterns-dao-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581150"/>
            <a:ext cx="4493002" cy="2675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9683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DAO &amp; DTO</a:t>
            </a:r>
          </a:p>
        </p:txBody>
      </p:sp>
      <p:sp>
        <p:nvSpPr>
          <p:cNvPr id="3" name="Text Placeholder 2"/>
          <p:cNvSpPr>
            <a:spLocks noGrp="1"/>
          </p:cNvSpPr>
          <p:nvPr>
            <p:ph type="body" idx="1"/>
          </p:nvPr>
        </p:nvSpPr>
        <p:spPr/>
        <p:txBody>
          <a:bodyPr/>
          <a:lstStyle/>
          <a:p>
            <a:r>
              <a:rPr lang="en-US" b="1" dirty="0"/>
              <a:t>T</a:t>
            </a:r>
            <a:r>
              <a:rPr lang="vi-VN" b="1" dirty="0"/>
              <a:t>ransfer Object/ Data Transfer Object Pattern</a:t>
            </a:r>
            <a:r>
              <a:rPr lang="vi-VN" dirty="0"/>
              <a:t> là một dạng Architectural Design Pattern, được sử dụng khi chúng ta muốn truyền dữ liệu qua lại giữa các tầng trong ứng dụng, giữa Client – Server. </a:t>
            </a:r>
            <a:endParaRPr lang="en-US" dirty="0"/>
          </a:p>
          <a:p>
            <a:pPr lvl="1"/>
            <a:r>
              <a:rPr lang="vi-VN" dirty="0"/>
              <a:t>Data Transfer Object (DTO) còn được gọi là </a:t>
            </a:r>
            <a:r>
              <a:rPr lang="vi-VN" b="1" dirty="0"/>
              <a:t>Value Object</a:t>
            </a:r>
            <a:r>
              <a:rPr lang="vi-VN" dirty="0"/>
              <a:t> (VO).</a:t>
            </a:r>
            <a:endParaRPr lang="en-US" dirty="0"/>
          </a:p>
        </p:txBody>
      </p:sp>
    </p:spTree>
    <p:extLst>
      <p:ext uri="{BB962C8B-B14F-4D97-AF65-F5344CB8AC3E}">
        <p14:creationId xmlns:p14="http://schemas.microsoft.com/office/powerpoint/2010/main" val="857838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b="1" dirty="0">
                <a:cs typeface="Calibri" panose="020F0502020204030204" pitchFamily="34" charset="0"/>
              </a:rPr>
              <a:t>Cài đặt</a:t>
            </a:r>
            <a:endParaRPr lang="en-US" dirty="0"/>
          </a:p>
        </p:txBody>
      </p:sp>
      <p:sp>
        <p:nvSpPr>
          <p:cNvPr id="3" name="Text Placeholder 2"/>
          <p:cNvSpPr>
            <a:spLocks noGrp="1"/>
          </p:cNvSpPr>
          <p:nvPr>
            <p:ph type="body" idx="1"/>
          </p:nvPr>
        </p:nvSpPr>
        <p:spPr>
          <a:xfrm>
            <a:off x="381000" y="1200150"/>
            <a:ext cx="7886700" cy="3263400"/>
          </a:xfrm>
        </p:spPr>
        <p:txBody>
          <a:bodyPr/>
          <a:lstStyle/>
          <a:p>
            <a:r>
              <a:rPr lang="en-US" sz="2000" dirty="0" err="1"/>
              <a:t>Jdk</a:t>
            </a:r>
            <a:r>
              <a:rPr lang="en-US" sz="2000" dirty="0"/>
              <a:t> </a:t>
            </a:r>
            <a:r>
              <a:rPr lang="vi-VN" sz="2000" dirty="0"/>
              <a:t>8</a:t>
            </a:r>
          </a:p>
          <a:p>
            <a:pPr lvl="1"/>
            <a:r>
              <a:rPr lang="en-US" dirty="0">
                <a:latin typeface="Cambria" panose="02040503050406030204" pitchFamily="18" charset="0"/>
                <a:ea typeface="Cambria" panose="02040503050406030204" pitchFamily="18" charset="0"/>
                <a:hlinkClick r:id="rId2"/>
              </a:rPr>
              <a:t>https://www.oracle.com/java/technologies/javase/javase-jdk8-downloads.html</a:t>
            </a:r>
            <a:endParaRPr lang="en-US" dirty="0">
              <a:latin typeface="Cambria" panose="02040503050406030204" pitchFamily="18" charset="0"/>
              <a:ea typeface="Cambria" panose="02040503050406030204" pitchFamily="18" charset="0"/>
            </a:endParaRPr>
          </a:p>
          <a:p>
            <a:pPr lvl="1" fontAlgn="base"/>
            <a:r>
              <a:rPr lang="vi-VN" sz="1600" dirty="0">
                <a:latin typeface="Cambria" panose="02040503050406030204" pitchFamily="18" charset="0"/>
                <a:ea typeface="Cambria" panose="02040503050406030204" pitchFamily="18" charset="0"/>
              </a:rPr>
              <a:t>Install</a:t>
            </a:r>
            <a:r>
              <a:rPr lang="en-US" sz="1600" dirty="0">
                <a:latin typeface="Cambria" panose="02040503050406030204" pitchFamily="18" charset="0"/>
                <a:ea typeface="Cambria" panose="02040503050406030204" pitchFamily="18" charset="0"/>
              </a:rPr>
              <a:t> </a:t>
            </a:r>
          </a:p>
          <a:p>
            <a:pPr lvl="1" fontAlgn="base"/>
            <a:r>
              <a:rPr lang="vi-VN" sz="1600" dirty="0">
                <a:latin typeface="Cambria" panose="02040503050406030204" pitchFamily="18" charset="0"/>
                <a:ea typeface="Cambria" panose="02040503050406030204" pitchFamily="18" charset="0"/>
              </a:rPr>
              <a:t>Cấu hình biến môi trường cho Java</a:t>
            </a:r>
            <a:r>
              <a:rPr lang="en-US" sz="1600" dirty="0">
                <a:latin typeface="Cambria" panose="02040503050406030204" pitchFamily="18" charset="0"/>
                <a:ea typeface="Cambria" panose="02040503050406030204" pitchFamily="18" charset="0"/>
              </a:rPr>
              <a:t>:</a:t>
            </a:r>
            <a:endParaRPr lang="vi-VN" sz="1600" dirty="0">
              <a:latin typeface="Cambria" panose="02040503050406030204" pitchFamily="18" charset="0"/>
              <a:ea typeface="Cambria" panose="02040503050406030204" pitchFamily="18" charset="0"/>
            </a:endParaRPr>
          </a:p>
          <a:p>
            <a:pPr lvl="2" fontAlgn="base"/>
            <a:r>
              <a:rPr lang="vi-VN" sz="1400" dirty="0">
                <a:latin typeface="Cambria" panose="02040503050406030204" pitchFamily="18" charset="0"/>
                <a:ea typeface="Cambria" panose="02040503050406030204" pitchFamily="18" charset="0"/>
              </a:rPr>
              <a:t>N</a:t>
            </a:r>
            <a:r>
              <a:rPr lang="en-US" sz="1400" dirty="0" err="1">
                <a:latin typeface="Cambria" panose="02040503050406030204" pitchFamily="18" charset="0"/>
                <a:ea typeface="Cambria" panose="02040503050406030204" pitchFamily="18" charset="0"/>
              </a:rPr>
              <a:t>hấn</a:t>
            </a:r>
            <a:r>
              <a:rPr lang="en-US" sz="1400" dirty="0">
                <a:latin typeface="Cambria" panose="02040503050406030204" pitchFamily="18" charset="0"/>
                <a:ea typeface="Cambria" panose="02040503050406030204" pitchFamily="18" charset="0"/>
              </a:rPr>
              <a:t> </a:t>
            </a:r>
            <a:r>
              <a:rPr lang="en-US" sz="1400" dirty="0" err="1">
                <a:latin typeface="Cambria" panose="02040503050406030204" pitchFamily="18" charset="0"/>
                <a:ea typeface="Cambria" panose="02040503050406030204" pitchFamily="18" charset="0"/>
              </a:rPr>
              <a:t>phải</a:t>
            </a:r>
            <a:r>
              <a:rPr lang="en-US" sz="1400" dirty="0">
                <a:latin typeface="Cambria" panose="02040503050406030204" pitchFamily="18" charset="0"/>
                <a:ea typeface="Cambria" panose="02040503050406030204" pitchFamily="18" charset="0"/>
              </a:rPr>
              <a:t> </a:t>
            </a:r>
            <a:r>
              <a:rPr lang="en-US" sz="1400" dirty="0" err="1">
                <a:latin typeface="Cambria" panose="02040503050406030204" pitchFamily="18" charset="0"/>
                <a:ea typeface="Cambria" panose="02040503050406030204" pitchFamily="18" charset="0"/>
              </a:rPr>
              <a:t>chuột</a:t>
            </a:r>
            <a:r>
              <a:rPr lang="en-US" sz="1400" dirty="0">
                <a:latin typeface="Cambria" panose="02040503050406030204" pitchFamily="18" charset="0"/>
                <a:ea typeface="Cambria" panose="02040503050406030204" pitchFamily="18" charset="0"/>
              </a:rPr>
              <a:t> </a:t>
            </a:r>
            <a:r>
              <a:rPr lang="en-US" sz="1400" dirty="0" err="1">
                <a:latin typeface="Cambria" panose="02040503050406030204" pitchFamily="18" charset="0"/>
                <a:ea typeface="Cambria" panose="02040503050406030204" pitchFamily="18" charset="0"/>
              </a:rPr>
              <a:t>vào</a:t>
            </a:r>
            <a:r>
              <a:rPr lang="en-US" sz="1400" dirty="0">
                <a:latin typeface="Cambria" panose="02040503050406030204" pitchFamily="18" charset="0"/>
                <a:ea typeface="Cambria" panose="02040503050406030204" pitchFamily="18" charset="0"/>
              </a:rPr>
              <a:t> Computer, </a:t>
            </a:r>
            <a:r>
              <a:rPr lang="en-US" sz="1400" dirty="0" err="1">
                <a:latin typeface="Cambria" panose="02040503050406030204" pitchFamily="18" charset="0"/>
                <a:ea typeface="Cambria" panose="02040503050406030204" pitchFamily="18" charset="0"/>
              </a:rPr>
              <a:t>chọn</a:t>
            </a:r>
            <a:r>
              <a:rPr lang="en-US" sz="1400" dirty="0">
                <a:latin typeface="Cambria" panose="02040503050406030204" pitchFamily="18" charset="0"/>
                <a:ea typeface="Cambria" panose="02040503050406030204" pitchFamily="18" charset="0"/>
              </a:rPr>
              <a:t> Properties.</a:t>
            </a:r>
            <a:endParaRPr lang="vi-VN" sz="1400" dirty="0">
              <a:latin typeface="Cambria" panose="02040503050406030204" pitchFamily="18" charset="0"/>
              <a:ea typeface="Cambria" panose="02040503050406030204" pitchFamily="18" charset="0"/>
            </a:endParaRPr>
          </a:p>
          <a:p>
            <a:pPr lvl="2" fontAlgn="base"/>
            <a:r>
              <a:rPr lang="en-US" sz="1400" dirty="0">
                <a:latin typeface="Cambria" panose="02040503050406030204" pitchFamily="18" charset="0"/>
                <a:ea typeface="Cambria" panose="02040503050406030204" pitchFamily="18" charset="0"/>
              </a:rPr>
              <a:t>Click Advanced </a:t>
            </a:r>
            <a:r>
              <a:rPr lang="vi-VN" sz="1400" dirty="0">
                <a:latin typeface="Cambria" panose="02040503050406030204" pitchFamily="18" charset="0"/>
                <a:ea typeface="Cambria" panose="02040503050406030204" pitchFamily="18" charset="0"/>
              </a:rPr>
              <a:t>System settings và chọn</a:t>
            </a:r>
            <a:r>
              <a:rPr lang="en-US" sz="1400" dirty="0">
                <a:latin typeface="Cambria" panose="02040503050406030204" pitchFamily="18" charset="0"/>
                <a:ea typeface="Cambria" panose="02040503050406030204" pitchFamily="18" charset="0"/>
              </a:rPr>
              <a:t> Environment Variables.</a:t>
            </a:r>
          </a:p>
          <a:p>
            <a:pPr lvl="2" fontAlgn="base"/>
            <a:r>
              <a:rPr lang="vi-VN" sz="1400" dirty="0">
                <a:latin typeface="Cambria" panose="02040503050406030204" pitchFamily="18" charset="0"/>
                <a:ea typeface="Cambria" panose="02040503050406030204" pitchFamily="18" charset="0"/>
              </a:rPr>
              <a:t>Nhấn </a:t>
            </a:r>
            <a:r>
              <a:rPr lang="vi-VN" sz="1400" b="1" i="1" dirty="0">
                <a:latin typeface="Cambria" panose="02040503050406030204" pitchFamily="18" charset="0"/>
                <a:ea typeface="Cambria" panose="02040503050406030204" pitchFamily="18" charset="0"/>
              </a:rPr>
              <a:t>New</a:t>
            </a:r>
            <a:r>
              <a:rPr lang="vi-VN" sz="1400" dirty="0">
                <a:latin typeface="Cambria" panose="02040503050406030204" pitchFamily="18" charset="0"/>
                <a:ea typeface="Cambria" panose="02040503050406030204" pitchFamily="18" charset="0"/>
              </a:rPr>
              <a:t> để tạo mới một biến môi trường có tên </a:t>
            </a:r>
            <a:r>
              <a:rPr lang="vi-VN" sz="1400" b="1" dirty="0">
                <a:latin typeface="Cambria" panose="02040503050406030204" pitchFamily="18" charset="0"/>
                <a:ea typeface="Cambria" panose="02040503050406030204" pitchFamily="18" charset="0"/>
              </a:rPr>
              <a:t>JAVA_HOME</a:t>
            </a:r>
            <a:r>
              <a:rPr lang="vi-VN" sz="1400" dirty="0">
                <a:latin typeface="Cambria" panose="02040503050406030204" pitchFamily="18" charset="0"/>
                <a:ea typeface="Cambria" panose="02040503050406030204" pitchFamily="18" charset="0"/>
              </a:rPr>
              <a:t>.</a:t>
            </a:r>
          </a:p>
          <a:p>
            <a:pPr lvl="2" fontAlgn="base"/>
            <a:r>
              <a:rPr lang="vi-VN" sz="1400" dirty="0">
                <a:latin typeface="Cambria" panose="02040503050406030204" pitchFamily="18" charset="0"/>
                <a:ea typeface="Cambria" panose="02040503050406030204" pitchFamily="18" charset="0"/>
              </a:rPr>
              <a:t>Nhập giá trị biến là đường dẫn jdk vừa cài đặt</a:t>
            </a:r>
          </a:p>
          <a:p>
            <a:pPr lvl="3" fontAlgn="base"/>
            <a:r>
              <a:rPr lang="vi-VN" dirty="0">
                <a:latin typeface="Cambria" panose="02040503050406030204" pitchFamily="18" charset="0"/>
                <a:ea typeface="Cambria" panose="02040503050406030204" pitchFamily="18" charset="0"/>
              </a:rPr>
              <a:t>Ex: </a:t>
            </a:r>
            <a:r>
              <a:rPr lang="vi-VN" dirty="0">
                <a:solidFill>
                  <a:srgbClr val="FF0000"/>
                </a:solidFill>
                <a:latin typeface="Cambria" panose="02040503050406030204" pitchFamily="18" charset="0"/>
                <a:ea typeface="Cambria" panose="02040503050406030204" pitchFamily="18" charset="0"/>
              </a:rPr>
              <a:t>JAVA_HOME = C:\Program Files\Java\jdk1.8.0_251</a:t>
            </a:r>
            <a:endParaRPr lang="en-US" dirty="0">
              <a:solidFill>
                <a:srgbClr val="FF0000"/>
              </a:solidFill>
              <a:latin typeface="Cambria" panose="02040503050406030204" pitchFamily="18" charset="0"/>
              <a:ea typeface="Cambria" panose="02040503050406030204" pitchFamily="18" charset="0"/>
            </a:endParaRPr>
          </a:p>
          <a:p>
            <a:pPr lvl="2" fontAlgn="base"/>
            <a:r>
              <a:rPr lang="en-US" sz="1400" dirty="0">
                <a:latin typeface="Cambria" panose="02040503050406030204" pitchFamily="18" charset="0"/>
                <a:ea typeface="Cambria" panose="02040503050406030204" pitchFamily="18" charset="0"/>
              </a:rPr>
              <a:t>Click OK.</a:t>
            </a:r>
          </a:p>
        </p:txBody>
      </p:sp>
    </p:spTree>
    <p:extLst>
      <p:ext uri="{BB962C8B-B14F-4D97-AF65-F5344CB8AC3E}">
        <p14:creationId xmlns:p14="http://schemas.microsoft.com/office/powerpoint/2010/main" val="290583067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DAO &amp; DTO</a:t>
            </a:r>
          </a:p>
        </p:txBody>
      </p:sp>
      <p:sp>
        <p:nvSpPr>
          <p:cNvPr id="3" name="Text Placeholder 2"/>
          <p:cNvSpPr>
            <a:spLocks noGrp="1"/>
          </p:cNvSpPr>
          <p:nvPr>
            <p:ph type="body" idx="1"/>
          </p:nvPr>
        </p:nvSpPr>
        <p:spPr/>
        <p:txBody>
          <a:bodyPr/>
          <a:lstStyle/>
          <a:p>
            <a:endParaRPr lang="en-US" dirty="0"/>
          </a:p>
        </p:txBody>
      </p:sp>
      <p:pic>
        <p:nvPicPr>
          <p:cNvPr id="3074" name="Picture 2" descr="https://gpcoder.com/wp-content/uploads/2019/02/design-patterns-dto-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428750"/>
            <a:ext cx="5912393" cy="2879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4958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DAO &amp; DTO</a:t>
            </a:r>
          </a:p>
        </p:txBody>
      </p:sp>
      <p:sp>
        <p:nvSpPr>
          <p:cNvPr id="3" name="Text Placeholder 2"/>
          <p:cNvSpPr>
            <a:spLocks noGrp="1"/>
          </p:cNvSpPr>
          <p:nvPr>
            <p:ph type="body" idx="1"/>
          </p:nvPr>
        </p:nvSpPr>
        <p:spPr/>
        <p:txBody>
          <a:bodyPr/>
          <a:lstStyle/>
          <a:p>
            <a:endParaRPr lang="en-US" dirty="0"/>
          </a:p>
        </p:txBody>
      </p:sp>
      <p:pic>
        <p:nvPicPr>
          <p:cNvPr id="5122" name="Picture 2" descr="https://gpcoder.com/wp-content/uploads/2019/01/design-patterns-dao-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581150"/>
            <a:ext cx="5482166"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446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b="1" dirty="0">
                <a:cs typeface="Calibri" panose="020F0502020204030204" pitchFamily="34" charset="0"/>
              </a:rPr>
              <a:t>Cài đặt</a:t>
            </a:r>
            <a:endParaRPr lang="en-US" dirty="0"/>
          </a:p>
        </p:txBody>
      </p:sp>
      <p:sp>
        <p:nvSpPr>
          <p:cNvPr id="3" name="Text Placeholder 2"/>
          <p:cNvSpPr>
            <a:spLocks noGrp="1"/>
          </p:cNvSpPr>
          <p:nvPr>
            <p:ph type="body" idx="1"/>
          </p:nvPr>
        </p:nvSpPr>
        <p:spPr/>
        <p:txBody>
          <a:bodyPr/>
          <a:lstStyle/>
          <a:p>
            <a:pPr lvl="1" fontAlgn="base"/>
            <a:r>
              <a:rPr lang="en-US" sz="1700" dirty="0"/>
              <a:t>Update PATH:</a:t>
            </a:r>
            <a:endParaRPr lang="vi-VN" sz="1700" dirty="0"/>
          </a:p>
          <a:p>
            <a:pPr lvl="2" fontAlgn="base"/>
            <a:r>
              <a:rPr lang="en-US" dirty="0">
                <a:latin typeface="Cambria" panose="02040503050406030204" pitchFamily="18" charset="0"/>
                <a:ea typeface="Cambria" panose="02040503050406030204" pitchFamily="18" charset="0"/>
              </a:rPr>
              <a:t>In System variables, find PATH </a:t>
            </a:r>
            <a:endParaRPr lang="vi-VN" dirty="0">
              <a:latin typeface="Cambria" panose="02040503050406030204" pitchFamily="18" charset="0"/>
              <a:ea typeface="Cambria" panose="02040503050406030204" pitchFamily="18" charset="0"/>
            </a:endParaRPr>
          </a:p>
          <a:p>
            <a:pPr lvl="2" fontAlgn="base"/>
            <a:r>
              <a:rPr lang="en-US" dirty="0">
                <a:latin typeface="Cambria" panose="02040503050406030204" pitchFamily="18" charset="0"/>
                <a:ea typeface="Cambria" panose="02040503050406030204" pitchFamily="18" charset="0"/>
              </a:rPr>
              <a:t>Add: </a:t>
            </a:r>
            <a:r>
              <a:rPr lang="en-US" dirty="0">
                <a:solidFill>
                  <a:srgbClr val="FF0000"/>
                </a:solidFill>
                <a:latin typeface="Cambria" panose="02040503050406030204" pitchFamily="18" charset="0"/>
                <a:ea typeface="Cambria" panose="02040503050406030204" pitchFamily="18" charset="0"/>
              </a:rPr>
              <a:t>%JAVA_HOME%\bin;</a:t>
            </a:r>
            <a:endParaRPr lang="vi-VN" dirty="0">
              <a:solidFill>
                <a:srgbClr val="FF0000"/>
              </a:solidFill>
              <a:latin typeface="Cambria" panose="02040503050406030204" pitchFamily="18" charset="0"/>
              <a:ea typeface="Cambria" panose="02040503050406030204" pitchFamily="18" charset="0"/>
            </a:endParaRPr>
          </a:p>
          <a:p>
            <a:pPr lvl="1" fontAlgn="base"/>
            <a:r>
              <a:rPr lang="vi-VN" sz="1700" dirty="0"/>
              <a:t>Mở cmd và gõ lệnh sau đẻe kiểm tra java được set up đúng</a:t>
            </a:r>
          </a:p>
          <a:p>
            <a:pPr lvl="2" fontAlgn="base"/>
            <a:r>
              <a:rPr lang="en-US" dirty="0">
                <a:solidFill>
                  <a:srgbClr val="FF0000"/>
                </a:solidFill>
                <a:latin typeface="Cambria" panose="02040503050406030204" pitchFamily="18" charset="0"/>
                <a:ea typeface="Cambria" panose="02040503050406030204" pitchFamily="18" charset="0"/>
              </a:rPr>
              <a:t>java –version</a:t>
            </a:r>
          </a:p>
          <a:p>
            <a:r>
              <a:rPr lang="en-US" b="1" dirty="0"/>
              <a:t>Eclipse</a:t>
            </a:r>
            <a:r>
              <a:rPr lang="en-US" dirty="0"/>
              <a:t>:</a:t>
            </a:r>
          </a:p>
          <a:p>
            <a:pPr lvl="1"/>
            <a:r>
              <a:rPr lang="en-US" dirty="0"/>
              <a:t>Download eclipse</a:t>
            </a:r>
          </a:p>
          <a:p>
            <a:pPr lvl="2"/>
            <a:r>
              <a:rPr lang="en-US" dirty="0">
                <a:hlinkClick r:id="rId2"/>
              </a:rPr>
              <a:t>https://www.eclipse.org/downloads/packages/release/Mars/2</a:t>
            </a:r>
            <a:endParaRPr lang="en-US" dirty="0"/>
          </a:p>
          <a:p>
            <a:pPr lvl="1"/>
            <a:r>
              <a:rPr lang="en-US" dirty="0"/>
              <a:t>Download zip file, extract and open </a:t>
            </a:r>
            <a:r>
              <a:rPr lang="en-US" dirty="0" smtClean="0"/>
              <a:t>eclipse</a:t>
            </a:r>
            <a:endParaRPr lang="en-US" dirty="0"/>
          </a:p>
        </p:txBody>
      </p:sp>
    </p:spTree>
    <p:extLst>
      <p:ext uri="{BB962C8B-B14F-4D97-AF65-F5344CB8AC3E}">
        <p14:creationId xmlns:p14="http://schemas.microsoft.com/office/powerpoint/2010/main" val="7916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600" b="1" dirty="0">
                <a:cs typeface="Calibri" panose="020F0502020204030204" pitchFamily="34" charset="0"/>
              </a:rPr>
              <a:t>Cài đặt</a:t>
            </a:r>
            <a:endParaRPr lang="en-US" dirty="0"/>
          </a:p>
        </p:txBody>
      </p:sp>
      <p:sp>
        <p:nvSpPr>
          <p:cNvPr id="3" name="Text Placeholder 2"/>
          <p:cNvSpPr>
            <a:spLocks noGrp="1"/>
          </p:cNvSpPr>
          <p:nvPr>
            <p:ph type="body"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1066800" y="1132960"/>
            <a:ext cx="6113318" cy="3735917"/>
          </a:xfrm>
          <a:prstGeom prst="rect">
            <a:avLst/>
          </a:prstGeom>
        </p:spPr>
      </p:pic>
    </p:spTree>
    <p:extLst>
      <p:ext uri="{BB962C8B-B14F-4D97-AF65-F5344CB8AC3E}">
        <p14:creationId xmlns:p14="http://schemas.microsoft.com/office/powerpoint/2010/main" val="32000293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cs typeface="Calibri" panose="020F0502020204030204" pitchFamily="34" charset="0"/>
              </a:rPr>
              <a:t>Rule &amp; </a:t>
            </a:r>
            <a:r>
              <a:rPr lang="vi-VN" sz="3600" b="1" dirty="0">
                <a:cs typeface="Calibri" panose="020F0502020204030204" pitchFamily="34" charset="0"/>
              </a:rPr>
              <a:t>cú pháp</a:t>
            </a:r>
            <a:endParaRPr lang="en-US" dirty="0"/>
          </a:p>
        </p:txBody>
      </p:sp>
      <p:sp>
        <p:nvSpPr>
          <p:cNvPr id="3" name="Text Placeholder 2"/>
          <p:cNvSpPr>
            <a:spLocks noGrp="1"/>
          </p:cNvSpPr>
          <p:nvPr>
            <p:ph type="body" idx="1"/>
          </p:nvPr>
        </p:nvSpPr>
        <p:spPr/>
        <p:txBody>
          <a:bodyPr/>
          <a:lstStyle/>
          <a:p>
            <a:r>
              <a:rPr lang="vi-VN" sz="2000" b="1" dirty="0">
                <a:solidFill>
                  <a:schemeClr val="tx1"/>
                </a:solidFill>
                <a:latin typeface="Cambria" panose="02040503050406030204" pitchFamily="18" charset="0"/>
                <a:ea typeface="Cambria" panose="02040503050406030204" pitchFamily="18" charset="0"/>
                <a:cs typeface="Tahoma" pitchFamily="34" charset="0"/>
              </a:rPr>
              <a:t>Phân biệt hoa thường</a:t>
            </a:r>
            <a:r>
              <a:rPr lang="en-US" sz="2000" b="1" dirty="0">
                <a:solidFill>
                  <a:schemeClr val="tx1"/>
                </a:solidFill>
                <a:latin typeface="Cambria" panose="02040503050406030204" pitchFamily="18" charset="0"/>
                <a:ea typeface="Cambria" panose="02040503050406030204" pitchFamily="18" charset="0"/>
                <a:cs typeface="Tahoma" pitchFamily="34" charset="0"/>
              </a:rPr>
              <a:t>: </a:t>
            </a:r>
            <a:r>
              <a:rPr lang="vi-VN" sz="2000" dirty="0">
                <a:solidFill>
                  <a:schemeClr val="tx1"/>
                </a:solidFill>
                <a:latin typeface="Cambria" panose="02040503050406030204" pitchFamily="18" charset="0"/>
                <a:ea typeface="Cambria" panose="02040503050406030204" pitchFamily="18" charset="0"/>
                <a:cs typeface="Tahoma" pitchFamily="34" charset="0"/>
              </a:rPr>
              <a:t>ví dụ </a:t>
            </a:r>
            <a:r>
              <a:rPr lang="en-US" sz="2000" b="1" dirty="0">
                <a:solidFill>
                  <a:schemeClr val="tx1"/>
                </a:solidFill>
                <a:latin typeface="Cambria" panose="02040503050406030204" pitchFamily="18" charset="0"/>
                <a:ea typeface="Cambria" panose="02040503050406030204" pitchFamily="18" charset="0"/>
                <a:cs typeface="Tahoma" pitchFamily="34" charset="0"/>
              </a:rPr>
              <a:t>Hello</a:t>
            </a:r>
            <a:r>
              <a:rPr lang="en-US" sz="2000" dirty="0">
                <a:solidFill>
                  <a:schemeClr val="tx1"/>
                </a:solidFill>
                <a:latin typeface="Cambria" panose="02040503050406030204" pitchFamily="18" charset="0"/>
                <a:ea typeface="Cambria" panose="02040503050406030204" pitchFamily="18" charset="0"/>
                <a:cs typeface="Tahoma" pitchFamily="34" charset="0"/>
              </a:rPr>
              <a:t> </a:t>
            </a:r>
            <a:r>
              <a:rPr lang="vi-VN" sz="2000" dirty="0">
                <a:solidFill>
                  <a:schemeClr val="tx1"/>
                </a:solidFill>
                <a:latin typeface="Cambria" panose="02040503050406030204" pitchFamily="18" charset="0"/>
                <a:ea typeface="Cambria" panose="02040503050406030204" pitchFamily="18" charset="0"/>
                <a:cs typeface="Tahoma" pitchFamily="34" charset="0"/>
              </a:rPr>
              <a:t>và</a:t>
            </a:r>
            <a:r>
              <a:rPr lang="en-US" sz="2000" dirty="0">
                <a:solidFill>
                  <a:schemeClr val="tx1"/>
                </a:solidFill>
                <a:latin typeface="Cambria" panose="02040503050406030204" pitchFamily="18" charset="0"/>
                <a:ea typeface="Cambria" panose="02040503050406030204" pitchFamily="18" charset="0"/>
                <a:cs typeface="Tahoma" pitchFamily="34" charset="0"/>
              </a:rPr>
              <a:t> </a:t>
            </a:r>
            <a:r>
              <a:rPr lang="en-US" sz="2000" b="1" dirty="0">
                <a:solidFill>
                  <a:schemeClr val="tx1"/>
                </a:solidFill>
                <a:latin typeface="Cambria" panose="02040503050406030204" pitchFamily="18" charset="0"/>
                <a:ea typeface="Cambria" panose="02040503050406030204" pitchFamily="18" charset="0"/>
                <a:cs typeface="Tahoma" pitchFamily="34" charset="0"/>
              </a:rPr>
              <a:t>hello</a:t>
            </a:r>
            <a:r>
              <a:rPr lang="en-US" sz="2000" dirty="0">
                <a:solidFill>
                  <a:schemeClr val="tx1"/>
                </a:solidFill>
                <a:latin typeface="Cambria" panose="02040503050406030204" pitchFamily="18" charset="0"/>
                <a:ea typeface="Cambria" panose="02040503050406030204" pitchFamily="18" charset="0"/>
                <a:cs typeface="Tahoma" pitchFamily="34" charset="0"/>
              </a:rPr>
              <a:t> </a:t>
            </a:r>
            <a:r>
              <a:rPr lang="vi-VN" sz="2000" dirty="0">
                <a:solidFill>
                  <a:schemeClr val="tx1"/>
                </a:solidFill>
                <a:latin typeface="Cambria" panose="02040503050406030204" pitchFamily="18" charset="0"/>
                <a:ea typeface="Cambria" panose="02040503050406030204" pitchFamily="18" charset="0"/>
                <a:cs typeface="Tahoma" pitchFamily="34" charset="0"/>
              </a:rPr>
              <a:t>mang ý nghĩa khác nhau trong Java</a:t>
            </a:r>
          </a:p>
          <a:p>
            <a:r>
              <a:rPr lang="vi-VN" sz="2000" b="1" dirty="0">
                <a:solidFill>
                  <a:schemeClr val="tx1"/>
                </a:solidFill>
                <a:latin typeface="Cambria" panose="02040503050406030204" pitchFamily="18" charset="0"/>
                <a:ea typeface="Cambria" panose="02040503050406030204" pitchFamily="18" charset="0"/>
                <a:cs typeface="Tahoma" pitchFamily="34" charset="0"/>
              </a:rPr>
              <a:t>Tên </a:t>
            </a:r>
            <a:r>
              <a:rPr lang="en-US" sz="2000" b="1" dirty="0">
                <a:solidFill>
                  <a:schemeClr val="tx1"/>
                </a:solidFill>
                <a:latin typeface="Cambria" panose="02040503050406030204" pitchFamily="18" charset="0"/>
                <a:ea typeface="Cambria" panose="02040503050406030204" pitchFamily="18" charset="0"/>
                <a:cs typeface="Tahoma" pitchFamily="34" charset="0"/>
              </a:rPr>
              <a:t>Class: </a:t>
            </a:r>
            <a:r>
              <a:rPr lang="vi-VN" sz="2000" dirty="0">
                <a:solidFill>
                  <a:schemeClr val="tx1"/>
                </a:solidFill>
                <a:latin typeface="Cambria" panose="02040503050406030204" pitchFamily="18" charset="0"/>
                <a:ea typeface="Cambria" panose="02040503050406030204" pitchFamily="18" charset="0"/>
                <a:cs typeface="Tahoma" pitchFamily="34" charset="0"/>
              </a:rPr>
              <a:t>Kí tự đầu tiên nên viết hoa. Nếu có nhiều từ thì viết hoa kí tự đầu tiên của mỗi từ (CamelCase) và là một danh từ</a:t>
            </a:r>
          </a:p>
          <a:p>
            <a:pPr lvl="1"/>
            <a:r>
              <a:rPr lang="en-US" sz="1700" b="1" dirty="0">
                <a:solidFill>
                  <a:schemeClr val="tx1"/>
                </a:solidFill>
                <a:latin typeface="Cambria" panose="02040503050406030204" pitchFamily="18" charset="0"/>
                <a:ea typeface="Cambria" panose="02040503050406030204" pitchFamily="18" charset="0"/>
                <a:cs typeface="Tahoma" pitchFamily="34" charset="0"/>
              </a:rPr>
              <a:t>Example:</a:t>
            </a:r>
            <a:r>
              <a:rPr lang="en-US" sz="1700" dirty="0">
                <a:solidFill>
                  <a:schemeClr val="tx1"/>
                </a:solidFill>
                <a:latin typeface="Cambria" panose="02040503050406030204" pitchFamily="18" charset="0"/>
                <a:ea typeface="Cambria" panose="02040503050406030204" pitchFamily="18" charset="0"/>
                <a:cs typeface="Tahoma" pitchFamily="34" charset="0"/>
              </a:rPr>
              <a:t> </a:t>
            </a:r>
            <a:r>
              <a:rPr lang="en-US" sz="1700" i="1" dirty="0">
                <a:solidFill>
                  <a:schemeClr val="tx1"/>
                </a:solidFill>
                <a:latin typeface="Cambria" panose="02040503050406030204" pitchFamily="18" charset="0"/>
                <a:ea typeface="Cambria" panose="02040503050406030204" pitchFamily="18" charset="0"/>
                <a:cs typeface="Tahoma" pitchFamily="34" charset="0"/>
              </a:rPr>
              <a:t>class </a:t>
            </a:r>
            <a:r>
              <a:rPr lang="en-US" sz="1700" i="1" dirty="0" err="1">
                <a:solidFill>
                  <a:schemeClr val="tx1"/>
                </a:solidFill>
                <a:latin typeface="Cambria" panose="02040503050406030204" pitchFamily="18" charset="0"/>
                <a:ea typeface="Cambria" panose="02040503050406030204" pitchFamily="18" charset="0"/>
                <a:cs typeface="Tahoma" pitchFamily="34" charset="0"/>
              </a:rPr>
              <a:t>MyFirstJavaClass</a:t>
            </a:r>
            <a:endParaRPr lang="en-US" sz="1700" i="1" dirty="0">
              <a:solidFill>
                <a:schemeClr val="tx1"/>
              </a:solidFill>
              <a:latin typeface="Cambria" panose="02040503050406030204" pitchFamily="18" charset="0"/>
              <a:ea typeface="Cambria" panose="02040503050406030204" pitchFamily="18" charset="0"/>
              <a:cs typeface="Tahoma" pitchFamily="34" charset="0"/>
            </a:endParaRPr>
          </a:p>
          <a:p>
            <a:r>
              <a:rPr lang="vi-VN" sz="2000" b="1" dirty="0">
                <a:solidFill>
                  <a:schemeClr val="tx1"/>
                </a:solidFill>
                <a:latin typeface="Cambria" panose="02040503050406030204" pitchFamily="18" charset="0"/>
                <a:ea typeface="Cambria" panose="02040503050406030204" pitchFamily="18" charset="0"/>
                <a:cs typeface="Tahoma" pitchFamily="34" charset="0"/>
              </a:rPr>
              <a:t>Tên </a:t>
            </a:r>
            <a:r>
              <a:rPr lang="en-US" sz="2000" b="1" dirty="0">
                <a:solidFill>
                  <a:schemeClr val="tx1"/>
                </a:solidFill>
                <a:latin typeface="Cambria" panose="02040503050406030204" pitchFamily="18" charset="0"/>
                <a:ea typeface="Cambria" panose="02040503050406030204" pitchFamily="18" charset="0"/>
                <a:cs typeface="Tahoma" pitchFamily="34" charset="0"/>
              </a:rPr>
              <a:t>Method: </a:t>
            </a:r>
            <a:r>
              <a:rPr lang="vi-VN" sz="2000" dirty="0">
                <a:solidFill>
                  <a:schemeClr val="tx1"/>
                </a:solidFill>
                <a:cs typeface="Tahoma" pitchFamily="34" charset="0"/>
              </a:rPr>
              <a:t>Nếu có nhiều từ thì viết hoa kí tự đầu tiên của mỗi từ (CamelCase) và là một động từ</a:t>
            </a:r>
            <a:endParaRPr lang="vi-VN" sz="2000" dirty="0">
              <a:solidFill>
                <a:schemeClr val="tx1"/>
              </a:solidFill>
              <a:latin typeface="Cambria" panose="02040503050406030204" pitchFamily="18" charset="0"/>
              <a:ea typeface="Cambria" panose="02040503050406030204" pitchFamily="18" charset="0"/>
              <a:cs typeface="Tahoma" pitchFamily="34" charset="0"/>
            </a:endParaRPr>
          </a:p>
          <a:p>
            <a:pPr lvl="1"/>
            <a:r>
              <a:rPr lang="en-US" sz="1700" b="1" dirty="0">
                <a:solidFill>
                  <a:schemeClr val="tx1"/>
                </a:solidFill>
                <a:latin typeface="Cambria" panose="02040503050406030204" pitchFamily="18" charset="0"/>
                <a:ea typeface="Cambria" panose="02040503050406030204" pitchFamily="18" charset="0"/>
                <a:cs typeface="Tahoma" pitchFamily="34" charset="0"/>
              </a:rPr>
              <a:t>Example</a:t>
            </a:r>
            <a:r>
              <a:rPr lang="en-US" sz="1700" i="1" dirty="0">
                <a:solidFill>
                  <a:schemeClr val="tx1"/>
                </a:solidFill>
                <a:latin typeface="Cambria" panose="02040503050406030204" pitchFamily="18" charset="0"/>
                <a:ea typeface="Cambria" panose="02040503050406030204" pitchFamily="18" charset="0"/>
                <a:cs typeface="Tahoma" pitchFamily="34" charset="0"/>
              </a:rPr>
              <a:t>: public void </a:t>
            </a:r>
            <a:r>
              <a:rPr lang="en-US" sz="1700" i="1" dirty="0" err="1">
                <a:solidFill>
                  <a:schemeClr val="tx1"/>
                </a:solidFill>
                <a:latin typeface="Cambria" panose="02040503050406030204" pitchFamily="18" charset="0"/>
                <a:ea typeface="Cambria" panose="02040503050406030204" pitchFamily="18" charset="0"/>
                <a:cs typeface="Tahoma" pitchFamily="34" charset="0"/>
              </a:rPr>
              <a:t>myMethodName</a:t>
            </a:r>
            <a:r>
              <a:rPr lang="en-US" sz="1700" i="1" dirty="0">
                <a:solidFill>
                  <a:schemeClr val="tx1"/>
                </a:solidFill>
                <a:latin typeface="Cambria" panose="02040503050406030204" pitchFamily="18" charset="0"/>
                <a:ea typeface="Cambria" panose="02040503050406030204" pitchFamily="18" charset="0"/>
                <a:cs typeface="Tahoma" pitchFamily="34" charset="0"/>
              </a:rPr>
              <a:t>()</a:t>
            </a:r>
          </a:p>
          <a:p>
            <a:endParaRPr lang="en-US" sz="2000" b="1" dirty="0">
              <a:solidFill>
                <a:schemeClr val="tx1"/>
              </a:solidFill>
              <a:latin typeface="Cambria" panose="02040503050406030204" pitchFamily="18" charset="0"/>
              <a:ea typeface="Cambria" panose="02040503050406030204" pitchFamily="18" charset="0"/>
              <a:cs typeface="Tahoma" pitchFamily="34" charset="0"/>
            </a:endParaRPr>
          </a:p>
        </p:txBody>
      </p:sp>
    </p:spTree>
    <p:extLst>
      <p:ext uri="{BB962C8B-B14F-4D97-AF65-F5344CB8AC3E}">
        <p14:creationId xmlns:p14="http://schemas.microsoft.com/office/powerpoint/2010/main" val="2143357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3795</TotalTime>
  <Words>1346</Words>
  <Application>Microsoft Office PowerPoint</Application>
  <PresentationFormat>On-screen Show (16:9)</PresentationFormat>
  <Paragraphs>268</Paragraphs>
  <Slides>61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Calibri</vt:lpstr>
      <vt:lpstr>Times New Roman</vt:lpstr>
      <vt:lpstr>Wingdings</vt:lpstr>
      <vt:lpstr>Arial</vt:lpstr>
      <vt:lpstr>Tahoma</vt:lpstr>
      <vt:lpstr>Cambria</vt:lpstr>
      <vt:lpstr>Office Theme</vt:lpstr>
      <vt:lpstr>Java Core DAO, DTO</vt:lpstr>
      <vt:lpstr>References</vt:lpstr>
      <vt:lpstr>Overview</vt:lpstr>
      <vt:lpstr>Tổng quan</vt:lpstr>
      <vt:lpstr>Tổng quan</vt:lpstr>
      <vt:lpstr>Cài đặt</vt:lpstr>
      <vt:lpstr>Cài đặt</vt:lpstr>
      <vt:lpstr>Cài đặt</vt:lpstr>
      <vt:lpstr>Rule &amp; cú pháp</vt:lpstr>
      <vt:lpstr>Rule &amp; cú pháp</vt:lpstr>
      <vt:lpstr>Rule &amp; cú pháp</vt:lpstr>
      <vt:lpstr>Rule &amp; cú pháp</vt:lpstr>
      <vt:lpstr>Rule &amp; cú pháp</vt:lpstr>
      <vt:lpstr>Object và Classes</vt:lpstr>
      <vt:lpstr>Object và Classes</vt:lpstr>
      <vt:lpstr>Object và Classes</vt:lpstr>
      <vt:lpstr>Object and Classes</vt:lpstr>
      <vt:lpstr>Kiểu dữ liệu</vt:lpstr>
      <vt:lpstr>Toán tử</vt:lpstr>
      <vt:lpstr>Lệnh điều khiển, Vòng lặp</vt:lpstr>
      <vt:lpstr>Package</vt:lpstr>
      <vt:lpstr>Lab 1 </vt:lpstr>
      <vt:lpstr>Lab 2</vt:lpstr>
      <vt:lpstr>Hướng đối tượng (OOP)</vt:lpstr>
      <vt:lpstr>Thừa kế</vt:lpstr>
      <vt:lpstr>Thừa kế</vt:lpstr>
      <vt:lpstr>Thừa kế</vt:lpstr>
      <vt:lpstr>Thừa kế</vt:lpstr>
      <vt:lpstr>Đa hình</vt:lpstr>
      <vt:lpstr>Đa hình</vt:lpstr>
      <vt:lpstr>Trừu tượng (Abstraction)</vt:lpstr>
      <vt:lpstr>Trừu tượng (Abstraction)</vt:lpstr>
      <vt:lpstr>Lab 3</vt:lpstr>
      <vt:lpstr>Đóng gói</vt:lpstr>
      <vt:lpstr>Đóng gói</vt:lpstr>
      <vt:lpstr>Lab 4</vt:lpstr>
      <vt:lpstr>Interfaces</vt:lpstr>
      <vt:lpstr>Interfaces</vt:lpstr>
      <vt:lpstr>Interfaces</vt:lpstr>
      <vt:lpstr>Interfaces</vt:lpstr>
      <vt:lpstr>Lab 5</vt:lpstr>
      <vt:lpstr>Collection</vt:lpstr>
      <vt:lpstr>Collection</vt:lpstr>
      <vt:lpstr>Collection</vt:lpstr>
      <vt:lpstr>Collection</vt:lpstr>
      <vt:lpstr>Map</vt:lpstr>
      <vt:lpstr>Map</vt:lpstr>
      <vt:lpstr>Lab 5</vt:lpstr>
      <vt:lpstr>Exception</vt:lpstr>
      <vt:lpstr>Exception</vt:lpstr>
      <vt:lpstr>Exception</vt:lpstr>
      <vt:lpstr>Exception</vt:lpstr>
      <vt:lpstr>Exception</vt:lpstr>
      <vt:lpstr>Exception</vt:lpstr>
      <vt:lpstr>Exception</vt:lpstr>
      <vt:lpstr>Exception</vt:lpstr>
      <vt:lpstr>DAO &amp; DTO</vt:lpstr>
      <vt:lpstr>DAO &amp; DTO</vt:lpstr>
      <vt:lpstr>DAO &amp; DTO</vt:lpstr>
      <vt:lpstr>DAO &amp; DTO</vt:lpstr>
      <vt:lpstr>DAO &amp; DTO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cp:lastModifiedBy>Giau Le</cp:lastModifiedBy>
  <cp:revision>126</cp:revision>
  <dcterms:modified xsi:type="dcterms:W3CDTF">2020-07-11T03:10:29Z</dcterms:modified>
</cp:coreProperties>
</file>