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62" r:id="rId3"/>
    <p:sldId id="257" r:id="rId4"/>
    <p:sldId id="263" r:id="rId5"/>
    <p:sldId id="304" r:id="rId6"/>
    <p:sldId id="264" r:id="rId7"/>
    <p:sldId id="265" r:id="rId8"/>
    <p:sldId id="266" r:id="rId9"/>
    <p:sldId id="268" r:id="rId10"/>
    <p:sldId id="269" r:id="rId11"/>
    <p:sldId id="290" r:id="rId12"/>
    <p:sldId id="270" r:id="rId13"/>
    <p:sldId id="308" r:id="rId14"/>
    <p:sldId id="306" r:id="rId15"/>
    <p:sldId id="271" r:id="rId16"/>
    <p:sldId id="272" r:id="rId17"/>
    <p:sldId id="274" r:id="rId18"/>
    <p:sldId id="275" r:id="rId19"/>
    <p:sldId id="276" r:id="rId20"/>
    <p:sldId id="30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07" r:id="rId35"/>
    <p:sldId id="291" r:id="rId36"/>
    <p:sldId id="292" r:id="rId37"/>
    <p:sldId id="294" r:id="rId38"/>
    <p:sldId id="295" r:id="rId39"/>
    <p:sldId id="293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9" r:id="rId49"/>
    <p:sldId id="310" r:id="rId50"/>
    <p:sldId id="311" r:id="rId51"/>
    <p:sldId id="312" r:id="rId52"/>
    <p:sldId id="313" r:id="rId53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55"/>
      <p:bold r:id="rId56"/>
    </p:embeddedFont>
    <p:embeddedFont>
      <p:font typeface="Cambria" panose="02040503050406030204" pitchFamily="18" charset="0"/>
      <p:regular r:id="rId57"/>
      <p:bold r:id="rId58"/>
      <p:italic r:id="rId59"/>
      <p:boldItalic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>
      <p:cViewPr varScale="1">
        <p:scale>
          <a:sx n="124" d="100"/>
          <a:sy n="124" d="100"/>
        </p:scale>
        <p:origin x="9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8192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mbria" panose="02040503050406030204" pitchFamily="18" charset="0"/>
        <a:ea typeface="Cambria" panose="02040503050406030204" pitchFamily="18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408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b9d6d5c8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b9d6d5c8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512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926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1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0870" y="496496"/>
            <a:ext cx="3281100" cy="11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273844"/>
            <a:ext cx="1846500" cy="6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6" name="Google Shape;26;p3"/>
          <p:cNvSpPr/>
          <p:nvPr/>
        </p:nvSpPr>
        <p:spPr>
          <a:xfrm>
            <a:off x="2475059" y="783048"/>
            <a:ext cx="6040200" cy="34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mbria" panose="02040503050406030204" pitchFamily="18" charset="0"/>
          <a:ea typeface="Cambria" panose="02040503050406030204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mbria" panose="02040503050406030204" pitchFamily="18" charset="0"/>
          <a:ea typeface="Cambria" panose="02040503050406030204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data_types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operators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7planning.org/vi/12571/lich-su-cua-java-va-su-khac-biet-giua-oracle-jdk-va-openjdk" TargetMode="External"/><Relationship Id="rId2" Type="http://schemas.openxmlformats.org/officeDocument/2006/relationships/hyperlink" Target="https://viettuts.vn/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iaule91/java-core-demo.git" TargetMode="External"/><Relationship Id="rId4" Type="http://schemas.openxmlformats.org/officeDocument/2006/relationships/hyperlink" Target="https://www.w3schools.com/java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javase/javase-jdk8-download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143000" y="1009650"/>
            <a:ext cx="6858000" cy="1790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</a:t>
            </a:r>
            <a:r>
              <a:rPr lang="en-US" dirty="0" smtClean="0"/>
              <a:t>Core</a:t>
            </a:r>
            <a:br>
              <a:rPr lang="en-US" dirty="0" smtClean="0"/>
            </a:br>
            <a:r>
              <a:rPr lang="en-US" dirty="0" smtClean="0"/>
              <a:t>DAO, DTO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vi-VN" dirty="0"/>
              <a:t>Author: Giau Le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cs typeface="Calibri" panose="020F0502020204030204" pitchFamily="34" charset="0"/>
              </a:rPr>
              <a:t>Rule &amp;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cs typeface="Tahoma" pitchFamily="34" charset="0"/>
              </a:rPr>
              <a:t>Access Modifiers</a:t>
            </a:r>
            <a:r>
              <a:rPr lang="en-US" sz="2000" dirty="0">
                <a:solidFill>
                  <a:schemeClr val="tx1"/>
                </a:solidFill>
                <a:cs typeface="Tahoma" pitchFamily="34" charset="0"/>
              </a:rPr>
              <a:t> − default, public, protected, private</a:t>
            </a:r>
          </a:p>
          <a:p>
            <a:endParaRPr lang="en-US" sz="2000" dirty="0"/>
          </a:p>
        </p:txBody>
      </p:sp>
      <p:pic>
        <p:nvPicPr>
          <p:cNvPr id="4" name="Picture 3" descr="C:\Users\thanhtran\Desktop\access-modifiers-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094938"/>
            <a:ext cx="5753100" cy="30418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40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cs typeface="Calibri" panose="020F0502020204030204" pitchFamily="34" charset="0"/>
              </a:rPr>
              <a:t>Rule &amp;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04950"/>
            <a:ext cx="57721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cs typeface="Calibri" panose="020F0502020204030204" pitchFamily="34" charset="0"/>
              </a:rPr>
              <a:t>Rule &amp;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cs typeface="Tahoma" pitchFamily="34" charset="0"/>
              </a:rPr>
              <a:t>Local Variables</a:t>
            </a:r>
          </a:p>
          <a:p>
            <a:r>
              <a:rPr lang="en-US" sz="2000" dirty="0">
                <a:solidFill>
                  <a:schemeClr val="tx1"/>
                </a:solidFill>
                <a:cs typeface="Tahoma" pitchFamily="34" charset="0"/>
              </a:rPr>
              <a:t>Class Variables (Static Variables)</a:t>
            </a:r>
          </a:p>
          <a:p>
            <a:r>
              <a:rPr lang="en-US" sz="2000" dirty="0">
                <a:solidFill>
                  <a:schemeClr val="tx1"/>
                </a:solidFill>
                <a:cs typeface="Tahoma" pitchFamily="34" charset="0"/>
              </a:rPr>
              <a:t>Instance Variables (Non-static Variables)</a:t>
            </a:r>
          </a:p>
          <a:p>
            <a:endParaRPr lang="en-US" sz="2000" dirty="0"/>
          </a:p>
        </p:txBody>
      </p:sp>
      <p:pic>
        <p:nvPicPr>
          <p:cNvPr id="4" name="Picture 2" descr="C:\Users\thanhtran\Desktop\maxresdefault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00350"/>
            <a:ext cx="4292600" cy="2084977"/>
          </a:xfrm>
          <a:prstGeom prst="rect">
            <a:avLst/>
          </a:prstGeom>
          <a:noFill/>
        </p:spPr>
      </p:pic>
      <p:pic>
        <p:nvPicPr>
          <p:cNvPr id="5" name="Picture 2" descr="C:\Users\thanhtran\Desktop\slide_2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2738529"/>
            <a:ext cx="3411834" cy="2165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19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cs typeface="Calibri" panose="020F0502020204030204" pitchFamily="34" charset="0"/>
              </a:rPr>
              <a:t>Rule &amp;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2000" dirty="0" smtClean="0"/>
              <a:t>Từ khóa </a:t>
            </a:r>
            <a:r>
              <a:rPr lang="en-US" sz="2000" dirty="0" smtClean="0"/>
              <a:t>final</a:t>
            </a:r>
            <a:endParaRPr lang="vi-VN" sz="2000" dirty="0" smtClean="0"/>
          </a:p>
          <a:p>
            <a:pPr lvl="1"/>
            <a:r>
              <a:rPr lang="vi-VN" b="1" dirty="0">
                <a:latin typeface="Cambria" panose="02040503050406030204" pitchFamily="18" charset="0"/>
                <a:ea typeface="Cambria" panose="02040503050406030204" pitchFamily="18" charset="0"/>
              </a:rPr>
              <a:t>Biến final:</a:t>
            </a: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 bạn không thể thay đổi giá trị của biến final (nó sẽ là hằng số).</a:t>
            </a:r>
          </a:p>
          <a:p>
            <a:pPr lvl="1"/>
            <a:r>
              <a:rPr lang="vi-VN" b="1" dirty="0">
                <a:latin typeface="Cambria" panose="02040503050406030204" pitchFamily="18" charset="0"/>
                <a:ea typeface="Cambria" panose="02040503050406030204" pitchFamily="18" charset="0"/>
              </a:rPr>
              <a:t>Phương thức final:</a:t>
            </a: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 bạn không thể ghi đè phương thức final.</a:t>
            </a:r>
          </a:p>
          <a:p>
            <a:pPr lvl="1"/>
            <a:r>
              <a:rPr lang="vi-VN" b="1" dirty="0">
                <a:latin typeface="Cambria" panose="02040503050406030204" pitchFamily="18" charset="0"/>
                <a:ea typeface="Cambria" panose="02040503050406030204" pitchFamily="18" charset="0"/>
              </a:rPr>
              <a:t>Lớp final:</a:t>
            </a: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 bạn không thể kế thừa lớp final</a:t>
            </a:r>
            <a:r>
              <a:rPr lang="vi-VN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176580"/>
            <a:ext cx="2886074" cy="14430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48" y="3189582"/>
            <a:ext cx="2603031" cy="1417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053" y="3171510"/>
            <a:ext cx="2770774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cs typeface="Calibri" panose="020F0502020204030204" pitchFamily="34" charset="0"/>
              </a:rPr>
              <a:t>Object and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4095750" cy="3263400"/>
          </a:xfrm>
        </p:spPr>
        <p:txBody>
          <a:bodyPr/>
          <a:lstStyle/>
          <a:p>
            <a:endParaRPr lang="en-US" sz="2000" dirty="0"/>
          </a:p>
        </p:txBody>
      </p:sp>
      <p:pic>
        <p:nvPicPr>
          <p:cNvPr id="4" name="Picture 3" descr="C:\Users\thanhtran\Desktop\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47750"/>
            <a:ext cx="7190559" cy="4013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cs typeface="Calibri" panose="020F0502020204030204" pitchFamily="34" charset="0"/>
              </a:rPr>
              <a:t>Object and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600950" cy="3263400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cs typeface="Tahoma" pitchFamily="34" charset="0"/>
              </a:rPr>
              <a:t>Object</a:t>
            </a:r>
            <a:r>
              <a:rPr lang="en-US" sz="2000" dirty="0">
                <a:solidFill>
                  <a:schemeClr val="tx1"/>
                </a:solidFill>
                <a:cs typeface="Tahoma" pitchFamily="34" charset="0"/>
              </a:rPr>
              <a:t> − Objects have states and behaviors. </a:t>
            </a:r>
            <a:endParaRPr lang="vi-VN" sz="2000" dirty="0">
              <a:solidFill>
                <a:schemeClr val="tx1"/>
              </a:solidFill>
              <a:cs typeface="Tahoma" pitchFamily="34" charset="0"/>
            </a:endParaRPr>
          </a:p>
          <a:p>
            <a:pPr lvl="1"/>
            <a:r>
              <a:rPr lang="en-US" sz="1700" dirty="0">
                <a:solidFill>
                  <a:schemeClr val="tx1"/>
                </a:solidFill>
                <a:cs typeface="Tahoma" pitchFamily="34" charset="0"/>
              </a:rPr>
              <a:t>Example: A dog has states - color, name, breed as well as behaviors – wagging the tail, barking, eating. An object is an instance of a class.</a:t>
            </a:r>
          </a:p>
          <a:p>
            <a:r>
              <a:rPr lang="en-US" sz="2000" b="1" dirty="0">
                <a:solidFill>
                  <a:schemeClr val="tx1"/>
                </a:solidFill>
                <a:cs typeface="Tahoma" pitchFamily="34" charset="0"/>
              </a:rPr>
              <a:t>Class</a:t>
            </a:r>
            <a:r>
              <a:rPr lang="en-US" sz="2000" dirty="0">
                <a:solidFill>
                  <a:schemeClr val="tx1"/>
                </a:solidFill>
                <a:cs typeface="Tahoma" pitchFamily="34" charset="0"/>
              </a:rPr>
              <a:t> − A class can be defined as a template/blueprint that describes the behavior/state that the object of its type support.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43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cs typeface="Calibri" panose="020F0502020204030204" pitchFamily="34" charset="0"/>
              </a:rPr>
              <a:t>Object and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47750"/>
            <a:ext cx="5010150" cy="38100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Constructors </a:t>
            </a:r>
            <a:endParaRPr lang="vi-VN" sz="2000" dirty="0">
              <a:solidFill>
                <a:schemeClr val="tx1"/>
              </a:solidFill>
              <a:cs typeface="Tahoma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Tahoma" pitchFamily="34" charset="0"/>
              </a:rPr>
              <a:t>Each time a new object is created, at least one constructor will be invoked.</a:t>
            </a:r>
            <a:endParaRPr lang="vi-VN" dirty="0">
              <a:solidFill>
                <a:schemeClr val="tx1"/>
              </a:solidFill>
              <a:latin typeface="+mn-lt"/>
              <a:ea typeface="Cambria" panose="02040503050406030204" pitchFamily="18" charset="0"/>
              <a:cs typeface="Tahoma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Tahoma" pitchFamily="34" charset="0"/>
              </a:rPr>
              <a:t>The main rule of constructors is that they should have the same name as the class. </a:t>
            </a:r>
            <a:endParaRPr lang="vi-VN" dirty="0">
              <a:solidFill>
                <a:schemeClr val="tx1"/>
              </a:solidFill>
              <a:latin typeface="+mn-lt"/>
              <a:ea typeface="Cambria" panose="02040503050406030204" pitchFamily="18" charset="0"/>
              <a:cs typeface="Tahoma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Tahoma" pitchFamily="34" charset="0"/>
              </a:rPr>
              <a:t>A class can have more than one constructor.</a:t>
            </a:r>
            <a:endParaRPr lang="vi-VN" dirty="0">
              <a:solidFill>
                <a:schemeClr val="tx1"/>
              </a:solidFill>
              <a:latin typeface="+mn-lt"/>
              <a:ea typeface="Cambria" panose="02040503050406030204" pitchFamily="18" charset="0"/>
              <a:cs typeface="Tahoma" pitchFamily="34" charset="0"/>
            </a:endParaRPr>
          </a:p>
          <a:p>
            <a:pPr lvl="1"/>
            <a:r>
              <a:rPr lang="en-US" sz="1700" dirty="0">
                <a:solidFill>
                  <a:schemeClr val="tx1"/>
                </a:solidFill>
                <a:latin typeface="+mn-lt"/>
                <a:cs typeface="Tahoma" pitchFamily="34" charset="0"/>
              </a:rPr>
              <a:t>Every class has a least of constructor. </a:t>
            </a:r>
          </a:p>
          <a:p>
            <a:pPr lvl="1"/>
            <a:r>
              <a:rPr lang="en-US" sz="1700" dirty="0">
                <a:solidFill>
                  <a:schemeClr val="tx1"/>
                </a:solidFill>
                <a:latin typeface="+mn-lt"/>
                <a:cs typeface="Tahoma" pitchFamily="34" charset="0"/>
              </a:rPr>
              <a:t>If we do not explicitly write a constructor for a class, the Java compiler builds a default constructor for that class.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  <a:p>
            <a:pPr marL="571500" lvl="1" indent="0"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	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 descr="C:\Users\thanhtran\Desktop\construct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2266949"/>
            <a:ext cx="3254375" cy="18606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81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cs typeface="Calibri" panose="020F0502020204030204" pitchFamily="34" charset="0"/>
              </a:rPr>
              <a:t>Data Types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cs typeface="Tahoma" pitchFamily="34" charset="0"/>
              </a:rPr>
              <a:t>There are two data types available in Java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Primitive Data Types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Reference/Object Data Types</a:t>
            </a:r>
            <a:endParaRPr lang="vi-V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  <a:p>
            <a:r>
              <a:rPr lang="en-US" sz="2000" dirty="0">
                <a:hlinkClick r:id="rId2"/>
              </a:rPr>
              <a:t>https://www.w3schools.com/java/java_data_types.asp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47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3844"/>
            <a:ext cx="7467600" cy="640200"/>
          </a:xfrm>
        </p:spPr>
        <p:txBody>
          <a:bodyPr/>
          <a:lstStyle/>
          <a:p>
            <a:r>
              <a:rPr lang="en-US" sz="3200" b="1" dirty="0">
                <a:cs typeface="Calibri" panose="020F0502020204030204" pitchFamily="34" charset="0"/>
              </a:rPr>
              <a:t>Operator, Decision Making, Loop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Java provides a rich set of operators to manipulate variables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Arithmetic Operators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Relational Operators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Bitwise Operators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Logical Operators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Assignment Operators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Misc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 Operators</a:t>
            </a:r>
          </a:p>
          <a:p>
            <a:r>
              <a:rPr lang="en-US" sz="2000" dirty="0">
                <a:hlinkClick r:id="rId2"/>
              </a:rPr>
              <a:t>https://www.w3schools.com/java/java_operators.asp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63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3844"/>
            <a:ext cx="7086600" cy="640200"/>
          </a:xfrm>
        </p:spPr>
        <p:txBody>
          <a:bodyPr/>
          <a:lstStyle/>
          <a:p>
            <a:r>
              <a:rPr lang="en-US" sz="3200" b="1" dirty="0">
                <a:cs typeface="Calibri" panose="020F0502020204030204" pitchFamily="34" charset="0"/>
              </a:rPr>
              <a:t>Operator, Decision Making,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C:\Users\thanhtran\Desktop\gfh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0796" y="1496570"/>
            <a:ext cx="2641600" cy="3008689"/>
          </a:xfrm>
          <a:prstGeom prst="rect">
            <a:avLst/>
          </a:prstGeom>
          <a:noFill/>
        </p:spPr>
      </p:pic>
      <p:pic>
        <p:nvPicPr>
          <p:cNvPr id="6" name="Picture 2" descr="C:\Users\thanhtran\Desktop\ffd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352" y="1591214"/>
            <a:ext cx="2277811" cy="2819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72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https://viettuts.vn/java</a:t>
            </a:r>
            <a:endParaRPr lang="vi-VN" dirty="0" smtClean="0">
              <a:hlinkClick r:id="rId3"/>
            </a:endParaRP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://www.w3schools.com/java</a:t>
            </a:r>
            <a:r>
              <a:rPr lang="en-US" dirty="0" smtClean="0">
                <a:hlinkClick r:id="rId4"/>
              </a:rPr>
              <a:t>/</a:t>
            </a:r>
            <a:endParaRPr lang="vi-VN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o7planning.org/vi/12571/lich-su-cua-java-va-su-khac-biet-giua-oracle-jdk-va-openjdk</a:t>
            </a:r>
            <a:endParaRPr lang="vi-VN" dirty="0"/>
          </a:p>
          <a:p>
            <a:r>
              <a:rPr lang="vi-VN" dirty="0"/>
              <a:t>Github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https://github.com/giaule91/java-core-demo.git</a:t>
            </a:r>
            <a:endParaRPr lang="vi-V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1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cs typeface="Calibri" panose="020F0502020204030204" pitchFamily="34" charset="0"/>
              </a:rPr>
              <a:t>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200150"/>
            <a:ext cx="3333750" cy="3581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Inheritance</a:t>
            </a:r>
            <a:endParaRPr lang="vi-VN" sz="2800" dirty="0">
              <a:cs typeface="Tahoma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Overriding</a:t>
            </a:r>
            <a:endParaRPr lang="vi-VN" sz="2800" dirty="0">
              <a:cs typeface="Tahoma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Polymorphism</a:t>
            </a:r>
            <a:endParaRPr lang="vi-VN" sz="2800" dirty="0">
              <a:cs typeface="Tahoma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Abstraction</a:t>
            </a:r>
            <a:endParaRPr lang="vi-VN" sz="2800" dirty="0">
              <a:cs typeface="Tahoma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Encapsulation</a:t>
            </a:r>
            <a:endParaRPr lang="vi-VN" sz="2800" dirty="0">
              <a:cs typeface="Tahoma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Interfaces</a:t>
            </a:r>
            <a:endParaRPr lang="vi-VN" sz="2800" dirty="0">
              <a:cs typeface="Tahoma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Packages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/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</a:br>
            <a:r>
              <a:rPr lang="en-US" sz="2325" dirty="0">
                <a:cs typeface="Calibri" panose="020F0502020204030204" pitchFamily="34" charset="0"/>
              </a:rPr>
              <a:t/>
            </a:r>
            <a:br>
              <a:rPr lang="en-US" sz="2325" dirty="0">
                <a:cs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1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thanhtran\Desktop\1_HFwFZ2jmmU-cxlQJElD5P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821" y="2276036"/>
            <a:ext cx="3813175" cy="1583176"/>
          </a:xfrm>
          <a:prstGeom prst="rect">
            <a:avLst/>
          </a:prstGeom>
          <a:noFill/>
        </p:spPr>
      </p:pic>
      <p:pic>
        <p:nvPicPr>
          <p:cNvPr id="5" name="Picture 2" descr="C:\Users\thanhtran\Desktop\inheritanc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4512" y="1215011"/>
            <a:ext cx="3193369" cy="3705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92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How to write Inheritance on java?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extends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 is the keyword used to inherit the properties of a class. </a:t>
            </a:r>
          </a:p>
          <a:p>
            <a:pPr lvl="1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2" descr="C:\Users\thanhtran\Desktop\Java Tutorial - Inheritance IS-A Relationship Animal (extends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190750"/>
            <a:ext cx="3968012" cy="2703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27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What is Overriding?</a:t>
            </a:r>
            <a:endParaRPr lang="vi-V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  <a:p>
            <a:pPr lvl="1"/>
            <a:r>
              <a:rPr lang="en-US" sz="17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In object-oriented terms, overriding means to override the functionality of an existing method.</a:t>
            </a:r>
          </a:p>
          <a:p>
            <a:pPr lvl="1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2" descr="C:\Users\thanhtran\Desktop\anima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266950"/>
            <a:ext cx="2588444" cy="24396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60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thanhtran\Desktop\sd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168581"/>
            <a:ext cx="4105275" cy="3664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34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cs typeface="Tahoma" pitchFamily="34" charset="0"/>
              </a:rPr>
              <a:t>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Polymorphism is the ability of an object to take on many forms.</a:t>
            </a:r>
            <a:endParaRPr lang="vi-V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The most common use of polymorphism in OOP occurs when a parent class reference is used to refer to a child class object.</a:t>
            </a:r>
          </a:p>
          <a:p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  <a:p>
            <a:pPr lvl="1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 descr="C:\Users\thanhtran\Desktop\nv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724150"/>
            <a:ext cx="3782347" cy="1964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14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cs typeface="Tahoma" pitchFamily="34" charset="0"/>
              </a:rPr>
              <a:t>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For Requirement Example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A Deer IS-A Animal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A Deer IS-A Vegetarian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A Deer IS-A Deer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A Deer IS-A Object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  <a:p>
            <a:endParaRPr lang="en-US" dirty="0"/>
          </a:p>
        </p:txBody>
      </p:sp>
      <p:pic>
        <p:nvPicPr>
          <p:cNvPr id="4" name="Picture 2" descr="C:\Users\thanhtran\Desktop\v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352215"/>
            <a:ext cx="3748387" cy="83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 descr="C:\Users\thanhtran\Desktop\cxv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6894" y="3284275"/>
            <a:ext cx="3741093" cy="1059425"/>
          </a:xfrm>
          <a:prstGeom prst="rect">
            <a:avLst/>
          </a:prstGeom>
          <a:noFill/>
        </p:spPr>
      </p:pic>
      <p:sp>
        <p:nvSpPr>
          <p:cNvPr id="6" name="Down Arrow 5"/>
          <p:cNvSpPr/>
          <p:nvPr/>
        </p:nvSpPr>
        <p:spPr>
          <a:xfrm>
            <a:off x="6096000" y="2369875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Abstraction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cs typeface="Tahoma" pitchFamily="34" charset="0"/>
              </a:rPr>
              <a:t>Abstraction is a process of hiding the implementation details from the user, only the functionality will be provided to the user.</a:t>
            </a:r>
          </a:p>
          <a:p>
            <a:r>
              <a:rPr lang="en-US" sz="2000" dirty="0">
                <a:solidFill>
                  <a:schemeClr val="tx1"/>
                </a:solidFill>
                <a:cs typeface="Tahoma" pitchFamily="34" charset="0"/>
              </a:rPr>
              <a:t>The user will have the information on what the object does instead of how it does it.</a:t>
            </a:r>
          </a:p>
          <a:p>
            <a:endParaRPr lang="en-US" sz="2000" dirty="0"/>
          </a:p>
        </p:txBody>
      </p:sp>
      <p:pic>
        <p:nvPicPr>
          <p:cNvPr id="4" name="Picture 2" descr="C:\Users\thanhtran\Desktop\abstract-shapes-300x166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663440"/>
            <a:ext cx="3203575" cy="2206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Abstraction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cs typeface="Tahoma" pitchFamily="34" charset="0"/>
              </a:rPr>
              <a:t>Using </a:t>
            </a:r>
            <a:r>
              <a:rPr lang="en-US" sz="2000" b="1" dirty="0">
                <a:solidFill>
                  <a:schemeClr val="tx1"/>
                </a:solidFill>
                <a:cs typeface="Tahoma" pitchFamily="34" charset="0"/>
              </a:rPr>
              <a:t>abstract</a:t>
            </a:r>
            <a:r>
              <a:rPr lang="en-US" sz="2000" dirty="0">
                <a:solidFill>
                  <a:schemeClr val="tx1"/>
                </a:solidFill>
                <a:cs typeface="Tahoma" pitchFamily="34" charset="0"/>
              </a:rPr>
              <a:t> keyword</a:t>
            </a:r>
          </a:p>
          <a:p>
            <a:r>
              <a:rPr lang="en-US" sz="2000" dirty="0">
                <a:solidFill>
                  <a:schemeClr val="tx1"/>
                </a:solidFill>
                <a:cs typeface="Tahoma" pitchFamily="34" charset="0"/>
              </a:rPr>
              <a:t>Abstract classes may or may not contain </a:t>
            </a:r>
            <a:r>
              <a:rPr lang="en-US" sz="2000" i="1" dirty="0">
                <a:solidFill>
                  <a:schemeClr val="tx1"/>
                </a:solidFill>
                <a:cs typeface="Tahoma" pitchFamily="34" charset="0"/>
              </a:rPr>
              <a:t>abstract methods</a:t>
            </a:r>
            <a:r>
              <a:rPr lang="en-US" sz="2000" dirty="0">
                <a:solidFill>
                  <a:schemeClr val="tx1"/>
                </a:solidFill>
                <a:cs typeface="Tahoma" pitchFamily="34" charset="0"/>
              </a:rPr>
              <a:t>, i.e., methods without body ( public void get(); )</a:t>
            </a:r>
          </a:p>
          <a:p>
            <a:r>
              <a:rPr lang="en-US" sz="2000" dirty="0">
                <a:solidFill>
                  <a:schemeClr val="tx1"/>
                </a:solidFill>
                <a:cs typeface="Tahoma" pitchFamily="34" charset="0"/>
              </a:rPr>
              <a:t>if a class has at least one abstract method, then the class </a:t>
            </a:r>
            <a:r>
              <a:rPr lang="en-US" sz="2000" b="1" dirty="0">
                <a:solidFill>
                  <a:schemeClr val="tx1"/>
                </a:solidFill>
                <a:cs typeface="Tahoma" pitchFamily="34" charset="0"/>
              </a:rPr>
              <a:t>must </a:t>
            </a:r>
            <a:r>
              <a:rPr lang="en-US" sz="2000" dirty="0">
                <a:solidFill>
                  <a:schemeClr val="tx1"/>
                </a:solidFill>
                <a:cs typeface="Tahoma" pitchFamily="34" charset="0"/>
              </a:rPr>
              <a:t>be declared </a:t>
            </a:r>
            <a:r>
              <a:rPr lang="en-US" sz="2000" b="1" dirty="0">
                <a:solidFill>
                  <a:schemeClr val="tx1"/>
                </a:solidFill>
                <a:cs typeface="Tahoma" pitchFamily="34" charset="0"/>
              </a:rPr>
              <a:t>abstract</a:t>
            </a:r>
            <a:r>
              <a:rPr lang="en-US" sz="2000" dirty="0">
                <a:solidFill>
                  <a:schemeClr val="tx1"/>
                </a:solidFill>
                <a:cs typeface="Tahoma" pitchFamily="34" charset="0"/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  <a:cs typeface="Tahoma" pitchFamily="34" charset="0"/>
              </a:rPr>
              <a:t>To use an abstract class, you have to inherit it from another class, provide implementations to the abstract methods in it.</a:t>
            </a:r>
          </a:p>
          <a:p>
            <a:r>
              <a:rPr lang="en-US" sz="2000" dirty="0">
                <a:solidFill>
                  <a:schemeClr val="tx1"/>
                </a:solidFill>
                <a:cs typeface="Tahoma" pitchFamily="34" charset="0"/>
              </a:rPr>
              <a:t>If a class is declared abstract, it cannot be instantiated.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67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Encapsulation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Encapsulation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 is one of the four fundamental OOP concepts. The other three are inheritance, polymorphism, and abstraction.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Encapsulation in Java is a mechanism of wrapping the data (variables) and code acting on the data (methods) together as a single unit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The variables of a class will be hidden from other classes, and can be accessed only through the methods of their current class. Therefore, it is also known as 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data hiding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628650" y="1054976"/>
            <a:ext cx="7886700" cy="3597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 indent="-457200">
              <a:buFont typeface="+mj-lt"/>
              <a:buAutoNum type="arabicPeriod"/>
            </a:pPr>
            <a:r>
              <a:rPr lang="en-US" b="1" dirty="0">
                <a:latin typeface="+mn-lt"/>
              </a:rPr>
              <a:t>Overview and setup</a:t>
            </a:r>
          </a:p>
          <a:p>
            <a:pPr lvl="0" indent="-457200">
              <a:buFont typeface="+mj-lt"/>
              <a:buAutoNum type="arabicPeriod"/>
            </a:pPr>
            <a:r>
              <a:rPr lang="en-US" b="1" dirty="0">
                <a:latin typeface="+mn-lt"/>
              </a:rPr>
              <a:t>Rule &amp; syntax</a:t>
            </a:r>
          </a:p>
          <a:p>
            <a:pPr lvl="0" indent="-457200">
              <a:buFont typeface="+mj-lt"/>
              <a:buAutoNum type="arabicPeriod"/>
            </a:pPr>
            <a:r>
              <a:rPr lang="en-US" b="1" dirty="0">
                <a:latin typeface="+mn-lt"/>
              </a:rPr>
              <a:t>Object and Classes</a:t>
            </a:r>
          </a:p>
          <a:p>
            <a:pPr lvl="0" indent="-457200">
              <a:buFont typeface="+mj-lt"/>
              <a:buAutoNum type="arabicPeriod"/>
            </a:pPr>
            <a:r>
              <a:rPr lang="en-US" b="1" dirty="0">
                <a:latin typeface="+mn-lt"/>
              </a:rPr>
              <a:t>Data Types</a:t>
            </a:r>
          </a:p>
          <a:p>
            <a:pPr lvl="0" indent="-457200">
              <a:buFont typeface="+mj-lt"/>
              <a:buAutoNum type="arabicPeriod"/>
            </a:pPr>
            <a:r>
              <a:rPr lang="en-US" b="1" dirty="0">
                <a:latin typeface="+mn-lt"/>
              </a:rPr>
              <a:t>Operator, Decision Making, Loop</a:t>
            </a:r>
          </a:p>
          <a:p>
            <a:pPr lvl="0" indent="-457200">
              <a:buFont typeface="+mj-lt"/>
              <a:buAutoNum type="arabicPeriod"/>
            </a:pPr>
            <a:r>
              <a:rPr lang="en-US" b="1" dirty="0">
                <a:latin typeface="+mn-lt"/>
              </a:rPr>
              <a:t>OOP</a:t>
            </a:r>
          </a:p>
          <a:p>
            <a:pPr lvl="0" indent="-457200">
              <a:buFont typeface="+mj-lt"/>
              <a:buAutoNum type="arabicPeriod"/>
            </a:pPr>
            <a:r>
              <a:rPr lang="en-US" b="1" dirty="0">
                <a:latin typeface="+mn-lt"/>
              </a:rPr>
              <a:t>Collections</a:t>
            </a:r>
          </a:p>
          <a:p>
            <a:pPr lvl="0" indent="-457200">
              <a:buFont typeface="+mj-lt"/>
              <a:buAutoNum type="arabicPeriod"/>
            </a:pPr>
            <a:r>
              <a:rPr lang="en-US" b="1" dirty="0" smtClean="0">
                <a:latin typeface="+mn-lt"/>
              </a:rPr>
              <a:t>Exception</a:t>
            </a:r>
          </a:p>
          <a:p>
            <a:pPr lvl="0" indent="-457200">
              <a:buFont typeface="+mj-lt"/>
              <a:buAutoNum type="arabicPeriod"/>
            </a:pPr>
            <a:r>
              <a:rPr lang="en-US" b="1" dirty="0" smtClean="0">
                <a:latin typeface="+mn-lt"/>
              </a:rPr>
              <a:t>DAO, DTO</a:t>
            </a:r>
            <a:endParaRPr lang="en-US" b="1" dirty="0">
              <a:latin typeface="+mn-lt"/>
            </a:endParaRPr>
          </a:p>
          <a:p>
            <a:pPr lvl="0" indent="-457200" algn="l" rtl="0"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Encapsulation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23950"/>
            <a:ext cx="4476750" cy="3508669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cs typeface="Tahoma" panose="020B0604030504040204" pitchFamily="34" charset="0"/>
              </a:rPr>
              <a:t>Benefits of Encapsulation</a:t>
            </a:r>
            <a:endParaRPr lang="vi-VN" sz="20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The fields of a class can be made read-only or write-only.</a:t>
            </a:r>
            <a:endParaRPr lang="vi-V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lvl="1"/>
            <a:r>
              <a:rPr lang="vi-V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 class can have total control over what is stored in its fields.</a:t>
            </a:r>
          </a:p>
          <a:p>
            <a:endParaRPr lang="en-US" sz="2000" dirty="0"/>
          </a:p>
        </p:txBody>
      </p:sp>
      <p:pic>
        <p:nvPicPr>
          <p:cNvPr id="4" name="Picture 2" descr="C:\Users\thanhtran\Desktop\gf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014766"/>
            <a:ext cx="2613359" cy="39723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038898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cs typeface="Tahoma" pitchFamily="34" charset="0"/>
              </a:rPr>
              <a:t>Interfaces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An interface is a reference type in Java. It is similar to class.</a:t>
            </a:r>
          </a:p>
          <a:p>
            <a:r>
              <a:rPr lang="en-US" sz="2000" dirty="0"/>
              <a:t>It is a collection of abstract methods. A class implements an interface, thereby inheriting the abstract methods of the interface.</a:t>
            </a:r>
          </a:p>
          <a:p>
            <a:r>
              <a:rPr lang="en-US" sz="2000" dirty="0"/>
              <a:t>Writing an interface is similar to writing a class. But a class describes the attributes and behaviors of an object. </a:t>
            </a:r>
          </a:p>
          <a:p>
            <a:r>
              <a:rPr lang="en-US" sz="2000" dirty="0"/>
              <a:t>And an interface contains behaviors that a class implements.</a:t>
            </a:r>
          </a:p>
          <a:p>
            <a:r>
              <a:rPr lang="en-US" sz="2000" dirty="0"/>
              <a:t>Unless the class that implements the interface, all the methods of the interface need to be defined in the class.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cs typeface="Tahoma" pitchFamily="34" charset="0"/>
              </a:rPr>
              <a:t>Interfaces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What is different with a class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You cannot instantiate an interface.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An interface does not contain any constructors.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All of the methods in an interface are abstract.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An interface cannot contain instance fields. The only fields that can appear in an interface must be declared both static and final.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An interface is not extended by a class; it is implemented by a class.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An interface can extend multiple interfaces.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Interfaces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518" y="1123950"/>
            <a:ext cx="7886700" cy="32634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How to write Interfaces on Java?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interface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 keyword is used to declare an interface.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An interface is implicitly abstract. </a:t>
            </a:r>
            <a:endParaRPr lang="vi-V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Each method in an interface is also implicitly abstract, so the abstract keyword is not needed.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Methods in an interface are implicitly public.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181350"/>
            <a:ext cx="4697247" cy="17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30CC21-29D4-472D-9D68-23D2D1B9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cs typeface="Tahoma" pitchFamily="34" charset="0"/>
              </a:rPr>
              <a:t>Interfaces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D91ACE-D78E-4D57-8152-2AA121AA2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To access the interface methods, the interface must be "implemented" (</a:t>
            </a:r>
            <a:r>
              <a:rPr lang="en-US" sz="2000" dirty="0" err="1"/>
              <a:t>kinda</a:t>
            </a:r>
            <a:r>
              <a:rPr lang="en-US" sz="2000" dirty="0"/>
              <a:t> like inherited) by another class with the implements keyword (instead of extends)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87B6DCE-5629-4EF5-A7D6-59E4C447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619" y="2495550"/>
            <a:ext cx="4000781" cy="229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5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cs typeface="Tahoma" pitchFamily="34" charset="0"/>
              </a:rPr>
              <a:t>Collections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cs typeface="Tahoma" panose="020B0604030504040204" pitchFamily="34" charset="0"/>
              </a:rPr>
              <a:t>Collections is set of standard interfaces. </a:t>
            </a:r>
          </a:p>
          <a:p>
            <a:r>
              <a:rPr lang="en-US" sz="2000" dirty="0">
                <a:solidFill>
                  <a:schemeClr val="tx1"/>
                </a:solidFill>
                <a:cs typeface="Tahoma" panose="020B0604030504040204" pitchFamily="34" charset="0"/>
              </a:rPr>
              <a:t>The framework had to be high-performance. </a:t>
            </a:r>
          </a:p>
          <a:p>
            <a:r>
              <a:rPr lang="en-US" sz="2000" dirty="0">
                <a:solidFill>
                  <a:schemeClr val="tx1"/>
                </a:solidFill>
                <a:cs typeface="Tahoma" panose="020B0604030504040204" pitchFamily="34" charset="0"/>
              </a:rPr>
              <a:t>Allow different types of collections to work in a similar manner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831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cs typeface="Tahoma" pitchFamily="34" charset="0"/>
              </a:rPr>
              <a:t>Collections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indent="0">
              <a:buNone/>
            </a:pPr>
            <a:endParaRPr lang="en-US" dirty="0"/>
          </a:p>
        </p:txBody>
      </p:sp>
      <p:pic>
        <p:nvPicPr>
          <p:cNvPr id="4" name="Content Placeholder 3" descr="C:\Users\thanhtran\Desktop\class-and-interface-hierarch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123950"/>
            <a:ext cx="5602640" cy="3375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07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cs typeface="Calibri" panose="020F0502020204030204" pitchFamily="34" charset="0"/>
              </a:rPr>
              <a:t>Collections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List</a:t>
            </a:r>
            <a:endParaRPr lang="vi-V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Elements can be inserted or accessed by their position in the list, using a zero-based index.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 list may contain duplicate elements.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724150"/>
            <a:ext cx="2837895" cy="22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cs typeface="Calibri" panose="020F0502020204030204" pitchFamily="34" charset="0"/>
              </a:rPr>
              <a:t>Collections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Set</a:t>
            </a:r>
            <a:endParaRPr lang="vi-V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 Set is a Collection that cannot contain duplicate elements. It models the mathematical set abstraction.</a:t>
            </a:r>
          </a:p>
          <a:p>
            <a:pPr lvl="1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444107"/>
            <a:ext cx="4024636" cy="256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cs typeface="Calibri" panose="020F0502020204030204" pitchFamily="34" charset="0"/>
              </a:rPr>
              <a:t>Collections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Map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Maps are not 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collections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 in the proper use of the term, but they are fully integrated with collections.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Maps store key/value pairs.</a:t>
            </a:r>
          </a:p>
          <a:p>
            <a:pPr lvl="1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96669"/>
            <a:ext cx="3004129" cy="22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 b="1" dirty="0">
                <a:cs typeface="Calibri" panose="020F0502020204030204" pitchFamily="34" charset="0"/>
              </a:rPr>
              <a:t>Overview</a:t>
            </a:r>
            <a:r>
              <a:rPr lang="en-US" sz="3600" b="1" dirty="0">
                <a:cs typeface="Calibri" panose="020F0502020204030204" pitchFamily="34" charset="0"/>
              </a:rPr>
              <a:t> and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Java programming language was originally developed by Sun Microsystems</a:t>
            </a:r>
          </a:p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Java built to suit various types of platforms.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For example: J2EE for Enterprise Applications, J2ME for Mobile Applications.</a:t>
            </a:r>
          </a:p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Java is guaranteed to be 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Write Once, Run Anywhere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cs typeface="Calibri" panose="020F0502020204030204" pitchFamily="34" charset="0"/>
              </a:rPr>
              <a:t>Exception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cs typeface="Tahoma" panose="020B0604030504040204" pitchFamily="34" charset="0"/>
              </a:rPr>
              <a:t>An exception (or exceptional event) is a problem that arises during the execution of a program.</a:t>
            </a:r>
          </a:p>
          <a:p>
            <a:r>
              <a:rPr lang="en-US" sz="2000" dirty="0">
                <a:solidFill>
                  <a:schemeClr val="tx1"/>
                </a:solidFill>
                <a:cs typeface="Tahoma" panose="020B0604030504040204" pitchFamily="34" charset="0"/>
              </a:rPr>
              <a:t>When an Exception occurs the normal flow of the program is disrupted and the program/Application terminates abnormally, which is not recommended, therefore, these exceptions are to be handled</a:t>
            </a:r>
          </a:p>
          <a:p>
            <a:endParaRPr lang="en-US" sz="2000" dirty="0">
              <a:solidFill>
                <a:schemeClr val="tx1"/>
              </a:solidFill>
              <a:cs typeface="Tahoma" panose="020B060403050404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12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cs typeface="Calibri" panose="020F0502020204030204" pitchFamily="34" charset="0"/>
              </a:rPr>
              <a:t>Exception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2000" dirty="0"/>
              <a:t>User case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 user has entered an invalid data.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 file that needs to be opened cannot be found.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 network connection has been lost in the middle of communications or the JVM has run out of memory.</a:t>
            </a:r>
          </a:p>
          <a:p>
            <a:pPr lvl="2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cs typeface="Calibri" panose="020F0502020204030204" pitchFamily="34" charset="0"/>
              </a:rPr>
              <a:t>Exception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hat kind of Exception?</a:t>
            </a:r>
            <a:endParaRPr lang="vi-V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Checked exceptions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 − A checked exception is an exception that occurs at the compile time, these are also called as compile time exceptions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Unchecked exceptions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 − An unchecked exception is an exception that occurs at the time of execution. These are also called as 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Runtime Exceptions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.</a:t>
            </a:r>
          </a:p>
          <a:p>
            <a:pPr lvl="1"/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5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cs typeface="Calibri" panose="020F0502020204030204" pitchFamily="34" charset="0"/>
              </a:rPr>
              <a:t>Exception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73362"/>
            <a:ext cx="4372585" cy="1495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429" y="3028950"/>
            <a:ext cx="4410691" cy="18671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3418480"/>
            <a:ext cx="2146028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Checked Exception</a:t>
            </a:r>
            <a:endParaRPr lang="vi-VN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2527028" y="3771771"/>
            <a:ext cx="1818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1000" y="1521097"/>
            <a:ext cx="2146028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Un-Checked Exception</a:t>
            </a:r>
            <a:endParaRPr lang="vi-V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27028" y="1911162"/>
            <a:ext cx="1818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6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cs typeface="Calibri" panose="020F0502020204030204" pitchFamily="34" charset="0"/>
              </a:rPr>
              <a:t>Exception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Catching Exceptions</a:t>
            </a:r>
            <a:endParaRPr lang="vi-V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 method catches an exception using a combination of the 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try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 and 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catch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keywords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 try/catch block is placed around the code that might generate an exception.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Code within a try/catch block is referred to as protected code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Can using Multiple Catch Blocks</a:t>
            </a:r>
          </a:p>
          <a:p>
            <a:pPr lvl="1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257550"/>
            <a:ext cx="3239737" cy="16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4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E</a:t>
            </a:r>
            <a:r>
              <a:rPr lang="en-US" sz="32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xception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Throws/Throw exception</a:t>
            </a:r>
            <a:endParaRPr lang="vi-V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If a method does not handle a checked exception, the method must declare it using the 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throws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 keyword. The throws keyword appears at the end of a method's signature.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You can throw an exception, either a newly instantiated one or an exception that you just caught, by using the 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throw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 keyword.</a:t>
            </a:r>
          </a:p>
          <a:p>
            <a:endParaRPr lang="en-US" dirty="0"/>
          </a:p>
        </p:txBody>
      </p:sp>
      <p:pic>
        <p:nvPicPr>
          <p:cNvPr id="4" name="Picture 3" descr="C:\Users\thanhtran\Desktop\bv.PN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6382" y="3257550"/>
            <a:ext cx="4279345" cy="1573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37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73844"/>
            <a:ext cx="5467405" cy="640200"/>
          </a:xfrm>
        </p:spPr>
        <p:txBody>
          <a:bodyPr/>
          <a:lstStyle/>
          <a:p>
            <a:r>
              <a:rPr lang="vi-VN" sz="3200" b="1" dirty="0">
                <a:solidFill>
                  <a:schemeClr val="tx1"/>
                </a:solidFill>
                <a:cs typeface="Tahoma" panose="020B0604030504040204" pitchFamily="34" charset="0"/>
              </a:rPr>
              <a:t>E</a:t>
            </a:r>
            <a:r>
              <a:rPr lang="en-US" sz="3200" b="1" dirty="0" err="1">
                <a:solidFill>
                  <a:schemeClr val="tx1"/>
                </a:solidFill>
                <a:cs typeface="Tahoma" panose="020B0604030504040204" pitchFamily="34" charset="0"/>
              </a:rPr>
              <a:t>xception</a:t>
            </a:r>
            <a:endParaRPr lang="en-US" sz="3200" b="1" dirty="0">
              <a:solidFill>
                <a:schemeClr val="tx1"/>
              </a:solidFill>
              <a:cs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The Finally Block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The finally block follows a try block or a catch block. A finally block of code always executes, irrespective of occurrence of an Exception.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Using a finally block allows you to run any cleanup-type statements that you want to execute, no matter what happens in the protected code.</a:t>
            </a:r>
          </a:p>
          <a:p>
            <a:pPr lvl="1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05" y="3257550"/>
            <a:ext cx="3874049" cy="17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solidFill>
                  <a:schemeClr val="tx1"/>
                </a:solidFill>
                <a:cs typeface="Tahoma" panose="020B0604030504040204" pitchFamily="34" charset="0"/>
              </a:rPr>
              <a:t>E</a:t>
            </a:r>
            <a:r>
              <a:rPr lang="en-US" sz="3200" b="1" dirty="0" err="1">
                <a:solidFill>
                  <a:schemeClr val="tx1"/>
                </a:solidFill>
                <a:cs typeface="Tahoma" panose="020B0604030504040204" pitchFamily="34" charset="0"/>
              </a:rPr>
              <a:t>xception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User-defined Exceptions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You can create your own exceptions in Java. Keep the following points in mind when writing your own exception classes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All exceptions must be a child of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Throwable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.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If you want to write a checked exception that is automatically enforced by the Handle or Declare Rule, you need to extend the Exception class.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If you want to write a runtime exception, you need to extend the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RuntimeException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class.</a:t>
            </a:r>
          </a:p>
          <a:p>
            <a:pPr lvl="1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&amp; DTO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Data </a:t>
            </a:r>
            <a:r>
              <a:rPr lang="en-US" b="1" dirty="0"/>
              <a:t>Access Object (DAO)</a:t>
            </a:r>
            <a:r>
              <a:rPr lang="en-US" dirty="0"/>
              <a:t> Pattern </a:t>
            </a:r>
            <a:r>
              <a:rPr lang="en-US" dirty="0" err="1"/>
              <a:t>là</a:t>
            </a:r>
            <a:r>
              <a:rPr lang="en-US" dirty="0"/>
              <a:t> 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Pattern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(Structural Pattern). </a:t>
            </a:r>
            <a:endParaRPr lang="en-US" dirty="0" smtClean="0"/>
          </a:p>
          <a:p>
            <a:pPr lvl="1"/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DAO Pattern dựa trên các nguyên tắc thiết kế </a:t>
            </a:r>
            <a:r>
              <a:rPr lang="vi-VN" b="1" dirty="0">
                <a:latin typeface="Cambria" panose="02040503050406030204" pitchFamily="18" charset="0"/>
                <a:ea typeface="Cambria" panose="02040503050406030204" pitchFamily="18" charset="0"/>
              </a:rPr>
              <a:t>abstraction</a:t>
            </a: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 và </a:t>
            </a:r>
            <a:r>
              <a:rPr lang="vi-VN" b="1" dirty="0">
                <a:latin typeface="Cambria" panose="02040503050406030204" pitchFamily="18" charset="0"/>
                <a:ea typeface="Cambria" panose="02040503050406030204" pitchFamily="18" charset="0"/>
              </a:rPr>
              <a:t>encapsulation</a:t>
            </a: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. Nó bảo vệ phần còn lại của ứng dụng khỏi mọi thay đổi trong lớp lưu </a:t>
            </a:r>
            <a:r>
              <a:rPr lang="vi-VN" dirty="0" smtClean="0">
                <a:latin typeface="Cambria" panose="02040503050406030204" pitchFamily="18" charset="0"/>
                <a:ea typeface="Cambria" panose="02040503050406030204" pitchFamily="18" charset="0"/>
              </a:rPr>
              <a:t>trữ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Trong Java, DAO được triển khai theo nhiều cách khác nhau như Java Persistence API,  Enterprise Java Bean (</a:t>
            </a:r>
            <a:r>
              <a:rPr lang="vi-VN" dirty="0" smtClean="0">
                <a:latin typeface="Cambria" panose="02040503050406030204" pitchFamily="18" charset="0"/>
                <a:ea typeface="Cambria" panose="02040503050406030204" pitchFamily="18" charset="0"/>
              </a:rPr>
              <a:t>EJ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vi-VN" dirty="0" smtClean="0">
                <a:latin typeface="Cambria" panose="02040503050406030204" pitchFamily="18" charset="0"/>
                <a:ea typeface="Cambria" panose="02040503050406030204" pitchFamily="18" charset="0"/>
              </a:rPr>
              <a:t>), </a:t>
            </a:r>
            <a:r>
              <a:rPr lang="vi-VN" dirty="0">
                <a:latin typeface="Cambria" panose="02040503050406030204" pitchFamily="18" charset="0"/>
                <a:ea typeface="Cambria" panose="02040503050406030204" pitchFamily="18" charset="0"/>
              </a:rPr>
              <a:t>Object-relational mapping (ORM) với các implement cụ thể như Hibernate, iBATIS, Spring JPA, …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https://gpcoder.com/wp-content/uploads/2019/01/design-patterns-dao-int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43350"/>
            <a:ext cx="39243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07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&amp; DTO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28750"/>
            <a:ext cx="4267200" cy="3263400"/>
          </a:xfrm>
        </p:spPr>
        <p:txBody>
          <a:bodyPr/>
          <a:lstStyle/>
          <a:p>
            <a:r>
              <a:rPr lang="vi-VN" sz="1300" b="1" dirty="0"/>
              <a:t>BusinessObject</a:t>
            </a:r>
            <a:r>
              <a:rPr lang="vi-VN" sz="1300" dirty="0"/>
              <a:t> : đại diện cho Client, yêu cầu truy cập vào nguồn dữ liệu để lấy và lưu trữ dữ liệu.</a:t>
            </a:r>
          </a:p>
          <a:p>
            <a:r>
              <a:rPr lang="vi-VN" sz="1300" b="1" dirty="0"/>
              <a:t>DataAccessObject</a:t>
            </a:r>
            <a:r>
              <a:rPr lang="vi-VN" sz="1300" dirty="0"/>
              <a:t> (DAO): là một interface định nghĩa các phương thức trừu tượng việc triển khai truy cập dữ liệu cơ bản cho BusinessObject để cho phép truy cập vào nguồn dữ liệu (DataSource).</a:t>
            </a:r>
          </a:p>
          <a:p>
            <a:r>
              <a:rPr lang="vi-VN" sz="1300" b="1" dirty="0"/>
              <a:t>DataAccessObjectConcrete</a:t>
            </a:r>
            <a:r>
              <a:rPr lang="vi-VN" sz="1300" dirty="0"/>
              <a:t> : cài đặt các phương thức được định nghĩa trong DAO, lớp này sẽ thao tác trực tiếp với nguồn dữ liệu (DataSource).</a:t>
            </a:r>
          </a:p>
          <a:p>
            <a:r>
              <a:rPr lang="vi-VN" sz="1300" b="1" dirty="0"/>
              <a:t>DataSource</a:t>
            </a:r>
            <a:r>
              <a:rPr lang="vi-VN" sz="1300" dirty="0"/>
              <a:t> : là nơi chứa dữ liệu, nó có thể là database, xml, json, text file, webservice, …</a:t>
            </a:r>
          </a:p>
          <a:p>
            <a:r>
              <a:rPr lang="vi-VN" sz="1300" b="1" dirty="0"/>
              <a:t>TransferObject</a:t>
            </a:r>
            <a:r>
              <a:rPr lang="vi-VN" sz="1300" dirty="0"/>
              <a:t> : là một POJO (Plain old Java object) object, chứa các phương thức get/set được sử dụng để lưu trữ dữ liệu và được sử dụng trong DAO class.</a:t>
            </a:r>
          </a:p>
          <a:p>
            <a:endParaRPr lang="en-US" dirty="0"/>
          </a:p>
        </p:txBody>
      </p:sp>
      <p:pic>
        <p:nvPicPr>
          <p:cNvPr id="2050" name="Picture 2" descr="https://gpcoder.com/wp-content/uploads/2019/01/design-patterns-dao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81150"/>
            <a:ext cx="4493002" cy="267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9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cs typeface="Calibri" panose="020F0502020204030204" pitchFamily="34" charset="0"/>
              </a:rPr>
              <a:t>Overview</a:t>
            </a:r>
            <a:r>
              <a:rPr lang="en-US" sz="3200" b="1" dirty="0">
                <a:cs typeface="Calibri" panose="020F0502020204030204" pitchFamily="34" charset="0"/>
              </a:rPr>
              <a:t> and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C:\Users\thanhtran\Desktop\cp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428750"/>
            <a:ext cx="3142893" cy="3313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48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&amp; DTO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</a:t>
            </a:r>
            <a:r>
              <a:rPr lang="vi-VN" b="1" dirty="0"/>
              <a:t>ransfer Object/ Data Transfer Object Pattern</a:t>
            </a:r>
            <a:r>
              <a:rPr lang="vi-VN" dirty="0"/>
              <a:t> là một dạng Architectural Design Pattern, được sử dụng khi chúng ta muốn truyền dữ liệu qua lại giữa các tầng trong ứng dụng, giữa Client – Server. </a:t>
            </a:r>
            <a:endParaRPr lang="en-US" dirty="0"/>
          </a:p>
          <a:p>
            <a:pPr lvl="1"/>
            <a:r>
              <a:rPr lang="vi-VN" dirty="0"/>
              <a:t>Data Transfer Object (DTO) còn được gọi là </a:t>
            </a:r>
            <a:r>
              <a:rPr lang="vi-VN" b="1" dirty="0"/>
              <a:t>Value Object</a:t>
            </a:r>
            <a:r>
              <a:rPr lang="vi-VN" dirty="0"/>
              <a:t> (VO).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&amp; DTO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gpcoder.com/wp-content/uploads/2019/02/design-patterns-dto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28750"/>
            <a:ext cx="5912393" cy="287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4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&amp; DTO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ttps://gpcoder.com/wp-content/uploads/2019/01/design-patterns-dao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81150"/>
            <a:ext cx="5482166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4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cs typeface="Calibri" panose="020F0502020204030204" pitchFamily="34" charset="0"/>
              </a:rPr>
              <a:t>Overview</a:t>
            </a:r>
            <a:r>
              <a:rPr lang="en-US" sz="3200" b="1" dirty="0">
                <a:cs typeface="Calibri" panose="020F0502020204030204" pitchFamily="34" charset="0"/>
              </a:rPr>
              <a:t> and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00150"/>
            <a:ext cx="7886700" cy="3263400"/>
          </a:xfrm>
        </p:spPr>
        <p:txBody>
          <a:bodyPr/>
          <a:lstStyle/>
          <a:p>
            <a:r>
              <a:rPr lang="en-US" sz="2000" dirty="0" err="1"/>
              <a:t>Jdk</a:t>
            </a:r>
            <a:r>
              <a:rPr lang="en-US" sz="2000" dirty="0"/>
              <a:t> </a:t>
            </a:r>
            <a:r>
              <a:rPr lang="vi-VN" sz="2000" dirty="0"/>
              <a:t>8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https://www.oracle.com/java/technologies/javase/javase-jdk8-downloads.html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fontAlgn="base"/>
            <a:r>
              <a:rPr lang="vi-VN" sz="1600" dirty="0">
                <a:latin typeface="Cambria" panose="02040503050406030204" pitchFamily="18" charset="0"/>
                <a:ea typeface="Cambria" panose="02040503050406030204" pitchFamily="18" charset="0"/>
              </a:rPr>
              <a:t>Install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lvl="1" fontAlgn="base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Set JAVA_HOME:</a:t>
            </a:r>
            <a:endParaRPr lang="vi-V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 fontAlgn="base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Select Control Panel and then System.</a:t>
            </a:r>
          </a:p>
          <a:p>
            <a:pPr lvl="2" fontAlgn="base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Click Advanced and then Environment Variables.</a:t>
            </a:r>
          </a:p>
          <a:p>
            <a:pPr lvl="2" fontAlgn="base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Under System Variables, click New.</a:t>
            </a:r>
          </a:p>
          <a:p>
            <a:pPr lvl="2" fontAlgn="base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Enter the variable name as JAVA_HOME.</a:t>
            </a:r>
          </a:p>
          <a:p>
            <a:pPr lvl="2" fontAlgn="base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Enter the variable value as the installation path of the </a:t>
            </a:r>
            <a:r>
              <a:rPr lang="vi-VN" sz="1400" dirty="0">
                <a:latin typeface="Cambria" panose="02040503050406030204" pitchFamily="18" charset="0"/>
                <a:ea typeface="Cambria" panose="02040503050406030204" pitchFamily="18" charset="0"/>
              </a:rPr>
              <a:t>JDK</a:t>
            </a:r>
          </a:p>
          <a:p>
            <a:pPr lvl="3" fontAlgn="base"/>
            <a:r>
              <a:rPr lang="vi-VN" sz="1300" dirty="0">
                <a:latin typeface="Cambria" panose="02040503050406030204" pitchFamily="18" charset="0"/>
                <a:ea typeface="Cambria" panose="02040503050406030204" pitchFamily="18" charset="0"/>
              </a:rPr>
              <a:t>Ex: </a:t>
            </a:r>
            <a:r>
              <a:rPr lang="vi-VN" sz="13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JAVA_HOME = C:\Program Files\Java\jdk1.8.0_251</a:t>
            </a:r>
            <a:endParaRPr lang="en-US" sz="13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 fontAlgn="base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Click OK.</a:t>
            </a:r>
          </a:p>
          <a:p>
            <a:pPr lvl="2" fontAlgn="base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Click Apply Changes.</a:t>
            </a:r>
          </a:p>
        </p:txBody>
      </p:sp>
    </p:spTree>
    <p:extLst>
      <p:ext uri="{BB962C8B-B14F-4D97-AF65-F5344CB8AC3E}">
        <p14:creationId xmlns:p14="http://schemas.microsoft.com/office/powerpoint/2010/main" val="29058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cs typeface="Calibri" panose="020F0502020204030204" pitchFamily="34" charset="0"/>
              </a:rPr>
              <a:t>Overview</a:t>
            </a:r>
            <a:r>
              <a:rPr lang="en-US" sz="3200" b="1" dirty="0">
                <a:cs typeface="Calibri" panose="020F0502020204030204" pitchFamily="34" charset="0"/>
              </a:rPr>
              <a:t> and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Update PATH:</a:t>
            </a:r>
            <a:endParaRPr lang="vi-VN" sz="2000" dirty="0"/>
          </a:p>
          <a:p>
            <a:pPr lvl="1" fontAlgn="base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System variables, find PATH </a:t>
            </a:r>
            <a:endParaRPr lang="vi-V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fontAlgn="base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Add: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%JAVA_HOME%\bin;</a:t>
            </a:r>
            <a:endParaRPr lang="vi-VN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fontAlgn="base"/>
            <a:r>
              <a:rPr lang="en-US" dirty="0"/>
              <a:t> </a:t>
            </a:r>
            <a:r>
              <a:rPr lang="en-US" sz="2000" dirty="0"/>
              <a:t>To see if it worked, open up the Command Prompt and type java -version and see if it prints your newly installed JDK.</a:t>
            </a:r>
            <a:endParaRPr lang="vi-VN" sz="2000" dirty="0"/>
          </a:p>
          <a:p>
            <a:pPr lvl="1" fontAlgn="base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 –version</a:t>
            </a:r>
          </a:p>
          <a:p>
            <a:pPr fontAlgn="base"/>
            <a:endParaRPr lang="en-US" sz="2400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 b="1" dirty="0">
                <a:cs typeface="Calibri" panose="020F0502020204030204" pitchFamily="34" charset="0"/>
              </a:rPr>
              <a:t>Overview</a:t>
            </a:r>
            <a:r>
              <a:rPr lang="en-US" sz="3600" b="1" dirty="0">
                <a:cs typeface="Calibri" panose="020F0502020204030204" pitchFamily="34" charset="0"/>
              </a:rPr>
              <a:t> and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32960"/>
            <a:ext cx="6113318" cy="373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cs typeface="Calibri" panose="020F0502020204030204" pitchFamily="34" charset="0"/>
              </a:rPr>
              <a:t>Rule &amp;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Case Sensitivity: Hello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 and 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hello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 would have different meaning in Java</a:t>
            </a:r>
          </a:p>
          <a:p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Class Names: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For all class names the first letter should be in Upper Case. If several words are used to form a name of the class, each inner word's first letter should be in Upper Case.</a:t>
            </a:r>
            <a:endParaRPr lang="vi-V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  <a:p>
            <a:pPr lvl="1"/>
            <a:r>
              <a:rPr lang="en-US" sz="17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Example:</a:t>
            </a:r>
            <a:r>
              <a:rPr lang="en-US" sz="17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 </a:t>
            </a:r>
            <a:r>
              <a:rPr lang="en-US" sz="17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class </a:t>
            </a:r>
            <a:r>
              <a:rPr lang="en-US" sz="1700" i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MyFirstJavaClass</a:t>
            </a:r>
            <a:endParaRPr lang="en-US" sz="1700" i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Method Names: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All method names should start with a Lower Case letter. If several words are used to form the name of the method, then each inner word's first letter should be in Upper Case.</a:t>
            </a:r>
            <a:endParaRPr lang="vi-V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  <a:p>
            <a:pPr lvl="1"/>
            <a:r>
              <a:rPr lang="en-US" sz="17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Example</a:t>
            </a:r>
            <a:r>
              <a:rPr lang="en-US" sz="17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: public void </a:t>
            </a:r>
            <a:r>
              <a:rPr lang="en-US" sz="1700" i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myMethodName</a:t>
            </a:r>
            <a:r>
              <a:rPr lang="en-US" sz="17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itchFamily="34" charset="0"/>
              </a:rPr>
              <a:t>()</a:t>
            </a:r>
          </a:p>
          <a:p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3693</TotalTime>
  <Words>1118</Words>
  <Application>Microsoft Office PowerPoint</Application>
  <PresentationFormat>On-screen Show (16:9)</PresentationFormat>
  <Paragraphs>223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Tahoma</vt:lpstr>
      <vt:lpstr>Cambria</vt:lpstr>
      <vt:lpstr>Calibri</vt:lpstr>
      <vt:lpstr>Times New Roman</vt:lpstr>
      <vt:lpstr>Arial</vt:lpstr>
      <vt:lpstr>Office Theme</vt:lpstr>
      <vt:lpstr>Java Core DAO, DTO</vt:lpstr>
      <vt:lpstr>References</vt:lpstr>
      <vt:lpstr>Overview</vt:lpstr>
      <vt:lpstr>Overview and setup</vt:lpstr>
      <vt:lpstr>Overview and setup</vt:lpstr>
      <vt:lpstr>Overview and setup</vt:lpstr>
      <vt:lpstr>Overview and setup</vt:lpstr>
      <vt:lpstr>Overview and setup</vt:lpstr>
      <vt:lpstr>Rule &amp; syntax</vt:lpstr>
      <vt:lpstr>Rule &amp; syntax</vt:lpstr>
      <vt:lpstr>Rule &amp; syntax</vt:lpstr>
      <vt:lpstr>Rule &amp; syntax</vt:lpstr>
      <vt:lpstr>Rule &amp; syntax</vt:lpstr>
      <vt:lpstr>Object and Classes</vt:lpstr>
      <vt:lpstr>Object and Classes</vt:lpstr>
      <vt:lpstr>Object and Classes</vt:lpstr>
      <vt:lpstr>Data Types </vt:lpstr>
      <vt:lpstr>Operator, Decision Making, Loop</vt:lpstr>
      <vt:lpstr>Operator, Decision Making, Loop</vt:lpstr>
      <vt:lpstr>OOP</vt:lpstr>
      <vt:lpstr>Inheritance</vt:lpstr>
      <vt:lpstr>Inheritance</vt:lpstr>
      <vt:lpstr>Inheritance</vt:lpstr>
      <vt:lpstr>Inheritance</vt:lpstr>
      <vt:lpstr>Polymorphism</vt:lpstr>
      <vt:lpstr>Polymorphism</vt:lpstr>
      <vt:lpstr>Abstraction</vt:lpstr>
      <vt:lpstr>Abstraction</vt:lpstr>
      <vt:lpstr>Encapsulation</vt:lpstr>
      <vt:lpstr>Encapsulation</vt:lpstr>
      <vt:lpstr>Interfaces</vt:lpstr>
      <vt:lpstr>Interfaces</vt:lpstr>
      <vt:lpstr>Interfaces</vt:lpstr>
      <vt:lpstr>Interfaces</vt:lpstr>
      <vt:lpstr>Collections</vt:lpstr>
      <vt:lpstr>Collections</vt:lpstr>
      <vt:lpstr>Collections</vt:lpstr>
      <vt:lpstr>Collections</vt:lpstr>
      <vt:lpstr>Collections</vt:lpstr>
      <vt:lpstr>Exception</vt:lpstr>
      <vt:lpstr>Exception</vt:lpstr>
      <vt:lpstr>Exception</vt:lpstr>
      <vt:lpstr>Exception</vt:lpstr>
      <vt:lpstr>Exception</vt:lpstr>
      <vt:lpstr>Exception</vt:lpstr>
      <vt:lpstr>Exception</vt:lpstr>
      <vt:lpstr>Exception</vt:lpstr>
      <vt:lpstr>DAO &amp; DTO</vt:lpstr>
      <vt:lpstr>DAO &amp; DTO</vt:lpstr>
      <vt:lpstr>DAO &amp; DTO</vt:lpstr>
      <vt:lpstr>DAO &amp; DTO</vt:lpstr>
      <vt:lpstr>DAO &amp; DTO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cp:lastModifiedBy>Giau Le</cp:lastModifiedBy>
  <cp:revision>102</cp:revision>
  <dcterms:modified xsi:type="dcterms:W3CDTF">2020-07-08T19:03:44Z</dcterms:modified>
</cp:coreProperties>
</file>