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Lst>
  <p:sldSz cx="9144000" cy="5143500" type="screen16x9"/>
  <p:notesSz cx="6858000" cy="9144000"/>
  <p:embeddedFontLst>
    <p:embeddedFont>
      <p:font typeface="Tahoma" panose="020B0604030504040204" pitchFamily="34" charset="0"/>
      <p:regular r:id="rId64"/>
      <p:bold r:id="rId65"/>
    </p:embeddedFont>
    <p:embeddedFont>
      <p:font typeface="Cambria" panose="02040503050406030204" pitchFamily="18" charset="0"/>
      <p:regular r:id="rId66"/>
      <p:bold r:id="rId67"/>
      <p:italic r:id="rId68"/>
      <p:boldItalic r:id="rId69"/>
    </p:embeddedFont>
    <p:embeddedFont>
      <p:font typeface="Calibri" panose="020F0502020204030204" pitchFamily="34" charset="0"/>
      <p:regular r:id="rId70"/>
      <p:bold r:id="rId71"/>
      <p:italic r:id="rId72"/>
      <p:boldItalic r:id="rId7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4" roundtripDataSignature="AMtx7mi/NZViEDWVL/xN+GO+R1fURsao2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250"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font" Target="fonts/font5.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3.fntdata"/><Relationship Id="rId74" Type="http://customschemas.google.com/relationships/presentationmetadata" Target="metadata"/><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1.fntdata"/><Relationship Id="rId69" Type="http://schemas.openxmlformats.org/officeDocument/2006/relationships/font" Target="fonts/font6.fntdata"/><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7.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2.fntdata"/><Relationship Id="rId73" Type="http://schemas.openxmlformats.org/officeDocument/2006/relationships/font" Target="fonts/font10.fntdata"/><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8.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Cambria"/>
                <a:ea typeface="Cambria"/>
                <a:cs typeface="Cambria"/>
                <a:sym typeface="Cambria"/>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4530790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02841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41826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4" name="Google Shape;14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7047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1" name="Google Shape;15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34774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9" name="Google Shape;15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8192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8" name="Google Shape;16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798863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5" name="Google Shape;17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36354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1" name="Google Shape;18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86424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 name="Google Shape;18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703298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46351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1" name="Google Shape;20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66765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99893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99927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5" name="Google Shape;21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78732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2" name="Google Shape;22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590827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57608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4" name="Google Shape;23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630796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0" name="Google Shape;24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014098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8" name="Google Shape;248;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166707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5" name="Google Shape;25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34052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2" name="Google Shape;26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486806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9" name="Google Shape;26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19303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675655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6" name="Google Shape;27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77044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5" name="Google Shape;285;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606061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2" name="Google Shape;292;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20483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8" name="Google Shape;298;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441786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5" name="Google Shape;305;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214622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1" name="Google Shape;311;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552945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8" name="Google Shape;318;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679279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4" name="Google Shape;324;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825783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0" name="Google Shape;330;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807920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6" name="Google Shape;336;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44457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316677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3" name="Google Shape;343;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50404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0" name="Google Shape;350;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407465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7" name="Google Shape;357;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866142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3" name="Google Shape;363;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782195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0" name="Google Shape;370;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109675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7" name="Google Shape;377;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442778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4" name="Google Shape;384;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690023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1" name="Google Shape;391;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318683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8" name="Google Shape;398;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94642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4" name="Google Shape;404;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38808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970364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0" name="Google Shape;410;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2930801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6" name="Google Shape;416;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199566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2" name="Google Shape;422;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385385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4" name="Google Shape;434;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107795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1" name="Google Shape;441;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2167018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8" name="Google Shape;448;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9353985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56" name="Google Shape;456;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08511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3" name="Google Shape;463;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25354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70" name="Google Shape;470;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086297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77" name="Google Shape;477;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73298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191548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3" name="Google Shape;483;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7403877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90" name="Google Shape;490;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90401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15561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236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435877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pic>
        <p:nvPicPr>
          <p:cNvPr id="12" name="Google Shape;12;p63"/>
          <p:cNvPicPr preferRelativeResize="0"/>
          <p:nvPr/>
        </p:nvPicPr>
        <p:blipFill rotWithShape="1">
          <a:blip r:embed="rId2">
            <a:alphaModFix/>
          </a:blip>
          <a:srcRect/>
          <a:stretch/>
        </p:blipFill>
        <p:spPr>
          <a:xfrm>
            <a:off x="0" y="-1926"/>
            <a:ext cx="9144000" cy="6858000"/>
          </a:xfrm>
          <a:prstGeom prst="rect">
            <a:avLst/>
          </a:prstGeom>
          <a:noFill/>
          <a:ln>
            <a:noFill/>
          </a:ln>
        </p:spPr>
      </p:pic>
      <p:sp>
        <p:nvSpPr>
          <p:cNvPr id="13" name="Google Shape;13;p63"/>
          <p:cNvSpPr txBox="1">
            <a:spLocks noGrp="1"/>
          </p:cNvSpPr>
          <p:nvPr>
            <p:ph type="ctrTitle"/>
          </p:nvPr>
        </p:nvSpPr>
        <p:spPr>
          <a:xfrm>
            <a:off x="1143000" y="841772"/>
            <a:ext cx="6858000" cy="1790700"/>
          </a:xfrm>
          <a:prstGeom prst="rect">
            <a:avLst/>
          </a:prstGeom>
          <a:noFill/>
          <a:ln>
            <a:noFill/>
          </a:ln>
        </p:spPr>
        <p:txBody>
          <a:bodyPr spcFirstLastPara="1" wrap="square" lIns="68575" tIns="68575" rIns="68575" bIns="68575" anchor="b" anchorCtr="0">
            <a:noAutofit/>
          </a:bodyPr>
          <a:lstStyle>
            <a:lvl1pPr marR="0" lvl="0" algn="ctr">
              <a:lnSpc>
                <a:spcPct val="90000"/>
              </a:lnSpc>
              <a:spcBef>
                <a:spcPts val="0"/>
              </a:spcBef>
              <a:spcAft>
                <a:spcPts val="0"/>
              </a:spcAft>
              <a:buClr>
                <a:schemeClr val="dk1"/>
              </a:buClr>
              <a:buSzPts val="1100"/>
              <a:buFont typeface="Calibri"/>
              <a:buNone/>
              <a:defRPr sz="4500" b="1" i="0" u="none" strike="noStrike" cap="none">
                <a:solidFill>
                  <a:schemeClr val="dk1"/>
                </a:solidFill>
                <a:latin typeface="Cambria"/>
                <a:ea typeface="Cambria"/>
                <a:cs typeface="Cambria"/>
                <a:sym typeface="Cambr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4" name="Google Shape;14;p63"/>
          <p:cNvSpPr txBox="1">
            <a:spLocks noGrp="1"/>
          </p:cNvSpPr>
          <p:nvPr>
            <p:ph type="subTitle" idx="1"/>
          </p:nvPr>
        </p:nvSpPr>
        <p:spPr>
          <a:xfrm>
            <a:off x="1143000" y="2701528"/>
            <a:ext cx="6858000" cy="1241700"/>
          </a:xfrm>
          <a:prstGeom prst="rect">
            <a:avLst/>
          </a:prstGeom>
          <a:noFill/>
          <a:ln>
            <a:noFill/>
          </a:ln>
        </p:spPr>
        <p:txBody>
          <a:bodyPr spcFirstLastPara="1" wrap="square" lIns="68575" tIns="68575" rIns="68575" bIns="68575" anchor="t" anchorCtr="0">
            <a:noAutofit/>
          </a:bodyPr>
          <a:lstStyle>
            <a:lvl1pPr marR="0" lvl="0" algn="ctr">
              <a:lnSpc>
                <a:spcPct val="90000"/>
              </a:lnSpc>
              <a:spcBef>
                <a:spcPts val="800"/>
              </a:spcBef>
              <a:spcAft>
                <a:spcPts val="0"/>
              </a:spcAft>
              <a:buClr>
                <a:schemeClr val="dk1"/>
              </a:buClr>
              <a:buSzPts val="2100"/>
              <a:buFont typeface="Arial"/>
              <a:buNone/>
              <a:defRPr sz="1800" b="0" i="0" u="none" strike="noStrike" cap="none">
                <a:solidFill>
                  <a:schemeClr val="dk1"/>
                </a:solidFill>
                <a:latin typeface="Cambria"/>
                <a:ea typeface="Cambria"/>
                <a:cs typeface="Cambria"/>
                <a:sym typeface="Cambria"/>
              </a:defRPr>
            </a:lvl1pPr>
            <a:lvl2pPr marR="0" lvl="1" algn="ctr">
              <a:lnSpc>
                <a:spcPct val="90000"/>
              </a:lnSpc>
              <a:spcBef>
                <a:spcPts val="400"/>
              </a:spcBef>
              <a:spcAft>
                <a:spcPts val="0"/>
              </a:spcAft>
              <a:buClr>
                <a:schemeClr val="dk1"/>
              </a:buClr>
              <a:buSzPts val="1800"/>
              <a:buFont typeface="Arial"/>
              <a:buNone/>
              <a:defRPr sz="1500" b="0" i="0" u="none" strike="noStrike" cap="none">
                <a:solidFill>
                  <a:schemeClr val="dk1"/>
                </a:solidFill>
                <a:latin typeface="Calibri"/>
                <a:ea typeface="Calibri"/>
                <a:cs typeface="Calibri"/>
                <a:sym typeface="Calibri"/>
              </a:defRPr>
            </a:lvl2pPr>
            <a:lvl3pPr marR="0" lvl="2" algn="ctr">
              <a:lnSpc>
                <a:spcPct val="90000"/>
              </a:lnSpc>
              <a:spcBef>
                <a:spcPts val="400"/>
              </a:spcBef>
              <a:spcAft>
                <a:spcPts val="0"/>
              </a:spcAft>
              <a:buClr>
                <a:schemeClr val="dk1"/>
              </a:buClr>
              <a:buSzPts val="1500"/>
              <a:buFont typeface="Arial"/>
              <a:buNone/>
              <a:defRPr sz="1400" b="0" i="0" u="none" strike="noStrike" cap="none">
                <a:solidFill>
                  <a:schemeClr val="dk1"/>
                </a:solidFill>
                <a:latin typeface="Calibri"/>
                <a:ea typeface="Calibri"/>
                <a:cs typeface="Calibri"/>
                <a:sym typeface="Calibri"/>
              </a:defRPr>
            </a:lvl3pPr>
            <a:lvl4pPr marR="0" lvl="3" algn="ctr">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4pPr>
            <a:lvl5pPr marR="0" lvl="4" algn="ctr">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5pPr>
            <a:lvl6pPr marR="0" lvl="5" algn="ctr">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6pPr>
            <a:lvl7pPr marR="0" lvl="6" algn="ctr">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7pPr>
            <a:lvl8pPr marR="0" lvl="7" algn="ctr">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8pPr>
            <a:lvl9pPr marR="0" lvl="8" algn="ctr">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5" name="Google Shape;15;p63"/>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b="0" i="0" u="none" strike="noStrike" cap="none">
                <a:solidFill>
                  <a:srgbClr val="888888"/>
                </a:solidFill>
                <a:latin typeface="Cambria"/>
                <a:ea typeface="Cambria"/>
                <a:cs typeface="Cambria"/>
                <a:sym typeface="Cambria"/>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6" name="Google Shape;16;p63"/>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b="0" i="0" u="none" strike="noStrike" cap="none">
                <a:solidFill>
                  <a:srgbClr val="888888"/>
                </a:solidFill>
                <a:latin typeface="Cambria"/>
                <a:ea typeface="Cambria"/>
                <a:cs typeface="Cambria"/>
                <a:sym typeface="Cambria"/>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7" name="Google Shape;17;p6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9pPr>
          </a:lstStyle>
          <a:p>
            <a:pPr marL="0" lvl="0" indent="0" algn="r" rtl="0">
              <a:spcBef>
                <a:spcPts val="0"/>
              </a:spcBef>
              <a:spcAft>
                <a:spcPts val="0"/>
              </a:spcAft>
              <a:buNone/>
            </a:pPr>
            <a:fld id="{00000000-1234-1234-1234-123412341234}" type="slidenum">
              <a:rPr lang="en-US"/>
              <a:t>‹#›</a:t>
            </a:fld>
            <a:endParaRPr/>
          </a:p>
        </p:txBody>
      </p:sp>
      <p:pic>
        <p:nvPicPr>
          <p:cNvPr id="18" name="Google Shape;18;p63"/>
          <p:cNvPicPr preferRelativeResize="0"/>
          <p:nvPr/>
        </p:nvPicPr>
        <p:blipFill rotWithShape="1">
          <a:blip r:embed="rId3">
            <a:alphaModFix/>
          </a:blip>
          <a:srcRect/>
          <a:stretch/>
        </p:blipFill>
        <p:spPr>
          <a:xfrm>
            <a:off x="3650870" y="496496"/>
            <a:ext cx="3281100" cy="1137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72"/>
          <p:cNvSpPr txBox="1">
            <a:spLocks noGrp="1"/>
          </p:cNvSpPr>
          <p:nvPr>
            <p:ph type="title"/>
          </p:nvPr>
        </p:nvSpPr>
        <p:spPr>
          <a:xfrm rot="5400000">
            <a:off x="5350050" y="1467544"/>
            <a:ext cx="4359000" cy="1971600"/>
          </a:xfrm>
          <a:prstGeom prst="rect">
            <a:avLst/>
          </a:prstGeom>
          <a:noFill/>
          <a:ln>
            <a:noFill/>
          </a:ln>
        </p:spPr>
        <p:txBody>
          <a:bodyPr spcFirstLastPara="1" wrap="square" lIns="68575" tIns="68575" rIns="68575" bIns="68575" anchor="ctr" anchorCtr="0">
            <a:noAutofit/>
          </a:bodyPr>
          <a:lstStyle>
            <a:lvl1pPr marR="0" lvl="0" algn="l">
              <a:lnSpc>
                <a:spcPct val="90000"/>
              </a:lnSpc>
              <a:spcBef>
                <a:spcPts val="0"/>
              </a:spcBef>
              <a:spcAft>
                <a:spcPts val="0"/>
              </a:spcAft>
              <a:buClr>
                <a:schemeClr val="dk1"/>
              </a:buClr>
              <a:buSzPts val="1100"/>
              <a:buFont typeface="Calibri"/>
              <a:buNone/>
              <a:defRPr sz="3300" b="0" i="0" u="none" strike="noStrike" cap="none">
                <a:solidFill>
                  <a:schemeClr val="dk1"/>
                </a:solidFill>
                <a:latin typeface="Cambria"/>
                <a:ea typeface="Cambria"/>
                <a:cs typeface="Cambria"/>
                <a:sym typeface="Cambr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75" name="Google Shape;75;p72"/>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68575" rIns="68575" bIns="68575" anchor="t" anchorCtr="0">
            <a:noAutofit/>
          </a:bodyPr>
          <a:lstStyle>
            <a:lvl1pPr marL="457200" marR="0" lvl="0" indent="-361950" algn="l">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mbria"/>
                <a:ea typeface="Cambria"/>
                <a:cs typeface="Cambria"/>
                <a:sym typeface="Cambria"/>
              </a:defRPr>
            </a:lvl1pPr>
            <a:lvl2pPr marL="914400" marR="0" lvl="1" indent="-342900" algn="l">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6" name="Google Shape;76;p7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b="0" i="0" u="none" strike="noStrike" cap="none">
                <a:solidFill>
                  <a:srgbClr val="888888"/>
                </a:solidFill>
                <a:latin typeface="Cambria"/>
                <a:ea typeface="Cambria"/>
                <a:cs typeface="Cambria"/>
                <a:sym typeface="Cambria"/>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7" name="Google Shape;77;p7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b="0" i="0" u="none" strike="noStrike" cap="none">
                <a:solidFill>
                  <a:srgbClr val="888888"/>
                </a:solidFill>
                <a:latin typeface="Cambria"/>
                <a:ea typeface="Cambria"/>
                <a:cs typeface="Cambria"/>
                <a:sym typeface="Cambria"/>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8" name="Google Shape;78;p7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pic>
        <p:nvPicPr>
          <p:cNvPr id="20" name="Google Shape;20;p64"/>
          <p:cNvPicPr preferRelativeResize="0"/>
          <p:nvPr/>
        </p:nvPicPr>
        <p:blipFill rotWithShape="1">
          <a:blip r:embed="rId2">
            <a:alphaModFix/>
          </a:blip>
          <a:srcRect/>
          <a:stretch/>
        </p:blipFill>
        <p:spPr>
          <a:xfrm>
            <a:off x="628650" y="273844"/>
            <a:ext cx="1846500" cy="640200"/>
          </a:xfrm>
          <a:prstGeom prst="rect">
            <a:avLst/>
          </a:prstGeom>
          <a:noFill/>
          <a:ln>
            <a:noFill/>
          </a:ln>
        </p:spPr>
      </p:pic>
      <p:sp>
        <p:nvSpPr>
          <p:cNvPr id="21" name="Google Shape;21;p64"/>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lvl1pPr marR="0" lvl="0" algn="r">
              <a:lnSpc>
                <a:spcPct val="90000"/>
              </a:lnSpc>
              <a:spcBef>
                <a:spcPts val="0"/>
              </a:spcBef>
              <a:spcAft>
                <a:spcPts val="0"/>
              </a:spcAft>
              <a:buClr>
                <a:schemeClr val="dk1"/>
              </a:buClr>
              <a:buSzPts val="1100"/>
              <a:buFont typeface="Calibri"/>
              <a:buNone/>
              <a:defRPr sz="3300" b="0" i="0" u="none" strike="noStrike" cap="none">
                <a:solidFill>
                  <a:schemeClr val="dk1"/>
                </a:solidFill>
                <a:latin typeface="Cambria"/>
                <a:ea typeface="Cambria"/>
                <a:cs typeface="Cambria"/>
                <a:sym typeface="Cambr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22" name="Google Shape;22;p64"/>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lvl1pPr marL="457200" marR="0" lvl="0" indent="-361950" algn="l">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mbria"/>
                <a:ea typeface="Cambria"/>
                <a:cs typeface="Cambria"/>
                <a:sym typeface="Cambria"/>
              </a:defRPr>
            </a:lvl1pPr>
            <a:lvl2pPr marL="914400" marR="0" lvl="1" indent="-342900" algn="l">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3" name="Google Shape;23;p6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b="0" i="0" u="none" strike="noStrike" cap="none">
                <a:solidFill>
                  <a:srgbClr val="888888"/>
                </a:solidFill>
                <a:latin typeface="Cambria"/>
                <a:ea typeface="Cambria"/>
                <a:cs typeface="Cambria"/>
                <a:sym typeface="Cambria"/>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4" name="Google Shape;24;p6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b="0" i="0" u="none" strike="noStrike" cap="none">
                <a:solidFill>
                  <a:srgbClr val="888888"/>
                </a:solidFill>
                <a:latin typeface="Cambria"/>
                <a:ea typeface="Cambria"/>
                <a:cs typeface="Cambria"/>
                <a:sym typeface="Cambria"/>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5" name="Google Shape;25;p6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64"/>
          <p:cNvSpPr/>
          <p:nvPr/>
        </p:nvSpPr>
        <p:spPr>
          <a:xfrm>
            <a:off x="2475059" y="783048"/>
            <a:ext cx="6040200" cy="34200"/>
          </a:xfrm>
          <a:prstGeom prst="rect">
            <a:avLst/>
          </a:prstGeom>
          <a:solidFill>
            <a:srgbClr val="7030A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mbria"/>
              <a:ea typeface="Cambria"/>
              <a:cs typeface="Cambria"/>
              <a:sym typeface="Cambr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65"/>
          <p:cNvSpPr txBox="1">
            <a:spLocks noGrp="1"/>
          </p:cNvSpPr>
          <p:nvPr>
            <p:ph type="title"/>
          </p:nvPr>
        </p:nvSpPr>
        <p:spPr>
          <a:xfrm>
            <a:off x="623888" y="1282304"/>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1100"/>
              <a:buFont typeface="Calibri"/>
              <a:buNone/>
              <a:defRPr sz="4500" b="0" i="0" u="none" strike="noStrike" cap="none">
                <a:solidFill>
                  <a:schemeClr val="dk1"/>
                </a:solidFill>
                <a:latin typeface="Cambria"/>
                <a:ea typeface="Cambria"/>
                <a:cs typeface="Cambria"/>
                <a:sym typeface="Cambr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29" name="Google Shape;29;p65"/>
          <p:cNvSpPr txBox="1">
            <a:spLocks noGrp="1"/>
          </p:cNvSpPr>
          <p:nvPr>
            <p:ph type="body" idx="1"/>
          </p:nvPr>
        </p:nvSpPr>
        <p:spPr>
          <a:xfrm>
            <a:off x="623888" y="3442097"/>
            <a:ext cx="7886700" cy="11250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2100"/>
              <a:buFont typeface="Arial"/>
              <a:buNone/>
              <a:defRPr sz="1800" b="0" i="0" u="none" strike="noStrike" cap="none">
                <a:solidFill>
                  <a:srgbClr val="888888"/>
                </a:solidFill>
                <a:latin typeface="Cambria"/>
                <a:ea typeface="Cambria"/>
                <a:cs typeface="Cambria"/>
                <a:sym typeface="Cambria"/>
              </a:defRPr>
            </a:lvl1pPr>
            <a:lvl2pPr marL="914400" marR="0" lvl="1" indent="-228600" algn="l">
              <a:lnSpc>
                <a:spcPct val="90000"/>
              </a:lnSpc>
              <a:spcBef>
                <a:spcPts val="400"/>
              </a:spcBef>
              <a:spcAft>
                <a:spcPts val="0"/>
              </a:spcAft>
              <a:buClr>
                <a:srgbClr val="888888"/>
              </a:buClr>
              <a:buSzPts val="18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5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30" name="Google Shape;30;p65"/>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b="0" i="0" u="none" strike="noStrike" cap="none">
                <a:solidFill>
                  <a:srgbClr val="888888"/>
                </a:solidFill>
                <a:latin typeface="Cambria"/>
                <a:ea typeface="Cambria"/>
                <a:cs typeface="Cambria"/>
                <a:sym typeface="Cambria"/>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1" name="Google Shape;31;p65"/>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b="0" i="0" u="none" strike="noStrike" cap="none">
                <a:solidFill>
                  <a:srgbClr val="888888"/>
                </a:solidFill>
                <a:latin typeface="Cambria"/>
                <a:ea typeface="Cambria"/>
                <a:cs typeface="Cambria"/>
                <a:sym typeface="Cambria"/>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2" name="Google Shape;32;p6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6"/>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noAutofit/>
          </a:bodyPr>
          <a:lstStyle>
            <a:lvl1pPr marR="0" lvl="0" algn="l">
              <a:lnSpc>
                <a:spcPct val="90000"/>
              </a:lnSpc>
              <a:spcBef>
                <a:spcPts val="0"/>
              </a:spcBef>
              <a:spcAft>
                <a:spcPts val="0"/>
              </a:spcAft>
              <a:buClr>
                <a:schemeClr val="dk1"/>
              </a:buClr>
              <a:buSzPts val="1100"/>
              <a:buFont typeface="Calibri"/>
              <a:buNone/>
              <a:defRPr sz="3300" b="0" i="0" u="none" strike="noStrike" cap="none">
                <a:solidFill>
                  <a:schemeClr val="dk1"/>
                </a:solidFill>
                <a:latin typeface="Cambria"/>
                <a:ea typeface="Cambria"/>
                <a:cs typeface="Cambria"/>
                <a:sym typeface="Cambr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35" name="Google Shape;35;p66"/>
          <p:cNvSpPr txBox="1">
            <a:spLocks noGrp="1"/>
          </p:cNvSpPr>
          <p:nvPr>
            <p:ph type="body" idx="1"/>
          </p:nvPr>
        </p:nvSpPr>
        <p:spPr>
          <a:xfrm>
            <a:off x="628650" y="1369219"/>
            <a:ext cx="3886200" cy="3263400"/>
          </a:xfrm>
          <a:prstGeom prst="rect">
            <a:avLst/>
          </a:prstGeom>
          <a:noFill/>
          <a:ln>
            <a:noFill/>
          </a:ln>
        </p:spPr>
        <p:txBody>
          <a:bodyPr spcFirstLastPara="1" wrap="square" lIns="68575" tIns="68575" rIns="68575" bIns="68575" anchor="t" anchorCtr="0">
            <a:noAutofit/>
          </a:bodyPr>
          <a:lstStyle>
            <a:lvl1pPr marL="457200" marR="0" lvl="0" indent="-361950" algn="l">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mbria"/>
                <a:ea typeface="Cambria"/>
                <a:cs typeface="Cambria"/>
                <a:sym typeface="Cambria"/>
              </a:defRPr>
            </a:lvl1pPr>
            <a:lvl2pPr marL="914400" marR="0" lvl="1" indent="-342900" algn="l">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6" name="Google Shape;36;p66"/>
          <p:cNvSpPr txBox="1">
            <a:spLocks noGrp="1"/>
          </p:cNvSpPr>
          <p:nvPr>
            <p:ph type="body" idx="2"/>
          </p:nvPr>
        </p:nvSpPr>
        <p:spPr>
          <a:xfrm>
            <a:off x="4629150" y="1369219"/>
            <a:ext cx="3886200" cy="3263400"/>
          </a:xfrm>
          <a:prstGeom prst="rect">
            <a:avLst/>
          </a:prstGeom>
          <a:noFill/>
          <a:ln>
            <a:noFill/>
          </a:ln>
        </p:spPr>
        <p:txBody>
          <a:bodyPr spcFirstLastPara="1" wrap="square" lIns="68575" tIns="68575" rIns="68575" bIns="68575" anchor="t" anchorCtr="0">
            <a:noAutofit/>
          </a:bodyPr>
          <a:lstStyle>
            <a:lvl1pPr marL="457200" marR="0" lvl="0" indent="-361950" algn="l">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mbria"/>
                <a:ea typeface="Cambria"/>
                <a:cs typeface="Cambria"/>
                <a:sym typeface="Cambria"/>
              </a:defRPr>
            </a:lvl1pPr>
            <a:lvl2pPr marL="914400" marR="0" lvl="1" indent="-342900" algn="l">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7" name="Google Shape;37;p66"/>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b="0" i="0" u="none" strike="noStrike" cap="none">
                <a:solidFill>
                  <a:srgbClr val="888888"/>
                </a:solidFill>
                <a:latin typeface="Cambria"/>
                <a:ea typeface="Cambria"/>
                <a:cs typeface="Cambria"/>
                <a:sym typeface="Cambria"/>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8" name="Google Shape;38;p66"/>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b="0" i="0" u="none" strike="noStrike" cap="none">
                <a:solidFill>
                  <a:srgbClr val="888888"/>
                </a:solidFill>
                <a:latin typeface="Cambria"/>
                <a:ea typeface="Cambria"/>
                <a:cs typeface="Cambria"/>
                <a:sym typeface="Cambria"/>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9" name="Google Shape;39;p6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7"/>
          <p:cNvSpPr txBox="1">
            <a:spLocks noGrp="1"/>
          </p:cNvSpPr>
          <p:nvPr>
            <p:ph type="title"/>
          </p:nvPr>
        </p:nvSpPr>
        <p:spPr>
          <a:xfrm>
            <a:off x="629841" y="273844"/>
            <a:ext cx="7886700" cy="994200"/>
          </a:xfrm>
          <a:prstGeom prst="rect">
            <a:avLst/>
          </a:prstGeom>
          <a:noFill/>
          <a:ln>
            <a:noFill/>
          </a:ln>
        </p:spPr>
        <p:txBody>
          <a:bodyPr spcFirstLastPara="1" wrap="square" lIns="68575" tIns="68575" rIns="68575" bIns="68575" anchor="ctr" anchorCtr="0">
            <a:noAutofit/>
          </a:bodyPr>
          <a:lstStyle>
            <a:lvl1pPr marR="0" lvl="0" algn="l">
              <a:lnSpc>
                <a:spcPct val="90000"/>
              </a:lnSpc>
              <a:spcBef>
                <a:spcPts val="0"/>
              </a:spcBef>
              <a:spcAft>
                <a:spcPts val="0"/>
              </a:spcAft>
              <a:buClr>
                <a:schemeClr val="dk1"/>
              </a:buClr>
              <a:buSzPts val="1100"/>
              <a:buFont typeface="Calibri"/>
              <a:buNone/>
              <a:defRPr sz="3300" b="0" i="0" u="none" strike="noStrike" cap="none">
                <a:solidFill>
                  <a:schemeClr val="dk1"/>
                </a:solidFill>
                <a:latin typeface="Cambria"/>
                <a:ea typeface="Cambria"/>
                <a:cs typeface="Cambria"/>
                <a:sym typeface="Cambr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42" name="Google Shape;42;p67"/>
          <p:cNvSpPr txBox="1">
            <a:spLocks noGrp="1"/>
          </p:cNvSpPr>
          <p:nvPr>
            <p:ph type="body" idx="1"/>
          </p:nvPr>
        </p:nvSpPr>
        <p:spPr>
          <a:xfrm>
            <a:off x="629841" y="1260872"/>
            <a:ext cx="3868200" cy="618000"/>
          </a:xfrm>
          <a:prstGeom prst="rect">
            <a:avLst/>
          </a:prstGeom>
          <a:noFill/>
          <a:ln>
            <a:noFill/>
          </a:ln>
        </p:spPr>
        <p:txBody>
          <a:bodyPr spcFirstLastPara="1" wrap="square" lIns="68575" tIns="68575" rIns="68575" bIns="68575" anchor="b" anchorCtr="0">
            <a:noAutofit/>
          </a:bodyPr>
          <a:lstStyle>
            <a:lvl1pPr marL="457200" marR="0" lvl="0" indent="-228600" algn="l">
              <a:lnSpc>
                <a:spcPct val="90000"/>
              </a:lnSpc>
              <a:spcBef>
                <a:spcPts val="800"/>
              </a:spcBef>
              <a:spcAft>
                <a:spcPts val="0"/>
              </a:spcAft>
              <a:buClr>
                <a:schemeClr val="dk1"/>
              </a:buClr>
              <a:buSzPts val="2100"/>
              <a:buFont typeface="Arial"/>
              <a:buNone/>
              <a:defRPr sz="1800" b="1" i="0" u="none" strike="noStrike" cap="none">
                <a:solidFill>
                  <a:schemeClr val="dk1"/>
                </a:solidFill>
                <a:latin typeface="Cambria"/>
                <a:ea typeface="Cambria"/>
                <a:cs typeface="Cambria"/>
                <a:sym typeface="Cambria"/>
              </a:defRPr>
            </a:lvl1pPr>
            <a:lvl2pPr marL="914400" marR="0" lvl="1" indent="-228600" algn="l">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3" name="Google Shape;43;p67"/>
          <p:cNvSpPr txBox="1">
            <a:spLocks noGrp="1"/>
          </p:cNvSpPr>
          <p:nvPr>
            <p:ph type="body" idx="2"/>
          </p:nvPr>
        </p:nvSpPr>
        <p:spPr>
          <a:xfrm>
            <a:off x="629841" y="1878806"/>
            <a:ext cx="3868200" cy="2763300"/>
          </a:xfrm>
          <a:prstGeom prst="rect">
            <a:avLst/>
          </a:prstGeom>
          <a:noFill/>
          <a:ln>
            <a:noFill/>
          </a:ln>
        </p:spPr>
        <p:txBody>
          <a:bodyPr spcFirstLastPara="1" wrap="square" lIns="68575" tIns="68575" rIns="68575" bIns="68575" anchor="t" anchorCtr="0">
            <a:noAutofit/>
          </a:bodyPr>
          <a:lstStyle>
            <a:lvl1pPr marL="457200" marR="0" lvl="0" indent="-361950" algn="l">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mbria"/>
                <a:ea typeface="Cambria"/>
                <a:cs typeface="Cambria"/>
                <a:sym typeface="Cambria"/>
              </a:defRPr>
            </a:lvl1pPr>
            <a:lvl2pPr marL="914400" marR="0" lvl="1" indent="-342900" algn="l">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4" name="Google Shape;44;p67"/>
          <p:cNvSpPr txBox="1">
            <a:spLocks noGrp="1"/>
          </p:cNvSpPr>
          <p:nvPr>
            <p:ph type="body" idx="3"/>
          </p:nvPr>
        </p:nvSpPr>
        <p:spPr>
          <a:xfrm>
            <a:off x="4629150" y="1260872"/>
            <a:ext cx="3887400" cy="618000"/>
          </a:xfrm>
          <a:prstGeom prst="rect">
            <a:avLst/>
          </a:prstGeom>
          <a:noFill/>
          <a:ln>
            <a:noFill/>
          </a:ln>
        </p:spPr>
        <p:txBody>
          <a:bodyPr spcFirstLastPara="1" wrap="square" lIns="68575" tIns="68575" rIns="68575" bIns="68575" anchor="b" anchorCtr="0">
            <a:noAutofit/>
          </a:bodyPr>
          <a:lstStyle>
            <a:lvl1pPr marL="457200" marR="0" lvl="0" indent="-228600" algn="l">
              <a:lnSpc>
                <a:spcPct val="90000"/>
              </a:lnSpc>
              <a:spcBef>
                <a:spcPts val="800"/>
              </a:spcBef>
              <a:spcAft>
                <a:spcPts val="0"/>
              </a:spcAft>
              <a:buClr>
                <a:schemeClr val="dk1"/>
              </a:buClr>
              <a:buSzPts val="2100"/>
              <a:buFont typeface="Arial"/>
              <a:buNone/>
              <a:defRPr sz="1800" b="1" i="0" u="none" strike="noStrike" cap="none">
                <a:solidFill>
                  <a:schemeClr val="dk1"/>
                </a:solidFill>
                <a:latin typeface="Cambria"/>
                <a:ea typeface="Cambria"/>
                <a:cs typeface="Cambria"/>
                <a:sym typeface="Cambria"/>
              </a:defRPr>
            </a:lvl1pPr>
            <a:lvl2pPr marL="914400" marR="0" lvl="1" indent="-228600" algn="l">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5" name="Google Shape;45;p67"/>
          <p:cNvSpPr txBox="1">
            <a:spLocks noGrp="1"/>
          </p:cNvSpPr>
          <p:nvPr>
            <p:ph type="body" idx="4"/>
          </p:nvPr>
        </p:nvSpPr>
        <p:spPr>
          <a:xfrm>
            <a:off x="4629150" y="1878806"/>
            <a:ext cx="3887400" cy="2763300"/>
          </a:xfrm>
          <a:prstGeom prst="rect">
            <a:avLst/>
          </a:prstGeom>
          <a:noFill/>
          <a:ln>
            <a:noFill/>
          </a:ln>
        </p:spPr>
        <p:txBody>
          <a:bodyPr spcFirstLastPara="1" wrap="square" lIns="68575" tIns="68575" rIns="68575" bIns="68575" anchor="t" anchorCtr="0">
            <a:noAutofit/>
          </a:bodyPr>
          <a:lstStyle>
            <a:lvl1pPr marL="457200" marR="0" lvl="0" indent="-361950" algn="l">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mbria"/>
                <a:ea typeface="Cambria"/>
                <a:cs typeface="Cambria"/>
                <a:sym typeface="Cambria"/>
              </a:defRPr>
            </a:lvl1pPr>
            <a:lvl2pPr marL="914400" marR="0" lvl="1" indent="-342900" algn="l">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6" name="Google Shape;46;p67"/>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b="0" i="0" u="none" strike="noStrike" cap="none">
                <a:solidFill>
                  <a:srgbClr val="888888"/>
                </a:solidFill>
                <a:latin typeface="Cambria"/>
                <a:ea typeface="Cambria"/>
                <a:cs typeface="Cambria"/>
                <a:sym typeface="Cambria"/>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7" name="Google Shape;47;p67"/>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b="0" i="0" u="none" strike="noStrike" cap="none">
                <a:solidFill>
                  <a:srgbClr val="888888"/>
                </a:solidFill>
                <a:latin typeface="Cambria"/>
                <a:ea typeface="Cambria"/>
                <a:cs typeface="Cambria"/>
                <a:sym typeface="Cambria"/>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8" name="Google Shape;48;p6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68"/>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b="0" i="0" u="none" strike="noStrike" cap="none">
                <a:solidFill>
                  <a:srgbClr val="888888"/>
                </a:solidFill>
                <a:latin typeface="Cambria"/>
                <a:ea typeface="Cambria"/>
                <a:cs typeface="Cambria"/>
                <a:sym typeface="Cambria"/>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1" name="Google Shape;51;p68"/>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b="0" i="0" u="none" strike="noStrike" cap="none">
                <a:solidFill>
                  <a:srgbClr val="888888"/>
                </a:solidFill>
                <a:latin typeface="Cambria"/>
                <a:ea typeface="Cambria"/>
                <a:cs typeface="Cambria"/>
                <a:sym typeface="Cambria"/>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2" name="Google Shape;52;p6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69"/>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1100"/>
              <a:buFont typeface="Calibri"/>
              <a:buNone/>
              <a:defRPr sz="2400" b="0" i="0" u="none" strike="noStrike" cap="none">
                <a:solidFill>
                  <a:schemeClr val="dk1"/>
                </a:solidFill>
                <a:latin typeface="Cambria"/>
                <a:ea typeface="Cambria"/>
                <a:cs typeface="Cambria"/>
                <a:sym typeface="Cambr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69"/>
          <p:cNvSpPr txBox="1">
            <a:spLocks noGrp="1"/>
          </p:cNvSpPr>
          <p:nvPr>
            <p:ph type="body" idx="1"/>
          </p:nvPr>
        </p:nvSpPr>
        <p:spPr>
          <a:xfrm>
            <a:off x="3887391" y="740569"/>
            <a:ext cx="4629000" cy="3655200"/>
          </a:xfrm>
          <a:prstGeom prst="rect">
            <a:avLst/>
          </a:prstGeom>
          <a:noFill/>
          <a:ln>
            <a:noFill/>
          </a:ln>
        </p:spPr>
        <p:txBody>
          <a:bodyPr spcFirstLastPara="1" wrap="square" lIns="68575" tIns="68575" rIns="68575" bIns="68575" anchor="t" anchorCtr="0">
            <a:noAutofit/>
          </a:bodyPr>
          <a:lstStyle>
            <a:lvl1pPr marL="457200" marR="0" lvl="0" indent="-381000" algn="l">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Cambria"/>
                <a:ea typeface="Cambria"/>
                <a:cs typeface="Cambria"/>
                <a:sym typeface="Cambria"/>
              </a:defRPr>
            </a:lvl1pPr>
            <a:lvl2pPr marL="914400" marR="0" lvl="1" indent="-361950" algn="l">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56" name="Google Shape;56;p69"/>
          <p:cNvSpPr txBox="1">
            <a:spLocks noGrp="1"/>
          </p:cNvSpPr>
          <p:nvPr>
            <p:ph type="body" idx="2"/>
          </p:nvPr>
        </p:nvSpPr>
        <p:spPr>
          <a:xfrm>
            <a:off x="629841" y="1543050"/>
            <a:ext cx="2949300" cy="28587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chemeClr val="dk1"/>
              </a:buClr>
              <a:buSzPts val="2100"/>
              <a:buFont typeface="Arial"/>
              <a:buNone/>
              <a:defRPr sz="1200" b="0" i="0" u="none" strike="noStrike" cap="none">
                <a:solidFill>
                  <a:schemeClr val="dk1"/>
                </a:solidFill>
                <a:latin typeface="Cambria"/>
                <a:ea typeface="Cambria"/>
                <a:cs typeface="Cambria"/>
                <a:sym typeface="Cambria"/>
              </a:defRPr>
            </a:lvl1pPr>
            <a:lvl2pPr marL="914400" marR="0" lvl="1" indent="-228600" algn="l">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57" name="Google Shape;57;p69"/>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b="0" i="0" u="none" strike="noStrike" cap="none">
                <a:solidFill>
                  <a:srgbClr val="888888"/>
                </a:solidFill>
                <a:latin typeface="Cambria"/>
                <a:ea typeface="Cambria"/>
                <a:cs typeface="Cambria"/>
                <a:sym typeface="Cambria"/>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69"/>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b="0" i="0" u="none" strike="noStrike" cap="none">
                <a:solidFill>
                  <a:srgbClr val="888888"/>
                </a:solidFill>
                <a:latin typeface="Cambria"/>
                <a:ea typeface="Cambria"/>
                <a:cs typeface="Cambria"/>
                <a:sym typeface="Cambria"/>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9" name="Google Shape;59;p6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70"/>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1100"/>
              <a:buFont typeface="Calibri"/>
              <a:buNone/>
              <a:defRPr sz="2400" b="0" i="0" u="none" strike="noStrike" cap="none">
                <a:solidFill>
                  <a:schemeClr val="dk1"/>
                </a:solidFill>
                <a:latin typeface="Cambria"/>
                <a:ea typeface="Cambria"/>
                <a:cs typeface="Cambria"/>
                <a:sym typeface="Cambr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62" name="Google Shape;62;p70"/>
          <p:cNvSpPr>
            <a:spLocks noGrp="1"/>
          </p:cNvSpPr>
          <p:nvPr>
            <p:ph type="pic" idx="2"/>
          </p:nvPr>
        </p:nvSpPr>
        <p:spPr>
          <a:xfrm>
            <a:off x="3887391" y="740569"/>
            <a:ext cx="4629000" cy="3655200"/>
          </a:xfrm>
          <a:prstGeom prst="rect">
            <a:avLst/>
          </a:prstGeom>
          <a:noFill/>
          <a:ln>
            <a:noFill/>
          </a:ln>
        </p:spPr>
        <p:txBody>
          <a:bodyPr spcFirstLastPara="1" wrap="square" lIns="68575" tIns="68575" rIns="68575" bIns="68575" anchor="t" anchorCtr="0">
            <a:noAutofit/>
          </a:bodyPr>
          <a:lstStyle>
            <a:lvl1pPr marR="0" lvl="0" algn="l" rtl="0">
              <a:lnSpc>
                <a:spcPct val="90000"/>
              </a:lnSpc>
              <a:spcBef>
                <a:spcPts val="800"/>
              </a:spcBef>
              <a:spcAft>
                <a:spcPts val="0"/>
              </a:spcAft>
              <a:buClr>
                <a:schemeClr val="dk1"/>
              </a:buClr>
              <a:buSzPts val="1100"/>
              <a:buFont typeface="Arial"/>
              <a:buNone/>
              <a:defRPr sz="2400" b="0" i="0" u="none" strike="noStrike" cap="none">
                <a:solidFill>
                  <a:schemeClr val="dk1"/>
                </a:solidFill>
                <a:latin typeface="Cambria"/>
                <a:ea typeface="Cambria"/>
                <a:cs typeface="Cambria"/>
                <a:sym typeface="Cambria"/>
              </a:defRPr>
            </a:lvl1pPr>
            <a:lvl2pPr marR="0" lvl="1" algn="l" rtl="0">
              <a:lnSpc>
                <a:spcPct val="90000"/>
              </a:lnSpc>
              <a:spcBef>
                <a:spcPts val="400"/>
              </a:spcBef>
              <a:spcAft>
                <a:spcPts val="0"/>
              </a:spcAft>
              <a:buClr>
                <a:schemeClr val="dk1"/>
              </a:buClr>
              <a:buSzPts val="1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1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3" name="Google Shape;63;p70"/>
          <p:cNvSpPr txBox="1">
            <a:spLocks noGrp="1"/>
          </p:cNvSpPr>
          <p:nvPr>
            <p:ph type="body" idx="1"/>
          </p:nvPr>
        </p:nvSpPr>
        <p:spPr>
          <a:xfrm>
            <a:off x="629841" y="1543050"/>
            <a:ext cx="2949300" cy="28587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chemeClr val="dk1"/>
              </a:buClr>
              <a:buSzPts val="2100"/>
              <a:buFont typeface="Arial"/>
              <a:buNone/>
              <a:defRPr sz="1200" b="0" i="0" u="none" strike="noStrike" cap="none">
                <a:solidFill>
                  <a:schemeClr val="dk1"/>
                </a:solidFill>
                <a:latin typeface="Cambria"/>
                <a:ea typeface="Cambria"/>
                <a:cs typeface="Cambria"/>
                <a:sym typeface="Cambria"/>
              </a:defRPr>
            </a:lvl1pPr>
            <a:lvl2pPr marL="914400" marR="0" lvl="1" indent="-228600" algn="l">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4" name="Google Shape;64;p70"/>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b="0" i="0" u="none" strike="noStrike" cap="none">
                <a:solidFill>
                  <a:srgbClr val="888888"/>
                </a:solidFill>
                <a:latin typeface="Cambria"/>
                <a:ea typeface="Cambria"/>
                <a:cs typeface="Cambria"/>
                <a:sym typeface="Cambria"/>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5" name="Google Shape;65;p70"/>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b="0" i="0" u="none" strike="noStrike" cap="none">
                <a:solidFill>
                  <a:srgbClr val="888888"/>
                </a:solidFill>
                <a:latin typeface="Cambria"/>
                <a:ea typeface="Cambria"/>
                <a:cs typeface="Cambria"/>
                <a:sym typeface="Cambria"/>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6" name="Google Shape;66;p7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7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noAutofit/>
          </a:bodyPr>
          <a:lstStyle>
            <a:lvl1pPr marR="0" lvl="0" algn="l">
              <a:lnSpc>
                <a:spcPct val="90000"/>
              </a:lnSpc>
              <a:spcBef>
                <a:spcPts val="0"/>
              </a:spcBef>
              <a:spcAft>
                <a:spcPts val="0"/>
              </a:spcAft>
              <a:buClr>
                <a:schemeClr val="dk1"/>
              </a:buClr>
              <a:buSzPts val="1100"/>
              <a:buFont typeface="Calibri"/>
              <a:buNone/>
              <a:defRPr sz="3300" b="0" i="0" u="none" strike="noStrike" cap="none">
                <a:solidFill>
                  <a:schemeClr val="dk1"/>
                </a:solidFill>
                <a:latin typeface="Cambria"/>
                <a:ea typeface="Cambria"/>
                <a:cs typeface="Cambria"/>
                <a:sym typeface="Cambr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69" name="Google Shape;69;p71"/>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68575" rIns="68575" bIns="68575" anchor="t" anchorCtr="0">
            <a:noAutofit/>
          </a:bodyPr>
          <a:lstStyle>
            <a:lvl1pPr marL="457200" marR="0" lvl="0" indent="-361950" algn="l">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mbria"/>
                <a:ea typeface="Cambria"/>
                <a:cs typeface="Cambria"/>
                <a:sym typeface="Cambria"/>
              </a:defRPr>
            </a:lvl1pPr>
            <a:lvl2pPr marL="914400" marR="0" lvl="1" indent="-342900" algn="l">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0" name="Google Shape;70;p7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b="0" i="0" u="none" strike="noStrike" cap="none">
                <a:solidFill>
                  <a:srgbClr val="888888"/>
                </a:solidFill>
                <a:latin typeface="Cambria"/>
                <a:ea typeface="Cambria"/>
                <a:cs typeface="Cambria"/>
                <a:sym typeface="Cambria"/>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1" name="Google Shape;71;p7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b="0" i="0" u="none" strike="noStrike" cap="none">
                <a:solidFill>
                  <a:srgbClr val="888888"/>
                </a:solidFill>
                <a:latin typeface="Cambria"/>
                <a:ea typeface="Cambria"/>
                <a:cs typeface="Cambria"/>
                <a:sym typeface="Cambria"/>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2" name="Google Shape;72;p7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2"/>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noAutofit/>
          </a:bodyPr>
          <a:lstStyle>
            <a:lvl1pPr marR="0" lvl="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62"/>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6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mbria"/>
                <a:ea typeface="Cambria"/>
                <a:cs typeface="Cambria"/>
                <a:sym typeface="Cambria"/>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6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mbria"/>
                <a:ea typeface="Cambria"/>
                <a:cs typeface="Cambria"/>
                <a:sym typeface="Cambria"/>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6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mbria"/>
                <a:ea typeface="Cambria"/>
                <a:cs typeface="Cambria"/>
                <a:sym typeface="Cambri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w3schools.com/java/java_data_types.asp"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w3schools.com/java/java_operators.asp"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viettuts.vn/jav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github.com/giaule91/javacore-training" TargetMode="External"/><Relationship Id="rId5" Type="http://schemas.openxmlformats.org/officeDocument/2006/relationships/hyperlink" Target="https://www.w3schools.com/java/" TargetMode="External"/><Relationship Id="rId4" Type="http://schemas.openxmlformats.org/officeDocument/2006/relationships/hyperlink" Target="https://o7planning.org/vi/12571/lich-su-cua-java-va-su-khac-biet-giua-oracle-jdk-va-openjdk"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www.w3schools.com/java/java_for_loop.asp"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w3schools.com/java/java_constructors.asp"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w3schools.com/java/java_user_input.asp"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www.w3schools.com/java/java_conditions.asp"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0.gif"/></Relationships>
</file>

<file path=ppt/slides/_rels/slide2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w3schools.com/java/java_abstract.asp"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w3schools.com/java/java_encapsulation.asp"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w3schools.com/java/java_interface.asp"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ww.w3schools.com/java/java_user_input.asp"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hyperlink" Target="https://www.w3schools.com/java/java_for_loop.asp" TargetMode="External"/><Relationship Id="rId4" Type="http://schemas.openxmlformats.org/officeDocument/2006/relationships/hyperlink" Target="https://www.w3schools.com/java/java_arraylist.asp"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oracle.com/java/technologies/javase/javase-jdk8-downloads.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eclipse.org/downloads/packages/release/Mars/2"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youtu.be/m93G1gBvj5Q"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
          <p:cNvSpPr txBox="1">
            <a:spLocks noGrp="1"/>
          </p:cNvSpPr>
          <p:nvPr>
            <p:ph type="ctrTitle"/>
          </p:nvPr>
        </p:nvSpPr>
        <p:spPr>
          <a:xfrm>
            <a:off x="1143000" y="1009650"/>
            <a:ext cx="6858000" cy="1790700"/>
          </a:xfrm>
          <a:prstGeom prst="rect">
            <a:avLst/>
          </a:prstGeom>
          <a:noFill/>
          <a:ln>
            <a:noFill/>
          </a:ln>
        </p:spPr>
        <p:txBody>
          <a:bodyPr spcFirstLastPara="1" wrap="square" lIns="68575" tIns="68575" rIns="68575" bIns="68575" anchor="b" anchorCtr="0">
            <a:noAutofit/>
          </a:bodyPr>
          <a:lstStyle/>
          <a:p>
            <a:pPr marL="0" lvl="0" indent="0" algn="ctr" rtl="0">
              <a:lnSpc>
                <a:spcPct val="90000"/>
              </a:lnSpc>
              <a:spcBef>
                <a:spcPts val="0"/>
              </a:spcBef>
              <a:spcAft>
                <a:spcPts val="0"/>
              </a:spcAft>
              <a:buSzPts val="1100"/>
              <a:buNone/>
            </a:pPr>
            <a:r>
              <a:rPr lang="en-US"/>
              <a:t>Java Core</a:t>
            </a:r>
            <a:br>
              <a:rPr lang="en-US"/>
            </a:br>
            <a:r>
              <a:rPr lang="en-US"/>
              <a:t>DAO, DTO</a:t>
            </a:r>
            <a:endParaRPr/>
          </a:p>
        </p:txBody>
      </p:sp>
      <p:sp>
        <p:nvSpPr>
          <p:cNvPr id="84" name="Google Shape;84;p1"/>
          <p:cNvSpPr txBox="1">
            <a:spLocks noGrp="1"/>
          </p:cNvSpPr>
          <p:nvPr>
            <p:ph type="subTitle" idx="1"/>
          </p:nvPr>
        </p:nvSpPr>
        <p:spPr>
          <a:xfrm>
            <a:off x="1143000" y="2701528"/>
            <a:ext cx="6858000" cy="1241700"/>
          </a:xfrm>
          <a:prstGeom prst="rect">
            <a:avLst/>
          </a:prstGeom>
          <a:noFill/>
          <a:ln>
            <a:noFill/>
          </a:ln>
        </p:spPr>
        <p:txBody>
          <a:bodyPr spcFirstLastPara="1" wrap="square" lIns="68575" tIns="68575" rIns="68575" bIns="68575" anchor="t" anchorCtr="0">
            <a:noAutofit/>
          </a:bodyPr>
          <a:lstStyle/>
          <a:p>
            <a:pPr marL="0" lvl="0" indent="0" algn="ctr" rtl="0">
              <a:lnSpc>
                <a:spcPct val="90000"/>
              </a:lnSpc>
              <a:spcBef>
                <a:spcPts val="800"/>
              </a:spcBef>
              <a:spcAft>
                <a:spcPts val="0"/>
              </a:spcAft>
              <a:buSzPts val="2100"/>
              <a:buNone/>
            </a:pPr>
            <a:r>
              <a:rPr lang="en-US"/>
              <a:t>Author: Giau Le</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0"/>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200" b="1"/>
              <a:t>Rule &amp; cú pháp</a:t>
            </a:r>
            <a:endParaRPr/>
          </a:p>
        </p:txBody>
      </p:sp>
      <p:sp>
        <p:nvSpPr>
          <p:cNvPr id="140" name="Google Shape;140;p10"/>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sz="2000" b="1">
                <a:solidFill>
                  <a:schemeClr val="dk1"/>
                </a:solidFill>
              </a:rPr>
              <a:t>Access Modifiers (bổ từ truy cập)</a:t>
            </a:r>
            <a:r>
              <a:rPr lang="en-US" sz="2000">
                <a:solidFill>
                  <a:schemeClr val="dk1"/>
                </a:solidFill>
              </a:rPr>
              <a:t> − default, public, protected, private</a:t>
            </a:r>
            <a:endParaRPr/>
          </a:p>
          <a:p>
            <a:pPr marL="457200" marR="0" lvl="0" indent="-228600" algn="l" rtl="0">
              <a:lnSpc>
                <a:spcPct val="90000"/>
              </a:lnSpc>
              <a:spcBef>
                <a:spcPts val="800"/>
              </a:spcBef>
              <a:spcAft>
                <a:spcPts val="0"/>
              </a:spcAft>
              <a:buClr>
                <a:schemeClr val="dk1"/>
              </a:buClr>
              <a:buSzPts val="2100"/>
              <a:buFont typeface="Arial"/>
              <a:buNone/>
            </a:pPr>
            <a:endParaRPr sz="2000"/>
          </a:p>
        </p:txBody>
      </p:sp>
      <p:pic>
        <p:nvPicPr>
          <p:cNvPr id="141" name="Google Shape;141;p10" descr="C:\Users\thanhtran\Desktop\access-modifiers-image.png"/>
          <p:cNvPicPr preferRelativeResize="0"/>
          <p:nvPr/>
        </p:nvPicPr>
        <p:blipFill rotWithShape="1">
          <a:blip r:embed="rId3">
            <a:alphaModFix/>
          </a:blip>
          <a:srcRect/>
          <a:stretch/>
        </p:blipFill>
        <p:spPr>
          <a:xfrm>
            <a:off x="1752600" y="2094938"/>
            <a:ext cx="5753100" cy="3041869"/>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1"/>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600" b="1"/>
              <a:t>Rule &amp; cú pháp</a:t>
            </a:r>
            <a:endParaRPr/>
          </a:p>
        </p:txBody>
      </p:sp>
      <p:sp>
        <p:nvSpPr>
          <p:cNvPr id="147" name="Google Shape;147;p11"/>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457200" marR="0" lvl="0" indent="-228600" algn="l" rtl="0">
              <a:lnSpc>
                <a:spcPct val="90000"/>
              </a:lnSpc>
              <a:spcBef>
                <a:spcPts val="800"/>
              </a:spcBef>
              <a:spcAft>
                <a:spcPts val="0"/>
              </a:spcAft>
              <a:buClr>
                <a:schemeClr val="dk1"/>
              </a:buClr>
              <a:buSzPts val="2100"/>
              <a:buFont typeface="Arial"/>
              <a:buNone/>
            </a:pPr>
            <a:endParaRPr/>
          </a:p>
        </p:txBody>
      </p:sp>
      <p:pic>
        <p:nvPicPr>
          <p:cNvPr id="1026" name="Picture 2" descr="https://lh4.googleusercontent.com/zNwTcEbaK_hsws92iiH2obVSsqz8AYzHvVhgiwhktUXvDytUbhDPLjmjpGR08-beQ9_3-RHC_KbtIUf0Lfz_InGBVfcb-848KQG2OtoE2t-v1AgC_6Rx8e7kcQ1cr5lfFRhky_x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894" y="2081719"/>
            <a:ext cx="7408328" cy="14365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2"/>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600" b="1"/>
              <a:t>Rule &amp; cú pháp</a:t>
            </a:r>
            <a:endParaRPr/>
          </a:p>
        </p:txBody>
      </p:sp>
      <p:sp>
        <p:nvSpPr>
          <p:cNvPr id="154" name="Google Shape;154;p12"/>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sz="2000">
                <a:solidFill>
                  <a:schemeClr val="dk1"/>
                </a:solidFill>
              </a:rPr>
              <a:t>Các loại biến:</a:t>
            </a:r>
            <a:endParaRPr/>
          </a:p>
          <a:p>
            <a:pPr marL="914400" lvl="1" indent="-342900" algn="l" rtl="0">
              <a:lnSpc>
                <a:spcPct val="90000"/>
              </a:lnSpc>
              <a:spcBef>
                <a:spcPts val="400"/>
              </a:spcBef>
              <a:spcAft>
                <a:spcPts val="0"/>
              </a:spcAft>
              <a:buSzPts val="1800"/>
              <a:buChar char="•"/>
            </a:pPr>
            <a:r>
              <a:rPr lang="en-US" sz="1700">
                <a:solidFill>
                  <a:schemeClr val="dk1"/>
                </a:solidFill>
              </a:rPr>
              <a:t>Biến Local</a:t>
            </a:r>
            <a:endParaRPr/>
          </a:p>
          <a:p>
            <a:pPr marL="914400" lvl="1" indent="-342900" algn="l" rtl="0">
              <a:lnSpc>
                <a:spcPct val="90000"/>
              </a:lnSpc>
              <a:spcBef>
                <a:spcPts val="400"/>
              </a:spcBef>
              <a:spcAft>
                <a:spcPts val="0"/>
              </a:spcAft>
              <a:buSzPts val="1800"/>
              <a:buChar char="•"/>
            </a:pPr>
            <a:r>
              <a:rPr lang="en-US" sz="1700">
                <a:solidFill>
                  <a:schemeClr val="dk1"/>
                </a:solidFill>
              </a:rPr>
              <a:t>Biến Class (Static Variables)</a:t>
            </a:r>
            <a:endParaRPr/>
          </a:p>
          <a:p>
            <a:pPr marL="914400" lvl="1" indent="-342900" algn="l" rtl="0">
              <a:lnSpc>
                <a:spcPct val="90000"/>
              </a:lnSpc>
              <a:spcBef>
                <a:spcPts val="400"/>
              </a:spcBef>
              <a:spcAft>
                <a:spcPts val="0"/>
              </a:spcAft>
              <a:buSzPts val="1800"/>
              <a:buChar char="•"/>
            </a:pPr>
            <a:r>
              <a:rPr lang="en-US" sz="1700">
                <a:solidFill>
                  <a:schemeClr val="dk1"/>
                </a:solidFill>
              </a:rPr>
              <a:t>Biến  Instance (Non-static Variables)</a:t>
            </a:r>
            <a:endParaRPr/>
          </a:p>
          <a:p>
            <a:pPr marL="457200" marR="0" lvl="0" indent="-228600" algn="l" rtl="0">
              <a:lnSpc>
                <a:spcPct val="90000"/>
              </a:lnSpc>
              <a:spcBef>
                <a:spcPts val="800"/>
              </a:spcBef>
              <a:spcAft>
                <a:spcPts val="0"/>
              </a:spcAft>
              <a:buClr>
                <a:schemeClr val="dk1"/>
              </a:buClr>
              <a:buSzPts val="2100"/>
              <a:buFont typeface="Arial"/>
              <a:buNone/>
            </a:pPr>
            <a:endParaRPr sz="2000"/>
          </a:p>
        </p:txBody>
      </p:sp>
      <p:pic>
        <p:nvPicPr>
          <p:cNvPr id="155" name="Google Shape;155;p12" descr="C:\Users\thanhtran\Desktop\maxresdefault (1).jpg"/>
          <p:cNvPicPr preferRelativeResize="0"/>
          <p:nvPr/>
        </p:nvPicPr>
        <p:blipFill rotWithShape="1">
          <a:blip r:embed="rId3">
            <a:alphaModFix/>
          </a:blip>
          <a:srcRect/>
          <a:stretch/>
        </p:blipFill>
        <p:spPr>
          <a:xfrm>
            <a:off x="990600" y="2800350"/>
            <a:ext cx="4292600" cy="2084977"/>
          </a:xfrm>
          <a:prstGeom prst="rect">
            <a:avLst/>
          </a:prstGeom>
          <a:noFill/>
          <a:ln>
            <a:noFill/>
          </a:ln>
        </p:spPr>
      </p:pic>
      <p:pic>
        <p:nvPicPr>
          <p:cNvPr id="156" name="Google Shape;156;p12" descr="C:\Users\thanhtran\Desktop\slide_25.jpg"/>
          <p:cNvPicPr preferRelativeResize="0"/>
          <p:nvPr/>
        </p:nvPicPr>
        <p:blipFill rotWithShape="1">
          <a:blip r:embed="rId4">
            <a:alphaModFix/>
          </a:blip>
          <a:srcRect/>
          <a:stretch/>
        </p:blipFill>
        <p:spPr>
          <a:xfrm>
            <a:off x="5410200" y="2738529"/>
            <a:ext cx="3411834" cy="2165326"/>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3"/>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600" b="1"/>
              <a:t>Rule &amp; cú pháp</a:t>
            </a:r>
            <a:endParaRPr/>
          </a:p>
        </p:txBody>
      </p:sp>
      <p:sp>
        <p:nvSpPr>
          <p:cNvPr id="162" name="Google Shape;162;p13"/>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sz="2000"/>
              <a:t>Từ khóa final</a:t>
            </a:r>
            <a:endParaRPr sz="2000"/>
          </a:p>
          <a:p>
            <a:pPr marL="914400" lvl="1" indent="-342900" algn="l" rtl="0">
              <a:lnSpc>
                <a:spcPct val="90000"/>
              </a:lnSpc>
              <a:spcBef>
                <a:spcPts val="400"/>
              </a:spcBef>
              <a:spcAft>
                <a:spcPts val="0"/>
              </a:spcAft>
              <a:buSzPts val="1800"/>
              <a:buChar char="•"/>
            </a:pPr>
            <a:r>
              <a:rPr lang="en-US" b="1">
                <a:latin typeface="Cambria"/>
                <a:ea typeface="Cambria"/>
                <a:cs typeface="Cambria"/>
                <a:sym typeface="Cambria"/>
              </a:rPr>
              <a:t>Biến final:</a:t>
            </a:r>
            <a:r>
              <a:rPr lang="en-US">
                <a:latin typeface="Cambria"/>
                <a:ea typeface="Cambria"/>
                <a:cs typeface="Cambria"/>
                <a:sym typeface="Cambria"/>
              </a:rPr>
              <a:t> bạn không thể thay đổi giá trị của biến final (nó sẽ là hằng số).</a:t>
            </a:r>
            <a:endParaRPr/>
          </a:p>
          <a:p>
            <a:pPr marL="914400" lvl="1" indent="-342900" algn="l" rtl="0">
              <a:lnSpc>
                <a:spcPct val="90000"/>
              </a:lnSpc>
              <a:spcBef>
                <a:spcPts val="400"/>
              </a:spcBef>
              <a:spcAft>
                <a:spcPts val="0"/>
              </a:spcAft>
              <a:buSzPts val="1800"/>
              <a:buChar char="•"/>
            </a:pPr>
            <a:r>
              <a:rPr lang="en-US" b="1">
                <a:latin typeface="Cambria"/>
                <a:ea typeface="Cambria"/>
                <a:cs typeface="Cambria"/>
                <a:sym typeface="Cambria"/>
              </a:rPr>
              <a:t>Phương thức final:</a:t>
            </a:r>
            <a:r>
              <a:rPr lang="en-US">
                <a:latin typeface="Cambria"/>
                <a:ea typeface="Cambria"/>
                <a:cs typeface="Cambria"/>
                <a:sym typeface="Cambria"/>
              </a:rPr>
              <a:t> bạn không thể ghi đè phương thức final.</a:t>
            </a:r>
            <a:endParaRPr/>
          </a:p>
          <a:p>
            <a:pPr marL="914400" lvl="1" indent="-342900" algn="l" rtl="0">
              <a:lnSpc>
                <a:spcPct val="90000"/>
              </a:lnSpc>
              <a:spcBef>
                <a:spcPts val="400"/>
              </a:spcBef>
              <a:spcAft>
                <a:spcPts val="0"/>
              </a:spcAft>
              <a:buSzPts val="1800"/>
              <a:buChar char="•"/>
            </a:pPr>
            <a:r>
              <a:rPr lang="en-US" b="1">
                <a:latin typeface="Cambria"/>
                <a:ea typeface="Cambria"/>
                <a:cs typeface="Cambria"/>
                <a:sym typeface="Cambria"/>
              </a:rPr>
              <a:t>Lớp final:</a:t>
            </a:r>
            <a:r>
              <a:rPr lang="en-US">
                <a:latin typeface="Cambria"/>
                <a:ea typeface="Cambria"/>
                <a:cs typeface="Cambria"/>
                <a:sym typeface="Cambria"/>
              </a:rPr>
              <a:t> bạn không thể kế thừa lớp final.</a:t>
            </a:r>
            <a:endParaRPr sz="1700">
              <a:latin typeface="Cambria"/>
              <a:ea typeface="Cambria"/>
              <a:cs typeface="Cambria"/>
              <a:sym typeface="Cambria"/>
            </a:endParaRPr>
          </a:p>
          <a:p>
            <a:pPr marL="457200" marR="0" lvl="0" indent="-228600" algn="l" rtl="0">
              <a:lnSpc>
                <a:spcPct val="90000"/>
              </a:lnSpc>
              <a:spcBef>
                <a:spcPts val="800"/>
              </a:spcBef>
              <a:spcAft>
                <a:spcPts val="0"/>
              </a:spcAft>
              <a:buClr>
                <a:schemeClr val="dk1"/>
              </a:buClr>
              <a:buSzPts val="2100"/>
              <a:buFont typeface="Arial"/>
              <a:buNone/>
            </a:pPr>
            <a:endParaRPr sz="2000"/>
          </a:p>
        </p:txBody>
      </p:sp>
      <p:pic>
        <p:nvPicPr>
          <p:cNvPr id="163" name="Google Shape;163;p13"/>
          <p:cNvPicPr preferRelativeResize="0"/>
          <p:nvPr/>
        </p:nvPicPr>
        <p:blipFill rotWithShape="1">
          <a:blip r:embed="rId3">
            <a:alphaModFix/>
          </a:blip>
          <a:srcRect/>
          <a:stretch/>
        </p:blipFill>
        <p:spPr>
          <a:xfrm>
            <a:off x="304800" y="3176580"/>
            <a:ext cx="2886074" cy="1443037"/>
          </a:xfrm>
          <a:prstGeom prst="rect">
            <a:avLst/>
          </a:prstGeom>
          <a:noFill/>
          <a:ln>
            <a:noFill/>
          </a:ln>
        </p:spPr>
      </p:pic>
      <p:pic>
        <p:nvPicPr>
          <p:cNvPr id="164" name="Google Shape;164;p13"/>
          <p:cNvPicPr preferRelativeResize="0"/>
          <p:nvPr/>
        </p:nvPicPr>
        <p:blipFill rotWithShape="1">
          <a:blip r:embed="rId4">
            <a:alphaModFix/>
          </a:blip>
          <a:srcRect/>
          <a:stretch/>
        </p:blipFill>
        <p:spPr>
          <a:xfrm>
            <a:off x="3394448" y="3189582"/>
            <a:ext cx="2603031" cy="1417035"/>
          </a:xfrm>
          <a:prstGeom prst="rect">
            <a:avLst/>
          </a:prstGeom>
          <a:noFill/>
          <a:ln>
            <a:noFill/>
          </a:ln>
        </p:spPr>
      </p:pic>
      <p:pic>
        <p:nvPicPr>
          <p:cNvPr id="165" name="Google Shape;165;p13"/>
          <p:cNvPicPr preferRelativeResize="0"/>
          <p:nvPr/>
        </p:nvPicPr>
        <p:blipFill rotWithShape="1">
          <a:blip r:embed="rId5">
            <a:alphaModFix/>
          </a:blip>
          <a:srcRect/>
          <a:stretch/>
        </p:blipFill>
        <p:spPr>
          <a:xfrm>
            <a:off x="6201053" y="3171510"/>
            <a:ext cx="2770774" cy="148590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4"/>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600" b="1"/>
              <a:t>Object và Classes</a:t>
            </a:r>
            <a:endParaRPr/>
          </a:p>
        </p:txBody>
      </p:sp>
      <p:sp>
        <p:nvSpPr>
          <p:cNvPr id="171" name="Google Shape;171;p14"/>
          <p:cNvSpPr txBox="1">
            <a:spLocks noGrp="1"/>
          </p:cNvSpPr>
          <p:nvPr>
            <p:ph type="body" idx="1"/>
          </p:nvPr>
        </p:nvSpPr>
        <p:spPr>
          <a:xfrm>
            <a:off x="628650" y="1369219"/>
            <a:ext cx="4095750" cy="3263400"/>
          </a:xfrm>
          <a:prstGeom prst="rect">
            <a:avLst/>
          </a:prstGeom>
          <a:noFill/>
          <a:ln>
            <a:noFill/>
          </a:ln>
        </p:spPr>
        <p:txBody>
          <a:bodyPr spcFirstLastPara="1" wrap="square" lIns="68575" tIns="68575" rIns="68575" bIns="68575" anchor="t" anchorCtr="0">
            <a:noAutofit/>
          </a:bodyPr>
          <a:lstStyle/>
          <a:p>
            <a:pPr marL="457200" marR="0" lvl="0" indent="-228600" algn="l" rtl="0">
              <a:lnSpc>
                <a:spcPct val="90000"/>
              </a:lnSpc>
              <a:spcBef>
                <a:spcPts val="800"/>
              </a:spcBef>
              <a:spcAft>
                <a:spcPts val="0"/>
              </a:spcAft>
              <a:buClr>
                <a:schemeClr val="dk1"/>
              </a:buClr>
              <a:buSzPts val="2100"/>
              <a:buFont typeface="Arial"/>
              <a:buNone/>
            </a:pPr>
            <a:endParaRPr sz="2000"/>
          </a:p>
        </p:txBody>
      </p:sp>
      <p:pic>
        <p:nvPicPr>
          <p:cNvPr id="172" name="Google Shape;172;p14" descr="C:\Users\thanhtran\Desktop\maxresdefault.jpg"/>
          <p:cNvPicPr preferRelativeResize="0"/>
          <p:nvPr/>
        </p:nvPicPr>
        <p:blipFill rotWithShape="1">
          <a:blip r:embed="rId3">
            <a:alphaModFix/>
          </a:blip>
          <a:srcRect/>
          <a:stretch/>
        </p:blipFill>
        <p:spPr>
          <a:xfrm>
            <a:off x="914400" y="1047750"/>
            <a:ext cx="7190559" cy="4013336"/>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5"/>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600" b="1"/>
              <a:t>Object và Classes</a:t>
            </a:r>
            <a:endParaRPr/>
          </a:p>
        </p:txBody>
      </p:sp>
      <p:sp>
        <p:nvSpPr>
          <p:cNvPr id="178" name="Google Shape;178;p15"/>
          <p:cNvSpPr txBox="1">
            <a:spLocks noGrp="1"/>
          </p:cNvSpPr>
          <p:nvPr>
            <p:ph type="body" idx="1"/>
          </p:nvPr>
        </p:nvSpPr>
        <p:spPr>
          <a:xfrm>
            <a:off x="628650" y="1369219"/>
            <a:ext cx="7600950" cy="3263400"/>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sz="2000" b="1">
                <a:solidFill>
                  <a:schemeClr val="dk1"/>
                </a:solidFill>
              </a:rPr>
              <a:t>Object</a:t>
            </a:r>
            <a:r>
              <a:rPr lang="en-US" sz="2000">
                <a:solidFill>
                  <a:schemeClr val="dk1"/>
                </a:solidFill>
              </a:rPr>
              <a:t> − Một thực thể có trạng thái và hành vi được gọi là đối tượng. </a:t>
            </a:r>
            <a:endParaRPr/>
          </a:p>
          <a:p>
            <a:pPr marL="914400" lvl="1" indent="-342900" algn="l" rtl="0">
              <a:lnSpc>
                <a:spcPct val="90000"/>
              </a:lnSpc>
              <a:spcBef>
                <a:spcPts val="400"/>
              </a:spcBef>
              <a:spcAft>
                <a:spcPts val="0"/>
              </a:spcAft>
              <a:buSzPts val="1800"/>
              <a:buChar char="•"/>
            </a:pPr>
            <a:r>
              <a:rPr lang="en-US" sz="1700">
                <a:solidFill>
                  <a:schemeClr val="dk1"/>
                </a:solidFill>
              </a:rPr>
              <a:t>Ví dụ: Đối tượng là 1 con chó </a:t>
            </a:r>
            <a:r>
              <a:rPr lang="en-US" sz="1700">
                <a:solidFill>
                  <a:schemeClr val="dk1"/>
                </a:solidFill>
                <a:latin typeface="Tahoma"/>
                <a:ea typeface="Tahoma"/>
                <a:cs typeface="Tahoma"/>
                <a:sym typeface="Tahoma"/>
              </a:rPr>
              <a:t>“</a:t>
            </a:r>
            <a:r>
              <a:rPr lang="en-US" sz="1700">
                <a:solidFill>
                  <a:schemeClr val="dk1"/>
                </a:solidFill>
              </a:rPr>
              <a:t>A dog” có các trạng thái – màu sắc, tên ... as và các hành vi– vẫy đuôi, sủa, ăn. An object là một instance của class.</a:t>
            </a:r>
            <a:endParaRPr/>
          </a:p>
          <a:p>
            <a:pPr marL="457200" marR="0" lvl="0" indent="-361950" algn="l" rtl="0">
              <a:lnSpc>
                <a:spcPct val="90000"/>
              </a:lnSpc>
              <a:spcBef>
                <a:spcPts val="800"/>
              </a:spcBef>
              <a:spcAft>
                <a:spcPts val="0"/>
              </a:spcAft>
              <a:buClr>
                <a:schemeClr val="dk1"/>
              </a:buClr>
              <a:buSzPts val="2100"/>
              <a:buFont typeface="Arial"/>
              <a:buChar char="•"/>
            </a:pPr>
            <a:r>
              <a:rPr lang="en-US" sz="2000" b="1">
                <a:solidFill>
                  <a:schemeClr val="dk1"/>
                </a:solidFill>
              </a:rPr>
              <a:t>Class</a:t>
            </a:r>
            <a:r>
              <a:rPr lang="en-US" sz="2000">
                <a:solidFill>
                  <a:schemeClr val="dk1"/>
                </a:solidFill>
              </a:rPr>
              <a:t> − </a:t>
            </a:r>
            <a:r>
              <a:rPr lang="en-US" sz="2000"/>
              <a:t>Một lớp là một nhóm đối tượng có các thuộc tính chung. Nó là một mẫu hoặc thiết kế từ đó các đối tượng được tạo ra.</a:t>
            </a:r>
            <a:endParaRPr sz="2000">
              <a:solidFill>
                <a:schemeClr val="dk1"/>
              </a:solidFill>
            </a:endParaRPr>
          </a:p>
          <a:p>
            <a:pPr marL="457200" marR="0" lvl="0" indent="-228600" algn="l" rtl="0">
              <a:lnSpc>
                <a:spcPct val="90000"/>
              </a:lnSpc>
              <a:spcBef>
                <a:spcPts val="800"/>
              </a:spcBef>
              <a:spcAft>
                <a:spcPts val="0"/>
              </a:spcAft>
              <a:buClr>
                <a:schemeClr val="dk1"/>
              </a:buClr>
              <a:buSzPts val="2100"/>
              <a:buFont typeface="Arial"/>
              <a:buNone/>
            </a:pPr>
            <a:endParaRPr sz="20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6"/>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600" b="1"/>
              <a:t>Object và Classes</a:t>
            </a:r>
            <a:endParaRPr/>
          </a:p>
        </p:txBody>
      </p:sp>
      <p:pic>
        <p:nvPicPr>
          <p:cNvPr id="184" name="Google Shape;184;p16"/>
          <p:cNvPicPr preferRelativeResize="0"/>
          <p:nvPr/>
        </p:nvPicPr>
        <p:blipFill rotWithShape="1">
          <a:blip r:embed="rId3">
            <a:alphaModFix/>
          </a:blip>
          <a:srcRect/>
          <a:stretch/>
        </p:blipFill>
        <p:spPr>
          <a:xfrm>
            <a:off x="1295400" y="971550"/>
            <a:ext cx="5853750" cy="3812442"/>
          </a:xfrm>
          <a:prstGeom prst="rect">
            <a:avLst/>
          </a:prstGeom>
          <a:noFill/>
          <a:ln>
            <a:noFill/>
          </a:ln>
        </p:spPr>
      </p:pic>
      <p:sp>
        <p:nvSpPr>
          <p:cNvPr id="185" name="Google Shape;185;p16"/>
          <p:cNvSpPr txBox="1">
            <a:spLocks noGrp="1"/>
          </p:cNvSpPr>
          <p:nvPr>
            <p:ph type="body" idx="1"/>
          </p:nvPr>
        </p:nvSpPr>
        <p:spPr>
          <a:xfrm>
            <a:off x="628650" y="1369219"/>
            <a:ext cx="7600950" cy="3263400"/>
          </a:xfrm>
          <a:prstGeom prst="rect">
            <a:avLst/>
          </a:prstGeom>
          <a:noFill/>
          <a:ln>
            <a:noFill/>
          </a:ln>
        </p:spPr>
        <p:txBody>
          <a:bodyPr spcFirstLastPara="1" wrap="square" lIns="68575" tIns="68575" rIns="68575" bIns="68575" anchor="t" anchorCtr="0">
            <a:noAutofit/>
          </a:bodyPr>
          <a:lstStyle/>
          <a:p>
            <a:pPr marL="95250" lvl="0" indent="0" algn="l" rtl="0">
              <a:lnSpc>
                <a:spcPct val="90000"/>
              </a:lnSpc>
              <a:spcBef>
                <a:spcPts val="800"/>
              </a:spcBef>
              <a:spcAft>
                <a:spcPts val="0"/>
              </a:spcAft>
              <a:buSzPts val="2100"/>
              <a:buNone/>
            </a:pPr>
            <a:endParaRPr sz="20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7"/>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200" b="1"/>
              <a:t>Object and Classes</a:t>
            </a:r>
            <a:endParaRPr/>
          </a:p>
        </p:txBody>
      </p:sp>
      <p:sp>
        <p:nvSpPr>
          <p:cNvPr id="191" name="Google Shape;191;p17"/>
          <p:cNvSpPr txBox="1">
            <a:spLocks noGrp="1"/>
          </p:cNvSpPr>
          <p:nvPr>
            <p:ph type="body" idx="1"/>
          </p:nvPr>
        </p:nvSpPr>
        <p:spPr>
          <a:xfrm>
            <a:off x="304800" y="1047750"/>
            <a:ext cx="5486400" cy="3810000"/>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sz="2000">
                <a:solidFill>
                  <a:schemeClr val="dk1"/>
                </a:solidFill>
                <a:latin typeface="Cambria"/>
                <a:ea typeface="Cambria"/>
                <a:cs typeface="Cambria"/>
                <a:sym typeface="Cambria"/>
              </a:rPr>
              <a:t>Constructors </a:t>
            </a:r>
            <a:endParaRPr sz="2000">
              <a:solidFill>
                <a:schemeClr val="dk1"/>
              </a:solidFill>
              <a:latin typeface="Cambria"/>
              <a:ea typeface="Cambria"/>
              <a:cs typeface="Cambria"/>
              <a:sym typeface="Cambria"/>
            </a:endParaRPr>
          </a:p>
          <a:p>
            <a:pPr marL="914400" lvl="1" indent="-342900" algn="l" rtl="0">
              <a:lnSpc>
                <a:spcPct val="90000"/>
              </a:lnSpc>
              <a:spcBef>
                <a:spcPts val="400"/>
              </a:spcBef>
              <a:spcAft>
                <a:spcPts val="0"/>
              </a:spcAft>
              <a:buSzPts val="1800"/>
              <a:buChar char="•"/>
            </a:pPr>
            <a:r>
              <a:rPr lang="en-US">
                <a:latin typeface="Cambria"/>
                <a:ea typeface="Cambria"/>
                <a:cs typeface="Cambria"/>
                <a:sym typeface="Cambria"/>
              </a:rPr>
              <a:t>Constructor trong java là một dạng đặc biệt của phương thức được sử dụng để khởi tạo các đối tượng.</a:t>
            </a:r>
            <a:endParaRPr>
              <a:solidFill>
                <a:schemeClr val="dk1"/>
              </a:solidFill>
              <a:latin typeface="Cambria"/>
              <a:ea typeface="Cambria"/>
              <a:cs typeface="Cambria"/>
              <a:sym typeface="Cambria"/>
            </a:endParaRPr>
          </a:p>
          <a:p>
            <a:pPr marL="1371600" lvl="2" indent="-323850" algn="l" rtl="0">
              <a:lnSpc>
                <a:spcPct val="90000"/>
              </a:lnSpc>
              <a:spcBef>
                <a:spcPts val="400"/>
              </a:spcBef>
              <a:spcAft>
                <a:spcPts val="0"/>
              </a:spcAft>
              <a:buSzPts val="1500"/>
              <a:buChar char="•"/>
            </a:pPr>
            <a:r>
              <a:rPr lang="en-US" sz="1600">
                <a:solidFill>
                  <a:schemeClr val="dk1"/>
                </a:solidFill>
                <a:latin typeface="Cambria"/>
                <a:ea typeface="Cambria"/>
                <a:cs typeface="Cambria"/>
                <a:sym typeface="Cambria"/>
              </a:rPr>
              <a:t>Mỗi khi có một object mới được tạo thì có ít nhất 1 Contructors được gọi.</a:t>
            </a:r>
            <a:endParaRPr sz="1600">
              <a:solidFill>
                <a:schemeClr val="dk1"/>
              </a:solidFill>
              <a:latin typeface="Cambria"/>
              <a:ea typeface="Cambria"/>
              <a:cs typeface="Cambria"/>
              <a:sym typeface="Cambria"/>
            </a:endParaRPr>
          </a:p>
          <a:p>
            <a:pPr marL="1371600" lvl="2" indent="-323850" algn="l" rtl="0">
              <a:lnSpc>
                <a:spcPct val="90000"/>
              </a:lnSpc>
              <a:spcBef>
                <a:spcPts val="400"/>
              </a:spcBef>
              <a:spcAft>
                <a:spcPts val="0"/>
              </a:spcAft>
              <a:buSzPts val="1500"/>
              <a:buChar char="•"/>
            </a:pPr>
            <a:r>
              <a:rPr lang="en-US" sz="1600">
                <a:solidFill>
                  <a:schemeClr val="dk1"/>
                </a:solidFill>
                <a:latin typeface="Cambria"/>
                <a:ea typeface="Cambria"/>
                <a:cs typeface="Cambria"/>
                <a:sym typeface="Cambria"/>
              </a:rPr>
              <a:t>Cùng tên với class. </a:t>
            </a:r>
            <a:endParaRPr sz="1600">
              <a:solidFill>
                <a:schemeClr val="dk1"/>
              </a:solidFill>
              <a:latin typeface="Cambria"/>
              <a:ea typeface="Cambria"/>
              <a:cs typeface="Cambria"/>
              <a:sym typeface="Cambria"/>
            </a:endParaRPr>
          </a:p>
          <a:p>
            <a:pPr marL="1371600" lvl="2" indent="-323850" algn="l" rtl="0">
              <a:lnSpc>
                <a:spcPct val="90000"/>
              </a:lnSpc>
              <a:spcBef>
                <a:spcPts val="400"/>
              </a:spcBef>
              <a:spcAft>
                <a:spcPts val="0"/>
              </a:spcAft>
              <a:buSzPts val="1500"/>
              <a:buChar char="•"/>
            </a:pPr>
            <a:r>
              <a:rPr lang="en-US" sz="1600">
                <a:solidFill>
                  <a:schemeClr val="dk1"/>
                </a:solidFill>
                <a:latin typeface="Cambria"/>
                <a:ea typeface="Cambria"/>
                <a:cs typeface="Cambria"/>
                <a:sym typeface="Cambria"/>
              </a:rPr>
              <a:t>Một class có thể có ít nhất 1 hoặc hoặc nhiều constructors.</a:t>
            </a:r>
            <a:endParaRPr sz="1600">
              <a:solidFill>
                <a:schemeClr val="dk1"/>
              </a:solidFill>
              <a:latin typeface="Cambria"/>
              <a:ea typeface="Cambria"/>
              <a:cs typeface="Cambria"/>
              <a:sym typeface="Cambria"/>
            </a:endParaRPr>
          </a:p>
          <a:p>
            <a:pPr marL="1371600" lvl="2" indent="-323850" algn="l" rtl="0">
              <a:lnSpc>
                <a:spcPct val="90000"/>
              </a:lnSpc>
              <a:spcBef>
                <a:spcPts val="400"/>
              </a:spcBef>
              <a:spcAft>
                <a:spcPts val="0"/>
              </a:spcAft>
              <a:buSzPts val="1500"/>
              <a:buChar char="•"/>
            </a:pPr>
            <a:r>
              <a:rPr lang="en-US" sz="1600">
                <a:solidFill>
                  <a:schemeClr val="dk1"/>
                </a:solidFill>
                <a:latin typeface="Cambria"/>
                <a:ea typeface="Cambria"/>
                <a:cs typeface="Cambria"/>
                <a:sym typeface="Cambria"/>
              </a:rPr>
              <a:t>Nếu bạn không viết tường minh 1 constructor cho class thì Java compiler sẽ xây dựng một constructor  mặc </a:t>
            </a:r>
            <a:endParaRPr sz="1600">
              <a:solidFill>
                <a:schemeClr val="dk1"/>
              </a:solidFill>
              <a:latin typeface="Cambria"/>
              <a:ea typeface="Cambria"/>
              <a:cs typeface="Cambria"/>
              <a:sym typeface="Cambria"/>
            </a:endParaRPr>
          </a:p>
          <a:p>
            <a:pPr marL="457200" marR="0" lvl="0" indent="-228600" algn="l" rtl="0">
              <a:lnSpc>
                <a:spcPct val="90000"/>
              </a:lnSpc>
              <a:spcBef>
                <a:spcPts val="800"/>
              </a:spcBef>
              <a:spcAft>
                <a:spcPts val="0"/>
              </a:spcAft>
              <a:buClr>
                <a:schemeClr val="dk1"/>
              </a:buClr>
              <a:buSzPts val="2100"/>
              <a:buFont typeface="Arial"/>
              <a:buNone/>
            </a:pPr>
            <a:endParaRPr>
              <a:solidFill>
                <a:schemeClr val="dk1"/>
              </a:solidFill>
              <a:latin typeface="Cambria"/>
              <a:ea typeface="Cambria"/>
              <a:cs typeface="Cambria"/>
              <a:sym typeface="Cambria"/>
            </a:endParaRPr>
          </a:p>
          <a:p>
            <a:pPr marL="571500" lvl="1" indent="0" algn="l" rtl="0">
              <a:lnSpc>
                <a:spcPct val="90000"/>
              </a:lnSpc>
              <a:spcBef>
                <a:spcPts val="400"/>
              </a:spcBef>
              <a:spcAft>
                <a:spcPts val="0"/>
              </a:spcAft>
              <a:buSzPts val="1800"/>
              <a:buNone/>
            </a:pPr>
            <a:r>
              <a:rPr lang="en-US">
                <a:solidFill>
                  <a:schemeClr val="dk1"/>
                </a:solidFill>
                <a:latin typeface="Cambria"/>
                <a:ea typeface="Cambria"/>
                <a:cs typeface="Cambria"/>
                <a:sym typeface="Cambria"/>
              </a:rPr>
              <a:t/>
            </a:r>
            <a:br>
              <a:rPr lang="en-US">
                <a:solidFill>
                  <a:schemeClr val="dk1"/>
                </a:solidFill>
                <a:latin typeface="Cambria"/>
                <a:ea typeface="Cambria"/>
                <a:cs typeface="Cambria"/>
                <a:sym typeface="Cambria"/>
              </a:rPr>
            </a:br>
            <a:r>
              <a:rPr lang="en-US">
                <a:solidFill>
                  <a:schemeClr val="dk1"/>
                </a:solidFill>
                <a:latin typeface="Cambria"/>
                <a:ea typeface="Cambria"/>
                <a:cs typeface="Cambria"/>
                <a:sym typeface="Cambria"/>
              </a:rPr>
              <a:t>	</a:t>
            </a:r>
            <a:endParaRPr>
              <a:latin typeface="Cambria"/>
              <a:ea typeface="Cambria"/>
              <a:cs typeface="Cambria"/>
              <a:sym typeface="Cambria"/>
            </a:endParaRPr>
          </a:p>
        </p:txBody>
      </p:sp>
      <p:pic>
        <p:nvPicPr>
          <p:cNvPr id="192" name="Google Shape;192;p17" descr="C:\Users\thanhtran\Desktop\constructor.png"/>
          <p:cNvPicPr preferRelativeResize="0"/>
          <p:nvPr/>
        </p:nvPicPr>
        <p:blipFill rotWithShape="1">
          <a:blip r:embed="rId3">
            <a:alphaModFix/>
          </a:blip>
          <a:srcRect/>
          <a:stretch/>
        </p:blipFill>
        <p:spPr>
          <a:xfrm>
            <a:off x="5791200" y="2266949"/>
            <a:ext cx="3254375" cy="1860665"/>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8"/>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600" b="1"/>
              <a:t>Kiểu dữ liệu</a:t>
            </a:r>
            <a:endParaRPr/>
          </a:p>
        </p:txBody>
      </p:sp>
      <p:sp>
        <p:nvSpPr>
          <p:cNvPr id="198" name="Google Shape;198;p18"/>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sz="2000" dirty="0" err="1">
                <a:solidFill>
                  <a:schemeClr val="dk1"/>
                </a:solidFill>
              </a:rPr>
              <a:t>Có</a:t>
            </a:r>
            <a:r>
              <a:rPr lang="en-US" sz="2000" dirty="0">
                <a:solidFill>
                  <a:schemeClr val="dk1"/>
                </a:solidFill>
              </a:rPr>
              <a:t> 2 </a:t>
            </a:r>
            <a:r>
              <a:rPr lang="en-US" sz="2000" dirty="0" err="1">
                <a:solidFill>
                  <a:schemeClr val="dk1"/>
                </a:solidFill>
              </a:rPr>
              <a:t>loại</a:t>
            </a:r>
            <a:r>
              <a:rPr lang="en-US" sz="2000" dirty="0">
                <a:solidFill>
                  <a:schemeClr val="dk1"/>
                </a:solidFill>
              </a:rPr>
              <a:t> </a:t>
            </a:r>
            <a:r>
              <a:rPr lang="en-US" sz="2000" dirty="0" err="1">
                <a:solidFill>
                  <a:schemeClr val="dk1"/>
                </a:solidFill>
              </a:rPr>
              <a:t>kiểu</a:t>
            </a:r>
            <a:r>
              <a:rPr lang="en-US" sz="2000" dirty="0">
                <a:solidFill>
                  <a:schemeClr val="dk1"/>
                </a:solidFill>
              </a:rPr>
              <a:t> </a:t>
            </a:r>
            <a:r>
              <a:rPr lang="en-US" sz="2000" dirty="0" err="1">
                <a:solidFill>
                  <a:schemeClr val="dk1"/>
                </a:solidFill>
              </a:rPr>
              <a:t>dữ</a:t>
            </a:r>
            <a:r>
              <a:rPr lang="en-US" sz="2000" dirty="0">
                <a:solidFill>
                  <a:schemeClr val="dk1"/>
                </a:solidFill>
              </a:rPr>
              <a:t> </a:t>
            </a:r>
            <a:r>
              <a:rPr lang="en-US" sz="2000" dirty="0" err="1">
                <a:solidFill>
                  <a:schemeClr val="dk1"/>
                </a:solidFill>
              </a:rPr>
              <a:t>liệu</a:t>
            </a:r>
            <a:r>
              <a:rPr lang="en-US" sz="2000" dirty="0">
                <a:solidFill>
                  <a:schemeClr val="dk1"/>
                </a:solidFill>
              </a:rPr>
              <a:t> </a:t>
            </a:r>
            <a:r>
              <a:rPr lang="en-US" sz="2000" dirty="0" err="1">
                <a:solidFill>
                  <a:schemeClr val="dk1"/>
                </a:solidFill>
              </a:rPr>
              <a:t>trong</a:t>
            </a:r>
            <a:r>
              <a:rPr lang="en-US" sz="2000" dirty="0">
                <a:solidFill>
                  <a:schemeClr val="dk1"/>
                </a:solidFill>
              </a:rPr>
              <a:t> Java</a:t>
            </a:r>
            <a:endParaRPr dirty="0"/>
          </a:p>
          <a:p>
            <a:pPr marL="914400" lvl="1" indent="-342900" algn="l" rtl="0">
              <a:lnSpc>
                <a:spcPct val="90000"/>
              </a:lnSpc>
              <a:spcBef>
                <a:spcPts val="400"/>
              </a:spcBef>
              <a:spcAft>
                <a:spcPts val="0"/>
              </a:spcAft>
              <a:buSzPts val="1800"/>
              <a:buChar char="•"/>
            </a:pPr>
            <a:r>
              <a:rPr lang="en-US" dirty="0">
                <a:solidFill>
                  <a:schemeClr val="dk1"/>
                </a:solidFill>
                <a:latin typeface="Cambria"/>
                <a:ea typeface="Cambria"/>
                <a:cs typeface="Cambria"/>
                <a:sym typeface="Cambria"/>
              </a:rPr>
              <a:t>Primitive Data Types (</a:t>
            </a:r>
            <a:r>
              <a:rPr lang="en-US" dirty="0" err="1">
                <a:solidFill>
                  <a:schemeClr val="dk1"/>
                </a:solidFill>
                <a:latin typeface="Cambria"/>
                <a:ea typeface="Cambria"/>
                <a:cs typeface="Cambria"/>
                <a:sym typeface="Cambria"/>
              </a:rPr>
              <a:t>Kiểu</a:t>
            </a:r>
            <a:r>
              <a:rPr lang="en-US" dirty="0">
                <a:solidFill>
                  <a:schemeClr val="dk1"/>
                </a:solidFill>
                <a:latin typeface="Cambria"/>
                <a:ea typeface="Cambria"/>
                <a:cs typeface="Cambria"/>
                <a:sym typeface="Cambria"/>
              </a:rPr>
              <a:t> </a:t>
            </a:r>
            <a:r>
              <a:rPr lang="en-US" dirty="0" err="1">
                <a:solidFill>
                  <a:schemeClr val="dk1"/>
                </a:solidFill>
                <a:latin typeface="Cambria"/>
                <a:ea typeface="Cambria"/>
                <a:cs typeface="Cambria"/>
                <a:sym typeface="Cambria"/>
              </a:rPr>
              <a:t>dữ</a:t>
            </a:r>
            <a:r>
              <a:rPr lang="en-US" dirty="0">
                <a:solidFill>
                  <a:schemeClr val="dk1"/>
                </a:solidFill>
                <a:latin typeface="Cambria"/>
                <a:ea typeface="Cambria"/>
                <a:cs typeface="Cambria"/>
                <a:sym typeface="Cambria"/>
              </a:rPr>
              <a:t> </a:t>
            </a:r>
            <a:r>
              <a:rPr lang="en-US" dirty="0" err="1">
                <a:solidFill>
                  <a:schemeClr val="dk1"/>
                </a:solidFill>
                <a:latin typeface="Cambria"/>
                <a:ea typeface="Cambria"/>
                <a:cs typeface="Cambria"/>
                <a:sym typeface="Cambria"/>
              </a:rPr>
              <a:t>liệu</a:t>
            </a:r>
            <a:r>
              <a:rPr lang="en-US" dirty="0">
                <a:solidFill>
                  <a:schemeClr val="dk1"/>
                </a:solidFill>
                <a:latin typeface="Cambria"/>
                <a:ea typeface="Cambria"/>
                <a:cs typeface="Cambria"/>
                <a:sym typeface="Cambria"/>
              </a:rPr>
              <a:t> </a:t>
            </a:r>
            <a:r>
              <a:rPr lang="en-US" dirty="0" err="1">
                <a:solidFill>
                  <a:schemeClr val="dk1"/>
                </a:solidFill>
                <a:latin typeface="Cambria"/>
                <a:ea typeface="Cambria"/>
                <a:cs typeface="Cambria"/>
                <a:sym typeface="Cambria"/>
              </a:rPr>
              <a:t>nguyên</a:t>
            </a:r>
            <a:r>
              <a:rPr lang="en-US" dirty="0">
                <a:solidFill>
                  <a:schemeClr val="dk1"/>
                </a:solidFill>
                <a:latin typeface="Cambria"/>
                <a:ea typeface="Cambria"/>
                <a:cs typeface="Cambria"/>
                <a:sym typeface="Cambria"/>
              </a:rPr>
              <a:t> </a:t>
            </a:r>
            <a:r>
              <a:rPr lang="en-US" dirty="0" err="1">
                <a:solidFill>
                  <a:schemeClr val="dk1"/>
                </a:solidFill>
                <a:latin typeface="Cambria"/>
                <a:ea typeface="Cambria"/>
                <a:cs typeface="Cambria"/>
                <a:sym typeface="Cambria"/>
              </a:rPr>
              <a:t>thủy</a:t>
            </a:r>
            <a:r>
              <a:rPr lang="en-US" dirty="0">
                <a:solidFill>
                  <a:schemeClr val="dk1"/>
                </a:solidFill>
                <a:latin typeface="Cambria"/>
                <a:ea typeface="Cambria"/>
                <a:cs typeface="Cambria"/>
                <a:sym typeface="Cambria"/>
              </a:rPr>
              <a:t>)</a:t>
            </a:r>
            <a:endParaRPr dirty="0">
              <a:solidFill>
                <a:schemeClr val="dk1"/>
              </a:solidFill>
              <a:latin typeface="Cambria"/>
              <a:ea typeface="Cambria"/>
              <a:cs typeface="Cambria"/>
              <a:sym typeface="Cambria"/>
            </a:endParaRPr>
          </a:p>
          <a:p>
            <a:pPr marL="914400" lvl="1" indent="-342900" algn="l" rtl="0">
              <a:lnSpc>
                <a:spcPct val="90000"/>
              </a:lnSpc>
              <a:spcBef>
                <a:spcPts val="400"/>
              </a:spcBef>
              <a:spcAft>
                <a:spcPts val="0"/>
              </a:spcAft>
              <a:buSzPts val="1800"/>
              <a:buChar char="•"/>
            </a:pPr>
            <a:r>
              <a:rPr lang="en-US" dirty="0">
                <a:solidFill>
                  <a:schemeClr val="dk1"/>
                </a:solidFill>
                <a:latin typeface="Cambria"/>
                <a:ea typeface="Cambria"/>
                <a:cs typeface="Cambria"/>
                <a:sym typeface="Cambria"/>
              </a:rPr>
              <a:t>Reference/Object Data Types (</a:t>
            </a:r>
            <a:r>
              <a:rPr lang="en-US" dirty="0" err="1">
                <a:solidFill>
                  <a:schemeClr val="dk1"/>
                </a:solidFill>
                <a:latin typeface="Cambria"/>
                <a:ea typeface="Cambria"/>
                <a:cs typeface="Cambria"/>
                <a:sym typeface="Cambria"/>
              </a:rPr>
              <a:t>Kiểu</a:t>
            </a:r>
            <a:r>
              <a:rPr lang="en-US" dirty="0">
                <a:solidFill>
                  <a:schemeClr val="dk1"/>
                </a:solidFill>
                <a:latin typeface="Cambria"/>
                <a:ea typeface="Cambria"/>
                <a:cs typeface="Cambria"/>
                <a:sym typeface="Cambria"/>
              </a:rPr>
              <a:t> </a:t>
            </a:r>
            <a:r>
              <a:rPr lang="en-US" dirty="0" err="1">
                <a:solidFill>
                  <a:schemeClr val="dk1"/>
                </a:solidFill>
                <a:latin typeface="Cambria"/>
                <a:ea typeface="Cambria"/>
                <a:cs typeface="Cambria"/>
                <a:sym typeface="Cambria"/>
              </a:rPr>
              <a:t>tham</a:t>
            </a:r>
            <a:r>
              <a:rPr lang="en-US" dirty="0">
                <a:solidFill>
                  <a:schemeClr val="dk1"/>
                </a:solidFill>
                <a:latin typeface="Cambria"/>
                <a:ea typeface="Cambria"/>
                <a:cs typeface="Cambria"/>
                <a:sym typeface="Cambria"/>
              </a:rPr>
              <a:t> </a:t>
            </a:r>
            <a:r>
              <a:rPr lang="en-US" dirty="0" err="1">
                <a:solidFill>
                  <a:schemeClr val="dk1"/>
                </a:solidFill>
                <a:latin typeface="Cambria"/>
                <a:ea typeface="Cambria"/>
                <a:cs typeface="Cambria"/>
                <a:sym typeface="Cambria"/>
              </a:rPr>
              <a:t>chiếu</a:t>
            </a:r>
            <a:r>
              <a:rPr lang="en-US" dirty="0">
                <a:solidFill>
                  <a:schemeClr val="dk1"/>
                </a:solidFill>
                <a:latin typeface="Cambria"/>
                <a:ea typeface="Cambria"/>
                <a:cs typeface="Cambria"/>
                <a:sym typeface="Cambria"/>
              </a:rPr>
              <a:t>)</a:t>
            </a:r>
            <a:endParaRPr dirty="0"/>
          </a:p>
          <a:p>
            <a:pPr marL="457200" marR="0" lvl="0" indent="-361950" algn="l" rtl="0">
              <a:lnSpc>
                <a:spcPct val="90000"/>
              </a:lnSpc>
              <a:spcBef>
                <a:spcPts val="800"/>
              </a:spcBef>
              <a:spcAft>
                <a:spcPts val="0"/>
              </a:spcAft>
              <a:buClr>
                <a:schemeClr val="dk1"/>
              </a:buClr>
              <a:buSzPts val="2100"/>
              <a:buFont typeface="Arial"/>
              <a:buChar char="•"/>
            </a:pPr>
            <a:r>
              <a:rPr lang="en-US" sz="2000" u="sng" dirty="0">
                <a:solidFill>
                  <a:schemeClr val="hlink"/>
                </a:solidFill>
                <a:hlinkClick r:id="rId3"/>
              </a:rPr>
              <a:t>https://www.w3schools.com/java/java_data_types.asp</a:t>
            </a:r>
            <a:endParaRPr sz="2000" dirty="0">
              <a:solidFill>
                <a:schemeClr val="dk1"/>
              </a:solidFill>
              <a:latin typeface="Cambria"/>
              <a:ea typeface="Cambria"/>
              <a:cs typeface="Cambria"/>
              <a:sym typeface="Cambria"/>
            </a:endParaRPr>
          </a:p>
          <a:p>
            <a:pPr marL="457200" marR="0" lvl="0" indent="-228600" algn="l" rtl="0">
              <a:lnSpc>
                <a:spcPct val="90000"/>
              </a:lnSpc>
              <a:spcBef>
                <a:spcPts val="800"/>
              </a:spcBef>
              <a:spcAft>
                <a:spcPts val="0"/>
              </a:spcAft>
              <a:buClr>
                <a:schemeClr val="dk1"/>
              </a:buClr>
              <a:buSzPts val="2100"/>
              <a:buFont typeface="Arial"/>
              <a:buNone/>
            </a:pPr>
            <a:endParaRPr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9"/>
          <p:cNvSpPr txBox="1">
            <a:spLocks noGrp="1"/>
          </p:cNvSpPr>
          <p:nvPr>
            <p:ph type="title"/>
          </p:nvPr>
        </p:nvSpPr>
        <p:spPr>
          <a:xfrm>
            <a:off x="1676400" y="273844"/>
            <a:ext cx="69342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200" b="1"/>
              <a:t>Toán tử</a:t>
            </a:r>
            <a:endParaRPr sz="3200" b="1"/>
          </a:p>
        </p:txBody>
      </p:sp>
      <p:sp>
        <p:nvSpPr>
          <p:cNvPr id="204" name="Google Shape;204;p19"/>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sz="2000">
                <a:solidFill>
                  <a:schemeClr val="dk1"/>
                </a:solidFill>
                <a:latin typeface="Cambria"/>
                <a:ea typeface="Cambria"/>
                <a:cs typeface="Cambria"/>
                <a:sym typeface="Cambria"/>
              </a:rPr>
              <a:t>Java cung cấp các loại toán tử sau để thao tác với biến</a:t>
            </a:r>
            <a:endParaRPr sz="2000">
              <a:solidFill>
                <a:schemeClr val="dk1"/>
              </a:solidFill>
              <a:latin typeface="Cambria"/>
              <a:ea typeface="Cambria"/>
              <a:cs typeface="Cambria"/>
              <a:sym typeface="Cambria"/>
            </a:endParaRPr>
          </a:p>
          <a:p>
            <a:pPr marL="914400" lvl="1" indent="-342900" algn="l" rtl="0">
              <a:lnSpc>
                <a:spcPct val="90000"/>
              </a:lnSpc>
              <a:spcBef>
                <a:spcPts val="400"/>
              </a:spcBef>
              <a:spcAft>
                <a:spcPts val="0"/>
              </a:spcAft>
              <a:buSzPts val="1800"/>
              <a:buChar char="•"/>
            </a:pPr>
            <a:r>
              <a:rPr lang="en-US">
                <a:solidFill>
                  <a:schemeClr val="dk1"/>
                </a:solidFill>
                <a:latin typeface="Cambria"/>
                <a:ea typeface="Cambria"/>
                <a:cs typeface="Cambria"/>
                <a:sym typeface="Cambria"/>
              </a:rPr>
              <a:t>Arithmetic Operators</a:t>
            </a:r>
            <a:endParaRPr/>
          </a:p>
          <a:p>
            <a:pPr marL="914400" lvl="1" indent="-342900" algn="l" rtl="0">
              <a:lnSpc>
                <a:spcPct val="90000"/>
              </a:lnSpc>
              <a:spcBef>
                <a:spcPts val="400"/>
              </a:spcBef>
              <a:spcAft>
                <a:spcPts val="0"/>
              </a:spcAft>
              <a:buSzPts val="1800"/>
              <a:buChar char="•"/>
            </a:pPr>
            <a:r>
              <a:rPr lang="en-US">
                <a:solidFill>
                  <a:schemeClr val="dk1"/>
                </a:solidFill>
                <a:latin typeface="Cambria"/>
                <a:ea typeface="Cambria"/>
                <a:cs typeface="Cambria"/>
                <a:sym typeface="Cambria"/>
              </a:rPr>
              <a:t>Relational Operators</a:t>
            </a:r>
            <a:endParaRPr/>
          </a:p>
          <a:p>
            <a:pPr marL="914400" lvl="1" indent="-342900" algn="l" rtl="0">
              <a:lnSpc>
                <a:spcPct val="90000"/>
              </a:lnSpc>
              <a:spcBef>
                <a:spcPts val="400"/>
              </a:spcBef>
              <a:spcAft>
                <a:spcPts val="0"/>
              </a:spcAft>
              <a:buSzPts val="1800"/>
              <a:buChar char="•"/>
            </a:pPr>
            <a:r>
              <a:rPr lang="en-US">
                <a:solidFill>
                  <a:schemeClr val="dk1"/>
                </a:solidFill>
                <a:latin typeface="Cambria"/>
                <a:ea typeface="Cambria"/>
                <a:cs typeface="Cambria"/>
                <a:sym typeface="Cambria"/>
              </a:rPr>
              <a:t>Bitwise Operators</a:t>
            </a:r>
            <a:endParaRPr/>
          </a:p>
          <a:p>
            <a:pPr marL="914400" lvl="1" indent="-342900" algn="l" rtl="0">
              <a:lnSpc>
                <a:spcPct val="90000"/>
              </a:lnSpc>
              <a:spcBef>
                <a:spcPts val="400"/>
              </a:spcBef>
              <a:spcAft>
                <a:spcPts val="0"/>
              </a:spcAft>
              <a:buSzPts val="1800"/>
              <a:buChar char="•"/>
            </a:pPr>
            <a:r>
              <a:rPr lang="en-US">
                <a:solidFill>
                  <a:schemeClr val="dk1"/>
                </a:solidFill>
                <a:latin typeface="Cambria"/>
                <a:ea typeface="Cambria"/>
                <a:cs typeface="Cambria"/>
                <a:sym typeface="Cambria"/>
              </a:rPr>
              <a:t>Logical Operators</a:t>
            </a:r>
            <a:endParaRPr/>
          </a:p>
          <a:p>
            <a:pPr marL="914400" lvl="1" indent="-342900" algn="l" rtl="0">
              <a:lnSpc>
                <a:spcPct val="90000"/>
              </a:lnSpc>
              <a:spcBef>
                <a:spcPts val="400"/>
              </a:spcBef>
              <a:spcAft>
                <a:spcPts val="0"/>
              </a:spcAft>
              <a:buSzPts val="1800"/>
              <a:buChar char="•"/>
            </a:pPr>
            <a:r>
              <a:rPr lang="en-US">
                <a:solidFill>
                  <a:schemeClr val="dk1"/>
                </a:solidFill>
                <a:latin typeface="Cambria"/>
                <a:ea typeface="Cambria"/>
                <a:cs typeface="Cambria"/>
                <a:sym typeface="Cambria"/>
              </a:rPr>
              <a:t>Assignment Operators</a:t>
            </a:r>
            <a:endParaRPr/>
          </a:p>
          <a:p>
            <a:pPr marL="914400" lvl="1" indent="-342900" algn="l" rtl="0">
              <a:lnSpc>
                <a:spcPct val="90000"/>
              </a:lnSpc>
              <a:spcBef>
                <a:spcPts val="400"/>
              </a:spcBef>
              <a:spcAft>
                <a:spcPts val="0"/>
              </a:spcAft>
              <a:buSzPts val="1800"/>
              <a:buChar char="•"/>
            </a:pPr>
            <a:r>
              <a:rPr lang="en-US">
                <a:solidFill>
                  <a:schemeClr val="dk1"/>
                </a:solidFill>
                <a:latin typeface="Cambria"/>
                <a:ea typeface="Cambria"/>
                <a:cs typeface="Cambria"/>
                <a:sym typeface="Cambria"/>
              </a:rPr>
              <a:t>Misc Operators</a:t>
            </a:r>
            <a:endParaRPr/>
          </a:p>
          <a:p>
            <a:pPr marL="457200" marR="0" lvl="0" indent="-361950" algn="l" rtl="0">
              <a:lnSpc>
                <a:spcPct val="90000"/>
              </a:lnSpc>
              <a:spcBef>
                <a:spcPts val="800"/>
              </a:spcBef>
              <a:spcAft>
                <a:spcPts val="0"/>
              </a:spcAft>
              <a:buClr>
                <a:schemeClr val="dk1"/>
              </a:buClr>
              <a:buSzPts val="2100"/>
              <a:buFont typeface="Arial"/>
              <a:buChar char="•"/>
            </a:pPr>
            <a:r>
              <a:rPr lang="en-US" sz="2000" u="sng">
                <a:solidFill>
                  <a:schemeClr val="hlink"/>
                </a:solidFill>
                <a:hlinkClick r:id="rId3"/>
              </a:rPr>
              <a:t>https://www.w3schools.com/java/java_operators.asp</a:t>
            </a:r>
            <a:endParaRPr sz="20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a:t>References</a:t>
            </a:r>
            <a:endParaRPr/>
          </a:p>
        </p:txBody>
      </p:sp>
      <p:sp>
        <p:nvSpPr>
          <p:cNvPr id="90" name="Google Shape;90;p2"/>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u="sng">
                <a:solidFill>
                  <a:schemeClr val="hlink"/>
                </a:solidFill>
                <a:hlinkClick r:id="rId3"/>
              </a:rPr>
              <a:t>https://viettuts.vn/java</a:t>
            </a:r>
            <a:endParaRPr u="sng">
              <a:solidFill>
                <a:schemeClr val="hlink"/>
              </a:solidFill>
              <a:hlinkClick r:id="rId4"/>
            </a:endParaRPr>
          </a:p>
          <a:p>
            <a:pPr marL="457200" marR="0" lvl="0" indent="-361950" algn="l" rtl="0">
              <a:lnSpc>
                <a:spcPct val="90000"/>
              </a:lnSpc>
              <a:spcBef>
                <a:spcPts val="800"/>
              </a:spcBef>
              <a:spcAft>
                <a:spcPts val="0"/>
              </a:spcAft>
              <a:buClr>
                <a:schemeClr val="dk1"/>
              </a:buClr>
              <a:buSzPts val="2100"/>
              <a:buFont typeface="Arial"/>
              <a:buChar char="•"/>
            </a:pPr>
            <a:r>
              <a:rPr lang="en-US" u="sng">
                <a:solidFill>
                  <a:schemeClr val="hlink"/>
                </a:solidFill>
                <a:hlinkClick r:id="rId5"/>
              </a:rPr>
              <a:t>https://www.w3schools.com/java/</a:t>
            </a:r>
            <a:endParaRPr/>
          </a:p>
          <a:p>
            <a:pPr marL="457200" marR="0" lvl="0" indent="-361950" algn="l" rtl="0">
              <a:lnSpc>
                <a:spcPct val="90000"/>
              </a:lnSpc>
              <a:spcBef>
                <a:spcPts val="800"/>
              </a:spcBef>
              <a:spcAft>
                <a:spcPts val="0"/>
              </a:spcAft>
              <a:buClr>
                <a:schemeClr val="dk1"/>
              </a:buClr>
              <a:buSzPts val="2100"/>
              <a:buFont typeface="Arial"/>
              <a:buChar char="•"/>
            </a:pPr>
            <a:r>
              <a:rPr lang="en-US" u="sng">
                <a:solidFill>
                  <a:schemeClr val="hlink"/>
                </a:solidFill>
                <a:hlinkClick r:id="rId4"/>
              </a:rPr>
              <a:t>https://o7planning.org/vi/12571/lich-su-cua-java-va-su-khac-biet-giua-oracle-jdk-va-openjdk</a:t>
            </a:r>
            <a:endParaRPr/>
          </a:p>
          <a:p>
            <a:pPr marL="457200" marR="0" lvl="0" indent="-361950" algn="l" rtl="0">
              <a:lnSpc>
                <a:spcPct val="90000"/>
              </a:lnSpc>
              <a:spcBef>
                <a:spcPts val="800"/>
              </a:spcBef>
              <a:spcAft>
                <a:spcPts val="0"/>
              </a:spcAft>
              <a:buClr>
                <a:schemeClr val="dk1"/>
              </a:buClr>
              <a:buSzPts val="2100"/>
              <a:buFont typeface="Arial"/>
              <a:buChar char="•"/>
            </a:pPr>
            <a:r>
              <a:rPr lang="en-US"/>
              <a:t>Github</a:t>
            </a:r>
            <a:endParaRPr/>
          </a:p>
          <a:p>
            <a:pPr marL="914400" lvl="1" indent="-342900" algn="l" rtl="0">
              <a:lnSpc>
                <a:spcPct val="90000"/>
              </a:lnSpc>
              <a:spcBef>
                <a:spcPts val="400"/>
              </a:spcBef>
              <a:spcAft>
                <a:spcPts val="0"/>
              </a:spcAft>
              <a:buSzPts val="1800"/>
              <a:buChar char="•"/>
            </a:pPr>
            <a:r>
              <a:rPr lang="en-US" sz="1100" u="sng">
                <a:solidFill>
                  <a:schemeClr val="hlink"/>
                </a:solidFill>
                <a:latin typeface="Arial"/>
                <a:ea typeface="Arial"/>
                <a:cs typeface="Arial"/>
                <a:sym typeface="Arial"/>
                <a:hlinkClick r:id="rId6"/>
              </a:rPr>
              <a:t>https://github.com/giaule91/javacore-training</a:t>
            </a:r>
            <a:endParaRPr>
              <a:latin typeface="Cambria"/>
              <a:ea typeface="Cambria"/>
              <a:cs typeface="Cambria"/>
              <a:sym typeface="Cambri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0"/>
          <p:cNvSpPr txBox="1">
            <a:spLocks noGrp="1"/>
          </p:cNvSpPr>
          <p:nvPr>
            <p:ph type="title"/>
          </p:nvPr>
        </p:nvSpPr>
        <p:spPr>
          <a:xfrm>
            <a:off x="1905000" y="273844"/>
            <a:ext cx="67056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200" b="1"/>
              <a:t>Lệnh điều khiển, Vòng lặp</a:t>
            </a:r>
            <a:endParaRPr/>
          </a:p>
        </p:txBody>
      </p:sp>
      <p:sp>
        <p:nvSpPr>
          <p:cNvPr id="210" name="Google Shape;210;p20"/>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u="sng">
                <a:solidFill>
                  <a:schemeClr val="hlink"/>
                </a:solidFill>
                <a:hlinkClick r:id="rId3"/>
              </a:rPr>
              <a:t>https://www.w3schools.com/java/java_for_loop.asp</a:t>
            </a:r>
            <a:endParaRPr/>
          </a:p>
        </p:txBody>
      </p:sp>
      <p:pic>
        <p:nvPicPr>
          <p:cNvPr id="211" name="Google Shape;211;p20" descr="C:\Users\thanhtran\Desktop\gfhv.PNG"/>
          <p:cNvPicPr preferRelativeResize="0"/>
          <p:nvPr/>
        </p:nvPicPr>
        <p:blipFill rotWithShape="1">
          <a:blip r:embed="rId4">
            <a:alphaModFix/>
          </a:blip>
          <a:srcRect/>
          <a:stretch/>
        </p:blipFill>
        <p:spPr>
          <a:xfrm>
            <a:off x="5357244" y="1955613"/>
            <a:ext cx="2641600" cy="3008689"/>
          </a:xfrm>
          <a:prstGeom prst="rect">
            <a:avLst/>
          </a:prstGeom>
          <a:noFill/>
          <a:ln>
            <a:noFill/>
          </a:ln>
        </p:spPr>
      </p:pic>
      <p:pic>
        <p:nvPicPr>
          <p:cNvPr id="212" name="Google Shape;212;p20" descr="C:\Users\thanhtran\Desktop\ffdg.PNG"/>
          <p:cNvPicPr preferRelativeResize="0"/>
          <p:nvPr/>
        </p:nvPicPr>
        <p:blipFill rotWithShape="1">
          <a:blip r:embed="rId5">
            <a:alphaModFix/>
          </a:blip>
          <a:srcRect/>
          <a:stretch/>
        </p:blipFill>
        <p:spPr>
          <a:xfrm>
            <a:off x="1828800" y="2050257"/>
            <a:ext cx="2277811" cy="2819399"/>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1"/>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a:t>Package</a:t>
            </a:r>
            <a:endParaRPr/>
          </a:p>
        </p:txBody>
      </p:sp>
      <p:sp>
        <p:nvSpPr>
          <p:cNvPr id="218" name="Google Shape;218;p21"/>
          <p:cNvSpPr txBox="1">
            <a:spLocks noGrp="1"/>
          </p:cNvSpPr>
          <p:nvPr>
            <p:ph type="body" idx="1"/>
          </p:nvPr>
        </p:nvSpPr>
        <p:spPr>
          <a:xfrm>
            <a:off x="628650" y="1369219"/>
            <a:ext cx="7872115" cy="3232141"/>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b="1"/>
              <a:t>Package trong java</a:t>
            </a:r>
            <a:r>
              <a:rPr lang="en-US"/>
              <a:t> có thể được phân loại theo hai hình thức, package được dựng sẵn và package do người dùng định nghĩa.</a:t>
            </a:r>
            <a:endParaRPr/>
          </a:p>
          <a:p>
            <a:pPr marL="914400" lvl="1" indent="-342900" algn="l" rtl="0">
              <a:lnSpc>
                <a:spcPct val="90000"/>
              </a:lnSpc>
              <a:spcBef>
                <a:spcPts val="400"/>
              </a:spcBef>
              <a:spcAft>
                <a:spcPts val="0"/>
              </a:spcAft>
              <a:buSzPts val="1800"/>
              <a:buChar char="•"/>
            </a:pPr>
            <a:r>
              <a:rPr lang="en-US"/>
              <a:t>Có rất nhiều package được dựng sẵn như java, lang, AWT, javax, swing, net, io, util, sql, ...</a:t>
            </a:r>
            <a:endParaRPr/>
          </a:p>
          <a:p>
            <a:pPr marL="457200" marR="0" lvl="0" indent="-228600" algn="l" rtl="0">
              <a:lnSpc>
                <a:spcPct val="90000"/>
              </a:lnSpc>
              <a:spcBef>
                <a:spcPts val="800"/>
              </a:spcBef>
              <a:spcAft>
                <a:spcPts val="0"/>
              </a:spcAft>
              <a:buClr>
                <a:schemeClr val="dk1"/>
              </a:buClr>
              <a:buSzPts val="2100"/>
              <a:buFont typeface="Arial"/>
              <a:buNone/>
            </a:pPr>
            <a:endParaRPr/>
          </a:p>
          <a:p>
            <a:pPr marL="457200" marR="0" lvl="0" indent="-228600" algn="l" rtl="0">
              <a:lnSpc>
                <a:spcPct val="90000"/>
              </a:lnSpc>
              <a:spcBef>
                <a:spcPts val="800"/>
              </a:spcBef>
              <a:spcAft>
                <a:spcPts val="0"/>
              </a:spcAft>
              <a:buClr>
                <a:schemeClr val="dk1"/>
              </a:buClr>
              <a:buSzPts val="2100"/>
              <a:buFont typeface="Arial"/>
              <a:buNone/>
            </a:pPr>
            <a:endParaRPr/>
          </a:p>
        </p:txBody>
      </p:sp>
      <p:pic>
        <p:nvPicPr>
          <p:cNvPr id="219" name="Google Shape;219;p21" descr="Package trong java"/>
          <p:cNvPicPr preferRelativeResize="0"/>
          <p:nvPr/>
        </p:nvPicPr>
        <p:blipFill rotWithShape="1">
          <a:blip r:embed="rId3">
            <a:alphaModFix/>
          </a:blip>
          <a:srcRect/>
          <a:stretch/>
        </p:blipFill>
        <p:spPr>
          <a:xfrm>
            <a:off x="4140901" y="2495550"/>
            <a:ext cx="4092817" cy="2469315"/>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2"/>
          <p:cNvSpPr txBox="1">
            <a:spLocks noGrp="1"/>
          </p:cNvSpPr>
          <p:nvPr>
            <p:ph type="title"/>
          </p:nvPr>
        </p:nvSpPr>
        <p:spPr>
          <a:xfrm>
            <a:off x="723901" y="286789"/>
            <a:ext cx="7810500" cy="1119099"/>
          </a:xfrm>
          <a:prstGeom prst="rect">
            <a:avLst/>
          </a:prstGeom>
          <a:noFill/>
          <a:ln>
            <a:noFill/>
          </a:ln>
        </p:spPr>
        <p:txBody>
          <a:bodyPr spcFirstLastPara="1" wrap="square" lIns="68575" tIns="68575" rIns="68575" bIns="68575" anchor="ctr" anchorCtr="0">
            <a:normAutofit/>
          </a:bodyPr>
          <a:lstStyle/>
          <a:p>
            <a:pPr marL="0" marR="0" lvl="0" indent="0" algn="r" rtl="0">
              <a:lnSpc>
                <a:spcPct val="90000"/>
              </a:lnSpc>
              <a:spcBef>
                <a:spcPts val="0"/>
              </a:spcBef>
              <a:spcAft>
                <a:spcPts val="0"/>
              </a:spcAft>
              <a:buClr>
                <a:schemeClr val="dk1"/>
              </a:buClr>
              <a:buSzPts val="1100"/>
              <a:buFont typeface="Calibri"/>
              <a:buNone/>
            </a:pPr>
            <a:r>
              <a:rPr lang="en-US" sz="3000">
                <a:solidFill>
                  <a:srgbClr val="FF0000"/>
                </a:solidFill>
                <a:latin typeface="Tahoma"/>
                <a:ea typeface="Tahoma"/>
                <a:cs typeface="Tahoma"/>
                <a:sym typeface="Tahoma"/>
              </a:rPr>
              <a:t>Lab 1</a:t>
            </a:r>
            <a:br>
              <a:rPr lang="en-US" sz="3000">
                <a:solidFill>
                  <a:srgbClr val="FF0000"/>
                </a:solidFill>
                <a:latin typeface="Tahoma"/>
                <a:ea typeface="Tahoma"/>
                <a:cs typeface="Tahoma"/>
                <a:sym typeface="Tahoma"/>
              </a:rPr>
            </a:br>
            <a:endParaRPr sz="3000" i="1">
              <a:solidFill>
                <a:srgbClr val="FF0000"/>
              </a:solidFill>
              <a:latin typeface="Tahoma"/>
              <a:ea typeface="Tahoma"/>
              <a:cs typeface="Tahoma"/>
              <a:sym typeface="Tahoma"/>
            </a:endParaRPr>
          </a:p>
        </p:txBody>
      </p:sp>
      <p:sp>
        <p:nvSpPr>
          <p:cNvPr id="225" name="Google Shape;225;p22"/>
          <p:cNvSpPr txBox="1">
            <a:spLocks noGrp="1"/>
          </p:cNvSpPr>
          <p:nvPr>
            <p:ph type="body" idx="1"/>
          </p:nvPr>
        </p:nvSpPr>
        <p:spPr>
          <a:xfrm>
            <a:off x="990600" y="1200150"/>
            <a:ext cx="7467600" cy="3276600"/>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a:t>Tạo p</a:t>
            </a:r>
            <a:r>
              <a:rPr lang="en-US">
                <a:solidFill>
                  <a:schemeClr val="dk1"/>
                </a:solidFill>
              </a:rPr>
              <a:t>ackage </a:t>
            </a:r>
            <a:r>
              <a:rPr lang="en-US" b="1">
                <a:solidFill>
                  <a:schemeClr val="dk1"/>
                </a:solidFill>
              </a:rPr>
              <a:t>com.demo.core.lab1</a:t>
            </a:r>
            <a:endParaRPr b="1"/>
          </a:p>
          <a:p>
            <a:pPr marL="457200" marR="0" lvl="0" indent="-361950" algn="l" rtl="0">
              <a:lnSpc>
                <a:spcPct val="90000"/>
              </a:lnSpc>
              <a:spcBef>
                <a:spcPts val="800"/>
              </a:spcBef>
              <a:spcAft>
                <a:spcPts val="0"/>
              </a:spcAft>
              <a:buClr>
                <a:schemeClr val="dk1"/>
              </a:buClr>
              <a:buSzPts val="2100"/>
              <a:buFont typeface="Arial"/>
              <a:buChar char="•"/>
            </a:pPr>
            <a:r>
              <a:rPr lang="en-US">
                <a:solidFill>
                  <a:schemeClr val="dk1"/>
                </a:solidFill>
              </a:rPr>
              <a:t>Tạo class mô tả dưới đây:</a:t>
            </a:r>
            <a:endParaRPr/>
          </a:p>
          <a:p>
            <a:pPr marL="914400" lvl="1" indent="-342900" algn="l" rtl="0">
              <a:lnSpc>
                <a:spcPct val="90000"/>
              </a:lnSpc>
              <a:spcBef>
                <a:spcPts val="400"/>
              </a:spcBef>
              <a:spcAft>
                <a:spcPts val="0"/>
              </a:spcAft>
              <a:buSzPts val="1800"/>
              <a:buChar char="•"/>
            </a:pPr>
            <a:r>
              <a:rPr lang="en-US" sz="1500">
                <a:solidFill>
                  <a:schemeClr val="dk1"/>
                </a:solidFill>
                <a:latin typeface="Cambria"/>
                <a:ea typeface="Cambria"/>
                <a:cs typeface="Cambria"/>
                <a:sym typeface="Cambria"/>
              </a:rPr>
              <a:t>Class Teacher với các thuộc tính </a:t>
            </a:r>
            <a:r>
              <a:rPr lang="en-US" sz="1500" b="1">
                <a:solidFill>
                  <a:schemeClr val="dk1"/>
                </a:solidFill>
                <a:latin typeface="Cambria"/>
                <a:ea typeface="Cambria"/>
                <a:cs typeface="Cambria"/>
                <a:sym typeface="Cambria"/>
              </a:rPr>
              <a:t>name, </a:t>
            </a:r>
            <a:r>
              <a:rPr lang="en-US" sz="1500" b="1">
                <a:latin typeface="Cambria"/>
                <a:ea typeface="Cambria"/>
                <a:cs typeface="Cambria"/>
                <a:sym typeface="Cambria"/>
              </a:rPr>
              <a:t> </a:t>
            </a:r>
            <a:r>
              <a:rPr lang="en-US" sz="1500">
                <a:latin typeface="Cambria"/>
                <a:ea typeface="Cambria"/>
                <a:cs typeface="Cambria"/>
                <a:sym typeface="Cambria"/>
              </a:rPr>
              <a:t>Class Subject với các thuộc tính name, classId</a:t>
            </a:r>
            <a:endParaRPr/>
          </a:p>
          <a:p>
            <a:pPr marL="914400" lvl="1" indent="-342900" algn="l" rtl="0">
              <a:lnSpc>
                <a:spcPct val="90000"/>
              </a:lnSpc>
              <a:spcBef>
                <a:spcPts val="400"/>
              </a:spcBef>
              <a:spcAft>
                <a:spcPts val="0"/>
              </a:spcAft>
              <a:buSzPts val="1800"/>
              <a:buChar char="•"/>
            </a:pPr>
            <a:r>
              <a:rPr lang="en-US" sz="1500">
                <a:latin typeface="Cambria"/>
                <a:ea typeface="Cambria"/>
                <a:cs typeface="Cambria"/>
                <a:sym typeface="Cambria"/>
              </a:rPr>
              <a:t>Có thể tạo 1 teacher với name và age, subject (dùng contrustor)</a:t>
            </a:r>
            <a:endParaRPr/>
          </a:p>
          <a:p>
            <a:pPr marL="914400" lvl="1" indent="-342900" algn="l" rtl="0">
              <a:lnSpc>
                <a:spcPct val="90000"/>
              </a:lnSpc>
              <a:spcBef>
                <a:spcPts val="400"/>
              </a:spcBef>
              <a:spcAft>
                <a:spcPts val="0"/>
              </a:spcAft>
              <a:buSzPts val="1800"/>
              <a:buChar char="•"/>
            </a:pPr>
            <a:r>
              <a:rPr lang="en-US" sz="1500">
                <a:latin typeface="Cambria"/>
                <a:ea typeface="Cambria"/>
                <a:cs typeface="Cambria"/>
                <a:sym typeface="Cambria"/>
              </a:rPr>
              <a:t>Có thể tạo 1 teacher với subject (dùng contrustor)</a:t>
            </a:r>
            <a:endParaRPr sz="1500">
              <a:latin typeface="Cambria"/>
              <a:ea typeface="Cambria"/>
              <a:cs typeface="Cambria"/>
              <a:sym typeface="Cambria"/>
            </a:endParaRPr>
          </a:p>
          <a:p>
            <a:pPr marL="914400" lvl="1" indent="-342900" algn="l" rtl="0">
              <a:lnSpc>
                <a:spcPct val="90000"/>
              </a:lnSpc>
              <a:spcBef>
                <a:spcPts val="400"/>
              </a:spcBef>
              <a:spcAft>
                <a:spcPts val="0"/>
              </a:spcAft>
              <a:buSzPts val="1800"/>
              <a:buChar char="•"/>
            </a:pPr>
            <a:r>
              <a:rPr lang="en-US" sz="1500">
                <a:latin typeface="Cambria"/>
                <a:ea typeface="Cambria"/>
                <a:cs typeface="Cambria"/>
                <a:sym typeface="Cambria"/>
              </a:rPr>
              <a:t>Có thể tạo Subject với name</a:t>
            </a:r>
            <a:endParaRPr sz="1500">
              <a:latin typeface="Cambria"/>
              <a:ea typeface="Cambria"/>
              <a:cs typeface="Cambria"/>
              <a:sym typeface="Cambria"/>
            </a:endParaRPr>
          </a:p>
          <a:p>
            <a:pPr marL="914400" lvl="1" indent="-342900" algn="l" rtl="0">
              <a:lnSpc>
                <a:spcPct val="90000"/>
              </a:lnSpc>
              <a:spcBef>
                <a:spcPts val="400"/>
              </a:spcBef>
              <a:spcAft>
                <a:spcPts val="0"/>
              </a:spcAft>
              <a:buSzPts val="1800"/>
              <a:buChar char="•"/>
            </a:pPr>
            <a:r>
              <a:rPr lang="en-US" sz="1500">
                <a:latin typeface="Cambria"/>
                <a:ea typeface="Cambria"/>
                <a:cs typeface="Cambria"/>
                <a:sym typeface="Cambria"/>
              </a:rPr>
              <a:t>In ra console với: </a:t>
            </a:r>
            <a:endParaRPr>
              <a:latin typeface="Cambria"/>
              <a:ea typeface="Cambria"/>
              <a:cs typeface="Cambria"/>
              <a:sym typeface="Cambria"/>
            </a:endParaRPr>
          </a:p>
          <a:p>
            <a:pPr marL="1371600" lvl="2" indent="-323850" algn="l" rtl="0">
              <a:lnSpc>
                <a:spcPct val="90000"/>
              </a:lnSpc>
              <a:spcBef>
                <a:spcPts val="400"/>
              </a:spcBef>
              <a:spcAft>
                <a:spcPts val="0"/>
              </a:spcAft>
              <a:buSzPts val="1500"/>
              <a:buChar char="•"/>
            </a:pPr>
            <a:r>
              <a:rPr lang="en-US" sz="1200">
                <a:solidFill>
                  <a:schemeClr val="dk1"/>
                </a:solidFill>
                <a:latin typeface="Cambria"/>
                <a:ea typeface="Cambria"/>
                <a:cs typeface="Cambria"/>
                <a:sym typeface="Cambria"/>
              </a:rPr>
              <a:t>Teacher Tam teaching Mathematics</a:t>
            </a:r>
            <a:r>
              <a:rPr lang="en-US" sz="1200">
                <a:latin typeface="Cambria"/>
                <a:ea typeface="Cambria"/>
                <a:cs typeface="Cambria"/>
                <a:sym typeface="Cambria"/>
              </a:rPr>
              <a:t> </a:t>
            </a:r>
            <a:r>
              <a:rPr lang="en-US" sz="1200">
                <a:solidFill>
                  <a:schemeClr val="dk1"/>
                </a:solidFill>
                <a:latin typeface="Cambria"/>
                <a:ea typeface="Cambria"/>
                <a:cs typeface="Cambria"/>
                <a:sym typeface="Cambria"/>
              </a:rPr>
              <a:t>for Class 1</a:t>
            </a:r>
            <a:endParaRPr sz="1200">
              <a:solidFill>
                <a:schemeClr val="dk1"/>
              </a:solidFill>
              <a:latin typeface="Cambria"/>
              <a:ea typeface="Cambria"/>
              <a:cs typeface="Cambria"/>
              <a:sym typeface="Cambria"/>
            </a:endParaRPr>
          </a:p>
          <a:p>
            <a:pPr marL="457200" lvl="0" indent="-323850" algn="l" rtl="0">
              <a:lnSpc>
                <a:spcPct val="90000"/>
              </a:lnSpc>
              <a:spcBef>
                <a:spcPts val="800"/>
              </a:spcBef>
              <a:spcAft>
                <a:spcPts val="0"/>
              </a:spcAft>
              <a:buSzPts val="1500"/>
              <a:buChar char="•"/>
            </a:pPr>
            <a:r>
              <a:rPr lang="en-US" u="sng">
                <a:solidFill>
                  <a:schemeClr val="hlink"/>
                </a:solidFill>
                <a:hlinkClick r:id="rId3"/>
              </a:rPr>
              <a:t>https://www.w3schools.com/java/java_constructors.asp</a:t>
            </a:r>
            <a:endParaRPr/>
          </a:p>
          <a:p>
            <a:pPr marL="133350" lvl="0" indent="0" algn="l" rtl="0">
              <a:lnSpc>
                <a:spcPct val="90000"/>
              </a:lnSpc>
              <a:spcBef>
                <a:spcPts val="800"/>
              </a:spcBef>
              <a:spcAft>
                <a:spcPts val="0"/>
              </a:spcAft>
              <a:buSzPts val="1500"/>
              <a:buNone/>
            </a:pPr>
            <a:endParaRPr>
              <a:solidFill>
                <a:schemeClr val="dk1"/>
              </a:solidFill>
              <a:latin typeface="Cambria"/>
              <a:ea typeface="Cambria"/>
              <a:cs typeface="Cambria"/>
              <a:sym typeface="Cambri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3"/>
          <p:cNvSpPr txBox="1">
            <a:spLocks noGrp="1"/>
          </p:cNvSpPr>
          <p:nvPr>
            <p:ph type="title"/>
          </p:nvPr>
        </p:nvSpPr>
        <p:spPr>
          <a:xfrm>
            <a:off x="723900" y="286789"/>
            <a:ext cx="7820025" cy="532361"/>
          </a:xfrm>
          <a:prstGeom prst="rect">
            <a:avLst/>
          </a:prstGeom>
          <a:noFill/>
          <a:ln>
            <a:noFill/>
          </a:ln>
        </p:spPr>
        <p:txBody>
          <a:bodyPr spcFirstLastPara="1" wrap="square" lIns="68575" tIns="68575" rIns="68575" bIns="68575" anchor="ctr" anchorCtr="0">
            <a:normAutofit/>
          </a:bodyPr>
          <a:lstStyle/>
          <a:p>
            <a:pPr marL="0" marR="0" lvl="0" indent="0" algn="r" rtl="0">
              <a:lnSpc>
                <a:spcPct val="90000"/>
              </a:lnSpc>
              <a:spcBef>
                <a:spcPts val="0"/>
              </a:spcBef>
              <a:spcAft>
                <a:spcPts val="0"/>
              </a:spcAft>
              <a:buClr>
                <a:schemeClr val="dk1"/>
              </a:buClr>
              <a:buSzPts val="1100"/>
              <a:buFont typeface="Calibri"/>
              <a:buNone/>
            </a:pPr>
            <a:r>
              <a:rPr lang="en-US" sz="2700">
                <a:solidFill>
                  <a:srgbClr val="FF0000"/>
                </a:solidFill>
                <a:latin typeface="Tahoma"/>
                <a:ea typeface="Tahoma"/>
                <a:cs typeface="Tahoma"/>
                <a:sym typeface="Tahoma"/>
              </a:rPr>
              <a:t>Lab 2</a:t>
            </a:r>
            <a:endParaRPr sz="3000" i="1">
              <a:solidFill>
                <a:srgbClr val="FF0000"/>
              </a:solidFill>
              <a:latin typeface="Tahoma"/>
              <a:ea typeface="Tahoma"/>
              <a:cs typeface="Tahoma"/>
              <a:sym typeface="Tahoma"/>
            </a:endParaRPr>
          </a:p>
        </p:txBody>
      </p:sp>
      <p:sp>
        <p:nvSpPr>
          <p:cNvPr id="231" name="Google Shape;231;p23"/>
          <p:cNvSpPr txBox="1">
            <a:spLocks noGrp="1"/>
          </p:cNvSpPr>
          <p:nvPr>
            <p:ph type="body" idx="1"/>
          </p:nvPr>
        </p:nvSpPr>
        <p:spPr>
          <a:xfrm>
            <a:off x="910183" y="1000126"/>
            <a:ext cx="7633742" cy="3476624"/>
          </a:xfrm>
          <a:prstGeom prst="rect">
            <a:avLst/>
          </a:prstGeom>
          <a:noFill/>
          <a:ln>
            <a:noFill/>
          </a:ln>
        </p:spPr>
        <p:txBody>
          <a:bodyPr spcFirstLastPara="1" wrap="square" lIns="68575" tIns="68575" rIns="68575" bIns="68575" anchor="t" anchorCtr="0">
            <a:noAutofit/>
          </a:bodyPr>
          <a:lstStyle/>
          <a:p>
            <a:pPr marL="457200" lvl="0" indent="-361950" algn="l" rtl="0">
              <a:spcBef>
                <a:spcPts val="800"/>
              </a:spcBef>
              <a:spcAft>
                <a:spcPts val="0"/>
              </a:spcAft>
              <a:buSzPts val="2100"/>
              <a:buChar char="•"/>
            </a:pPr>
            <a:r>
              <a:rPr lang="en-US"/>
              <a:t>Tạo package </a:t>
            </a:r>
            <a:r>
              <a:rPr lang="en-US" b="1"/>
              <a:t>com.demo.core.lab2</a:t>
            </a:r>
            <a:endParaRPr sz="1800" b="1"/>
          </a:p>
          <a:p>
            <a:pPr marL="457200" marR="0" lvl="0" indent="-361950" algn="l" rtl="0">
              <a:lnSpc>
                <a:spcPct val="90000"/>
              </a:lnSpc>
              <a:spcBef>
                <a:spcPts val="800"/>
              </a:spcBef>
              <a:spcAft>
                <a:spcPts val="0"/>
              </a:spcAft>
              <a:buClr>
                <a:schemeClr val="dk1"/>
              </a:buClr>
              <a:buSzPts val="2100"/>
              <a:buFont typeface="Arial"/>
              <a:buChar char="•"/>
            </a:pPr>
            <a:r>
              <a:rPr lang="en-US" sz="1800">
                <a:solidFill>
                  <a:schemeClr val="dk1"/>
                </a:solidFill>
              </a:rPr>
              <a:t>Tạo class employee(name, age, job is string, salary, department)</a:t>
            </a:r>
            <a:endParaRPr/>
          </a:p>
          <a:p>
            <a:pPr marL="457200" marR="0" lvl="0" indent="-361950" algn="l" rtl="0">
              <a:lnSpc>
                <a:spcPct val="90000"/>
              </a:lnSpc>
              <a:spcBef>
                <a:spcPts val="800"/>
              </a:spcBef>
              <a:spcAft>
                <a:spcPts val="0"/>
              </a:spcAft>
              <a:buClr>
                <a:schemeClr val="dk1"/>
              </a:buClr>
              <a:buSzPts val="2100"/>
              <a:buFont typeface="Arial"/>
              <a:buChar char="•"/>
            </a:pPr>
            <a:r>
              <a:rPr lang="en-US" sz="1800">
                <a:solidFill>
                  <a:schemeClr val="dk1"/>
                </a:solidFill>
              </a:rPr>
              <a:t>Xây dựng chương trình nhập employee cho công ty, sau đó hiển thị thông tin ra console.</a:t>
            </a:r>
            <a:endParaRPr/>
          </a:p>
          <a:p>
            <a:pPr marL="914400" lvl="1" indent="-361950" algn="l" rtl="0">
              <a:lnSpc>
                <a:spcPct val="90000"/>
              </a:lnSpc>
              <a:spcBef>
                <a:spcPts val="800"/>
              </a:spcBef>
              <a:spcAft>
                <a:spcPts val="0"/>
              </a:spcAft>
              <a:buSzPts val="2100"/>
              <a:buChar char="•"/>
            </a:pPr>
            <a:r>
              <a:rPr lang="en-US" sz="1500">
                <a:solidFill>
                  <a:schemeClr val="dk1"/>
                </a:solidFill>
              </a:rPr>
              <a:t>If employee job = ‘developer’ thì department = ‘development’ </a:t>
            </a:r>
            <a:endParaRPr/>
          </a:p>
          <a:p>
            <a:pPr marL="914400" lvl="1" indent="-361950" algn="l" rtl="0">
              <a:lnSpc>
                <a:spcPct val="90000"/>
              </a:lnSpc>
              <a:spcBef>
                <a:spcPts val="800"/>
              </a:spcBef>
              <a:spcAft>
                <a:spcPts val="0"/>
              </a:spcAft>
              <a:buSzPts val="2100"/>
              <a:buChar char="•"/>
            </a:pPr>
            <a:r>
              <a:rPr lang="en-US" sz="1500">
                <a:solidFill>
                  <a:schemeClr val="dk1"/>
                </a:solidFill>
              </a:rPr>
              <a:t>If employee job = ‘tester’ thì department  = ‘QA’ </a:t>
            </a:r>
            <a:endParaRPr/>
          </a:p>
          <a:p>
            <a:pPr marL="914400" lvl="1" indent="-361950" algn="l" rtl="0">
              <a:lnSpc>
                <a:spcPct val="90000"/>
              </a:lnSpc>
              <a:spcBef>
                <a:spcPts val="800"/>
              </a:spcBef>
              <a:spcAft>
                <a:spcPts val="0"/>
              </a:spcAft>
              <a:buSzPts val="2100"/>
              <a:buChar char="•"/>
            </a:pPr>
            <a:r>
              <a:rPr lang="en-US" sz="1500">
                <a:solidFill>
                  <a:schemeClr val="dk1"/>
                </a:solidFill>
              </a:rPr>
              <a:t>Còn lại -&gt; department = ‘master’ </a:t>
            </a:r>
            <a:endParaRPr sz="1500">
              <a:solidFill>
                <a:schemeClr val="dk1"/>
              </a:solidFill>
            </a:endParaRPr>
          </a:p>
          <a:p>
            <a:pPr marL="457200" marR="0" lvl="0" indent="-361950" algn="l" rtl="0">
              <a:lnSpc>
                <a:spcPct val="90000"/>
              </a:lnSpc>
              <a:spcBef>
                <a:spcPts val="800"/>
              </a:spcBef>
              <a:spcAft>
                <a:spcPts val="0"/>
              </a:spcAft>
              <a:buClr>
                <a:schemeClr val="dk1"/>
              </a:buClr>
              <a:buSzPts val="2100"/>
              <a:buFont typeface="Arial"/>
              <a:buChar char="•"/>
            </a:pPr>
            <a:r>
              <a:rPr lang="en-US" sz="1800"/>
              <a:t>Note:</a:t>
            </a:r>
            <a:endParaRPr sz="1800"/>
          </a:p>
          <a:p>
            <a:pPr marL="914400" lvl="1" indent="-342900" algn="l" rtl="0">
              <a:lnSpc>
                <a:spcPct val="90000"/>
              </a:lnSpc>
              <a:spcBef>
                <a:spcPts val="400"/>
              </a:spcBef>
              <a:spcAft>
                <a:spcPts val="0"/>
              </a:spcAft>
              <a:buSzPts val="1800"/>
              <a:buChar char="•"/>
            </a:pPr>
            <a:r>
              <a:rPr lang="en-US" u="sng">
                <a:solidFill>
                  <a:schemeClr val="hlink"/>
                </a:solidFill>
                <a:hlinkClick r:id="rId3"/>
              </a:rPr>
              <a:t>https://www.w3schools.com/java/java_user_input.asp</a:t>
            </a:r>
            <a:endParaRPr/>
          </a:p>
          <a:p>
            <a:pPr marL="914400" lvl="1" indent="-342900" algn="l" rtl="0">
              <a:lnSpc>
                <a:spcPct val="90000"/>
              </a:lnSpc>
              <a:spcBef>
                <a:spcPts val="400"/>
              </a:spcBef>
              <a:spcAft>
                <a:spcPts val="0"/>
              </a:spcAft>
              <a:buSzPts val="1800"/>
              <a:buChar char="•"/>
            </a:pPr>
            <a:r>
              <a:rPr lang="en-US" u="sng">
                <a:solidFill>
                  <a:schemeClr val="hlink"/>
                </a:solidFill>
                <a:hlinkClick r:id="rId4"/>
              </a:rPr>
              <a:t>https://www.w3schools.com/java/java_conditions.asp</a:t>
            </a:r>
            <a:endParaRPr>
              <a:solidFill>
                <a:schemeClr val="dk1"/>
              </a:solidFill>
            </a:endParaRPr>
          </a:p>
          <a:p>
            <a:pPr marL="457200" marR="0" lvl="0" indent="-228600" algn="l" rtl="0">
              <a:lnSpc>
                <a:spcPct val="90000"/>
              </a:lnSpc>
              <a:spcBef>
                <a:spcPts val="800"/>
              </a:spcBef>
              <a:spcAft>
                <a:spcPts val="0"/>
              </a:spcAft>
              <a:buClr>
                <a:schemeClr val="dk1"/>
              </a:buClr>
              <a:buSzPts val="2100"/>
              <a:buFont typeface="Arial"/>
              <a:buNone/>
            </a:pPr>
            <a:endParaRPr>
              <a:solidFill>
                <a:schemeClr val="dk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4"/>
          <p:cNvSpPr txBox="1">
            <a:spLocks noGrp="1"/>
          </p:cNvSpPr>
          <p:nvPr>
            <p:ph type="title"/>
          </p:nvPr>
        </p:nvSpPr>
        <p:spPr>
          <a:xfrm>
            <a:off x="3124200" y="273844"/>
            <a:ext cx="5391205"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600" b="1"/>
              <a:t>Hướng đối tượng (OOP)</a:t>
            </a:r>
            <a:endParaRPr/>
          </a:p>
        </p:txBody>
      </p:sp>
      <p:sp>
        <p:nvSpPr>
          <p:cNvPr id="237" name="Google Shape;237;p24"/>
          <p:cNvSpPr txBox="1">
            <a:spLocks noGrp="1"/>
          </p:cNvSpPr>
          <p:nvPr>
            <p:ph type="body" idx="1"/>
          </p:nvPr>
        </p:nvSpPr>
        <p:spPr>
          <a:xfrm>
            <a:off x="2743200" y="1200150"/>
            <a:ext cx="3333750" cy="3581400"/>
          </a:xfrm>
          <a:prstGeom prst="rect">
            <a:avLst/>
          </a:prstGeom>
          <a:noFill/>
          <a:ln>
            <a:noFill/>
          </a:ln>
        </p:spPr>
        <p:txBody>
          <a:bodyPr spcFirstLastPara="1" wrap="square" lIns="68575" tIns="68575" rIns="68575" bIns="68575" anchor="t" anchorCtr="0">
            <a:noAutofit/>
          </a:bodyPr>
          <a:lstStyle/>
          <a:p>
            <a:pPr marL="457200" lvl="0" indent="-361950" algn="l" rtl="0">
              <a:lnSpc>
                <a:spcPct val="90000"/>
              </a:lnSpc>
              <a:spcBef>
                <a:spcPts val="800"/>
              </a:spcBef>
              <a:spcAft>
                <a:spcPts val="0"/>
              </a:spcAft>
              <a:buSzPts val="2100"/>
              <a:buFont typeface="Arial"/>
              <a:buChar char="•"/>
            </a:pPr>
            <a:r>
              <a:rPr lang="en-US" sz="2800">
                <a:latin typeface="Cambria"/>
                <a:ea typeface="Cambria"/>
                <a:cs typeface="Cambria"/>
                <a:sym typeface="Cambria"/>
              </a:rPr>
              <a:t>Thừa kế</a:t>
            </a:r>
            <a:endParaRPr sz="2800"/>
          </a:p>
          <a:p>
            <a:pPr marL="457200" lvl="0" indent="-361950" algn="l" rtl="0">
              <a:lnSpc>
                <a:spcPct val="90000"/>
              </a:lnSpc>
              <a:spcBef>
                <a:spcPts val="800"/>
              </a:spcBef>
              <a:spcAft>
                <a:spcPts val="0"/>
              </a:spcAft>
              <a:buSzPts val="2100"/>
              <a:buFont typeface="Arial"/>
              <a:buChar char="•"/>
            </a:pPr>
            <a:r>
              <a:rPr lang="en-US" sz="2800"/>
              <a:t>Ghi đè</a:t>
            </a:r>
            <a:endParaRPr/>
          </a:p>
          <a:p>
            <a:pPr marL="457200" lvl="0" indent="-361950" algn="l" rtl="0">
              <a:lnSpc>
                <a:spcPct val="90000"/>
              </a:lnSpc>
              <a:spcBef>
                <a:spcPts val="800"/>
              </a:spcBef>
              <a:spcAft>
                <a:spcPts val="0"/>
              </a:spcAft>
              <a:buSzPts val="2100"/>
              <a:buFont typeface="Arial"/>
              <a:buChar char="•"/>
            </a:pPr>
            <a:r>
              <a:rPr lang="en-US" sz="2800"/>
              <a:t>Đa hình</a:t>
            </a:r>
            <a:endParaRPr/>
          </a:p>
          <a:p>
            <a:pPr marL="457200" lvl="0" indent="-361950" algn="l" rtl="0">
              <a:lnSpc>
                <a:spcPct val="90000"/>
              </a:lnSpc>
              <a:spcBef>
                <a:spcPts val="800"/>
              </a:spcBef>
              <a:spcAft>
                <a:spcPts val="0"/>
              </a:spcAft>
              <a:buSzPts val="2100"/>
              <a:buFont typeface="Arial"/>
              <a:buChar char="•"/>
            </a:pPr>
            <a:r>
              <a:rPr lang="en-US" sz="2800"/>
              <a:t>Trừu tượng</a:t>
            </a:r>
            <a:endParaRPr/>
          </a:p>
          <a:p>
            <a:pPr marL="457200" lvl="0" indent="-361950" algn="l" rtl="0">
              <a:lnSpc>
                <a:spcPct val="90000"/>
              </a:lnSpc>
              <a:spcBef>
                <a:spcPts val="800"/>
              </a:spcBef>
              <a:spcAft>
                <a:spcPts val="0"/>
              </a:spcAft>
              <a:buSzPts val="2100"/>
              <a:buFont typeface="Arial"/>
              <a:buChar char="•"/>
            </a:pPr>
            <a:r>
              <a:rPr lang="en-US" sz="2800"/>
              <a:t>Đóng gói</a:t>
            </a:r>
            <a:endParaRPr/>
          </a:p>
          <a:p>
            <a:pPr marL="457200" lvl="0" indent="-361950" algn="l" rtl="0">
              <a:lnSpc>
                <a:spcPct val="90000"/>
              </a:lnSpc>
              <a:spcBef>
                <a:spcPts val="800"/>
              </a:spcBef>
              <a:spcAft>
                <a:spcPts val="0"/>
              </a:spcAft>
              <a:buSzPts val="2100"/>
              <a:buFont typeface="Arial"/>
              <a:buChar char="•"/>
            </a:pPr>
            <a:r>
              <a:rPr lang="en-US" sz="2800">
                <a:latin typeface="Cambria"/>
                <a:ea typeface="Cambria"/>
                <a:cs typeface="Cambria"/>
                <a:sym typeface="Cambria"/>
              </a:rPr>
              <a:t>Interfaces</a:t>
            </a:r>
            <a:endParaRPr sz="2800"/>
          </a:p>
          <a:p>
            <a:pPr marL="457200" lvl="0" indent="-361950" algn="l" rtl="0">
              <a:lnSpc>
                <a:spcPct val="90000"/>
              </a:lnSpc>
              <a:spcBef>
                <a:spcPts val="800"/>
              </a:spcBef>
              <a:spcAft>
                <a:spcPts val="0"/>
              </a:spcAft>
              <a:buSzPts val="2100"/>
              <a:buFont typeface="Arial"/>
              <a:buChar char="•"/>
            </a:pPr>
            <a:r>
              <a:rPr lang="en-US" sz="2800">
                <a:latin typeface="Cambria"/>
                <a:ea typeface="Cambria"/>
                <a:cs typeface="Cambria"/>
                <a:sym typeface="Cambria"/>
              </a:rPr>
              <a:t>Packages</a:t>
            </a:r>
            <a:r>
              <a:rPr lang="en-US">
                <a:latin typeface="Cambria"/>
                <a:ea typeface="Cambria"/>
                <a:cs typeface="Cambria"/>
                <a:sym typeface="Cambria"/>
              </a:rPr>
              <a:t/>
            </a:r>
            <a:br>
              <a:rPr lang="en-US">
                <a:latin typeface="Cambria"/>
                <a:ea typeface="Cambria"/>
                <a:cs typeface="Cambria"/>
                <a:sym typeface="Cambria"/>
              </a:rPr>
            </a:br>
            <a:r>
              <a:rPr lang="en-US" sz="2325"/>
              <a:t/>
            </a:r>
            <a:br>
              <a:rPr lang="en-US" sz="2325"/>
            </a:br>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5"/>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600" b="1"/>
              <a:t>Thừa kế</a:t>
            </a:r>
            <a:endParaRPr/>
          </a:p>
        </p:txBody>
      </p:sp>
      <p:sp>
        <p:nvSpPr>
          <p:cNvPr id="243" name="Google Shape;243;p25"/>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457200" marR="0" lvl="0" indent="-228600" algn="l" rtl="0">
              <a:lnSpc>
                <a:spcPct val="90000"/>
              </a:lnSpc>
              <a:spcBef>
                <a:spcPts val="800"/>
              </a:spcBef>
              <a:spcAft>
                <a:spcPts val="0"/>
              </a:spcAft>
              <a:buClr>
                <a:schemeClr val="dk1"/>
              </a:buClr>
              <a:buSzPts val="2100"/>
              <a:buFont typeface="Arial"/>
              <a:buNone/>
            </a:pPr>
            <a:endParaRPr/>
          </a:p>
        </p:txBody>
      </p:sp>
      <p:pic>
        <p:nvPicPr>
          <p:cNvPr id="244" name="Google Shape;244;p25" descr="C:\Users\thanhtran\Desktop\1_HFwFZ2jmmU-cxlQJElD5Pg.png"/>
          <p:cNvPicPr preferRelativeResize="0"/>
          <p:nvPr/>
        </p:nvPicPr>
        <p:blipFill rotWithShape="1">
          <a:blip r:embed="rId3">
            <a:alphaModFix/>
          </a:blip>
          <a:srcRect/>
          <a:stretch/>
        </p:blipFill>
        <p:spPr>
          <a:xfrm>
            <a:off x="746821" y="2276036"/>
            <a:ext cx="3813175" cy="1583176"/>
          </a:xfrm>
          <a:prstGeom prst="rect">
            <a:avLst/>
          </a:prstGeom>
          <a:noFill/>
          <a:ln>
            <a:noFill/>
          </a:ln>
        </p:spPr>
      </p:pic>
      <p:pic>
        <p:nvPicPr>
          <p:cNvPr id="245" name="Google Shape;245;p25" descr="C:\Users\thanhtran\Desktop\inheritance.gif"/>
          <p:cNvPicPr preferRelativeResize="0"/>
          <p:nvPr/>
        </p:nvPicPr>
        <p:blipFill rotWithShape="1">
          <a:blip r:embed="rId4">
            <a:alphaModFix/>
          </a:blip>
          <a:srcRect/>
          <a:stretch/>
        </p:blipFill>
        <p:spPr>
          <a:xfrm>
            <a:off x="4924512" y="1215011"/>
            <a:ext cx="3193369" cy="3705225"/>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6"/>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600" b="1"/>
              <a:t>Thừa kế</a:t>
            </a:r>
            <a:endParaRPr/>
          </a:p>
        </p:txBody>
      </p:sp>
      <p:sp>
        <p:nvSpPr>
          <p:cNvPr id="251" name="Google Shape;251;p26"/>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sz="2000">
                <a:latin typeface="Cambria"/>
                <a:ea typeface="Cambria"/>
                <a:cs typeface="Cambria"/>
                <a:sym typeface="Cambria"/>
              </a:rPr>
              <a:t>Làm thế nào để thừa kế trong Java</a:t>
            </a:r>
            <a:endParaRPr/>
          </a:p>
          <a:p>
            <a:pPr marL="914400" lvl="1" indent="-342900" algn="l" rtl="0">
              <a:lnSpc>
                <a:spcPct val="90000"/>
              </a:lnSpc>
              <a:spcBef>
                <a:spcPts val="400"/>
              </a:spcBef>
              <a:spcAft>
                <a:spcPts val="0"/>
              </a:spcAft>
              <a:buSzPts val="1800"/>
              <a:buChar char="•"/>
            </a:pPr>
            <a:r>
              <a:rPr lang="en-US" b="1">
                <a:solidFill>
                  <a:schemeClr val="dk1"/>
                </a:solidFill>
                <a:latin typeface="Cambria"/>
                <a:ea typeface="Cambria"/>
                <a:cs typeface="Cambria"/>
                <a:sym typeface="Cambria"/>
              </a:rPr>
              <a:t>extends</a:t>
            </a:r>
            <a:r>
              <a:rPr lang="en-US">
                <a:solidFill>
                  <a:schemeClr val="dk1"/>
                </a:solidFill>
                <a:latin typeface="Cambria"/>
                <a:ea typeface="Cambria"/>
                <a:cs typeface="Cambria"/>
                <a:sym typeface="Cambria"/>
              </a:rPr>
              <a:t> dùng từ khóa extends để thừa kế những thuộc tính của một lớp</a:t>
            </a:r>
            <a:endParaRPr>
              <a:latin typeface="Cambria"/>
              <a:ea typeface="Cambria"/>
              <a:cs typeface="Cambria"/>
              <a:sym typeface="Cambria"/>
            </a:endParaRPr>
          </a:p>
        </p:txBody>
      </p:sp>
      <p:pic>
        <p:nvPicPr>
          <p:cNvPr id="252" name="Google Shape;252;p26" descr="C:\Users\thanhtran\Desktop\Java Tutorial - Inheritance IS-A Relationship Animal (extends).jpg"/>
          <p:cNvPicPr preferRelativeResize="0"/>
          <p:nvPr/>
        </p:nvPicPr>
        <p:blipFill rotWithShape="1">
          <a:blip r:embed="rId3">
            <a:alphaModFix/>
          </a:blip>
          <a:srcRect/>
          <a:stretch/>
        </p:blipFill>
        <p:spPr>
          <a:xfrm>
            <a:off x="2438400" y="2190750"/>
            <a:ext cx="3968012" cy="2703960"/>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7"/>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600" b="1"/>
              <a:t>Thừa kế</a:t>
            </a:r>
            <a:endParaRPr/>
          </a:p>
        </p:txBody>
      </p:sp>
      <p:sp>
        <p:nvSpPr>
          <p:cNvPr id="258" name="Google Shape;258;p27"/>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sz="2000">
                <a:solidFill>
                  <a:schemeClr val="dk1"/>
                </a:solidFill>
                <a:latin typeface="Cambria"/>
                <a:ea typeface="Cambria"/>
                <a:cs typeface="Cambria"/>
                <a:sym typeface="Cambria"/>
              </a:rPr>
              <a:t>Ghi đè</a:t>
            </a:r>
            <a:endParaRPr/>
          </a:p>
          <a:p>
            <a:pPr marL="914400" lvl="1" indent="-342900" algn="l" rtl="0">
              <a:lnSpc>
                <a:spcPct val="90000"/>
              </a:lnSpc>
              <a:spcBef>
                <a:spcPts val="400"/>
              </a:spcBef>
              <a:spcAft>
                <a:spcPts val="0"/>
              </a:spcAft>
              <a:buSzPts val="1800"/>
              <a:buChar char="•"/>
            </a:pPr>
            <a:r>
              <a:rPr lang="en-US">
                <a:solidFill>
                  <a:schemeClr val="dk1"/>
                </a:solidFill>
                <a:latin typeface="Cambria"/>
                <a:ea typeface="Cambria"/>
                <a:cs typeface="Cambria"/>
                <a:sym typeface="Cambria"/>
              </a:rPr>
              <a:t>Nghĩa là ghi đè lại chức năng của method có sẵn.</a:t>
            </a:r>
            <a:endParaRPr>
              <a:solidFill>
                <a:schemeClr val="dk1"/>
              </a:solidFill>
              <a:latin typeface="Cambria"/>
              <a:ea typeface="Cambria"/>
              <a:cs typeface="Cambria"/>
              <a:sym typeface="Cambria"/>
            </a:endParaRPr>
          </a:p>
          <a:p>
            <a:pPr marL="914400" lvl="1" indent="-228600" algn="l" rtl="0">
              <a:lnSpc>
                <a:spcPct val="90000"/>
              </a:lnSpc>
              <a:spcBef>
                <a:spcPts val="400"/>
              </a:spcBef>
              <a:spcAft>
                <a:spcPts val="0"/>
              </a:spcAft>
              <a:buSzPts val="1800"/>
              <a:buNone/>
            </a:pPr>
            <a:endParaRPr>
              <a:latin typeface="Cambria"/>
              <a:ea typeface="Cambria"/>
              <a:cs typeface="Cambria"/>
              <a:sym typeface="Cambria"/>
            </a:endParaRPr>
          </a:p>
        </p:txBody>
      </p:sp>
      <p:pic>
        <p:nvPicPr>
          <p:cNvPr id="259" name="Google Shape;259;p27" descr="C:\Users\thanhtran\Desktop\animals.png"/>
          <p:cNvPicPr preferRelativeResize="0"/>
          <p:nvPr/>
        </p:nvPicPr>
        <p:blipFill rotWithShape="1">
          <a:blip r:embed="rId3">
            <a:alphaModFix/>
          </a:blip>
          <a:srcRect/>
          <a:stretch/>
        </p:blipFill>
        <p:spPr>
          <a:xfrm>
            <a:off x="5410200" y="2266950"/>
            <a:ext cx="2588444" cy="2439608"/>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8"/>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200" b="1"/>
              <a:t>Thừa kế</a:t>
            </a:r>
            <a:endParaRPr/>
          </a:p>
        </p:txBody>
      </p:sp>
      <p:sp>
        <p:nvSpPr>
          <p:cNvPr id="265" name="Google Shape;265;p28"/>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457200" marR="0" lvl="0" indent="-228600" algn="l" rtl="0">
              <a:lnSpc>
                <a:spcPct val="90000"/>
              </a:lnSpc>
              <a:spcBef>
                <a:spcPts val="800"/>
              </a:spcBef>
              <a:spcAft>
                <a:spcPts val="0"/>
              </a:spcAft>
              <a:buClr>
                <a:schemeClr val="dk1"/>
              </a:buClr>
              <a:buSzPts val="2100"/>
              <a:buFont typeface="Arial"/>
              <a:buNone/>
            </a:pPr>
            <a:endParaRPr/>
          </a:p>
        </p:txBody>
      </p:sp>
      <p:pic>
        <p:nvPicPr>
          <p:cNvPr id="266" name="Google Shape;266;p28" descr="C:\Users\thanhtran\Desktop\sda.PNG"/>
          <p:cNvPicPr preferRelativeResize="0"/>
          <p:nvPr/>
        </p:nvPicPr>
        <p:blipFill rotWithShape="1">
          <a:blip r:embed="rId3">
            <a:alphaModFix/>
          </a:blip>
          <a:srcRect/>
          <a:stretch/>
        </p:blipFill>
        <p:spPr>
          <a:xfrm>
            <a:off x="2209800" y="1168581"/>
            <a:ext cx="4105275" cy="3664675"/>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9"/>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600" b="1"/>
              <a:t>Đa hình</a:t>
            </a:r>
            <a:endParaRPr/>
          </a:p>
        </p:txBody>
      </p:sp>
      <p:sp>
        <p:nvSpPr>
          <p:cNvPr id="272" name="Google Shape;272;p29"/>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sz="2000" b="1" dirty="0" err="1"/>
              <a:t>Đa</a:t>
            </a:r>
            <a:r>
              <a:rPr lang="en-US" sz="2000" b="1" dirty="0"/>
              <a:t> </a:t>
            </a:r>
            <a:r>
              <a:rPr lang="en-US" sz="2000" b="1" dirty="0" err="1"/>
              <a:t>hình</a:t>
            </a:r>
            <a:r>
              <a:rPr lang="en-US" sz="2000" b="1" dirty="0"/>
              <a:t> </a:t>
            </a:r>
            <a:r>
              <a:rPr lang="en-US" sz="2000" b="1" dirty="0" err="1"/>
              <a:t>trong</a:t>
            </a:r>
            <a:r>
              <a:rPr lang="en-US" sz="2000" b="1" dirty="0"/>
              <a:t> java (Polymorphism)</a:t>
            </a:r>
            <a:r>
              <a:rPr lang="en-US" sz="2000" dirty="0"/>
              <a:t> </a:t>
            </a:r>
            <a:r>
              <a:rPr lang="en-US" sz="2000" dirty="0" err="1"/>
              <a:t>là</a:t>
            </a:r>
            <a:r>
              <a:rPr lang="en-US" sz="2000" dirty="0"/>
              <a:t> </a:t>
            </a:r>
            <a:r>
              <a:rPr lang="en-US" sz="2000" dirty="0" err="1"/>
              <a:t>một</a:t>
            </a:r>
            <a:r>
              <a:rPr lang="en-US" sz="2000" dirty="0"/>
              <a:t> </a:t>
            </a:r>
            <a:r>
              <a:rPr lang="en-US" sz="2000" dirty="0" err="1"/>
              <a:t>khái</a:t>
            </a:r>
            <a:r>
              <a:rPr lang="en-US" sz="2000" dirty="0"/>
              <a:t> </a:t>
            </a:r>
            <a:r>
              <a:rPr lang="en-US" sz="2000" dirty="0" err="1"/>
              <a:t>niệm</a:t>
            </a:r>
            <a:r>
              <a:rPr lang="en-US" sz="2000" dirty="0"/>
              <a:t> </a:t>
            </a:r>
            <a:r>
              <a:rPr lang="en-US" sz="2000" dirty="0" err="1"/>
              <a:t>mà</a:t>
            </a:r>
            <a:r>
              <a:rPr lang="en-US" sz="2000" dirty="0"/>
              <a:t> </a:t>
            </a:r>
            <a:r>
              <a:rPr lang="en-US" sz="2000" dirty="0" err="1"/>
              <a:t>chúng</a:t>
            </a:r>
            <a:r>
              <a:rPr lang="en-US" sz="2000" dirty="0"/>
              <a:t> ta </a:t>
            </a:r>
            <a:r>
              <a:rPr lang="en-US" sz="2000" dirty="0" err="1"/>
              <a:t>có</a:t>
            </a:r>
            <a:r>
              <a:rPr lang="en-US" sz="2000" dirty="0"/>
              <a:t> </a:t>
            </a:r>
            <a:r>
              <a:rPr lang="en-US" sz="2000" dirty="0" err="1"/>
              <a:t>thể</a:t>
            </a:r>
            <a:r>
              <a:rPr lang="en-US" sz="2000" dirty="0"/>
              <a:t> </a:t>
            </a:r>
            <a:r>
              <a:rPr lang="en-US" sz="2000" dirty="0" err="1"/>
              <a:t>thực</a:t>
            </a:r>
            <a:r>
              <a:rPr lang="en-US" sz="2000" dirty="0"/>
              <a:t> </a:t>
            </a:r>
            <a:r>
              <a:rPr lang="en-US" sz="2000" dirty="0" err="1"/>
              <a:t>hiện</a:t>
            </a:r>
            <a:r>
              <a:rPr lang="en-US" sz="2000" dirty="0"/>
              <a:t> </a:t>
            </a:r>
            <a:r>
              <a:rPr lang="en-US" sz="2000" dirty="0" err="1"/>
              <a:t>một</a:t>
            </a:r>
            <a:r>
              <a:rPr lang="en-US" sz="2000" dirty="0"/>
              <a:t> </a:t>
            </a:r>
            <a:r>
              <a:rPr lang="en-US" sz="2000" dirty="0" err="1"/>
              <a:t>hành</a:t>
            </a:r>
            <a:r>
              <a:rPr lang="en-US" sz="2000" dirty="0"/>
              <a:t> </a:t>
            </a:r>
            <a:r>
              <a:rPr lang="en-US" sz="2000" dirty="0" err="1"/>
              <a:t>động</a:t>
            </a:r>
            <a:r>
              <a:rPr lang="en-US" sz="2000" dirty="0"/>
              <a:t> </a:t>
            </a:r>
            <a:r>
              <a:rPr lang="en-US" sz="2000" dirty="0" err="1"/>
              <a:t>bằng</a:t>
            </a:r>
            <a:r>
              <a:rPr lang="en-US" sz="2000" dirty="0"/>
              <a:t> </a:t>
            </a:r>
            <a:r>
              <a:rPr lang="en-US" sz="2000" dirty="0" err="1"/>
              <a:t>nhiều</a:t>
            </a:r>
            <a:r>
              <a:rPr lang="en-US" sz="2000" dirty="0"/>
              <a:t> </a:t>
            </a:r>
            <a:r>
              <a:rPr lang="en-US" sz="2000" dirty="0" err="1"/>
              <a:t>cách</a:t>
            </a:r>
            <a:r>
              <a:rPr lang="en-US" sz="2000" dirty="0"/>
              <a:t> </a:t>
            </a:r>
            <a:r>
              <a:rPr lang="en-US" sz="2000" dirty="0" err="1"/>
              <a:t>khác</a:t>
            </a:r>
            <a:r>
              <a:rPr lang="en-US" sz="2000" dirty="0"/>
              <a:t> </a:t>
            </a:r>
            <a:r>
              <a:rPr lang="en-US" sz="2000" dirty="0" err="1"/>
              <a:t>nhau</a:t>
            </a:r>
            <a:r>
              <a:rPr lang="en-US" sz="2000" dirty="0"/>
              <a:t>. </a:t>
            </a:r>
            <a:endParaRPr sz="2000" dirty="0"/>
          </a:p>
          <a:p>
            <a:pPr marL="457200" marR="0" lvl="0" indent="-361950" algn="l" rtl="0">
              <a:lnSpc>
                <a:spcPct val="90000"/>
              </a:lnSpc>
              <a:spcBef>
                <a:spcPts val="800"/>
              </a:spcBef>
              <a:spcAft>
                <a:spcPts val="0"/>
              </a:spcAft>
              <a:buClr>
                <a:schemeClr val="dk1"/>
              </a:buClr>
              <a:buSzPts val="2100"/>
              <a:buFont typeface="Arial"/>
              <a:buChar char="•"/>
            </a:pPr>
            <a:r>
              <a:rPr lang="en-US" sz="2000" dirty="0" err="1">
                <a:solidFill>
                  <a:schemeClr val="dk1"/>
                </a:solidFill>
                <a:latin typeface="Cambria"/>
                <a:ea typeface="Cambria"/>
                <a:cs typeface="Cambria"/>
                <a:sym typeface="Cambria"/>
              </a:rPr>
              <a:t>Trường</a:t>
            </a:r>
            <a:r>
              <a:rPr lang="en-US" sz="2000" dirty="0">
                <a:solidFill>
                  <a:schemeClr val="dk1"/>
                </a:solidFill>
                <a:latin typeface="Cambria"/>
                <a:ea typeface="Cambria"/>
                <a:cs typeface="Cambria"/>
                <a:sym typeface="Cambria"/>
              </a:rPr>
              <a:t> </a:t>
            </a:r>
            <a:r>
              <a:rPr lang="en-US" sz="2000" dirty="0" err="1">
                <a:solidFill>
                  <a:schemeClr val="dk1"/>
                </a:solidFill>
                <a:latin typeface="Cambria"/>
                <a:ea typeface="Cambria"/>
                <a:cs typeface="Cambria"/>
                <a:sym typeface="Cambria"/>
              </a:rPr>
              <a:t>hợp</a:t>
            </a:r>
            <a:r>
              <a:rPr lang="en-US" sz="2000" dirty="0">
                <a:solidFill>
                  <a:schemeClr val="dk1"/>
                </a:solidFill>
                <a:latin typeface="Cambria"/>
                <a:ea typeface="Cambria"/>
                <a:cs typeface="Cambria"/>
                <a:sym typeface="Cambria"/>
              </a:rPr>
              <a:t> </a:t>
            </a:r>
            <a:r>
              <a:rPr lang="en-US" sz="2000" dirty="0" err="1">
                <a:solidFill>
                  <a:schemeClr val="dk1"/>
                </a:solidFill>
                <a:latin typeface="Cambria"/>
                <a:ea typeface="Cambria"/>
                <a:cs typeface="Cambria"/>
                <a:sym typeface="Cambria"/>
              </a:rPr>
              <a:t>sử</a:t>
            </a:r>
            <a:r>
              <a:rPr lang="en-US" sz="2000" dirty="0">
                <a:solidFill>
                  <a:schemeClr val="dk1"/>
                </a:solidFill>
                <a:latin typeface="Cambria"/>
                <a:ea typeface="Cambria"/>
                <a:cs typeface="Cambria"/>
                <a:sym typeface="Cambria"/>
              </a:rPr>
              <a:t> </a:t>
            </a:r>
            <a:r>
              <a:rPr lang="en-US" sz="2000" dirty="0" err="1">
                <a:solidFill>
                  <a:schemeClr val="dk1"/>
                </a:solidFill>
                <a:latin typeface="Cambria"/>
                <a:ea typeface="Cambria"/>
                <a:cs typeface="Cambria"/>
                <a:sym typeface="Cambria"/>
              </a:rPr>
              <a:t>dụng</a:t>
            </a:r>
            <a:r>
              <a:rPr lang="en-US" sz="2000" dirty="0">
                <a:solidFill>
                  <a:schemeClr val="dk1"/>
                </a:solidFill>
                <a:latin typeface="Cambria"/>
                <a:ea typeface="Cambria"/>
                <a:cs typeface="Cambria"/>
                <a:sym typeface="Cambria"/>
              </a:rPr>
              <a:t> </a:t>
            </a:r>
            <a:r>
              <a:rPr lang="en-US" sz="2000" dirty="0" err="1">
                <a:solidFill>
                  <a:schemeClr val="dk1"/>
                </a:solidFill>
                <a:latin typeface="Cambria"/>
                <a:ea typeface="Cambria"/>
                <a:cs typeface="Cambria"/>
                <a:sym typeface="Cambria"/>
              </a:rPr>
              <a:t>phổ</a:t>
            </a:r>
            <a:r>
              <a:rPr lang="en-US" sz="2000" dirty="0">
                <a:solidFill>
                  <a:schemeClr val="dk1"/>
                </a:solidFill>
                <a:latin typeface="Cambria"/>
                <a:ea typeface="Cambria"/>
                <a:cs typeface="Cambria"/>
                <a:sym typeface="Cambria"/>
              </a:rPr>
              <a:t> </a:t>
            </a:r>
            <a:r>
              <a:rPr lang="en-US" sz="2000" dirty="0" err="1">
                <a:solidFill>
                  <a:schemeClr val="dk1"/>
                </a:solidFill>
                <a:latin typeface="Cambria"/>
                <a:ea typeface="Cambria"/>
                <a:cs typeface="Cambria"/>
                <a:sym typeface="Cambria"/>
              </a:rPr>
              <a:t>biến</a:t>
            </a:r>
            <a:r>
              <a:rPr lang="en-US" sz="2000" dirty="0">
                <a:solidFill>
                  <a:schemeClr val="dk1"/>
                </a:solidFill>
                <a:latin typeface="Cambria"/>
                <a:ea typeface="Cambria"/>
                <a:cs typeface="Cambria"/>
                <a:sym typeface="Cambria"/>
              </a:rPr>
              <a:t> </a:t>
            </a:r>
            <a:r>
              <a:rPr lang="en-US" sz="2000" dirty="0" err="1">
                <a:solidFill>
                  <a:schemeClr val="dk1"/>
                </a:solidFill>
                <a:latin typeface="Cambria"/>
                <a:ea typeface="Cambria"/>
                <a:cs typeface="Cambria"/>
                <a:sym typeface="Cambria"/>
              </a:rPr>
              <a:t>nhất</a:t>
            </a:r>
            <a:r>
              <a:rPr lang="en-US" sz="2000" dirty="0">
                <a:solidFill>
                  <a:schemeClr val="dk1"/>
                </a:solidFill>
                <a:latin typeface="Cambria"/>
                <a:ea typeface="Cambria"/>
                <a:cs typeface="Cambria"/>
                <a:sym typeface="Cambria"/>
              </a:rPr>
              <a:t> </a:t>
            </a:r>
            <a:r>
              <a:rPr lang="en-US" sz="2000" dirty="0" err="1">
                <a:solidFill>
                  <a:schemeClr val="dk1"/>
                </a:solidFill>
                <a:latin typeface="Cambria"/>
                <a:ea typeface="Cambria"/>
                <a:cs typeface="Cambria"/>
                <a:sym typeface="Cambria"/>
              </a:rPr>
              <a:t>của</a:t>
            </a:r>
            <a:r>
              <a:rPr lang="en-US" sz="2000" dirty="0">
                <a:solidFill>
                  <a:schemeClr val="dk1"/>
                </a:solidFill>
                <a:latin typeface="Cambria"/>
                <a:ea typeface="Cambria"/>
                <a:cs typeface="Cambria"/>
                <a:sym typeface="Cambria"/>
              </a:rPr>
              <a:t> </a:t>
            </a:r>
            <a:r>
              <a:rPr lang="en-US" sz="2000" dirty="0" err="1">
                <a:solidFill>
                  <a:schemeClr val="dk1"/>
                </a:solidFill>
                <a:latin typeface="Cambria"/>
                <a:ea typeface="Cambria"/>
                <a:cs typeface="Cambria"/>
                <a:sym typeface="Cambria"/>
              </a:rPr>
              <a:t>đa</a:t>
            </a:r>
            <a:r>
              <a:rPr lang="en-US" sz="2000" dirty="0">
                <a:solidFill>
                  <a:schemeClr val="dk1"/>
                </a:solidFill>
                <a:latin typeface="Cambria"/>
                <a:ea typeface="Cambria"/>
                <a:cs typeface="Cambria"/>
                <a:sym typeface="Cambria"/>
              </a:rPr>
              <a:t> </a:t>
            </a:r>
            <a:r>
              <a:rPr lang="en-US" sz="2000" dirty="0" err="1">
                <a:solidFill>
                  <a:schemeClr val="dk1"/>
                </a:solidFill>
                <a:latin typeface="Cambria"/>
                <a:ea typeface="Cambria"/>
                <a:cs typeface="Cambria"/>
                <a:sym typeface="Cambria"/>
              </a:rPr>
              <a:t>hình</a:t>
            </a:r>
            <a:r>
              <a:rPr lang="en-US" sz="2000" dirty="0">
                <a:solidFill>
                  <a:schemeClr val="dk1"/>
                </a:solidFill>
                <a:latin typeface="Cambria"/>
                <a:ea typeface="Cambria"/>
                <a:cs typeface="Cambria"/>
                <a:sym typeface="Cambria"/>
              </a:rPr>
              <a:t> </a:t>
            </a:r>
            <a:r>
              <a:rPr lang="en-US" sz="2000" dirty="0" err="1">
                <a:solidFill>
                  <a:schemeClr val="dk1"/>
                </a:solidFill>
                <a:latin typeface="Cambria"/>
                <a:ea typeface="Cambria"/>
                <a:cs typeface="Cambria"/>
                <a:sym typeface="Cambria"/>
              </a:rPr>
              <a:t>trong</a:t>
            </a:r>
            <a:r>
              <a:rPr lang="en-US" sz="2000" dirty="0">
                <a:solidFill>
                  <a:schemeClr val="dk1"/>
                </a:solidFill>
                <a:latin typeface="Cambria"/>
                <a:ea typeface="Cambria"/>
                <a:cs typeface="Cambria"/>
                <a:sym typeface="Cambria"/>
              </a:rPr>
              <a:t> OOP </a:t>
            </a:r>
            <a:r>
              <a:rPr lang="en-US" sz="2000" dirty="0" err="1">
                <a:solidFill>
                  <a:schemeClr val="dk1"/>
                </a:solidFill>
                <a:latin typeface="Cambria"/>
                <a:ea typeface="Cambria"/>
                <a:cs typeface="Cambria"/>
                <a:sym typeface="Cambria"/>
              </a:rPr>
              <a:t>xảy</a:t>
            </a:r>
            <a:r>
              <a:rPr lang="en-US" sz="2000" dirty="0">
                <a:solidFill>
                  <a:schemeClr val="dk1"/>
                </a:solidFill>
                <a:latin typeface="Cambria"/>
                <a:ea typeface="Cambria"/>
                <a:cs typeface="Cambria"/>
                <a:sym typeface="Cambria"/>
              </a:rPr>
              <a:t> </a:t>
            </a:r>
            <a:r>
              <a:rPr lang="en-US" sz="2000" dirty="0" err="1">
                <a:solidFill>
                  <a:schemeClr val="dk1"/>
                </a:solidFill>
                <a:latin typeface="Cambria"/>
                <a:ea typeface="Cambria"/>
                <a:cs typeface="Cambria"/>
                <a:sym typeface="Cambria"/>
              </a:rPr>
              <a:t>ra</a:t>
            </a:r>
            <a:r>
              <a:rPr lang="en-US" sz="2000" dirty="0">
                <a:solidFill>
                  <a:schemeClr val="dk1"/>
                </a:solidFill>
                <a:latin typeface="Cambria"/>
                <a:ea typeface="Cambria"/>
                <a:cs typeface="Cambria"/>
                <a:sym typeface="Cambria"/>
              </a:rPr>
              <a:t> </a:t>
            </a:r>
            <a:r>
              <a:rPr lang="en-US" sz="2000" dirty="0" err="1">
                <a:solidFill>
                  <a:schemeClr val="dk1"/>
                </a:solidFill>
                <a:latin typeface="Cambria"/>
                <a:ea typeface="Cambria"/>
                <a:cs typeface="Cambria"/>
                <a:sym typeface="Cambria"/>
              </a:rPr>
              <a:t>khi</a:t>
            </a:r>
            <a:r>
              <a:rPr lang="en-US" sz="2000" dirty="0">
                <a:solidFill>
                  <a:schemeClr val="dk1"/>
                </a:solidFill>
                <a:latin typeface="Cambria"/>
                <a:ea typeface="Cambria"/>
                <a:cs typeface="Cambria"/>
                <a:sym typeface="Cambria"/>
              </a:rPr>
              <a:t> </a:t>
            </a:r>
            <a:r>
              <a:rPr lang="en-US" sz="2000" dirty="0" err="1">
                <a:solidFill>
                  <a:schemeClr val="dk1"/>
                </a:solidFill>
              </a:rPr>
              <a:t>một</a:t>
            </a:r>
            <a:r>
              <a:rPr lang="en-US" sz="2000" dirty="0">
                <a:solidFill>
                  <a:schemeClr val="dk1"/>
                </a:solidFill>
              </a:rPr>
              <a:t> </a:t>
            </a:r>
            <a:r>
              <a:rPr lang="en-US" sz="2000" dirty="0" err="1">
                <a:solidFill>
                  <a:schemeClr val="dk1"/>
                </a:solidFill>
              </a:rPr>
              <a:t>tham</a:t>
            </a:r>
            <a:r>
              <a:rPr lang="en-US" sz="2000" dirty="0">
                <a:solidFill>
                  <a:schemeClr val="dk1"/>
                </a:solidFill>
              </a:rPr>
              <a:t> </a:t>
            </a:r>
            <a:r>
              <a:rPr lang="en-US" sz="2000" dirty="0" err="1">
                <a:solidFill>
                  <a:schemeClr val="dk1"/>
                </a:solidFill>
              </a:rPr>
              <a:t>chiếu</a:t>
            </a:r>
            <a:r>
              <a:rPr lang="en-US" sz="2000" dirty="0">
                <a:solidFill>
                  <a:schemeClr val="dk1"/>
                </a:solidFill>
              </a:rPr>
              <a:t> </a:t>
            </a:r>
            <a:r>
              <a:rPr lang="en-US" sz="2000" dirty="0" err="1">
                <a:solidFill>
                  <a:schemeClr val="dk1"/>
                </a:solidFill>
              </a:rPr>
              <a:t>của</a:t>
            </a:r>
            <a:r>
              <a:rPr lang="en-US" sz="2000" dirty="0">
                <a:solidFill>
                  <a:schemeClr val="dk1"/>
                </a:solidFill>
              </a:rPr>
              <a:t> </a:t>
            </a:r>
            <a:r>
              <a:rPr lang="en-US" sz="2000" dirty="0">
                <a:solidFill>
                  <a:schemeClr val="dk1"/>
                </a:solidFill>
                <a:latin typeface="Cambria"/>
                <a:ea typeface="Cambria"/>
                <a:cs typeface="Cambria"/>
                <a:sym typeface="Cambria"/>
              </a:rPr>
              <a:t>class cha </a:t>
            </a:r>
            <a:r>
              <a:rPr lang="en-US" sz="2000" dirty="0" err="1">
                <a:solidFill>
                  <a:schemeClr val="dk1"/>
                </a:solidFill>
                <a:latin typeface="Cambria"/>
                <a:ea typeface="Cambria"/>
                <a:cs typeface="Cambria"/>
                <a:sym typeface="Cambria"/>
              </a:rPr>
              <a:t>được</a:t>
            </a:r>
            <a:r>
              <a:rPr lang="en-US" sz="2000" dirty="0">
                <a:solidFill>
                  <a:schemeClr val="dk1"/>
                </a:solidFill>
                <a:latin typeface="Cambria"/>
                <a:ea typeface="Cambria"/>
                <a:cs typeface="Cambria"/>
                <a:sym typeface="Cambria"/>
              </a:rPr>
              <a:t> </a:t>
            </a:r>
            <a:r>
              <a:rPr lang="en-US" sz="2000" dirty="0" err="1">
                <a:solidFill>
                  <a:schemeClr val="dk1"/>
                </a:solidFill>
                <a:latin typeface="Cambria"/>
                <a:ea typeface="Cambria"/>
                <a:cs typeface="Cambria"/>
                <a:sym typeface="Cambria"/>
              </a:rPr>
              <a:t>sử</a:t>
            </a:r>
            <a:r>
              <a:rPr lang="en-US" sz="2000" dirty="0">
                <a:solidFill>
                  <a:schemeClr val="dk1"/>
                </a:solidFill>
                <a:latin typeface="Cambria"/>
                <a:ea typeface="Cambria"/>
                <a:cs typeface="Cambria"/>
                <a:sym typeface="Cambria"/>
              </a:rPr>
              <a:t> </a:t>
            </a:r>
            <a:r>
              <a:rPr lang="en-US" sz="2000" dirty="0" err="1">
                <a:solidFill>
                  <a:schemeClr val="dk1"/>
                </a:solidFill>
                <a:latin typeface="Cambria"/>
                <a:ea typeface="Cambria"/>
                <a:cs typeface="Cambria"/>
                <a:sym typeface="Cambria"/>
              </a:rPr>
              <a:t>dụng</a:t>
            </a:r>
            <a:r>
              <a:rPr lang="en-US" sz="2000" dirty="0">
                <a:solidFill>
                  <a:schemeClr val="dk1"/>
                </a:solidFill>
                <a:latin typeface="Cambria"/>
                <a:ea typeface="Cambria"/>
                <a:cs typeface="Cambria"/>
                <a:sym typeface="Cambria"/>
              </a:rPr>
              <a:t> </a:t>
            </a:r>
            <a:r>
              <a:rPr lang="en-US" sz="2000" dirty="0" err="1">
                <a:solidFill>
                  <a:schemeClr val="dk1"/>
                </a:solidFill>
                <a:latin typeface="Cambria"/>
                <a:ea typeface="Cambria"/>
                <a:cs typeface="Cambria"/>
                <a:sym typeface="Cambria"/>
              </a:rPr>
              <a:t>để</a:t>
            </a:r>
            <a:r>
              <a:rPr lang="en-US" sz="2000" dirty="0">
                <a:solidFill>
                  <a:schemeClr val="dk1"/>
                </a:solidFill>
                <a:latin typeface="Cambria"/>
                <a:ea typeface="Cambria"/>
                <a:cs typeface="Cambria"/>
                <a:sym typeface="Cambria"/>
              </a:rPr>
              <a:t> </a:t>
            </a:r>
            <a:r>
              <a:rPr lang="en-US" sz="2000" dirty="0" err="1">
                <a:solidFill>
                  <a:schemeClr val="dk1"/>
                </a:solidFill>
                <a:latin typeface="Cambria"/>
                <a:ea typeface="Cambria"/>
                <a:cs typeface="Cambria"/>
                <a:sym typeface="Cambria"/>
              </a:rPr>
              <a:t>trỏ</a:t>
            </a:r>
            <a:r>
              <a:rPr lang="en-US" sz="2000" dirty="0">
                <a:solidFill>
                  <a:schemeClr val="dk1"/>
                </a:solidFill>
                <a:latin typeface="Cambria"/>
                <a:ea typeface="Cambria"/>
                <a:cs typeface="Cambria"/>
                <a:sym typeface="Cambria"/>
              </a:rPr>
              <a:t> </a:t>
            </a:r>
            <a:r>
              <a:rPr lang="en-US" sz="2000" dirty="0" err="1">
                <a:solidFill>
                  <a:schemeClr val="dk1"/>
                </a:solidFill>
                <a:latin typeface="Cambria"/>
                <a:ea typeface="Cambria"/>
                <a:cs typeface="Cambria"/>
                <a:sym typeface="Cambria"/>
              </a:rPr>
              <a:t>tới</a:t>
            </a:r>
            <a:r>
              <a:rPr lang="en-US" sz="2000" dirty="0">
                <a:solidFill>
                  <a:schemeClr val="dk1"/>
                </a:solidFill>
                <a:latin typeface="Cambria"/>
                <a:ea typeface="Cambria"/>
                <a:cs typeface="Cambria"/>
                <a:sym typeface="Cambria"/>
              </a:rPr>
              <a:t> </a:t>
            </a:r>
            <a:r>
              <a:rPr lang="en-US" sz="2000" dirty="0" err="1">
                <a:solidFill>
                  <a:schemeClr val="dk1"/>
                </a:solidFill>
                <a:latin typeface="Cambria"/>
                <a:ea typeface="Cambria"/>
                <a:cs typeface="Cambria"/>
                <a:sym typeface="Cambria"/>
              </a:rPr>
              <a:t>một</a:t>
            </a:r>
            <a:r>
              <a:rPr lang="en-US" sz="2000" dirty="0">
                <a:solidFill>
                  <a:schemeClr val="dk1"/>
                </a:solidFill>
                <a:latin typeface="Cambria"/>
                <a:ea typeface="Cambria"/>
                <a:cs typeface="Cambria"/>
                <a:sym typeface="Cambria"/>
              </a:rPr>
              <a:t> </a:t>
            </a:r>
            <a:r>
              <a:rPr lang="en-US" sz="2000" dirty="0" err="1">
                <a:solidFill>
                  <a:schemeClr val="dk1"/>
                </a:solidFill>
                <a:latin typeface="Cambria"/>
                <a:ea typeface="Cambria"/>
                <a:cs typeface="Cambria"/>
                <a:sym typeface="Cambria"/>
              </a:rPr>
              <a:t>đối</a:t>
            </a:r>
            <a:r>
              <a:rPr lang="en-US" sz="2000" dirty="0">
                <a:solidFill>
                  <a:schemeClr val="dk1"/>
                </a:solidFill>
                <a:latin typeface="Cambria"/>
                <a:ea typeface="Cambria"/>
                <a:cs typeface="Cambria"/>
                <a:sym typeface="Cambria"/>
              </a:rPr>
              <a:t> </a:t>
            </a:r>
            <a:r>
              <a:rPr lang="en-US" sz="2000" dirty="0" err="1">
                <a:solidFill>
                  <a:schemeClr val="dk1"/>
                </a:solidFill>
                <a:latin typeface="Cambria"/>
                <a:ea typeface="Cambria"/>
                <a:cs typeface="Cambria"/>
                <a:sym typeface="Cambria"/>
              </a:rPr>
              <a:t>tượng</a:t>
            </a:r>
            <a:r>
              <a:rPr lang="en-US" sz="2000" dirty="0">
                <a:solidFill>
                  <a:schemeClr val="dk1"/>
                </a:solidFill>
                <a:latin typeface="Cambria"/>
                <a:ea typeface="Cambria"/>
                <a:cs typeface="Cambria"/>
                <a:sym typeface="Cambria"/>
              </a:rPr>
              <a:t> </a:t>
            </a:r>
            <a:r>
              <a:rPr lang="en-US" sz="2000" dirty="0" err="1">
                <a:solidFill>
                  <a:schemeClr val="dk1"/>
                </a:solidFill>
                <a:latin typeface="Cambria"/>
                <a:ea typeface="Cambria"/>
                <a:cs typeface="Cambria"/>
                <a:sym typeface="Cambria"/>
              </a:rPr>
              <a:t>của</a:t>
            </a:r>
            <a:r>
              <a:rPr lang="en-US" sz="2000" dirty="0">
                <a:solidFill>
                  <a:schemeClr val="dk1"/>
                </a:solidFill>
                <a:latin typeface="Cambria"/>
                <a:ea typeface="Cambria"/>
                <a:cs typeface="Cambria"/>
                <a:sym typeface="Cambria"/>
              </a:rPr>
              <a:t> class con.</a:t>
            </a:r>
            <a:endParaRPr sz="2000" dirty="0">
              <a:latin typeface="Cambria"/>
              <a:ea typeface="Cambria"/>
              <a:cs typeface="Cambria"/>
              <a:sym typeface="Cambria"/>
            </a:endParaRPr>
          </a:p>
        </p:txBody>
      </p:sp>
      <p:pic>
        <p:nvPicPr>
          <p:cNvPr id="273" name="Google Shape;273;p29" descr="C:\Users\thanhtran\Desktop\nvb.PNG"/>
          <p:cNvPicPr preferRelativeResize="0"/>
          <p:nvPr/>
        </p:nvPicPr>
        <p:blipFill rotWithShape="1">
          <a:blip r:embed="rId3">
            <a:alphaModFix/>
          </a:blip>
          <a:srcRect/>
          <a:stretch/>
        </p:blipFill>
        <p:spPr>
          <a:xfrm>
            <a:off x="3810000" y="2876550"/>
            <a:ext cx="3782347" cy="1964855"/>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lvl="0" indent="0" algn="r" rtl="0">
              <a:lnSpc>
                <a:spcPct val="90000"/>
              </a:lnSpc>
              <a:spcBef>
                <a:spcPts val="0"/>
              </a:spcBef>
              <a:spcAft>
                <a:spcPts val="0"/>
              </a:spcAft>
              <a:buSzPts val="1100"/>
              <a:buNone/>
            </a:pPr>
            <a:r>
              <a:rPr lang="en-US"/>
              <a:t>Overview</a:t>
            </a:r>
            <a:endParaRPr/>
          </a:p>
        </p:txBody>
      </p:sp>
      <p:sp>
        <p:nvSpPr>
          <p:cNvPr id="96" name="Google Shape;96;p3"/>
          <p:cNvSpPr txBox="1">
            <a:spLocks noGrp="1"/>
          </p:cNvSpPr>
          <p:nvPr>
            <p:ph type="body" idx="1"/>
          </p:nvPr>
        </p:nvSpPr>
        <p:spPr>
          <a:xfrm>
            <a:off x="628650" y="1054976"/>
            <a:ext cx="7886700" cy="3597300"/>
          </a:xfrm>
          <a:prstGeom prst="rect">
            <a:avLst/>
          </a:prstGeom>
          <a:noFill/>
          <a:ln>
            <a:noFill/>
          </a:ln>
        </p:spPr>
        <p:txBody>
          <a:bodyPr spcFirstLastPara="1" wrap="square" lIns="68575" tIns="68575" rIns="68575" bIns="68575" anchor="t" anchorCtr="0">
            <a:noAutofit/>
          </a:bodyPr>
          <a:lstStyle/>
          <a:p>
            <a:pPr marL="457200" lvl="0" indent="-457200" algn="l" rtl="0">
              <a:lnSpc>
                <a:spcPct val="90000"/>
              </a:lnSpc>
              <a:spcBef>
                <a:spcPts val="800"/>
              </a:spcBef>
              <a:spcAft>
                <a:spcPts val="0"/>
              </a:spcAft>
              <a:buSzPts val="2100"/>
              <a:buFont typeface="Cambria"/>
              <a:buAutoNum type="arabicPeriod"/>
            </a:pPr>
            <a:r>
              <a:rPr lang="en-US" b="1">
                <a:latin typeface="Cambria"/>
                <a:ea typeface="Cambria"/>
                <a:cs typeface="Cambria"/>
                <a:sym typeface="Cambria"/>
              </a:rPr>
              <a:t>Overview and setup</a:t>
            </a:r>
            <a:endParaRPr/>
          </a:p>
          <a:p>
            <a:pPr marL="457200" lvl="0" indent="-457200" algn="l" rtl="0">
              <a:lnSpc>
                <a:spcPct val="90000"/>
              </a:lnSpc>
              <a:spcBef>
                <a:spcPts val="800"/>
              </a:spcBef>
              <a:spcAft>
                <a:spcPts val="0"/>
              </a:spcAft>
              <a:buSzPts val="2100"/>
              <a:buFont typeface="Cambria"/>
              <a:buAutoNum type="arabicPeriod"/>
            </a:pPr>
            <a:r>
              <a:rPr lang="en-US" b="1">
                <a:latin typeface="Cambria"/>
                <a:ea typeface="Cambria"/>
                <a:cs typeface="Cambria"/>
                <a:sym typeface="Cambria"/>
              </a:rPr>
              <a:t>Rule &amp; syntax</a:t>
            </a:r>
            <a:endParaRPr/>
          </a:p>
          <a:p>
            <a:pPr marL="457200" lvl="0" indent="-457200" algn="l" rtl="0">
              <a:lnSpc>
                <a:spcPct val="90000"/>
              </a:lnSpc>
              <a:spcBef>
                <a:spcPts val="800"/>
              </a:spcBef>
              <a:spcAft>
                <a:spcPts val="0"/>
              </a:spcAft>
              <a:buSzPts val="2100"/>
              <a:buFont typeface="Cambria"/>
              <a:buAutoNum type="arabicPeriod"/>
            </a:pPr>
            <a:r>
              <a:rPr lang="en-US" b="1">
                <a:latin typeface="Cambria"/>
                <a:ea typeface="Cambria"/>
                <a:cs typeface="Cambria"/>
                <a:sym typeface="Cambria"/>
              </a:rPr>
              <a:t>Object and Classes</a:t>
            </a:r>
            <a:endParaRPr/>
          </a:p>
          <a:p>
            <a:pPr marL="457200" lvl="0" indent="-457200" algn="l" rtl="0">
              <a:lnSpc>
                <a:spcPct val="90000"/>
              </a:lnSpc>
              <a:spcBef>
                <a:spcPts val="800"/>
              </a:spcBef>
              <a:spcAft>
                <a:spcPts val="0"/>
              </a:spcAft>
              <a:buSzPts val="2100"/>
              <a:buFont typeface="Cambria"/>
              <a:buAutoNum type="arabicPeriod"/>
            </a:pPr>
            <a:r>
              <a:rPr lang="en-US" b="1">
                <a:latin typeface="Cambria"/>
                <a:ea typeface="Cambria"/>
                <a:cs typeface="Cambria"/>
                <a:sym typeface="Cambria"/>
              </a:rPr>
              <a:t>Data Types</a:t>
            </a:r>
            <a:endParaRPr/>
          </a:p>
          <a:p>
            <a:pPr marL="457200" lvl="0" indent="-457200" algn="l" rtl="0">
              <a:lnSpc>
                <a:spcPct val="90000"/>
              </a:lnSpc>
              <a:spcBef>
                <a:spcPts val="800"/>
              </a:spcBef>
              <a:spcAft>
                <a:spcPts val="0"/>
              </a:spcAft>
              <a:buSzPts val="2100"/>
              <a:buFont typeface="Cambria"/>
              <a:buAutoNum type="arabicPeriod"/>
            </a:pPr>
            <a:r>
              <a:rPr lang="en-US" b="1">
                <a:latin typeface="Cambria"/>
                <a:ea typeface="Cambria"/>
                <a:cs typeface="Cambria"/>
                <a:sym typeface="Cambria"/>
              </a:rPr>
              <a:t>Operator, Decision Making, Loop</a:t>
            </a:r>
            <a:endParaRPr/>
          </a:p>
          <a:p>
            <a:pPr marL="457200" lvl="0" indent="-457200" algn="l" rtl="0">
              <a:lnSpc>
                <a:spcPct val="90000"/>
              </a:lnSpc>
              <a:spcBef>
                <a:spcPts val="800"/>
              </a:spcBef>
              <a:spcAft>
                <a:spcPts val="0"/>
              </a:spcAft>
              <a:buSzPts val="2100"/>
              <a:buFont typeface="Cambria"/>
              <a:buAutoNum type="arabicPeriod"/>
            </a:pPr>
            <a:r>
              <a:rPr lang="en-US" b="1">
                <a:latin typeface="Cambria"/>
                <a:ea typeface="Cambria"/>
                <a:cs typeface="Cambria"/>
                <a:sym typeface="Cambria"/>
              </a:rPr>
              <a:t>OOP</a:t>
            </a:r>
            <a:endParaRPr/>
          </a:p>
          <a:p>
            <a:pPr marL="457200" lvl="0" indent="-457200" algn="l" rtl="0">
              <a:lnSpc>
                <a:spcPct val="90000"/>
              </a:lnSpc>
              <a:spcBef>
                <a:spcPts val="800"/>
              </a:spcBef>
              <a:spcAft>
                <a:spcPts val="0"/>
              </a:spcAft>
              <a:buSzPts val="2100"/>
              <a:buFont typeface="Cambria"/>
              <a:buAutoNum type="arabicPeriod"/>
            </a:pPr>
            <a:r>
              <a:rPr lang="en-US" b="1">
                <a:latin typeface="Cambria"/>
                <a:ea typeface="Cambria"/>
                <a:cs typeface="Cambria"/>
                <a:sym typeface="Cambria"/>
              </a:rPr>
              <a:t>Collections</a:t>
            </a:r>
            <a:endParaRPr/>
          </a:p>
          <a:p>
            <a:pPr marL="457200" lvl="0" indent="-457200" algn="l" rtl="0">
              <a:lnSpc>
                <a:spcPct val="90000"/>
              </a:lnSpc>
              <a:spcBef>
                <a:spcPts val="800"/>
              </a:spcBef>
              <a:spcAft>
                <a:spcPts val="0"/>
              </a:spcAft>
              <a:buSzPts val="2100"/>
              <a:buFont typeface="Cambria"/>
              <a:buAutoNum type="arabicPeriod"/>
            </a:pPr>
            <a:r>
              <a:rPr lang="en-US" b="1">
                <a:latin typeface="Cambria"/>
                <a:ea typeface="Cambria"/>
                <a:cs typeface="Cambria"/>
                <a:sym typeface="Cambria"/>
              </a:rPr>
              <a:t>Exception</a:t>
            </a:r>
            <a:endParaRPr/>
          </a:p>
          <a:p>
            <a:pPr marL="457200" lvl="0" indent="-457200" algn="l" rtl="0">
              <a:lnSpc>
                <a:spcPct val="90000"/>
              </a:lnSpc>
              <a:spcBef>
                <a:spcPts val="800"/>
              </a:spcBef>
              <a:spcAft>
                <a:spcPts val="0"/>
              </a:spcAft>
              <a:buSzPts val="2100"/>
              <a:buFont typeface="Cambria"/>
              <a:buAutoNum type="arabicPeriod"/>
            </a:pPr>
            <a:r>
              <a:rPr lang="en-US" b="1">
                <a:latin typeface="Cambria"/>
                <a:ea typeface="Cambria"/>
                <a:cs typeface="Cambria"/>
                <a:sym typeface="Cambria"/>
              </a:rPr>
              <a:t>DAO, DTO</a:t>
            </a:r>
            <a:endParaRPr/>
          </a:p>
          <a:p>
            <a:pPr marL="457200" lvl="0" indent="-323850" algn="l" rtl="0">
              <a:lnSpc>
                <a:spcPct val="90000"/>
              </a:lnSpc>
              <a:spcBef>
                <a:spcPts val="800"/>
              </a:spcBef>
              <a:spcAft>
                <a:spcPts val="0"/>
              </a:spcAft>
              <a:buSzPts val="2100"/>
              <a:buFont typeface="Cambria"/>
              <a:buNone/>
            </a:pPr>
            <a:endParaRPr>
              <a:latin typeface="Cambria"/>
              <a:ea typeface="Cambria"/>
              <a:cs typeface="Cambria"/>
              <a:sym typeface="Cambri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0"/>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600" b="1"/>
              <a:t>Đa hình</a:t>
            </a:r>
            <a:endParaRPr/>
          </a:p>
        </p:txBody>
      </p:sp>
      <p:sp>
        <p:nvSpPr>
          <p:cNvPr id="279" name="Google Shape;279;p30"/>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sz="2000">
                <a:solidFill>
                  <a:schemeClr val="dk1"/>
                </a:solidFill>
                <a:latin typeface="Cambria"/>
                <a:ea typeface="Cambria"/>
                <a:cs typeface="Cambria"/>
                <a:sym typeface="Cambria"/>
              </a:rPr>
              <a:t>Ví dụ</a:t>
            </a:r>
            <a:endParaRPr/>
          </a:p>
          <a:p>
            <a:pPr marL="914400" lvl="1" indent="-342900" algn="l" rtl="0">
              <a:lnSpc>
                <a:spcPct val="90000"/>
              </a:lnSpc>
              <a:spcBef>
                <a:spcPts val="400"/>
              </a:spcBef>
              <a:spcAft>
                <a:spcPts val="0"/>
              </a:spcAft>
              <a:buSzPts val="1800"/>
              <a:buChar char="•"/>
            </a:pPr>
            <a:r>
              <a:rPr lang="en-US">
                <a:solidFill>
                  <a:schemeClr val="dk1"/>
                </a:solidFill>
                <a:latin typeface="Cambria"/>
                <a:ea typeface="Cambria"/>
                <a:cs typeface="Cambria"/>
                <a:sym typeface="Cambria"/>
              </a:rPr>
              <a:t>A Deer IS-A Animal</a:t>
            </a:r>
            <a:endParaRPr/>
          </a:p>
          <a:p>
            <a:pPr marL="914400" lvl="1" indent="-342900" algn="l" rtl="0">
              <a:lnSpc>
                <a:spcPct val="90000"/>
              </a:lnSpc>
              <a:spcBef>
                <a:spcPts val="400"/>
              </a:spcBef>
              <a:spcAft>
                <a:spcPts val="0"/>
              </a:spcAft>
              <a:buSzPts val="1800"/>
              <a:buChar char="•"/>
            </a:pPr>
            <a:r>
              <a:rPr lang="en-US">
                <a:solidFill>
                  <a:schemeClr val="dk1"/>
                </a:solidFill>
                <a:latin typeface="Cambria"/>
                <a:ea typeface="Cambria"/>
                <a:cs typeface="Cambria"/>
                <a:sym typeface="Cambria"/>
              </a:rPr>
              <a:t>A Deer IS-A Vegetarian</a:t>
            </a:r>
            <a:endParaRPr/>
          </a:p>
          <a:p>
            <a:pPr marL="914400" lvl="1" indent="-342900" algn="l" rtl="0">
              <a:lnSpc>
                <a:spcPct val="90000"/>
              </a:lnSpc>
              <a:spcBef>
                <a:spcPts val="400"/>
              </a:spcBef>
              <a:spcAft>
                <a:spcPts val="0"/>
              </a:spcAft>
              <a:buSzPts val="1800"/>
              <a:buChar char="•"/>
            </a:pPr>
            <a:r>
              <a:rPr lang="en-US">
                <a:solidFill>
                  <a:schemeClr val="dk1"/>
                </a:solidFill>
                <a:latin typeface="Cambria"/>
                <a:ea typeface="Cambria"/>
                <a:cs typeface="Cambria"/>
                <a:sym typeface="Cambria"/>
              </a:rPr>
              <a:t>A Deer IS-A Deer</a:t>
            </a:r>
            <a:endParaRPr/>
          </a:p>
          <a:p>
            <a:pPr marL="914400" lvl="1" indent="-342900" algn="l" rtl="0">
              <a:lnSpc>
                <a:spcPct val="90000"/>
              </a:lnSpc>
              <a:spcBef>
                <a:spcPts val="400"/>
              </a:spcBef>
              <a:spcAft>
                <a:spcPts val="0"/>
              </a:spcAft>
              <a:buSzPts val="1800"/>
              <a:buChar char="•"/>
            </a:pPr>
            <a:r>
              <a:rPr lang="en-US">
                <a:solidFill>
                  <a:schemeClr val="dk1"/>
                </a:solidFill>
                <a:latin typeface="Cambria"/>
                <a:ea typeface="Cambria"/>
                <a:cs typeface="Cambria"/>
                <a:sym typeface="Cambria"/>
              </a:rPr>
              <a:t>A Deer IS-A Object</a:t>
            </a:r>
            <a:endParaRPr/>
          </a:p>
          <a:p>
            <a:pPr marL="457200" marR="0" lvl="0" indent="-228600" algn="l" rtl="0">
              <a:lnSpc>
                <a:spcPct val="90000"/>
              </a:lnSpc>
              <a:spcBef>
                <a:spcPts val="800"/>
              </a:spcBef>
              <a:spcAft>
                <a:spcPts val="0"/>
              </a:spcAft>
              <a:buClr>
                <a:schemeClr val="dk1"/>
              </a:buClr>
              <a:buSzPts val="2100"/>
              <a:buFont typeface="Arial"/>
              <a:buNone/>
            </a:pPr>
            <a:endParaRPr>
              <a:solidFill>
                <a:schemeClr val="dk1"/>
              </a:solidFill>
              <a:latin typeface="Cambria"/>
              <a:ea typeface="Cambria"/>
              <a:cs typeface="Cambria"/>
              <a:sym typeface="Cambria"/>
            </a:endParaRPr>
          </a:p>
          <a:p>
            <a:pPr marL="457200" marR="0" lvl="0" indent="-228600" algn="l" rtl="0">
              <a:lnSpc>
                <a:spcPct val="90000"/>
              </a:lnSpc>
              <a:spcBef>
                <a:spcPts val="800"/>
              </a:spcBef>
              <a:spcAft>
                <a:spcPts val="0"/>
              </a:spcAft>
              <a:buClr>
                <a:schemeClr val="dk1"/>
              </a:buClr>
              <a:buSzPts val="2100"/>
              <a:buFont typeface="Arial"/>
              <a:buNone/>
            </a:pPr>
            <a:endParaRPr>
              <a:solidFill>
                <a:schemeClr val="dk1"/>
              </a:solidFill>
              <a:latin typeface="Cambria"/>
              <a:ea typeface="Cambria"/>
              <a:cs typeface="Cambria"/>
              <a:sym typeface="Cambria"/>
            </a:endParaRPr>
          </a:p>
          <a:p>
            <a:pPr marL="457200" marR="0" lvl="0" indent="-228600" algn="l" rtl="0">
              <a:lnSpc>
                <a:spcPct val="90000"/>
              </a:lnSpc>
              <a:spcBef>
                <a:spcPts val="800"/>
              </a:spcBef>
              <a:spcAft>
                <a:spcPts val="0"/>
              </a:spcAft>
              <a:buClr>
                <a:schemeClr val="dk1"/>
              </a:buClr>
              <a:buSzPts val="2100"/>
              <a:buFont typeface="Arial"/>
              <a:buNone/>
            </a:pPr>
            <a:endParaRPr/>
          </a:p>
        </p:txBody>
      </p:sp>
      <p:pic>
        <p:nvPicPr>
          <p:cNvPr id="280" name="Google Shape;280;p30" descr="C:\Users\thanhtran\Desktop\vn.PNG"/>
          <p:cNvPicPr preferRelativeResize="0"/>
          <p:nvPr/>
        </p:nvPicPr>
        <p:blipFill rotWithShape="1">
          <a:blip r:embed="rId3">
            <a:alphaModFix/>
          </a:blip>
          <a:srcRect/>
          <a:stretch/>
        </p:blipFill>
        <p:spPr>
          <a:xfrm>
            <a:off x="4419600" y="1352215"/>
            <a:ext cx="3748387" cy="834774"/>
          </a:xfrm>
          <a:prstGeom prst="rect">
            <a:avLst/>
          </a:prstGeom>
          <a:noFill/>
          <a:ln>
            <a:noFill/>
          </a:ln>
        </p:spPr>
      </p:pic>
      <p:pic>
        <p:nvPicPr>
          <p:cNvPr id="281" name="Google Shape;281;p30" descr="C:\Users\thanhtran\Desktop\cxvb.PNG"/>
          <p:cNvPicPr preferRelativeResize="0"/>
          <p:nvPr/>
        </p:nvPicPr>
        <p:blipFill rotWithShape="1">
          <a:blip r:embed="rId4">
            <a:alphaModFix/>
          </a:blip>
          <a:srcRect/>
          <a:stretch/>
        </p:blipFill>
        <p:spPr>
          <a:xfrm>
            <a:off x="4426894" y="3284275"/>
            <a:ext cx="3741093" cy="1059425"/>
          </a:xfrm>
          <a:prstGeom prst="rect">
            <a:avLst/>
          </a:prstGeom>
          <a:noFill/>
          <a:ln>
            <a:noFill/>
          </a:ln>
        </p:spPr>
      </p:pic>
      <p:sp>
        <p:nvSpPr>
          <p:cNvPr id="282" name="Google Shape;282;p30"/>
          <p:cNvSpPr/>
          <p:nvPr/>
        </p:nvSpPr>
        <p:spPr>
          <a:xfrm>
            <a:off x="6096000" y="2369875"/>
            <a:ext cx="685800" cy="914400"/>
          </a:xfrm>
          <a:prstGeom prst="downArrow">
            <a:avLst>
              <a:gd name="adj1" fmla="val 50000"/>
              <a:gd name="adj2" fmla="val 50000"/>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1"/>
          <p:cNvSpPr txBox="1">
            <a:spLocks noGrp="1"/>
          </p:cNvSpPr>
          <p:nvPr>
            <p:ph type="title"/>
          </p:nvPr>
        </p:nvSpPr>
        <p:spPr>
          <a:xfrm>
            <a:off x="2667000" y="273844"/>
            <a:ext cx="5848405"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600" b="1">
                <a:latin typeface="Cambria"/>
                <a:ea typeface="Cambria"/>
                <a:cs typeface="Cambria"/>
                <a:sym typeface="Cambria"/>
              </a:rPr>
              <a:t>Trừu tượng (</a:t>
            </a:r>
            <a:r>
              <a:rPr lang="en-US" sz="3600" b="1"/>
              <a:t>Abstraction)</a:t>
            </a:r>
            <a:endParaRPr sz="3600" b="1">
              <a:latin typeface="Cambria"/>
              <a:ea typeface="Cambria"/>
              <a:cs typeface="Cambria"/>
              <a:sym typeface="Cambria"/>
            </a:endParaRPr>
          </a:p>
        </p:txBody>
      </p:sp>
      <p:sp>
        <p:nvSpPr>
          <p:cNvPr id="288" name="Google Shape;288;p31"/>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sz="2000"/>
              <a:t>Một lớp được khai báo với từ khóa abstract là lớp abstract trong Java. Lớp abstract có nghĩa là lớp trừu tượng, nó có thể có các phương thức abstract hoặc non-abtract. </a:t>
            </a:r>
            <a:endParaRPr/>
          </a:p>
          <a:p>
            <a:pPr marL="457200" marR="0" lvl="0" indent="-228600" algn="l" rtl="0">
              <a:lnSpc>
                <a:spcPct val="90000"/>
              </a:lnSpc>
              <a:spcBef>
                <a:spcPts val="800"/>
              </a:spcBef>
              <a:spcAft>
                <a:spcPts val="0"/>
              </a:spcAft>
              <a:buClr>
                <a:schemeClr val="dk1"/>
              </a:buClr>
              <a:buSzPts val="2100"/>
              <a:buFont typeface="Arial"/>
              <a:buNone/>
            </a:pPr>
            <a:endParaRPr sz="2000"/>
          </a:p>
        </p:txBody>
      </p:sp>
      <p:pic>
        <p:nvPicPr>
          <p:cNvPr id="289" name="Google Shape;289;p31" descr="C:\Users\thanhtran\Desktop\abstract-shapes-300x166.gif"/>
          <p:cNvPicPr preferRelativeResize="0"/>
          <p:nvPr/>
        </p:nvPicPr>
        <p:blipFill rotWithShape="1">
          <a:blip r:embed="rId3">
            <a:alphaModFix/>
          </a:blip>
          <a:srcRect/>
          <a:stretch/>
        </p:blipFill>
        <p:spPr>
          <a:xfrm>
            <a:off x="4800600" y="2426403"/>
            <a:ext cx="3203575" cy="2206216"/>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2"/>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200" b="1"/>
              <a:t>Trừu tượng (Abstraction)</a:t>
            </a:r>
            <a:endParaRPr sz="3200"/>
          </a:p>
        </p:txBody>
      </p:sp>
      <p:sp>
        <p:nvSpPr>
          <p:cNvPr id="295" name="Google Shape;295;p32"/>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sz="2000">
                <a:solidFill>
                  <a:schemeClr val="dk1"/>
                </a:solidFill>
              </a:rPr>
              <a:t>Sử dụng </a:t>
            </a:r>
            <a:r>
              <a:rPr lang="en-US" sz="2000" b="1">
                <a:solidFill>
                  <a:schemeClr val="dk1"/>
                </a:solidFill>
              </a:rPr>
              <a:t>abstract</a:t>
            </a:r>
            <a:r>
              <a:rPr lang="en-US" sz="2000">
                <a:solidFill>
                  <a:schemeClr val="dk1"/>
                </a:solidFill>
              </a:rPr>
              <a:t> keyword</a:t>
            </a:r>
            <a:endParaRPr/>
          </a:p>
          <a:p>
            <a:pPr marL="457200" marR="0" lvl="0" indent="-361950" algn="l" rtl="0">
              <a:lnSpc>
                <a:spcPct val="90000"/>
              </a:lnSpc>
              <a:spcBef>
                <a:spcPts val="800"/>
              </a:spcBef>
              <a:spcAft>
                <a:spcPts val="0"/>
              </a:spcAft>
              <a:buClr>
                <a:schemeClr val="dk1"/>
              </a:buClr>
              <a:buSzPts val="2100"/>
              <a:buFont typeface="Arial"/>
              <a:buChar char="•"/>
            </a:pPr>
            <a:r>
              <a:rPr lang="en-US" sz="2000">
                <a:solidFill>
                  <a:schemeClr val="dk1"/>
                </a:solidFill>
              </a:rPr>
              <a:t>Abstract classes  có thể hoặc không chứa </a:t>
            </a:r>
            <a:r>
              <a:rPr lang="en-US" sz="2000" i="1">
                <a:solidFill>
                  <a:schemeClr val="dk1"/>
                </a:solidFill>
              </a:rPr>
              <a:t>abstract methods</a:t>
            </a:r>
            <a:r>
              <a:rPr lang="en-US" sz="2000">
                <a:solidFill>
                  <a:schemeClr val="dk1"/>
                </a:solidFill>
              </a:rPr>
              <a:t>, i.e., methods without body ( public void get(); )</a:t>
            </a:r>
            <a:endParaRPr/>
          </a:p>
          <a:p>
            <a:pPr marL="457200" marR="0" lvl="0" indent="-361950" algn="l" rtl="0">
              <a:lnSpc>
                <a:spcPct val="90000"/>
              </a:lnSpc>
              <a:spcBef>
                <a:spcPts val="800"/>
              </a:spcBef>
              <a:spcAft>
                <a:spcPts val="0"/>
              </a:spcAft>
              <a:buClr>
                <a:schemeClr val="dk1"/>
              </a:buClr>
              <a:buSzPts val="2100"/>
              <a:buFont typeface="Arial"/>
              <a:buChar char="•"/>
            </a:pPr>
            <a:r>
              <a:rPr lang="en-US" sz="2000">
                <a:solidFill>
                  <a:schemeClr val="dk1"/>
                </a:solidFill>
              </a:rPr>
              <a:t>Nếu một class có ít nhất một method abstract thì class đó phải được khai báo là </a:t>
            </a:r>
            <a:r>
              <a:rPr lang="en-US" sz="2000" b="1">
                <a:solidFill>
                  <a:schemeClr val="dk1"/>
                </a:solidFill>
              </a:rPr>
              <a:t>abstract</a:t>
            </a:r>
            <a:endParaRPr sz="2000" b="1">
              <a:solidFill>
                <a:schemeClr val="dk1"/>
              </a:solidFill>
            </a:endParaRPr>
          </a:p>
          <a:p>
            <a:pPr marL="457200" marR="0" lvl="0" indent="-361950" algn="l" rtl="0">
              <a:lnSpc>
                <a:spcPct val="90000"/>
              </a:lnSpc>
              <a:spcBef>
                <a:spcPts val="800"/>
              </a:spcBef>
              <a:spcAft>
                <a:spcPts val="0"/>
              </a:spcAft>
              <a:buClr>
                <a:schemeClr val="dk1"/>
              </a:buClr>
              <a:buSzPts val="2100"/>
              <a:buFont typeface="Arial"/>
              <a:buChar char="•"/>
            </a:pPr>
            <a:r>
              <a:rPr lang="en-US" sz="2000">
                <a:solidFill>
                  <a:schemeClr val="dk1"/>
                </a:solidFill>
              </a:rPr>
              <a:t>Để sử dụng abstract class, bạn phải thừa kế nó từ class khác, cung cấp triển khai cụ thể cho abstract methods  trong nó.</a:t>
            </a:r>
            <a:endParaRPr sz="2000">
              <a:solidFill>
                <a:schemeClr val="dk1"/>
              </a:solidFill>
            </a:endParaRPr>
          </a:p>
          <a:p>
            <a:pPr marL="457200" marR="0" lvl="0" indent="-361950" algn="l" rtl="0">
              <a:lnSpc>
                <a:spcPct val="90000"/>
              </a:lnSpc>
              <a:spcBef>
                <a:spcPts val="800"/>
              </a:spcBef>
              <a:spcAft>
                <a:spcPts val="0"/>
              </a:spcAft>
              <a:buClr>
                <a:schemeClr val="dk1"/>
              </a:buClr>
              <a:buSzPts val="2100"/>
              <a:buFont typeface="Arial"/>
              <a:buChar char="•"/>
            </a:pPr>
            <a:r>
              <a:rPr lang="en-US" sz="2000">
                <a:solidFill>
                  <a:schemeClr val="dk1"/>
                </a:solidFill>
              </a:rPr>
              <a:t>Nếu một class được khai báo abstract thì nó không thể khởi tạo</a:t>
            </a:r>
            <a:endParaRPr sz="2000">
              <a:solidFill>
                <a:schemeClr val="dk1"/>
              </a:solidFill>
            </a:endParaRPr>
          </a:p>
          <a:p>
            <a:pPr marL="457200" marR="0" lvl="0" indent="-228600" algn="l" rtl="0">
              <a:lnSpc>
                <a:spcPct val="90000"/>
              </a:lnSpc>
              <a:spcBef>
                <a:spcPts val="800"/>
              </a:spcBef>
              <a:spcAft>
                <a:spcPts val="0"/>
              </a:spcAft>
              <a:buClr>
                <a:schemeClr val="dk1"/>
              </a:buClr>
              <a:buSzPts val="2100"/>
              <a:buFont typeface="Arial"/>
              <a:buNone/>
            </a:pPr>
            <a:endParaRPr sz="20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3"/>
          <p:cNvSpPr txBox="1">
            <a:spLocks noGrp="1"/>
          </p:cNvSpPr>
          <p:nvPr>
            <p:ph type="title"/>
          </p:nvPr>
        </p:nvSpPr>
        <p:spPr>
          <a:xfrm>
            <a:off x="723901" y="286789"/>
            <a:ext cx="7810500" cy="487499"/>
          </a:xfrm>
          <a:prstGeom prst="rect">
            <a:avLst/>
          </a:prstGeom>
          <a:noFill/>
          <a:ln>
            <a:noFill/>
          </a:ln>
        </p:spPr>
        <p:txBody>
          <a:bodyPr spcFirstLastPara="1" wrap="square" lIns="68575" tIns="68575" rIns="68575" bIns="68575" anchor="ctr" anchorCtr="0">
            <a:normAutofit/>
          </a:bodyPr>
          <a:lstStyle/>
          <a:p>
            <a:pPr marL="0" marR="0" lvl="0" indent="0" algn="r" rtl="0">
              <a:lnSpc>
                <a:spcPct val="90000"/>
              </a:lnSpc>
              <a:spcBef>
                <a:spcPts val="0"/>
              </a:spcBef>
              <a:spcAft>
                <a:spcPts val="0"/>
              </a:spcAft>
              <a:buClr>
                <a:schemeClr val="dk1"/>
              </a:buClr>
              <a:buSzPts val="1100"/>
              <a:buFont typeface="Calibri"/>
              <a:buNone/>
            </a:pPr>
            <a:r>
              <a:rPr lang="en-US" sz="2430">
                <a:solidFill>
                  <a:srgbClr val="FF0000"/>
                </a:solidFill>
                <a:latin typeface="Tahoma"/>
                <a:ea typeface="Tahoma"/>
                <a:cs typeface="Tahoma"/>
                <a:sym typeface="Tahoma"/>
              </a:rPr>
              <a:t>Lab 3</a:t>
            </a:r>
            <a:endParaRPr sz="2700" i="1">
              <a:solidFill>
                <a:srgbClr val="FF0000"/>
              </a:solidFill>
              <a:latin typeface="Tahoma"/>
              <a:ea typeface="Tahoma"/>
              <a:cs typeface="Tahoma"/>
              <a:sym typeface="Tahoma"/>
            </a:endParaRPr>
          </a:p>
        </p:txBody>
      </p:sp>
      <p:sp>
        <p:nvSpPr>
          <p:cNvPr id="301" name="Google Shape;301;p33"/>
          <p:cNvSpPr txBox="1">
            <a:spLocks noGrp="1"/>
          </p:cNvSpPr>
          <p:nvPr>
            <p:ph type="body" idx="1"/>
          </p:nvPr>
        </p:nvSpPr>
        <p:spPr>
          <a:xfrm>
            <a:off x="59475" y="1057275"/>
            <a:ext cx="6286800" cy="3779100"/>
          </a:xfrm>
          <a:prstGeom prst="rect">
            <a:avLst/>
          </a:prstGeom>
          <a:noFill/>
          <a:ln>
            <a:noFill/>
          </a:ln>
        </p:spPr>
        <p:txBody>
          <a:bodyPr spcFirstLastPara="1" wrap="square" lIns="68575" tIns="68575" rIns="68575" bIns="68575" anchor="t" anchorCtr="0">
            <a:noAutofit/>
          </a:bodyPr>
          <a:lstStyle/>
          <a:p>
            <a:pPr marL="0" lvl="0" indent="0" algn="l" rtl="0">
              <a:lnSpc>
                <a:spcPct val="90000"/>
              </a:lnSpc>
              <a:spcBef>
                <a:spcPts val="800"/>
              </a:spcBef>
              <a:spcAft>
                <a:spcPts val="0"/>
              </a:spcAft>
              <a:buSzPts val="2100"/>
              <a:buNone/>
            </a:pPr>
            <a:r>
              <a:rPr lang="en-US"/>
              <a:t>Tạo package </a:t>
            </a:r>
            <a:r>
              <a:rPr lang="en-US" b="1"/>
              <a:t>com.demo.core.lab3</a:t>
            </a:r>
            <a:endParaRPr b="1"/>
          </a:p>
          <a:p>
            <a:pPr marL="457200" lvl="0" indent="-361950" algn="l" rtl="0">
              <a:lnSpc>
                <a:spcPct val="90000"/>
              </a:lnSpc>
              <a:spcBef>
                <a:spcPts val="800"/>
              </a:spcBef>
              <a:spcAft>
                <a:spcPts val="0"/>
              </a:spcAft>
              <a:buSzPts val="2100"/>
              <a:buNone/>
            </a:pPr>
            <a:r>
              <a:rPr lang="en-US"/>
              <a:t>Tạo class Shape với thuộc tính color</a:t>
            </a:r>
            <a:endParaRPr/>
          </a:p>
          <a:p>
            <a:pPr marL="457200" marR="0" lvl="0" indent="-361950" algn="l" rtl="0">
              <a:lnSpc>
                <a:spcPct val="90000"/>
              </a:lnSpc>
              <a:spcBef>
                <a:spcPts val="800"/>
              </a:spcBef>
              <a:spcAft>
                <a:spcPts val="0"/>
              </a:spcAft>
              <a:buClr>
                <a:schemeClr val="dk1"/>
              </a:buClr>
              <a:buSzPts val="2100"/>
              <a:buFont typeface="Arial"/>
              <a:buChar char="•"/>
            </a:pPr>
            <a:r>
              <a:rPr lang="en-US"/>
              <a:t>Method getArea() is abstract method</a:t>
            </a:r>
            <a:endParaRPr>
              <a:latin typeface="Tahoma"/>
              <a:ea typeface="Tahoma"/>
              <a:cs typeface="Tahoma"/>
              <a:sym typeface="Tahoma"/>
            </a:endParaRPr>
          </a:p>
          <a:p>
            <a:pPr marL="95250" marR="0" lvl="0" indent="0" algn="l" rtl="0">
              <a:lnSpc>
                <a:spcPct val="90000"/>
              </a:lnSpc>
              <a:spcBef>
                <a:spcPts val="800"/>
              </a:spcBef>
              <a:spcAft>
                <a:spcPts val="0"/>
              </a:spcAft>
              <a:buClr>
                <a:schemeClr val="dk1"/>
              </a:buClr>
              <a:buSzPts val="2100"/>
              <a:buNone/>
            </a:pPr>
            <a:r>
              <a:rPr lang="en-US"/>
              <a:t>Tạo class Rectangle (hình chữ nhật) và Triangle (tam giác) là hai lớp con của Shape, với thêm 2 thuộc tính length, width</a:t>
            </a:r>
            <a:endParaRPr/>
          </a:p>
          <a:p>
            <a:pPr marL="95250" lvl="0" indent="0" algn="l" rtl="0">
              <a:lnSpc>
                <a:spcPct val="90000"/>
              </a:lnSpc>
              <a:spcBef>
                <a:spcPts val="800"/>
              </a:spcBef>
              <a:spcAft>
                <a:spcPts val="0"/>
              </a:spcAft>
              <a:buSzPts val="2100"/>
              <a:buNone/>
            </a:pPr>
            <a:r>
              <a:rPr lang="en-US"/>
              <a:t>Overwrite method getArea() trong class Rectangle và Triangle tính diện tích tương ứng.</a:t>
            </a:r>
            <a:endParaRPr/>
          </a:p>
          <a:p>
            <a:pPr marL="95250" lvl="0" indent="0" algn="l" rtl="0">
              <a:lnSpc>
                <a:spcPct val="90000"/>
              </a:lnSpc>
              <a:spcBef>
                <a:spcPts val="800"/>
              </a:spcBef>
              <a:spcAft>
                <a:spcPts val="0"/>
              </a:spcAft>
              <a:buSzPts val="2100"/>
              <a:buNone/>
            </a:pPr>
            <a:r>
              <a:rPr lang="en-US" u="sng">
                <a:solidFill>
                  <a:schemeClr val="hlink"/>
                </a:solidFill>
                <a:hlinkClick r:id="rId3"/>
              </a:rPr>
              <a:t>https://www.w3schools.com/java/java_abstract.asp</a:t>
            </a:r>
            <a:endParaRPr/>
          </a:p>
        </p:txBody>
      </p:sp>
      <p:pic>
        <p:nvPicPr>
          <p:cNvPr id="302" name="Google Shape;302;p33"/>
          <p:cNvPicPr preferRelativeResize="0"/>
          <p:nvPr/>
        </p:nvPicPr>
        <p:blipFill rotWithShape="1">
          <a:blip r:embed="rId4">
            <a:alphaModFix/>
          </a:blip>
          <a:srcRect/>
          <a:stretch/>
        </p:blipFill>
        <p:spPr>
          <a:xfrm>
            <a:off x="6346147" y="1468442"/>
            <a:ext cx="2678906" cy="2850356"/>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4"/>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200" b="1"/>
              <a:t>Đóng gói</a:t>
            </a:r>
            <a:endParaRPr sz="3200" b="1"/>
          </a:p>
        </p:txBody>
      </p:sp>
      <p:sp>
        <p:nvSpPr>
          <p:cNvPr id="308" name="Google Shape;308;p34"/>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sz="2000" b="1"/>
              <a:t>Tính đóng gói trong java</a:t>
            </a:r>
            <a:r>
              <a:rPr lang="en-US" sz="2000"/>
              <a:t> là kỹ thuật ẩn giấu thông tin không liên quan và hiện thị ra thông liên quan. </a:t>
            </a:r>
            <a:endParaRPr sz="2000"/>
          </a:p>
          <a:p>
            <a:pPr marL="457200" marR="0" lvl="0" indent="-361950" algn="l" rtl="0">
              <a:lnSpc>
                <a:spcPct val="90000"/>
              </a:lnSpc>
              <a:spcBef>
                <a:spcPts val="800"/>
              </a:spcBef>
              <a:spcAft>
                <a:spcPts val="0"/>
              </a:spcAft>
              <a:buClr>
                <a:schemeClr val="dk1"/>
              </a:buClr>
              <a:buSzPts val="2100"/>
              <a:buFont typeface="Arial"/>
              <a:buChar char="•"/>
            </a:pPr>
            <a:r>
              <a:rPr lang="en-US" sz="2000"/>
              <a:t>Mục đích chính của đóng gói trong java là giảm thiểu mức độ phức tạp phát triển phần mềm. </a:t>
            </a:r>
            <a:endParaRPr sz="2000"/>
          </a:p>
          <a:p>
            <a:pPr marL="457200" marR="0" lvl="0" indent="-361950" algn="l" rtl="0">
              <a:lnSpc>
                <a:spcPct val="90000"/>
              </a:lnSpc>
              <a:spcBef>
                <a:spcPts val="800"/>
              </a:spcBef>
              <a:spcAft>
                <a:spcPts val="0"/>
              </a:spcAft>
              <a:buClr>
                <a:schemeClr val="dk1"/>
              </a:buClr>
              <a:buSzPts val="2100"/>
              <a:buFont typeface="Arial"/>
              <a:buChar char="•"/>
            </a:pPr>
            <a:r>
              <a:rPr lang="en-US" sz="2000">
                <a:solidFill>
                  <a:schemeClr val="dk1"/>
                </a:solidFill>
                <a:latin typeface="Cambria"/>
                <a:ea typeface="Cambria"/>
                <a:cs typeface="Cambria"/>
                <a:sym typeface="Cambria"/>
              </a:rPr>
              <a:t>Biến của lớp sẽ được giấu đối với lớp khác. </a:t>
            </a:r>
            <a:r>
              <a:rPr lang="en-US" sz="2000"/>
              <a:t>Bạn có thể tạo lớp </a:t>
            </a:r>
            <a:r>
              <a:rPr lang="en-US" sz="2000" b="1"/>
              <a:t>read-only</a:t>
            </a:r>
            <a:r>
              <a:rPr lang="en-US" sz="2000"/>
              <a:t> hoặc </a:t>
            </a:r>
            <a:r>
              <a:rPr lang="en-US" sz="2000" b="1"/>
              <a:t>write-only</a:t>
            </a:r>
            <a:r>
              <a:rPr lang="en-US" sz="2000"/>
              <a:t> bằng việc cài đặt phương thức setter hoặc getter.</a:t>
            </a:r>
            <a:endParaRPr sz="2000">
              <a:solidFill>
                <a:schemeClr val="dk1"/>
              </a:solidFill>
              <a:latin typeface="Cambria"/>
              <a:ea typeface="Cambria"/>
              <a:cs typeface="Cambria"/>
              <a:sym typeface="Cambri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p35"/>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200" b="1"/>
              <a:t>Đóng gói</a:t>
            </a:r>
            <a:endParaRPr sz="3200" b="1">
              <a:latin typeface="Cambria"/>
              <a:ea typeface="Cambria"/>
              <a:cs typeface="Cambria"/>
              <a:sym typeface="Cambria"/>
            </a:endParaRPr>
          </a:p>
        </p:txBody>
      </p:sp>
      <p:sp>
        <p:nvSpPr>
          <p:cNvPr id="314" name="Google Shape;314;p35"/>
          <p:cNvSpPr txBox="1">
            <a:spLocks noGrp="1"/>
          </p:cNvSpPr>
          <p:nvPr>
            <p:ph type="body" idx="1"/>
          </p:nvPr>
        </p:nvSpPr>
        <p:spPr>
          <a:xfrm>
            <a:off x="628650" y="1123950"/>
            <a:ext cx="4476750" cy="3508669"/>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sz="2000">
                <a:solidFill>
                  <a:schemeClr val="dk1"/>
                </a:solidFill>
              </a:rPr>
              <a:t>Lợi ích</a:t>
            </a:r>
            <a:endParaRPr/>
          </a:p>
          <a:p>
            <a:pPr marL="914400" lvl="1" indent="-342900" algn="l" rtl="0">
              <a:lnSpc>
                <a:spcPct val="90000"/>
              </a:lnSpc>
              <a:spcBef>
                <a:spcPts val="400"/>
              </a:spcBef>
              <a:spcAft>
                <a:spcPts val="0"/>
              </a:spcAft>
              <a:buSzPts val="1800"/>
              <a:buChar char="•"/>
            </a:pPr>
            <a:r>
              <a:rPr lang="en-US">
                <a:solidFill>
                  <a:schemeClr val="dk1"/>
                </a:solidFill>
                <a:latin typeface="Cambria"/>
                <a:ea typeface="Cambria"/>
                <a:cs typeface="Cambria"/>
                <a:sym typeface="Cambria"/>
              </a:rPr>
              <a:t>Các fields của một class có thể read-only hoặc write-only.</a:t>
            </a:r>
            <a:endParaRPr/>
          </a:p>
          <a:p>
            <a:pPr marL="914400" lvl="1" indent="-228600" algn="l" rtl="0">
              <a:lnSpc>
                <a:spcPct val="90000"/>
              </a:lnSpc>
              <a:spcBef>
                <a:spcPts val="400"/>
              </a:spcBef>
              <a:spcAft>
                <a:spcPts val="0"/>
              </a:spcAft>
              <a:buSzPts val="1800"/>
              <a:buNone/>
            </a:pPr>
            <a:endParaRPr>
              <a:solidFill>
                <a:schemeClr val="dk1"/>
              </a:solidFill>
              <a:latin typeface="Cambria"/>
              <a:ea typeface="Cambria"/>
              <a:cs typeface="Cambria"/>
              <a:sym typeface="Cambria"/>
            </a:endParaRPr>
          </a:p>
          <a:p>
            <a:pPr marL="457200" marR="0" lvl="0" indent="-228600" algn="l" rtl="0">
              <a:lnSpc>
                <a:spcPct val="90000"/>
              </a:lnSpc>
              <a:spcBef>
                <a:spcPts val="800"/>
              </a:spcBef>
              <a:spcAft>
                <a:spcPts val="0"/>
              </a:spcAft>
              <a:buClr>
                <a:schemeClr val="dk1"/>
              </a:buClr>
              <a:buSzPts val="2100"/>
              <a:buFont typeface="Arial"/>
              <a:buNone/>
            </a:pPr>
            <a:endParaRPr sz="2000"/>
          </a:p>
        </p:txBody>
      </p:sp>
      <p:pic>
        <p:nvPicPr>
          <p:cNvPr id="315" name="Google Shape;315;p35" descr="C:\Users\thanhtran\Desktop\gfh.PNG"/>
          <p:cNvPicPr preferRelativeResize="0"/>
          <p:nvPr/>
        </p:nvPicPr>
        <p:blipFill rotWithShape="1">
          <a:blip r:embed="rId3">
            <a:alphaModFix/>
          </a:blip>
          <a:srcRect/>
          <a:stretch/>
        </p:blipFill>
        <p:spPr>
          <a:xfrm>
            <a:off x="5181600" y="1014766"/>
            <a:ext cx="2613359" cy="3972305"/>
          </a:xfrm>
          <a:prstGeom prst="rect">
            <a:avLst/>
          </a:prstGeom>
          <a:noFill/>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6"/>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a:solidFill>
                  <a:srgbClr val="FF0000"/>
                </a:solidFill>
              </a:rPr>
              <a:t>Lab 4</a:t>
            </a:r>
            <a:endParaRPr>
              <a:solidFill>
                <a:srgbClr val="FF0000"/>
              </a:solidFill>
            </a:endParaRPr>
          </a:p>
        </p:txBody>
      </p:sp>
      <p:sp>
        <p:nvSpPr>
          <p:cNvPr id="321" name="Google Shape;321;p36"/>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a:t>Tạo get/set cho các Class ở Lab 2,3</a:t>
            </a:r>
            <a:endParaRPr/>
          </a:p>
          <a:p>
            <a:pPr marL="457200" marR="0" lvl="0" indent="-361950" algn="l" rtl="0">
              <a:lnSpc>
                <a:spcPct val="90000"/>
              </a:lnSpc>
              <a:spcBef>
                <a:spcPts val="800"/>
              </a:spcBef>
              <a:spcAft>
                <a:spcPts val="0"/>
              </a:spcAft>
              <a:buClr>
                <a:schemeClr val="dk1"/>
              </a:buClr>
              <a:buSzPts val="2100"/>
              <a:buFont typeface="Arial"/>
              <a:buChar char="•"/>
            </a:pPr>
            <a:r>
              <a:rPr lang="en-US"/>
              <a:t>Set các giá trị cho các objects đó</a:t>
            </a:r>
            <a:endParaRPr/>
          </a:p>
          <a:p>
            <a:pPr marL="457200" lvl="0" indent="-361950" algn="l" rtl="0">
              <a:lnSpc>
                <a:spcPct val="90000"/>
              </a:lnSpc>
              <a:spcBef>
                <a:spcPts val="800"/>
              </a:spcBef>
              <a:spcAft>
                <a:spcPts val="0"/>
              </a:spcAft>
              <a:buSzPts val="2100"/>
              <a:buChar char="•"/>
            </a:pPr>
            <a:r>
              <a:rPr lang="en-US" u="sng">
                <a:solidFill>
                  <a:schemeClr val="hlink"/>
                </a:solidFill>
                <a:hlinkClick r:id="rId3"/>
              </a:rPr>
              <a:t>https://www.w3schools.com/java/java_encapsulation.asp</a:t>
            </a:r>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7"/>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200" b="1"/>
              <a:t>Interfaces</a:t>
            </a:r>
            <a:endParaRPr/>
          </a:p>
        </p:txBody>
      </p:sp>
      <p:sp>
        <p:nvSpPr>
          <p:cNvPr id="327" name="Google Shape;327;p37"/>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sz="2000"/>
              <a:t>An interface là một kiểu dữ liệu tham chiếu, nó tương tự như class.</a:t>
            </a:r>
            <a:endParaRPr/>
          </a:p>
          <a:p>
            <a:pPr marL="457200" marR="0" lvl="0" indent="-361950" algn="l" rtl="0">
              <a:lnSpc>
                <a:spcPct val="90000"/>
              </a:lnSpc>
              <a:spcBef>
                <a:spcPts val="800"/>
              </a:spcBef>
              <a:spcAft>
                <a:spcPts val="0"/>
              </a:spcAft>
              <a:buClr>
                <a:schemeClr val="dk1"/>
              </a:buClr>
              <a:buSzPts val="2100"/>
              <a:buFont typeface="Arial"/>
              <a:buChar char="•"/>
            </a:pPr>
            <a:r>
              <a:rPr lang="en-US" sz="2000"/>
              <a:t>Nó là tập hợp của abstract methods. Một class implements một interface, vì vậy thừa kế những abstract methods của interface.</a:t>
            </a:r>
            <a:endParaRPr sz="2000"/>
          </a:p>
          <a:p>
            <a:pPr marL="457200" marR="0" lvl="0" indent="-361950" algn="l" rtl="0">
              <a:lnSpc>
                <a:spcPct val="90000"/>
              </a:lnSpc>
              <a:spcBef>
                <a:spcPts val="800"/>
              </a:spcBef>
              <a:spcAft>
                <a:spcPts val="0"/>
              </a:spcAft>
              <a:buClr>
                <a:schemeClr val="dk1"/>
              </a:buClr>
              <a:buSzPts val="2100"/>
              <a:buFont typeface="Arial"/>
              <a:buChar char="•"/>
            </a:pPr>
            <a:r>
              <a:rPr lang="en-US" sz="2000"/>
              <a:t>Viết một interface tương tự viết một class, nhưng class thì mô tả thuộc tính và hành động của một object.</a:t>
            </a:r>
            <a:endParaRPr sz="2000"/>
          </a:p>
          <a:p>
            <a:pPr marL="457200" marR="0" lvl="0" indent="-361950" algn="l" rtl="0">
              <a:lnSpc>
                <a:spcPct val="90000"/>
              </a:lnSpc>
              <a:spcBef>
                <a:spcPts val="800"/>
              </a:spcBef>
              <a:spcAft>
                <a:spcPts val="0"/>
              </a:spcAft>
              <a:buClr>
                <a:schemeClr val="dk1"/>
              </a:buClr>
              <a:buSzPts val="2100"/>
              <a:buFont typeface="Arial"/>
              <a:buChar char="•"/>
            </a:pPr>
            <a:r>
              <a:rPr lang="en-US" sz="2000"/>
              <a:t>Một interface chứa các methods mà class implement.</a:t>
            </a:r>
            <a:endParaRPr sz="2000"/>
          </a:p>
          <a:p>
            <a:pPr marL="457200" marR="0" lvl="0" indent="-361950" algn="l" rtl="0">
              <a:lnSpc>
                <a:spcPct val="90000"/>
              </a:lnSpc>
              <a:spcBef>
                <a:spcPts val="800"/>
              </a:spcBef>
              <a:spcAft>
                <a:spcPts val="0"/>
              </a:spcAft>
              <a:buClr>
                <a:schemeClr val="dk1"/>
              </a:buClr>
              <a:buSzPts val="2100"/>
              <a:buFont typeface="Arial"/>
              <a:buChar char="•"/>
            </a:pPr>
            <a:r>
              <a:rPr lang="en-US" sz="2000"/>
              <a:t>Tất cả các methods của interface cần được định nghĩa trong class</a:t>
            </a:r>
            <a:endParaRPr sz="2000"/>
          </a:p>
          <a:p>
            <a:pPr marL="457200" marR="0" lvl="0" indent="-228600" algn="l" rtl="0">
              <a:lnSpc>
                <a:spcPct val="90000"/>
              </a:lnSpc>
              <a:spcBef>
                <a:spcPts val="800"/>
              </a:spcBef>
              <a:spcAft>
                <a:spcPts val="0"/>
              </a:spcAft>
              <a:buClr>
                <a:schemeClr val="dk1"/>
              </a:buClr>
              <a:buSzPts val="2100"/>
              <a:buFont typeface="Arial"/>
              <a:buNone/>
            </a:pPr>
            <a:endParaRPr sz="2000"/>
          </a:p>
          <a:p>
            <a:pPr marL="457200" marR="0" lvl="0" indent="-228600" algn="l" rtl="0">
              <a:lnSpc>
                <a:spcPct val="90000"/>
              </a:lnSpc>
              <a:spcBef>
                <a:spcPts val="800"/>
              </a:spcBef>
              <a:spcAft>
                <a:spcPts val="0"/>
              </a:spcAft>
              <a:buClr>
                <a:schemeClr val="dk1"/>
              </a:buClr>
              <a:buSzPts val="2100"/>
              <a:buFont typeface="Arial"/>
              <a:buNone/>
            </a:pPr>
            <a:endParaRPr sz="20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8"/>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200" b="1"/>
              <a:t>Interfaces</a:t>
            </a:r>
            <a:endParaRPr/>
          </a:p>
        </p:txBody>
      </p:sp>
      <p:sp>
        <p:nvSpPr>
          <p:cNvPr id="333" name="Google Shape;333;p38"/>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sz="2000">
                <a:solidFill>
                  <a:schemeClr val="dk1"/>
                </a:solidFill>
              </a:rPr>
              <a:t>Khác</a:t>
            </a:r>
            <a:r>
              <a:rPr lang="en-US" sz="2000">
                <a:solidFill>
                  <a:schemeClr val="dk1"/>
                </a:solidFill>
                <a:latin typeface="Cambria"/>
                <a:ea typeface="Cambria"/>
                <a:cs typeface="Cambria"/>
                <a:sym typeface="Cambria"/>
              </a:rPr>
              <a:t> nhau giữa class và interface.</a:t>
            </a:r>
            <a:endParaRPr/>
          </a:p>
          <a:p>
            <a:pPr marL="914400" lvl="1" indent="-342900" algn="l" rtl="0">
              <a:lnSpc>
                <a:spcPct val="90000"/>
              </a:lnSpc>
              <a:spcBef>
                <a:spcPts val="400"/>
              </a:spcBef>
              <a:spcAft>
                <a:spcPts val="0"/>
              </a:spcAft>
              <a:buSzPts val="1800"/>
              <a:buChar char="•"/>
            </a:pPr>
            <a:r>
              <a:rPr lang="en-US">
                <a:latin typeface="Cambria"/>
                <a:ea typeface="Cambria"/>
                <a:cs typeface="Cambria"/>
                <a:sym typeface="Cambria"/>
              </a:rPr>
              <a:t>Bạn không thể khởi tạo một interface.</a:t>
            </a:r>
            <a:endParaRPr/>
          </a:p>
          <a:p>
            <a:pPr marL="914400" lvl="1" indent="-342900" algn="l" rtl="0">
              <a:lnSpc>
                <a:spcPct val="90000"/>
              </a:lnSpc>
              <a:spcBef>
                <a:spcPts val="400"/>
              </a:spcBef>
              <a:spcAft>
                <a:spcPts val="0"/>
              </a:spcAft>
              <a:buSzPts val="1800"/>
              <a:buChar char="•"/>
            </a:pPr>
            <a:r>
              <a:rPr lang="en-US">
                <a:latin typeface="Cambria"/>
                <a:ea typeface="Cambria"/>
                <a:cs typeface="Cambria"/>
                <a:sym typeface="Cambria"/>
              </a:rPr>
              <a:t>Một interface không chứa bất cứ hàm Contructor nào.</a:t>
            </a:r>
            <a:endParaRPr/>
          </a:p>
          <a:p>
            <a:pPr marL="914400" lvl="1" indent="-342900" algn="l" rtl="0">
              <a:lnSpc>
                <a:spcPct val="90000"/>
              </a:lnSpc>
              <a:spcBef>
                <a:spcPts val="400"/>
              </a:spcBef>
              <a:spcAft>
                <a:spcPts val="0"/>
              </a:spcAft>
              <a:buSzPts val="1800"/>
              <a:buChar char="•"/>
            </a:pPr>
            <a:r>
              <a:rPr lang="en-US">
                <a:latin typeface="Cambria"/>
                <a:ea typeface="Cambria"/>
                <a:cs typeface="Cambria"/>
                <a:sym typeface="Cambria"/>
              </a:rPr>
              <a:t>Tất cả các phương thức của interface đều là abstract.</a:t>
            </a:r>
            <a:endParaRPr/>
          </a:p>
          <a:p>
            <a:pPr marL="914400" lvl="1" indent="-342900" algn="l" rtl="0">
              <a:lnSpc>
                <a:spcPct val="90000"/>
              </a:lnSpc>
              <a:spcBef>
                <a:spcPts val="400"/>
              </a:spcBef>
              <a:spcAft>
                <a:spcPts val="0"/>
              </a:spcAft>
              <a:buSzPts val="1800"/>
              <a:buChar char="•"/>
            </a:pPr>
            <a:r>
              <a:rPr lang="en-US">
                <a:latin typeface="Cambria"/>
                <a:ea typeface="Cambria"/>
                <a:cs typeface="Cambria"/>
                <a:sym typeface="Cambria"/>
              </a:rPr>
              <a:t>Một interface không thể chứa một trường nào trừ các trường vừa static và final.</a:t>
            </a:r>
            <a:endParaRPr/>
          </a:p>
          <a:p>
            <a:pPr marL="914400" lvl="1" indent="-342900" algn="l" rtl="0">
              <a:lnSpc>
                <a:spcPct val="90000"/>
              </a:lnSpc>
              <a:spcBef>
                <a:spcPts val="400"/>
              </a:spcBef>
              <a:spcAft>
                <a:spcPts val="0"/>
              </a:spcAft>
              <a:buSzPts val="1800"/>
              <a:buChar char="•"/>
            </a:pPr>
            <a:r>
              <a:rPr lang="en-US">
                <a:latin typeface="Cambria"/>
                <a:ea typeface="Cambria"/>
                <a:cs typeface="Cambria"/>
                <a:sym typeface="Cambria"/>
              </a:rPr>
              <a:t>Một interface không thể kế thừa từ lớp, nó được triển khai bởi một lớp.</a:t>
            </a:r>
            <a:endParaRPr/>
          </a:p>
          <a:p>
            <a:pPr marL="914400" lvl="1" indent="-342900" algn="l" rtl="0">
              <a:lnSpc>
                <a:spcPct val="90000"/>
              </a:lnSpc>
              <a:spcBef>
                <a:spcPts val="400"/>
              </a:spcBef>
              <a:spcAft>
                <a:spcPts val="0"/>
              </a:spcAft>
              <a:buSzPts val="1800"/>
              <a:buChar char="•"/>
            </a:pPr>
            <a:r>
              <a:rPr lang="en-US">
                <a:latin typeface="Cambria"/>
                <a:ea typeface="Cambria"/>
                <a:cs typeface="Cambria"/>
                <a:sym typeface="Cambria"/>
              </a:rPr>
              <a:t>Một interface có thể kế thừa từ nhiều interface khác.</a:t>
            </a:r>
            <a:endParaRPr/>
          </a:p>
          <a:p>
            <a:pPr marL="457200" marR="0" lvl="0" indent="-228600" algn="l" rtl="0">
              <a:lnSpc>
                <a:spcPct val="90000"/>
              </a:lnSpc>
              <a:spcBef>
                <a:spcPts val="800"/>
              </a:spcBef>
              <a:spcAft>
                <a:spcPts val="0"/>
              </a:spcAft>
              <a:buClr>
                <a:schemeClr val="dk1"/>
              </a:buClr>
              <a:buSzPts val="2100"/>
              <a:buFont typeface="Arial"/>
              <a:buNone/>
            </a:pPr>
            <a:endParaRPr>
              <a:solidFill>
                <a:schemeClr val="dk1"/>
              </a:solidFill>
              <a:latin typeface="Cambria"/>
              <a:ea typeface="Cambria"/>
              <a:cs typeface="Cambria"/>
              <a:sym typeface="Cambria"/>
            </a:endParaRPr>
          </a:p>
          <a:p>
            <a:pPr marL="914400" lvl="1" indent="-228600" algn="l" rtl="0">
              <a:lnSpc>
                <a:spcPct val="90000"/>
              </a:lnSpc>
              <a:spcBef>
                <a:spcPts val="400"/>
              </a:spcBef>
              <a:spcAft>
                <a:spcPts val="0"/>
              </a:spcAft>
              <a:buSzPts val="1800"/>
              <a:buNone/>
            </a:pPr>
            <a:endParaRPr>
              <a:latin typeface="Cambria"/>
              <a:ea typeface="Cambria"/>
              <a:cs typeface="Cambria"/>
              <a:sym typeface="Cambri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9"/>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200" b="1">
                <a:latin typeface="Cambria"/>
                <a:ea typeface="Cambria"/>
                <a:cs typeface="Cambria"/>
                <a:sym typeface="Cambria"/>
              </a:rPr>
              <a:t>Interfaces</a:t>
            </a:r>
            <a:endParaRPr/>
          </a:p>
        </p:txBody>
      </p:sp>
      <p:sp>
        <p:nvSpPr>
          <p:cNvPr id="339" name="Google Shape;339;p39"/>
          <p:cNvSpPr txBox="1">
            <a:spLocks noGrp="1"/>
          </p:cNvSpPr>
          <p:nvPr>
            <p:ph type="body" idx="1"/>
          </p:nvPr>
        </p:nvSpPr>
        <p:spPr>
          <a:xfrm>
            <a:off x="605518" y="1123950"/>
            <a:ext cx="7886700" cy="3263400"/>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sz="2000">
                <a:solidFill>
                  <a:schemeClr val="dk1"/>
                </a:solidFill>
                <a:latin typeface="Cambria"/>
                <a:ea typeface="Cambria"/>
                <a:cs typeface="Cambria"/>
                <a:sym typeface="Cambria"/>
              </a:rPr>
              <a:t>How to write Interfaces on Java?</a:t>
            </a:r>
            <a:endParaRPr/>
          </a:p>
          <a:p>
            <a:pPr marL="914400" lvl="1" indent="-342900" algn="l" rtl="0">
              <a:lnSpc>
                <a:spcPct val="90000"/>
              </a:lnSpc>
              <a:spcBef>
                <a:spcPts val="400"/>
              </a:spcBef>
              <a:spcAft>
                <a:spcPts val="0"/>
              </a:spcAft>
              <a:buSzPts val="1800"/>
              <a:buChar char="•"/>
            </a:pPr>
            <a:r>
              <a:rPr lang="en-US" b="1">
                <a:solidFill>
                  <a:schemeClr val="dk1"/>
                </a:solidFill>
                <a:latin typeface="Cambria"/>
                <a:ea typeface="Cambria"/>
                <a:cs typeface="Cambria"/>
                <a:sym typeface="Cambria"/>
              </a:rPr>
              <a:t>interface</a:t>
            </a:r>
            <a:r>
              <a:rPr lang="en-US">
                <a:solidFill>
                  <a:schemeClr val="dk1"/>
                </a:solidFill>
                <a:latin typeface="Cambria"/>
                <a:ea typeface="Cambria"/>
                <a:cs typeface="Cambria"/>
                <a:sym typeface="Cambria"/>
              </a:rPr>
              <a:t> keyword được sử dụng để khai báo.</a:t>
            </a:r>
            <a:endParaRPr/>
          </a:p>
          <a:p>
            <a:pPr marL="914400" lvl="1" indent="-342900" algn="l" rtl="0">
              <a:lnSpc>
                <a:spcPct val="90000"/>
              </a:lnSpc>
              <a:spcBef>
                <a:spcPts val="400"/>
              </a:spcBef>
              <a:spcAft>
                <a:spcPts val="0"/>
              </a:spcAft>
              <a:buSzPts val="1800"/>
              <a:buChar char="•"/>
            </a:pPr>
            <a:r>
              <a:rPr lang="en-US">
                <a:solidFill>
                  <a:schemeClr val="dk1"/>
                </a:solidFill>
                <a:latin typeface="Cambria"/>
                <a:ea typeface="Cambria"/>
                <a:cs typeface="Cambria"/>
                <a:sym typeface="Cambria"/>
              </a:rPr>
              <a:t>Một interface ngầm định là abstract. </a:t>
            </a:r>
            <a:endParaRPr>
              <a:solidFill>
                <a:schemeClr val="dk1"/>
              </a:solidFill>
              <a:latin typeface="Cambria"/>
              <a:ea typeface="Cambria"/>
              <a:cs typeface="Cambria"/>
              <a:sym typeface="Cambria"/>
            </a:endParaRPr>
          </a:p>
          <a:p>
            <a:pPr marL="914400" lvl="1" indent="-342900" algn="l" rtl="0">
              <a:lnSpc>
                <a:spcPct val="90000"/>
              </a:lnSpc>
              <a:spcBef>
                <a:spcPts val="400"/>
              </a:spcBef>
              <a:spcAft>
                <a:spcPts val="0"/>
              </a:spcAft>
              <a:buSzPts val="1800"/>
              <a:buChar char="•"/>
            </a:pPr>
            <a:r>
              <a:rPr lang="en-US">
                <a:solidFill>
                  <a:schemeClr val="dk1"/>
                </a:solidFill>
                <a:latin typeface="Cambria"/>
                <a:ea typeface="Cambria"/>
                <a:cs typeface="Cambria"/>
                <a:sym typeface="Cambria"/>
              </a:rPr>
              <a:t>Mỗi method trong interface cũng ngầm định là abstract, vì vậy abstract keyword là không cần thiết.</a:t>
            </a:r>
            <a:endParaRPr>
              <a:solidFill>
                <a:schemeClr val="dk1"/>
              </a:solidFill>
              <a:latin typeface="Cambria"/>
              <a:ea typeface="Cambria"/>
              <a:cs typeface="Cambria"/>
              <a:sym typeface="Cambria"/>
            </a:endParaRPr>
          </a:p>
          <a:p>
            <a:pPr marL="914400" lvl="1" indent="-342900" algn="l" rtl="0">
              <a:lnSpc>
                <a:spcPct val="90000"/>
              </a:lnSpc>
              <a:spcBef>
                <a:spcPts val="400"/>
              </a:spcBef>
              <a:spcAft>
                <a:spcPts val="0"/>
              </a:spcAft>
              <a:buSzPts val="1800"/>
              <a:buChar char="•"/>
            </a:pPr>
            <a:r>
              <a:rPr lang="en-US">
                <a:solidFill>
                  <a:schemeClr val="dk1"/>
                </a:solidFill>
                <a:latin typeface="Cambria"/>
                <a:ea typeface="Cambria"/>
                <a:cs typeface="Cambria"/>
                <a:sym typeface="Cambria"/>
              </a:rPr>
              <a:t>Method trong inteface ngầm định là public</a:t>
            </a:r>
            <a:endParaRPr>
              <a:solidFill>
                <a:schemeClr val="dk1"/>
              </a:solidFill>
              <a:latin typeface="Cambria"/>
              <a:ea typeface="Cambria"/>
              <a:cs typeface="Cambria"/>
              <a:sym typeface="Cambria"/>
            </a:endParaRPr>
          </a:p>
          <a:p>
            <a:pPr marL="457200" marR="0" lvl="0" indent="-228600" algn="l" rtl="0">
              <a:lnSpc>
                <a:spcPct val="90000"/>
              </a:lnSpc>
              <a:spcBef>
                <a:spcPts val="800"/>
              </a:spcBef>
              <a:spcAft>
                <a:spcPts val="0"/>
              </a:spcAft>
              <a:buClr>
                <a:schemeClr val="dk1"/>
              </a:buClr>
              <a:buSzPts val="2100"/>
              <a:buFont typeface="Arial"/>
              <a:buNone/>
            </a:pPr>
            <a:endParaRPr>
              <a:solidFill>
                <a:schemeClr val="dk1"/>
              </a:solidFill>
              <a:latin typeface="Cambria"/>
              <a:ea typeface="Cambria"/>
              <a:cs typeface="Cambria"/>
              <a:sym typeface="Cambria"/>
            </a:endParaRPr>
          </a:p>
          <a:p>
            <a:pPr marL="914400" lvl="1" indent="-228600" algn="l" rtl="0">
              <a:lnSpc>
                <a:spcPct val="90000"/>
              </a:lnSpc>
              <a:spcBef>
                <a:spcPts val="400"/>
              </a:spcBef>
              <a:spcAft>
                <a:spcPts val="0"/>
              </a:spcAft>
              <a:buSzPts val="1800"/>
              <a:buNone/>
            </a:pPr>
            <a:endParaRPr>
              <a:latin typeface="Cambria"/>
              <a:ea typeface="Cambria"/>
              <a:cs typeface="Cambria"/>
              <a:sym typeface="Cambria"/>
            </a:endParaRPr>
          </a:p>
        </p:txBody>
      </p:sp>
      <p:pic>
        <p:nvPicPr>
          <p:cNvPr id="340" name="Google Shape;340;p39"/>
          <p:cNvPicPr preferRelativeResize="0"/>
          <p:nvPr/>
        </p:nvPicPr>
        <p:blipFill rotWithShape="1">
          <a:blip r:embed="rId3">
            <a:alphaModFix/>
          </a:blip>
          <a:srcRect/>
          <a:stretch/>
        </p:blipFill>
        <p:spPr>
          <a:xfrm>
            <a:off x="2286000" y="3181350"/>
            <a:ext cx="4697247" cy="1726834"/>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4"/>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600" b="1"/>
              <a:t>Tổng quan</a:t>
            </a:r>
            <a:endParaRPr/>
          </a:p>
        </p:txBody>
      </p:sp>
      <p:sp>
        <p:nvSpPr>
          <p:cNvPr id="102" name="Google Shape;102;p4"/>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a:t>Ngôn ngữ lập trình Java ban đầu được phát triển bởi </a:t>
            </a:r>
            <a:r>
              <a:rPr lang="en-US" b="1"/>
              <a:t>Sun Microsystems</a:t>
            </a:r>
            <a:r>
              <a:rPr lang="en-US"/>
              <a:t> </a:t>
            </a:r>
            <a:endParaRPr/>
          </a:p>
          <a:p>
            <a:pPr marL="457200" marR="0" lvl="0" indent="-361950" algn="l" rtl="0">
              <a:lnSpc>
                <a:spcPct val="90000"/>
              </a:lnSpc>
              <a:spcBef>
                <a:spcPts val="800"/>
              </a:spcBef>
              <a:spcAft>
                <a:spcPts val="0"/>
              </a:spcAft>
              <a:buClr>
                <a:schemeClr val="dk1"/>
              </a:buClr>
              <a:buSzPts val="2100"/>
              <a:buFont typeface="Arial"/>
              <a:buChar char="•"/>
            </a:pPr>
            <a:r>
              <a:rPr lang="en-US">
                <a:solidFill>
                  <a:schemeClr val="dk1"/>
                </a:solidFill>
                <a:latin typeface="Cambria"/>
                <a:ea typeface="Cambria"/>
                <a:cs typeface="Cambria"/>
                <a:sym typeface="Cambria"/>
              </a:rPr>
              <a:t>Java được xây dựng phù hợp với nhiều nền tảng. </a:t>
            </a:r>
            <a:endParaRPr/>
          </a:p>
          <a:p>
            <a:pPr marL="914400" lvl="1" indent="-342900" algn="l" rtl="0">
              <a:lnSpc>
                <a:spcPct val="90000"/>
              </a:lnSpc>
              <a:spcBef>
                <a:spcPts val="400"/>
              </a:spcBef>
              <a:spcAft>
                <a:spcPts val="0"/>
              </a:spcAft>
              <a:buSzPts val="1800"/>
              <a:buChar char="•"/>
            </a:pPr>
            <a:r>
              <a:rPr lang="en-US" sz="2000">
                <a:solidFill>
                  <a:schemeClr val="dk1"/>
                </a:solidFill>
                <a:latin typeface="Cambria"/>
                <a:ea typeface="Cambria"/>
                <a:cs typeface="Cambria"/>
                <a:sym typeface="Cambria"/>
              </a:rPr>
              <a:t>Ví dụ: J2EE for Enterprise Applications, J2ME for Mobile Applications.</a:t>
            </a:r>
            <a:endParaRPr/>
          </a:p>
          <a:p>
            <a:pPr marL="457200" marR="0" lvl="0" indent="-361950" algn="l" rtl="0">
              <a:lnSpc>
                <a:spcPct val="90000"/>
              </a:lnSpc>
              <a:spcBef>
                <a:spcPts val="800"/>
              </a:spcBef>
              <a:spcAft>
                <a:spcPts val="0"/>
              </a:spcAft>
              <a:buClr>
                <a:schemeClr val="dk1"/>
              </a:buClr>
              <a:buSzPts val="2100"/>
              <a:buFont typeface="Arial"/>
              <a:buChar char="•"/>
            </a:pPr>
            <a:r>
              <a:rPr lang="en-US"/>
              <a:t>Phương châm của java là </a:t>
            </a:r>
            <a:r>
              <a:rPr lang="en-US" b="1"/>
              <a:t>"Write Once, Run Anywhere"</a:t>
            </a:r>
            <a:r>
              <a:rPr lang="en-US"/>
              <a:t> - viết một lần chạy nhiều nơi, nghĩa là bạn chỉ cần viết một lần trên window chẳng hạn, sau đó vẫn chương trình đó bạn có thể chạy trên Linux, Android, các thiết bị J2ME...</a:t>
            </a:r>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0"/>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600" b="1"/>
              <a:t>Interfaces</a:t>
            </a:r>
            <a:endParaRPr/>
          </a:p>
        </p:txBody>
      </p:sp>
      <p:sp>
        <p:nvSpPr>
          <p:cNvPr id="346" name="Google Shape;346;p40"/>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sz="2000"/>
              <a:t>Để truy cập và các method của inteface thì phải "implemented" (triển khai) (kinda like inherited) bởi class khác bằng từ khóa </a:t>
            </a:r>
            <a:r>
              <a:rPr lang="en-US" sz="2000">
                <a:solidFill>
                  <a:srgbClr val="FF0000"/>
                </a:solidFill>
              </a:rPr>
              <a:t>implements</a:t>
            </a:r>
            <a:r>
              <a:rPr lang="en-US" sz="2000"/>
              <a:t> (thay vì extends)</a:t>
            </a:r>
            <a:endParaRPr/>
          </a:p>
        </p:txBody>
      </p:sp>
      <p:pic>
        <p:nvPicPr>
          <p:cNvPr id="347" name="Google Shape;347;p40"/>
          <p:cNvPicPr preferRelativeResize="0"/>
          <p:nvPr/>
        </p:nvPicPr>
        <p:blipFill rotWithShape="1">
          <a:blip r:embed="rId3">
            <a:alphaModFix/>
          </a:blip>
          <a:srcRect/>
          <a:stretch/>
        </p:blipFill>
        <p:spPr>
          <a:xfrm>
            <a:off x="2247619" y="2495550"/>
            <a:ext cx="4000781" cy="2294726"/>
          </a:xfrm>
          <a:prstGeom prst="rect">
            <a:avLst/>
          </a:prstGeom>
          <a:noFill/>
          <a:ln>
            <a:noFill/>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1"/>
          <p:cNvSpPr txBox="1">
            <a:spLocks noGrp="1"/>
          </p:cNvSpPr>
          <p:nvPr>
            <p:ph type="title"/>
          </p:nvPr>
        </p:nvSpPr>
        <p:spPr>
          <a:xfrm>
            <a:off x="723901" y="286789"/>
            <a:ext cx="7810500" cy="684761"/>
          </a:xfrm>
          <a:prstGeom prst="rect">
            <a:avLst/>
          </a:prstGeom>
          <a:noFill/>
          <a:ln>
            <a:noFill/>
          </a:ln>
        </p:spPr>
        <p:txBody>
          <a:bodyPr spcFirstLastPara="1" wrap="square" lIns="68575" tIns="68575" rIns="68575" bIns="68575" anchor="ctr" anchorCtr="0">
            <a:normAutofit/>
          </a:bodyPr>
          <a:lstStyle/>
          <a:p>
            <a:pPr marL="0" marR="0" lvl="0" indent="0" algn="r" rtl="0">
              <a:lnSpc>
                <a:spcPct val="90000"/>
              </a:lnSpc>
              <a:spcBef>
                <a:spcPts val="0"/>
              </a:spcBef>
              <a:spcAft>
                <a:spcPts val="0"/>
              </a:spcAft>
              <a:buClr>
                <a:schemeClr val="dk1"/>
              </a:buClr>
              <a:buSzPts val="1100"/>
              <a:buFont typeface="Calibri"/>
              <a:buNone/>
            </a:pPr>
            <a:r>
              <a:rPr lang="en-US" sz="2700">
                <a:solidFill>
                  <a:srgbClr val="FF0000"/>
                </a:solidFill>
                <a:latin typeface="Tahoma"/>
                <a:ea typeface="Tahoma"/>
                <a:cs typeface="Tahoma"/>
                <a:sym typeface="Tahoma"/>
              </a:rPr>
              <a:t>Lab 5</a:t>
            </a:r>
            <a:endParaRPr sz="3000" i="1">
              <a:solidFill>
                <a:srgbClr val="FF0000"/>
              </a:solidFill>
              <a:latin typeface="Tahoma"/>
              <a:ea typeface="Tahoma"/>
              <a:cs typeface="Tahoma"/>
              <a:sym typeface="Tahoma"/>
            </a:endParaRPr>
          </a:p>
        </p:txBody>
      </p:sp>
      <p:sp>
        <p:nvSpPr>
          <p:cNvPr id="353" name="Google Shape;353;p41"/>
          <p:cNvSpPr txBox="1">
            <a:spLocks noGrp="1"/>
          </p:cNvSpPr>
          <p:nvPr>
            <p:ph type="body" idx="1"/>
          </p:nvPr>
        </p:nvSpPr>
        <p:spPr>
          <a:xfrm>
            <a:off x="938750" y="882850"/>
            <a:ext cx="7595700" cy="3526800"/>
          </a:xfrm>
          <a:prstGeom prst="rect">
            <a:avLst/>
          </a:prstGeom>
          <a:noFill/>
          <a:ln>
            <a:noFill/>
          </a:ln>
        </p:spPr>
        <p:txBody>
          <a:bodyPr spcFirstLastPara="1" wrap="square" lIns="68575" tIns="68575" rIns="68575" bIns="68575" anchor="t" anchorCtr="0">
            <a:normAutofit/>
          </a:bodyPr>
          <a:lstStyle/>
          <a:p>
            <a:pPr marL="457200" marR="0" lvl="0" indent="-228600" algn="l" rtl="0">
              <a:lnSpc>
                <a:spcPct val="90000"/>
              </a:lnSpc>
              <a:spcBef>
                <a:spcPts val="800"/>
              </a:spcBef>
              <a:spcAft>
                <a:spcPts val="0"/>
              </a:spcAft>
              <a:buClr>
                <a:schemeClr val="dk1"/>
              </a:buClr>
              <a:buSzPts val="2100"/>
              <a:buFont typeface="Arial"/>
              <a:buNone/>
            </a:pPr>
            <a:r>
              <a:rPr lang="en-US">
                <a:latin typeface="Tahoma"/>
                <a:ea typeface="Tahoma"/>
                <a:cs typeface="Tahoma"/>
                <a:sym typeface="Tahoma"/>
              </a:rPr>
              <a:t>Tạo package </a:t>
            </a:r>
            <a:r>
              <a:rPr lang="en-US" b="1"/>
              <a:t>com.demo.core.lab5</a:t>
            </a:r>
            <a:endParaRPr b="1">
              <a:latin typeface="Tahoma"/>
              <a:ea typeface="Tahoma"/>
              <a:cs typeface="Tahoma"/>
              <a:sym typeface="Tahoma"/>
            </a:endParaRPr>
          </a:p>
          <a:p>
            <a:pPr marL="457200" marR="0" lvl="0" indent="-228600" algn="l" rtl="0">
              <a:lnSpc>
                <a:spcPct val="90000"/>
              </a:lnSpc>
              <a:spcBef>
                <a:spcPts val="800"/>
              </a:spcBef>
              <a:spcAft>
                <a:spcPts val="0"/>
              </a:spcAft>
              <a:buClr>
                <a:schemeClr val="dk1"/>
              </a:buClr>
              <a:buSzPts val="2100"/>
              <a:buFont typeface="Arial"/>
              <a:buNone/>
            </a:pPr>
            <a:r>
              <a:rPr lang="en-US">
                <a:solidFill>
                  <a:schemeClr val="dk1"/>
                </a:solidFill>
                <a:latin typeface="Tahoma"/>
                <a:ea typeface="Tahoma"/>
                <a:cs typeface="Tahoma"/>
                <a:sym typeface="Tahoma"/>
              </a:rPr>
              <a:t>Tạo 1 Interface có tên ATM</a:t>
            </a:r>
            <a:endParaRPr/>
          </a:p>
          <a:p>
            <a:pPr marL="457200" marR="0" lvl="0" indent="-228600" algn="l" rtl="0">
              <a:lnSpc>
                <a:spcPct val="90000"/>
              </a:lnSpc>
              <a:spcBef>
                <a:spcPts val="800"/>
              </a:spcBef>
              <a:spcAft>
                <a:spcPts val="0"/>
              </a:spcAft>
              <a:buClr>
                <a:schemeClr val="dk1"/>
              </a:buClr>
              <a:buSzPts val="2100"/>
              <a:buFont typeface="Arial"/>
              <a:buNone/>
            </a:pPr>
            <a:r>
              <a:rPr lang="en-US">
                <a:solidFill>
                  <a:schemeClr val="dk1"/>
                </a:solidFill>
                <a:latin typeface="Tahoma"/>
                <a:ea typeface="Tahoma"/>
                <a:cs typeface="Tahoma"/>
                <a:sym typeface="Tahoma"/>
              </a:rPr>
              <a:t>Và class implement nó có tên ATMImpl.</a:t>
            </a:r>
            <a:endParaRPr/>
          </a:p>
          <a:p>
            <a:pPr marL="457200" lvl="0" indent="-228600" algn="l" rtl="0">
              <a:lnSpc>
                <a:spcPct val="90000"/>
              </a:lnSpc>
              <a:spcBef>
                <a:spcPts val="800"/>
              </a:spcBef>
              <a:spcAft>
                <a:spcPts val="0"/>
              </a:spcAft>
              <a:buSzPts val="2100"/>
              <a:buNone/>
            </a:pPr>
            <a:r>
              <a:rPr lang="en-US" u="sng">
                <a:solidFill>
                  <a:schemeClr val="hlink"/>
                </a:solidFill>
                <a:hlinkClick r:id="rId3"/>
              </a:rPr>
              <a:t>https://www.w3schools.com/java/java_interface.asp</a:t>
            </a:r>
            <a:endParaRPr>
              <a:solidFill>
                <a:schemeClr val="dk1"/>
              </a:solidFill>
              <a:latin typeface="Tahoma"/>
              <a:ea typeface="Tahoma"/>
              <a:cs typeface="Tahoma"/>
              <a:sym typeface="Tahoma"/>
            </a:endParaRPr>
          </a:p>
        </p:txBody>
      </p:sp>
      <p:pic>
        <p:nvPicPr>
          <p:cNvPr id="354" name="Google Shape;354;p41" descr="C:\Users\thanhtran\Desktop\fdcvb.PNG"/>
          <p:cNvPicPr preferRelativeResize="0"/>
          <p:nvPr/>
        </p:nvPicPr>
        <p:blipFill rotWithShape="1">
          <a:blip r:embed="rId4">
            <a:alphaModFix/>
          </a:blip>
          <a:srcRect/>
          <a:stretch/>
        </p:blipFill>
        <p:spPr>
          <a:xfrm>
            <a:off x="1919332" y="2689681"/>
            <a:ext cx="5634470" cy="2361335"/>
          </a:xfrm>
          <a:prstGeom prst="rect">
            <a:avLst/>
          </a:prstGeom>
          <a:noFill/>
          <a:ln>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2"/>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200" b="1"/>
              <a:t>Collection</a:t>
            </a:r>
            <a:endParaRPr/>
          </a:p>
        </p:txBody>
      </p:sp>
      <p:sp>
        <p:nvSpPr>
          <p:cNvPr id="360" name="Google Shape;360;p42"/>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sz="2000" b="1"/>
              <a:t>Collection trong java</a:t>
            </a:r>
            <a:r>
              <a:rPr lang="en-US" sz="2000"/>
              <a:t> là một root interface trong hệ thống cấp bậc Collection. Java Collection cung cấp nhiều interface (Set, List, Queue, Deque vv) và các lớp (ArrayList, Vector, LinkedList, PriorityQueue, HashSet, LinkedHashSet, TreeSet vv).</a:t>
            </a:r>
            <a:endParaRPr/>
          </a:p>
          <a:p>
            <a:pPr marL="457200" marR="0" lvl="0" indent="-361950" algn="l" rtl="0">
              <a:lnSpc>
                <a:spcPct val="90000"/>
              </a:lnSpc>
              <a:spcBef>
                <a:spcPts val="800"/>
              </a:spcBef>
              <a:spcAft>
                <a:spcPts val="0"/>
              </a:spcAft>
              <a:buClr>
                <a:schemeClr val="dk1"/>
              </a:buClr>
              <a:buSzPts val="2100"/>
              <a:buFont typeface="Arial"/>
              <a:buChar char="•"/>
            </a:pPr>
            <a:r>
              <a:rPr lang="en-US" sz="2000"/>
              <a:t/>
            </a:r>
            <a:br>
              <a:rPr lang="en-US" sz="2000"/>
            </a:br>
            <a:endParaRPr sz="200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3"/>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200" b="1"/>
              <a:t>Collection</a:t>
            </a:r>
            <a:endParaRPr/>
          </a:p>
        </p:txBody>
      </p:sp>
      <p:sp>
        <p:nvSpPr>
          <p:cNvPr id="366" name="Google Shape;366;p43"/>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95250" lvl="0" indent="0" algn="l" rtl="0">
              <a:lnSpc>
                <a:spcPct val="90000"/>
              </a:lnSpc>
              <a:spcBef>
                <a:spcPts val="800"/>
              </a:spcBef>
              <a:spcAft>
                <a:spcPts val="0"/>
              </a:spcAft>
              <a:buSzPts val="2100"/>
              <a:buNone/>
            </a:pPr>
            <a:endParaRPr/>
          </a:p>
        </p:txBody>
      </p:sp>
      <p:pic>
        <p:nvPicPr>
          <p:cNvPr id="367" name="Google Shape;367;p43" descr="C:\Users\thanhtran\Desktop\class-and-interface-hierarchy.png"/>
          <p:cNvPicPr preferRelativeResize="0"/>
          <p:nvPr/>
        </p:nvPicPr>
        <p:blipFill rotWithShape="1">
          <a:blip r:embed="rId3">
            <a:alphaModFix/>
          </a:blip>
          <a:srcRect/>
          <a:stretch/>
        </p:blipFill>
        <p:spPr>
          <a:xfrm>
            <a:off x="1447800" y="1123950"/>
            <a:ext cx="5602640" cy="3375355"/>
          </a:xfrm>
          <a:prstGeom prst="rect">
            <a:avLst/>
          </a:prstGeom>
          <a:noFill/>
          <a:ln>
            <a:noFill/>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4"/>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200" b="1"/>
              <a:t>Collection</a:t>
            </a:r>
            <a:endParaRPr/>
          </a:p>
        </p:txBody>
      </p:sp>
      <p:sp>
        <p:nvSpPr>
          <p:cNvPr id="373" name="Google Shape;373;p44"/>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sz="2000">
                <a:solidFill>
                  <a:schemeClr val="dk1"/>
                </a:solidFill>
                <a:latin typeface="Cambria"/>
                <a:ea typeface="Cambria"/>
                <a:cs typeface="Cambria"/>
                <a:sym typeface="Cambria"/>
              </a:rPr>
              <a:t>List</a:t>
            </a:r>
            <a:endParaRPr sz="2000">
              <a:solidFill>
                <a:schemeClr val="dk1"/>
              </a:solidFill>
              <a:latin typeface="Cambria"/>
              <a:ea typeface="Cambria"/>
              <a:cs typeface="Cambria"/>
              <a:sym typeface="Cambria"/>
            </a:endParaRPr>
          </a:p>
          <a:p>
            <a:pPr marL="914400" lvl="1" indent="-342900" algn="l" rtl="0">
              <a:lnSpc>
                <a:spcPct val="90000"/>
              </a:lnSpc>
              <a:spcBef>
                <a:spcPts val="400"/>
              </a:spcBef>
              <a:spcAft>
                <a:spcPts val="0"/>
              </a:spcAft>
              <a:buSzPts val="1800"/>
              <a:buChar char="•"/>
            </a:pPr>
            <a:r>
              <a:rPr lang="en-US">
                <a:solidFill>
                  <a:schemeClr val="dk1"/>
                </a:solidFill>
                <a:latin typeface="Cambria"/>
                <a:ea typeface="Cambria"/>
                <a:cs typeface="Cambria"/>
                <a:sym typeface="Cambria"/>
              </a:rPr>
              <a:t>Là một collection có thứ tự. Thường có quyền kiểm soát chính xác vị trí các phần tử được chèn vào và có thể truy cập chúng bằng chỉ số. </a:t>
            </a:r>
            <a:endParaRPr/>
          </a:p>
          <a:p>
            <a:pPr marL="914400" lvl="1" indent="-342900" algn="l" rtl="0">
              <a:lnSpc>
                <a:spcPct val="90000"/>
              </a:lnSpc>
              <a:spcBef>
                <a:spcPts val="400"/>
              </a:spcBef>
              <a:spcAft>
                <a:spcPts val="0"/>
              </a:spcAft>
              <a:buSzPts val="1800"/>
              <a:buChar char="•"/>
            </a:pPr>
            <a:r>
              <a:rPr lang="en-US">
                <a:solidFill>
                  <a:schemeClr val="dk1"/>
                </a:solidFill>
                <a:latin typeface="Cambria"/>
                <a:ea typeface="Cambria"/>
                <a:cs typeface="Cambria"/>
                <a:sym typeface="Cambria"/>
              </a:rPr>
              <a:t>List có thể chứa các phần tử trùng lặp.</a:t>
            </a:r>
            <a:endParaRPr>
              <a:solidFill>
                <a:schemeClr val="dk1"/>
              </a:solidFill>
              <a:latin typeface="Cambria"/>
              <a:ea typeface="Cambria"/>
              <a:cs typeface="Cambria"/>
              <a:sym typeface="Cambria"/>
            </a:endParaRPr>
          </a:p>
          <a:p>
            <a:pPr marL="457200" marR="0" lvl="0" indent="-228600" algn="l" rtl="0">
              <a:lnSpc>
                <a:spcPct val="90000"/>
              </a:lnSpc>
              <a:spcBef>
                <a:spcPts val="800"/>
              </a:spcBef>
              <a:spcAft>
                <a:spcPts val="0"/>
              </a:spcAft>
              <a:buClr>
                <a:schemeClr val="dk1"/>
              </a:buClr>
              <a:buSzPts val="2100"/>
              <a:buFont typeface="Arial"/>
              <a:buNone/>
            </a:pPr>
            <a:endParaRPr>
              <a:solidFill>
                <a:schemeClr val="dk1"/>
              </a:solidFill>
              <a:latin typeface="Cambria"/>
              <a:ea typeface="Cambria"/>
              <a:cs typeface="Cambria"/>
              <a:sym typeface="Cambria"/>
            </a:endParaRPr>
          </a:p>
          <a:p>
            <a:pPr marL="457200" marR="0" lvl="0" indent="-228600" algn="l" rtl="0">
              <a:lnSpc>
                <a:spcPct val="90000"/>
              </a:lnSpc>
              <a:spcBef>
                <a:spcPts val="800"/>
              </a:spcBef>
              <a:spcAft>
                <a:spcPts val="0"/>
              </a:spcAft>
              <a:buClr>
                <a:schemeClr val="dk1"/>
              </a:buClr>
              <a:buSzPts val="2100"/>
              <a:buFont typeface="Arial"/>
              <a:buNone/>
            </a:pPr>
            <a:endParaRPr/>
          </a:p>
        </p:txBody>
      </p:sp>
      <p:pic>
        <p:nvPicPr>
          <p:cNvPr id="374" name="Google Shape;374;p44"/>
          <p:cNvPicPr preferRelativeResize="0"/>
          <p:nvPr/>
        </p:nvPicPr>
        <p:blipFill rotWithShape="1">
          <a:blip r:embed="rId3">
            <a:alphaModFix/>
          </a:blip>
          <a:srcRect/>
          <a:stretch/>
        </p:blipFill>
        <p:spPr>
          <a:xfrm>
            <a:off x="5486400" y="2495550"/>
            <a:ext cx="2837895" cy="2258240"/>
          </a:xfrm>
          <a:prstGeom prst="rect">
            <a:avLst/>
          </a:prstGeom>
          <a:noFill/>
          <a:ln>
            <a:noFill/>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5"/>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200" b="1"/>
              <a:t>Collection</a:t>
            </a:r>
            <a:endParaRPr/>
          </a:p>
        </p:txBody>
      </p:sp>
      <p:sp>
        <p:nvSpPr>
          <p:cNvPr id="380" name="Google Shape;380;p45"/>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sz="2000">
                <a:solidFill>
                  <a:schemeClr val="dk1"/>
                </a:solidFill>
                <a:latin typeface="Cambria"/>
                <a:ea typeface="Cambria"/>
                <a:cs typeface="Cambria"/>
                <a:sym typeface="Cambria"/>
              </a:rPr>
              <a:t>Set</a:t>
            </a:r>
            <a:endParaRPr sz="2000">
              <a:solidFill>
                <a:schemeClr val="dk1"/>
              </a:solidFill>
              <a:latin typeface="Cambria"/>
              <a:ea typeface="Cambria"/>
              <a:cs typeface="Cambria"/>
              <a:sym typeface="Cambria"/>
            </a:endParaRPr>
          </a:p>
          <a:p>
            <a:pPr marL="914400" lvl="1" indent="-342900" algn="l" rtl="0">
              <a:lnSpc>
                <a:spcPct val="90000"/>
              </a:lnSpc>
              <a:spcBef>
                <a:spcPts val="400"/>
              </a:spcBef>
              <a:spcAft>
                <a:spcPts val="0"/>
              </a:spcAft>
              <a:buSzPts val="1800"/>
              <a:buChar char="•"/>
            </a:pPr>
            <a:r>
              <a:rPr lang="en-US">
                <a:latin typeface="Cambria"/>
                <a:ea typeface="Cambria"/>
                <a:cs typeface="Cambria"/>
                <a:sym typeface="Cambria"/>
              </a:rPr>
              <a:t>là một collection không thể chứa 2 giá trị trùng lặp.</a:t>
            </a:r>
            <a:endParaRPr>
              <a:solidFill>
                <a:schemeClr val="dk1"/>
              </a:solidFill>
              <a:latin typeface="Cambria"/>
              <a:ea typeface="Cambria"/>
              <a:cs typeface="Cambria"/>
              <a:sym typeface="Cambria"/>
            </a:endParaRPr>
          </a:p>
          <a:p>
            <a:pPr marL="914400" lvl="1" indent="-228600" algn="l" rtl="0">
              <a:lnSpc>
                <a:spcPct val="90000"/>
              </a:lnSpc>
              <a:spcBef>
                <a:spcPts val="400"/>
              </a:spcBef>
              <a:spcAft>
                <a:spcPts val="0"/>
              </a:spcAft>
              <a:buSzPts val="1800"/>
              <a:buNone/>
            </a:pPr>
            <a:endParaRPr>
              <a:latin typeface="Cambria"/>
              <a:ea typeface="Cambria"/>
              <a:cs typeface="Cambria"/>
              <a:sym typeface="Cambria"/>
            </a:endParaRPr>
          </a:p>
        </p:txBody>
      </p:sp>
      <p:pic>
        <p:nvPicPr>
          <p:cNvPr id="381" name="Google Shape;381;p45"/>
          <p:cNvPicPr preferRelativeResize="0"/>
          <p:nvPr/>
        </p:nvPicPr>
        <p:blipFill rotWithShape="1">
          <a:blip r:embed="rId3">
            <a:alphaModFix/>
          </a:blip>
          <a:srcRect/>
          <a:stretch/>
        </p:blipFill>
        <p:spPr>
          <a:xfrm>
            <a:off x="3657600" y="2303613"/>
            <a:ext cx="4024636" cy="2566043"/>
          </a:xfrm>
          <a:prstGeom prst="rect">
            <a:avLst/>
          </a:prstGeom>
          <a:noFill/>
          <a:ln>
            <a:noFill/>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6"/>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200" b="1"/>
              <a:t>Map</a:t>
            </a:r>
            <a:endParaRPr/>
          </a:p>
        </p:txBody>
      </p:sp>
      <p:sp>
        <p:nvSpPr>
          <p:cNvPr id="387" name="Google Shape;387;p46"/>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sz="2000">
                <a:solidFill>
                  <a:schemeClr val="dk1"/>
                </a:solidFill>
                <a:latin typeface="Cambria"/>
                <a:ea typeface="Cambria"/>
                <a:cs typeface="Cambria"/>
                <a:sym typeface="Cambria"/>
              </a:rPr>
              <a:t>Map</a:t>
            </a:r>
            <a:endParaRPr/>
          </a:p>
          <a:p>
            <a:pPr marL="914400" lvl="1" indent="-342900" algn="l" rtl="0">
              <a:lnSpc>
                <a:spcPct val="90000"/>
              </a:lnSpc>
              <a:spcBef>
                <a:spcPts val="400"/>
              </a:spcBef>
              <a:spcAft>
                <a:spcPts val="0"/>
              </a:spcAft>
              <a:buSzPts val="1800"/>
              <a:buChar char="•"/>
            </a:pPr>
            <a:r>
              <a:rPr lang="en-US" b="1"/>
              <a:t>Map là</a:t>
            </a:r>
            <a:r>
              <a:rPr lang="en-US"/>
              <a:t> interface thiết kế để lưu trữ cấu trúc dữ liệu theo dạng (key, value). Cả key và value đều </a:t>
            </a:r>
            <a:r>
              <a:rPr lang="en-US" b="1"/>
              <a:t>là</a:t>
            </a:r>
            <a:r>
              <a:rPr lang="en-US"/>
              <a:t> object (không chấp nhận kiểu dữ liệu primitives).</a:t>
            </a:r>
            <a:endParaRPr>
              <a:latin typeface="Cambria"/>
              <a:ea typeface="Cambria"/>
              <a:cs typeface="Cambria"/>
              <a:sym typeface="Cambria"/>
            </a:endParaRPr>
          </a:p>
        </p:txBody>
      </p:sp>
      <p:pic>
        <p:nvPicPr>
          <p:cNvPr id="388" name="Google Shape;388;p46"/>
          <p:cNvPicPr preferRelativeResize="0"/>
          <p:nvPr/>
        </p:nvPicPr>
        <p:blipFill rotWithShape="1">
          <a:blip r:embed="rId3">
            <a:alphaModFix/>
          </a:blip>
          <a:srcRect/>
          <a:stretch/>
        </p:blipFill>
        <p:spPr>
          <a:xfrm>
            <a:off x="2057400" y="2647950"/>
            <a:ext cx="3353590" cy="1688306"/>
          </a:xfrm>
          <a:prstGeom prst="rect">
            <a:avLst/>
          </a:prstGeom>
          <a:noFill/>
          <a:ln>
            <a:noFill/>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7"/>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200" b="1"/>
              <a:t>Map</a:t>
            </a:r>
            <a:endParaRPr/>
          </a:p>
        </p:txBody>
      </p:sp>
      <p:sp>
        <p:nvSpPr>
          <p:cNvPr id="394" name="Google Shape;394;p47"/>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914400" lvl="1" indent="-342900" algn="l" rtl="0">
              <a:lnSpc>
                <a:spcPct val="90000"/>
              </a:lnSpc>
              <a:spcBef>
                <a:spcPts val="400"/>
              </a:spcBef>
              <a:spcAft>
                <a:spcPts val="0"/>
              </a:spcAft>
              <a:buSzPts val="1800"/>
              <a:buChar char="•"/>
            </a:pPr>
            <a:r>
              <a:rPr lang="en-US">
                <a:latin typeface="Cambria"/>
                <a:ea typeface="Cambria"/>
                <a:cs typeface="Cambria"/>
                <a:sym typeface="Cambria"/>
              </a:rPr>
              <a:t>HashMap được sử dụng để lưu trữ các phần tử dưới dạng "</a:t>
            </a:r>
            <a:r>
              <a:rPr lang="en-US" b="1">
                <a:latin typeface="Cambria"/>
                <a:ea typeface="Cambria"/>
                <a:cs typeface="Cambria"/>
                <a:sym typeface="Cambria"/>
              </a:rPr>
              <a:t>key/value</a:t>
            </a:r>
            <a:r>
              <a:rPr lang="en-US">
                <a:latin typeface="Cambria"/>
                <a:ea typeface="Cambria"/>
                <a:cs typeface="Cambria"/>
                <a:sym typeface="Cambria"/>
              </a:rPr>
              <a:t>".</a:t>
            </a:r>
            <a:endParaRPr/>
          </a:p>
          <a:p>
            <a:pPr marL="1371600" lvl="2" indent="-323850" algn="l" rtl="0">
              <a:lnSpc>
                <a:spcPct val="90000"/>
              </a:lnSpc>
              <a:spcBef>
                <a:spcPts val="400"/>
              </a:spcBef>
              <a:spcAft>
                <a:spcPts val="0"/>
              </a:spcAft>
              <a:buSzPts val="1500"/>
              <a:buChar char="•"/>
            </a:pPr>
            <a:r>
              <a:rPr lang="en-US">
                <a:latin typeface="Cambria"/>
                <a:ea typeface="Cambria"/>
                <a:cs typeface="Cambria"/>
                <a:sym typeface="Cambria"/>
              </a:rPr>
              <a:t>HashMap lưu trữ dữ liệu dưới dạng cặp key và value.</a:t>
            </a:r>
            <a:endParaRPr/>
          </a:p>
          <a:p>
            <a:pPr marL="1371600" lvl="2" indent="-323850" algn="l" rtl="0">
              <a:lnSpc>
                <a:spcPct val="90000"/>
              </a:lnSpc>
              <a:spcBef>
                <a:spcPts val="400"/>
              </a:spcBef>
              <a:spcAft>
                <a:spcPts val="0"/>
              </a:spcAft>
              <a:buSzPts val="1500"/>
              <a:buChar char="•"/>
            </a:pPr>
            <a:r>
              <a:rPr lang="en-US">
                <a:latin typeface="Cambria"/>
                <a:ea typeface="Cambria"/>
                <a:cs typeface="Cambria"/>
                <a:sym typeface="Cambria"/>
              </a:rPr>
              <a:t>Nó chứa các key duy nhất.</a:t>
            </a:r>
            <a:endParaRPr/>
          </a:p>
          <a:p>
            <a:pPr marL="1371600" lvl="2" indent="-323850" algn="l" rtl="0">
              <a:lnSpc>
                <a:spcPct val="90000"/>
              </a:lnSpc>
              <a:spcBef>
                <a:spcPts val="400"/>
              </a:spcBef>
              <a:spcAft>
                <a:spcPts val="0"/>
              </a:spcAft>
              <a:buSzPts val="1500"/>
              <a:buChar char="•"/>
            </a:pPr>
            <a:r>
              <a:rPr lang="en-US">
                <a:latin typeface="Cambria"/>
                <a:ea typeface="Cambria"/>
                <a:cs typeface="Cambria"/>
                <a:sym typeface="Cambria"/>
              </a:rPr>
              <a:t>Nó có thể có 1 key là null và nhiều giá trị null.</a:t>
            </a:r>
            <a:endParaRPr/>
          </a:p>
          <a:p>
            <a:pPr marL="1371600" lvl="2" indent="-323850" algn="l" rtl="0">
              <a:lnSpc>
                <a:spcPct val="90000"/>
              </a:lnSpc>
              <a:spcBef>
                <a:spcPts val="400"/>
              </a:spcBef>
              <a:spcAft>
                <a:spcPts val="0"/>
              </a:spcAft>
              <a:buSzPts val="1500"/>
              <a:buChar char="•"/>
            </a:pPr>
            <a:r>
              <a:rPr lang="en-US">
                <a:latin typeface="Cambria"/>
                <a:ea typeface="Cambria"/>
                <a:cs typeface="Cambria"/>
                <a:sym typeface="Cambria"/>
              </a:rPr>
              <a:t>Nó duy trì các phần tử KHÔNG theo thứ tự.</a:t>
            </a:r>
            <a:endParaRPr/>
          </a:p>
          <a:p>
            <a:pPr marL="1371600" lvl="2" indent="-228600" algn="l" rtl="0">
              <a:lnSpc>
                <a:spcPct val="90000"/>
              </a:lnSpc>
              <a:spcBef>
                <a:spcPts val="400"/>
              </a:spcBef>
              <a:spcAft>
                <a:spcPts val="0"/>
              </a:spcAft>
              <a:buSzPts val="1500"/>
              <a:buNone/>
            </a:pPr>
            <a:endParaRPr>
              <a:latin typeface="Cambria"/>
              <a:ea typeface="Cambria"/>
              <a:cs typeface="Cambria"/>
              <a:sym typeface="Cambria"/>
            </a:endParaRPr>
          </a:p>
        </p:txBody>
      </p:sp>
      <p:pic>
        <p:nvPicPr>
          <p:cNvPr id="395" name="Google Shape;395;p47"/>
          <p:cNvPicPr preferRelativeResize="0"/>
          <p:nvPr/>
        </p:nvPicPr>
        <p:blipFill rotWithShape="1">
          <a:blip r:embed="rId3">
            <a:alphaModFix/>
          </a:blip>
          <a:srcRect/>
          <a:stretch/>
        </p:blipFill>
        <p:spPr>
          <a:xfrm>
            <a:off x="5715000" y="2800350"/>
            <a:ext cx="2559478" cy="1905000"/>
          </a:xfrm>
          <a:prstGeom prst="rect">
            <a:avLst/>
          </a:prstGeom>
          <a:noFill/>
          <a:ln>
            <a:noFill/>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8"/>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a:solidFill>
                  <a:srgbClr val="FF0000"/>
                </a:solidFill>
              </a:rPr>
              <a:t>Lab 6</a:t>
            </a:r>
            <a:endParaRPr>
              <a:solidFill>
                <a:srgbClr val="FF0000"/>
              </a:solidFill>
            </a:endParaRPr>
          </a:p>
        </p:txBody>
      </p:sp>
      <p:sp>
        <p:nvSpPr>
          <p:cNvPr id="401" name="Google Shape;401;p48"/>
          <p:cNvSpPr txBox="1">
            <a:spLocks noGrp="1"/>
          </p:cNvSpPr>
          <p:nvPr>
            <p:ph type="body" idx="1"/>
          </p:nvPr>
        </p:nvSpPr>
        <p:spPr>
          <a:xfrm>
            <a:off x="628705" y="1101590"/>
            <a:ext cx="7886700" cy="3263400"/>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a:t>Tạo package </a:t>
            </a:r>
            <a:r>
              <a:rPr lang="en-US" b="1"/>
              <a:t>com.demo.core.lab6</a:t>
            </a:r>
            <a:endParaRPr b="1"/>
          </a:p>
          <a:p>
            <a:pPr marL="457200" marR="0" lvl="0" indent="-361950" algn="l" rtl="0">
              <a:lnSpc>
                <a:spcPct val="90000"/>
              </a:lnSpc>
              <a:spcBef>
                <a:spcPts val="800"/>
              </a:spcBef>
              <a:spcAft>
                <a:spcPts val="0"/>
              </a:spcAft>
              <a:buClr>
                <a:schemeClr val="dk1"/>
              </a:buClr>
              <a:buSzPts val="2100"/>
              <a:buFont typeface="Arial"/>
              <a:buChar char="•"/>
            </a:pPr>
            <a:r>
              <a:rPr lang="en-US"/>
              <a:t>Quản lý khách hàng xếp hàng mua vé tại nhà ga. Thông tin lưu trữ cho khách hàng gồm: số CMND khác hàng (String), Tên khách hàng, Ga đến, giá tiền (double).  </a:t>
            </a:r>
            <a:endParaRPr/>
          </a:p>
          <a:p>
            <a:pPr marL="457200" marR="0" lvl="0" indent="-361950" algn="l" rtl="0">
              <a:lnSpc>
                <a:spcPct val="90000"/>
              </a:lnSpc>
              <a:spcBef>
                <a:spcPts val="800"/>
              </a:spcBef>
              <a:spcAft>
                <a:spcPts val="0"/>
              </a:spcAft>
              <a:buClr>
                <a:schemeClr val="dk1"/>
              </a:buClr>
              <a:buSzPts val="2100"/>
              <a:buFont typeface="Arial"/>
              <a:buChar char="•"/>
            </a:pPr>
            <a:r>
              <a:rPr lang="en-US"/>
              <a:t>Quản lý các mục: </a:t>
            </a:r>
            <a:endParaRPr/>
          </a:p>
          <a:p>
            <a:pPr marL="914400" lvl="1" indent="-342900" algn="l" rtl="0">
              <a:lnSpc>
                <a:spcPct val="90000"/>
              </a:lnSpc>
              <a:spcBef>
                <a:spcPts val="400"/>
              </a:spcBef>
              <a:spcAft>
                <a:spcPts val="0"/>
              </a:spcAft>
              <a:buSzPts val="1800"/>
              <a:buChar char="•"/>
            </a:pPr>
            <a:r>
              <a:rPr lang="en-US"/>
              <a:t>Thêm một khách hàng mới vào hàng đợi mua vé. </a:t>
            </a:r>
            <a:endParaRPr/>
          </a:p>
          <a:p>
            <a:pPr marL="914400" lvl="1" indent="-342900" algn="l" rtl="0">
              <a:lnSpc>
                <a:spcPct val="90000"/>
              </a:lnSpc>
              <a:spcBef>
                <a:spcPts val="400"/>
              </a:spcBef>
              <a:spcAft>
                <a:spcPts val="0"/>
              </a:spcAft>
              <a:buSzPts val="1800"/>
              <a:buChar char="•"/>
            </a:pPr>
            <a:r>
              <a:rPr lang="en-US"/>
              <a:t>Hiển thị các khách hàng đang xếp hàng mua vé.</a:t>
            </a:r>
            <a:endParaRPr/>
          </a:p>
          <a:p>
            <a:pPr marL="914400" lvl="1" indent="-342900" algn="l" rtl="0">
              <a:lnSpc>
                <a:spcPct val="90000"/>
              </a:lnSpc>
              <a:spcBef>
                <a:spcPts val="400"/>
              </a:spcBef>
              <a:spcAft>
                <a:spcPts val="0"/>
              </a:spcAft>
              <a:buSzPts val="1800"/>
              <a:buChar char="•"/>
            </a:pPr>
            <a:r>
              <a:rPr lang="en-US"/>
              <a:t>Tìm một khách hàng theo CMND (thực hiện theo hai cách dùng list và map)</a:t>
            </a:r>
            <a:endParaRPr/>
          </a:p>
          <a:p>
            <a:pPr marL="914400" lvl="1" indent="-342900" algn="l" rtl="0">
              <a:lnSpc>
                <a:spcPct val="90000"/>
              </a:lnSpc>
              <a:spcBef>
                <a:spcPts val="400"/>
              </a:spcBef>
              <a:spcAft>
                <a:spcPts val="0"/>
              </a:spcAft>
              <a:buSzPts val="1800"/>
              <a:buChar char="•"/>
            </a:pPr>
            <a:r>
              <a:rPr lang="en-US"/>
              <a:t>Khi một khách hàng đã mua vé,  thì loại khách hàng này ra khỏi </a:t>
            </a:r>
            <a:endParaRPr/>
          </a:p>
          <a:p>
            <a:pPr marL="457200" marR="0" lvl="0" indent="-361950" algn="l" rtl="0">
              <a:lnSpc>
                <a:spcPct val="90000"/>
              </a:lnSpc>
              <a:spcBef>
                <a:spcPts val="800"/>
              </a:spcBef>
              <a:spcAft>
                <a:spcPts val="0"/>
              </a:spcAft>
              <a:buClr>
                <a:schemeClr val="dk1"/>
              </a:buClr>
              <a:buSzPts val="2100"/>
              <a:buFont typeface="Arial"/>
              <a:buChar char="•"/>
            </a:pPr>
            <a:r>
              <a:rPr lang="en-US" sz="1800" u="sng">
                <a:solidFill>
                  <a:schemeClr val="hlink"/>
                </a:solidFill>
                <a:hlinkClick r:id="rId3"/>
              </a:rPr>
              <a:t>https://www.w3schools.com/java/java_user_input.asp</a:t>
            </a:r>
            <a:endParaRPr sz="1800"/>
          </a:p>
          <a:p>
            <a:pPr marL="457200" marR="0" lvl="0" indent="-361950" algn="l" rtl="0">
              <a:lnSpc>
                <a:spcPct val="90000"/>
              </a:lnSpc>
              <a:spcBef>
                <a:spcPts val="800"/>
              </a:spcBef>
              <a:spcAft>
                <a:spcPts val="0"/>
              </a:spcAft>
              <a:buClr>
                <a:schemeClr val="dk1"/>
              </a:buClr>
              <a:buSzPts val="2100"/>
              <a:buFont typeface="Arial"/>
              <a:buChar char="•"/>
            </a:pPr>
            <a:r>
              <a:rPr lang="en-US" sz="1800" u="sng">
                <a:solidFill>
                  <a:schemeClr val="hlink"/>
                </a:solidFill>
                <a:hlinkClick r:id="rId4"/>
              </a:rPr>
              <a:t>https://www.w3schools.com/java/java_arraylist.asp</a:t>
            </a:r>
            <a:endParaRPr sz="1800"/>
          </a:p>
          <a:p>
            <a:pPr marL="457200" marR="0" lvl="0" indent="-361950" algn="l" rtl="0">
              <a:lnSpc>
                <a:spcPct val="90000"/>
              </a:lnSpc>
              <a:spcBef>
                <a:spcPts val="800"/>
              </a:spcBef>
              <a:spcAft>
                <a:spcPts val="0"/>
              </a:spcAft>
              <a:buClr>
                <a:schemeClr val="dk1"/>
              </a:buClr>
              <a:buSzPts val="2100"/>
              <a:buFont typeface="Arial"/>
              <a:buChar char="•"/>
            </a:pPr>
            <a:r>
              <a:rPr lang="en-US" sz="1800" u="sng">
                <a:solidFill>
                  <a:schemeClr val="hlink"/>
                </a:solidFill>
                <a:hlinkClick r:id="rId5"/>
              </a:rPr>
              <a:t>https://www.w3schools.com/java/java_for_loop.asp</a:t>
            </a:r>
            <a:endParaRPr sz="1800"/>
          </a:p>
          <a:p>
            <a:pPr marL="571500" lvl="1" indent="0" algn="l" rtl="0">
              <a:lnSpc>
                <a:spcPct val="90000"/>
              </a:lnSpc>
              <a:spcBef>
                <a:spcPts val="400"/>
              </a:spcBef>
              <a:spcAft>
                <a:spcPts val="0"/>
              </a:spcAft>
              <a:buSzPts val="1800"/>
              <a:buNone/>
            </a:pPr>
            <a:endParaRPr/>
          </a:p>
          <a:p>
            <a:pPr marL="914400" lvl="1" indent="-228600" algn="l" rtl="0">
              <a:lnSpc>
                <a:spcPct val="90000"/>
              </a:lnSpc>
              <a:spcBef>
                <a:spcPts val="400"/>
              </a:spcBef>
              <a:spcAft>
                <a:spcPts val="0"/>
              </a:spcAft>
              <a:buSzPts val="1800"/>
              <a:buNone/>
            </a:pPr>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49"/>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600" b="1"/>
              <a:t>Exception</a:t>
            </a:r>
            <a:endParaRPr/>
          </a:p>
        </p:txBody>
      </p:sp>
      <p:sp>
        <p:nvSpPr>
          <p:cNvPr id="407" name="Google Shape;407;p49"/>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sz="2000">
                <a:solidFill>
                  <a:schemeClr val="dk1"/>
                </a:solidFill>
              </a:rPr>
              <a:t>Exception là vấn đề xuất hiện trong quá trình chạy chương trình</a:t>
            </a:r>
            <a:endParaRPr/>
          </a:p>
          <a:p>
            <a:pPr marL="457200" marR="0" lvl="0" indent="-361950" algn="l" rtl="0">
              <a:lnSpc>
                <a:spcPct val="90000"/>
              </a:lnSpc>
              <a:spcBef>
                <a:spcPts val="800"/>
              </a:spcBef>
              <a:spcAft>
                <a:spcPts val="0"/>
              </a:spcAft>
              <a:buClr>
                <a:schemeClr val="dk1"/>
              </a:buClr>
              <a:buSzPts val="2100"/>
              <a:buFont typeface="Arial"/>
              <a:buChar char="•"/>
            </a:pPr>
            <a:r>
              <a:rPr lang="en-US" sz="2000">
                <a:solidFill>
                  <a:schemeClr val="dk1"/>
                </a:solidFill>
              </a:rPr>
              <a:t>Khi một Exception xảy ra thì flow bình thường của chương trình bị gián đoạn và chương trình kết thúc. Điều này không khuyến khích nên các exception phải được handle. </a:t>
            </a:r>
            <a:endParaRPr/>
          </a:p>
          <a:p>
            <a:pPr marL="457200" marR="0" lvl="0" indent="-361950" algn="l" rtl="0">
              <a:lnSpc>
                <a:spcPct val="90000"/>
              </a:lnSpc>
              <a:spcBef>
                <a:spcPts val="800"/>
              </a:spcBef>
              <a:spcAft>
                <a:spcPts val="0"/>
              </a:spcAft>
              <a:buClr>
                <a:schemeClr val="dk1"/>
              </a:buClr>
              <a:buSzPts val="2100"/>
              <a:buFont typeface="Arial"/>
              <a:buChar char="•"/>
            </a:pPr>
            <a:r>
              <a:rPr lang="en-US" b="1"/>
              <a:t>Exception Handling</a:t>
            </a:r>
            <a:r>
              <a:rPr lang="en-US"/>
              <a:t> trong java hay xử lý ngoại lệ trong java là một cơ chế mạnh mẽ để xử lý các lỗi runtime để có thể duy trì luồng bình thường của ứng dụng.</a:t>
            </a:r>
            <a:endParaRPr sz="2000">
              <a:solidFill>
                <a:schemeClr val="dk1"/>
              </a:solidFill>
            </a:endParaRPr>
          </a:p>
          <a:p>
            <a:pPr marL="457200" marR="0" lvl="0" indent="-228600" algn="l" rtl="0">
              <a:lnSpc>
                <a:spcPct val="90000"/>
              </a:lnSpc>
              <a:spcBef>
                <a:spcPts val="800"/>
              </a:spcBef>
              <a:spcAft>
                <a:spcPts val="0"/>
              </a:spcAft>
              <a:buClr>
                <a:schemeClr val="dk1"/>
              </a:buClr>
              <a:buSzPts val="2100"/>
              <a:buFont typeface="Arial"/>
              <a:buNone/>
            </a:pPr>
            <a:endParaRPr sz="2000">
              <a:solidFill>
                <a:schemeClr val="dk1"/>
              </a:solidFill>
            </a:endParaRPr>
          </a:p>
          <a:p>
            <a:pPr marL="457200" marR="0" lvl="0" indent="-228600" algn="l" rtl="0">
              <a:lnSpc>
                <a:spcPct val="90000"/>
              </a:lnSpc>
              <a:spcBef>
                <a:spcPts val="800"/>
              </a:spcBef>
              <a:spcAft>
                <a:spcPts val="0"/>
              </a:spcAft>
              <a:buClr>
                <a:schemeClr val="dk1"/>
              </a:buClr>
              <a:buSzPts val="2100"/>
              <a:buFont typeface="Arial"/>
              <a:buNone/>
            </a:pPr>
            <a:endParaRPr sz="20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5"/>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200" b="1"/>
              <a:t>Tổng quan</a:t>
            </a:r>
            <a:endParaRPr/>
          </a:p>
        </p:txBody>
      </p:sp>
      <p:sp>
        <p:nvSpPr>
          <p:cNvPr id="108" name="Google Shape;108;p5"/>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457200" marR="0" lvl="0" indent="-228600" algn="l" rtl="0">
              <a:lnSpc>
                <a:spcPct val="90000"/>
              </a:lnSpc>
              <a:spcBef>
                <a:spcPts val="800"/>
              </a:spcBef>
              <a:spcAft>
                <a:spcPts val="0"/>
              </a:spcAft>
              <a:buClr>
                <a:schemeClr val="dk1"/>
              </a:buClr>
              <a:buSzPts val="2100"/>
              <a:buFont typeface="Arial"/>
              <a:buNone/>
            </a:pPr>
            <a:endParaRPr/>
          </a:p>
        </p:txBody>
      </p:sp>
      <p:pic>
        <p:nvPicPr>
          <p:cNvPr id="109" name="Google Shape;109;p5" descr="C:\Users\thanhtran\Desktop\cp2.jpg"/>
          <p:cNvPicPr preferRelativeResize="0"/>
          <p:nvPr/>
        </p:nvPicPr>
        <p:blipFill rotWithShape="1">
          <a:blip r:embed="rId3">
            <a:alphaModFix/>
          </a:blip>
          <a:srcRect/>
          <a:stretch/>
        </p:blipFill>
        <p:spPr>
          <a:xfrm>
            <a:off x="2667000" y="1428750"/>
            <a:ext cx="3142893" cy="3313155"/>
          </a:xfrm>
          <a:prstGeom prst="rect">
            <a:avLst/>
          </a:prstGeom>
          <a:noFill/>
          <a:ln>
            <a:noFill/>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50"/>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200" b="1"/>
              <a:t>Exception</a:t>
            </a:r>
            <a:endParaRPr/>
          </a:p>
        </p:txBody>
      </p:sp>
      <p:sp>
        <p:nvSpPr>
          <p:cNvPr id="413" name="Google Shape;413;p50"/>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sz="2000"/>
              <a:t>Một vài trường hợp</a:t>
            </a:r>
            <a:endParaRPr/>
          </a:p>
          <a:p>
            <a:pPr marL="914400" lvl="1" indent="-342900" algn="l" rtl="0">
              <a:lnSpc>
                <a:spcPct val="90000"/>
              </a:lnSpc>
              <a:spcBef>
                <a:spcPts val="400"/>
              </a:spcBef>
              <a:spcAft>
                <a:spcPts val="0"/>
              </a:spcAft>
              <a:buSzPts val="1800"/>
              <a:buChar char="•"/>
            </a:pPr>
            <a:r>
              <a:rPr lang="en-US">
                <a:solidFill>
                  <a:schemeClr val="dk1"/>
                </a:solidFill>
                <a:latin typeface="Cambria"/>
                <a:ea typeface="Cambria"/>
                <a:cs typeface="Cambria"/>
                <a:sym typeface="Cambria"/>
              </a:rPr>
              <a:t>User nhập dữ liệu không hợp lệ.</a:t>
            </a:r>
            <a:endParaRPr/>
          </a:p>
          <a:p>
            <a:pPr marL="914400" lvl="1" indent="-342900" algn="l" rtl="0">
              <a:lnSpc>
                <a:spcPct val="90000"/>
              </a:lnSpc>
              <a:spcBef>
                <a:spcPts val="400"/>
              </a:spcBef>
              <a:spcAft>
                <a:spcPts val="0"/>
              </a:spcAft>
              <a:buSzPts val="1800"/>
              <a:buChar char="•"/>
            </a:pPr>
            <a:r>
              <a:rPr lang="en-US">
                <a:solidFill>
                  <a:schemeClr val="dk1"/>
                </a:solidFill>
                <a:latin typeface="Cambria"/>
                <a:ea typeface="Cambria"/>
                <a:cs typeface="Cambria"/>
                <a:sym typeface="Cambria"/>
              </a:rPr>
              <a:t>Một file cần open nhưng không tìm thấy.</a:t>
            </a:r>
            <a:endParaRPr/>
          </a:p>
          <a:p>
            <a:pPr marL="914400" lvl="1" indent="-342900" algn="l" rtl="0">
              <a:lnSpc>
                <a:spcPct val="90000"/>
              </a:lnSpc>
              <a:spcBef>
                <a:spcPts val="400"/>
              </a:spcBef>
              <a:spcAft>
                <a:spcPts val="0"/>
              </a:spcAft>
              <a:buSzPts val="1800"/>
              <a:buChar char="•"/>
            </a:pPr>
            <a:r>
              <a:rPr lang="en-US">
                <a:solidFill>
                  <a:schemeClr val="dk1"/>
                </a:solidFill>
                <a:latin typeface="Cambria"/>
                <a:ea typeface="Cambria"/>
                <a:cs typeface="Cambria"/>
                <a:sym typeface="Cambria"/>
              </a:rPr>
              <a:t>Network connection problem</a:t>
            </a:r>
            <a:endParaRPr>
              <a:solidFill>
                <a:schemeClr val="dk1"/>
              </a:solidFill>
              <a:latin typeface="Cambria"/>
              <a:ea typeface="Cambria"/>
              <a:cs typeface="Cambria"/>
              <a:sym typeface="Cambria"/>
            </a:endParaRPr>
          </a:p>
          <a:p>
            <a:pPr marL="1371600" lvl="2" indent="-228600" algn="l" rtl="0">
              <a:lnSpc>
                <a:spcPct val="90000"/>
              </a:lnSpc>
              <a:spcBef>
                <a:spcPts val="400"/>
              </a:spcBef>
              <a:spcAft>
                <a:spcPts val="0"/>
              </a:spcAft>
              <a:buSzPts val="1500"/>
              <a:buNone/>
            </a:pPr>
            <a:endParaRPr sz="2000">
              <a:latin typeface="Cambria"/>
              <a:ea typeface="Cambria"/>
              <a:cs typeface="Cambria"/>
              <a:sym typeface="Cambria"/>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1"/>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200" b="1"/>
              <a:t>Exception</a:t>
            </a:r>
            <a:endParaRPr/>
          </a:p>
        </p:txBody>
      </p:sp>
      <p:sp>
        <p:nvSpPr>
          <p:cNvPr id="419" name="Google Shape;419;p51"/>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sz="2000">
                <a:solidFill>
                  <a:schemeClr val="dk1"/>
                </a:solidFill>
              </a:rPr>
              <a:t>Các loại Exception</a:t>
            </a:r>
            <a:endParaRPr/>
          </a:p>
          <a:p>
            <a:pPr marL="914400" lvl="1" indent="-342900" algn="l" rtl="0">
              <a:lnSpc>
                <a:spcPct val="90000"/>
              </a:lnSpc>
              <a:spcBef>
                <a:spcPts val="400"/>
              </a:spcBef>
              <a:spcAft>
                <a:spcPts val="0"/>
              </a:spcAft>
              <a:buSzPts val="1800"/>
              <a:buChar char="•"/>
            </a:pPr>
            <a:r>
              <a:rPr lang="en-US" b="1">
                <a:solidFill>
                  <a:schemeClr val="dk1"/>
                </a:solidFill>
                <a:latin typeface="Cambria"/>
                <a:ea typeface="Cambria"/>
                <a:cs typeface="Cambria"/>
                <a:sym typeface="Cambria"/>
              </a:rPr>
              <a:t>Checked exceptions</a:t>
            </a:r>
            <a:r>
              <a:rPr lang="en-US">
                <a:solidFill>
                  <a:schemeClr val="dk1"/>
                </a:solidFill>
                <a:latin typeface="Cambria"/>
                <a:ea typeface="Cambria"/>
                <a:cs typeface="Cambria"/>
                <a:sym typeface="Cambria"/>
              </a:rPr>
              <a:t> − là exception xảy ra trong thời gian compile, còn được gọi là compile time exceptions </a:t>
            </a:r>
            <a:endParaRPr/>
          </a:p>
          <a:p>
            <a:pPr marL="1371600" lvl="2" indent="-323850" algn="l" rtl="0">
              <a:lnSpc>
                <a:spcPct val="90000"/>
              </a:lnSpc>
              <a:spcBef>
                <a:spcPts val="400"/>
              </a:spcBef>
              <a:spcAft>
                <a:spcPts val="0"/>
              </a:spcAft>
              <a:buSzPts val="1500"/>
              <a:buChar char="•"/>
            </a:pPr>
            <a:r>
              <a:rPr lang="en-US">
                <a:latin typeface="Cambria"/>
                <a:ea typeface="Cambria"/>
                <a:cs typeface="Cambria"/>
                <a:sym typeface="Cambria"/>
              </a:rPr>
              <a:t>Loại exception này không thể bỏ qua được trong quá trình compile, bắt buộc ta phải handle nó.</a:t>
            </a:r>
            <a:endParaRPr/>
          </a:p>
          <a:p>
            <a:pPr marL="1371600" lvl="2" indent="-323850" algn="l" rtl="0">
              <a:lnSpc>
                <a:spcPct val="90000"/>
              </a:lnSpc>
              <a:spcBef>
                <a:spcPts val="400"/>
              </a:spcBef>
              <a:spcAft>
                <a:spcPts val="0"/>
              </a:spcAft>
              <a:buSzPts val="1500"/>
              <a:buChar char="•"/>
            </a:pPr>
            <a:r>
              <a:rPr lang="en-US">
                <a:latin typeface="Cambria"/>
                <a:ea typeface="Cambria"/>
                <a:cs typeface="Cambria"/>
                <a:sym typeface="Cambria"/>
              </a:rPr>
              <a:t>Ví dụ: IOException, FileNotFoundException, NoSuchFieldException, ….</a:t>
            </a:r>
            <a:endParaRPr>
              <a:solidFill>
                <a:schemeClr val="dk1"/>
              </a:solidFill>
              <a:latin typeface="Cambria"/>
              <a:ea typeface="Cambria"/>
              <a:cs typeface="Cambria"/>
              <a:sym typeface="Cambria"/>
            </a:endParaRPr>
          </a:p>
          <a:p>
            <a:pPr marL="914400" lvl="1" indent="-342900" algn="l" rtl="0">
              <a:lnSpc>
                <a:spcPct val="90000"/>
              </a:lnSpc>
              <a:spcBef>
                <a:spcPts val="400"/>
              </a:spcBef>
              <a:spcAft>
                <a:spcPts val="0"/>
              </a:spcAft>
              <a:buSzPts val="1800"/>
              <a:buChar char="•"/>
            </a:pPr>
            <a:r>
              <a:rPr lang="en-US" b="1">
                <a:solidFill>
                  <a:schemeClr val="dk1"/>
                </a:solidFill>
                <a:latin typeface="Cambria"/>
                <a:ea typeface="Cambria"/>
                <a:cs typeface="Cambria"/>
                <a:sym typeface="Cambria"/>
              </a:rPr>
              <a:t>Unchecked exceptions</a:t>
            </a:r>
            <a:r>
              <a:rPr lang="en-US">
                <a:solidFill>
                  <a:schemeClr val="dk1"/>
                </a:solidFill>
                <a:latin typeface="Cambria"/>
                <a:ea typeface="Cambria"/>
                <a:cs typeface="Cambria"/>
                <a:sym typeface="Cambria"/>
              </a:rPr>
              <a:t> − </a:t>
            </a:r>
            <a:r>
              <a:rPr lang="en-US">
                <a:latin typeface="Cambria"/>
                <a:ea typeface="Cambria"/>
                <a:cs typeface="Cambria"/>
                <a:sym typeface="Cambria"/>
              </a:rPr>
              <a:t>Là loại exception xảy ra tại thời điểm thực thi chương trình, nó cũng có thể gọi là </a:t>
            </a:r>
            <a:r>
              <a:rPr lang="en-US" b="1">
                <a:latin typeface="Cambria"/>
                <a:ea typeface="Cambria"/>
                <a:cs typeface="Cambria"/>
                <a:sym typeface="Cambria"/>
              </a:rPr>
              <a:t>runtime exceptions</a:t>
            </a:r>
            <a:r>
              <a:rPr lang="en-US">
                <a:latin typeface="Cambria"/>
                <a:ea typeface="Cambria"/>
                <a:cs typeface="Cambria"/>
                <a:sym typeface="Cambria"/>
              </a:rPr>
              <a:t> đó là programming bugs, lỗi logic của chương trình.</a:t>
            </a:r>
            <a:endParaRPr/>
          </a:p>
          <a:p>
            <a:pPr marL="1371600" lvl="2" indent="-323850" algn="l" rtl="0">
              <a:lnSpc>
                <a:spcPct val="90000"/>
              </a:lnSpc>
              <a:spcBef>
                <a:spcPts val="400"/>
              </a:spcBef>
              <a:spcAft>
                <a:spcPts val="0"/>
              </a:spcAft>
              <a:buSzPts val="1500"/>
              <a:buChar char="•"/>
            </a:pPr>
            <a:r>
              <a:rPr lang="en-US">
                <a:latin typeface="Cambria"/>
                <a:ea typeface="Cambria"/>
                <a:cs typeface="Cambria"/>
                <a:sym typeface="Cambria"/>
              </a:rPr>
              <a:t>Loại exception này được bỏ qua trong quá trình compile, không bắt buộc ta phải handle nó.</a:t>
            </a:r>
            <a:endParaRPr/>
          </a:p>
          <a:p>
            <a:pPr marL="1371600" lvl="2" indent="-323850" algn="l" rtl="0">
              <a:lnSpc>
                <a:spcPct val="90000"/>
              </a:lnSpc>
              <a:spcBef>
                <a:spcPts val="400"/>
              </a:spcBef>
              <a:spcAft>
                <a:spcPts val="0"/>
              </a:spcAft>
              <a:buSzPts val="1500"/>
              <a:buChar char="•"/>
            </a:pPr>
            <a:r>
              <a:rPr lang="en-US">
                <a:solidFill>
                  <a:schemeClr val="dk1"/>
                </a:solidFill>
                <a:latin typeface="Cambria"/>
                <a:ea typeface="Cambria"/>
                <a:cs typeface="Cambria"/>
                <a:sym typeface="Cambria"/>
              </a:rPr>
              <a:t>Ví dụ: NullPointerException, NumberFormatException, ArrayIndexOutOfBoundsException, DivideByZeroException, …</a:t>
            </a:r>
            <a:endParaRPr/>
          </a:p>
          <a:p>
            <a:pPr marL="914400" lvl="1" indent="-228600" algn="l" rtl="0">
              <a:lnSpc>
                <a:spcPct val="90000"/>
              </a:lnSpc>
              <a:spcBef>
                <a:spcPts val="400"/>
              </a:spcBef>
              <a:spcAft>
                <a:spcPts val="0"/>
              </a:spcAft>
              <a:buSzPts val="1800"/>
              <a:buNone/>
            </a:pPr>
            <a:endParaRPr b="1">
              <a:latin typeface="Cambria"/>
              <a:ea typeface="Cambria"/>
              <a:cs typeface="Cambria"/>
              <a:sym typeface="Cambria"/>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52"/>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200" b="1"/>
              <a:t>Exception</a:t>
            </a:r>
            <a:endParaRPr/>
          </a:p>
        </p:txBody>
      </p:sp>
      <p:sp>
        <p:nvSpPr>
          <p:cNvPr id="425" name="Google Shape;425;p52"/>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457200" marR="0" lvl="0" indent="-228600" algn="l" rtl="0">
              <a:lnSpc>
                <a:spcPct val="90000"/>
              </a:lnSpc>
              <a:spcBef>
                <a:spcPts val="800"/>
              </a:spcBef>
              <a:spcAft>
                <a:spcPts val="0"/>
              </a:spcAft>
              <a:buClr>
                <a:schemeClr val="dk1"/>
              </a:buClr>
              <a:buSzPts val="2100"/>
              <a:buFont typeface="Arial"/>
              <a:buNone/>
            </a:pPr>
            <a:endParaRPr/>
          </a:p>
        </p:txBody>
      </p:sp>
      <p:pic>
        <p:nvPicPr>
          <p:cNvPr id="426" name="Google Shape;426;p52"/>
          <p:cNvPicPr preferRelativeResize="0"/>
          <p:nvPr/>
        </p:nvPicPr>
        <p:blipFill rotWithShape="1">
          <a:blip r:embed="rId3">
            <a:alphaModFix/>
          </a:blip>
          <a:srcRect/>
          <a:stretch/>
        </p:blipFill>
        <p:spPr>
          <a:xfrm>
            <a:off x="4572000" y="1173362"/>
            <a:ext cx="4372585" cy="1495634"/>
          </a:xfrm>
          <a:prstGeom prst="rect">
            <a:avLst/>
          </a:prstGeom>
          <a:noFill/>
          <a:ln>
            <a:noFill/>
          </a:ln>
        </p:spPr>
      </p:pic>
      <p:pic>
        <p:nvPicPr>
          <p:cNvPr id="427" name="Google Shape;427;p52"/>
          <p:cNvPicPr preferRelativeResize="0"/>
          <p:nvPr/>
        </p:nvPicPr>
        <p:blipFill rotWithShape="1">
          <a:blip r:embed="rId4">
            <a:alphaModFix/>
          </a:blip>
          <a:srcRect/>
          <a:stretch/>
        </p:blipFill>
        <p:spPr>
          <a:xfrm>
            <a:off x="4552429" y="3028950"/>
            <a:ext cx="4410691" cy="1867161"/>
          </a:xfrm>
          <a:prstGeom prst="rect">
            <a:avLst/>
          </a:prstGeom>
          <a:noFill/>
          <a:ln>
            <a:noFill/>
          </a:ln>
        </p:spPr>
      </p:pic>
      <p:sp>
        <p:nvSpPr>
          <p:cNvPr id="428" name="Google Shape;428;p52"/>
          <p:cNvSpPr/>
          <p:nvPr/>
        </p:nvSpPr>
        <p:spPr>
          <a:xfrm>
            <a:off x="381000" y="3418480"/>
            <a:ext cx="2146028" cy="706582"/>
          </a:xfrm>
          <a:prstGeom prst="rect">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Checked Exception</a:t>
            </a:r>
            <a:endParaRPr sz="1400" b="0" i="0" u="none" strike="noStrike" cap="none">
              <a:solidFill>
                <a:schemeClr val="lt1"/>
              </a:solidFill>
              <a:latin typeface="Arial"/>
              <a:ea typeface="Arial"/>
              <a:cs typeface="Arial"/>
              <a:sym typeface="Arial"/>
            </a:endParaRPr>
          </a:p>
        </p:txBody>
      </p:sp>
      <p:cxnSp>
        <p:nvCxnSpPr>
          <p:cNvPr id="429" name="Google Shape;429;p52"/>
          <p:cNvCxnSpPr>
            <a:stCxn id="428" idx="3"/>
          </p:cNvCxnSpPr>
          <p:nvPr/>
        </p:nvCxnSpPr>
        <p:spPr>
          <a:xfrm>
            <a:off x="2527028" y="3771771"/>
            <a:ext cx="1818300" cy="0"/>
          </a:xfrm>
          <a:prstGeom prst="straightConnector1">
            <a:avLst/>
          </a:prstGeom>
          <a:noFill/>
          <a:ln w="9525" cap="flat" cmpd="sng">
            <a:solidFill>
              <a:srgbClr val="5597D3"/>
            </a:solidFill>
            <a:prstDash val="solid"/>
            <a:round/>
            <a:headEnd type="none" w="sm" len="sm"/>
            <a:tailEnd type="triangle" w="med" len="med"/>
          </a:ln>
        </p:spPr>
      </p:cxnSp>
      <p:sp>
        <p:nvSpPr>
          <p:cNvPr id="430" name="Google Shape;430;p52"/>
          <p:cNvSpPr/>
          <p:nvPr/>
        </p:nvSpPr>
        <p:spPr>
          <a:xfrm>
            <a:off x="381000" y="1521097"/>
            <a:ext cx="2146028" cy="706582"/>
          </a:xfrm>
          <a:prstGeom prst="rect">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Un-Checked Exception</a:t>
            </a:r>
            <a:endParaRPr sz="1400" b="0" i="0" u="none" strike="noStrike" cap="none">
              <a:solidFill>
                <a:schemeClr val="lt1"/>
              </a:solidFill>
              <a:latin typeface="Arial"/>
              <a:ea typeface="Arial"/>
              <a:cs typeface="Arial"/>
              <a:sym typeface="Arial"/>
            </a:endParaRPr>
          </a:p>
        </p:txBody>
      </p:sp>
      <p:cxnSp>
        <p:nvCxnSpPr>
          <p:cNvPr id="431" name="Google Shape;431;p52"/>
          <p:cNvCxnSpPr/>
          <p:nvPr/>
        </p:nvCxnSpPr>
        <p:spPr>
          <a:xfrm>
            <a:off x="2527028" y="1911162"/>
            <a:ext cx="1818409" cy="0"/>
          </a:xfrm>
          <a:prstGeom prst="straightConnector1">
            <a:avLst/>
          </a:prstGeom>
          <a:noFill/>
          <a:ln w="9525" cap="flat" cmpd="sng">
            <a:solidFill>
              <a:srgbClr val="5597D3"/>
            </a:solidFill>
            <a:prstDash val="solid"/>
            <a:round/>
            <a:headEnd type="none" w="sm" len="sm"/>
            <a:tailEnd type="triangle" w="med" len="med"/>
          </a:ln>
        </p:spPr>
      </p:cxn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53"/>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200" b="1"/>
              <a:t>Exception</a:t>
            </a:r>
            <a:endParaRPr/>
          </a:p>
        </p:txBody>
      </p:sp>
      <p:sp>
        <p:nvSpPr>
          <p:cNvPr id="437" name="Google Shape;437;p53"/>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sz="2000">
                <a:solidFill>
                  <a:schemeClr val="dk1"/>
                </a:solidFill>
                <a:latin typeface="Cambria"/>
                <a:ea typeface="Cambria"/>
                <a:cs typeface="Cambria"/>
                <a:sym typeface="Cambria"/>
              </a:rPr>
              <a:t>Catching Exceptions</a:t>
            </a:r>
            <a:endParaRPr sz="2000">
              <a:solidFill>
                <a:schemeClr val="dk1"/>
              </a:solidFill>
              <a:latin typeface="Cambria"/>
              <a:ea typeface="Cambria"/>
              <a:cs typeface="Cambria"/>
              <a:sym typeface="Cambria"/>
            </a:endParaRPr>
          </a:p>
          <a:p>
            <a:pPr marL="914400" lvl="1" indent="-342900" algn="l" rtl="0">
              <a:lnSpc>
                <a:spcPct val="90000"/>
              </a:lnSpc>
              <a:spcBef>
                <a:spcPts val="400"/>
              </a:spcBef>
              <a:spcAft>
                <a:spcPts val="0"/>
              </a:spcAft>
              <a:buSzPts val="1800"/>
              <a:buChar char="•"/>
            </a:pPr>
            <a:r>
              <a:rPr lang="en-US">
                <a:solidFill>
                  <a:schemeClr val="dk1"/>
                </a:solidFill>
                <a:latin typeface="Cambria"/>
                <a:ea typeface="Cambria"/>
                <a:cs typeface="Cambria"/>
                <a:sym typeface="Cambria"/>
              </a:rPr>
              <a:t>Một method bắt ngoại lệ sử dụng 2 từ khóa </a:t>
            </a:r>
            <a:r>
              <a:rPr lang="en-US" b="1">
                <a:solidFill>
                  <a:schemeClr val="dk1"/>
                </a:solidFill>
                <a:latin typeface="Cambria"/>
                <a:ea typeface="Cambria"/>
                <a:cs typeface="Cambria"/>
                <a:sym typeface="Cambria"/>
              </a:rPr>
              <a:t>try</a:t>
            </a:r>
            <a:r>
              <a:rPr lang="en-US">
                <a:solidFill>
                  <a:schemeClr val="dk1"/>
                </a:solidFill>
                <a:latin typeface="Cambria"/>
                <a:ea typeface="Cambria"/>
                <a:cs typeface="Cambria"/>
                <a:sym typeface="Cambria"/>
              </a:rPr>
              <a:t> và </a:t>
            </a:r>
            <a:r>
              <a:rPr lang="en-US" b="1">
                <a:solidFill>
                  <a:schemeClr val="dk1"/>
                </a:solidFill>
                <a:latin typeface="Cambria"/>
                <a:ea typeface="Cambria"/>
                <a:cs typeface="Cambria"/>
                <a:sym typeface="Cambria"/>
              </a:rPr>
              <a:t>catch</a:t>
            </a:r>
            <a:endParaRPr>
              <a:solidFill>
                <a:schemeClr val="dk1"/>
              </a:solidFill>
              <a:latin typeface="Cambria"/>
              <a:ea typeface="Cambria"/>
              <a:cs typeface="Cambria"/>
              <a:sym typeface="Cambria"/>
            </a:endParaRPr>
          </a:p>
          <a:p>
            <a:pPr marL="914400" lvl="1" indent="-342900" algn="l" rtl="0">
              <a:lnSpc>
                <a:spcPct val="90000"/>
              </a:lnSpc>
              <a:spcBef>
                <a:spcPts val="400"/>
              </a:spcBef>
              <a:spcAft>
                <a:spcPts val="0"/>
              </a:spcAft>
              <a:buSzPts val="1800"/>
              <a:buChar char="•"/>
            </a:pPr>
            <a:r>
              <a:rPr lang="en-US">
                <a:solidFill>
                  <a:schemeClr val="dk1"/>
                </a:solidFill>
                <a:latin typeface="Cambria"/>
                <a:ea typeface="Cambria"/>
                <a:cs typeface="Cambria"/>
                <a:sym typeface="Cambria"/>
              </a:rPr>
              <a:t>A try/catch block được đặt xung quanh đoạn code có xảy ra exception </a:t>
            </a:r>
            <a:endParaRPr>
              <a:solidFill>
                <a:schemeClr val="dk1"/>
              </a:solidFill>
              <a:latin typeface="Cambria"/>
              <a:ea typeface="Cambria"/>
              <a:cs typeface="Cambria"/>
              <a:sym typeface="Cambria"/>
            </a:endParaRPr>
          </a:p>
          <a:p>
            <a:pPr marL="914400" lvl="1" indent="-342900" algn="l" rtl="0">
              <a:lnSpc>
                <a:spcPct val="90000"/>
              </a:lnSpc>
              <a:spcBef>
                <a:spcPts val="400"/>
              </a:spcBef>
              <a:spcAft>
                <a:spcPts val="0"/>
              </a:spcAft>
              <a:buSzPts val="1800"/>
              <a:buChar char="•"/>
            </a:pPr>
            <a:r>
              <a:rPr lang="en-US">
                <a:solidFill>
                  <a:schemeClr val="dk1"/>
                </a:solidFill>
                <a:latin typeface="Cambria"/>
                <a:ea typeface="Cambria"/>
                <a:cs typeface="Cambria"/>
                <a:sym typeface="Cambria"/>
              </a:rPr>
              <a:t>Có thể sử dụng Multiple Catch Blocks</a:t>
            </a:r>
            <a:endParaRPr/>
          </a:p>
          <a:p>
            <a:pPr marL="914400" lvl="1" indent="-228600" algn="l" rtl="0">
              <a:lnSpc>
                <a:spcPct val="90000"/>
              </a:lnSpc>
              <a:spcBef>
                <a:spcPts val="400"/>
              </a:spcBef>
              <a:spcAft>
                <a:spcPts val="0"/>
              </a:spcAft>
              <a:buSzPts val="1800"/>
              <a:buNone/>
            </a:pPr>
            <a:endParaRPr>
              <a:latin typeface="Cambria"/>
              <a:ea typeface="Cambria"/>
              <a:cs typeface="Cambria"/>
              <a:sym typeface="Cambria"/>
            </a:endParaRPr>
          </a:p>
        </p:txBody>
      </p:sp>
      <p:pic>
        <p:nvPicPr>
          <p:cNvPr id="438" name="Google Shape;438;p53"/>
          <p:cNvPicPr preferRelativeResize="0"/>
          <p:nvPr/>
        </p:nvPicPr>
        <p:blipFill rotWithShape="1">
          <a:blip r:embed="rId3">
            <a:alphaModFix/>
          </a:blip>
          <a:srcRect/>
          <a:stretch/>
        </p:blipFill>
        <p:spPr>
          <a:xfrm>
            <a:off x="5181600" y="3257550"/>
            <a:ext cx="3239737" cy="1689540"/>
          </a:xfrm>
          <a:prstGeom prst="rect">
            <a:avLst/>
          </a:prstGeom>
          <a:noFill/>
          <a:ln>
            <a:noFill/>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54"/>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200" b="1">
                <a:solidFill>
                  <a:schemeClr val="dk1"/>
                </a:solidFill>
                <a:latin typeface="Cambria"/>
                <a:ea typeface="Cambria"/>
                <a:cs typeface="Cambria"/>
                <a:sym typeface="Cambria"/>
              </a:rPr>
              <a:t>Exception</a:t>
            </a:r>
            <a:endParaRPr b="1"/>
          </a:p>
        </p:txBody>
      </p:sp>
      <p:sp>
        <p:nvSpPr>
          <p:cNvPr id="444" name="Google Shape;444;p54"/>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sz="2000">
                <a:solidFill>
                  <a:schemeClr val="dk1"/>
                </a:solidFill>
                <a:latin typeface="Cambria"/>
                <a:ea typeface="Cambria"/>
                <a:cs typeface="Cambria"/>
                <a:sym typeface="Cambria"/>
              </a:rPr>
              <a:t>Throws/Throw exception</a:t>
            </a:r>
            <a:endParaRPr sz="2000">
              <a:solidFill>
                <a:schemeClr val="dk1"/>
              </a:solidFill>
              <a:latin typeface="Cambria"/>
              <a:ea typeface="Cambria"/>
              <a:cs typeface="Cambria"/>
              <a:sym typeface="Cambria"/>
            </a:endParaRPr>
          </a:p>
          <a:p>
            <a:pPr marL="914400" lvl="1" indent="-342900" algn="l" rtl="0">
              <a:lnSpc>
                <a:spcPct val="90000"/>
              </a:lnSpc>
              <a:spcBef>
                <a:spcPts val="400"/>
              </a:spcBef>
              <a:spcAft>
                <a:spcPts val="0"/>
              </a:spcAft>
              <a:buSzPts val="1800"/>
              <a:buChar char="•"/>
            </a:pPr>
            <a:r>
              <a:rPr lang="en-US">
                <a:solidFill>
                  <a:schemeClr val="dk1"/>
                </a:solidFill>
                <a:latin typeface="Cambria"/>
                <a:ea typeface="Cambria"/>
                <a:cs typeface="Cambria"/>
                <a:sym typeface="Cambria"/>
              </a:rPr>
              <a:t>Nếu một method khong handle checked exception thì method đó phải khai báo sử dụng từ khóa </a:t>
            </a:r>
            <a:r>
              <a:rPr lang="en-US" b="1">
                <a:solidFill>
                  <a:schemeClr val="dk1"/>
                </a:solidFill>
                <a:latin typeface="Cambria"/>
                <a:ea typeface="Cambria"/>
                <a:cs typeface="Cambria"/>
                <a:sym typeface="Cambria"/>
              </a:rPr>
              <a:t>throws. </a:t>
            </a:r>
            <a:r>
              <a:rPr lang="en-US">
                <a:solidFill>
                  <a:schemeClr val="dk1"/>
                </a:solidFill>
                <a:latin typeface="Cambria"/>
                <a:ea typeface="Cambria"/>
                <a:cs typeface="Cambria"/>
                <a:sym typeface="Cambria"/>
              </a:rPr>
              <a:t>Từ khóa này xuất hiện ở cuối method's signature</a:t>
            </a:r>
            <a:endParaRPr/>
          </a:p>
          <a:p>
            <a:pPr marL="914400" lvl="1" indent="-342900" algn="l" rtl="0">
              <a:lnSpc>
                <a:spcPct val="90000"/>
              </a:lnSpc>
              <a:spcBef>
                <a:spcPts val="400"/>
              </a:spcBef>
              <a:spcAft>
                <a:spcPts val="0"/>
              </a:spcAft>
              <a:buSzPts val="1800"/>
              <a:buChar char="•"/>
            </a:pPr>
            <a:r>
              <a:rPr lang="en-US">
                <a:solidFill>
                  <a:schemeClr val="dk1"/>
                </a:solidFill>
                <a:latin typeface="Cambria"/>
                <a:ea typeface="Cambria"/>
                <a:cs typeface="Cambria"/>
                <a:sym typeface="Cambria"/>
              </a:rPr>
              <a:t>You can throw an exception, either a newly instantiated one or an exception that you just caught, by using the </a:t>
            </a:r>
            <a:r>
              <a:rPr lang="en-US" b="1">
                <a:solidFill>
                  <a:schemeClr val="dk1"/>
                </a:solidFill>
                <a:latin typeface="Cambria"/>
                <a:ea typeface="Cambria"/>
                <a:cs typeface="Cambria"/>
                <a:sym typeface="Cambria"/>
              </a:rPr>
              <a:t>throw</a:t>
            </a:r>
            <a:r>
              <a:rPr lang="en-US">
                <a:solidFill>
                  <a:schemeClr val="dk1"/>
                </a:solidFill>
                <a:latin typeface="Cambria"/>
                <a:ea typeface="Cambria"/>
                <a:cs typeface="Cambria"/>
                <a:sym typeface="Cambria"/>
              </a:rPr>
              <a:t> keyword.</a:t>
            </a:r>
            <a:endParaRPr/>
          </a:p>
          <a:p>
            <a:pPr marL="457200" marR="0" lvl="0" indent="-228600" algn="l" rtl="0">
              <a:lnSpc>
                <a:spcPct val="90000"/>
              </a:lnSpc>
              <a:spcBef>
                <a:spcPts val="800"/>
              </a:spcBef>
              <a:spcAft>
                <a:spcPts val="0"/>
              </a:spcAft>
              <a:buClr>
                <a:schemeClr val="dk1"/>
              </a:buClr>
              <a:buSzPts val="2100"/>
              <a:buFont typeface="Arial"/>
              <a:buNone/>
            </a:pPr>
            <a:endParaRPr/>
          </a:p>
        </p:txBody>
      </p:sp>
      <p:pic>
        <p:nvPicPr>
          <p:cNvPr id="445" name="Google Shape;445;p54" descr="C:\Users\thanhtran\Desktop\bv.PNG"/>
          <p:cNvPicPr preferRelativeResize="0"/>
          <p:nvPr/>
        </p:nvPicPr>
        <p:blipFill rotWithShape="1">
          <a:blip r:embed="rId3">
            <a:alphaModFix/>
          </a:blip>
          <a:srcRect/>
          <a:stretch/>
        </p:blipFill>
        <p:spPr>
          <a:xfrm>
            <a:off x="3836382" y="3257550"/>
            <a:ext cx="4279345" cy="1573052"/>
          </a:xfrm>
          <a:prstGeom prst="rect">
            <a:avLst/>
          </a:prstGeom>
          <a:noFill/>
          <a:ln>
            <a:noFill/>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55"/>
          <p:cNvSpPr txBox="1">
            <a:spLocks noGrp="1"/>
          </p:cNvSpPr>
          <p:nvPr>
            <p:ph type="title"/>
          </p:nvPr>
        </p:nvSpPr>
        <p:spPr>
          <a:xfrm>
            <a:off x="3048000" y="273844"/>
            <a:ext cx="5467405"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200" b="1">
                <a:solidFill>
                  <a:schemeClr val="dk1"/>
                </a:solidFill>
              </a:rPr>
              <a:t>Exception</a:t>
            </a:r>
            <a:endParaRPr sz="3200" b="1">
              <a:solidFill>
                <a:schemeClr val="dk1"/>
              </a:solidFill>
            </a:endParaRPr>
          </a:p>
        </p:txBody>
      </p:sp>
      <p:sp>
        <p:nvSpPr>
          <p:cNvPr id="451" name="Google Shape;451;p55"/>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sz="2000">
                <a:solidFill>
                  <a:schemeClr val="dk1"/>
                </a:solidFill>
                <a:latin typeface="Cambria"/>
                <a:ea typeface="Cambria"/>
                <a:cs typeface="Cambria"/>
                <a:sym typeface="Cambria"/>
              </a:rPr>
              <a:t>The Finally Block</a:t>
            </a:r>
            <a:endParaRPr/>
          </a:p>
          <a:p>
            <a:pPr marL="914400" lvl="1" indent="-342900" algn="l" rtl="0">
              <a:lnSpc>
                <a:spcPct val="90000"/>
              </a:lnSpc>
              <a:spcBef>
                <a:spcPts val="400"/>
              </a:spcBef>
              <a:spcAft>
                <a:spcPts val="0"/>
              </a:spcAft>
              <a:buSzPts val="1800"/>
              <a:buChar char="•"/>
            </a:pPr>
            <a:r>
              <a:rPr lang="en-US" b="1">
                <a:latin typeface="Cambria"/>
                <a:ea typeface="Cambria"/>
                <a:cs typeface="Cambria"/>
                <a:sym typeface="Cambria"/>
              </a:rPr>
              <a:t>Khối lệnh finally trong java</a:t>
            </a:r>
            <a:r>
              <a:rPr lang="en-US">
                <a:latin typeface="Cambria"/>
                <a:ea typeface="Cambria"/>
                <a:cs typeface="Cambria"/>
                <a:sym typeface="Cambria"/>
              </a:rPr>
              <a:t> được sử dụng để thực thi các lệnh quan trọng như đóng kết nối, đóng cá stream,...</a:t>
            </a:r>
            <a:endParaRPr/>
          </a:p>
          <a:p>
            <a:pPr marL="914400" lvl="1" indent="-342900" algn="l" rtl="0">
              <a:lnSpc>
                <a:spcPct val="90000"/>
              </a:lnSpc>
              <a:spcBef>
                <a:spcPts val="400"/>
              </a:spcBef>
              <a:spcAft>
                <a:spcPts val="0"/>
              </a:spcAft>
              <a:buSzPts val="1800"/>
              <a:buChar char="•"/>
            </a:pPr>
            <a:r>
              <a:rPr lang="en-US" b="1">
                <a:latin typeface="Cambria"/>
                <a:ea typeface="Cambria"/>
                <a:cs typeface="Cambria"/>
                <a:sym typeface="Cambria"/>
              </a:rPr>
              <a:t>Khối lệnh finally trong java luôn được thực thi</a:t>
            </a:r>
            <a:r>
              <a:rPr lang="en-US">
                <a:latin typeface="Cambria"/>
                <a:ea typeface="Cambria"/>
                <a:cs typeface="Cambria"/>
                <a:sym typeface="Cambria"/>
              </a:rPr>
              <a:t> cho dù có </a:t>
            </a:r>
            <a:r>
              <a:rPr lang="en-US" b="1">
                <a:latin typeface="Cambria"/>
                <a:ea typeface="Cambria"/>
                <a:cs typeface="Cambria"/>
                <a:sym typeface="Cambria"/>
              </a:rPr>
              <a:t>ngoại lệ xảy ra hay không</a:t>
            </a:r>
            <a:r>
              <a:rPr lang="en-US">
                <a:latin typeface="Cambria"/>
                <a:ea typeface="Cambria"/>
                <a:cs typeface="Cambria"/>
                <a:sym typeface="Cambria"/>
              </a:rPr>
              <a:t> hoặc </a:t>
            </a:r>
            <a:r>
              <a:rPr lang="en-US" b="1">
                <a:latin typeface="Cambria"/>
                <a:ea typeface="Cambria"/>
                <a:cs typeface="Cambria"/>
                <a:sym typeface="Cambria"/>
              </a:rPr>
              <a:t>gặp lệnh return</a:t>
            </a:r>
            <a:r>
              <a:rPr lang="en-US">
                <a:latin typeface="Cambria"/>
                <a:ea typeface="Cambria"/>
                <a:cs typeface="Cambria"/>
                <a:sym typeface="Cambria"/>
              </a:rPr>
              <a:t> trong khối try.</a:t>
            </a:r>
            <a:endParaRPr/>
          </a:p>
          <a:p>
            <a:pPr marL="914400" lvl="1" indent="-228600" algn="l" rtl="0">
              <a:lnSpc>
                <a:spcPct val="90000"/>
              </a:lnSpc>
              <a:spcBef>
                <a:spcPts val="400"/>
              </a:spcBef>
              <a:spcAft>
                <a:spcPts val="0"/>
              </a:spcAft>
              <a:buSzPts val="1800"/>
              <a:buNone/>
            </a:pPr>
            <a:endParaRPr>
              <a:latin typeface="Cambria"/>
              <a:ea typeface="Cambria"/>
              <a:cs typeface="Cambria"/>
              <a:sym typeface="Cambria"/>
            </a:endParaRPr>
          </a:p>
        </p:txBody>
      </p:sp>
      <p:pic>
        <p:nvPicPr>
          <p:cNvPr id="452" name="Google Shape;452;p55"/>
          <p:cNvPicPr preferRelativeResize="0"/>
          <p:nvPr/>
        </p:nvPicPr>
        <p:blipFill rotWithShape="1">
          <a:blip r:embed="rId3">
            <a:alphaModFix/>
          </a:blip>
          <a:srcRect/>
          <a:stretch/>
        </p:blipFill>
        <p:spPr>
          <a:xfrm>
            <a:off x="4639255" y="3000919"/>
            <a:ext cx="3874049" cy="1768450"/>
          </a:xfrm>
          <a:prstGeom prst="rect">
            <a:avLst/>
          </a:prstGeom>
          <a:noFill/>
          <a:ln>
            <a:noFill/>
          </a:ln>
        </p:spPr>
      </p:pic>
      <p:pic>
        <p:nvPicPr>
          <p:cNvPr id="453" name="Google Shape;453;p55" descr="flow của khối lệnh finally trong java"/>
          <p:cNvPicPr preferRelativeResize="0"/>
          <p:nvPr/>
        </p:nvPicPr>
        <p:blipFill rotWithShape="1">
          <a:blip r:embed="rId4">
            <a:alphaModFix/>
          </a:blip>
          <a:srcRect/>
          <a:stretch/>
        </p:blipFill>
        <p:spPr>
          <a:xfrm>
            <a:off x="1752600" y="2876550"/>
            <a:ext cx="2393563" cy="2066925"/>
          </a:xfrm>
          <a:prstGeom prst="rect">
            <a:avLst/>
          </a:prstGeom>
          <a:noFill/>
          <a:ln>
            <a:noFill/>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56"/>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200" b="1">
                <a:solidFill>
                  <a:schemeClr val="dk1"/>
                </a:solidFill>
              </a:rPr>
              <a:t>Exception</a:t>
            </a:r>
            <a:endParaRPr sz="3200" b="1"/>
          </a:p>
        </p:txBody>
      </p:sp>
      <p:sp>
        <p:nvSpPr>
          <p:cNvPr id="459" name="Google Shape;459;p56"/>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sz="2000">
                <a:solidFill>
                  <a:schemeClr val="dk1"/>
                </a:solidFill>
                <a:latin typeface="Cambria"/>
                <a:ea typeface="Cambria"/>
                <a:cs typeface="Cambria"/>
                <a:sym typeface="Cambria"/>
              </a:rPr>
              <a:t>Exceptions tự định nghĩa (Custom Exception)</a:t>
            </a:r>
            <a:endParaRPr sz="2000">
              <a:solidFill>
                <a:schemeClr val="dk1"/>
              </a:solidFill>
              <a:latin typeface="Cambria"/>
              <a:ea typeface="Cambria"/>
              <a:cs typeface="Cambria"/>
              <a:sym typeface="Cambria"/>
            </a:endParaRPr>
          </a:p>
          <a:p>
            <a:pPr marL="914400" lvl="1" indent="-342900" algn="l" rtl="0">
              <a:lnSpc>
                <a:spcPct val="90000"/>
              </a:lnSpc>
              <a:spcBef>
                <a:spcPts val="400"/>
              </a:spcBef>
              <a:spcAft>
                <a:spcPts val="0"/>
              </a:spcAft>
              <a:buSzPts val="1800"/>
              <a:buChar char="•"/>
            </a:pPr>
            <a:r>
              <a:rPr lang="en-US" b="1">
                <a:latin typeface="Cambria"/>
                <a:ea typeface="Cambria"/>
                <a:cs typeface="Cambria"/>
                <a:sym typeface="Cambria"/>
              </a:rPr>
              <a:t>Custom Exception</a:t>
            </a:r>
            <a:r>
              <a:rPr lang="en-US">
                <a:latin typeface="Cambria"/>
                <a:ea typeface="Cambria"/>
                <a:cs typeface="Cambria"/>
                <a:sym typeface="Cambria"/>
              </a:rPr>
              <a:t> là ngoại lệ do người dùng tự định nghĩa. Custom Exception trong Java được sử dụng để tùy biến ngoại lệ theo yêu cầu của người dùng.</a:t>
            </a:r>
            <a:endParaRPr>
              <a:solidFill>
                <a:schemeClr val="dk1"/>
              </a:solidFill>
              <a:latin typeface="Cambria"/>
              <a:ea typeface="Cambria"/>
              <a:cs typeface="Cambria"/>
              <a:sym typeface="Cambria"/>
            </a:endParaRPr>
          </a:p>
          <a:p>
            <a:pPr marL="1371600" lvl="2" indent="-323850" algn="l" rtl="0">
              <a:lnSpc>
                <a:spcPct val="90000"/>
              </a:lnSpc>
              <a:spcBef>
                <a:spcPts val="400"/>
              </a:spcBef>
              <a:spcAft>
                <a:spcPts val="0"/>
              </a:spcAft>
              <a:buSzPts val="1500"/>
              <a:buChar char="•"/>
            </a:pPr>
            <a:r>
              <a:rPr lang="en-US">
                <a:latin typeface="Cambria"/>
                <a:ea typeface="Cambria"/>
                <a:cs typeface="Cambria"/>
                <a:sym typeface="Cambria"/>
              </a:rPr>
              <a:t>Thông thường, để tạo ra custom exception thuộc loại </a:t>
            </a:r>
            <a:r>
              <a:rPr lang="en-US" b="1">
                <a:latin typeface="Cambria"/>
                <a:ea typeface="Cambria"/>
                <a:cs typeface="Cambria"/>
                <a:sym typeface="Cambria"/>
              </a:rPr>
              <a:t>checked</a:t>
            </a:r>
            <a:r>
              <a:rPr lang="en-US">
                <a:latin typeface="Cambria"/>
                <a:ea typeface="Cambria"/>
                <a:cs typeface="Cambria"/>
                <a:sym typeface="Cambria"/>
              </a:rPr>
              <a:t> chúng ta kế thừa từ lớp </a:t>
            </a:r>
            <a:r>
              <a:rPr lang="en-US" b="1">
                <a:latin typeface="Cambria"/>
                <a:ea typeface="Cambria"/>
                <a:cs typeface="Cambria"/>
                <a:sym typeface="Cambria"/>
              </a:rPr>
              <a:t>Exception</a:t>
            </a:r>
            <a:r>
              <a:rPr lang="en-US">
                <a:latin typeface="Cambria"/>
                <a:ea typeface="Cambria"/>
                <a:cs typeface="Cambria"/>
                <a:sym typeface="Cambria"/>
              </a:rPr>
              <a:t>. Để tạo custom exception thuộc loại </a:t>
            </a:r>
            <a:r>
              <a:rPr lang="en-US" b="1">
                <a:latin typeface="Cambria"/>
                <a:ea typeface="Cambria"/>
                <a:cs typeface="Cambria"/>
                <a:sym typeface="Cambria"/>
              </a:rPr>
              <a:t>unchecked</a:t>
            </a:r>
            <a:r>
              <a:rPr lang="en-US">
                <a:latin typeface="Cambria"/>
                <a:ea typeface="Cambria"/>
                <a:cs typeface="Cambria"/>
                <a:sym typeface="Cambria"/>
              </a:rPr>
              <a:t> chúng ta kế thừa từ lớp </a:t>
            </a:r>
            <a:r>
              <a:rPr lang="en-US" b="1">
                <a:latin typeface="Cambria"/>
                <a:ea typeface="Cambria"/>
                <a:cs typeface="Cambria"/>
                <a:sym typeface="Cambria"/>
              </a:rPr>
              <a:t>RuntimeException</a:t>
            </a:r>
            <a:r>
              <a:rPr lang="en-US">
                <a:latin typeface="Cambria"/>
                <a:ea typeface="Cambria"/>
                <a:cs typeface="Cambria"/>
                <a:sym typeface="Cambria"/>
              </a:rPr>
              <a:t>.</a:t>
            </a:r>
            <a:endParaRPr>
              <a:solidFill>
                <a:schemeClr val="dk1"/>
              </a:solidFill>
              <a:latin typeface="Cambria"/>
              <a:ea typeface="Cambria"/>
              <a:cs typeface="Cambria"/>
              <a:sym typeface="Cambria"/>
            </a:endParaRPr>
          </a:p>
          <a:p>
            <a:pPr marL="914400" lvl="1" indent="-228600" algn="l" rtl="0">
              <a:lnSpc>
                <a:spcPct val="90000"/>
              </a:lnSpc>
              <a:spcBef>
                <a:spcPts val="400"/>
              </a:spcBef>
              <a:spcAft>
                <a:spcPts val="0"/>
              </a:spcAft>
              <a:buSzPts val="1800"/>
              <a:buNone/>
            </a:pPr>
            <a:endParaRPr>
              <a:latin typeface="Cambria"/>
              <a:ea typeface="Cambria"/>
              <a:cs typeface="Cambria"/>
              <a:sym typeface="Cambria"/>
            </a:endParaRPr>
          </a:p>
        </p:txBody>
      </p:sp>
      <p:pic>
        <p:nvPicPr>
          <p:cNvPr id="460" name="Google Shape;460;p56"/>
          <p:cNvPicPr preferRelativeResize="0"/>
          <p:nvPr/>
        </p:nvPicPr>
        <p:blipFill rotWithShape="1">
          <a:blip r:embed="rId3">
            <a:alphaModFix/>
          </a:blip>
          <a:srcRect/>
          <a:stretch/>
        </p:blipFill>
        <p:spPr>
          <a:xfrm>
            <a:off x="1905000" y="3486150"/>
            <a:ext cx="6524625" cy="952500"/>
          </a:xfrm>
          <a:prstGeom prst="rect">
            <a:avLst/>
          </a:prstGeom>
          <a:noFill/>
          <a:ln>
            <a:noFill/>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57"/>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a:t>DAO &amp; DTO</a:t>
            </a:r>
            <a:endParaRPr/>
          </a:p>
        </p:txBody>
      </p:sp>
      <p:sp>
        <p:nvSpPr>
          <p:cNvPr id="466" name="Google Shape;466;p57"/>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b="1"/>
              <a:t>Data Access Object (DAO)</a:t>
            </a:r>
            <a:r>
              <a:rPr lang="en-US"/>
              <a:t> Pattern là một trong những Pattern thuộc nhóm cấu trúc (Structural Pattern). </a:t>
            </a:r>
            <a:endParaRPr/>
          </a:p>
          <a:p>
            <a:pPr marL="914400" lvl="1" indent="-342900" algn="l" rtl="0">
              <a:lnSpc>
                <a:spcPct val="90000"/>
              </a:lnSpc>
              <a:spcBef>
                <a:spcPts val="400"/>
              </a:spcBef>
              <a:spcAft>
                <a:spcPts val="0"/>
              </a:spcAft>
              <a:buSzPts val="1800"/>
              <a:buChar char="•"/>
            </a:pPr>
            <a:r>
              <a:rPr lang="en-US">
                <a:latin typeface="Cambria"/>
                <a:ea typeface="Cambria"/>
                <a:cs typeface="Cambria"/>
                <a:sym typeface="Cambria"/>
              </a:rPr>
              <a:t>DAO Pattern dựa trên các nguyên tắc thiết kế </a:t>
            </a:r>
            <a:r>
              <a:rPr lang="en-US" b="1">
                <a:latin typeface="Cambria"/>
                <a:ea typeface="Cambria"/>
                <a:cs typeface="Cambria"/>
                <a:sym typeface="Cambria"/>
              </a:rPr>
              <a:t>abstraction</a:t>
            </a:r>
            <a:r>
              <a:rPr lang="en-US">
                <a:latin typeface="Cambria"/>
                <a:ea typeface="Cambria"/>
                <a:cs typeface="Cambria"/>
                <a:sym typeface="Cambria"/>
              </a:rPr>
              <a:t> và </a:t>
            </a:r>
            <a:r>
              <a:rPr lang="en-US" b="1">
                <a:latin typeface="Cambria"/>
                <a:ea typeface="Cambria"/>
                <a:cs typeface="Cambria"/>
                <a:sym typeface="Cambria"/>
              </a:rPr>
              <a:t>encapsulation</a:t>
            </a:r>
            <a:r>
              <a:rPr lang="en-US">
                <a:latin typeface="Cambria"/>
                <a:ea typeface="Cambria"/>
                <a:cs typeface="Cambria"/>
                <a:sym typeface="Cambria"/>
              </a:rPr>
              <a:t>. Nó bảo vệ phần còn lại của ứng dụng khỏi mọi thay đổi trong lớp lưu trữ</a:t>
            </a:r>
            <a:endParaRPr>
              <a:latin typeface="Cambria"/>
              <a:ea typeface="Cambria"/>
              <a:cs typeface="Cambria"/>
              <a:sym typeface="Cambria"/>
            </a:endParaRPr>
          </a:p>
          <a:p>
            <a:pPr marL="914400" lvl="1" indent="-342900" algn="l" rtl="0">
              <a:lnSpc>
                <a:spcPct val="90000"/>
              </a:lnSpc>
              <a:spcBef>
                <a:spcPts val="400"/>
              </a:spcBef>
              <a:spcAft>
                <a:spcPts val="0"/>
              </a:spcAft>
              <a:buSzPts val="1800"/>
              <a:buChar char="•"/>
            </a:pPr>
            <a:r>
              <a:rPr lang="en-US">
                <a:latin typeface="Cambria"/>
                <a:ea typeface="Cambria"/>
                <a:cs typeface="Cambria"/>
                <a:sym typeface="Cambria"/>
              </a:rPr>
              <a:t>Trong Java, DAO được triển khai theo nhiều cách khác nhau như Java Persistence API,  Enterprise Java Bean (EJB), Object-relational mapping (ORM) với các implement cụ thể như Hibernate, iBATIS, Spring JPA, …</a:t>
            </a:r>
            <a:endParaRPr>
              <a:latin typeface="Cambria"/>
              <a:ea typeface="Cambria"/>
              <a:cs typeface="Cambria"/>
              <a:sym typeface="Cambria"/>
            </a:endParaRPr>
          </a:p>
        </p:txBody>
      </p:sp>
      <p:pic>
        <p:nvPicPr>
          <p:cNvPr id="467" name="Google Shape;467;p57" descr="https://gpcoder.com/wp-content/uploads/2019/01/design-patterns-dao-intro.png"/>
          <p:cNvPicPr preferRelativeResize="0"/>
          <p:nvPr/>
        </p:nvPicPr>
        <p:blipFill rotWithShape="1">
          <a:blip r:embed="rId3">
            <a:alphaModFix/>
          </a:blip>
          <a:srcRect/>
          <a:stretch/>
        </p:blipFill>
        <p:spPr>
          <a:xfrm>
            <a:off x="2438400" y="3943350"/>
            <a:ext cx="3924300" cy="657226"/>
          </a:xfrm>
          <a:prstGeom prst="rect">
            <a:avLst/>
          </a:prstGeom>
          <a:noFill/>
          <a:ln>
            <a:noFill/>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58"/>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a:t>DAO &amp; DTO</a:t>
            </a:r>
            <a:endParaRPr/>
          </a:p>
        </p:txBody>
      </p:sp>
      <p:sp>
        <p:nvSpPr>
          <p:cNvPr id="473" name="Google Shape;473;p58"/>
          <p:cNvSpPr txBox="1">
            <a:spLocks noGrp="1"/>
          </p:cNvSpPr>
          <p:nvPr>
            <p:ph type="body" idx="1"/>
          </p:nvPr>
        </p:nvSpPr>
        <p:spPr>
          <a:xfrm>
            <a:off x="228600" y="1428750"/>
            <a:ext cx="4267200" cy="3263400"/>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sz="1300" b="1"/>
              <a:t>BusinessObject</a:t>
            </a:r>
            <a:r>
              <a:rPr lang="en-US" sz="1300"/>
              <a:t> : đại diện cho Client, yêu cầu truy cập vào nguồn dữ liệu để lấy và lưu trữ dữ liệu.</a:t>
            </a:r>
            <a:endParaRPr/>
          </a:p>
          <a:p>
            <a:pPr marL="457200" marR="0" lvl="0" indent="-361950" algn="l" rtl="0">
              <a:lnSpc>
                <a:spcPct val="90000"/>
              </a:lnSpc>
              <a:spcBef>
                <a:spcPts val="800"/>
              </a:spcBef>
              <a:spcAft>
                <a:spcPts val="0"/>
              </a:spcAft>
              <a:buClr>
                <a:schemeClr val="dk1"/>
              </a:buClr>
              <a:buSzPts val="2100"/>
              <a:buFont typeface="Arial"/>
              <a:buChar char="•"/>
            </a:pPr>
            <a:r>
              <a:rPr lang="en-US" sz="1300" b="1"/>
              <a:t>DataAccessObject</a:t>
            </a:r>
            <a:r>
              <a:rPr lang="en-US" sz="1300"/>
              <a:t> (DAO): là một interface định nghĩa các phương thức trừu tượng việc triển khai truy cập dữ liệu cơ bản cho BusinessObject để cho phép truy cập vào nguồn dữ liệu (DataSource).</a:t>
            </a:r>
            <a:endParaRPr/>
          </a:p>
          <a:p>
            <a:pPr marL="457200" marR="0" lvl="0" indent="-361950" algn="l" rtl="0">
              <a:lnSpc>
                <a:spcPct val="90000"/>
              </a:lnSpc>
              <a:spcBef>
                <a:spcPts val="800"/>
              </a:spcBef>
              <a:spcAft>
                <a:spcPts val="0"/>
              </a:spcAft>
              <a:buClr>
                <a:schemeClr val="dk1"/>
              </a:buClr>
              <a:buSzPts val="2100"/>
              <a:buFont typeface="Arial"/>
              <a:buChar char="•"/>
            </a:pPr>
            <a:r>
              <a:rPr lang="en-US" sz="1300" b="1"/>
              <a:t>DataAccessObjectConcrete</a:t>
            </a:r>
            <a:r>
              <a:rPr lang="en-US" sz="1300"/>
              <a:t> : cài đặt các phương thức được định nghĩa trong DAO, lớp này sẽ thao tác trực tiếp với nguồn dữ liệu (DataSource).</a:t>
            </a:r>
            <a:endParaRPr/>
          </a:p>
          <a:p>
            <a:pPr marL="457200" marR="0" lvl="0" indent="-361950" algn="l" rtl="0">
              <a:lnSpc>
                <a:spcPct val="90000"/>
              </a:lnSpc>
              <a:spcBef>
                <a:spcPts val="800"/>
              </a:spcBef>
              <a:spcAft>
                <a:spcPts val="0"/>
              </a:spcAft>
              <a:buClr>
                <a:schemeClr val="dk1"/>
              </a:buClr>
              <a:buSzPts val="2100"/>
              <a:buFont typeface="Arial"/>
              <a:buChar char="•"/>
            </a:pPr>
            <a:r>
              <a:rPr lang="en-US" sz="1300" b="1"/>
              <a:t>DataSource</a:t>
            </a:r>
            <a:r>
              <a:rPr lang="en-US" sz="1300"/>
              <a:t> : là nơi chứa dữ liệu, nó có thể là database, xml, json, text file, webservice, …</a:t>
            </a:r>
            <a:endParaRPr/>
          </a:p>
          <a:p>
            <a:pPr marL="457200" marR="0" lvl="0" indent="-361950" algn="l" rtl="0">
              <a:lnSpc>
                <a:spcPct val="90000"/>
              </a:lnSpc>
              <a:spcBef>
                <a:spcPts val="800"/>
              </a:spcBef>
              <a:spcAft>
                <a:spcPts val="0"/>
              </a:spcAft>
              <a:buClr>
                <a:schemeClr val="dk1"/>
              </a:buClr>
              <a:buSzPts val="2100"/>
              <a:buFont typeface="Arial"/>
              <a:buChar char="•"/>
            </a:pPr>
            <a:r>
              <a:rPr lang="en-US" sz="1300" b="1"/>
              <a:t>TransferObject</a:t>
            </a:r>
            <a:r>
              <a:rPr lang="en-US" sz="1300"/>
              <a:t> : là một POJO (Plain old Java object) object, chứa các phương thức get/set được sử dụng để lưu trữ dữ liệu và được sử dụng trong DAO class.</a:t>
            </a:r>
            <a:endParaRPr/>
          </a:p>
          <a:p>
            <a:pPr marL="457200" marR="0" lvl="0" indent="-228600" algn="l" rtl="0">
              <a:lnSpc>
                <a:spcPct val="90000"/>
              </a:lnSpc>
              <a:spcBef>
                <a:spcPts val="800"/>
              </a:spcBef>
              <a:spcAft>
                <a:spcPts val="0"/>
              </a:spcAft>
              <a:buClr>
                <a:schemeClr val="dk1"/>
              </a:buClr>
              <a:buSzPts val="2100"/>
              <a:buFont typeface="Arial"/>
              <a:buNone/>
            </a:pPr>
            <a:endParaRPr/>
          </a:p>
        </p:txBody>
      </p:sp>
      <p:pic>
        <p:nvPicPr>
          <p:cNvPr id="474" name="Google Shape;474;p58" descr="https://gpcoder.com/wp-content/uploads/2019/01/design-patterns-dao-diagram.png"/>
          <p:cNvPicPr preferRelativeResize="0"/>
          <p:nvPr/>
        </p:nvPicPr>
        <p:blipFill rotWithShape="1">
          <a:blip r:embed="rId3">
            <a:alphaModFix/>
          </a:blip>
          <a:srcRect/>
          <a:stretch/>
        </p:blipFill>
        <p:spPr>
          <a:xfrm>
            <a:off x="4572000" y="1581150"/>
            <a:ext cx="4493002" cy="2675406"/>
          </a:xfrm>
          <a:prstGeom prst="rect">
            <a:avLst/>
          </a:prstGeom>
          <a:noFill/>
          <a:ln>
            <a:noFill/>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59"/>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a:t>DAO &amp; DTO</a:t>
            </a:r>
            <a:endParaRPr/>
          </a:p>
        </p:txBody>
      </p:sp>
      <p:sp>
        <p:nvSpPr>
          <p:cNvPr id="480" name="Google Shape;480;p59"/>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b="1"/>
              <a:t>Transfer Object/ Data Transfer Object Pattern</a:t>
            </a:r>
            <a:r>
              <a:rPr lang="en-US"/>
              <a:t> là một dạng Architectural Design Pattern, được sử dụng khi chúng ta muốn truyền dữ liệu qua lại giữa các tầng trong ứng dụng, giữa Client – Server. </a:t>
            </a:r>
            <a:endParaRPr/>
          </a:p>
          <a:p>
            <a:pPr marL="914400" lvl="1" indent="-342900" algn="l" rtl="0">
              <a:lnSpc>
                <a:spcPct val="90000"/>
              </a:lnSpc>
              <a:spcBef>
                <a:spcPts val="400"/>
              </a:spcBef>
              <a:spcAft>
                <a:spcPts val="0"/>
              </a:spcAft>
              <a:buSzPts val="1800"/>
              <a:buChar char="•"/>
            </a:pPr>
            <a:r>
              <a:rPr lang="en-US"/>
              <a:t>Data Transfer Object (DTO) còn được gọi là </a:t>
            </a:r>
            <a:r>
              <a:rPr lang="en-US" b="1"/>
              <a:t>Value Object</a:t>
            </a:r>
            <a:r>
              <a:rPr lang="en-US"/>
              <a:t> (VO).</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200" b="1"/>
              <a:t>Cài đặt</a:t>
            </a:r>
            <a:endParaRPr/>
          </a:p>
        </p:txBody>
      </p:sp>
      <p:sp>
        <p:nvSpPr>
          <p:cNvPr id="115" name="Google Shape;115;p6"/>
          <p:cNvSpPr txBox="1">
            <a:spLocks noGrp="1"/>
          </p:cNvSpPr>
          <p:nvPr>
            <p:ph type="body" idx="1"/>
          </p:nvPr>
        </p:nvSpPr>
        <p:spPr>
          <a:xfrm>
            <a:off x="381000" y="1200150"/>
            <a:ext cx="7886700" cy="3263400"/>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sz="2000"/>
              <a:t>Jdk 8</a:t>
            </a:r>
            <a:endParaRPr/>
          </a:p>
          <a:p>
            <a:pPr marL="914400" lvl="1" indent="-342900" algn="l" rtl="0">
              <a:lnSpc>
                <a:spcPct val="90000"/>
              </a:lnSpc>
              <a:spcBef>
                <a:spcPts val="400"/>
              </a:spcBef>
              <a:spcAft>
                <a:spcPts val="0"/>
              </a:spcAft>
              <a:buSzPts val="1800"/>
              <a:buChar char="•"/>
            </a:pPr>
            <a:r>
              <a:rPr lang="en-US" u="sng">
                <a:solidFill>
                  <a:schemeClr val="hlink"/>
                </a:solidFill>
                <a:latin typeface="Cambria"/>
                <a:ea typeface="Cambria"/>
                <a:cs typeface="Cambria"/>
                <a:sym typeface="Cambria"/>
                <a:hlinkClick r:id="rId3"/>
              </a:rPr>
              <a:t>https://www.oracle.com/java/technologies/javase/javase-jdk8-downloads.html</a:t>
            </a:r>
            <a:endParaRPr>
              <a:latin typeface="Cambria"/>
              <a:ea typeface="Cambria"/>
              <a:cs typeface="Cambria"/>
              <a:sym typeface="Cambria"/>
            </a:endParaRPr>
          </a:p>
          <a:p>
            <a:pPr marL="914400" lvl="1" indent="-342900" algn="l" rtl="0">
              <a:lnSpc>
                <a:spcPct val="90000"/>
              </a:lnSpc>
              <a:spcBef>
                <a:spcPts val="400"/>
              </a:spcBef>
              <a:spcAft>
                <a:spcPts val="0"/>
              </a:spcAft>
              <a:buSzPts val="1800"/>
              <a:buChar char="•"/>
            </a:pPr>
            <a:r>
              <a:rPr lang="en-US" sz="1600">
                <a:latin typeface="Cambria"/>
                <a:ea typeface="Cambria"/>
                <a:cs typeface="Cambria"/>
                <a:sym typeface="Cambria"/>
              </a:rPr>
              <a:t>Install </a:t>
            </a:r>
            <a:endParaRPr/>
          </a:p>
          <a:p>
            <a:pPr marL="914400" lvl="1" indent="-342900" algn="l" rtl="0">
              <a:lnSpc>
                <a:spcPct val="90000"/>
              </a:lnSpc>
              <a:spcBef>
                <a:spcPts val="400"/>
              </a:spcBef>
              <a:spcAft>
                <a:spcPts val="0"/>
              </a:spcAft>
              <a:buSzPts val="1800"/>
              <a:buChar char="•"/>
            </a:pPr>
            <a:r>
              <a:rPr lang="en-US" sz="1600">
                <a:latin typeface="Cambria"/>
                <a:ea typeface="Cambria"/>
                <a:cs typeface="Cambria"/>
                <a:sym typeface="Cambria"/>
              </a:rPr>
              <a:t>Cấu hình biến môi trường cho Java:</a:t>
            </a:r>
            <a:endParaRPr sz="1600">
              <a:latin typeface="Cambria"/>
              <a:ea typeface="Cambria"/>
              <a:cs typeface="Cambria"/>
              <a:sym typeface="Cambria"/>
            </a:endParaRPr>
          </a:p>
          <a:p>
            <a:pPr marL="1371600" lvl="2" indent="-323850" algn="l" rtl="0">
              <a:lnSpc>
                <a:spcPct val="90000"/>
              </a:lnSpc>
              <a:spcBef>
                <a:spcPts val="400"/>
              </a:spcBef>
              <a:spcAft>
                <a:spcPts val="0"/>
              </a:spcAft>
              <a:buSzPts val="1500"/>
              <a:buChar char="•"/>
            </a:pPr>
            <a:r>
              <a:rPr lang="en-US" sz="1400">
                <a:latin typeface="Cambria"/>
                <a:ea typeface="Cambria"/>
                <a:cs typeface="Cambria"/>
                <a:sym typeface="Cambria"/>
              </a:rPr>
              <a:t>Nhấn phải chuột vào Computer, chọn Properties.</a:t>
            </a:r>
            <a:endParaRPr sz="1400">
              <a:latin typeface="Cambria"/>
              <a:ea typeface="Cambria"/>
              <a:cs typeface="Cambria"/>
              <a:sym typeface="Cambria"/>
            </a:endParaRPr>
          </a:p>
          <a:p>
            <a:pPr marL="1371600" lvl="2" indent="-323850" algn="l" rtl="0">
              <a:lnSpc>
                <a:spcPct val="90000"/>
              </a:lnSpc>
              <a:spcBef>
                <a:spcPts val="400"/>
              </a:spcBef>
              <a:spcAft>
                <a:spcPts val="0"/>
              </a:spcAft>
              <a:buSzPts val="1500"/>
              <a:buChar char="•"/>
            </a:pPr>
            <a:r>
              <a:rPr lang="en-US" sz="1400">
                <a:latin typeface="Cambria"/>
                <a:ea typeface="Cambria"/>
                <a:cs typeface="Cambria"/>
                <a:sym typeface="Cambria"/>
              </a:rPr>
              <a:t>Click Advanced System settings và chọn Environment Variables.</a:t>
            </a:r>
            <a:endParaRPr/>
          </a:p>
          <a:p>
            <a:pPr marL="1371600" lvl="2" indent="-323850" algn="l" rtl="0">
              <a:lnSpc>
                <a:spcPct val="90000"/>
              </a:lnSpc>
              <a:spcBef>
                <a:spcPts val="400"/>
              </a:spcBef>
              <a:spcAft>
                <a:spcPts val="0"/>
              </a:spcAft>
              <a:buSzPts val="1500"/>
              <a:buChar char="•"/>
            </a:pPr>
            <a:r>
              <a:rPr lang="en-US" sz="1400">
                <a:latin typeface="Cambria"/>
                <a:ea typeface="Cambria"/>
                <a:cs typeface="Cambria"/>
                <a:sym typeface="Cambria"/>
              </a:rPr>
              <a:t>Nhấn </a:t>
            </a:r>
            <a:r>
              <a:rPr lang="en-US" sz="1400" b="1" i="1">
                <a:latin typeface="Cambria"/>
                <a:ea typeface="Cambria"/>
                <a:cs typeface="Cambria"/>
                <a:sym typeface="Cambria"/>
              </a:rPr>
              <a:t>New</a:t>
            </a:r>
            <a:r>
              <a:rPr lang="en-US" sz="1400">
                <a:latin typeface="Cambria"/>
                <a:ea typeface="Cambria"/>
                <a:cs typeface="Cambria"/>
                <a:sym typeface="Cambria"/>
              </a:rPr>
              <a:t> để tạo mới một biến môi trường có tên </a:t>
            </a:r>
            <a:r>
              <a:rPr lang="en-US" sz="1400" b="1">
                <a:latin typeface="Cambria"/>
                <a:ea typeface="Cambria"/>
                <a:cs typeface="Cambria"/>
                <a:sym typeface="Cambria"/>
              </a:rPr>
              <a:t>JAVA_HOME</a:t>
            </a:r>
            <a:r>
              <a:rPr lang="en-US" sz="1400">
                <a:latin typeface="Cambria"/>
                <a:ea typeface="Cambria"/>
                <a:cs typeface="Cambria"/>
                <a:sym typeface="Cambria"/>
              </a:rPr>
              <a:t>.</a:t>
            </a:r>
            <a:endParaRPr/>
          </a:p>
          <a:p>
            <a:pPr marL="1371600" lvl="2" indent="-323850" algn="l" rtl="0">
              <a:lnSpc>
                <a:spcPct val="90000"/>
              </a:lnSpc>
              <a:spcBef>
                <a:spcPts val="400"/>
              </a:spcBef>
              <a:spcAft>
                <a:spcPts val="0"/>
              </a:spcAft>
              <a:buSzPts val="1500"/>
              <a:buChar char="•"/>
            </a:pPr>
            <a:r>
              <a:rPr lang="en-US" sz="1400">
                <a:latin typeface="Cambria"/>
                <a:ea typeface="Cambria"/>
                <a:cs typeface="Cambria"/>
                <a:sym typeface="Cambria"/>
              </a:rPr>
              <a:t>Nhập giá trị biến là đường dẫn jdk vừa cài đặt</a:t>
            </a:r>
            <a:endParaRPr/>
          </a:p>
          <a:p>
            <a:pPr marL="1828800" lvl="3" indent="-317500" algn="l" rtl="0">
              <a:lnSpc>
                <a:spcPct val="90000"/>
              </a:lnSpc>
              <a:spcBef>
                <a:spcPts val="400"/>
              </a:spcBef>
              <a:spcAft>
                <a:spcPts val="0"/>
              </a:spcAft>
              <a:buSzPts val="1400"/>
              <a:buChar char="•"/>
            </a:pPr>
            <a:r>
              <a:rPr lang="en-US">
                <a:latin typeface="Cambria"/>
                <a:ea typeface="Cambria"/>
                <a:cs typeface="Cambria"/>
                <a:sym typeface="Cambria"/>
              </a:rPr>
              <a:t>Ex: </a:t>
            </a:r>
            <a:r>
              <a:rPr lang="en-US">
                <a:solidFill>
                  <a:srgbClr val="FF0000"/>
                </a:solidFill>
                <a:latin typeface="Cambria"/>
                <a:ea typeface="Cambria"/>
                <a:cs typeface="Cambria"/>
                <a:sym typeface="Cambria"/>
              </a:rPr>
              <a:t>JAVA_HOME = C:\Program Files\Java\jdk1.8.0_251</a:t>
            </a:r>
            <a:endParaRPr>
              <a:solidFill>
                <a:srgbClr val="FF0000"/>
              </a:solidFill>
              <a:latin typeface="Cambria"/>
              <a:ea typeface="Cambria"/>
              <a:cs typeface="Cambria"/>
              <a:sym typeface="Cambria"/>
            </a:endParaRPr>
          </a:p>
          <a:p>
            <a:pPr marL="1371600" lvl="2" indent="-323850" algn="l" rtl="0">
              <a:lnSpc>
                <a:spcPct val="90000"/>
              </a:lnSpc>
              <a:spcBef>
                <a:spcPts val="400"/>
              </a:spcBef>
              <a:spcAft>
                <a:spcPts val="0"/>
              </a:spcAft>
              <a:buSzPts val="1500"/>
              <a:buChar char="•"/>
            </a:pPr>
            <a:r>
              <a:rPr lang="en-US" sz="1400">
                <a:latin typeface="Cambria"/>
                <a:ea typeface="Cambria"/>
                <a:cs typeface="Cambria"/>
                <a:sym typeface="Cambria"/>
              </a:rPr>
              <a:t>Click OK.</a:t>
            </a:r>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60"/>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a:t>DAO &amp; DTO</a:t>
            </a:r>
            <a:endParaRPr/>
          </a:p>
        </p:txBody>
      </p:sp>
      <p:sp>
        <p:nvSpPr>
          <p:cNvPr id="486" name="Google Shape;486;p60"/>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457200" marR="0" lvl="0" indent="-228600" algn="l" rtl="0">
              <a:lnSpc>
                <a:spcPct val="90000"/>
              </a:lnSpc>
              <a:spcBef>
                <a:spcPts val="800"/>
              </a:spcBef>
              <a:spcAft>
                <a:spcPts val="0"/>
              </a:spcAft>
              <a:buClr>
                <a:schemeClr val="dk1"/>
              </a:buClr>
              <a:buSzPts val="2100"/>
              <a:buFont typeface="Arial"/>
              <a:buNone/>
            </a:pPr>
            <a:endParaRPr/>
          </a:p>
        </p:txBody>
      </p:sp>
      <p:pic>
        <p:nvPicPr>
          <p:cNvPr id="487" name="Google Shape;487;p60" descr="https://gpcoder.com/wp-content/uploads/2019/02/design-patterns-dto-example.png"/>
          <p:cNvPicPr preferRelativeResize="0"/>
          <p:nvPr/>
        </p:nvPicPr>
        <p:blipFill rotWithShape="1">
          <a:blip r:embed="rId3">
            <a:alphaModFix/>
          </a:blip>
          <a:srcRect/>
          <a:stretch/>
        </p:blipFill>
        <p:spPr>
          <a:xfrm>
            <a:off x="1447800" y="1428750"/>
            <a:ext cx="5912393" cy="2879369"/>
          </a:xfrm>
          <a:prstGeom prst="rect">
            <a:avLst/>
          </a:prstGeom>
          <a:noFill/>
          <a:ln>
            <a:noFill/>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61"/>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a:t>DAO &amp; DTO</a:t>
            </a:r>
            <a:endParaRPr/>
          </a:p>
        </p:txBody>
      </p:sp>
      <p:sp>
        <p:nvSpPr>
          <p:cNvPr id="493" name="Google Shape;493;p61"/>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457200" marR="0" lvl="0" indent="-228600" algn="l" rtl="0">
              <a:lnSpc>
                <a:spcPct val="90000"/>
              </a:lnSpc>
              <a:spcBef>
                <a:spcPts val="800"/>
              </a:spcBef>
              <a:spcAft>
                <a:spcPts val="0"/>
              </a:spcAft>
              <a:buClr>
                <a:schemeClr val="dk1"/>
              </a:buClr>
              <a:buSzPts val="2100"/>
              <a:buFont typeface="Arial"/>
              <a:buNone/>
            </a:pPr>
            <a:endParaRPr/>
          </a:p>
        </p:txBody>
      </p:sp>
      <p:pic>
        <p:nvPicPr>
          <p:cNvPr id="494" name="Google Shape;494;p61" descr="https://gpcoder.com/wp-content/uploads/2019/01/design-patterns-dao-example.png"/>
          <p:cNvPicPr preferRelativeResize="0"/>
          <p:nvPr/>
        </p:nvPicPr>
        <p:blipFill rotWithShape="1">
          <a:blip r:embed="rId3">
            <a:alphaModFix/>
          </a:blip>
          <a:srcRect/>
          <a:stretch/>
        </p:blipFill>
        <p:spPr>
          <a:xfrm>
            <a:off x="1676400" y="1581150"/>
            <a:ext cx="5482166" cy="281940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7"/>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200" b="1"/>
              <a:t>Cài đặt</a:t>
            </a:r>
            <a:endParaRPr/>
          </a:p>
        </p:txBody>
      </p:sp>
      <p:sp>
        <p:nvSpPr>
          <p:cNvPr id="121" name="Google Shape;121;p7"/>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914400" lvl="1" indent="-342900" algn="l" rtl="0">
              <a:lnSpc>
                <a:spcPct val="90000"/>
              </a:lnSpc>
              <a:spcBef>
                <a:spcPts val="400"/>
              </a:spcBef>
              <a:spcAft>
                <a:spcPts val="0"/>
              </a:spcAft>
              <a:buSzPts val="1800"/>
              <a:buChar char="•"/>
            </a:pPr>
            <a:r>
              <a:rPr lang="en-US" sz="1700"/>
              <a:t>Update PATH:</a:t>
            </a:r>
            <a:endParaRPr sz="1700"/>
          </a:p>
          <a:p>
            <a:pPr marL="1371600" lvl="2" indent="-323850" algn="l" rtl="0">
              <a:lnSpc>
                <a:spcPct val="90000"/>
              </a:lnSpc>
              <a:spcBef>
                <a:spcPts val="400"/>
              </a:spcBef>
              <a:spcAft>
                <a:spcPts val="0"/>
              </a:spcAft>
              <a:buSzPts val="1500"/>
              <a:buChar char="•"/>
            </a:pPr>
            <a:r>
              <a:rPr lang="en-US">
                <a:latin typeface="Cambria"/>
                <a:ea typeface="Cambria"/>
                <a:cs typeface="Cambria"/>
                <a:sym typeface="Cambria"/>
              </a:rPr>
              <a:t>In System variables, find PATH </a:t>
            </a:r>
            <a:endParaRPr>
              <a:latin typeface="Cambria"/>
              <a:ea typeface="Cambria"/>
              <a:cs typeface="Cambria"/>
              <a:sym typeface="Cambria"/>
            </a:endParaRPr>
          </a:p>
          <a:p>
            <a:pPr marL="1371600" lvl="2" indent="-323850" algn="l" rtl="0">
              <a:lnSpc>
                <a:spcPct val="90000"/>
              </a:lnSpc>
              <a:spcBef>
                <a:spcPts val="400"/>
              </a:spcBef>
              <a:spcAft>
                <a:spcPts val="0"/>
              </a:spcAft>
              <a:buSzPts val="1500"/>
              <a:buChar char="•"/>
            </a:pPr>
            <a:r>
              <a:rPr lang="en-US">
                <a:latin typeface="Cambria"/>
                <a:ea typeface="Cambria"/>
                <a:cs typeface="Cambria"/>
                <a:sym typeface="Cambria"/>
              </a:rPr>
              <a:t>Add: </a:t>
            </a:r>
            <a:r>
              <a:rPr lang="en-US">
                <a:solidFill>
                  <a:srgbClr val="FF0000"/>
                </a:solidFill>
                <a:latin typeface="Cambria"/>
                <a:ea typeface="Cambria"/>
                <a:cs typeface="Cambria"/>
                <a:sym typeface="Cambria"/>
              </a:rPr>
              <a:t>%JAVA_HOME%\bin;</a:t>
            </a:r>
            <a:endParaRPr>
              <a:solidFill>
                <a:srgbClr val="FF0000"/>
              </a:solidFill>
              <a:latin typeface="Cambria"/>
              <a:ea typeface="Cambria"/>
              <a:cs typeface="Cambria"/>
              <a:sym typeface="Cambria"/>
            </a:endParaRPr>
          </a:p>
          <a:p>
            <a:pPr marL="914400" lvl="1" indent="-342900" algn="l" rtl="0">
              <a:lnSpc>
                <a:spcPct val="90000"/>
              </a:lnSpc>
              <a:spcBef>
                <a:spcPts val="400"/>
              </a:spcBef>
              <a:spcAft>
                <a:spcPts val="0"/>
              </a:spcAft>
              <a:buSzPts val="1800"/>
              <a:buChar char="•"/>
            </a:pPr>
            <a:r>
              <a:rPr lang="en-US" sz="1700"/>
              <a:t>Mở cmd và gõ lệnh sau đẻe kiểm tra java được set up đúng</a:t>
            </a:r>
            <a:endParaRPr/>
          </a:p>
          <a:p>
            <a:pPr marL="1371600" lvl="2" indent="-323850" algn="l" rtl="0">
              <a:lnSpc>
                <a:spcPct val="90000"/>
              </a:lnSpc>
              <a:spcBef>
                <a:spcPts val="400"/>
              </a:spcBef>
              <a:spcAft>
                <a:spcPts val="0"/>
              </a:spcAft>
              <a:buSzPts val="1500"/>
              <a:buChar char="•"/>
            </a:pPr>
            <a:r>
              <a:rPr lang="en-US">
                <a:solidFill>
                  <a:srgbClr val="FF0000"/>
                </a:solidFill>
                <a:latin typeface="Cambria"/>
                <a:ea typeface="Cambria"/>
                <a:cs typeface="Cambria"/>
                <a:sym typeface="Cambria"/>
              </a:rPr>
              <a:t>java –version</a:t>
            </a:r>
            <a:endParaRPr/>
          </a:p>
          <a:p>
            <a:pPr marL="457200" marR="0" lvl="0" indent="-361950" algn="l" rtl="0">
              <a:lnSpc>
                <a:spcPct val="90000"/>
              </a:lnSpc>
              <a:spcBef>
                <a:spcPts val="800"/>
              </a:spcBef>
              <a:spcAft>
                <a:spcPts val="0"/>
              </a:spcAft>
              <a:buClr>
                <a:schemeClr val="dk1"/>
              </a:buClr>
              <a:buSzPts val="2100"/>
              <a:buFont typeface="Arial"/>
              <a:buChar char="•"/>
            </a:pPr>
            <a:r>
              <a:rPr lang="en-US" b="1"/>
              <a:t>Eclipse</a:t>
            </a:r>
            <a:r>
              <a:rPr lang="en-US"/>
              <a:t>:</a:t>
            </a:r>
            <a:endParaRPr/>
          </a:p>
          <a:p>
            <a:pPr marL="914400" lvl="1" indent="-342900" algn="l" rtl="0">
              <a:lnSpc>
                <a:spcPct val="90000"/>
              </a:lnSpc>
              <a:spcBef>
                <a:spcPts val="400"/>
              </a:spcBef>
              <a:spcAft>
                <a:spcPts val="0"/>
              </a:spcAft>
              <a:buSzPts val="1800"/>
              <a:buChar char="•"/>
            </a:pPr>
            <a:r>
              <a:rPr lang="en-US"/>
              <a:t>Download eclipse</a:t>
            </a:r>
            <a:endParaRPr/>
          </a:p>
          <a:p>
            <a:pPr marL="1371600" lvl="2" indent="-323850" algn="l" rtl="0">
              <a:lnSpc>
                <a:spcPct val="90000"/>
              </a:lnSpc>
              <a:spcBef>
                <a:spcPts val="400"/>
              </a:spcBef>
              <a:spcAft>
                <a:spcPts val="0"/>
              </a:spcAft>
              <a:buSzPts val="1500"/>
              <a:buChar char="•"/>
            </a:pPr>
            <a:r>
              <a:rPr lang="en-US" u="sng">
                <a:solidFill>
                  <a:schemeClr val="hlink"/>
                </a:solidFill>
                <a:hlinkClick r:id="rId3"/>
              </a:rPr>
              <a:t>https://www.eclipse.org/downloads/packages/release/Mars/2</a:t>
            </a:r>
            <a:endParaRPr/>
          </a:p>
          <a:p>
            <a:pPr marL="914400" lvl="1" indent="-342900" algn="l" rtl="0">
              <a:lnSpc>
                <a:spcPct val="90000"/>
              </a:lnSpc>
              <a:spcBef>
                <a:spcPts val="400"/>
              </a:spcBef>
              <a:spcAft>
                <a:spcPts val="0"/>
              </a:spcAft>
              <a:buSzPts val="1800"/>
              <a:buChar char="•"/>
            </a:pPr>
            <a:r>
              <a:rPr lang="en-US"/>
              <a:t>Download zip file, extract and open eclipse</a:t>
            </a:r>
            <a:endParaRPr/>
          </a:p>
          <a:p>
            <a:pPr marL="457200" lvl="0" indent="-342900" algn="l" rtl="0">
              <a:lnSpc>
                <a:spcPct val="90000"/>
              </a:lnSpc>
              <a:spcBef>
                <a:spcPts val="400"/>
              </a:spcBef>
              <a:spcAft>
                <a:spcPts val="0"/>
              </a:spcAft>
              <a:buSzPts val="1800"/>
              <a:buChar char="•"/>
            </a:pPr>
            <a:r>
              <a:rPr lang="en-US" sz="1800"/>
              <a:t>Ref: </a:t>
            </a:r>
            <a:r>
              <a:rPr lang="en-US" sz="1800" u="sng">
                <a:solidFill>
                  <a:schemeClr val="hlink"/>
                </a:solidFill>
                <a:hlinkClick r:id="rId4"/>
              </a:rPr>
              <a:t>https://youtu.be/m93G1gBvj5Q</a:t>
            </a:r>
            <a:endParaRPr sz="1800"/>
          </a:p>
          <a:p>
            <a:pPr marL="457200" lvl="0" indent="0" algn="l" rtl="0">
              <a:lnSpc>
                <a:spcPct val="90000"/>
              </a:lnSpc>
              <a:spcBef>
                <a:spcPts val="400"/>
              </a:spcBef>
              <a:spcAft>
                <a:spcPts val="0"/>
              </a:spcAft>
              <a:buSzPts val="2100"/>
              <a:buNone/>
            </a:pP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8"/>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600" b="1"/>
              <a:t>Cài đặt</a:t>
            </a:r>
            <a:endParaRPr/>
          </a:p>
        </p:txBody>
      </p:sp>
      <p:sp>
        <p:nvSpPr>
          <p:cNvPr id="127" name="Google Shape;127;p8"/>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457200" marR="0" lvl="0" indent="-228600" algn="l" rtl="0">
              <a:lnSpc>
                <a:spcPct val="90000"/>
              </a:lnSpc>
              <a:spcBef>
                <a:spcPts val="800"/>
              </a:spcBef>
              <a:spcAft>
                <a:spcPts val="0"/>
              </a:spcAft>
              <a:buClr>
                <a:schemeClr val="dk1"/>
              </a:buClr>
              <a:buSzPts val="2100"/>
              <a:buFont typeface="Arial"/>
              <a:buNone/>
            </a:pPr>
            <a:endParaRPr/>
          </a:p>
        </p:txBody>
      </p:sp>
      <p:pic>
        <p:nvPicPr>
          <p:cNvPr id="128" name="Google Shape;128;p8"/>
          <p:cNvPicPr preferRelativeResize="0"/>
          <p:nvPr/>
        </p:nvPicPr>
        <p:blipFill rotWithShape="1">
          <a:blip r:embed="rId3">
            <a:alphaModFix/>
          </a:blip>
          <a:srcRect/>
          <a:stretch/>
        </p:blipFill>
        <p:spPr>
          <a:xfrm>
            <a:off x="1066800" y="1132960"/>
            <a:ext cx="6113318" cy="3735917"/>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9"/>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600" b="1"/>
              <a:t>Rule &amp; cú pháp</a:t>
            </a:r>
            <a:endParaRPr/>
          </a:p>
        </p:txBody>
      </p:sp>
      <p:sp>
        <p:nvSpPr>
          <p:cNvPr id="134" name="Google Shape;134;p9"/>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sz="2000" b="1">
                <a:solidFill>
                  <a:schemeClr val="dk1"/>
                </a:solidFill>
                <a:latin typeface="Cambria"/>
                <a:ea typeface="Cambria"/>
                <a:cs typeface="Cambria"/>
                <a:sym typeface="Cambria"/>
              </a:rPr>
              <a:t>Phân biệt hoa thường: </a:t>
            </a:r>
            <a:r>
              <a:rPr lang="en-US" sz="2000">
                <a:solidFill>
                  <a:schemeClr val="dk1"/>
                </a:solidFill>
                <a:latin typeface="Cambria"/>
                <a:ea typeface="Cambria"/>
                <a:cs typeface="Cambria"/>
                <a:sym typeface="Cambria"/>
              </a:rPr>
              <a:t>ví dụ </a:t>
            </a:r>
            <a:r>
              <a:rPr lang="en-US" sz="2000" b="1">
                <a:solidFill>
                  <a:schemeClr val="dk1"/>
                </a:solidFill>
                <a:latin typeface="Cambria"/>
                <a:ea typeface="Cambria"/>
                <a:cs typeface="Cambria"/>
                <a:sym typeface="Cambria"/>
              </a:rPr>
              <a:t>Hello</a:t>
            </a:r>
            <a:r>
              <a:rPr lang="en-US" sz="2000">
                <a:solidFill>
                  <a:schemeClr val="dk1"/>
                </a:solidFill>
                <a:latin typeface="Cambria"/>
                <a:ea typeface="Cambria"/>
                <a:cs typeface="Cambria"/>
                <a:sym typeface="Cambria"/>
              </a:rPr>
              <a:t> và </a:t>
            </a:r>
            <a:r>
              <a:rPr lang="en-US" sz="2000" b="1">
                <a:solidFill>
                  <a:schemeClr val="dk1"/>
                </a:solidFill>
                <a:latin typeface="Cambria"/>
                <a:ea typeface="Cambria"/>
                <a:cs typeface="Cambria"/>
                <a:sym typeface="Cambria"/>
              </a:rPr>
              <a:t>hello</a:t>
            </a:r>
            <a:r>
              <a:rPr lang="en-US" sz="2000">
                <a:solidFill>
                  <a:schemeClr val="dk1"/>
                </a:solidFill>
                <a:latin typeface="Cambria"/>
                <a:ea typeface="Cambria"/>
                <a:cs typeface="Cambria"/>
                <a:sym typeface="Cambria"/>
              </a:rPr>
              <a:t> mang ý nghĩa khác nhau trong Java</a:t>
            </a:r>
            <a:endParaRPr/>
          </a:p>
          <a:p>
            <a:pPr marL="457200" marR="0" lvl="0" indent="-361950" algn="l" rtl="0">
              <a:lnSpc>
                <a:spcPct val="90000"/>
              </a:lnSpc>
              <a:spcBef>
                <a:spcPts val="800"/>
              </a:spcBef>
              <a:spcAft>
                <a:spcPts val="0"/>
              </a:spcAft>
              <a:buClr>
                <a:schemeClr val="dk1"/>
              </a:buClr>
              <a:buSzPts val="2100"/>
              <a:buFont typeface="Arial"/>
              <a:buChar char="•"/>
            </a:pPr>
            <a:r>
              <a:rPr lang="en-US" sz="2000" b="1">
                <a:solidFill>
                  <a:schemeClr val="dk1"/>
                </a:solidFill>
                <a:latin typeface="Cambria"/>
                <a:ea typeface="Cambria"/>
                <a:cs typeface="Cambria"/>
                <a:sym typeface="Cambria"/>
              </a:rPr>
              <a:t>Tên Class: </a:t>
            </a:r>
            <a:r>
              <a:rPr lang="en-US" sz="2000">
                <a:solidFill>
                  <a:schemeClr val="dk1"/>
                </a:solidFill>
                <a:latin typeface="Cambria"/>
                <a:ea typeface="Cambria"/>
                <a:cs typeface="Cambria"/>
                <a:sym typeface="Cambria"/>
              </a:rPr>
              <a:t>Kí tự đầu tiên nên viết hoa. Nếu có nhiều từ thì viết hoa kí tự đầu tiên của mỗi từ (CamelCase) và là một danh từ</a:t>
            </a:r>
            <a:endParaRPr/>
          </a:p>
          <a:p>
            <a:pPr marL="914400" lvl="1" indent="-342900" algn="l" rtl="0">
              <a:lnSpc>
                <a:spcPct val="90000"/>
              </a:lnSpc>
              <a:spcBef>
                <a:spcPts val="400"/>
              </a:spcBef>
              <a:spcAft>
                <a:spcPts val="0"/>
              </a:spcAft>
              <a:buSzPts val="1800"/>
              <a:buChar char="•"/>
            </a:pPr>
            <a:r>
              <a:rPr lang="en-US" sz="1700" b="1">
                <a:solidFill>
                  <a:schemeClr val="dk1"/>
                </a:solidFill>
                <a:latin typeface="Cambria"/>
                <a:ea typeface="Cambria"/>
                <a:cs typeface="Cambria"/>
                <a:sym typeface="Cambria"/>
              </a:rPr>
              <a:t>Example:</a:t>
            </a:r>
            <a:r>
              <a:rPr lang="en-US" sz="1700">
                <a:solidFill>
                  <a:schemeClr val="dk1"/>
                </a:solidFill>
                <a:latin typeface="Cambria"/>
                <a:ea typeface="Cambria"/>
                <a:cs typeface="Cambria"/>
                <a:sym typeface="Cambria"/>
              </a:rPr>
              <a:t> </a:t>
            </a:r>
            <a:r>
              <a:rPr lang="en-US" sz="1700" i="1">
                <a:solidFill>
                  <a:schemeClr val="dk1"/>
                </a:solidFill>
                <a:latin typeface="Cambria"/>
                <a:ea typeface="Cambria"/>
                <a:cs typeface="Cambria"/>
                <a:sym typeface="Cambria"/>
              </a:rPr>
              <a:t>class MyFirstJavaClass</a:t>
            </a:r>
            <a:endParaRPr sz="1700" i="1">
              <a:solidFill>
                <a:schemeClr val="dk1"/>
              </a:solidFill>
              <a:latin typeface="Cambria"/>
              <a:ea typeface="Cambria"/>
              <a:cs typeface="Cambria"/>
              <a:sym typeface="Cambria"/>
            </a:endParaRPr>
          </a:p>
          <a:p>
            <a:pPr marL="457200" marR="0" lvl="0" indent="-361950" algn="l" rtl="0">
              <a:lnSpc>
                <a:spcPct val="90000"/>
              </a:lnSpc>
              <a:spcBef>
                <a:spcPts val="800"/>
              </a:spcBef>
              <a:spcAft>
                <a:spcPts val="0"/>
              </a:spcAft>
              <a:buClr>
                <a:schemeClr val="dk1"/>
              </a:buClr>
              <a:buSzPts val="2100"/>
              <a:buFont typeface="Arial"/>
              <a:buChar char="•"/>
            </a:pPr>
            <a:r>
              <a:rPr lang="en-US" sz="2000" b="1">
                <a:solidFill>
                  <a:schemeClr val="dk1"/>
                </a:solidFill>
                <a:latin typeface="Cambria"/>
                <a:ea typeface="Cambria"/>
                <a:cs typeface="Cambria"/>
                <a:sym typeface="Cambria"/>
              </a:rPr>
              <a:t>Tên Method: </a:t>
            </a:r>
            <a:r>
              <a:rPr lang="en-US" sz="2000">
                <a:solidFill>
                  <a:schemeClr val="dk1"/>
                </a:solidFill>
              </a:rPr>
              <a:t>Nếu có nhiều từ thì viết hoa kí tự đầu tiên của mỗi từ (CamelCase) và là một động từ</a:t>
            </a:r>
            <a:endParaRPr sz="2000">
              <a:solidFill>
                <a:schemeClr val="dk1"/>
              </a:solidFill>
              <a:latin typeface="Cambria"/>
              <a:ea typeface="Cambria"/>
              <a:cs typeface="Cambria"/>
              <a:sym typeface="Cambria"/>
            </a:endParaRPr>
          </a:p>
          <a:p>
            <a:pPr marL="914400" lvl="1" indent="-342900" algn="l" rtl="0">
              <a:lnSpc>
                <a:spcPct val="90000"/>
              </a:lnSpc>
              <a:spcBef>
                <a:spcPts val="400"/>
              </a:spcBef>
              <a:spcAft>
                <a:spcPts val="0"/>
              </a:spcAft>
              <a:buSzPts val="1800"/>
              <a:buChar char="•"/>
            </a:pPr>
            <a:r>
              <a:rPr lang="en-US" sz="1700" b="1">
                <a:solidFill>
                  <a:schemeClr val="dk1"/>
                </a:solidFill>
                <a:latin typeface="Cambria"/>
                <a:ea typeface="Cambria"/>
                <a:cs typeface="Cambria"/>
                <a:sym typeface="Cambria"/>
              </a:rPr>
              <a:t>Example</a:t>
            </a:r>
            <a:r>
              <a:rPr lang="en-US" sz="1700" i="1">
                <a:solidFill>
                  <a:schemeClr val="dk1"/>
                </a:solidFill>
                <a:latin typeface="Cambria"/>
                <a:ea typeface="Cambria"/>
                <a:cs typeface="Cambria"/>
                <a:sym typeface="Cambria"/>
              </a:rPr>
              <a:t>: public void myMethodName()</a:t>
            </a:r>
            <a:endParaRPr/>
          </a:p>
          <a:p>
            <a:pPr marL="457200" marR="0" lvl="0" indent="-228600" algn="l" rtl="0">
              <a:lnSpc>
                <a:spcPct val="90000"/>
              </a:lnSpc>
              <a:spcBef>
                <a:spcPts val="800"/>
              </a:spcBef>
              <a:spcAft>
                <a:spcPts val="0"/>
              </a:spcAft>
              <a:buClr>
                <a:schemeClr val="dk1"/>
              </a:buClr>
              <a:buSzPts val="2100"/>
              <a:buFont typeface="Arial"/>
              <a:buNone/>
            </a:pPr>
            <a:endParaRPr sz="2000" b="1">
              <a:solidFill>
                <a:schemeClr val="dk1"/>
              </a:solidFill>
              <a:latin typeface="Cambria"/>
              <a:ea typeface="Cambria"/>
              <a:cs typeface="Cambria"/>
              <a:sym typeface="Cambri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1432</Words>
  <Application>Microsoft Office PowerPoint</Application>
  <PresentationFormat>On-screen Show (16:9)</PresentationFormat>
  <Paragraphs>282</Paragraphs>
  <Slides>61</Slides>
  <Notes>61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Tahoma</vt:lpstr>
      <vt:lpstr>Cambria</vt:lpstr>
      <vt:lpstr>Calibri</vt:lpstr>
      <vt:lpstr>Arial</vt:lpstr>
      <vt:lpstr>Office Theme</vt:lpstr>
      <vt:lpstr>Java Core DAO, DTO</vt:lpstr>
      <vt:lpstr>References</vt:lpstr>
      <vt:lpstr>Overview</vt:lpstr>
      <vt:lpstr>Tổng quan</vt:lpstr>
      <vt:lpstr>Tổng quan</vt:lpstr>
      <vt:lpstr>Cài đặt</vt:lpstr>
      <vt:lpstr>Cài đặt</vt:lpstr>
      <vt:lpstr>Cài đặt</vt:lpstr>
      <vt:lpstr>Rule &amp; cú pháp</vt:lpstr>
      <vt:lpstr>Rule &amp; cú pháp</vt:lpstr>
      <vt:lpstr>Rule &amp; cú pháp</vt:lpstr>
      <vt:lpstr>Rule &amp; cú pháp</vt:lpstr>
      <vt:lpstr>Rule &amp; cú pháp</vt:lpstr>
      <vt:lpstr>Object và Classes</vt:lpstr>
      <vt:lpstr>Object và Classes</vt:lpstr>
      <vt:lpstr>Object và Classes</vt:lpstr>
      <vt:lpstr>Object and Classes</vt:lpstr>
      <vt:lpstr>Kiểu dữ liệu</vt:lpstr>
      <vt:lpstr>Toán tử</vt:lpstr>
      <vt:lpstr>Lệnh điều khiển, Vòng lặp</vt:lpstr>
      <vt:lpstr>Package</vt:lpstr>
      <vt:lpstr>Lab 1 </vt:lpstr>
      <vt:lpstr>Lab 2</vt:lpstr>
      <vt:lpstr>Hướng đối tượng (OOP)</vt:lpstr>
      <vt:lpstr>Thừa kế</vt:lpstr>
      <vt:lpstr>Thừa kế</vt:lpstr>
      <vt:lpstr>Thừa kế</vt:lpstr>
      <vt:lpstr>Thừa kế</vt:lpstr>
      <vt:lpstr>Đa hình</vt:lpstr>
      <vt:lpstr>Đa hình</vt:lpstr>
      <vt:lpstr>Trừu tượng (Abstraction)</vt:lpstr>
      <vt:lpstr>Trừu tượng (Abstraction)</vt:lpstr>
      <vt:lpstr>Lab 3</vt:lpstr>
      <vt:lpstr>Đóng gói</vt:lpstr>
      <vt:lpstr>Đóng gói</vt:lpstr>
      <vt:lpstr>Lab 4</vt:lpstr>
      <vt:lpstr>Interfaces</vt:lpstr>
      <vt:lpstr>Interfaces</vt:lpstr>
      <vt:lpstr>Interfaces</vt:lpstr>
      <vt:lpstr>Interfaces</vt:lpstr>
      <vt:lpstr>Lab 5</vt:lpstr>
      <vt:lpstr>Collection</vt:lpstr>
      <vt:lpstr>Collection</vt:lpstr>
      <vt:lpstr>Collection</vt:lpstr>
      <vt:lpstr>Collection</vt:lpstr>
      <vt:lpstr>Map</vt:lpstr>
      <vt:lpstr>Map</vt:lpstr>
      <vt:lpstr>Lab 6</vt:lpstr>
      <vt:lpstr>Exception</vt:lpstr>
      <vt:lpstr>Exception</vt:lpstr>
      <vt:lpstr>Exception</vt:lpstr>
      <vt:lpstr>Exception</vt:lpstr>
      <vt:lpstr>Exception</vt:lpstr>
      <vt:lpstr>Exception</vt:lpstr>
      <vt:lpstr>Exception</vt:lpstr>
      <vt:lpstr>Exception</vt:lpstr>
      <vt:lpstr>DAO &amp; DTO</vt:lpstr>
      <vt:lpstr>DAO &amp; DTO</vt:lpstr>
      <vt:lpstr>DAO &amp; DTO</vt:lpstr>
      <vt:lpstr>DAO &amp; DTO</vt:lpstr>
      <vt:lpstr>DAO &amp; DTO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Core DAO, DTO</dc:title>
  <cp:lastModifiedBy>Giau Le</cp:lastModifiedBy>
  <cp:revision>4</cp:revision>
  <dcterms:modified xsi:type="dcterms:W3CDTF">2021-01-04T14:24:50Z</dcterms:modified>
</cp:coreProperties>
</file>