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62" r:id="rId3"/>
    <p:sldId id="257" r:id="rId4"/>
    <p:sldId id="340" r:id="rId5"/>
    <p:sldId id="341" r:id="rId6"/>
    <p:sldId id="263" r:id="rId7"/>
    <p:sldId id="305" r:id="rId8"/>
    <p:sldId id="312" r:id="rId9"/>
    <p:sldId id="310" r:id="rId10"/>
    <p:sldId id="311" r:id="rId11"/>
    <p:sldId id="304" r:id="rId12"/>
    <p:sldId id="314" r:id="rId13"/>
    <p:sldId id="342" r:id="rId14"/>
    <p:sldId id="306" r:id="rId15"/>
    <p:sldId id="307" r:id="rId16"/>
    <p:sldId id="309" r:id="rId17"/>
    <p:sldId id="343" r:id="rId18"/>
    <p:sldId id="344" r:id="rId19"/>
    <p:sldId id="315" r:id="rId20"/>
    <p:sldId id="317" r:id="rId21"/>
    <p:sldId id="318" r:id="rId22"/>
    <p:sldId id="319" r:id="rId23"/>
    <p:sldId id="320" r:id="rId24"/>
    <p:sldId id="338" r:id="rId25"/>
    <p:sldId id="339" r:id="rId26"/>
    <p:sldId id="321"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6" r:id="rId40"/>
    <p:sldId id="335" r:id="rId41"/>
    <p:sldId id="337" r:id="rId42"/>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Consolas" panose="020B060902020403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20" autoAdjust="0"/>
    <p:restoredTop sz="94660"/>
  </p:normalViewPr>
  <p:slideViewPr>
    <p:cSldViewPr>
      <p:cViewPr varScale="1">
        <p:scale>
          <a:sx n="119" d="100"/>
          <a:sy n="119" d="100"/>
        </p:scale>
        <p:origin x="110" y="1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iettuts.vn/servlet" TargetMode="External"/><Relationship Id="rId2" Type="http://schemas.openxmlformats.org/officeDocument/2006/relationships/hyperlink" Target="https://o7planning.org/vi/10169/huong-dan-lap-trinh-java-servlet#a12951" TargetMode="External"/><Relationship Id="rId1" Type="http://schemas.openxmlformats.org/officeDocument/2006/relationships/slideLayout" Target="../slideLayouts/slideLayout2.xml"/><Relationship Id="rId5" Type="http://schemas.openxmlformats.org/officeDocument/2006/relationships/hyperlink" Target="https://github.com/giaule91/servlet-training.git" TargetMode="External"/><Relationship Id="rId4" Type="http://schemas.openxmlformats.org/officeDocument/2006/relationships/hyperlink" Target="https://javatutorial.net/java-servlet-exampl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vnrepository.com/search?q=mysql" TargetMode="External"/><Relationship Id="rId2" Type="http://schemas.openxmlformats.org/officeDocument/2006/relationships/hyperlink" Target="https://mvnrepository.com/" TargetMode="External"/><Relationship Id="rId1" Type="http://schemas.openxmlformats.org/officeDocument/2006/relationships/slideLayout" Target="../slideLayouts/slideLayout2.xml"/><Relationship Id="rId4" Type="http://schemas.openxmlformats.org/officeDocument/2006/relationships/hyperlink" Target="https://mvnrepository.com/artifact/mysql/mysql-connector-java/8.0.20"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omcat.apache.org/taglibs/standard/" TargetMode="External"/><Relationship Id="rId2" Type="http://schemas.openxmlformats.org/officeDocument/2006/relationships/hyperlink" Target="https://vietjack.com/jsp/thu_vien_the_chuan_trong_jsp.jsp" TargetMode="External"/><Relationship Id="rId1" Type="http://schemas.openxmlformats.org/officeDocument/2006/relationships/slideLayout" Target="../slideLayouts/slideLayout2.xml"/><Relationship Id="rId4" Type="http://schemas.openxmlformats.org/officeDocument/2006/relationships/hyperlink" Target="https://mvnrepository.com/artifact/javax.servlet/jstl/1.2"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www.tutorialspoint.com/jsp/jsp_standard_tag_library.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opdev.vn/blog/doi-dieu-ve-mo-hinh-mv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clipse.org/downloads/packages/release/Mars/2" TargetMode="External"/><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 Id="rId6" Type="http://schemas.openxmlformats.org/officeDocument/2006/relationships/hyperlink" Target="https://www.youtube.com/watch?v=m93G1gBvj5Q" TargetMode="External"/><Relationship Id="rId5" Type="http://schemas.openxmlformats.org/officeDocument/2006/relationships/hyperlink" Target="https://archive.apache.org/dist/tomcat/tomcat-8/v8.0.46/bin/" TargetMode="External"/><Relationship Id="rId4" Type="http://schemas.openxmlformats.org/officeDocument/2006/relationships/hyperlink" Target="https://tomcat.apache.or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vi-VN" dirty="0"/>
              <a:t>Servlet</a:t>
            </a:r>
            <a:endParaRPr dirty="0"/>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vi-VN" dirty="0"/>
              <a:t>Author: Giau Le</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Kiến trúc</a:t>
            </a:r>
            <a:endParaRPr lang="en-US" dirty="0"/>
          </a:p>
        </p:txBody>
      </p:sp>
      <p:sp>
        <p:nvSpPr>
          <p:cNvPr id="3" name="Text Placeholder 2"/>
          <p:cNvSpPr>
            <a:spLocks noGrp="1"/>
          </p:cNvSpPr>
          <p:nvPr>
            <p:ph type="body" idx="1"/>
          </p:nvPr>
        </p:nvSpPr>
        <p:spPr/>
        <p:txBody>
          <a:bodyPr/>
          <a:lstStyle/>
          <a:p>
            <a:endParaRPr lang="en-US"/>
          </a:p>
        </p:txBody>
      </p:sp>
      <p:pic>
        <p:nvPicPr>
          <p:cNvPr id="6146" name="Picture 2" descr="https://lh3.googleusercontent.com/xcIUat3_O3Q9sg1rbILt1fjsNxuNGMk5b7GXYV_kmlb0niD9A2hXBGQIK2TJufFjE-YK0qLFY_4FZtGsMo9uWQoALchMWd17Zc2hvW0l4FOZ4M1pLaDePN180btzBkWThrHy4u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04950"/>
            <a:ext cx="546735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273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smtClean="0">
                <a:latin typeface="Arial" pitchFamily="34" charset="0"/>
                <a:cs typeface="Arial" pitchFamily="34" charset="0"/>
              </a:rPr>
              <a:t>Lifecycle (Vòng đời)</a:t>
            </a:r>
            <a:endParaRPr lang="en-US" dirty="0"/>
          </a:p>
        </p:txBody>
      </p:sp>
      <p:sp>
        <p:nvSpPr>
          <p:cNvPr id="3" name="Text Placeholder 2"/>
          <p:cNvSpPr>
            <a:spLocks noGrp="1"/>
          </p:cNvSpPr>
          <p:nvPr>
            <p:ph type="body" idx="1"/>
          </p:nvPr>
        </p:nvSpPr>
        <p:spPr>
          <a:xfrm>
            <a:off x="628650" y="1369219"/>
            <a:ext cx="4552950" cy="3263400"/>
          </a:xfrm>
        </p:spPr>
        <p:txBody>
          <a:bodyPr/>
          <a:lstStyle/>
          <a:p>
            <a:r>
              <a:rPr lang="vi-VN" dirty="0"/>
              <a:t>Như vậy khi người dùng gửi yêu cầu một Servlet, </a:t>
            </a:r>
            <a:endParaRPr lang="en-US" dirty="0" smtClean="0"/>
          </a:p>
          <a:p>
            <a:pPr lvl="1"/>
            <a:r>
              <a:rPr lang="vi-VN" dirty="0" smtClean="0"/>
              <a:t>Servlet </a:t>
            </a:r>
            <a:r>
              <a:rPr lang="vi-VN" dirty="0"/>
              <a:t>sẽ được tạo ra tại thời điểm có yêu cầu lần đầu tiên tới, đồng thời sẽ gọi  phương thức init() của servlet để khởi tạo cho nó, init() được gọi duy nhất 1 lần. </a:t>
            </a:r>
            <a:endParaRPr lang="en-US" dirty="0" smtClean="0"/>
          </a:p>
          <a:p>
            <a:pPr lvl="1"/>
            <a:r>
              <a:rPr lang="vi-VN" dirty="0" smtClean="0"/>
              <a:t>Phương </a:t>
            </a:r>
            <a:r>
              <a:rPr lang="vi-VN" dirty="0"/>
              <a:t>thức destroy() dùng để hủy servlet, nó sẽ được gọi một lần duy nhất khi bạn gỡ bỏ triển khai (undeloy) ứng dụng web hoặc tắt (shutdown) Web Server (Máy chủ web).</a:t>
            </a:r>
            <a:endParaRPr lang="en-US" dirty="0"/>
          </a:p>
          <a:p>
            <a:endParaRPr lang="en-US" dirty="0"/>
          </a:p>
        </p:txBody>
      </p:sp>
      <p:pic>
        <p:nvPicPr>
          <p:cNvPr id="2050" name="Picture 2" descr="https://lh3.googleusercontent.com/FrS_cZn4dQ4NpraJh9LlGChxA1oszywBeND6vsUupaD0NsHaRK5WHv1Q_A8KSFfnH9l5B3apKBF-ZFGsx2IIoOqyqnZ3NYTlR9PaNsUUIFXeJ56e6qjcESaBZ7AStiPQtGdDobV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659" y="1343991"/>
            <a:ext cx="3714750"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892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a:xfrm>
            <a:off x="628650" y="1369219"/>
            <a:ext cx="3867150" cy="3263400"/>
          </a:xfrm>
        </p:spPr>
        <p:txBody>
          <a:bodyPr/>
          <a:lstStyle/>
          <a:p>
            <a:r>
              <a:rPr lang="vi-VN" dirty="0"/>
              <a:t>Khi yêu cầu (request) của người dùng gửi tới Servlet, </a:t>
            </a:r>
            <a:endParaRPr lang="en-US" dirty="0" smtClean="0"/>
          </a:p>
          <a:p>
            <a:pPr lvl="1"/>
            <a:r>
              <a:rPr lang="vi-VN" dirty="0" smtClean="0"/>
              <a:t>Servlet sẽ gọi phương thức service() để phục vụ yêu cầu của người dùng, </a:t>
            </a:r>
            <a:endParaRPr lang="en-US" dirty="0" smtClean="0"/>
          </a:p>
          <a:p>
            <a:pPr lvl="1"/>
            <a:r>
              <a:rPr lang="vi-VN" dirty="0" smtClean="0"/>
              <a:t>service() sẽ gọi một trong hai phương thức </a:t>
            </a:r>
            <a:r>
              <a:rPr lang="vi-VN" dirty="0" smtClean="0">
                <a:solidFill>
                  <a:srgbClr val="FF0000"/>
                </a:solidFill>
              </a:rPr>
              <a:t>doGet() </a:t>
            </a:r>
            <a:r>
              <a:rPr lang="vi-VN" dirty="0" smtClean="0"/>
              <a:t>hoặc </a:t>
            </a:r>
            <a:r>
              <a:rPr lang="vi-VN" dirty="0" smtClean="0">
                <a:solidFill>
                  <a:srgbClr val="FF0000"/>
                </a:solidFill>
              </a:rPr>
              <a:t>doPost()</a:t>
            </a:r>
            <a:r>
              <a:rPr lang="vi-VN" dirty="0" smtClean="0"/>
              <a:t>. </a:t>
            </a:r>
            <a:endParaRPr lang="en-US" dirty="0" smtClean="0"/>
          </a:p>
          <a:p>
            <a:pPr lvl="1"/>
            <a:r>
              <a:rPr lang="vi-VN" dirty="0" smtClean="0"/>
              <a:t>Trong Servlet của bạn, bạn cần ghi đè và xử lý tại các phương thức này.</a:t>
            </a:r>
          </a:p>
        </p:txBody>
      </p:sp>
      <p:pic>
        <p:nvPicPr>
          <p:cNvPr id="4" name="Picture 2" descr="https://o7planning.org/vi/10169/cache/images/i/7887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809750"/>
            <a:ext cx="4088223" cy="23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421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descr="form submit 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743" y="1156573"/>
            <a:ext cx="2913559" cy="347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94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r>
              <a:rPr lang="en-US" dirty="0"/>
              <a:t>Servlets </a:t>
            </a:r>
            <a:r>
              <a:rPr lang="vi-VN" dirty="0" smtClean="0"/>
              <a:t>hỗ trợ mô hình lập trình request và response. Khi client gửi request đến server thì server sẽ send request đến servlet. Sau đó servlet khởi tạo mô response mà server send trở lại client.</a:t>
            </a:r>
            <a:endParaRPr lang="vi-VN" dirty="0"/>
          </a:p>
          <a:p>
            <a:r>
              <a:rPr lang="vi-VN" dirty="0" smtClean="0"/>
              <a:t>Đầu tiên servlet quyết định request đó là GET hay POST, sau đó nó gọi một trong hai method là </a:t>
            </a:r>
            <a:r>
              <a:rPr lang="vi-VN" b="1" dirty="0" smtClean="0"/>
              <a:t>doGet</a:t>
            </a:r>
            <a:r>
              <a:rPr lang="vi-VN" dirty="0" smtClean="0"/>
              <a:t>() hoặc </a:t>
            </a:r>
            <a:r>
              <a:rPr lang="vi-VN" b="1" dirty="0" smtClean="0"/>
              <a:t>doPost</a:t>
            </a:r>
            <a:r>
              <a:rPr lang="vi-VN" dirty="0" smtClean="0"/>
              <a:t>()</a:t>
            </a:r>
            <a:endParaRPr lang="en-US" dirty="0"/>
          </a:p>
        </p:txBody>
      </p:sp>
      <p:pic>
        <p:nvPicPr>
          <p:cNvPr id="4" name="Picture 2" descr="header-sevlet.png">
            <a:extLst>
              <a:ext uri="{FF2B5EF4-FFF2-40B4-BE49-F238E27FC236}">
                <a16:creationId xmlns:a16="http://schemas.microsoft.com/office/drawing/2014/main" xmlns="" id="{C0EF7B71-E514-438D-AF9C-93C17F16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512010"/>
            <a:ext cx="3600450" cy="135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771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r>
              <a:rPr lang="en-US" dirty="0" smtClean="0"/>
              <a:t>Sending </a:t>
            </a:r>
            <a:r>
              <a:rPr lang="en-US" dirty="0"/>
              <a:t>request:</a:t>
            </a:r>
          </a:p>
          <a:p>
            <a:pPr lvl="1"/>
            <a:r>
              <a:rPr lang="vi-VN" dirty="0" smtClean="0"/>
              <a:t>Vòng đời của servlet bắt đầu khi client send một request đến </a:t>
            </a:r>
            <a:r>
              <a:rPr lang="en-US" dirty="0"/>
              <a:t>Web Server </a:t>
            </a:r>
            <a:r>
              <a:rPr lang="vi-VN" dirty="0" smtClean="0"/>
              <a:t>và </a:t>
            </a:r>
            <a:r>
              <a:rPr lang="en-US" dirty="0"/>
              <a:t>servlet container </a:t>
            </a:r>
            <a:r>
              <a:rPr lang="vi-VN" dirty="0" smtClean="0"/>
              <a:t>tạo một instance của servlet.</a:t>
            </a:r>
            <a:endParaRPr lang="en-US" dirty="0"/>
          </a:p>
          <a:p>
            <a:pPr lvl="1"/>
            <a:r>
              <a:rPr lang="en-US" i="1" dirty="0" err="1" smtClean="0"/>
              <a:t>HttpServletRequest</a:t>
            </a:r>
            <a:r>
              <a:rPr lang="en-US" i="1" dirty="0" smtClean="0"/>
              <a:t> </a:t>
            </a:r>
            <a:r>
              <a:rPr lang="en-US" dirty="0"/>
              <a:t>interface.</a:t>
            </a:r>
          </a:p>
          <a:p>
            <a:pPr lvl="1"/>
            <a:r>
              <a:rPr lang="en-US" dirty="0" err="1"/>
              <a:t>getParameter</a:t>
            </a:r>
            <a:r>
              <a:rPr lang="en-US" dirty="0"/>
              <a:t>()</a:t>
            </a:r>
          </a:p>
          <a:p>
            <a:r>
              <a:rPr lang="en-US" dirty="0"/>
              <a:t>Sending Response:</a:t>
            </a:r>
          </a:p>
          <a:p>
            <a:pPr lvl="1"/>
            <a:r>
              <a:rPr lang="vi-VN" dirty="0" smtClean="0"/>
              <a:t>Sử dụng </a:t>
            </a:r>
            <a:r>
              <a:rPr lang="en-US" dirty="0" err="1" smtClean="0"/>
              <a:t>ServletResponse</a:t>
            </a:r>
            <a:r>
              <a:rPr lang="en-US" dirty="0" smtClean="0"/>
              <a:t> </a:t>
            </a:r>
            <a:r>
              <a:rPr lang="vi-VN" dirty="0" smtClean="0"/>
              <a:t>và </a:t>
            </a:r>
            <a:r>
              <a:rPr lang="en-US" i="1" dirty="0" err="1" smtClean="0"/>
              <a:t>HttpServletResponse</a:t>
            </a:r>
            <a:r>
              <a:rPr lang="en-US" i="1" dirty="0" smtClean="0"/>
              <a:t> </a:t>
            </a:r>
            <a:r>
              <a:rPr lang="en-US" dirty="0"/>
              <a:t>interface.</a:t>
            </a:r>
            <a:r>
              <a:rPr lang="vi-VN" dirty="0"/>
              <a:t>	</a:t>
            </a:r>
            <a:endParaRPr lang="en-US" dirty="0"/>
          </a:p>
        </p:txBody>
      </p:sp>
    </p:spTree>
    <p:extLst>
      <p:ext uri="{BB962C8B-B14F-4D97-AF65-F5344CB8AC3E}">
        <p14:creationId xmlns:p14="http://schemas.microsoft.com/office/powerpoint/2010/main" val="2540000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362200" y="971550"/>
            <a:ext cx="4456769" cy="4012399"/>
          </a:xfrm>
          <a:prstGeom prst="rect">
            <a:avLst/>
          </a:prstGeom>
        </p:spPr>
      </p:pic>
    </p:spTree>
    <p:extLst>
      <p:ext uri="{BB962C8B-B14F-4D97-AF65-F5344CB8AC3E}">
        <p14:creationId xmlns:p14="http://schemas.microsoft.com/office/powerpoint/2010/main" val="485611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828800" y="1060256"/>
            <a:ext cx="4914900" cy="3881325"/>
          </a:xfrm>
          <a:prstGeom prst="rect">
            <a:avLst/>
          </a:prstGeom>
        </p:spPr>
      </p:pic>
    </p:spTree>
    <p:extLst>
      <p:ext uri="{BB962C8B-B14F-4D97-AF65-F5344CB8AC3E}">
        <p14:creationId xmlns:p14="http://schemas.microsoft.com/office/powerpoint/2010/main" val="566730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362200" y="1215460"/>
            <a:ext cx="4357292" cy="3570917"/>
          </a:xfrm>
          <a:prstGeom prst="rect">
            <a:avLst/>
          </a:prstGeom>
        </p:spPr>
      </p:pic>
    </p:spTree>
    <p:extLst>
      <p:ext uri="{BB962C8B-B14F-4D97-AF65-F5344CB8AC3E}">
        <p14:creationId xmlns:p14="http://schemas.microsoft.com/office/powerpoint/2010/main" val="1542639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en-US" b="1" dirty="0"/>
              <a:t>Session Tracking from a Servlet</a:t>
            </a:r>
            <a:endParaRPr lang="vi-VN" dirty="0"/>
          </a:p>
          <a:p>
            <a:pPr lvl="1"/>
            <a:r>
              <a:rPr lang="en-US" dirty="0" smtClean="0"/>
              <a:t>Session </a:t>
            </a:r>
            <a:r>
              <a:rPr lang="en-US" dirty="0"/>
              <a:t>tracking </a:t>
            </a:r>
            <a:r>
              <a:rPr lang="vi-VN" dirty="0" smtClean="0"/>
              <a:t>cho phép bạn lưu lại quá trình của user qua nhiều servlet hoặc HTML pages</a:t>
            </a:r>
            <a:endParaRPr lang="en-US" dirty="0"/>
          </a:p>
          <a:p>
            <a:pPr marL="95250" indent="0">
              <a:buNone/>
            </a:pPr>
            <a:r>
              <a:rPr lang="en-US" dirty="0"/>
              <a:t/>
            </a:r>
            <a:br>
              <a:rPr lang="en-US" dirty="0"/>
            </a:br>
            <a:endParaRPr lang="en-US" dirty="0"/>
          </a:p>
        </p:txBody>
      </p:sp>
      <p:pic>
        <p:nvPicPr>
          <p:cNvPr id="4" name="Picture 2" descr="sevlet-session1.png">
            <a:extLst>
              <a:ext uri="{FF2B5EF4-FFF2-40B4-BE49-F238E27FC236}">
                <a16:creationId xmlns:a16="http://schemas.microsoft.com/office/drawing/2014/main" xmlns="" id="{EF0B9EEF-6AB7-4274-9499-2331359E5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95550"/>
            <a:ext cx="57340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566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https://o7planning.org/vi/10169/huong-dan-lap-trinh-java-servlet#a12951</a:t>
            </a:r>
            <a:endParaRPr lang="vi-VN" dirty="0"/>
          </a:p>
          <a:p>
            <a:r>
              <a:rPr lang="en-US" dirty="0">
                <a:hlinkClick r:id="rId3"/>
              </a:rPr>
              <a:t>https://</a:t>
            </a:r>
            <a:r>
              <a:rPr lang="en-US" dirty="0" smtClean="0">
                <a:hlinkClick r:id="rId3"/>
              </a:rPr>
              <a:t>viettuts.vn/servlet</a:t>
            </a:r>
            <a:endParaRPr lang="vi-VN" dirty="0" smtClean="0"/>
          </a:p>
          <a:p>
            <a:r>
              <a:rPr lang="en-US" dirty="0" smtClean="0">
                <a:hlinkClick r:id="rId4"/>
              </a:rPr>
              <a:t>https</a:t>
            </a:r>
            <a:r>
              <a:rPr lang="en-US" dirty="0">
                <a:hlinkClick r:id="rId4"/>
              </a:rPr>
              <a:t>://</a:t>
            </a:r>
            <a:r>
              <a:rPr lang="en-US" dirty="0" smtClean="0">
                <a:hlinkClick r:id="rId4"/>
              </a:rPr>
              <a:t>javatutorial.net/java-servlet-example</a:t>
            </a:r>
            <a:endParaRPr lang="vi-VN" dirty="0" smtClean="0"/>
          </a:p>
          <a:p>
            <a:r>
              <a:rPr lang="vi-VN" dirty="0" smtClean="0"/>
              <a:t>Github</a:t>
            </a:r>
          </a:p>
          <a:p>
            <a:pPr lvl="1"/>
            <a:r>
              <a:rPr lang="en-US" dirty="0">
                <a:hlinkClick r:id="rId5"/>
              </a:rPr>
              <a:t>https://</a:t>
            </a:r>
            <a:r>
              <a:rPr lang="en-US" dirty="0" smtClean="0">
                <a:hlinkClick r:id="rId5"/>
              </a:rPr>
              <a:t>github.com/giaule91/servlet-training.git</a:t>
            </a:r>
            <a:endParaRPr lang="vi-VN" dirty="0" smtClean="0"/>
          </a:p>
          <a:p>
            <a:pPr marL="571500" lvl="1" indent="0">
              <a:buNone/>
            </a:pPr>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en-US" dirty="0"/>
              <a:t>Tracking a Session </a:t>
            </a:r>
            <a:r>
              <a:rPr lang="vi-VN" dirty="0" smtClean="0"/>
              <a:t>với </a:t>
            </a:r>
            <a:r>
              <a:rPr lang="en-US" dirty="0" err="1" smtClean="0"/>
              <a:t>HttpSession</a:t>
            </a:r>
            <a:r>
              <a:rPr lang="en-US" dirty="0" smtClean="0"/>
              <a:t> </a:t>
            </a:r>
            <a:r>
              <a:rPr lang="en-US" dirty="0"/>
              <a:t>Object</a:t>
            </a:r>
          </a:p>
          <a:p>
            <a:pPr marL="571500" lvl="1" indent="0">
              <a:buNone/>
            </a:pPr>
            <a:r>
              <a:rPr lang="en-US" i="1" dirty="0"/>
              <a:t>HttpSession session = </a:t>
            </a:r>
            <a:r>
              <a:rPr lang="en-US" i="1" dirty="0" err="1"/>
              <a:t>request.getSession</a:t>
            </a:r>
            <a:r>
              <a:rPr lang="en-US" i="1" dirty="0"/>
              <a:t>();</a:t>
            </a:r>
            <a:endParaRPr lang="en-US" dirty="0"/>
          </a:p>
          <a:p>
            <a:pPr marL="571500" lvl="1" indent="0">
              <a:buNone/>
            </a:pPr>
            <a:r>
              <a:rPr lang="en-US" i="1" dirty="0"/>
              <a:t>session .</a:t>
            </a:r>
            <a:r>
              <a:rPr lang="en-US" i="1" dirty="0" err="1"/>
              <a:t>getAttribute</a:t>
            </a:r>
            <a:r>
              <a:rPr lang="en-US" i="1" dirty="0"/>
              <a:t>();</a:t>
            </a:r>
            <a:endParaRPr lang="en-US" dirty="0"/>
          </a:p>
          <a:p>
            <a:pPr marL="95250" indent="0">
              <a:buNone/>
            </a:pPr>
            <a:r>
              <a:rPr lang="en-US" dirty="0"/>
              <a:t/>
            </a:r>
            <a:br>
              <a:rPr lang="en-US" dirty="0"/>
            </a:br>
            <a:endParaRPr lang="en-US" dirty="0"/>
          </a:p>
        </p:txBody>
      </p:sp>
    </p:spTree>
    <p:extLst>
      <p:ext uri="{BB962C8B-B14F-4D97-AF65-F5344CB8AC3E}">
        <p14:creationId xmlns:p14="http://schemas.microsoft.com/office/powerpoint/2010/main" val="3331142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en-US" b="1" dirty="0"/>
              <a:t>Cookies in Servlet</a:t>
            </a:r>
            <a:endParaRPr lang="en-US" dirty="0"/>
          </a:p>
          <a:p>
            <a:pPr lvl="1"/>
            <a:r>
              <a:rPr lang="en-US" dirty="0" smtClean="0"/>
              <a:t>Cookie </a:t>
            </a:r>
            <a:r>
              <a:rPr lang="vi-VN" dirty="0" smtClean="0"/>
              <a:t>được sử dụng để lưu trữ thông tin của server side, như là các giá trị được sử dụng qua nhiều page servlet.</a:t>
            </a:r>
            <a:endParaRPr lang="vi-VN" dirty="0"/>
          </a:p>
          <a:p>
            <a:pPr lvl="1"/>
            <a:r>
              <a:rPr lang="en-US" dirty="0" smtClean="0"/>
              <a:t>Cookie</a:t>
            </a:r>
            <a:r>
              <a:rPr lang="vi-VN" dirty="0" smtClean="0"/>
              <a:t> tạm thời</a:t>
            </a:r>
            <a:endParaRPr lang="en-US" dirty="0"/>
          </a:p>
          <a:p>
            <a:pPr lvl="2"/>
            <a:r>
              <a:rPr lang="vi-VN" dirty="0" smtClean="0"/>
              <a:t>Duy trì bên trọng bộ nhớ của web browser, cookie data sẽ được xóa khi chúng ta đóng trình duyệt</a:t>
            </a:r>
            <a:endParaRPr lang="en-US" dirty="0"/>
          </a:p>
          <a:p>
            <a:pPr lvl="1"/>
            <a:r>
              <a:rPr lang="en-US" dirty="0" smtClean="0"/>
              <a:t>Permanent cookie</a:t>
            </a:r>
            <a:endParaRPr lang="en-US" dirty="0"/>
          </a:p>
          <a:p>
            <a:pPr lvl="2"/>
            <a:r>
              <a:rPr lang="vi-VN" dirty="0" smtClean="0"/>
              <a:t>Duy trì cookie data trong file vật lý ở hệ thống của client cho đến khi hết hạn.</a:t>
            </a:r>
            <a:endParaRPr lang="en-US" dirty="0"/>
          </a:p>
          <a:p>
            <a:pPr marL="571500" lvl="1"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135108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endParaRPr lang="en-US" dirty="0"/>
          </a:p>
        </p:txBody>
      </p:sp>
      <p:pic>
        <p:nvPicPr>
          <p:cNvPr id="2050" name="Picture 2" descr="sevlet-cooki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65811"/>
            <a:ext cx="5029200" cy="18796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vlet-cooki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3019688"/>
            <a:ext cx="4286250" cy="178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8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vi-VN" dirty="0" smtClean="0"/>
              <a:t>Mặc định, mỗi request được xem như là một request mới.</a:t>
            </a:r>
            <a:endParaRPr lang="en-US" dirty="0"/>
          </a:p>
          <a:p>
            <a:r>
              <a:rPr lang="vi-VN" dirty="0" smtClean="0"/>
              <a:t>Trong kĩ thuật cookies thì chúng ta thêm cookie cùng với response từ servlet. Cookie được lưu trữ trong cache của trình duyệt.</a:t>
            </a:r>
            <a:endParaRPr lang="en-US" dirty="0"/>
          </a:p>
          <a:p>
            <a:pPr lvl="1"/>
            <a:r>
              <a:rPr lang="vi-VN" dirty="0" smtClean="0"/>
              <a:t>Sau đó nếu request được send bởi user, cookie được thêm cùng với request theo mặc định. Như vây nó nhận ra user như là user cũ.</a:t>
            </a:r>
            <a:endParaRPr lang="en-US" dirty="0"/>
          </a:p>
          <a:p>
            <a:pPr marL="95250" indent="0">
              <a:buNone/>
            </a:pPr>
            <a:r>
              <a:rPr lang="en-US" dirty="0"/>
              <a:t/>
            </a:r>
            <a:br>
              <a:rPr lang="en-US" dirty="0"/>
            </a:br>
            <a:r>
              <a:rPr lang="en-US" dirty="0"/>
              <a:t/>
            </a:r>
            <a:br>
              <a:rPr lang="en-US" dirty="0"/>
            </a:br>
            <a:endParaRPr lang="en-US" dirty="0"/>
          </a:p>
        </p:txBody>
      </p:sp>
      <p:sp>
        <p:nvSpPr>
          <p:cNvPr id="4" name="Rectangle 1">
            <a:extLst>
              <a:ext uri="{FF2B5EF4-FFF2-40B4-BE49-F238E27FC236}">
                <a16:creationId xmlns:a16="http://schemas.microsoft.com/office/drawing/2014/main" xmlns="" id="{9BCD46AE-1B82-4531-82E6-F16A8620517D}"/>
              </a:ext>
            </a:extLst>
          </p:cNvPr>
          <p:cNvSpPr>
            <a:spLocks noChangeArrowheads="1"/>
          </p:cNvSpPr>
          <p:nvPr/>
        </p:nvSpPr>
        <p:spPr bwMode="auto">
          <a:xfrm>
            <a:off x="1676400" y="3257550"/>
            <a:ext cx="38100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9B7C6"/>
                </a:solidFill>
                <a:effectLst/>
                <a:latin typeface="Consolas" panose="020B0609020204030204" pitchFamily="49" charset="0"/>
              </a:rPr>
              <a:t>Cookie ck=</a:t>
            </a:r>
            <a:r>
              <a:rPr kumimoji="0" lang="en-US" altLang="en-US" sz="900" b="0" i="0" u="none" strike="noStrike" cap="none" normalizeH="0" baseline="0" dirty="0">
                <a:ln>
                  <a:noFill/>
                </a:ln>
                <a:solidFill>
                  <a:srgbClr val="CC7832"/>
                </a:solidFill>
                <a:effectLst/>
                <a:latin typeface="Consolas" panose="020B0609020204030204" pitchFamily="49" charset="0"/>
              </a:rPr>
              <a:t>new </a:t>
            </a:r>
            <a:r>
              <a:rPr kumimoji="0" lang="en-US" altLang="en-US" sz="900" b="0" i="0" u="none" strike="noStrike" cap="none" normalizeH="0" baseline="0" dirty="0">
                <a:ln>
                  <a:noFill/>
                </a:ln>
                <a:solidFill>
                  <a:srgbClr val="A9B7C6"/>
                </a:solidFill>
                <a:effectLst/>
                <a:latin typeface="Consolas" panose="020B0609020204030204" pitchFamily="49" charset="0"/>
              </a:rPr>
              <a:t>Cookie(</a:t>
            </a:r>
            <a:r>
              <a:rPr kumimoji="0" lang="en-US" altLang="en-US" sz="900" b="0" i="0" u="none" strike="noStrike" cap="none" normalizeH="0" baseline="0" dirty="0">
                <a:ln>
                  <a:noFill/>
                </a:ln>
                <a:solidFill>
                  <a:srgbClr val="6A8759"/>
                </a:solidFill>
                <a:effectLst/>
                <a:latin typeface="Consolas" panose="020B0609020204030204" pitchFamily="49" charset="0"/>
              </a:rPr>
              <a:t>"user"</a:t>
            </a:r>
            <a:r>
              <a:rPr kumimoji="0" lang="en-US" altLang="en-US" sz="900" b="0" i="0" u="none" strike="noStrike" cap="none" normalizeH="0" baseline="0" dirty="0">
                <a:ln>
                  <a:noFill/>
                </a:ln>
                <a:solidFill>
                  <a:srgbClr val="CC7832"/>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sonoo</a:t>
            </a:r>
            <a:r>
              <a:rPr kumimoji="0" lang="en-US" altLang="en-US" sz="900" b="0" i="0" u="none" strike="noStrike" cap="none" normalizeH="0" baseline="0" dirty="0">
                <a:ln>
                  <a:noFill/>
                </a:ln>
                <a:solidFill>
                  <a:srgbClr val="6A8759"/>
                </a:solidFill>
                <a:effectLst/>
                <a:latin typeface="Consolas" panose="020B0609020204030204" pitchFamily="49" charset="0"/>
              </a:rPr>
              <a:t> </a:t>
            </a:r>
            <a:r>
              <a:rPr kumimoji="0" lang="en-US" altLang="en-US" sz="900" b="0" i="0" u="none" strike="noStrike" cap="none" normalizeH="0" baseline="0" dirty="0" err="1">
                <a:ln>
                  <a:noFill/>
                </a:ln>
                <a:solidFill>
                  <a:srgbClr val="6A8759"/>
                </a:solidFill>
                <a:effectLst/>
                <a:latin typeface="Consolas" panose="020B0609020204030204" pitchFamily="49" charset="0"/>
              </a:rPr>
              <a:t>jaiswal</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ck.setMaxAge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3000</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808080"/>
                </a:solidFill>
                <a:effectLst/>
                <a:latin typeface="Consolas" panose="020B0609020204030204" pitchFamily="49" charset="0"/>
              </a:rPr>
              <a:t>// -1 -&gt; deleted when exist browser</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response.addCookie</a:t>
            </a:r>
            <a:r>
              <a:rPr kumimoji="0" lang="en-US" altLang="en-US" sz="900" b="0" i="0" u="none" strike="noStrike" cap="none" normalizeH="0" baseline="0" dirty="0">
                <a:ln>
                  <a:noFill/>
                </a:ln>
                <a:solidFill>
                  <a:srgbClr val="A9B7C6"/>
                </a:solidFill>
                <a:effectLst/>
                <a:latin typeface="Consolas" panose="020B0609020204030204" pitchFamily="49" charset="0"/>
              </a:rPr>
              <a:t>(ck)</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request.getCookie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548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Intro to Maven</a:t>
            </a:r>
            <a:endParaRPr lang="en-US" dirty="0"/>
          </a:p>
        </p:txBody>
      </p:sp>
      <p:sp>
        <p:nvSpPr>
          <p:cNvPr id="3" name="Text Placeholder 2"/>
          <p:cNvSpPr>
            <a:spLocks noGrp="1"/>
          </p:cNvSpPr>
          <p:nvPr>
            <p:ph type="body" idx="1"/>
          </p:nvPr>
        </p:nvSpPr>
        <p:spPr/>
        <p:txBody>
          <a:bodyPr/>
          <a:lstStyle/>
          <a:p>
            <a:r>
              <a:rPr lang="vi-VN" dirty="0"/>
              <a:t>Maven là công cụ quản lý và thiết lập tự động 1 dự án phần mềm. Chủ yếu dùng cho các lập trình viên java, nhưng nó cũng có thể được dùng để xây dựng và quản lý các dự án dùng C#, Ruby, Scala hay ngôn ngữ khác</a:t>
            </a:r>
            <a:r>
              <a:rPr lang="vi-VN" dirty="0" smtClean="0"/>
              <a:t>.</a:t>
            </a:r>
          </a:p>
          <a:p>
            <a:pPr lvl="1"/>
            <a:r>
              <a:rPr lang="en-US" dirty="0" smtClean="0">
                <a:hlinkClick r:id="rId2"/>
              </a:rPr>
              <a:t>https</a:t>
            </a:r>
            <a:r>
              <a:rPr lang="en-US" dirty="0">
                <a:hlinkClick r:id="rId2"/>
              </a:rPr>
              <a:t>://mvnrepository.com/</a:t>
            </a:r>
            <a:endParaRPr lang="vi-VN" dirty="0"/>
          </a:p>
          <a:p>
            <a:pPr lvl="1"/>
            <a:r>
              <a:rPr lang="vi-VN" dirty="0"/>
              <a:t>Ex: </a:t>
            </a:r>
          </a:p>
          <a:p>
            <a:pPr lvl="2"/>
            <a:r>
              <a:rPr lang="en-US" dirty="0">
                <a:hlinkClick r:id="rId3"/>
              </a:rPr>
              <a:t>https://mvnrepository.com/search?q=mysql</a:t>
            </a:r>
            <a:endParaRPr lang="vi-VN" dirty="0"/>
          </a:p>
          <a:p>
            <a:pPr lvl="2"/>
            <a:r>
              <a:rPr lang="en-US" dirty="0">
                <a:hlinkClick r:id="rId4"/>
              </a:rPr>
              <a:t>https://mvnrepository.com/artifact/mysql/mysql-connector-java/8.0.20</a:t>
            </a:r>
            <a:endParaRPr lang="en-US" dirty="0"/>
          </a:p>
          <a:p>
            <a:r>
              <a:rPr lang="vi-VN" dirty="0" smtClean="0"/>
              <a:t>Tìm hiểu thêm </a:t>
            </a:r>
            <a:r>
              <a:rPr lang="en-US" dirty="0" err="1" smtClean="0"/>
              <a:t>Gradle</a:t>
            </a:r>
            <a:r>
              <a:rPr lang="en-US" dirty="0" smtClean="0"/>
              <a:t> </a:t>
            </a:r>
            <a:r>
              <a:rPr lang="en-US" dirty="0"/>
              <a:t>… </a:t>
            </a:r>
            <a:endParaRPr lang="vi-VN" dirty="0"/>
          </a:p>
          <a:p>
            <a:pPr lvl="1"/>
            <a:endParaRPr lang="en-US" dirty="0"/>
          </a:p>
        </p:txBody>
      </p:sp>
    </p:spTree>
    <p:extLst>
      <p:ext uri="{BB962C8B-B14F-4D97-AF65-F5344CB8AC3E}">
        <p14:creationId xmlns:p14="http://schemas.microsoft.com/office/powerpoint/2010/main" val="290456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Intro to Maven</a:t>
            </a:r>
            <a:endParaRPr lang="en-US" dirty="0"/>
          </a:p>
        </p:txBody>
      </p:sp>
      <p:pic>
        <p:nvPicPr>
          <p:cNvPr id="4" name="Picture 3"/>
          <p:cNvPicPr>
            <a:picLocks noChangeAspect="1"/>
          </p:cNvPicPr>
          <p:nvPr/>
        </p:nvPicPr>
        <p:blipFill>
          <a:blip r:embed="rId2"/>
          <a:stretch>
            <a:fillRect/>
          </a:stretch>
        </p:blipFill>
        <p:spPr>
          <a:xfrm>
            <a:off x="2286000" y="929811"/>
            <a:ext cx="4421624" cy="4142216"/>
          </a:xfrm>
          <a:prstGeom prst="rect">
            <a:avLst/>
          </a:prstGeom>
        </p:spPr>
      </p:pic>
      <p:sp>
        <p:nvSpPr>
          <p:cNvPr id="3" name="Text Placeholder 2"/>
          <p:cNvSpPr>
            <a:spLocks noGrp="1"/>
          </p:cNvSpPr>
          <p:nvPr>
            <p:ph type="body" idx="1"/>
          </p:nvPr>
        </p:nvSpPr>
        <p:spPr/>
        <p:txBody>
          <a:bodyPr/>
          <a:lstStyle/>
          <a:p>
            <a:pPr lvl="1"/>
            <a:endParaRPr lang="en-US" dirty="0"/>
          </a:p>
        </p:txBody>
      </p:sp>
    </p:spTree>
    <p:extLst>
      <p:ext uri="{BB962C8B-B14F-4D97-AF65-F5344CB8AC3E}">
        <p14:creationId xmlns:p14="http://schemas.microsoft.com/office/powerpoint/2010/main" val="3712166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Overview</a:t>
            </a:r>
            <a:endParaRPr lang="en-US" dirty="0"/>
          </a:p>
        </p:txBody>
      </p:sp>
      <p:sp>
        <p:nvSpPr>
          <p:cNvPr id="3" name="Text Placeholder 2"/>
          <p:cNvSpPr>
            <a:spLocks noGrp="1"/>
          </p:cNvSpPr>
          <p:nvPr>
            <p:ph type="body" idx="1"/>
          </p:nvPr>
        </p:nvSpPr>
        <p:spPr/>
        <p:txBody>
          <a:bodyPr/>
          <a:lstStyle/>
          <a:p>
            <a:r>
              <a:rPr lang="en-US" b="1" dirty="0"/>
              <a:t>JSP </a:t>
            </a:r>
            <a:r>
              <a:rPr lang="en-US" b="1" dirty="0" err="1"/>
              <a:t>là</a:t>
            </a:r>
            <a:r>
              <a:rPr lang="en-US" b="1" dirty="0"/>
              <a:t> </a:t>
            </a:r>
            <a:r>
              <a:rPr lang="en-US" b="1" dirty="0" err="1"/>
              <a:t>viết</a:t>
            </a:r>
            <a:r>
              <a:rPr lang="en-US" b="1" dirty="0"/>
              <a:t> </a:t>
            </a:r>
            <a:r>
              <a:rPr lang="en-US" b="1" dirty="0" err="1"/>
              <a:t>tắt</a:t>
            </a:r>
            <a:r>
              <a:rPr lang="en-US" b="1" dirty="0"/>
              <a:t> </a:t>
            </a:r>
            <a:r>
              <a:rPr lang="en-US" b="1" dirty="0" err="1"/>
              <a:t>của</a:t>
            </a:r>
            <a:r>
              <a:rPr lang="en-US" b="1" dirty="0"/>
              <a:t> </a:t>
            </a:r>
            <a:r>
              <a:rPr lang="en-US" b="1" dirty="0" err="1"/>
              <a:t>JavaServer</a:t>
            </a:r>
            <a:r>
              <a:rPr lang="en-US" b="1" dirty="0"/>
              <a:t> Pages </a:t>
            </a:r>
            <a:r>
              <a:rPr lang="en-US" dirty="0" err="1"/>
              <a:t>là</a:t>
            </a:r>
            <a:r>
              <a:rPr lang="en-US" dirty="0"/>
              <a:t> </a:t>
            </a:r>
            <a:r>
              <a:rPr lang="en-US" dirty="0" err="1"/>
              <a:t>một</a:t>
            </a:r>
            <a:r>
              <a:rPr lang="en-US" dirty="0"/>
              <a:t> </a:t>
            </a:r>
            <a:r>
              <a:rPr lang="en-US" dirty="0" err="1"/>
              <a:t>công</a:t>
            </a:r>
            <a:r>
              <a:rPr lang="en-US" dirty="0"/>
              <a:t> </a:t>
            </a:r>
            <a:r>
              <a:rPr lang="en-US" dirty="0" err="1"/>
              <a:t>nghệ</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trang</a:t>
            </a:r>
            <a:r>
              <a:rPr lang="en-US" dirty="0"/>
              <a:t> web </a:t>
            </a:r>
            <a:r>
              <a:rPr lang="en-US" dirty="0" err="1"/>
              <a:t>động</a:t>
            </a:r>
            <a:r>
              <a:rPr lang="en-US" dirty="0" smtClean="0"/>
              <a:t>.</a:t>
            </a:r>
            <a:endParaRPr lang="vi-VN" dirty="0" smtClean="0"/>
          </a:p>
          <a:p>
            <a:r>
              <a:rPr lang="en-US" dirty="0" smtClean="0"/>
              <a:t>JSP </a:t>
            </a:r>
            <a:r>
              <a:rPr lang="en-US" dirty="0" err="1"/>
              <a:t>giúp</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chèn</a:t>
            </a:r>
            <a:r>
              <a:rPr lang="en-US" dirty="0"/>
              <a:t> java code </a:t>
            </a:r>
            <a:r>
              <a:rPr lang="en-US" dirty="0" err="1"/>
              <a:t>vào</a:t>
            </a:r>
            <a:r>
              <a:rPr lang="en-US" dirty="0"/>
              <a:t> </a:t>
            </a:r>
            <a:r>
              <a:rPr lang="en-US" dirty="0" err="1"/>
              <a:t>các</a:t>
            </a:r>
            <a:r>
              <a:rPr lang="en-US" dirty="0"/>
              <a:t> </a:t>
            </a:r>
            <a:r>
              <a:rPr lang="en-US" dirty="0" err="1"/>
              <a:t>trang</a:t>
            </a:r>
            <a:r>
              <a:rPr lang="en-US" dirty="0"/>
              <a:t> HTML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thẻ</a:t>
            </a:r>
            <a:r>
              <a:rPr lang="en-US" dirty="0"/>
              <a:t> JSP </a:t>
            </a:r>
            <a:r>
              <a:rPr lang="en-US" dirty="0" err="1"/>
              <a:t>đặc</a:t>
            </a:r>
            <a:r>
              <a:rPr lang="en-US" dirty="0"/>
              <a:t> </a:t>
            </a:r>
            <a:r>
              <a:rPr lang="en-US" dirty="0" err="1"/>
              <a:t>biệt</a:t>
            </a:r>
            <a:r>
              <a:rPr lang="en-US" dirty="0" smtClean="0"/>
              <a:t>.</a:t>
            </a:r>
            <a:endParaRPr lang="vi-VN" dirty="0" smtClean="0"/>
          </a:p>
          <a:p>
            <a:pPr lvl="1"/>
            <a:r>
              <a:rPr lang="vi-VN" dirty="0" smtClean="0"/>
              <a:t>Bắt đầu với </a:t>
            </a:r>
            <a:r>
              <a:rPr lang="en-US" dirty="0" smtClean="0"/>
              <a:t>&lt;% </a:t>
            </a:r>
            <a:r>
              <a:rPr lang="vi-VN" dirty="0" smtClean="0"/>
              <a:t>kết thúc với</a:t>
            </a:r>
            <a:r>
              <a:rPr lang="en-US" dirty="0" smtClean="0"/>
              <a:t> </a:t>
            </a:r>
            <a:r>
              <a:rPr lang="en-US" dirty="0"/>
              <a:t>%&gt;.</a:t>
            </a:r>
          </a:p>
        </p:txBody>
      </p:sp>
    </p:spTree>
    <p:extLst>
      <p:ext uri="{BB962C8B-B14F-4D97-AF65-F5344CB8AC3E}">
        <p14:creationId xmlns:p14="http://schemas.microsoft.com/office/powerpoint/2010/main" val="2879570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Overview</a:t>
            </a:r>
            <a:endParaRPr lang="en-US" dirty="0"/>
          </a:p>
        </p:txBody>
      </p:sp>
      <p:sp>
        <p:nvSpPr>
          <p:cNvPr id="3" name="Text Placeholder 2"/>
          <p:cNvSpPr>
            <a:spLocks noGrp="1"/>
          </p:cNvSpPr>
          <p:nvPr>
            <p:ph type="body" idx="1"/>
          </p:nvPr>
        </p:nvSpPr>
        <p:spPr/>
        <p:txBody>
          <a:bodyPr/>
          <a:lstStyle/>
          <a:p>
            <a:r>
              <a:rPr lang="en-US" dirty="0"/>
              <a:t>JSP Lifecycle</a:t>
            </a:r>
          </a:p>
          <a:p>
            <a:endParaRPr lang="en-US" dirty="0"/>
          </a:p>
        </p:txBody>
      </p:sp>
      <p:pic>
        <p:nvPicPr>
          <p:cNvPr id="6146" name="Picture 2" descr="https://lh3.googleusercontent.com/hGf8ZEDDrkSCujV_XXpROetpV0E9EpXtW8ceDn0Dy7jty5dKKLhHNB4LftIBOMaexio0BxmxX2hBDa7P7MWxpsNCWRWf7ASA83xjK8bytnKnZPpZ0iTvQsu7wjri0H4OG-abBAx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09750"/>
            <a:ext cx="573405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164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Overview</a:t>
            </a:r>
            <a:endParaRPr lang="en-US" dirty="0"/>
          </a:p>
        </p:txBody>
      </p:sp>
      <p:sp>
        <p:nvSpPr>
          <p:cNvPr id="3" name="Text Placeholder 2"/>
          <p:cNvSpPr>
            <a:spLocks noGrp="1"/>
          </p:cNvSpPr>
          <p:nvPr>
            <p:ph type="body" idx="1"/>
          </p:nvPr>
        </p:nvSpPr>
        <p:spPr/>
        <p:txBody>
          <a:bodyPr/>
          <a:lstStyle/>
          <a:p>
            <a:r>
              <a:rPr lang="en-US" dirty="0"/>
              <a:t>JSP Development Model</a:t>
            </a:r>
          </a:p>
          <a:p>
            <a:pPr marL="95250" indent="0">
              <a:buNone/>
            </a:pPr>
            <a:r>
              <a:rPr lang="en-US" dirty="0"/>
              <a:t/>
            </a:r>
            <a:br>
              <a:rPr lang="en-US" dirty="0"/>
            </a:br>
            <a:endParaRPr lang="en-US" dirty="0"/>
          </a:p>
        </p:txBody>
      </p:sp>
      <p:pic>
        <p:nvPicPr>
          <p:cNvPr id="7170" name="Picture 2" descr="https://lh4.googleusercontent.com/Aw2TSp-63nzvjYwm-0mo0qxZfQQzLlUC04WYGg3NZRiSN-DP5g7RcsJ4AXZaf0xoy_NSRYqXMoHHTeBIZCHhekxaMu5E7MKOCQAJVgdGU1ZOO6zq1uRunYED8AvgZ0UknA6D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62150"/>
            <a:ext cx="573405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083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Syntax</a:t>
            </a:r>
          </a:p>
        </p:txBody>
      </p:sp>
      <p:sp>
        <p:nvSpPr>
          <p:cNvPr id="3" name="Text Placeholder 2"/>
          <p:cNvSpPr>
            <a:spLocks noGrp="1"/>
          </p:cNvSpPr>
          <p:nvPr>
            <p:ph type="body" idx="1"/>
          </p:nvPr>
        </p:nvSpPr>
        <p:spPr/>
        <p:txBody>
          <a:bodyPr/>
          <a:lstStyle/>
          <a:p>
            <a:r>
              <a:rPr lang="en-US" dirty="0"/>
              <a:t>Expression include in HTML page</a:t>
            </a:r>
          </a:p>
          <a:p>
            <a:pPr lvl="1"/>
            <a:r>
              <a:rPr lang="en-US" dirty="0"/>
              <a:t>&lt;% … %&gt;</a:t>
            </a:r>
            <a:endParaRPr lang="vi-VN" dirty="0"/>
          </a:p>
          <a:p>
            <a:pPr lvl="1"/>
            <a:r>
              <a:rPr lang="vi-VN" dirty="0"/>
              <a:t>Ex: </a:t>
            </a:r>
            <a:endParaRPr lang="en-US" dirty="0"/>
          </a:p>
          <a:p>
            <a:endParaRPr lang="vi-VN" dirty="0"/>
          </a:p>
          <a:p>
            <a:r>
              <a:rPr lang="vi-VN" dirty="0"/>
              <a:t>Với JSP Declaration bạn có thể khai báo biến và phương thức bằng java code bên trong tệp </a:t>
            </a:r>
            <a:r>
              <a:rPr lang="vi-VN" dirty="0" smtClean="0"/>
              <a:t>JSP</a:t>
            </a:r>
          </a:p>
          <a:p>
            <a:pPr lvl="1"/>
            <a:r>
              <a:rPr lang="en-US" dirty="0" smtClean="0"/>
              <a:t>&lt;%! </a:t>
            </a:r>
            <a:r>
              <a:rPr lang="en-US" dirty="0"/>
              <a:t>function %&gt;</a:t>
            </a:r>
          </a:p>
          <a:p>
            <a:r>
              <a:rPr lang="en-US" dirty="0"/>
              <a:t>Directive </a:t>
            </a:r>
          </a:p>
          <a:p>
            <a:pPr marL="1047750" lvl="2" indent="0">
              <a:buNone/>
            </a:pPr>
            <a:r>
              <a:rPr lang="en-US" dirty="0" smtClean="0"/>
              <a:t>&lt;%@ </a:t>
            </a:r>
            <a:r>
              <a:rPr lang="en-US" dirty="0"/>
              <a:t>page language="java" </a:t>
            </a:r>
            <a:r>
              <a:rPr lang="en-US" dirty="0" err="1"/>
              <a:t>contentType</a:t>
            </a:r>
            <a:r>
              <a:rPr lang="en-US" dirty="0"/>
              <a:t>="text/html; charset=ISO-8859-1"</a:t>
            </a:r>
          </a:p>
          <a:p>
            <a:pPr marL="1047750" lvl="2" indent="0">
              <a:buNone/>
            </a:pPr>
            <a:r>
              <a:rPr lang="en-US" dirty="0" err="1"/>
              <a:t>pageEncoding</a:t>
            </a:r>
            <a:r>
              <a:rPr lang="en-US" dirty="0"/>
              <a:t>="ISO-8859-1"%&gt;</a:t>
            </a:r>
          </a:p>
          <a:p>
            <a:pPr marL="95250" indent="0">
              <a:buNone/>
            </a:pPr>
            <a:r>
              <a:rPr lang="en-US" dirty="0"/>
              <a:t/>
            </a:r>
            <a:br>
              <a:rPr lang="en-US" dirty="0"/>
            </a:br>
            <a:endParaRPr lang="en-US" dirty="0"/>
          </a:p>
        </p:txBody>
      </p:sp>
      <p:sp>
        <p:nvSpPr>
          <p:cNvPr id="4" name="Rectangle 1"/>
          <p:cNvSpPr>
            <a:spLocks noChangeArrowheads="1"/>
          </p:cNvSpPr>
          <p:nvPr/>
        </p:nvSpPr>
        <p:spPr bwMode="auto">
          <a:xfrm>
            <a:off x="2057400" y="2190750"/>
            <a:ext cx="6705600" cy="5299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vi-VN"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vi-VN" altLang="en-US" sz="1100" dirty="0">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&lt;p&gt;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Today's date: </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new</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en-US" altLang="en-US" sz="11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util</a:t>
            </a:r>
            <a:r>
              <a:rPr kumimoji="0" lang="en-US" altLang="en-US" sz="11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Date</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toLocaleString</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&lt;/p&gt;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3886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Overview</a:t>
            </a:r>
            <a:endParaRPr/>
          </a:p>
        </p:txBody>
      </p:sp>
      <p:sp>
        <p:nvSpPr>
          <p:cNvPr id="95" name="Google Shape;95;p14"/>
          <p:cNvSpPr txBox="1">
            <a:spLocks noGrp="1"/>
          </p:cNvSpPr>
          <p:nvPr>
            <p:ph type="body" idx="1"/>
          </p:nvPr>
        </p:nvSpPr>
        <p:spPr>
          <a:xfrm>
            <a:off x="628650" y="1054976"/>
            <a:ext cx="7886700" cy="3597300"/>
          </a:xfrm>
          <a:prstGeom prst="rect">
            <a:avLst/>
          </a:prstGeom>
        </p:spPr>
        <p:txBody>
          <a:bodyPr spcFirstLastPara="1" wrap="square" lIns="68575" tIns="68575" rIns="68575" bIns="68575" anchor="t" anchorCtr="0">
            <a:noAutofit/>
          </a:bodyPr>
          <a:lstStyle/>
          <a:p>
            <a:pPr marL="552450" indent="-457200" fontAlgn="base">
              <a:buFont typeface="+mj-lt"/>
              <a:buAutoNum type="arabicPeriod"/>
            </a:pPr>
            <a:r>
              <a:rPr lang="en-US" b="1" dirty="0" smtClean="0"/>
              <a:t>Intro to MVC</a:t>
            </a:r>
          </a:p>
          <a:p>
            <a:pPr marL="552450" indent="-457200" fontAlgn="base">
              <a:buFont typeface="+mj-lt"/>
              <a:buAutoNum type="arabicPeriod"/>
            </a:pPr>
            <a:r>
              <a:rPr lang="en-US" b="1" dirty="0" smtClean="0"/>
              <a:t>Servlet </a:t>
            </a:r>
            <a:r>
              <a:rPr lang="en-US" b="1" dirty="0"/>
              <a:t>Overview</a:t>
            </a:r>
          </a:p>
          <a:p>
            <a:pPr marL="552450" indent="-457200" fontAlgn="base">
              <a:buFont typeface="+mj-lt"/>
              <a:buAutoNum type="arabicPeriod"/>
            </a:pPr>
            <a:r>
              <a:rPr lang="en-US" b="1" dirty="0"/>
              <a:t>Setup</a:t>
            </a:r>
          </a:p>
          <a:p>
            <a:pPr marL="552450" indent="-457200" fontAlgn="base">
              <a:buFont typeface="+mj-lt"/>
              <a:buAutoNum type="arabicPeriod"/>
            </a:pPr>
            <a:r>
              <a:rPr lang="en-US" b="1" dirty="0"/>
              <a:t>Lifecycle</a:t>
            </a:r>
          </a:p>
          <a:p>
            <a:pPr marL="552450" indent="-457200" fontAlgn="base">
              <a:buFont typeface="+mj-lt"/>
              <a:buAutoNum type="arabicPeriod"/>
            </a:pPr>
            <a:r>
              <a:rPr lang="en-US" b="1" dirty="0"/>
              <a:t>Servlet Requests and Responses</a:t>
            </a:r>
          </a:p>
          <a:p>
            <a:pPr marL="552450" indent="-457200" fontAlgn="base">
              <a:buFont typeface="+mj-lt"/>
              <a:buAutoNum type="arabicPeriod"/>
            </a:pPr>
            <a:r>
              <a:rPr lang="en-US" b="1" dirty="0"/>
              <a:t>Cookie and Session Tracking </a:t>
            </a:r>
          </a:p>
          <a:p>
            <a:pPr marL="552450" indent="-457200" fontAlgn="base">
              <a:buFont typeface="+mj-lt"/>
              <a:buAutoNum type="arabicPeriod"/>
            </a:pPr>
            <a:r>
              <a:rPr lang="en-US" b="1" dirty="0"/>
              <a:t>Intro to Maven</a:t>
            </a:r>
          </a:p>
          <a:p>
            <a:pPr marL="552450" indent="-457200" fontAlgn="base">
              <a:buFont typeface="+mj-lt"/>
              <a:buAutoNum type="arabicPeriod"/>
            </a:pPr>
            <a:r>
              <a:rPr lang="en-US" b="1" dirty="0"/>
              <a:t>Filter and Servlet Communication </a:t>
            </a:r>
          </a:p>
          <a:p>
            <a:pPr marL="552450" indent="-457200" fontAlgn="base">
              <a:buFont typeface="+mj-lt"/>
              <a:buAutoNum type="arabicPeriod"/>
            </a:pPr>
            <a:r>
              <a:rPr lang="en-US" b="1" dirty="0"/>
              <a:t>JSP Overview </a:t>
            </a:r>
          </a:p>
          <a:p>
            <a:pPr marL="552450" indent="-457200" fontAlgn="base">
              <a:buFont typeface="+mj-lt"/>
              <a:buAutoNum type="arabicPeriod"/>
            </a:pPr>
            <a:r>
              <a:rPr lang="en-US" b="1" dirty="0"/>
              <a:t>JSP Standard Tag Library (JSTL)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dirty="0"/>
              <a:t>JSP - Standard Tag Library (JSTL)</a:t>
            </a:r>
          </a:p>
        </p:txBody>
      </p:sp>
      <p:sp>
        <p:nvSpPr>
          <p:cNvPr id="3" name="Text Placeholder 2"/>
          <p:cNvSpPr>
            <a:spLocks noGrp="1"/>
          </p:cNvSpPr>
          <p:nvPr>
            <p:ph type="body" idx="1"/>
          </p:nvPr>
        </p:nvSpPr>
        <p:spPr/>
        <p:txBody>
          <a:bodyPr/>
          <a:lstStyle/>
          <a:p>
            <a:r>
              <a:rPr lang="en-US" dirty="0">
                <a:hlinkClick r:id="rId2"/>
              </a:rPr>
              <a:t>https://vietjack.com/jsp/thu_vien_the_chuan_trong_jsp.jsp</a:t>
            </a:r>
            <a:endParaRPr lang="vi-VN" dirty="0" smtClean="0"/>
          </a:p>
          <a:p>
            <a:r>
              <a:rPr lang="vi-VN" dirty="0" smtClean="0"/>
              <a:t>Cài đặt </a:t>
            </a:r>
            <a:r>
              <a:rPr lang="en-US" dirty="0" smtClean="0"/>
              <a:t>JSTL </a:t>
            </a:r>
            <a:r>
              <a:rPr lang="en-US" dirty="0"/>
              <a:t>Library</a:t>
            </a:r>
            <a:endParaRPr lang="vi-VN" dirty="0"/>
          </a:p>
          <a:p>
            <a:pPr lvl="1"/>
            <a:r>
              <a:rPr lang="vi-VN" dirty="0"/>
              <a:t>Download: </a:t>
            </a:r>
            <a:r>
              <a:rPr lang="en-US" dirty="0">
                <a:hlinkClick r:id="rId3"/>
              </a:rPr>
              <a:t>https://tomcat.apache.org/taglibs/standard/</a:t>
            </a:r>
            <a:endParaRPr lang="vi-VN" dirty="0"/>
          </a:p>
          <a:p>
            <a:pPr lvl="1"/>
            <a:r>
              <a:rPr lang="vi-VN" dirty="0" smtClean="0"/>
              <a:t>Copy</a:t>
            </a:r>
            <a:r>
              <a:rPr lang="en-US" dirty="0" smtClean="0"/>
              <a:t> </a:t>
            </a:r>
            <a:r>
              <a:rPr lang="en-US" dirty="0"/>
              <a:t>JAR </a:t>
            </a:r>
            <a:r>
              <a:rPr lang="en-US" dirty="0" smtClean="0"/>
              <a:t>files</a:t>
            </a:r>
            <a:r>
              <a:rPr lang="vi-VN" dirty="0" smtClean="0"/>
              <a:t> vào thư mục </a:t>
            </a:r>
            <a:r>
              <a:rPr lang="en-US" dirty="0" err="1"/>
              <a:t>webapps</a:t>
            </a:r>
            <a:r>
              <a:rPr lang="en-US" dirty="0"/>
              <a:t>\ROOT\WEB-INF\lib</a:t>
            </a:r>
          </a:p>
          <a:p>
            <a:pPr lvl="1"/>
            <a:r>
              <a:rPr lang="en-US" b="1" dirty="0"/>
              <a:t>OR </a:t>
            </a:r>
            <a:r>
              <a:rPr lang="vi-VN" dirty="0" smtClean="0"/>
              <a:t>dùng</a:t>
            </a:r>
            <a:r>
              <a:rPr lang="en-US" dirty="0" smtClean="0"/>
              <a:t> </a:t>
            </a:r>
            <a:r>
              <a:rPr lang="en-US" dirty="0"/>
              <a:t>Maven (pom.xml)</a:t>
            </a:r>
          </a:p>
          <a:p>
            <a:pPr lvl="2"/>
            <a:r>
              <a:rPr lang="en-US" dirty="0">
                <a:hlinkClick r:id="rId4"/>
              </a:rPr>
              <a:t>https://mvnrepository.com/artifact/javax.servlet/jstl/1.2</a:t>
            </a:r>
            <a:endParaRPr lang="vi-VN" b="1" dirty="0"/>
          </a:p>
          <a:p>
            <a:pPr marL="1047750" lvl="2" indent="0">
              <a:buNone/>
            </a:pPr>
            <a:endParaRPr lang="en-US" dirty="0"/>
          </a:p>
          <a:p>
            <a:endParaRPr lang="en-US" dirty="0"/>
          </a:p>
        </p:txBody>
      </p:sp>
    </p:spTree>
    <p:extLst>
      <p:ext uri="{BB962C8B-B14F-4D97-AF65-F5344CB8AC3E}">
        <p14:creationId xmlns:p14="http://schemas.microsoft.com/office/powerpoint/2010/main" val="2454196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dirty="0"/>
              <a:t>JSP - Standard Tag Library (JSTL)</a:t>
            </a:r>
          </a:p>
        </p:txBody>
      </p:sp>
      <p:sp>
        <p:nvSpPr>
          <p:cNvPr id="3" name="Text Placeholder 2"/>
          <p:cNvSpPr>
            <a:spLocks noGrp="1"/>
          </p:cNvSpPr>
          <p:nvPr>
            <p:ph type="body" idx="1"/>
          </p:nvPr>
        </p:nvSpPr>
        <p:spPr>
          <a:xfrm>
            <a:off x="609600" y="1200150"/>
            <a:ext cx="7886700" cy="3669506"/>
          </a:xfrm>
        </p:spPr>
        <p:txBody>
          <a:bodyPr/>
          <a:lstStyle/>
          <a:p>
            <a:r>
              <a:rPr lang="vi-VN" dirty="0" smtClean="0"/>
              <a:t>Thêm</a:t>
            </a:r>
            <a:r>
              <a:rPr lang="en-US" dirty="0" smtClean="0"/>
              <a:t> </a:t>
            </a:r>
            <a:r>
              <a:rPr lang="en-US" dirty="0"/>
              <a:t>&lt;</a:t>
            </a:r>
            <a:r>
              <a:rPr lang="en-US" dirty="0" err="1"/>
              <a:t>taglib</a:t>
            </a:r>
            <a:r>
              <a:rPr lang="en-US" dirty="0"/>
              <a:t>&gt; directive </a:t>
            </a:r>
            <a:r>
              <a:rPr lang="vi-VN" dirty="0" smtClean="0"/>
              <a:t>vào đầu </a:t>
            </a:r>
            <a:r>
              <a:rPr lang="en-US" dirty="0" smtClean="0"/>
              <a:t>JSP</a:t>
            </a:r>
            <a:endParaRPr lang="vi-VN" dirty="0"/>
          </a:p>
          <a:p>
            <a:pPr lvl="1"/>
            <a:r>
              <a:rPr lang="en-US" dirty="0"/>
              <a:t>Core Tags</a:t>
            </a:r>
          </a:p>
          <a:p>
            <a:pPr lvl="1"/>
            <a:r>
              <a:rPr lang="en-US" dirty="0"/>
              <a:t>Formatting tags</a:t>
            </a:r>
          </a:p>
          <a:p>
            <a:pPr lvl="1"/>
            <a:r>
              <a:rPr lang="en-US" dirty="0"/>
              <a:t>SQL tags</a:t>
            </a:r>
          </a:p>
          <a:p>
            <a:pPr lvl="1"/>
            <a:r>
              <a:rPr lang="en-US" dirty="0"/>
              <a:t>XML tags</a:t>
            </a:r>
          </a:p>
          <a:p>
            <a:pPr lvl="1"/>
            <a:r>
              <a:rPr lang="en-US" dirty="0"/>
              <a:t>JSTL Functions</a:t>
            </a:r>
            <a:endParaRPr lang="en-US" i="1" dirty="0"/>
          </a:p>
          <a:p>
            <a:r>
              <a:rPr lang="en-US" dirty="0"/>
              <a:t>Example</a:t>
            </a:r>
          </a:p>
          <a:p>
            <a:pPr lvl="1"/>
            <a:r>
              <a:rPr lang="en-US" i="1" dirty="0"/>
              <a:t>&lt;%@ </a:t>
            </a:r>
            <a:r>
              <a:rPr lang="en-US" i="1" dirty="0" err="1"/>
              <a:t>taglib</a:t>
            </a:r>
            <a:r>
              <a:rPr lang="en-US" i="1" dirty="0"/>
              <a:t> </a:t>
            </a:r>
            <a:r>
              <a:rPr lang="en-US" i="1" dirty="0" err="1"/>
              <a:t>uri</a:t>
            </a:r>
            <a:r>
              <a:rPr lang="en-US" i="1" dirty="0"/>
              <a:t>="http://java.sun.com/</a:t>
            </a:r>
            <a:r>
              <a:rPr lang="en-US" i="1" dirty="0" err="1"/>
              <a:t>jsp</a:t>
            </a:r>
            <a:r>
              <a:rPr lang="en-US" i="1" dirty="0"/>
              <a:t>/</a:t>
            </a:r>
            <a:r>
              <a:rPr lang="en-US" i="1" dirty="0" err="1"/>
              <a:t>jstl</a:t>
            </a:r>
            <a:r>
              <a:rPr lang="en-US" i="1" dirty="0"/>
              <a:t>/core" prefix="c" %&gt;</a:t>
            </a:r>
            <a:endParaRPr lang="en-US" dirty="0"/>
          </a:p>
          <a:p>
            <a:pPr lvl="1"/>
            <a:r>
              <a:rPr lang="en-US" i="1" dirty="0"/>
              <a:t>&lt;%@ </a:t>
            </a:r>
            <a:r>
              <a:rPr lang="en-US" i="1" dirty="0" err="1"/>
              <a:t>taglib</a:t>
            </a:r>
            <a:r>
              <a:rPr lang="en-US" i="1" dirty="0"/>
              <a:t> </a:t>
            </a:r>
            <a:r>
              <a:rPr lang="en-US" i="1" dirty="0" err="1"/>
              <a:t>uri</a:t>
            </a:r>
            <a:r>
              <a:rPr lang="en-US" i="1" dirty="0"/>
              <a:t>="http://java.sun.com/</a:t>
            </a:r>
            <a:r>
              <a:rPr lang="en-US" i="1" dirty="0" err="1"/>
              <a:t>jsp</a:t>
            </a:r>
            <a:r>
              <a:rPr lang="en-US" i="1" dirty="0"/>
              <a:t>/</a:t>
            </a:r>
            <a:r>
              <a:rPr lang="en-US" i="1" dirty="0" err="1"/>
              <a:t>jstl</a:t>
            </a:r>
            <a:r>
              <a:rPr lang="en-US" i="1" dirty="0"/>
              <a:t>/</a:t>
            </a:r>
            <a:r>
              <a:rPr lang="en-US" i="1" dirty="0" err="1"/>
              <a:t>fmt</a:t>
            </a:r>
            <a:r>
              <a:rPr lang="en-US" i="1" dirty="0"/>
              <a:t>" prefix="</a:t>
            </a:r>
            <a:r>
              <a:rPr lang="en-US" i="1" dirty="0" err="1"/>
              <a:t>fmt</a:t>
            </a:r>
            <a:r>
              <a:rPr lang="en-US" i="1" dirty="0"/>
              <a:t>"%&gt;</a:t>
            </a:r>
            <a:endParaRPr lang="en-US" dirty="0"/>
          </a:p>
          <a:p>
            <a:r>
              <a:rPr lang="vi-VN" dirty="0"/>
              <a:t>Reference</a:t>
            </a:r>
          </a:p>
          <a:p>
            <a:pPr lvl="1"/>
            <a:r>
              <a:rPr lang="en-US" dirty="0">
                <a:hlinkClick r:id="rId2"/>
              </a:rPr>
              <a:t>https://www.tutorialspoint.com/jsp/jsp_standard_tag_library.htm</a:t>
            </a:r>
            <a:endParaRPr lang="vi-VN"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2266288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dirty="0"/>
              <a:t>JSP - Standard Tag Library (JSTL)</a:t>
            </a:r>
          </a:p>
        </p:txBody>
      </p:sp>
      <p:sp>
        <p:nvSpPr>
          <p:cNvPr id="3" name="Text Placeholder 2"/>
          <p:cNvSpPr>
            <a:spLocks noGrp="1"/>
          </p:cNvSpPr>
          <p:nvPr>
            <p:ph type="body" idx="1"/>
          </p:nvPr>
        </p:nvSpPr>
        <p:spPr/>
        <p:txBody>
          <a:bodyPr/>
          <a:lstStyle/>
          <a:p>
            <a:r>
              <a:rPr lang="en-US" dirty="0"/>
              <a:t>Using example</a:t>
            </a:r>
          </a:p>
          <a:p>
            <a:pPr lvl="1"/>
            <a:r>
              <a:rPr lang="en-US" dirty="0"/>
              <a:t>For loop</a:t>
            </a:r>
          </a:p>
          <a:p>
            <a:pPr marL="1009650" lvl="2" indent="0">
              <a:buNone/>
            </a:pPr>
            <a:r>
              <a:rPr lang="en-US" dirty="0">
                <a:solidFill>
                  <a:srgbClr val="002060"/>
                </a:solidFill>
              </a:rPr>
              <a:t>&lt;</a:t>
            </a:r>
            <a:r>
              <a:rPr lang="en-US" dirty="0" err="1">
                <a:solidFill>
                  <a:srgbClr val="002060"/>
                </a:solidFill>
              </a:rPr>
              <a:t>c:forEach</a:t>
            </a:r>
            <a:r>
              <a:rPr lang="en-US" dirty="0">
                <a:solidFill>
                  <a:srgbClr val="002060"/>
                </a:solidFill>
              </a:rPr>
              <a:t> var="item" items="${</a:t>
            </a:r>
            <a:r>
              <a:rPr lang="en-US" dirty="0" err="1">
                <a:solidFill>
                  <a:srgbClr val="002060"/>
                </a:solidFill>
              </a:rPr>
              <a:t>sessionScope.cart.items</a:t>
            </a:r>
            <a:r>
              <a:rPr lang="en-US" dirty="0">
                <a:solidFill>
                  <a:srgbClr val="002060"/>
                </a:solidFill>
              </a:rPr>
              <a:t>}"&gt;</a:t>
            </a:r>
          </a:p>
          <a:p>
            <a:pPr marL="1009650" lvl="2" indent="0">
              <a:buNone/>
            </a:pPr>
            <a:r>
              <a:rPr lang="en-US" dirty="0">
                <a:solidFill>
                  <a:srgbClr val="002060"/>
                </a:solidFill>
              </a:rPr>
              <a:t>...</a:t>
            </a:r>
          </a:p>
          <a:p>
            <a:pPr marL="1009650" lvl="2" indent="0">
              <a:buNone/>
            </a:pPr>
            <a:r>
              <a:rPr lang="en-US" dirty="0">
                <a:solidFill>
                  <a:srgbClr val="002060"/>
                </a:solidFill>
              </a:rPr>
              <a:t>&lt;/</a:t>
            </a:r>
            <a:r>
              <a:rPr lang="en-US" dirty="0" err="1">
                <a:solidFill>
                  <a:srgbClr val="002060"/>
                </a:solidFill>
              </a:rPr>
              <a:t>c:forEach</a:t>
            </a:r>
            <a:r>
              <a:rPr lang="en-US" dirty="0">
                <a:solidFill>
                  <a:srgbClr val="002060"/>
                </a:solidFill>
              </a:rPr>
              <a:t>&gt;</a:t>
            </a:r>
          </a:p>
          <a:p>
            <a:pPr lvl="1"/>
            <a:r>
              <a:rPr lang="vi-VN" dirty="0"/>
              <a:t>JSP Epression Language (EL) giúp dễ dàng truy cập dữ liệu ứng dụng được lưu giữ trong các thành phần </a:t>
            </a:r>
            <a:r>
              <a:rPr lang="vi-VN" dirty="0" smtClean="0"/>
              <a:t>JavaBeans</a:t>
            </a:r>
            <a:r>
              <a:rPr lang="en-US" dirty="0" smtClean="0"/>
              <a:t>:</a:t>
            </a:r>
          </a:p>
          <a:p>
            <a:pPr marL="1009650" lvl="2" indent="0">
              <a:buNone/>
            </a:pPr>
            <a:r>
              <a:rPr lang="en-US" dirty="0" smtClean="0">
                <a:solidFill>
                  <a:srgbClr val="002060"/>
                </a:solidFill>
              </a:rPr>
              <a:t>&lt;</a:t>
            </a:r>
            <a:r>
              <a:rPr lang="en-US" dirty="0" err="1" smtClean="0">
                <a:solidFill>
                  <a:srgbClr val="002060"/>
                </a:solidFill>
              </a:rPr>
              <a:t>c:set</a:t>
            </a:r>
            <a:r>
              <a:rPr lang="en-US" dirty="0" smtClean="0">
                <a:solidFill>
                  <a:srgbClr val="002060"/>
                </a:solidFill>
              </a:rPr>
              <a:t> </a:t>
            </a:r>
            <a:r>
              <a:rPr lang="en-US" dirty="0" err="1" smtClean="0">
                <a:solidFill>
                  <a:srgbClr val="002060"/>
                </a:solidFill>
              </a:rPr>
              <a:t>var</a:t>
            </a:r>
            <a:r>
              <a:rPr lang="en-US" dirty="0" smtClean="0">
                <a:solidFill>
                  <a:srgbClr val="002060"/>
                </a:solidFill>
              </a:rPr>
              <a:t>="foo" scope="session" value="..."/&gt;</a:t>
            </a:r>
          </a:p>
          <a:p>
            <a:pPr marL="1009650" lvl="2" indent="0">
              <a:buNone/>
            </a:pPr>
            <a:r>
              <a:rPr lang="en-US" dirty="0" smtClean="0">
                <a:solidFill>
                  <a:srgbClr val="002060"/>
                </a:solidFill>
              </a:rPr>
              <a:t>&lt;</a:t>
            </a:r>
            <a:r>
              <a:rPr lang="en-US" dirty="0" err="1">
                <a:solidFill>
                  <a:srgbClr val="002060"/>
                </a:solidFill>
              </a:rPr>
              <a:t>c:if</a:t>
            </a:r>
            <a:r>
              <a:rPr lang="en-US" dirty="0">
                <a:solidFill>
                  <a:srgbClr val="002060"/>
                </a:solidFill>
              </a:rPr>
              <a:t> test="${!a}"&gt;</a:t>
            </a:r>
            <a:r>
              <a:rPr lang="en-US" dirty="0"/>
              <a:t/>
            </a:r>
            <a:br>
              <a:rPr lang="en-US" dirty="0"/>
            </a:br>
            <a:endParaRPr lang="en-US" dirty="0"/>
          </a:p>
        </p:txBody>
      </p:sp>
    </p:spTree>
    <p:extLst>
      <p:ext uri="{BB962C8B-B14F-4D97-AF65-F5344CB8AC3E}">
        <p14:creationId xmlns:p14="http://schemas.microsoft.com/office/powerpoint/2010/main" val="4975000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dirty="0"/>
              <a:t>A filter is a Java class that is invoked in response to a request for a resource in a Web application. Resources include Java Servlets, </a:t>
            </a:r>
            <a:r>
              <a:rPr lang="en-US" dirty="0" err="1"/>
              <a:t>JavaServer</a:t>
            </a:r>
            <a:r>
              <a:rPr lang="en-US" dirty="0"/>
              <a:t> pages (JSP), and static resources such as HTML pages or images</a:t>
            </a:r>
          </a:p>
          <a:p>
            <a:r>
              <a:rPr lang="en-US" dirty="0"/>
              <a:t>You define filters in the context of a Web application. A filter intercepts a request for a specific named resource or a group of resources (based on a URL pattern) and executes the code in the filter</a:t>
            </a:r>
          </a:p>
          <a:p>
            <a:pPr marL="9525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7212930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pPr marL="95250" indent="0">
              <a:buNone/>
            </a:pPr>
            <a:endParaRPr lang="en-US" dirty="0"/>
          </a:p>
        </p:txBody>
      </p:sp>
      <p:pic>
        <p:nvPicPr>
          <p:cNvPr id="10242" name="Picture 2" descr="filter-sevl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09750"/>
            <a:ext cx="5734050" cy="170497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filter-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444" y="1581150"/>
            <a:ext cx="202573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6535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dirty="0"/>
              <a:t>Writing a Filter Class</a:t>
            </a:r>
          </a:p>
          <a:p>
            <a:pPr lvl="1"/>
            <a:r>
              <a:rPr lang="vi-VN" dirty="0" smtClean="0"/>
              <a:t>Để viết một Filter Class,</a:t>
            </a:r>
            <a:r>
              <a:rPr lang="en-US" dirty="0" smtClean="0"/>
              <a:t> </a:t>
            </a:r>
            <a:r>
              <a:rPr lang="en-US" dirty="0"/>
              <a:t>implement </a:t>
            </a:r>
            <a:r>
              <a:rPr lang="en-US" b="1" dirty="0" err="1" smtClean="0"/>
              <a:t>javax.servlet.Filter</a:t>
            </a:r>
            <a:r>
              <a:rPr lang="en-US" dirty="0" smtClean="0"/>
              <a:t> </a:t>
            </a:r>
            <a:r>
              <a:rPr lang="en-US" dirty="0"/>
              <a:t>interface </a:t>
            </a:r>
          </a:p>
          <a:p>
            <a:pPr lvl="1"/>
            <a:r>
              <a:rPr lang="vi-VN" dirty="0" smtClean="0"/>
              <a:t>Bạn sử dụng </a:t>
            </a:r>
            <a:r>
              <a:rPr lang="en-US" i="1" dirty="0" err="1"/>
              <a:t>doFilter</a:t>
            </a:r>
            <a:r>
              <a:rPr lang="en-US" i="1" dirty="0"/>
              <a:t>()</a:t>
            </a:r>
            <a:r>
              <a:rPr lang="en-US" dirty="0"/>
              <a:t> method </a:t>
            </a:r>
            <a:r>
              <a:rPr lang="vi-VN" dirty="0" smtClean="0"/>
              <a:t>để sửa lại request và reponse objects, thực các task như log, gọi filter kế tiếp trong chuỗi các filter, hoặc block qua trình xử lý tiếp theo</a:t>
            </a:r>
            <a:endParaRPr lang="en-US" dirty="0"/>
          </a:p>
          <a:p>
            <a:r>
              <a:rPr lang="vi-VN" dirty="0" smtClean="0"/>
              <a:t>Cấu hình một</a:t>
            </a:r>
            <a:r>
              <a:rPr lang="en-US" dirty="0" smtClean="0"/>
              <a:t> </a:t>
            </a:r>
            <a:r>
              <a:rPr lang="en-US" dirty="0"/>
              <a:t>Filter</a:t>
            </a:r>
            <a:endParaRPr lang="vi-VN" dirty="0"/>
          </a:p>
          <a:p>
            <a:pPr lvl="1"/>
            <a:r>
              <a:rPr lang="en-US" dirty="0"/>
              <a:t>Open the web.xml deployment descriptor </a:t>
            </a:r>
          </a:p>
          <a:p>
            <a:pPr lvl="1"/>
            <a:r>
              <a:rPr lang="en-US" dirty="0"/>
              <a:t>Add a filter declaration. </a:t>
            </a:r>
          </a:p>
          <a:p>
            <a:pPr marL="9525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35518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3844"/>
            <a:ext cx="60770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dirty="0"/>
              <a:t>Xml configuration</a:t>
            </a:r>
          </a:p>
          <a:p>
            <a:pPr marL="571500" lvl="1" indent="0">
              <a:spcBef>
                <a:spcPts val="0"/>
              </a:spcBef>
              <a:buNone/>
            </a:pPr>
            <a:r>
              <a:rPr lang="en-US" dirty="0">
                <a:solidFill>
                  <a:srgbClr val="002060"/>
                </a:solidFill>
                <a:latin typeface="Times New Roman" panose="02020603050405020304" pitchFamily="18" charset="0"/>
              </a:rPr>
              <a:t>&lt;filter&gt;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&lt;filter-name&gt;</a:t>
            </a:r>
            <a:r>
              <a:rPr lang="en-US" dirty="0" err="1">
                <a:solidFill>
                  <a:srgbClr val="002060"/>
                </a:solidFill>
                <a:latin typeface="Times New Roman" panose="02020603050405020304" pitchFamily="18" charset="0"/>
              </a:rPr>
              <a:t>myFilter</a:t>
            </a:r>
            <a:r>
              <a:rPr lang="en-US" dirty="0">
                <a:solidFill>
                  <a:srgbClr val="002060"/>
                </a:solidFill>
                <a:latin typeface="Times New Roman" panose="02020603050405020304" pitchFamily="18" charset="0"/>
              </a:rPr>
              <a:t>&lt;/filter-name&gt;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&lt;filter-class&gt;</a:t>
            </a:r>
            <a:r>
              <a:rPr lang="en-US" dirty="0" err="1">
                <a:solidFill>
                  <a:srgbClr val="002060"/>
                </a:solidFill>
                <a:latin typeface="Times New Roman" panose="02020603050405020304" pitchFamily="18" charset="0"/>
              </a:rPr>
              <a:t>examples.myFilterClass</a:t>
            </a:r>
            <a:r>
              <a:rPr lang="en-US" dirty="0">
                <a:solidFill>
                  <a:srgbClr val="002060"/>
                </a:solidFill>
                <a:latin typeface="Times New Roman" panose="02020603050405020304" pitchFamily="18" charset="0"/>
              </a:rPr>
              <a:t>&lt;/filter-class&gt;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&lt;/filter&gt;</a:t>
            </a:r>
            <a:endParaRPr lang="en-US" dirty="0"/>
          </a:p>
          <a:p>
            <a:pPr marL="95250" indent="0">
              <a:buNone/>
            </a:pPr>
            <a:r>
              <a:rPr lang="vi-VN" dirty="0"/>
              <a:t> </a:t>
            </a:r>
            <a:r>
              <a:rPr lang="vi-VN" dirty="0" smtClean="0"/>
              <a:t>     Chỉ ra một hoặc nhiều thuộc tính khởi tạo trong filter element</a:t>
            </a:r>
            <a:endParaRPr lang="en-US" dirty="0"/>
          </a:p>
          <a:p>
            <a:pPr marL="571500" lvl="1" indent="0">
              <a:spcBef>
                <a:spcPts val="0"/>
              </a:spcBef>
              <a:buNone/>
            </a:pPr>
            <a:r>
              <a:rPr lang="pt-BR" dirty="0">
                <a:solidFill>
                  <a:srgbClr val="002060"/>
                </a:solidFill>
                <a:latin typeface="Times New Roman" panose="02020603050405020304" pitchFamily="18" charset="0"/>
              </a:rPr>
              <a:t>&lt;init-param&gt;</a:t>
            </a:r>
            <a:endParaRPr lang="pt-BR" dirty="0">
              <a:solidFill>
                <a:srgbClr val="002060"/>
              </a:solidFill>
            </a:endParaRPr>
          </a:p>
          <a:p>
            <a:pPr marL="571500" lvl="1" indent="0">
              <a:spcBef>
                <a:spcPts val="0"/>
              </a:spcBef>
              <a:buNone/>
            </a:pPr>
            <a:r>
              <a:rPr lang="pt-BR" dirty="0">
                <a:solidFill>
                  <a:srgbClr val="002060"/>
                </a:solidFill>
                <a:latin typeface="Times New Roman" panose="02020603050405020304" pitchFamily="18" charset="0"/>
              </a:rPr>
              <a:t>&lt;param-name&gt;myInitParam&lt;/param-name&gt;</a:t>
            </a:r>
            <a:endParaRPr lang="pt-BR" dirty="0">
              <a:solidFill>
                <a:srgbClr val="002060"/>
              </a:solidFill>
            </a:endParaRPr>
          </a:p>
          <a:p>
            <a:pPr marL="571500" lvl="1" indent="0">
              <a:spcBef>
                <a:spcPts val="0"/>
              </a:spcBef>
              <a:buNone/>
            </a:pPr>
            <a:r>
              <a:rPr lang="pt-BR" dirty="0">
                <a:solidFill>
                  <a:srgbClr val="002060"/>
                </a:solidFill>
                <a:latin typeface="Times New Roman" panose="02020603050405020304" pitchFamily="18" charset="0"/>
              </a:rPr>
              <a:t>&lt;param-value&gt;myInitParamValue&lt;/param-value&gt;</a:t>
            </a:r>
            <a:endParaRPr lang="pt-BR" dirty="0">
              <a:solidFill>
                <a:srgbClr val="002060"/>
              </a:solidFill>
            </a:endParaRPr>
          </a:p>
          <a:p>
            <a:pPr marL="571500" lvl="1" indent="0">
              <a:spcBef>
                <a:spcPts val="0"/>
              </a:spcBef>
              <a:buNone/>
            </a:pPr>
            <a:r>
              <a:rPr lang="pt-BR" dirty="0">
                <a:solidFill>
                  <a:srgbClr val="002060"/>
                </a:solidFill>
                <a:latin typeface="Times New Roman" panose="02020603050405020304" pitchFamily="18" charset="0"/>
              </a:rPr>
              <a:t>&lt;/init-param&gt;</a:t>
            </a:r>
            <a:r>
              <a:rPr lang="pt-BR" dirty="0"/>
              <a:t/>
            </a:r>
            <a:br>
              <a:rPr lang="pt-BR" dirty="0"/>
            </a:br>
            <a:r>
              <a:rPr lang="en-US" dirty="0"/>
              <a:t/>
            </a:r>
            <a:br>
              <a:rPr lang="en-US" dirty="0"/>
            </a:br>
            <a:endParaRPr lang="en-US" dirty="0"/>
          </a:p>
        </p:txBody>
      </p:sp>
    </p:spTree>
    <p:extLst>
      <p:ext uri="{BB962C8B-B14F-4D97-AF65-F5344CB8AC3E}">
        <p14:creationId xmlns:p14="http://schemas.microsoft.com/office/powerpoint/2010/main" val="14903833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3844"/>
            <a:ext cx="63056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sz="2400" dirty="0"/>
              <a:t>Add filter mappings.</a:t>
            </a:r>
            <a:endParaRPr lang="en-US" dirty="0"/>
          </a:p>
          <a:p>
            <a:pPr marL="571500" lvl="1" indent="0">
              <a:spcBef>
                <a:spcPts val="0"/>
              </a:spcBef>
              <a:buNone/>
            </a:pPr>
            <a:r>
              <a:rPr lang="en-US" dirty="0">
                <a:solidFill>
                  <a:srgbClr val="002060"/>
                </a:solidFill>
                <a:latin typeface="Times New Roman" panose="02020603050405020304" pitchFamily="18" charset="0"/>
              </a:rPr>
              <a:t>&lt;filter-mapping&gt;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&lt;filter-name&gt;</a:t>
            </a:r>
            <a:r>
              <a:rPr lang="en-US" dirty="0" err="1">
                <a:solidFill>
                  <a:srgbClr val="002060"/>
                </a:solidFill>
                <a:latin typeface="Times New Roman" panose="02020603050405020304" pitchFamily="18" charset="0"/>
              </a:rPr>
              <a:t>myFilter</a:t>
            </a:r>
            <a:r>
              <a:rPr lang="en-US" dirty="0">
                <a:solidFill>
                  <a:srgbClr val="002060"/>
                </a:solidFill>
                <a:latin typeface="Times New Roman" panose="02020603050405020304" pitchFamily="18" charset="0"/>
              </a:rPr>
              <a:t>&lt;/filter-name&gt;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a:t>
            </a:r>
            <a:r>
              <a:rPr lang="en-US" dirty="0" err="1">
                <a:solidFill>
                  <a:srgbClr val="002060"/>
                </a:solidFill>
                <a:latin typeface="Times New Roman" panose="02020603050405020304" pitchFamily="18" charset="0"/>
              </a:rPr>
              <a:t>url</a:t>
            </a:r>
            <a:r>
              <a:rPr lang="en-US" dirty="0">
                <a:solidFill>
                  <a:srgbClr val="002060"/>
                </a:solidFill>
                <a:latin typeface="Times New Roman" panose="02020603050405020304" pitchFamily="18" charset="0"/>
              </a:rPr>
              <a:t>-pattern&gt;/</a:t>
            </a:r>
            <a:r>
              <a:rPr lang="en-US" dirty="0" err="1">
                <a:solidFill>
                  <a:srgbClr val="002060"/>
                </a:solidFill>
                <a:latin typeface="Times New Roman" panose="02020603050405020304" pitchFamily="18" charset="0"/>
              </a:rPr>
              <a:t>myPattern</a:t>
            </a:r>
            <a:r>
              <a:rPr lang="en-US" dirty="0">
                <a:solidFill>
                  <a:srgbClr val="002060"/>
                </a:solidFill>
                <a:latin typeface="Times New Roman" panose="02020603050405020304" pitchFamily="18" charset="0"/>
              </a:rPr>
              <a:t>/*&lt;/</a:t>
            </a:r>
            <a:r>
              <a:rPr lang="en-US" dirty="0" err="1">
                <a:solidFill>
                  <a:srgbClr val="002060"/>
                </a:solidFill>
                <a:latin typeface="Times New Roman" panose="02020603050405020304" pitchFamily="18" charset="0"/>
              </a:rPr>
              <a:t>url</a:t>
            </a:r>
            <a:r>
              <a:rPr lang="en-US" dirty="0">
                <a:solidFill>
                  <a:srgbClr val="002060"/>
                </a:solidFill>
                <a:latin typeface="Times New Roman" panose="02020603050405020304" pitchFamily="18" charset="0"/>
              </a:rPr>
              <a:t>-pattern&gt;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&lt;/filter-mapping&gt;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145374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pPr marL="95250" indent="0" algn="ctr">
              <a:buNone/>
            </a:pPr>
            <a:r>
              <a:rPr lang="en-US" sz="4400" dirty="0"/>
              <a:t>Making a Simple CRUD Application Using Java Servlet/JSP</a:t>
            </a:r>
          </a:p>
          <a:p>
            <a:pPr algn="ctr"/>
            <a:endParaRPr lang="en-US" sz="4400" dirty="0"/>
          </a:p>
        </p:txBody>
      </p:sp>
    </p:spTree>
    <p:extLst>
      <p:ext uri="{BB962C8B-B14F-4D97-AF65-F5344CB8AC3E}">
        <p14:creationId xmlns:p14="http://schemas.microsoft.com/office/powerpoint/2010/main" val="3457236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r>
              <a:rPr lang="en-US" dirty="0"/>
              <a:t>Tools</a:t>
            </a:r>
          </a:p>
          <a:p>
            <a:pPr lvl="1"/>
            <a:r>
              <a:rPr lang="en-US" dirty="0"/>
              <a:t>Eclipse IDE for Java EE Developers (one of the newer versions is recommended)</a:t>
            </a:r>
          </a:p>
          <a:p>
            <a:pPr lvl="1"/>
            <a:r>
              <a:rPr lang="en-US" dirty="0"/>
              <a:t>Apache Tomcat version 8</a:t>
            </a:r>
          </a:p>
          <a:p>
            <a:pPr lvl="1"/>
            <a:r>
              <a:rPr lang="en-US" dirty="0"/>
              <a:t>MySQL Community Server and MySQL Workbench (GUI Tool</a:t>
            </a:r>
            <a:r>
              <a:rPr lang="en-US" dirty="0" smtClean="0"/>
              <a:t>)</a:t>
            </a:r>
          </a:p>
        </p:txBody>
      </p:sp>
    </p:spTree>
    <p:extLst>
      <p:ext uri="{BB962C8B-B14F-4D97-AF65-F5344CB8AC3E}">
        <p14:creationId xmlns:p14="http://schemas.microsoft.com/office/powerpoint/2010/main" val="1145366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MVC</a:t>
            </a:r>
            <a:endParaRPr lang="en-US" dirty="0"/>
          </a:p>
        </p:txBody>
      </p:sp>
      <p:sp>
        <p:nvSpPr>
          <p:cNvPr id="3" name="Text Placeholder 2"/>
          <p:cNvSpPr>
            <a:spLocks noGrp="1"/>
          </p:cNvSpPr>
          <p:nvPr>
            <p:ph type="body" idx="1"/>
          </p:nvPr>
        </p:nvSpPr>
        <p:spPr/>
        <p:txBody>
          <a:bodyPr/>
          <a:lstStyle/>
          <a:p>
            <a:r>
              <a:rPr lang="en-US" dirty="0">
                <a:hlinkClick r:id="rId2"/>
              </a:rPr>
              <a:t>https://topdev.vn/blog/doi-dieu-ve-mo-hinh-mvc/</a:t>
            </a:r>
            <a:endParaRPr lang="en-US" dirty="0"/>
          </a:p>
        </p:txBody>
      </p:sp>
      <p:pic>
        <p:nvPicPr>
          <p:cNvPr id="5" name="Picture 4"/>
          <p:cNvPicPr>
            <a:picLocks noChangeAspect="1"/>
          </p:cNvPicPr>
          <p:nvPr/>
        </p:nvPicPr>
        <p:blipFill>
          <a:blip r:embed="rId3"/>
          <a:stretch>
            <a:fillRect/>
          </a:stretch>
        </p:blipFill>
        <p:spPr>
          <a:xfrm>
            <a:off x="1676400" y="2114550"/>
            <a:ext cx="5419725" cy="2686050"/>
          </a:xfrm>
          <a:prstGeom prst="rect">
            <a:avLst/>
          </a:prstGeom>
        </p:spPr>
      </p:pic>
    </p:spTree>
    <p:extLst>
      <p:ext uri="{BB962C8B-B14F-4D97-AF65-F5344CB8AC3E}">
        <p14:creationId xmlns:p14="http://schemas.microsoft.com/office/powerpoint/2010/main" val="2941490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r>
              <a:rPr lang="en-US" dirty="0"/>
              <a:t>CRUD is an acronym for CREATE, READ, UPDATE and DELETE</a:t>
            </a:r>
          </a:p>
          <a:p>
            <a:r>
              <a:rPr lang="en-US" dirty="0"/>
              <a:t>Technology</a:t>
            </a:r>
          </a:p>
          <a:p>
            <a:pPr lvl="1"/>
            <a:r>
              <a:rPr lang="en-US" dirty="0"/>
              <a:t>Java Servlets and Java Server Pages (JSP)</a:t>
            </a:r>
          </a:p>
          <a:p>
            <a:pPr lvl="1"/>
            <a:r>
              <a:rPr lang="en-US" dirty="0"/>
              <a:t>JSP Standard Tag Library (JSTL)</a:t>
            </a:r>
          </a:p>
          <a:p>
            <a:pPr lvl="1"/>
            <a:r>
              <a:rPr lang="en-US" dirty="0" smtClean="0"/>
              <a:t>Java Database Connectivity (</a:t>
            </a:r>
            <a:r>
              <a:rPr lang="en-US" dirty="0"/>
              <a:t>JDBC), MySQL Connector for </a:t>
            </a:r>
            <a:r>
              <a:rPr lang="en-US" dirty="0" smtClean="0"/>
              <a:t>Java</a:t>
            </a:r>
          </a:p>
          <a:p>
            <a:pPr lvl="1"/>
            <a:r>
              <a:rPr lang="en-US" dirty="0" smtClean="0"/>
              <a:t>MySQL </a:t>
            </a:r>
            <a:r>
              <a:rPr lang="en-US" dirty="0"/>
              <a:t>database</a:t>
            </a:r>
          </a:p>
          <a:p>
            <a:pPr lvl="1"/>
            <a:r>
              <a:rPr lang="en-US" dirty="0"/>
              <a:t>Maven/Gradle</a:t>
            </a:r>
          </a:p>
          <a:p>
            <a:pPr marL="571500" lvl="1" indent="0">
              <a:buNone/>
            </a:pPr>
            <a:endParaRPr lang="en-US" dirty="0"/>
          </a:p>
        </p:txBody>
      </p:sp>
    </p:spTree>
    <p:extLst>
      <p:ext uri="{BB962C8B-B14F-4D97-AF65-F5344CB8AC3E}">
        <p14:creationId xmlns:p14="http://schemas.microsoft.com/office/powerpoint/2010/main" val="27404279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r>
              <a:rPr lang="en-US" b="1" dirty="0"/>
              <a:t>Create Database</a:t>
            </a:r>
          </a:p>
          <a:p>
            <a:r>
              <a:rPr lang="en-US" b="1" dirty="0"/>
              <a:t>Create Project with Maven</a:t>
            </a:r>
          </a:p>
          <a:p>
            <a:pPr lvl="1"/>
            <a:r>
              <a:rPr lang="en-US" dirty="0"/>
              <a:t>In Eclipse IDE, click File &gt; New &gt; Other and Maven </a:t>
            </a:r>
            <a:r>
              <a:rPr lang="en-US" dirty="0" smtClean="0"/>
              <a:t>Project/Dynamic Web. </a:t>
            </a:r>
            <a:r>
              <a:rPr lang="en-US" dirty="0"/>
              <a:t>Name the project </a:t>
            </a:r>
          </a:p>
          <a:p>
            <a:pPr lvl="1"/>
            <a:r>
              <a:rPr lang="en-US" dirty="0"/>
              <a:t>Add dependency to pom.xml</a:t>
            </a:r>
          </a:p>
          <a:p>
            <a:r>
              <a:rPr lang="en-US" b="1" dirty="0"/>
              <a:t>Writing Model Class</a:t>
            </a:r>
          </a:p>
          <a:p>
            <a:r>
              <a:rPr lang="en-US" b="1" dirty="0"/>
              <a:t>Writing DAO </a:t>
            </a:r>
            <a:r>
              <a:rPr lang="en-US" b="1" dirty="0" smtClean="0"/>
              <a:t>Class/Service Class</a:t>
            </a:r>
            <a:endParaRPr lang="en-US" b="1" dirty="0"/>
          </a:p>
          <a:p>
            <a:r>
              <a:rPr lang="en-US" b="1" dirty="0"/>
              <a:t>Create View/Form </a:t>
            </a:r>
            <a:r>
              <a:rPr lang="en-US" b="1" dirty="0" smtClean="0"/>
              <a:t>file/</a:t>
            </a:r>
            <a:r>
              <a:rPr lang="en-US" b="1" dirty="0" err="1" smtClean="0"/>
              <a:t>Css</a:t>
            </a:r>
            <a:endParaRPr lang="en-US" dirty="0"/>
          </a:p>
        </p:txBody>
      </p:sp>
    </p:spTree>
    <p:extLst>
      <p:ext uri="{BB962C8B-B14F-4D97-AF65-F5344CB8AC3E}">
        <p14:creationId xmlns:p14="http://schemas.microsoft.com/office/powerpoint/2010/main" val="472471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MVC</a:t>
            </a:r>
          </a:p>
        </p:txBody>
      </p:sp>
      <p:pic>
        <p:nvPicPr>
          <p:cNvPr id="4" name="Picture 3"/>
          <p:cNvPicPr>
            <a:picLocks noChangeAspect="1"/>
          </p:cNvPicPr>
          <p:nvPr/>
        </p:nvPicPr>
        <p:blipFill>
          <a:blip r:embed="rId2"/>
          <a:stretch>
            <a:fillRect/>
          </a:stretch>
        </p:blipFill>
        <p:spPr>
          <a:xfrm>
            <a:off x="3436705" y="1517944"/>
            <a:ext cx="5381625" cy="3114675"/>
          </a:xfrm>
          <a:prstGeom prst="rect">
            <a:avLst/>
          </a:prstGeom>
        </p:spPr>
      </p:pic>
      <p:sp>
        <p:nvSpPr>
          <p:cNvPr id="3" name="Text Placeholder 2"/>
          <p:cNvSpPr>
            <a:spLocks noGrp="1"/>
          </p:cNvSpPr>
          <p:nvPr>
            <p:ph type="body" idx="1"/>
          </p:nvPr>
        </p:nvSpPr>
        <p:spPr/>
        <p:txBody>
          <a:bodyPr/>
          <a:lstStyle/>
          <a:p>
            <a:endParaRPr lang="en-US" dirty="0"/>
          </a:p>
        </p:txBody>
      </p:sp>
      <p:pic>
        <p:nvPicPr>
          <p:cNvPr id="2050" name="Picture 2" descr="https://images.viblo.asia/9a58b050-1a54-4d2d-8813-4b831d6a4e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66" y="1733550"/>
            <a:ext cx="2935739"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630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smtClean="0">
                <a:latin typeface="Arial" pitchFamily="34" charset="0"/>
                <a:cs typeface="Arial" pitchFamily="34" charset="0"/>
              </a:rPr>
              <a:t>Tổng quan</a:t>
            </a:r>
            <a:endParaRPr lang="en-US" dirty="0"/>
          </a:p>
        </p:txBody>
      </p:sp>
      <p:sp>
        <p:nvSpPr>
          <p:cNvPr id="3" name="Text Placeholder 2"/>
          <p:cNvSpPr>
            <a:spLocks noGrp="1"/>
          </p:cNvSpPr>
          <p:nvPr>
            <p:ph type="body" idx="1"/>
          </p:nvPr>
        </p:nvSpPr>
        <p:spPr/>
        <p:txBody>
          <a:bodyPr/>
          <a:lstStyle/>
          <a:p>
            <a:r>
              <a:rPr lang="vi-VN" dirty="0"/>
              <a:t>Servlet là một công nghệ được sử dụng để tạo ra ứng dụng web.</a:t>
            </a:r>
          </a:p>
          <a:p>
            <a:r>
              <a:rPr lang="vi-VN" dirty="0"/>
              <a:t>Servlet là một API cung cấp các interface và lớp bao gồm các tài liệu.</a:t>
            </a:r>
          </a:p>
          <a:p>
            <a:pPr lvl="1"/>
            <a:r>
              <a:rPr lang="vi-VN" dirty="0"/>
              <a:t>Servlet là một thành phần web được triển khai trên máy chủ để tạo ra trang web động.</a:t>
            </a:r>
            <a:r>
              <a:rPr lang="en-US" dirty="0" smtClean="0"/>
              <a:t> </a:t>
            </a:r>
            <a:r>
              <a:rPr lang="vi-VN" dirty="0" smtClean="0"/>
              <a:t>Sử dụng</a:t>
            </a:r>
            <a:r>
              <a:rPr lang="en-US" dirty="0" smtClean="0"/>
              <a:t> </a:t>
            </a:r>
            <a:r>
              <a:rPr lang="en-US" dirty="0"/>
              <a:t>HTML forms </a:t>
            </a:r>
            <a:r>
              <a:rPr lang="vi-VN" dirty="0" smtClean="0"/>
              <a:t>để lấy input từ end-user và cung cấp page HTML trả về theo input đó.</a:t>
            </a:r>
            <a:endParaRPr lang="en-US" dirty="0"/>
          </a:p>
          <a:p>
            <a:pPr lvl="1"/>
            <a:r>
              <a:rPr lang="en-US" dirty="0"/>
              <a:t>JDBC drivers</a:t>
            </a:r>
          </a:p>
          <a:p>
            <a:pPr lvl="1"/>
            <a:r>
              <a:rPr lang="en-US" dirty="0"/>
              <a:t>Session tracking</a:t>
            </a:r>
          </a:p>
          <a:p>
            <a:pPr marL="95250" indent="0">
              <a:buNone/>
            </a:pPr>
            <a:r>
              <a:rPr lang="en-US" dirty="0"/>
              <a:t/>
            </a:r>
            <a:br>
              <a:rPr lang="en-US" dirty="0"/>
            </a:br>
            <a:endParaRPr lang="en-US" dirty="0"/>
          </a:p>
        </p:txBody>
      </p:sp>
    </p:spTree>
    <p:extLst>
      <p:ext uri="{BB962C8B-B14F-4D97-AF65-F5344CB8AC3E}">
        <p14:creationId xmlns:p14="http://schemas.microsoft.com/office/powerpoint/2010/main" val="385554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latin typeface="Arial" pitchFamily="34" charset="0"/>
                <a:cs typeface="Arial" pitchFamily="34" charset="0"/>
              </a:rPr>
              <a:t>Tổng quan</a:t>
            </a:r>
            <a:endParaRPr lang="en-US" dirty="0"/>
          </a:p>
        </p:txBody>
      </p:sp>
      <p:sp>
        <p:nvSpPr>
          <p:cNvPr id="3" name="Text Placeholder 2"/>
          <p:cNvSpPr>
            <a:spLocks noGrp="1"/>
          </p:cNvSpPr>
          <p:nvPr>
            <p:ph type="body" idx="1"/>
          </p:nvPr>
        </p:nvSpPr>
        <p:spPr>
          <a:xfrm>
            <a:off x="628650" y="1369219"/>
            <a:ext cx="4552950" cy="3263400"/>
          </a:xfrm>
        </p:spPr>
        <p:txBody>
          <a:bodyPr/>
          <a:lstStyle/>
          <a:p>
            <a:r>
              <a:rPr lang="vi-VN" dirty="0" smtClean="0"/>
              <a:t>Sử dụng</a:t>
            </a:r>
            <a:r>
              <a:rPr lang="en-US" dirty="0" smtClean="0"/>
              <a:t> </a:t>
            </a:r>
            <a:r>
              <a:rPr lang="vi-VN" dirty="0" smtClean="0"/>
              <a:t>một</a:t>
            </a:r>
            <a:r>
              <a:rPr lang="en-US" dirty="0" smtClean="0"/>
              <a:t> Java API</a:t>
            </a:r>
            <a:r>
              <a:rPr lang="vi-VN" dirty="0" smtClean="0"/>
              <a:t> chuẩn</a:t>
            </a:r>
            <a:r>
              <a:rPr lang="en-US" dirty="0" smtClean="0"/>
              <a:t>, </a:t>
            </a:r>
            <a:r>
              <a:rPr lang="en-US" b="1" dirty="0" err="1"/>
              <a:t>javax.servlet.http</a:t>
            </a:r>
            <a:r>
              <a:rPr lang="en-US" dirty="0"/>
              <a:t>, </a:t>
            </a:r>
            <a:r>
              <a:rPr lang="vi-VN" dirty="0" smtClean="0"/>
              <a:t>để tạo các ứng dụng web</a:t>
            </a:r>
            <a:r>
              <a:rPr lang="en-US" dirty="0" smtClean="0"/>
              <a:t>.</a:t>
            </a:r>
            <a:endParaRPr lang="en-US" dirty="0"/>
          </a:p>
          <a:p>
            <a:r>
              <a:rPr lang="en-US" dirty="0" smtClean="0"/>
              <a:t>HTTP </a:t>
            </a:r>
            <a:r>
              <a:rPr lang="en-US" dirty="0"/>
              <a:t>servlets </a:t>
            </a:r>
            <a:r>
              <a:rPr lang="vi-VN" dirty="0" smtClean="0"/>
              <a:t> có thể đọc HTTP headers và viết HTML coding để chuyển response về trình duyệt</a:t>
            </a:r>
            <a:r>
              <a:rPr lang="en-US" dirty="0"/>
              <a:t/>
            </a:r>
            <a:br>
              <a:rPr lang="en-US" dirty="0"/>
            </a:br>
            <a:endParaRPr lang="en-US" dirty="0"/>
          </a:p>
        </p:txBody>
      </p:sp>
      <p:pic>
        <p:nvPicPr>
          <p:cNvPr id="1026" name="Picture 2" descr="https://o7planning.org/vi/10169/cache/images/i/128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333670"/>
            <a:ext cx="3538281" cy="3196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881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Cài đặt</a:t>
            </a:r>
            <a:endParaRPr lang="en-US" dirty="0"/>
          </a:p>
        </p:txBody>
      </p:sp>
      <p:sp>
        <p:nvSpPr>
          <p:cNvPr id="3" name="Text Placeholder 2"/>
          <p:cNvSpPr>
            <a:spLocks noGrp="1"/>
          </p:cNvSpPr>
          <p:nvPr>
            <p:ph type="body" idx="1"/>
          </p:nvPr>
        </p:nvSpPr>
        <p:spPr>
          <a:xfrm>
            <a:off x="628705" y="1200150"/>
            <a:ext cx="7886700" cy="3263400"/>
          </a:xfrm>
        </p:spPr>
        <p:txBody>
          <a:bodyPr/>
          <a:lstStyle/>
          <a:p>
            <a:r>
              <a:rPr lang="vi-VN" dirty="0" smtClean="0"/>
              <a:t>Cài đặt môi trường cho</a:t>
            </a:r>
            <a:r>
              <a:rPr lang="en-US" dirty="0" smtClean="0"/>
              <a:t> </a:t>
            </a:r>
            <a:r>
              <a:rPr lang="en-US" dirty="0"/>
              <a:t>Java Web application</a:t>
            </a:r>
          </a:p>
          <a:p>
            <a:pPr lvl="1"/>
            <a:r>
              <a:rPr lang="en-US" dirty="0"/>
              <a:t>1. JDK 8</a:t>
            </a:r>
          </a:p>
          <a:p>
            <a:pPr lvl="2"/>
            <a:r>
              <a:rPr lang="en-US" dirty="0"/>
              <a:t>Download and Install: </a:t>
            </a:r>
          </a:p>
          <a:p>
            <a:pPr lvl="2"/>
            <a:r>
              <a:rPr lang="en-US" dirty="0">
                <a:hlinkClick r:id="rId2"/>
              </a:rPr>
              <a:t>https://www.oracle.com/java/technologies/javase/javase-jdk8-downloads.html</a:t>
            </a:r>
            <a:endParaRPr lang="en-US" dirty="0"/>
          </a:p>
          <a:p>
            <a:pPr lvl="1"/>
            <a:r>
              <a:rPr lang="en-US" dirty="0"/>
              <a:t>2. Eclipse:</a:t>
            </a:r>
          </a:p>
          <a:p>
            <a:pPr lvl="2"/>
            <a:r>
              <a:rPr lang="en-US" dirty="0"/>
              <a:t>Download eclipse</a:t>
            </a:r>
          </a:p>
          <a:p>
            <a:pPr lvl="2"/>
            <a:r>
              <a:rPr lang="en-US" dirty="0">
                <a:hlinkClick r:id="rId3"/>
              </a:rPr>
              <a:t>https://www.eclipse.org/downloads/packages/release/Mars/2</a:t>
            </a:r>
            <a:endParaRPr lang="en-US" dirty="0"/>
          </a:p>
          <a:p>
            <a:pPr lvl="2"/>
            <a:r>
              <a:rPr lang="en-US" dirty="0"/>
              <a:t>Download zip file, extract and open eclipse</a:t>
            </a:r>
          </a:p>
          <a:p>
            <a:pPr lvl="1"/>
            <a:r>
              <a:rPr lang="en-US" dirty="0"/>
              <a:t>3. Install Tomcat 8 in Eclipse</a:t>
            </a:r>
          </a:p>
          <a:p>
            <a:pPr lvl="2"/>
            <a:r>
              <a:rPr lang="en-US" dirty="0">
                <a:hlinkClick r:id="rId4"/>
              </a:rPr>
              <a:t>https://tomcat.apache.org/</a:t>
            </a:r>
            <a:endParaRPr lang="en-US" dirty="0"/>
          </a:p>
          <a:p>
            <a:pPr lvl="2"/>
            <a:r>
              <a:rPr lang="en-US" dirty="0"/>
              <a:t>or for 8.0  </a:t>
            </a:r>
            <a:r>
              <a:rPr lang="en-US" dirty="0">
                <a:hlinkClick r:id="rId5"/>
              </a:rPr>
              <a:t>https://archive.apache.org/dist/tomcat/tomcat-8/v8.0.46/bin</a:t>
            </a:r>
            <a:r>
              <a:rPr lang="en-US" dirty="0" smtClean="0">
                <a:hlinkClick r:id="rId5"/>
              </a:rPr>
              <a:t>/</a:t>
            </a:r>
            <a:endParaRPr lang="en-US" dirty="0" smtClean="0"/>
          </a:p>
          <a:p>
            <a:pPr lvl="1"/>
            <a:r>
              <a:rPr lang="en-US" dirty="0" smtClean="0"/>
              <a:t>Refer this guide: </a:t>
            </a:r>
            <a:r>
              <a:rPr lang="en-US" dirty="0">
                <a:hlinkClick r:id="rId6"/>
              </a:rPr>
              <a:t>https://www.youtube.com/watch?v=m93G1gBvj5Q</a:t>
            </a:r>
            <a:endParaRPr lang="en-US" dirty="0"/>
          </a:p>
          <a:p>
            <a:pPr lvl="2"/>
            <a:endParaRPr lang="en-US" dirty="0"/>
          </a:p>
        </p:txBody>
      </p:sp>
    </p:spTree>
    <p:extLst>
      <p:ext uri="{BB962C8B-B14F-4D97-AF65-F5344CB8AC3E}">
        <p14:creationId xmlns:p14="http://schemas.microsoft.com/office/powerpoint/2010/main" val="2501764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Kiến trúc</a:t>
            </a:r>
            <a:endParaRPr lang="en-US" dirty="0"/>
          </a:p>
        </p:txBody>
      </p:sp>
      <p:sp>
        <p:nvSpPr>
          <p:cNvPr id="3" name="Text Placeholder 2"/>
          <p:cNvSpPr>
            <a:spLocks noGrp="1"/>
          </p:cNvSpPr>
          <p:nvPr>
            <p:ph type="body" idx="1"/>
          </p:nvPr>
        </p:nvSpPr>
        <p:spPr/>
        <p:txBody>
          <a:bodyPr/>
          <a:lstStyle/>
          <a:p>
            <a:r>
              <a:rPr lang="en-US" dirty="0" smtClean="0"/>
              <a:t>Web </a:t>
            </a:r>
            <a:r>
              <a:rPr lang="en-US" dirty="0"/>
              <a:t>container </a:t>
            </a:r>
            <a:r>
              <a:rPr lang="vi-VN" dirty="0" smtClean="0"/>
              <a:t>là một chương trình quản lý thực thi của servlets và các JSP page.</a:t>
            </a:r>
            <a:endParaRPr lang="en-US" dirty="0"/>
          </a:p>
          <a:p>
            <a:r>
              <a:rPr lang="en-US" dirty="0" smtClean="0"/>
              <a:t>Web </a:t>
            </a:r>
            <a:r>
              <a:rPr lang="en-US" dirty="0"/>
              <a:t>container </a:t>
            </a:r>
            <a:r>
              <a:rPr lang="vi-VN" dirty="0" smtClean="0"/>
              <a:t>nhận requests tù web server và truyền đến servlet để xử lý. Nó duy trì vòng đời của servlet</a:t>
            </a:r>
            <a:endParaRPr lang="en-US" dirty="0"/>
          </a:p>
        </p:txBody>
      </p:sp>
      <p:pic>
        <p:nvPicPr>
          <p:cNvPr id="5122" name="Picture 2" descr="https://lh3.googleusercontent.com/CdHNZosO6ymBjXj563o1smszGrFdGCefMT0TvWQ4mqvuca3ELDDmTRpBqV6UKF8zoekDUS_mWJDvBGnz8hJ_giy-BEvV9ioDPPUPLtWTLWM0uemxtVIMGT7CuHN8hReObOwe3o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910148"/>
            <a:ext cx="3981450" cy="195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09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4890</TotalTime>
  <Words>1292</Words>
  <Application>Microsoft Office PowerPoint</Application>
  <PresentationFormat>On-screen Show (16:9)</PresentationFormat>
  <Paragraphs>208</Paragraphs>
  <Slides>41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Courier New</vt:lpstr>
      <vt:lpstr>Times New Roman</vt:lpstr>
      <vt:lpstr>Arial</vt:lpstr>
      <vt:lpstr>Consolas</vt:lpstr>
      <vt:lpstr>Office Theme</vt:lpstr>
      <vt:lpstr>Servlet</vt:lpstr>
      <vt:lpstr>References</vt:lpstr>
      <vt:lpstr>Overview</vt:lpstr>
      <vt:lpstr>Intro to MVC</vt:lpstr>
      <vt:lpstr>Intro to MVC</vt:lpstr>
      <vt:lpstr>Tổng quan</vt:lpstr>
      <vt:lpstr>Tổng quan</vt:lpstr>
      <vt:lpstr>Cài đặt</vt:lpstr>
      <vt:lpstr>Kiến trúc</vt:lpstr>
      <vt:lpstr>Kiến trúc</vt:lpstr>
      <vt:lpstr>Lifecycle (Vòng đời)</vt:lpstr>
      <vt:lpstr>Servlet Requests and Responses</vt:lpstr>
      <vt:lpstr>Servlet Requests and Responses</vt:lpstr>
      <vt:lpstr>Servlet Requests and Responses</vt:lpstr>
      <vt:lpstr>Servlet Requests and Responses</vt:lpstr>
      <vt:lpstr>Servlet Requests and Responses</vt:lpstr>
      <vt:lpstr>Servlet Requests and Responses</vt:lpstr>
      <vt:lpstr>Servlet Requests and Responses</vt:lpstr>
      <vt:lpstr>Cookie and Session Tracking</vt:lpstr>
      <vt:lpstr>Cookie and Session Tracking</vt:lpstr>
      <vt:lpstr>Cookie and Session Tracking</vt:lpstr>
      <vt:lpstr>Cookie and Session Tracking</vt:lpstr>
      <vt:lpstr>Cookie and Session Tracking</vt:lpstr>
      <vt:lpstr>Intro to Maven</vt:lpstr>
      <vt:lpstr>Intro to Maven</vt:lpstr>
      <vt:lpstr>JSP Overview</vt:lpstr>
      <vt:lpstr>JSP Overview</vt:lpstr>
      <vt:lpstr>JSP Overview</vt:lpstr>
      <vt:lpstr>JSP - Syntax</vt:lpstr>
      <vt:lpstr>JSP - Standard Tag Library (JSTL)</vt:lpstr>
      <vt:lpstr>JSP - Standard Tag Library (JSTL)</vt:lpstr>
      <vt:lpstr>JSP - Standard Tag Library (JSTL)</vt:lpstr>
      <vt:lpstr>Filter and Servlet Communication</vt:lpstr>
      <vt:lpstr>Filter and Servlet Communication</vt:lpstr>
      <vt:lpstr>Filter and Servlet Communication</vt:lpstr>
      <vt:lpstr>Filter and Servlet Communication</vt:lpstr>
      <vt:lpstr>Filter and Servlet Communication</vt:lpstr>
      <vt:lpstr>Practice</vt:lpstr>
      <vt:lpstr>Practice</vt:lpstr>
      <vt:lpstr>Practice</vt:lpstr>
      <vt:lpstr>Practice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128</cp:revision>
  <dcterms:modified xsi:type="dcterms:W3CDTF">2020-07-14T14:53:05Z</dcterms:modified>
</cp:coreProperties>
</file>