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2"/>
  </p:notesMasterIdLst>
  <p:sldIdLst>
    <p:sldId id="256" r:id="rId2"/>
    <p:sldId id="262" r:id="rId3"/>
    <p:sldId id="257" r:id="rId4"/>
    <p:sldId id="340" r:id="rId5"/>
    <p:sldId id="341" r:id="rId6"/>
    <p:sldId id="263" r:id="rId7"/>
    <p:sldId id="305" r:id="rId8"/>
    <p:sldId id="312" r:id="rId9"/>
    <p:sldId id="310" r:id="rId10"/>
    <p:sldId id="311" r:id="rId11"/>
    <p:sldId id="304" r:id="rId12"/>
    <p:sldId id="314" r:id="rId13"/>
    <p:sldId id="342" r:id="rId14"/>
    <p:sldId id="306" r:id="rId15"/>
    <p:sldId id="307" r:id="rId16"/>
    <p:sldId id="309" r:id="rId17"/>
    <p:sldId id="315" r:id="rId18"/>
    <p:sldId id="317" r:id="rId19"/>
    <p:sldId id="318" r:id="rId20"/>
    <p:sldId id="319" r:id="rId21"/>
    <p:sldId id="320" r:id="rId22"/>
    <p:sldId id="338" r:id="rId23"/>
    <p:sldId id="339" r:id="rId24"/>
    <p:sldId id="321" r:id="rId25"/>
    <p:sldId id="322" r:id="rId26"/>
    <p:sldId id="323" r:id="rId27"/>
    <p:sldId id="324" r:id="rId28"/>
    <p:sldId id="325" r:id="rId29"/>
    <p:sldId id="326" r:id="rId30"/>
    <p:sldId id="327" r:id="rId31"/>
    <p:sldId id="328" r:id="rId32"/>
    <p:sldId id="329" r:id="rId33"/>
    <p:sldId id="330" r:id="rId34"/>
    <p:sldId id="331" r:id="rId35"/>
    <p:sldId id="332" r:id="rId36"/>
    <p:sldId id="333" r:id="rId37"/>
    <p:sldId id="334" r:id="rId38"/>
    <p:sldId id="336" r:id="rId39"/>
    <p:sldId id="335" r:id="rId40"/>
    <p:sldId id="337" r:id="rId41"/>
  </p:sldIdLst>
  <p:sldSz cx="9144000" cy="5143500" type="screen16x9"/>
  <p:notesSz cx="6858000" cy="9144000"/>
  <p:embeddedFontLst>
    <p:embeddedFont>
      <p:font typeface="Calibri" panose="020F0502020204030204" pitchFamily="34" charset="0"/>
      <p:regular r:id="rId43"/>
      <p:bold r:id="rId44"/>
      <p:italic r:id="rId45"/>
      <p:boldItalic r:id="rId46"/>
    </p:embeddedFont>
    <p:embeddedFont>
      <p:font typeface="Consolas" panose="020B0609020204030204" pitchFamily="49"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4" autoAdjust="0"/>
    <p:restoredTop sz="94660"/>
  </p:normalViewPr>
  <p:slideViewPr>
    <p:cSldViewPr>
      <p:cViewPr varScale="1">
        <p:scale>
          <a:sx n="124" d="100"/>
          <a:sy n="124" d="100"/>
        </p:scale>
        <p:origin x="96" y="10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78192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083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b9d6d5c8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b9d6d5c8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1254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0" y="-1926"/>
            <a:ext cx="9144000" cy="6858000"/>
          </a:xfrm>
          <a:prstGeom prst="rect">
            <a:avLst/>
          </a:prstGeom>
          <a:noFill/>
          <a:ln>
            <a:noFill/>
          </a:ln>
        </p:spPr>
      </p:pic>
      <p:sp>
        <p:nvSpPr>
          <p:cNvPr id="13" name="Google Shape;13;p2"/>
          <p:cNvSpPr txBox="1">
            <a:spLocks noGrp="1"/>
          </p:cNvSpPr>
          <p:nvPr>
            <p:ph type="ctrTitle"/>
          </p:nvPr>
        </p:nvSpPr>
        <p:spPr>
          <a:xfrm>
            <a:off x="1143000" y="841772"/>
            <a:ext cx="6858000" cy="1790700"/>
          </a:xfrm>
          <a:prstGeom prst="rect">
            <a:avLst/>
          </a:prstGeom>
          <a:noFill/>
          <a:ln>
            <a:noFill/>
          </a:ln>
        </p:spPr>
        <p:txBody>
          <a:bodyPr spcFirstLastPara="1" wrap="square" lIns="68575" tIns="68575" rIns="68575" bIns="68575" anchor="b" anchorCtr="0"/>
          <a:lstStyle>
            <a:lvl1pPr marL="0" marR="0" lvl="0" indent="0" algn="ctr" rtl="0">
              <a:lnSpc>
                <a:spcPct val="90000"/>
              </a:lnSpc>
              <a:spcBef>
                <a:spcPts val="0"/>
              </a:spcBef>
              <a:spcAft>
                <a:spcPts val="0"/>
              </a:spcAft>
              <a:buClr>
                <a:schemeClr val="dk1"/>
              </a:buClr>
              <a:buSzPts val="1100"/>
              <a:buFont typeface="Calibri"/>
              <a:buNone/>
              <a:defRPr sz="4500" b="1"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14" name="Google Shape;14;p2"/>
          <p:cNvSpPr txBox="1">
            <a:spLocks noGrp="1"/>
          </p:cNvSpPr>
          <p:nvPr>
            <p:ph type="subTitle" idx="1"/>
          </p:nvPr>
        </p:nvSpPr>
        <p:spPr>
          <a:xfrm>
            <a:off x="1143000" y="2701528"/>
            <a:ext cx="6858000" cy="1241700"/>
          </a:xfrm>
          <a:prstGeom prst="rect">
            <a:avLst/>
          </a:prstGeom>
          <a:noFill/>
          <a:ln>
            <a:noFill/>
          </a:ln>
        </p:spPr>
        <p:txBody>
          <a:bodyPr spcFirstLastPara="1" wrap="square" lIns="68575" tIns="68575" rIns="68575" bIns="68575" anchor="t" anchorCtr="0"/>
          <a:lstStyle>
            <a:lvl1pPr marL="0" marR="0" lvl="0" indent="0" algn="ctr" rtl="0">
              <a:lnSpc>
                <a:spcPct val="90000"/>
              </a:lnSpc>
              <a:spcBef>
                <a:spcPts val="800"/>
              </a:spcBef>
              <a:spcAft>
                <a:spcPts val="0"/>
              </a:spcAft>
              <a:buClr>
                <a:schemeClr val="dk1"/>
              </a:buClr>
              <a:buSzPts val="2100"/>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400"/>
              </a:spcBef>
              <a:spcAft>
                <a:spcPts val="0"/>
              </a:spcAft>
              <a:buClr>
                <a:schemeClr val="dk1"/>
              </a:buClr>
              <a:buSzPts val="1800"/>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spcAft>
                <a:spcPts val="0"/>
              </a:spcAft>
              <a:buClr>
                <a:schemeClr val="dk1"/>
              </a:buClr>
              <a:buSzPts val="1500"/>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18" name="Google Shape;18;p2"/>
          <p:cNvPicPr preferRelativeResize="0"/>
          <p:nvPr/>
        </p:nvPicPr>
        <p:blipFill rotWithShape="1">
          <a:blip r:embed="rId3">
            <a:alphaModFix/>
          </a:blip>
          <a:srcRect/>
          <a:stretch/>
        </p:blipFill>
        <p:spPr>
          <a:xfrm>
            <a:off x="3650870" y="496496"/>
            <a:ext cx="3281100" cy="1137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80" name="Google Shape;80;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628650" y="273844"/>
            <a:ext cx="1846500" cy="640200"/>
          </a:xfrm>
          <a:prstGeom prst="rect">
            <a:avLst/>
          </a:prstGeom>
          <a:noFill/>
          <a:ln>
            <a:noFill/>
          </a:ln>
        </p:spPr>
      </p:pic>
      <p:sp>
        <p:nvSpPr>
          <p:cNvPr id="21" name="Google Shape;21;p3"/>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lstStyle>
            <a:lvl1pPr marL="0" marR="0" lvl="0" indent="0" algn="r"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2" name="Google Shape;22;p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3"/>
          <p:cNvSpPr/>
          <p:nvPr/>
        </p:nvSpPr>
        <p:spPr>
          <a:xfrm>
            <a:off x="2475059" y="783048"/>
            <a:ext cx="6040200" cy="34200"/>
          </a:xfrm>
          <a:prstGeom prst="rect">
            <a:avLst/>
          </a:prstGeom>
          <a:solidFill>
            <a:srgbClr val="7030A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282304"/>
            <a:ext cx="7886700" cy="21396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45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9" name="Google Shape;29;p4"/>
          <p:cNvSpPr txBox="1">
            <a:spLocks noGrp="1"/>
          </p:cNvSpPr>
          <p:nvPr>
            <p:ph type="body" idx="1"/>
          </p:nvPr>
        </p:nvSpPr>
        <p:spPr>
          <a:xfrm>
            <a:off x="623888" y="3442097"/>
            <a:ext cx="7886700" cy="11250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rgbClr val="888888"/>
              </a:buClr>
              <a:buSzPts val="21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8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5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35" name="Google Shape;35;p5"/>
          <p:cNvSpPr txBox="1">
            <a:spLocks noGrp="1"/>
          </p:cNvSpPr>
          <p:nvPr>
            <p:ph type="body" idx="1"/>
          </p:nvPr>
        </p:nvSpPr>
        <p:spPr>
          <a:xfrm>
            <a:off x="6286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46291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42" name="Google Shape;42;p6"/>
          <p:cNvSpPr txBox="1">
            <a:spLocks noGrp="1"/>
          </p:cNvSpPr>
          <p:nvPr>
            <p:ph type="body" idx="1"/>
          </p:nvPr>
        </p:nvSpPr>
        <p:spPr>
          <a:xfrm>
            <a:off x="629841" y="1260872"/>
            <a:ext cx="38682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629841" y="1878806"/>
            <a:ext cx="38682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4629150" y="1260872"/>
            <a:ext cx="38874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4629150" y="1878806"/>
            <a:ext cx="38874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0" name="Google Shape;60;p9"/>
          <p:cNvSpPr txBox="1">
            <a:spLocks noGrp="1"/>
          </p:cNvSpPr>
          <p:nvPr>
            <p:ph type="body" idx="1"/>
          </p:nvPr>
        </p:nvSpPr>
        <p:spPr>
          <a:xfrm>
            <a:off x="3887391" y="740569"/>
            <a:ext cx="4629000" cy="3655200"/>
          </a:xfrm>
          <a:prstGeom prst="rect">
            <a:avLst/>
          </a:prstGeom>
          <a:noFill/>
          <a:ln>
            <a:noFill/>
          </a:ln>
        </p:spPr>
        <p:txBody>
          <a:bodyPr spcFirstLastPara="1" wrap="square" lIns="68575" tIns="68575" rIns="68575" bIns="68575" anchor="t" anchorCtr="0"/>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7" name="Google Shape;67;p10"/>
          <p:cNvSpPr>
            <a:spLocks noGrp="1"/>
          </p:cNvSpPr>
          <p:nvPr>
            <p:ph type="pic" idx="2"/>
          </p:nvPr>
        </p:nvSpPr>
        <p:spPr>
          <a:xfrm>
            <a:off x="3887391" y="740569"/>
            <a:ext cx="4629000" cy="3655200"/>
          </a:xfrm>
          <a:prstGeom prst="rect">
            <a:avLst/>
          </a:prstGeom>
          <a:noFill/>
          <a:ln>
            <a:noFill/>
          </a:ln>
        </p:spPr>
        <p:txBody>
          <a:bodyPr spcFirstLastPara="1" wrap="square" lIns="68575" tIns="68575" rIns="68575" bIns="68575" anchor="t" anchorCtr="0"/>
          <a:lstStyle>
            <a:lvl1pPr marL="0" marR="0" lvl="0" indent="0" algn="l" rtl="0">
              <a:lnSpc>
                <a:spcPct val="90000"/>
              </a:lnSpc>
              <a:spcBef>
                <a:spcPts val="800"/>
              </a:spcBef>
              <a:spcAft>
                <a:spcPts val="0"/>
              </a:spcAft>
              <a:buClr>
                <a:schemeClr val="dk1"/>
              </a:buClr>
              <a:buSzPts val="1100"/>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spcAft>
                <a:spcPts val="0"/>
              </a:spcAft>
              <a:buClr>
                <a:schemeClr val="dk1"/>
              </a:buClr>
              <a:buSzPts val="1100"/>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spcAft>
                <a:spcPts val="0"/>
              </a:spcAft>
              <a:buClr>
                <a:schemeClr val="dk1"/>
              </a:buClr>
              <a:buSzPts val="1100"/>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4" name="Google Shape;74;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viettuts.vn/servlet" TargetMode="External"/><Relationship Id="rId2" Type="http://schemas.openxmlformats.org/officeDocument/2006/relationships/hyperlink" Target="https://o7planning.org/vi/10169/huong-dan-lap-trinh-java-servlet#a12951" TargetMode="External"/><Relationship Id="rId1" Type="http://schemas.openxmlformats.org/officeDocument/2006/relationships/slideLayout" Target="../slideLayouts/slideLayout2.xml"/><Relationship Id="rId4" Type="http://schemas.openxmlformats.org/officeDocument/2006/relationships/hyperlink" Target="https://javatutorial.net/java-servlet-example"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mvnrepository.com/search?q=mysql" TargetMode="External"/><Relationship Id="rId2" Type="http://schemas.openxmlformats.org/officeDocument/2006/relationships/hyperlink" Target="https://mvnrepository.com/" TargetMode="External"/><Relationship Id="rId1" Type="http://schemas.openxmlformats.org/officeDocument/2006/relationships/slideLayout" Target="../slideLayouts/slideLayout2.xml"/><Relationship Id="rId4" Type="http://schemas.openxmlformats.org/officeDocument/2006/relationships/hyperlink" Target="https://mvnrepository.com/artifact/mysql/mysql-connector-java/8.0.20"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mvnrepository.com/artifact/javax.servlet/jstl/1.2" TargetMode="External"/><Relationship Id="rId2" Type="http://schemas.openxmlformats.org/officeDocument/2006/relationships/hyperlink" Target="https://tomcat.apache.org/taglibs/standar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tutorialspoint.com/jsp/jsp_standard_tag_library.ht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opdev.vn/blog/doi-dieu-ve-mo-hinh-mvc/"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eclipse.org/downloads/packages/release/Mars/2" TargetMode="External"/><Relationship Id="rId2" Type="http://schemas.openxmlformats.org/officeDocument/2006/relationships/hyperlink" Target="https://www.oracle.com/java/technologies/javase/javase-jdk8-downloads.html" TargetMode="External"/><Relationship Id="rId1" Type="http://schemas.openxmlformats.org/officeDocument/2006/relationships/slideLayout" Target="../slideLayouts/slideLayout2.xml"/><Relationship Id="rId5" Type="http://schemas.openxmlformats.org/officeDocument/2006/relationships/hyperlink" Target="https://archive.apache.org/dist/tomcat/tomcat-8/v8.0.46/bin/" TargetMode="External"/><Relationship Id="rId4" Type="http://schemas.openxmlformats.org/officeDocument/2006/relationships/hyperlink" Target="https://tomcat.apache.org/"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143000" y="841772"/>
            <a:ext cx="6858000" cy="1790700"/>
          </a:xfrm>
          <a:prstGeom prst="rect">
            <a:avLst/>
          </a:prstGeom>
        </p:spPr>
        <p:txBody>
          <a:bodyPr spcFirstLastPara="1" wrap="square" lIns="68575" tIns="68575" rIns="68575" bIns="68575" anchor="b" anchorCtr="0">
            <a:noAutofit/>
          </a:bodyPr>
          <a:lstStyle/>
          <a:p>
            <a:pPr marL="0" lvl="0" indent="0" algn="ctr" rtl="0">
              <a:spcBef>
                <a:spcPts val="0"/>
              </a:spcBef>
              <a:spcAft>
                <a:spcPts val="0"/>
              </a:spcAft>
              <a:buNone/>
            </a:pPr>
            <a:r>
              <a:rPr lang="vi-VN" dirty="0"/>
              <a:t>Servlet</a:t>
            </a:r>
            <a:endParaRPr dirty="0"/>
          </a:p>
        </p:txBody>
      </p:sp>
      <p:sp>
        <p:nvSpPr>
          <p:cNvPr id="89" name="Google Shape;89;p13"/>
          <p:cNvSpPr txBox="1">
            <a:spLocks noGrp="1"/>
          </p:cNvSpPr>
          <p:nvPr>
            <p:ph type="subTitle" idx="1"/>
          </p:nvPr>
        </p:nvSpPr>
        <p:spPr>
          <a:xfrm>
            <a:off x="1143000" y="2701528"/>
            <a:ext cx="6858000" cy="1241700"/>
          </a:xfrm>
          <a:prstGeom prst="rect">
            <a:avLst/>
          </a:prstGeom>
        </p:spPr>
        <p:txBody>
          <a:bodyPr spcFirstLastPara="1" wrap="square" lIns="68575" tIns="68575" rIns="68575" bIns="68575" anchor="t" anchorCtr="0">
            <a:noAutofit/>
          </a:bodyPr>
          <a:lstStyle/>
          <a:p>
            <a:pPr marL="0" lvl="0" indent="0" algn="ctr" rtl="0">
              <a:spcBef>
                <a:spcPts val="800"/>
              </a:spcBef>
              <a:spcAft>
                <a:spcPts val="0"/>
              </a:spcAft>
              <a:buNone/>
            </a:pPr>
            <a:r>
              <a:rPr lang="vi-VN" dirty="0"/>
              <a:t>Author: Giau Le</a:t>
            </a:r>
            <a:endParaRPr lang="e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sp>
        <p:nvSpPr>
          <p:cNvPr id="3" name="Text Placeholder 2"/>
          <p:cNvSpPr>
            <a:spLocks noGrp="1"/>
          </p:cNvSpPr>
          <p:nvPr>
            <p:ph type="body" idx="1"/>
          </p:nvPr>
        </p:nvSpPr>
        <p:spPr/>
        <p:txBody>
          <a:bodyPr/>
          <a:lstStyle/>
          <a:p>
            <a:endParaRPr lang="en-US"/>
          </a:p>
        </p:txBody>
      </p:sp>
      <p:pic>
        <p:nvPicPr>
          <p:cNvPr id="6146" name="Picture 2" descr="https://lh3.googleusercontent.com/xcIUat3_O3Q9sg1rbILt1fjsNxuNGMk5b7GXYV_kmlb0niD9A2hXBGQIK2TJufFjE-YK0qLFY_4FZtGsMo9uWQoALchMWd17Zc2hvW0l4FOZ4M1pLaDePN180btzBkWThrHy4u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04950"/>
            <a:ext cx="5467350" cy="284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2733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latin typeface="Arial" pitchFamily="34" charset="0"/>
                <a:cs typeface="Arial" pitchFamily="34" charset="0"/>
              </a:rPr>
              <a:t>Lifecycle</a:t>
            </a:r>
            <a:endParaRPr lang="en-US" dirty="0"/>
          </a:p>
        </p:txBody>
      </p:sp>
      <p:sp>
        <p:nvSpPr>
          <p:cNvPr id="3" name="Text Placeholder 2"/>
          <p:cNvSpPr>
            <a:spLocks noGrp="1"/>
          </p:cNvSpPr>
          <p:nvPr>
            <p:ph type="body" idx="1"/>
          </p:nvPr>
        </p:nvSpPr>
        <p:spPr>
          <a:xfrm>
            <a:off x="628650" y="1369219"/>
            <a:ext cx="4552950" cy="3263400"/>
          </a:xfrm>
        </p:spPr>
        <p:txBody>
          <a:bodyPr/>
          <a:lstStyle/>
          <a:p>
            <a:r>
              <a:rPr lang="vi-VN" dirty="0"/>
              <a:t>Như vậy khi người dùng gửi yêu cầu một Servlet, </a:t>
            </a:r>
            <a:endParaRPr lang="en-US" dirty="0" smtClean="0"/>
          </a:p>
          <a:p>
            <a:pPr lvl="1"/>
            <a:r>
              <a:rPr lang="vi-VN" dirty="0" smtClean="0"/>
              <a:t>Servlet </a:t>
            </a:r>
            <a:r>
              <a:rPr lang="vi-VN" dirty="0"/>
              <a:t>sẽ được tạo ra tại thời điểm có yêu cầu lần đầu tiên tới, đồng thời sẽ gọi  phương thức init() của servlet để khởi tạo cho nó, init() được gọi duy nhất 1 lần. </a:t>
            </a:r>
            <a:endParaRPr lang="en-US" dirty="0" smtClean="0"/>
          </a:p>
          <a:p>
            <a:pPr lvl="1"/>
            <a:r>
              <a:rPr lang="vi-VN" dirty="0" smtClean="0"/>
              <a:t>Phương </a:t>
            </a:r>
            <a:r>
              <a:rPr lang="vi-VN" dirty="0"/>
              <a:t>thức destroy() dùng để hủy servlet, nó sẽ được gọi một lần duy nhất khi bạn gỡ bỏ triển khai (undeloy) ứng dụng web hoặc tắt (shutdown) Web Server (Máy chủ web).</a:t>
            </a:r>
            <a:endParaRPr lang="en-US" dirty="0"/>
          </a:p>
          <a:p>
            <a:endParaRPr lang="en-US" dirty="0"/>
          </a:p>
        </p:txBody>
      </p:sp>
      <p:pic>
        <p:nvPicPr>
          <p:cNvPr id="2050" name="Picture 2" descr="https://lh3.googleusercontent.com/FrS_cZn4dQ4NpraJh9LlGChxA1oszywBeND6vsUupaD0NsHaRK5WHv1Q_A8KSFfnH9l5B3apKBF-ZFGsx2IIoOqyqnZ3NYTlR9PaNsUUIFXeJ56e6qjcESaBZ7AStiPQtGdDobV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659" y="1343991"/>
            <a:ext cx="3714750" cy="3286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8921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b="1" dirty="0"/>
              <a:t>Servlet Requests and Responses</a:t>
            </a:r>
            <a:endParaRPr lang="en-US" dirty="0"/>
          </a:p>
        </p:txBody>
      </p:sp>
      <p:sp>
        <p:nvSpPr>
          <p:cNvPr id="3" name="Text Placeholder 2"/>
          <p:cNvSpPr>
            <a:spLocks noGrp="1"/>
          </p:cNvSpPr>
          <p:nvPr>
            <p:ph type="body" idx="1"/>
          </p:nvPr>
        </p:nvSpPr>
        <p:spPr>
          <a:xfrm>
            <a:off x="628650" y="1369219"/>
            <a:ext cx="3867150" cy="3263400"/>
          </a:xfrm>
        </p:spPr>
        <p:txBody>
          <a:bodyPr/>
          <a:lstStyle/>
          <a:p>
            <a:r>
              <a:rPr lang="vi-VN" dirty="0"/>
              <a:t>Khi yêu cầu (request) của người dùng gửi tới Servlet, </a:t>
            </a:r>
            <a:endParaRPr lang="en-US" dirty="0" smtClean="0"/>
          </a:p>
          <a:p>
            <a:pPr lvl="1"/>
            <a:r>
              <a:rPr lang="vi-VN" dirty="0" smtClean="0"/>
              <a:t>Servlet sẽ gọi phương thức service() để phục vụ yêu cầu của người dùng, </a:t>
            </a:r>
            <a:endParaRPr lang="en-US" dirty="0" smtClean="0"/>
          </a:p>
          <a:p>
            <a:pPr lvl="1"/>
            <a:r>
              <a:rPr lang="vi-VN" dirty="0" smtClean="0"/>
              <a:t>service() sẽ gọi một trong hai phương thức </a:t>
            </a:r>
            <a:r>
              <a:rPr lang="vi-VN" dirty="0" smtClean="0">
                <a:solidFill>
                  <a:srgbClr val="FF0000"/>
                </a:solidFill>
              </a:rPr>
              <a:t>doGet() </a:t>
            </a:r>
            <a:r>
              <a:rPr lang="vi-VN" dirty="0" smtClean="0"/>
              <a:t>hoặc </a:t>
            </a:r>
            <a:r>
              <a:rPr lang="vi-VN" dirty="0" smtClean="0">
                <a:solidFill>
                  <a:srgbClr val="FF0000"/>
                </a:solidFill>
              </a:rPr>
              <a:t>doPost()</a:t>
            </a:r>
            <a:r>
              <a:rPr lang="vi-VN" dirty="0" smtClean="0"/>
              <a:t>. </a:t>
            </a:r>
            <a:endParaRPr lang="en-US" dirty="0" smtClean="0"/>
          </a:p>
          <a:p>
            <a:pPr lvl="1"/>
            <a:r>
              <a:rPr lang="vi-VN" dirty="0" smtClean="0"/>
              <a:t>Trong Servlet của bạn, bạn cần ghi đè và xử lý tại các phương thức này.</a:t>
            </a:r>
          </a:p>
        </p:txBody>
      </p:sp>
      <p:pic>
        <p:nvPicPr>
          <p:cNvPr id="4" name="Picture 2" descr="https://o7planning.org/vi/10169/cache/images/i/78872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809750"/>
            <a:ext cx="4088223" cy="232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421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b="1" dirty="0"/>
              <a:t>Servlet Requests and Responses</a:t>
            </a:r>
            <a:endParaRPr lang="en-US" dirty="0"/>
          </a:p>
        </p:txBody>
      </p:sp>
      <p:sp>
        <p:nvSpPr>
          <p:cNvPr id="3" name="Text Placeholder 2"/>
          <p:cNvSpPr>
            <a:spLocks noGrp="1"/>
          </p:cNvSpPr>
          <p:nvPr>
            <p:ph type="body" idx="1"/>
          </p:nvPr>
        </p:nvSpPr>
        <p:spPr/>
        <p:txBody>
          <a:bodyPr/>
          <a:lstStyle/>
          <a:p>
            <a:endParaRPr lang="en-US" dirty="0"/>
          </a:p>
        </p:txBody>
      </p:sp>
      <p:pic>
        <p:nvPicPr>
          <p:cNvPr id="1026" name="Picture 2" descr="form submit work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743" y="1156573"/>
            <a:ext cx="2913559" cy="3476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94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b="1" dirty="0"/>
              <a:t>Servlet Requests and Responses</a:t>
            </a:r>
            <a:endParaRPr lang="en-US" dirty="0"/>
          </a:p>
        </p:txBody>
      </p:sp>
      <p:sp>
        <p:nvSpPr>
          <p:cNvPr id="3" name="Text Placeholder 2"/>
          <p:cNvSpPr>
            <a:spLocks noGrp="1"/>
          </p:cNvSpPr>
          <p:nvPr>
            <p:ph type="body" idx="1"/>
          </p:nvPr>
        </p:nvSpPr>
        <p:spPr/>
        <p:txBody>
          <a:bodyPr/>
          <a:lstStyle/>
          <a:p>
            <a:r>
              <a:rPr lang="en-US" dirty="0"/>
              <a:t>Servlets support a request and response programming model. When a client sends a request to the server, the server sends the request to the servlet. The servlet then constructs a response that the server sends back to the client.</a:t>
            </a:r>
            <a:endParaRPr lang="vi-VN" dirty="0"/>
          </a:p>
          <a:p>
            <a:r>
              <a:rPr lang="en-US" dirty="0"/>
              <a:t>The servlet first determines whether the request is a </a:t>
            </a:r>
            <a:r>
              <a:rPr lang="en-US" b="1" dirty="0"/>
              <a:t>GET </a:t>
            </a:r>
            <a:r>
              <a:rPr lang="en-US" dirty="0"/>
              <a:t>or </a:t>
            </a:r>
            <a:r>
              <a:rPr lang="en-US" b="1" dirty="0"/>
              <a:t>POST </a:t>
            </a:r>
            <a:r>
              <a:rPr lang="en-US" dirty="0"/>
              <a:t>operation. It then calls one of the following methods: </a:t>
            </a:r>
            <a:r>
              <a:rPr lang="en-US" b="1" dirty="0" err="1"/>
              <a:t>doGet</a:t>
            </a:r>
            <a:r>
              <a:rPr lang="en-US" b="1" dirty="0"/>
              <a:t> </a:t>
            </a:r>
            <a:r>
              <a:rPr lang="en-US" dirty="0"/>
              <a:t>or</a:t>
            </a:r>
            <a:r>
              <a:rPr lang="en-US" b="1" dirty="0"/>
              <a:t> </a:t>
            </a:r>
            <a:r>
              <a:rPr lang="en-US" b="1" dirty="0" err="1"/>
              <a:t>doPost</a:t>
            </a:r>
            <a:r>
              <a:rPr lang="en-US" b="1" dirty="0"/>
              <a:t>. </a:t>
            </a:r>
            <a:endParaRPr lang="en-US" dirty="0"/>
          </a:p>
        </p:txBody>
      </p:sp>
      <p:pic>
        <p:nvPicPr>
          <p:cNvPr id="4" name="Picture 2" descr="header-sevlet.png">
            <a:extLst>
              <a:ext uri="{FF2B5EF4-FFF2-40B4-BE49-F238E27FC236}">
                <a16:creationId xmlns:a16="http://schemas.microsoft.com/office/drawing/2014/main" xmlns="" id="{C0EF7B71-E514-438D-AF9C-93C17F167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512010"/>
            <a:ext cx="3600450" cy="1357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7714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b="1" dirty="0"/>
              <a:t>Servlet Requests and Responses</a:t>
            </a:r>
            <a:endParaRPr lang="en-US" dirty="0"/>
          </a:p>
        </p:txBody>
      </p:sp>
      <p:sp>
        <p:nvSpPr>
          <p:cNvPr id="3" name="Text Placeholder 2"/>
          <p:cNvSpPr>
            <a:spLocks noGrp="1"/>
          </p:cNvSpPr>
          <p:nvPr>
            <p:ph type="body" idx="1"/>
          </p:nvPr>
        </p:nvSpPr>
        <p:spPr/>
        <p:txBody>
          <a:bodyPr/>
          <a:lstStyle/>
          <a:p>
            <a:r>
              <a:rPr lang="en-US" dirty="0" smtClean="0"/>
              <a:t>Sending </a:t>
            </a:r>
            <a:r>
              <a:rPr lang="en-US" dirty="0"/>
              <a:t>request:</a:t>
            </a:r>
          </a:p>
          <a:p>
            <a:pPr lvl="1"/>
            <a:r>
              <a:rPr lang="en-US" dirty="0"/>
              <a:t>The life of a servlet begins when a client sends a </a:t>
            </a:r>
            <a:r>
              <a:rPr lang="en-US" dirty="0" err="1"/>
              <a:t>req</a:t>
            </a:r>
            <a:r>
              <a:rPr lang="en-US" dirty="0"/>
              <a:t> to Web Server and the servlet container creates an instance of the servlet. </a:t>
            </a:r>
          </a:p>
          <a:p>
            <a:pPr lvl="1"/>
            <a:r>
              <a:rPr lang="en-US" dirty="0"/>
              <a:t>The </a:t>
            </a:r>
            <a:r>
              <a:rPr lang="en-US" i="1" dirty="0" err="1"/>
              <a:t>HttpServletRequest</a:t>
            </a:r>
            <a:r>
              <a:rPr lang="en-US" i="1" dirty="0"/>
              <a:t> </a:t>
            </a:r>
            <a:r>
              <a:rPr lang="en-US" dirty="0"/>
              <a:t>interface.</a:t>
            </a:r>
          </a:p>
          <a:p>
            <a:pPr lvl="1"/>
            <a:r>
              <a:rPr lang="en-US" dirty="0" err="1"/>
              <a:t>getParameter</a:t>
            </a:r>
            <a:r>
              <a:rPr lang="en-US" dirty="0"/>
              <a:t>()</a:t>
            </a:r>
          </a:p>
          <a:p>
            <a:r>
              <a:rPr lang="en-US" dirty="0"/>
              <a:t>Sending Response:</a:t>
            </a:r>
          </a:p>
          <a:p>
            <a:pPr lvl="1"/>
            <a:r>
              <a:rPr lang="en-US" dirty="0"/>
              <a:t>The process of sending request can be understood by having a clear picture on the use of </a:t>
            </a:r>
            <a:r>
              <a:rPr lang="en-US" dirty="0" err="1"/>
              <a:t>ServletResponse</a:t>
            </a:r>
            <a:r>
              <a:rPr lang="en-US" dirty="0"/>
              <a:t> and </a:t>
            </a:r>
            <a:r>
              <a:rPr lang="en-US" i="1" dirty="0" err="1"/>
              <a:t>HttpServletResponse</a:t>
            </a:r>
            <a:r>
              <a:rPr lang="en-US" i="1" dirty="0"/>
              <a:t> </a:t>
            </a:r>
            <a:r>
              <a:rPr lang="en-US" dirty="0"/>
              <a:t>interface.</a:t>
            </a:r>
            <a:r>
              <a:rPr lang="vi-VN" dirty="0"/>
              <a:t>	</a:t>
            </a:r>
            <a:endParaRPr lang="en-US" dirty="0"/>
          </a:p>
        </p:txBody>
      </p:sp>
    </p:spTree>
    <p:extLst>
      <p:ext uri="{BB962C8B-B14F-4D97-AF65-F5344CB8AC3E}">
        <p14:creationId xmlns:p14="http://schemas.microsoft.com/office/powerpoint/2010/main" val="25400006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b="1" dirty="0"/>
              <a:t>Servlet Requests and Responses</a:t>
            </a:r>
            <a:endParaRPr lang="en-US" dirty="0"/>
          </a:p>
        </p:txBody>
      </p:sp>
      <p:sp>
        <p:nvSpPr>
          <p:cNvPr id="3" name="Text Placeholder 2"/>
          <p:cNvSpPr>
            <a:spLocks noGrp="1"/>
          </p:cNvSpPr>
          <p:nvPr>
            <p:ph type="body" idx="1"/>
          </p:nvPr>
        </p:nvSpPr>
        <p:spPr/>
        <p:txBody>
          <a:bodyPr/>
          <a:lstStyle/>
          <a:p>
            <a:endParaRPr lang="en-US" dirty="0"/>
          </a:p>
        </p:txBody>
      </p:sp>
      <p:pic>
        <p:nvPicPr>
          <p:cNvPr id="4098" name="Picture 2" descr="POST_GET-sevl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57350"/>
            <a:ext cx="5734050" cy="247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611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Cookie and Session Tracking</a:t>
            </a:r>
            <a:endParaRPr lang="en-US" dirty="0"/>
          </a:p>
        </p:txBody>
      </p:sp>
      <p:sp>
        <p:nvSpPr>
          <p:cNvPr id="3" name="Text Placeholder 2"/>
          <p:cNvSpPr>
            <a:spLocks noGrp="1"/>
          </p:cNvSpPr>
          <p:nvPr>
            <p:ph type="body" idx="1"/>
          </p:nvPr>
        </p:nvSpPr>
        <p:spPr/>
        <p:txBody>
          <a:bodyPr/>
          <a:lstStyle/>
          <a:p>
            <a:r>
              <a:rPr lang="en-US" b="1" dirty="0"/>
              <a:t>Session Tracking from a Servlet</a:t>
            </a:r>
            <a:endParaRPr lang="vi-VN" dirty="0"/>
          </a:p>
          <a:p>
            <a:pPr lvl="1"/>
            <a:r>
              <a:rPr lang="en-US" dirty="0"/>
              <a:t>Session tracking enables you to track a user's progress over multiple servlets or HTML pages, which, by nature, are stateless. </a:t>
            </a:r>
          </a:p>
          <a:p>
            <a:pPr marL="95250" indent="0">
              <a:buNone/>
            </a:pPr>
            <a:r>
              <a:rPr lang="en-US" dirty="0"/>
              <a:t/>
            </a:r>
            <a:br>
              <a:rPr lang="en-US" dirty="0"/>
            </a:br>
            <a:endParaRPr lang="en-US" dirty="0"/>
          </a:p>
        </p:txBody>
      </p:sp>
      <p:pic>
        <p:nvPicPr>
          <p:cNvPr id="4" name="Picture 2" descr="sevlet-session1.png">
            <a:extLst>
              <a:ext uri="{FF2B5EF4-FFF2-40B4-BE49-F238E27FC236}">
                <a16:creationId xmlns:a16="http://schemas.microsoft.com/office/drawing/2014/main" xmlns="" id="{EF0B9EEF-6AB7-4274-9499-2331359E5C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495550"/>
            <a:ext cx="573405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5663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Cookie and Session Tracking</a:t>
            </a:r>
            <a:endParaRPr lang="en-US" dirty="0"/>
          </a:p>
        </p:txBody>
      </p:sp>
      <p:sp>
        <p:nvSpPr>
          <p:cNvPr id="3" name="Text Placeholder 2"/>
          <p:cNvSpPr>
            <a:spLocks noGrp="1"/>
          </p:cNvSpPr>
          <p:nvPr>
            <p:ph type="body" idx="1"/>
          </p:nvPr>
        </p:nvSpPr>
        <p:spPr/>
        <p:txBody>
          <a:bodyPr/>
          <a:lstStyle/>
          <a:p>
            <a:r>
              <a:rPr lang="en-US" dirty="0"/>
              <a:t>Tracking a Session with an HttpSession Object</a:t>
            </a:r>
          </a:p>
          <a:p>
            <a:pPr marL="571500" lvl="1" indent="0">
              <a:buNone/>
            </a:pPr>
            <a:r>
              <a:rPr lang="en-US" i="1" dirty="0"/>
              <a:t>HttpSession session = </a:t>
            </a:r>
            <a:r>
              <a:rPr lang="en-US" i="1" dirty="0" err="1"/>
              <a:t>request.getSession</a:t>
            </a:r>
            <a:r>
              <a:rPr lang="en-US" i="1" dirty="0"/>
              <a:t>();</a:t>
            </a:r>
            <a:endParaRPr lang="en-US" dirty="0"/>
          </a:p>
          <a:p>
            <a:pPr marL="571500" lvl="1" indent="0">
              <a:buNone/>
            </a:pPr>
            <a:r>
              <a:rPr lang="en-US" i="1" dirty="0"/>
              <a:t>session .</a:t>
            </a:r>
            <a:r>
              <a:rPr lang="en-US" i="1" dirty="0" err="1"/>
              <a:t>getAttribute</a:t>
            </a:r>
            <a:r>
              <a:rPr lang="en-US" i="1" dirty="0"/>
              <a:t>();</a:t>
            </a:r>
            <a:endParaRPr lang="en-US" dirty="0"/>
          </a:p>
          <a:p>
            <a:pPr marL="95250" indent="0">
              <a:buNone/>
            </a:pPr>
            <a:r>
              <a:rPr lang="en-US" dirty="0"/>
              <a:t/>
            </a:r>
            <a:br>
              <a:rPr lang="en-US" dirty="0"/>
            </a:br>
            <a:endParaRPr lang="en-US" dirty="0"/>
          </a:p>
        </p:txBody>
      </p:sp>
    </p:spTree>
    <p:extLst>
      <p:ext uri="{BB962C8B-B14F-4D97-AF65-F5344CB8AC3E}">
        <p14:creationId xmlns:p14="http://schemas.microsoft.com/office/powerpoint/2010/main" val="33311428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Cookie and Session Tracking</a:t>
            </a:r>
            <a:endParaRPr lang="en-US" dirty="0"/>
          </a:p>
        </p:txBody>
      </p:sp>
      <p:sp>
        <p:nvSpPr>
          <p:cNvPr id="3" name="Text Placeholder 2"/>
          <p:cNvSpPr>
            <a:spLocks noGrp="1"/>
          </p:cNvSpPr>
          <p:nvPr>
            <p:ph type="body" idx="1"/>
          </p:nvPr>
        </p:nvSpPr>
        <p:spPr/>
        <p:txBody>
          <a:bodyPr/>
          <a:lstStyle/>
          <a:p>
            <a:r>
              <a:rPr lang="en-US" b="1" dirty="0"/>
              <a:t>Cookies in Servlet</a:t>
            </a:r>
            <a:endParaRPr lang="en-US" dirty="0"/>
          </a:p>
          <a:p>
            <a:pPr lvl="1"/>
            <a:r>
              <a:rPr lang="en-US" dirty="0"/>
              <a:t>Cookie are used to store server side information at client system, such as the values can be used a cross servlet pages</a:t>
            </a:r>
            <a:endParaRPr lang="vi-VN" dirty="0"/>
          </a:p>
          <a:p>
            <a:pPr lvl="1"/>
            <a:r>
              <a:rPr lang="en-US" dirty="0"/>
              <a:t>Temporary cookie</a:t>
            </a:r>
          </a:p>
          <a:p>
            <a:pPr lvl="2"/>
            <a:r>
              <a:rPr lang="en-US" dirty="0"/>
              <a:t>Maintain within the memory allocated at web browser, the cookie data will be cleared implicit when we close browser</a:t>
            </a:r>
          </a:p>
          <a:p>
            <a:pPr lvl="1"/>
            <a:r>
              <a:rPr lang="en-US" dirty="0"/>
              <a:t>Permanent cookie</a:t>
            </a:r>
          </a:p>
          <a:p>
            <a:pPr lvl="2"/>
            <a:r>
              <a:rPr lang="en-US" dirty="0"/>
              <a:t>Maintain cookie data within a physical file at client system until expiration</a:t>
            </a:r>
          </a:p>
          <a:p>
            <a:pPr marL="571500" lvl="1" indent="0">
              <a:buNone/>
            </a:pP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135108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idx="1"/>
          </p:nvPr>
        </p:nvSpPr>
        <p:spPr/>
        <p:txBody>
          <a:bodyPr/>
          <a:lstStyle/>
          <a:p>
            <a:r>
              <a:rPr lang="en-US" dirty="0">
                <a:hlinkClick r:id="rId2"/>
              </a:rPr>
              <a:t>https://o7planning.org/vi/10169/huong-dan-lap-trinh-java-servlet#a12951</a:t>
            </a:r>
            <a:endParaRPr lang="vi-VN" dirty="0"/>
          </a:p>
          <a:p>
            <a:r>
              <a:rPr lang="en-US" dirty="0">
                <a:hlinkClick r:id="rId3"/>
              </a:rPr>
              <a:t>https://viettuts.vn/servlet</a:t>
            </a:r>
            <a:endParaRPr lang="vi-VN" dirty="0"/>
          </a:p>
          <a:p>
            <a:r>
              <a:rPr lang="en-US" dirty="0">
                <a:hlinkClick r:id="rId4"/>
              </a:rPr>
              <a:t>https://javatutorial.net/java-servlet-example</a:t>
            </a:r>
            <a:endParaRPr lang="en-US" dirty="0"/>
          </a:p>
        </p:txBody>
      </p:sp>
    </p:spTree>
    <p:extLst>
      <p:ext uri="{BB962C8B-B14F-4D97-AF65-F5344CB8AC3E}">
        <p14:creationId xmlns:p14="http://schemas.microsoft.com/office/powerpoint/2010/main" val="1248162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Cookie and Session Tracking</a:t>
            </a:r>
            <a:endParaRPr lang="en-US" dirty="0"/>
          </a:p>
        </p:txBody>
      </p:sp>
      <p:sp>
        <p:nvSpPr>
          <p:cNvPr id="3" name="Text Placeholder 2"/>
          <p:cNvSpPr>
            <a:spLocks noGrp="1"/>
          </p:cNvSpPr>
          <p:nvPr>
            <p:ph type="body" idx="1"/>
          </p:nvPr>
        </p:nvSpPr>
        <p:spPr/>
        <p:txBody>
          <a:bodyPr/>
          <a:lstStyle/>
          <a:p>
            <a:endParaRPr lang="en-US" dirty="0"/>
          </a:p>
        </p:txBody>
      </p:sp>
      <p:pic>
        <p:nvPicPr>
          <p:cNvPr id="2050" name="Picture 2" descr="sevlet-cooki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965811"/>
            <a:ext cx="5029200" cy="18796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vlet-cooki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675" y="3019688"/>
            <a:ext cx="4286250" cy="1787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889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Cookie and Session Tracking</a:t>
            </a:r>
            <a:endParaRPr lang="en-US" dirty="0"/>
          </a:p>
        </p:txBody>
      </p:sp>
      <p:sp>
        <p:nvSpPr>
          <p:cNvPr id="3" name="Text Placeholder 2"/>
          <p:cNvSpPr>
            <a:spLocks noGrp="1"/>
          </p:cNvSpPr>
          <p:nvPr>
            <p:ph type="body" idx="1"/>
          </p:nvPr>
        </p:nvSpPr>
        <p:spPr/>
        <p:txBody>
          <a:bodyPr/>
          <a:lstStyle/>
          <a:p>
            <a:r>
              <a:rPr lang="en-US" dirty="0"/>
              <a:t>By default, each request is considered as a new request. </a:t>
            </a:r>
          </a:p>
          <a:p>
            <a:r>
              <a:rPr lang="en-US" dirty="0"/>
              <a:t>In cookies technique, we add cookie with response from the servlet. So cookie is stored in the cache of the browser. </a:t>
            </a:r>
          </a:p>
          <a:p>
            <a:pPr lvl="1"/>
            <a:r>
              <a:rPr lang="en-US" dirty="0"/>
              <a:t>After that if request is sent by the user, cookie is added with request by default. Thus, we recognize the user as the old user.</a:t>
            </a:r>
          </a:p>
          <a:p>
            <a:pPr marL="95250" indent="0">
              <a:buNone/>
            </a:pPr>
            <a:r>
              <a:rPr lang="en-US" dirty="0"/>
              <a:t/>
            </a:r>
            <a:br>
              <a:rPr lang="en-US" dirty="0"/>
            </a:br>
            <a:r>
              <a:rPr lang="en-US" dirty="0"/>
              <a:t/>
            </a:r>
            <a:br>
              <a:rPr lang="en-US" dirty="0"/>
            </a:br>
            <a:endParaRPr lang="en-US" dirty="0"/>
          </a:p>
        </p:txBody>
      </p:sp>
      <p:sp>
        <p:nvSpPr>
          <p:cNvPr id="4" name="Rectangle 1">
            <a:extLst>
              <a:ext uri="{FF2B5EF4-FFF2-40B4-BE49-F238E27FC236}">
                <a16:creationId xmlns:a16="http://schemas.microsoft.com/office/drawing/2014/main" xmlns="" id="{9BCD46AE-1B82-4531-82E6-F16A8620517D}"/>
              </a:ext>
            </a:extLst>
          </p:cNvPr>
          <p:cNvSpPr>
            <a:spLocks noChangeArrowheads="1"/>
          </p:cNvSpPr>
          <p:nvPr/>
        </p:nvSpPr>
        <p:spPr bwMode="auto">
          <a:xfrm>
            <a:off x="1676400" y="3257550"/>
            <a:ext cx="3810000"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9B7C6"/>
                </a:solidFill>
                <a:effectLst/>
                <a:latin typeface="Consolas" panose="020B0609020204030204" pitchFamily="49" charset="0"/>
              </a:rPr>
              <a:t>Cookie ck=</a:t>
            </a:r>
            <a:r>
              <a:rPr kumimoji="0" lang="en-US" altLang="en-US" sz="900" b="0" i="0" u="none" strike="noStrike" cap="none" normalizeH="0" baseline="0" dirty="0">
                <a:ln>
                  <a:noFill/>
                </a:ln>
                <a:solidFill>
                  <a:srgbClr val="CC7832"/>
                </a:solidFill>
                <a:effectLst/>
                <a:latin typeface="Consolas" panose="020B0609020204030204" pitchFamily="49" charset="0"/>
              </a:rPr>
              <a:t>new </a:t>
            </a:r>
            <a:r>
              <a:rPr kumimoji="0" lang="en-US" altLang="en-US" sz="900" b="0" i="0" u="none" strike="noStrike" cap="none" normalizeH="0" baseline="0" dirty="0">
                <a:ln>
                  <a:noFill/>
                </a:ln>
                <a:solidFill>
                  <a:srgbClr val="A9B7C6"/>
                </a:solidFill>
                <a:effectLst/>
                <a:latin typeface="Consolas" panose="020B0609020204030204" pitchFamily="49" charset="0"/>
              </a:rPr>
              <a:t>Cookie(</a:t>
            </a:r>
            <a:r>
              <a:rPr kumimoji="0" lang="en-US" altLang="en-US" sz="900" b="0" i="0" u="none" strike="noStrike" cap="none" normalizeH="0" baseline="0" dirty="0">
                <a:ln>
                  <a:noFill/>
                </a:ln>
                <a:solidFill>
                  <a:srgbClr val="6A8759"/>
                </a:solidFill>
                <a:effectLst/>
                <a:latin typeface="Consolas" panose="020B0609020204030204" pitchFamily="49" charset="0"/>
              </a:rPr>
              <a:t>"user"</a:t>
            </a:r>
            <a:r>
              <a:rPr kumimoji="0" lang="en-US" altLang="en-US" sz="900" b="0" i="0" u="none" strike="noStrike" cap="none" normalizeH="0" baseline="0" dirty="0">
                <a:ln>
                  <a:noFill/>
                </a:ln>
                <a:solidFill>
                  <a:srgbClr val="CC7832"/>
                </a:solidFill>
                <a:effectLst/>
                <a:latin typeface="Consolas" panose="020B0609020204030204" pitchFamily="49" charset="0"/>
              </a:rPr>
              <a:t>,</a:t>
            </a:r>
            <a:r>
              <a:rPr kumimoji="0" lang="en-US" altLang="en-US" sz="900" b="0" i="0" u="none" strike="noStrike" cap="none" normalizeH="0" baseline="0" dirty="0">
                <a:ln>
                  <a:noFill/>
                </a:ln>
                <a:solidFill>
                  <a:srgbClr val="6A8759"/>
                </a:solidFill>
                <a:effectLst/>
                <a:latin typeface="Consolas" panose="020B0609020204030204" pitchFamily="49" charset="0"/>
              </a:rPr>
              <a:t>"</a:t>
            </a:r>
            <a:r>
              <a:rPr kumimoji="0" lang="en-US" altLang="en-US" sz="900" b="0" i="0" u="none" strike="noStrike" cap="none" normalizeH="0" baseline="0" dirty="0" err="1">
                <a:ln>
                  <a:noFill/>
                </a:ln>
                <a:solidFill>
                  <a:srgbClr val="6A8759"/>
                </a:solidFill>
                <a:effectLst/>
                <a:latin typeface="Consolas" panose="020B0609020204030204" pitchFamily="49" charset="0"/>
              </a:rPr>
              <a:t>sonoo</a:t>
            </a:r>
            <a:r>
              <a:rPr kumimoji="0" lang="en-US" altLang="en-US" sz="900" b="0" i="0" u="none" strike="noStrike" cap="none" normalizeH="0" baseline="0" dirty="0">
                <a:ln>
                  <a:noFill/>
                </a:ln>
                <a:solidFill>
                  <a:srgbClr val="6A8759"/>
                </a:solidFill>
                <a:effectLst/>
                <a:latin typeface="Consolas" panose="020B0609020204030204" pitchFamily="49" charset="0"/>
              </a:rPr>
              <a:t> </a:t>
            </a:r>
            <a:r>
              <a:rPr kumimoji="0" lang="en-US" altLang="en-US" sz="900" b="0" i="0" u="none" strike="noStrike" cap="none" normalizeH="0" baseline="0" dirty="0" err="1">
                <a:ln>
                  <a:noFill/>
                </a:ln>
                <a:solidFill>
                  <a:srgbClr val="6A8759"/>
                </a:solidFill>
                <a:effectLst/>
                <a:latin typeface="Consolas" panose="020B0609020204030204" pitchFamily="49" charset="0"/>
              </a:rPr>
              <a:t>jaiswal</a:t>
            </a:r>
            <a:r>
              <a:rPr kumimoji="0" lang="en-US" altLang="en-US" sz="900" b="0" i="0" u="none" strike="noStrike" cap="none" normalizeH="0" baseline="0" dirty="0">
                <a:ln>
                  <a:noFill/>
                </a:ln>
                <a:solidFill>
                  <a:srgbClr val="6A8759"/>
                </a:solidFill>
                <a:effectLst/>
                <a:latin typeface="Consolas" panose="020B0609020204030204" pitchFamily="49" charset="0"/>
              </a:rPr>
              <a:t>"</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err="1">
                <a:ln>
                  <a:noFill/>
                </a:ln>
                <a:solidFill>
                  <a:srgbClr val="A9B7C6"/>
                </a:solidFill>
                <a:effectLst/>
                <a:latin typeface="Consolas" panose="020B0609020204030204" pitchFamily="49" charset="0"/>
              </a:rPr>
              <a:t>ck.setMaxAge</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3000</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808080"/>
                </a:solidFill>
                <a:effectLst/>
                <a:latin typeface="Consolas" panose="020B0609020204030204" pitchFamily="49" charset="0"/>
              </a:rPr>
              <a:t>// -1 -&gt; deleted when exist browser</a:t>
            </a:r>
            <a:br>
              <a:rPr kumimoji="0" lang="en-US" altLang="en-US" sz="900" b="0" i="0" u="none" strike="noStrike" cap="none" normalizeH="0" baseline="0" dirty="0">
                <a:ln>
                  <a:noFill/>
                </a:ln>
                <a:solidFill>
                  <a:srgbClr val="808080"/>
                </a:solidFill>
                <a:effectLst/>
                <a:latin typeface="Consolas" panose="020B0609020204030204" pitchFamily="49" charset="0"/>
              </a:rPr>
            </a:br>
            <a:r>
              <a:rPr kumimoji="0" lang="en-US" altLang="en-US" sz="900" b="0" i="0" u="none" strike="noStrike" cap="none" normalizeH="0" baseline="0" dirty="0" err="1">
                <a:ln>
                  <a:noFill/>
                </a:ln>
                <a:solidFill>
                  <a:srgbClr val="A9B7C6"/>
                </a:solidFill>
                <a:effectLst/>
                <a:latin typeface="Consolas" panose="020B0609020204030204" pitchFamily="49" charset="0"/>
              </a:rPr>
              <a:t>response.addCookie</a:t>
            </a:r>
            <a:r>
              <a:rPr kumimoji="0" lang="en-US" altLang="en-US" sz="900" b="0" i="0" u="none" strike="noStrike" cap="none" normalizeH="0" baseline="0" dirty="0">
                <a:ln>
                  <a:noFill/>
                </a:ln>
                <a:solidFill>
                  <a:srgbClr val="A9B7C6"/>
                </a:solidFill>
                <a:effectLst/>
                <a:latin typeface="Consolas" panose="020B0609020204030204" pitchFamily="49" charset="0"/>
              </a:rPr>
              <a:t>(ck)</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err="1">
                <a:ln>
                  <a:noFill/>
                </a:ln>
                <a:solidFill>
                  <a:srgbClr val="A9B7C6"/>
                </a:solidFill>
                <a:effectLst/>
                <a:latin typeface="Consolas" panose="020B0609020204030204" pitchFamily="49" charset="0"/>
              </a:rPr>
              <a:t>request.getCookie</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95480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Intro to Maven</a:t>
            </a:r>
            <a:endParaRPr lang="en-US" dirty="0"/>
          </a:p>
        </p:txBody>
      </p:sp>
      <p:sp>
        <p:nvSpPr>
          <p:cNvPr id="3" name="Text Placeholder 2"/>
          <p:cNvSpPr>
            <a:spLocks noGrp="1"/>
          </p:cNvSpPr>
          <p:nvPr>
            <p:ph type="body" idx="1"/>
          </p:nvPr>
        </p:nvSpPr>
        <p:spPr/>
        <p:txBody>
          <a:bodyPr/>
          <a:lstStyle/>
          <a:p>
            <a:r>
              <a:rPr lang="en-US" dirty="0"/>
              <a:t>Apache Maven is a software project management and comprehension tool. Based on the concept of a project object model (POM), Maven can manage a project's build, reporting and documentation from a central piece of information.</a:t>
            </a:r>
            <a:endParaRPr lang="vi-VN" dirty="0"/>
          </a:p>
          <a:p>
            <a:r>
              <a:rPr lang="en-US" dirty="0">
                <a:hlinkClick r:id="rId2"/>
              </a:rPr>
              <a:t>https://mvnrepository.com/</a:t>
            </a:r>
            <a:endParaRPr lang="vi-VN" dirty="0"/>
          </a:p>
          <a:p>
            <a:r>
              <a:rPr lang="vi-VN" dirty="0"/>
              <a:t>Ex: </a:t>
            </a:r>
          </a:p>
          <a:p>
            <a:pPr lvl="1"/>
            <a:r>
              <a:rPr lang="en-US" dirty="0">
                <a:hlinkClick r:id="rId3"/>
              </a:rPr>
              <a:t>https://mvnrepository.com/search?q=mysql</a:t>
            </a:r>
            <a:endParaRPr lang="vi-VN" dirty="0"/>
          </a:p>
          <a:p>
            <a:pPr lvl="1"/>
            <a:r>
              <a:rPr lang="en-US" dirty="0">
                <a:hlinkClick r:id="rId4"/>
              </a:rPr>
              <a:t>https://mvnrepository.com/artifact/mysql/mysql-connector-java/8.0.20</a:t>
            </a:r>
            <a:endParaRPr lang="en-US" dirty="0"/>
          </a:p>
          <a:p>
            <a:r>
              <a:rPr lang="en-US" dirty="0"/>
              <a:t>Research for Gradle … </a:t>
            </a:r>
            <a:endParaRPr lang="vi-VN" dirty="0"/>
          </a:p>
          <a:p>
            <a:pPr lvl="1"/>
            <a:endParaRPr lang="en-US" dirty="0"/>
          </a:p>
        </p:txBody>
      </p:sp>
    </p:spTree>
    <p:extLst>
      <p:ext uri="{BB962C8B-B14F-4D97-AF65-F5344CB8AC3E}">
        <p14:creationId xmlns:p14="http://schemas.microsoft.com/office/powerpoint/2010/main" val="2904564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Intro to Maven</a:t>
            </a:r>
            <a:endParaRPr lang="en-US" dirty="0"/>
          </a:p>
        </p:txBody>
      </p:sp>
      <p:pic>
        <p:nvPicPr>
          <p:cNvPr id="4" name="Picture 3"/>
          <p:cNvPicPr>
            <a:picLocks noChangeAspect="1"/>
          </p:cNvPicPr>
          <p:nvPr/>
        </p:nvPicPr>
        <p:blipFill>
          <a:blip r:embed="rId2"/>
          <a:stretch>
            <a:fillRect/>
          </a:stretch>
        </p:blipFill>
        <p:spPr>
          <a:xfrm>
            <a:off x="2286000" y="929811"/>
            <a:ext cx="4421624" cy="4142216"/>
          </a:xfrm>
          <a:prstGeom prst="rect">
            <a:avLst/>
          </a:prstGeom>
        </p:spPr>
      </p:pic>
      <p:sp>
        <p:nvSpPr>
          <p:cNvPr id="3" name="Text Placeholder 2"/>
          <p:cNvSpPr>
            <a:spLocks noGrp="1"/>
          </p:cNvSpPr>
          <p:nvPr>
            <p:ph type="body" idx="1"/>
          </p:nvPr>
        </p:nvSpPr>
        <p:spPr/>
        <p:txBody>
          <a:bodyPr/>
          <a:lstStyle/>
          <a:p>
            <a:pPr lvl="1"/>
            <a:endParaRPr lang="en-US" dirty="0"/>
          </a:p>
        </p:txBody>
      </p:sp>
    </p:spTree>
    <p:extLst>
      <p:ext uri="{BB962C8B-B14F-4D97-AF65-F5344CB8AC3E}">
        <p14:creationId xmlns:p14="http://schemas.microsoft.com/office/powerpoint/2010/main" val="37121662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JSP Overview</a:t>
            </a:r>
            <a:endParaRPr lang="en-US" dirty="0"/>
          </a:p>
        </p:txBody>
      </p:sp>
      <p:sp>
        <p:nvSpPr>
          <p:cNvPr id="3" name="Text Placeholder 2"/>
          <p:cNvSpPr>
            <a:spLocks noGrp="1"/>
          </p:cNvSpPr>
          <p:nvPr>
            <p:ph type="body" idx="1"/>
          </p:nvPr>
        </p:nvSpPr>
        <p:spPr/>
        <p:txBody>
          <a:bodyPr/>
          <a:lstStyle/>
          <a:p>
            <a:r>
              <a:rPr lang="en-US" dirty="0" err="1"/>
              <a:t>JavaServer</a:t>
            </a:r>
            <a:r>
              <a:rPr lang="en-US" dirty="0"/>
              <a:t> Pages (JSP) is a technology for developing Webpages that supports dynamic content.</a:t>
            </a:r>
            <a:endParaRPr lang="vi-VN" dirty="0"/>
          </a:p>
          <a:p>
            <a:r>
              <a:rPr lang="en-US" dirty="0"/>
              <a:t>This helps developers insert java code in HTML pages by making use of special JSP tags, most of which start with &lt;% and end with %&gt;.</a:t>
            </a:r>
          </a:p>
        </p:txBody>
      </p:sp>
    </p:spTree>
    <p:extLst>
      <p:ext uri="{BB962C8B-B14F-4D97-AF65-F5344CB8AC3E}">
        <p14:creationId xmlns:p14="http://schemas.microsoft.com/office/powerpoint/2010/main" val="28795707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6650" y="264854"/>
            <a:ext cx="5078700" cy="640200"/>
          </a:xfrm>
        </p:spPr>
        <p:txBody>
          <a:bodyPr/>
          <a:lstStyle/>
          <a:p>
            <a:r>
              <a:rPr lang="en-US" b="1" dirty="0"/>
              <a:t>JSP Overview</a:t>
            </a:r>
            <a:endParaRPr lang="en-US" dirty="0"/>
          </a:p>
        </p:txBody>
      </p:sp>
      <p:sp>
        <p:nvSpPr>
          <p:cNvPr id="3" name="Text Placeholder 2"/>
          <p:cNvSpPr>
            <a:spLocks noGrp="1"/>
          </p:cNvSpPr>
          <p:nvPr>
            <p:ph type="body" idx="1"/>
          </p:nvPr>
        </p:nvSpPr>
        <p:spPr/>
        <p:txBody>
          <a:bodyPr/>
          <a:lstStyle/>
          <a:p>
            <a:endParaRPr lang="en-US" dirty="0"/>
          </a:p>
        </p:txBody>
      </p:sp>
      <p:pic>
        <p:nvPicPr>
          <p:cNvPr id="4098" name="Picture 2" descr="https://lh4.googleusercontent.com/BNoOdSrHpdNlJHF9zXDl3vZVeEKfjx8PDmOdZyfuvnPKUcTPGr2zm2HzS1OKqS6wuZh0zI2-l8ZDM033T-MEEdPmuyCSC2llZYqqUMBXlNGTer2nPqZQgXj-cG4SacPqgAQY9Dt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57350"/>
            <a:ext cx="5734050" cy="233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3720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JSP Overview</a:t>
            </a:r>
            <a:endParaRPr lang="en-US" dirty="0"/>
          </a:p>
        </p:txBody>
      </p:sp>
      <p:sp>
        <p:nvSpPr>
          <p:cNvPr id="3" name="Text Placeholder 2"/>
          <p:cNvSpPr>
            <a:spLocks noGrp="1"/>
          </p:cNvSpPr>
          <p:nvPr>
            <p:ph type="body" idx="1"/>
          </p:nvPr>
        </p:nvSpPr>
        <p:spPr/>
        <p:txBody>
          <a:bodyPr/>
          <a:lstStyle/>
          <a:p>
            <a:r>
              <a:rPr lang="en-US" dirty="0"/>
              <a:t>JSP Lifecycle</a:t>
            </a:r>
          </a:p>
          <a:p>
            <a:endParaRPr lang="en-US" dirty="0"/>
          </a:p>
        </p:txBody>
      </p:sp>
      <p:pic>
        <p:nvPicPr>
          <p:cNvPr id="6146" name="Picture 2" descr="https://lh3.googleusercontent.com/hGf8ZEDDrkSCujV_XXpROetpV0E9EpXtW8ceDn0Dy7jty5dKKLhHNB4LftIBOMaexio0BxmxX2hBDa7P7MWxpsNCWRWf7ASA83xjK8bytnKnZPpZ0iTvQsu7wjri0H4OG-abBAx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09750"/>
            <a:ext cx="5734050"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1640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JSP Overview</a:t>
            </a:r>
            <a:endParaRPr lang="en-US" dirty="0"/>
          </a:p>
        </p:txBody>
      </p:sp>
      <p:sp>
        <p:nvSpPr>
          <p:cNvPr id="3" name="Text Placeholder 2"/>
          <p:cNvSpPr>
            <a:spLocks noGrp="1"/>
          </p:cNvSpPr>
          <p:nvPr>
            <p:ph type="body" idx="1"/>
          </p:nvPr>
        </p:nvSpPr>
        <p:spPr/>
        <p:txBody>
          <a:bodyPr/>
          <a:lstStyle/>
          <a:p>
            <a:r>
              <a:rPr lang="en-US" dirty="0"/>
              <a:t>JSP Development Model</a:t>
            </a:r>
          </a:p>
          <a:p>
            <a:pPr marL="95250" indent="0">
              <a:buNone/>
            </a:pPr>
            <a:r>
              <a:rPr lang="en-US" dirty="0"/>
              <a:t/>
            </a:r>
            <a:br>
              <a:rPr lang="en-US" dirty="0"/>
            </a:br>
            <a:endParaRPr lang="en-US" dirty="0"/>
          </a:p>
        </p:txBody>
      </p:sp>
      <p:pic>
        <p:nvPicPr>
          <p:cNvPr id="7170" name="Picture 2" descr="https://lh4.googleusercontent.com/Aw2TSp-63nzvjYwm-0mo0qxZfQQzLlUC04WYGg3NZRiSN-DP5g7RcsJ4AXZaf0xoy_NSRYqXMoHHTeBIZCHhekxaMu5E7MKOCQAJVgdGU1ZOO6zq1uRunYED8AvgZ0UknA6DE-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62150"/>
            <a:ext cx="573405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0832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 Syntax</a:t>
            </a:r>
          </a:p>
        </p:txBody>
      </p:sp>
      <p:sp>
        <p:nvSpPr>
          <p:cNvPr id="3" name="Text Placeholder 2"/>
          <p:cNvSpPr>
            <a:spLocks noGrp="1"/>
          </p:cNvSpPr>
          <p:nvPr>
            <p:ph type="body" idx="1"/>
          </p:nvPr>
        </p:nvSpPr>
        <p:spPr/>
        <p:txBody>
          <a:bodyPr/>
          <a:lstStyle/>
          <a:p>
            <a:r>
              <a:rPr lang="en-US" dirty="0"/>
              <a:t>Expression include in HTML page</a:t>
            </a:r>
          </a:p>
          <a:p>
            <a:pPr lvl="1"/>
            <a:r>
              <a:rPr lang="en-US" dirty="0"/>
              <a:t>&lt;% … %&gt;</a:t>
            </a:r>
            <a:endParaRPr lang="vi-VN" dirty="0"/>
          </a:p>
          <a:p>
            <a:pPr lvl="1"/>
            <a:r>
              <a:rPr lang="vi-VN" dirty="0"/>
              <a:t>Ex: </a:t>
            </a:r>
            <a:endParaRPr lang="en-US" dirty="0"/>
          </a:p>
          <a:p>
            <a:endParaRPr lang="vi-VN" dirty="0"/>
          </a:p>
          <a:p>
            <a:r>
              <a:rPr lang="en-US" dirty="0"/>
              <a:t>Declaration Tag</a:t>
            </a:r>
          </a:p>
          <a:p>
            <a:pPr lvl="1"/>
            <a:r>
              <a:rPr lang="en-US" dirty="0"/>
              <a:t>&lt;%! function %&gt;</a:t>
            </a:r>
          </a:p>
          <a:p>
            <a:r>
              <a:rPr lang="en-US" dirty="0"/>
              <a:t>Directive </a:t>
            </a:r>
          </a:p>
          <a:p>
            <a:pPr lvl="2"/>
            <a:r>
              <a:rPr lang="en-US" dirty="0"/>
              <a:t>@page</a:t>
            </a:r>
          </a:p>
          <a:p>
            <a:pPr lvl="2"/>
            <a:r>
              <a:rPr lang="en-US" dirty="0"/>
              <a:t>&lt;%@ page language="java" </a:t>
            </a:r>
            <a:r>
              <a:rPr lang="en-US" dirty="0" err="1"/>
              <a:t>contentType</a:t>
            </a:r>
            <a:r>
              <a:rPr lang="en-US" dirty="0"/>
              <a:t>="text/html; charset=ISO-8859-1"</a:t>
            </a:r>
          </a:p>
          <a:p>
            <a:pPr lvl="2"/>
            <a:r>
              <a:rPr lang="en-US" dirty="0" err="1"/>
              <a:t>pageEncoding</a:t>
            </a:r>
            <a:r>
              <a:rPr lang="en-US" dirty="0"/>
              <a:t>="ISO-8859-1"%&gt;</a:t>
            </a:r>
          </a:p>
          <a:p>
            <a:r>
              <a:rPr lang="en-US" dirty="0"/>
              <a:t/>
            </a:r>
            <a:br>
              <a:rPr lang="en-US" dirty="0"/>
            </a:br>
            <a:endParaRPr lang="en-US" dirty="0"/>
          </a:p>
        </p:txBody>
      </p:sp>
      <p:sp>
        <p:nvSpPr>
          <p:cNvPr id="4" name="Rectangle 1"/>
          <p:cNvSpPr>
            <a:spLocks noChangeArrowheads="1"/>
          </p:cNvSpPr>
          <p:nvPr/>
        </p:nvSpPr>
        <p:spPr bwMode="auto">
          <a:xfrm>
            <a:off x="2057400" y="2190750"/>
            <a:ext cx="6705600" cy="52996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&lt;body&gt;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vi-VN"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vi-VN" altLang="en-US" sz="1100" dirty="0">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&lt;p&gt;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Today's date: </a:t>
            </a:r>
            <a:r>
              <a:rPr kumimoji="0" lang="en-US" altLang="en-US" sz="11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&lt;%=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new</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a:t>
            </a:r>
            <a:r>
              <a:rPr kumimoji="0" lang="en-US" altLang="en-US" sz="11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util</a:t>
            </a:r>
            <a:r>
              <a:rPr kumimoji="0" lang="en-US" altLang="en-US" sz="11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Date</a:t>
            </a:r>
            <a:r>
              <a:rPr kumimoji="0" lang="en-US" altLang="en-US" sz="11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toLocaleString</a:t>
            </a:r>
            <a:r>
              <a:rPr kumimoji="0" lang="en-US" altLang="en-US" sz="11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1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&lt;/p&gt;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&lt;/body&gt;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38861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dirty="0"/>
              <a:t>JSP - Standard Tag Library (JSTL)</a:t>
            </a:r>
          </a:p>
        </p:txBody>
      </p:sp>
      <p:sp>
        <p:nvSpPr>
          <p:cNvPr id="3" name="Text Placeholder 2"/>
          <p:cNvSpPr>
            <a:spLocks noGrp="1"/>
          </p:cNvSpPr>
          <p:nvPr>
            <p:ph type="body" idx="1"/>
          </p:nvPr>
        </p:nvSpPr>
        <p:spPr/>
        <p:txBody>
          <a:bodyPr/>
          <a:lstStyle/>
          <a:p>
            <a:r>
              <a:rPr lang="en-US" dirty="0"/>
              <a:t>Install JSTL Library</a:t>
            </a:r>
            <a:endParaRPr lang="vi-VN" dirty="0"/>
          </a:p>
          <a:p>
            <a:pPr lvl="1"/>
            <a:r>
              <a:rPr lang="vi-VN" dirty="0"/>
              <a:t>Download: </a:t>
            </a:r>
            <a:r>
              <a:rPr lang="en-US" dirty="0">
                <a:hlinkClick r:id="rId2"/>
              </a:rPr>
              <a:t>https://tomcat.apache.org/taglibs/standard/</a:t>
            </a:r>
            <a:endParaRPr lang="vi-VN" dirty="0"/>
          </a:p>
          <a:p>
            <a:pPr lvl="1"/>
            <a:r>
              <a:rPr lang="vi-VN" dirty="0"/>
              <a:t>C</a:t>
            </a:r>
            <a:r>
              <a:rPr lang="en-US" dirty="0" err="1"/>
              <a:t>opy</a:t>
            </a:r>
            <a:r>
              <a:rPr lang="en-US" dirty="0"/>
              <a:t> the JAR files in the distribution's 'lib' directory to your application's webapps\ROOT\WEB-INF\lib directory.</a:t>
            </a:r>
          </a:p>
          <a:p>
            <a:pPr lvl="1"/>
            <a:r>
              <a:rPr lang="en-US" b="1" dirty="0"/>
              <a:t>OR </a:t>
            </a:r>
            <a:r>
              <a:rPr lang="en-US" dirty="0"/>
              <a:t>include in Maven (pom.xml)</a:t>
            </a:r>
          </a:p>
          <a:p>
            <a:pPr lvl="2"/>
            <a:r>
              <a:rPr lang="en-US" dirty="0">
                <a:hlinkClick r:id="rId3"/>
              </a:rPr>
              <a:t>https://mvnrepository.com/artifact/javax.servlet/jstl/1.2</a:t>
            </a:r>
            <a:endParaRPr lang="vi-VN" b="1" dirty="0"/>
          </a:p>
          <a:p>
            <a:pPr marL="1047750" lvl="2" indent="0">
              <a:buNone/>
            </a:pPr>
            <a:endParaRPr lang="en-US" dirty="0"/>
          </a:p>
          <a:p>
            <a:endParaRPr lang="en-US" dirty="0"/>
          </a:p>
        </p:txBody>
      </p:sp>
    </p:spTree>
    <p:extLst>
      <p:ext uri="{BB962C8B-B14F-4D97-AF65-F5344CB8AC3E}">
        <p14:creationId xmlns:p14="http://schemas.microsoft.com/office/powerpoint/2010/main" val="2454196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Overview</a:t>
            </a:r>
            <a:endParaRPr/>
          </a:p>
        </p:txBody>
      </p:sp>
      <p:sp>
        <p:nvSpPr>
          <p:cNvPr id="95" name="Google Shape;95;p14"/>
          <p:cNvSpPr txBox="1">
            <a:spLocks noGrp="1"/>
          </p:cNvSpPr>
          <p:nvPr>
            <p:ph type="body" idx="1"/>
          </p:nvPr>
        </p:nvSpPr>
        <p:spPr>
          <a:xfrm>
            <a:off x="628650" y="1054976"/>
            <a:ext cx="7886700" cy="3597300"/>
          </a:xfrm>
          <a:prstGeom prst="rect">
            <a:avLst/>
          </a:prstGeom>
        </p:spPr>
        <p:txBody>
          <a:bodyPr spcFirstLastPara="1" wrap="square" lIns="68575" tIns="68575" rIns="68575" bIns="68575" anchor="t" anchorCtr="0">
            <a:noAutofit/>
          </a:bodyPr>
          <a:lstStyle/>
          <a:p>
            <a:pPr marL="552450" indent="-457200" fontAlgn="base">
              <a:buFont typeface="+mj-lt"/>
              <a:buAutoNum type="arabicPeriod"/>
            </a:pPr>
            <a:r>
              <a:rPr lang="en-US" b="1" dirty="0" smtClean="0"/>
              <a:t>Intro to MVC</a:t>
            </a:r>
          </a:p>
          <a:p>
            <a:pPr marL="552450" indent="-457200" fontAlgn="base">
              <a:buFont typeface="+mj-lt"/>
              <a:buAutoNum type="arabicPeriod"/>
            </a:pPr>
            <a:r>
              <a:rPr lang="en-US" b="1" dirty="0" smtClean="0"/>
              <a:t>Servlet </a:t>
            </a:r>
            <a:r>
              <a:rPr lang="en-US" b="1" dirty="0"/>
              <a:t>Overview</a:t>
            </a:r>
          </a:p>
          <a:p>
            <a:pPr marL="552450" indent="-457200" fontAlgn="base">
              <a:buFont typeface="+mj-lt"/>
              <a:buAutoNum type="arabicPeriod"/>
            </a:pPr>
            <a:r>
              <a:rPr lang="en-US" b="1" dirty="0"/>
              <a:t>Setup</a:t>
            </a:r>
          </a:p>
          <a:p>
            <a:pPr marL="552450" indent="-457200" fontAlgn="base">
              <a:buFont typeface="+mj-lt"/>
              <a:buAutoNum type="arabicPeriod"/>
            </a:pPr>
            <a:r>
              <a:rPr lang="en-US" b="1" dirty="0"/>
              <a:t>Lifecycle</a:t>
            </a:r>
          </a:p>
          <a:p>
            <a:pPr marL="552450" indent="-457200" fontAlgn="base">
              <a:buFont typeface="+mj-lt"/>
              <a:buAutoNum type="arabicPeriod"/>
            </a:pPr>
            <a:r>
              <a:rPr lang="en-US" b="1" dirty="0"/>
              <a:t>Servlet Requests and Responses</a:t>
            </a:r>
          </a:p>
          <a:p>
            <a:pPr marL="552450" indent="-457200" fontAlgn="base">
              <a:buFont typeface="+mj-lt"/>
              <a:buAutoNum type="arabicPeriod"/>
            </a:pPr>
            <a:r>
              <a:rPr lang="en-US" b="1" dirty="0"/>
              <a:t>Cookie and Session Tracking </a:t>
            </a:r>
          </a:p>
          <a:p>
            <a:pPr marL="552450" indent="-457200" fontAlgn="base">
              <a:buFont typeface="+mj-lt"/>
              <a:buAutoNum type="arabicPeriod"/>
            </a:pPr>
            <a:r>
              <a:rPr lang="en-US" b="1" dirty="0"/>
              <a:t>Intro to Maven</a:t>
            </a:r>
          </a:p>
          <a:p>
            <a:pPr marL="552450" indent="-457200" fontAlgn="base">
              <a:buFont typeface="+mj-lt"/>
              <a:buAutoNum type="arabicPeriod"/>
            </a:pPr>
            <a:r>
              <a:rPr lang="en-US" b="1" dirty="0"/>
              <a:t>Filter and Servlet Communication </a:t>
            </a:r>
          </a:p>
          <a:p>
            <a:pPr marL="552450" indent="-457200" fontAlgn="base">
              <a:buFont typeface="+mj-lt"/>
              <a:buAutoNum type="arabicPeriod"/>
            </a:pPr>
            <a:r>
              <a:rPr lang="en-US" b="1" dirty="0"/>
              <a:t>JSP Overview </a:t>
            </a:r>
          </a:p>
          <a:p>
            <a:pPr marL="552450" indent="-457200" fontAlgn="base">
              <a:buFont typeface="+mj-lt"/>
              <a:buAutoNum type="arabicPeriod"/>
            </a:pPr>
            <a:r>
              <a:rPr lang="en-US" b="1" dirty="0"/>
              <a:t>JSP Standard Tag Library (JSTL)</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dirty="0"/>
              <a:t>JSP - Standard Tag Library (JSTL)</a:t>
            </a:r>
          </a:p>
        </p:txBody>
      </p:sp>
      <p:sp>
        <p:nvSpPr>
          <p:cNvPr id="3" name="Text Placeholder 2"/>
          <p:cNvSpPr>
            <a:spLocks noGrp="1"/>
          </p:cNvSpPr>
          <p:nvPr>
            <p:ph type="body" idx="1"/>
          </p:nvPr>
        </p:nvSpPr>
        <p:spPr>
          <a:xfrm>
            <a:off x="609600" y="1200150"/>
            <a:ext cx="7886700" cy="3669506"/>
          </a:xfrm>
        </p:spPr>
        <p:txBody>
          <a:bodyPr/>
          <a:lstStyle/>
          <a:p>
            <a:r>
              <a:rPr lang="vi-VN" dirty="0"/>
              <a:t>I</a:t>
            </a:r>
            <a:r>
              <a:rPr lang="en-US" dirty="0" err="1"/>
              <a:t>nclude</a:t>
            </a:r>
            <a:r>
              <a:rPr lang="en-US" dirty="0"/>
              <a:t> a &lt;</a:t>
            </a:r>
            <a:r>
              <a:rPr lang="en-US" dirty="0" err="1"/>
              <a:t>taglib</a:t>
            </a:r>
            <a:r>
              <a:rPr lang="en-US" dirty="0"/>
              <a:t>&gt; directive at the top of each JSP</a:t>
            </a:r>
            <a:endParaRPr lang="vi-VN" dirty="0"/>
          </a:p>
          <a:p>
            <a:pPr lvl="1"/>
            <a:r>
              <a:rPr lang="en-US" dirty="0"/>
              <a:t>Core Tags</a:t>
            </a:r>
          </a:p>
          <a:p>
            <a:pPr lvl="1"/>
            <a:r>
              <a:rPr lang="en-US" dirty="0"/>
              <a:t>Formatting tags</a:t>
            </a:r>
          </a:p>
          <a:p>
            <a:pPr lvl="1"/>
            <a:r>
              <a:rPr lang="en-US" dirty="0"/>
              <a:t>SQL tags</a:t>
            </a:r>
          </a:p>
          <a:p>
            <a:pPr lvl="1"/>
            <a:r>
              <a:rPr lang="en-US" dirty="0"/>
              <a:t>XML tags</a:t>
            </a:r>
          </a:p>
          <a:p>
            <a:pPr lvl="1"/>
            <a:r>
              <a:rPr lang="en-US" dirty="0"/>
              <a:t>JSTL Functions</a:t>
            </a:r>
            <a:endParaRPr lang="en-US" i="1" dirty="0"/>
          </a:p>
          <a:p>
            <a:r>
              <a:rPr lang="en-US" dirty="0"/>
              <a:t>Example</a:t>
            </a:r>
          </a:p>
          <a:p>
            <a:pPr lvl="1"/>
            <a:r>
              <a:rPr lang="en-US" i="1" dirty="0"/>
              <a:t>&lt;%@ </a:t>
            </a:r>
            <a:r>
              <a:rPr lang="en-US" i="1" dirty="0" err="1"/>
              <a:t>taglib</a:t>
            </a:r>
            <a:r>
              <a:rPr lang="en-US" i="1" dirty="0"/>
              <a:t> </a:t>
            </a:r>
            <a:r>
              <a:rPr lang="en-US" i="1" dirty="0" err="1"/>
              <a:t>uri</a:t>
            </a:r>
            <a:r>
              <a:rPr lang="en-US" i="1" dirty="0"/>
              <a:t>="http://java.sun.com/</a:t>
            </a:r>
            <a:r>
              <a:rPr lang="en-US" i="1" dirty="0" err="1"/>
              <a:t>jsp</a:t>
            </a:r>
            <a:r>
              <a:rPr lang="en-US" i="1" dirty="0"/>
              <a:t>/</a:t>
            </a:r>
            <a:r>
              <a:rPr lang="en-US" i="1" dirty="0" err="1"/>
              <a:t>jstl</a:t>
            </a:r>
            <a:r>
              <a:rPr lang="en-US" i="1" dirty="0"/>
              <a:t>/core" prefix="c" %&gt;</a:t>
            </a:r>
            <a:endParaRPr lang="en-US" dirty="0"/>
          </a:p>
          <a:p>
            <a:pPr lvl="1"/>
            <a:r>
              <a:rPr lang="en-US" i="1" dirty="0"/>
              <a:t>&lt;%@ </a:t>
            </a:r>
            <a:r>
              <a:rPr lang="en-US" i="1" dirty="0" err="1"/>
              <a:t>taglib</a:t>
            </a:r>
            <a:r>
              <a:rPr lang="en-US" i="1" dirty="0"/>
              <a:t> </a:t>
            </a:r>
            <a:r>
              <a:rPr lang="en-US" i="1" dirty="0" err="1"/>
              <a:t>uri</a:t>
            </a:r>
            <a:r>
              <a:rPr lang="en-US" i="1" dirty="0"/>
              <a:t>="http://java.sun.com/</a:t>
            </a:r>
            <a:r>
              <a:rPr lang="en-US" i="1" dirty="0" err="1"/>
              <a:t>jsp</a:t>
            </a:r>
            <a:r>
              <a:rPr lang="en-US" i="1" dirty="0"/>
              <a:t>/</a:t>
            </a:r>
            <a:r>
              <a:rPr lang="en-US" i="1" dirty="0" err="1"/>
              <a:t>jstl</a:t>
            </a:r>
            <a:r>
              <a:rPr lang="en-US" i="1" dirty="0"/>
              <a:t>/</a:t>
            </a:r>
            <a:r>
              <a:rPr lang="en-US" i="1" dirty="0" err="1"/>
              <a:t>fmt</a:t>
            </a:r>
            <a:r>
              <a:rPr lang="en-US" i="1" dirty="0"/>
              <a:t>" prefix="</a:t>
            </a:r>
            <a:r>
              <a:rPr lang="en-US" i="1" dirty="0" err="1"/>
              <a:t>fmt</a:t>
            </a:r>
            <a:r>
              <a:rPr lang="en-US" i="1" dirty="0"/>
              <a:t>"%&gt;</a:t>
            </a:r>
            <a:endParaRPr lang="en-US" dirty="0"/>
          </a:p>
          <a:p>
            <a:r>
              <a:rPr lang="vi-VN" dirty="0"/>
              <a:t>Reference</a:t>
            </a:r>
          </a:p>
          <a:p>
            <a:pPr lvl="1"/>
            <a:r>
              <a:rPr lang="en-US" dirty="0">
                <a:hlinkClick r:id="rId2"/>
              </a:rPr>
              <a:t>https://www.tutorialspoint.com/jsp/jsp_standard_tag_library.htm</a:t>
            </a:r>
            <a:endParaRPr lang="vi-VN" dirty="0"/>
          </a:p>
          <a:p>
            <a:pPr marL="571500" lvl="1" indent="0">
              <a:buNone/>
            </a:pPr>
            <a:r>
              <a:rPr lang="en-US" dirty="0"/>
              <a:t/>
            </a:r>
            <a:br>
              <a:rPr lang="en-US" dirty="0"/>
            </a:br>
            <a:endParaRPr lang="en-US" dirty="0"/>
          </a:p>
        </p:txBody>
      </p:sp>
    </p:spTree>
    <p:extLst>
      <p:ext uri="{BB962C8B-B14F-4D97-AF65-F5344CB8AC3E}">
        <p14:creationId xmlns:p14="http://schemas.microsoft.com/office/powerpoint/2010/main" val="22662888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3844"/>
            <a:ext cx="5772205" cy="640200"/>
          </a:xfrm>
        </p:spPr>
        <p:txBody>
          <a:bodyPr/>
          <a:lstStyle/>
          <a:p>
            <a:r>
              <a:rPr lang="en-US" dirty="0"/>
              <a:t>JSP - Standard Tag Library (JSTL)</a:t>
            </a:r>
          </a:p>
        </p:txBody>
      </p:sp>
      <p:sp>
        <p:nvSpPr>
          <p:cNvPr id="3" name="Text Placeholder 2"/>
          <p:cNvSpPr>
            <a:spLocks noGrp="1"/>
          </p:cNvSpPr>
          <p:nvPr>
            <p:ph type="body" idx="1"/>
          </p:nvPr>
        </p:nvSpPr>
        <p:spPr/>
        <p:txBody>
          <a:bodyPr/>
          <a:lstStyle/>
          <a:p>
            <a:r>
              <a:rPr lang="en-US" dirty="0"/>
              <a:t>Using example</a:t>
            </a:r>
          </a:p>
          <a:p>
            <a:pPr lvl="1"/>
            <a:r>
              <a:rPr lang="en-US" dirty="0"/>
              <a:t>For loop</a:t>
            </a:r>
          </a:p>
          <a:p>
            <a:pPr marL="1009650" lvl="2" indent="0">
              <a:buNone/>
            </a:pPr>
            <a:r>
              <a:rPr lang="en-US" dirty="0">
                <a:solidFill>
                  <a:srgbClr val="002060"/>
                </a:solidFill>
              </a:rPr>
              <a:t>&lt;</a:t>
            </a:r>
            <a:r>
              <a:rPr lang="en-US" dirty="0" err="1">
                <a:solidFill>
                  <a:srgbClr val="002060"/>
                </a:solidFill>
              </a:rPr>
              <a:t>c:forEach</a:t>
            </a:r>
            <a:r>
              <a:rPr lang="en-US" dirty="0">
                <a:solidFill>
                  <a:srgbClr val="002060"/>
                </a:solidFill>
              </a:rPr>
              <a:t> var="item" items="${</a:t>
            </a:r>
            <a:r>
              <a:rPr lang="en-US" dirty="0" err="1">
                <a:solidFill>
                  <a:srgbClr val="002060"/>
                </a:solidFill>
              </a:rPr>
              <a:t>sessionScope.cart.items</a:t>
            </a:r>
            <a:r>
              <a:rPr lang="en-US" dirty="0">
                <a:solidFill>
                  <a:srgbClr val="002060"/>
                </a:solidFill>
              </a:rPr>
              <a:t>}"&gt;</a:t>
            </a:r>
          </a:p>
          <a:p>
            <a:pPr marL="1009650" lvl="2" indent="0">
              <a:buNone/>
            </a:pPr>
            <a:r>
              <a:rPr lang="en-US" dirty="0">
                <a:solidFill>
                  <a:srgbClr val="002060"/>
                </a:solidFill>
              </a:rPr>
              <a:t>...</a:t>
            </a:r>
          </a:p>
          <a:p>
            <a:pPr marL="1009650" lvl="2" indent="0">
              <a:buNone/>
            </a:pPr>
            <a:r>
              <a:rPr lang="en-US" dirty="0">
                <a:solidFill>
                  <a:srgbClr val="002060"/>
                </a:solidFill>
              </a:rPr>
              <a:t>&lt;/</a:t>
            </a:r>
            <a:r>
              <a:rPr lang="en-US" dirty="0" err="1">
                <a:solidFill>
                  <a:srgbClr val="002060"/>
                </a:solidFill>
              </a:rPr>
              <a:t>c:forEach</a:t>
            </a:r>
            <a:r>
              <a:rPr lang="en-US" dirty="0">
                <a:solidFill>
                  <a:srgbClr val="002060"/>
                </a:solidFill>
              </a:rPr>
              <a:t>&gt;</a:t>
            </a:r>
          </a:p>
          <a:p>
            <a:pPr lvl="1"/>
            <a:r>
              <a:rPr lang="en-US" dirty="0"/>
              <a:t>The JSP EL variable or property can be set either from the attribute value:</a:t>
            </a:r>
          </a:p>
          <a:p>
            <a:pPr marL="1009650" lvl="2" indent="0">
              <a:buNone/>
            </a:pPr>
            <a:r>
              <a:rPr lang="en-US" dirty="0">
                <a:solidFill>
                  <a:srgbClr val="002060"/>
                </a:solidFill>
              </a:rPr>
              <a:t>&lt;</a:t>
            </a:r>
            <a:r>
              <a:rPr lang="en-US" dirty="0" err="1">
                <a:solidFill>
                  <a:srgbClr val="002060"/>
                </a:solidFill>
              </a:rPr>
              <a:t>c:set</a:t>
            </a:r>
            <a:r>
              <a:rPr lang="en-US" dirty="0">
                <a:solidFill>
                  <a:srgbClr val="002060"/>
                </a:solidFill>
              </a:rPr>
              <a:t> </a:t>
            </a:r>
            <a:r>
              <a:rPr lang="en-US" dirty="0" err="1">
                <a:solidFill>
                  <a:srgbClr val="002060"/>
                </a:solidFill>
              </a:rPr>
              <a:t>var</a:t>
            </a:r>
            <a:r>
              <a:rPr lang="en-US" dirty="0">
                <a:solidFill>
                  <a:srgbClr val="002060"/>
                </a:solidFill>
              </a:rPr>
              <a:t>="foo" scope="session" value="..."/&gt;</a:t>
            </a:r>
          </a:p>
          <a:p>
            <a:pPr marL="1009650" lvl="2" indent="0">
              <a:buNone/>
            </a:pPr>
            <a:r>
              <a:rPr lang="en-US" dirty="0">
                <a:solidFill>
                  <a:srgbClr val="002060"/>
                </a:solidFill>
              </a:rPr>
              <a:t>&lt;</a:t>
            </a:r>
            <a:r>
              <a:rPr lang="en-US" dirty="0" err="1">
                <a:solidFill>
                  <a:srgbClr val="002060"/>
                </a:solidFill>
              </a:rPr>
              <a:t>c:if</a:t>
            </a:r>
            <a:r>
              <a:rPr lang="en-US" dirty="0">
                <a:solidFill>
                  <a:srgbClr val="002060"/>
                </a:solidFill>
              </a:rPr>
              <a:t> test="${!a}"&gt;</a:t>
            </a:r>
            <a:r>
              <a:rPr lang="en-US" dirty="0"/>
              <a:t/>
            </a:r>
            <a:br>
              <a:rPr lang="en-US" dirty="0"/>
            </a:br>
            <a:endParaRPr lang="en-US" dirty="0"/>
          </a:p>
        </p:txBody>
      </p:sp>
    </p:spTree>
    <p:extLst>
      <p:ext uri="{BB962C8B-B14F-4D97-AF65-F5344CB8AC3E}">
        <p14:creationId xmlns:p14="http://schemas.microsoft.com/office/powerpoint/2010/main" val="4975000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3844"/>
            <a:ext cx="6000805" cy="640200"/>
          </a:xfrm>
        </p:spPr>
        <p:txBody>
          <a:bodyPr/>
          <a:lstStyle/>
          <a:p>
            <a:r>
              <a:rPr lang="en-US" b="1" dirty="0"/>
              <a:t>Filter and Servlet Communication</a:t>
            </a:r>
            <a:endParaRPr lang="en-US" dirty="0"/>
          </a:p>
        </p:txBody>
      </p:sp>
      <p:sp>
        <p:nvSpPr>
          <p:cNvPr id="3" name="Text Placeholder 2"/>
          <p:cNvSpPr>
            <a:spLocks noGrp="1"/>
          </p:cNvSpPr>
          <p:nvPr>
            <p:ph type="body" idx="1"/>
          </p:nvPr>
        </p:nvSpPr>
        <p:spPr/>
        <p:txBody>
          <a:bodyPr/>
          <a:lstStyle/>
          <a:p>
            <a:r>
              <a:rPr lang="en-US" dirty="0"/>
              <a:t>A filter is a Java class that is invoked in response to a request for a resource in a Web application. Resources include Java Servlets, </a:t>
            </a:r>
            <a:r>
              <a:rPr lang="en-US" dirty="0" err="1"/>
              <a:t>JavaServer</a:t>
            </a:r>
            <a:r>
              <a:rPr lang="en-US" dirty="0"/>
              <a:t> pages (JSP), and static resources such as HTML pages or images</a:t>
            </a:r>
          </a:p>
          <a:p>
            <a:r>
              <a:rPr lang="en-US" dirty="0"/>
              <a:t>You define filters in the context of a Web application. A filter intercepts a request for a specific named resource or a group of resources (based on a URL pattern) and executes the code in the filter</a:t>
            </a:r>
          </a:p>
          <a:p>
            <a:pPr marL="95250" indent="0">
              <a:buNone/>
            </a:pP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7212930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3844"/>
            <a:ext cx="6000805" cy="640200"/>
          </a:xfrm>
        </p:spPr>
        <p:txBody>
          <a:bodyPr/>
          <a:lstStyle/>
          <a:p>
            <a:r>
              <a:rPr lang="en-US" b="1" dirty="0"/>
              <a:t>Filter and Servlet Communication</a:t>
            </a:r>
            <a:endParaRPr lang="en-US" dirty="0"/>
          </a:p>
        </p:txBody>
      </p:sp>
      <p:sp>
        <p:nvSpPr>
          <p:cNvPr id="3" name="Text Placeholder 2"/>
          <p:cNvSpPr>
            <a:spLocks noGrp="1"/>
          </p:cNvSpPr>
          <p:nvPr>
            <p:ph type="body" idx="1"/>
          </p:nvPr>
        </p:nvSpPr>
        <p:spPr/>
        <p:txBody>
          <a:bodyPr/>
          <a:lstStyle/>
          <a:p>
            <a:pPr marL="95250" indent="0">
              <a:buNone/>
            </a:pPr>
            <a:endParaRPr lang="en-US" dirty="0"/>
          </a:p>
        </p:txBody>
      </p:sp>
      <p:pic>
        <p:nvPicPr>
          <p:cNvPr id="10242" name="Picture 2" descr="filter-sevl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809750"/>
            <a:ext cx="5734050" cy="170497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filter-cyc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444" y="1581150"/>
            <a:ext cx="2025735"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6535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3844"/>
            <a:ext cx="6000805" cy="640200"/>
          </a:xfrm>
        </p:spPr>
        <p:txBody>
          <a:bodyPr/>
          <a:lstStyle/>
          <a:p>
            <a:r>
              <a:rPr lang="en-US" b="1" dirty="0"/>
              <a:t>Filter and Servlet Communication</a:t>
            </a:r>
            <a:endParaRPr lang="en-US" dirty="0"/>
          </a:p>
        </p:txBody>
      </p:sp>
      <p:sp>
        <p:nvSpPr>
          <p:cNvPr id="3" name="Text Placeholder 2"/>
          <p:cNvSpPr>
            <a:spLocks noGrp="1"/>
          </p:cNvSpPr>
          <p:nvPr>
            <p:ph type="body" idx="1"/>
          </p:nvPr>
        </p:nvSpPr>
        <p:spPr/>
        <p:txBody>
          <a:bodyPr/>
          <a:lstStyle/>
          <a:p>
            <a:r>
              <a:rPr lang="en-US" dirty="0"/>
              <a:t>Writing a Filter Class</a:t>
            </a:r>
          </a:p>
          <a:p>
            <a:pPr lvl="1"/>
            <a:r>
              <a:rPr lang="en-US" dirty="0"/>
              <a:t>To write a filter class, implement the</a:t>
            </a:r>
            <a:r>
              <a:rPr lang="en-US" b="1" dirty="0"/>
              <a:t> </a:t>
            </a:r>
            <a:r>
              <a:rPr lang="en-US" b="1" dirty="0" err="1"/>
              <a:t>javax.servlet.Filter</a:t>
            </a:r>
            <a:r>
              <a:rPr lang="en-US" dirty="0"/>
              <a:t> interface </a:t>
            </a:r>
          </a:p>
          <a:p>
            <a:pPr lvl="1"/>
            <a:r>
              <a:rPr lang="en-US" dirty="0"/>
              <a:t>You use the </a:t>
            </a:r>
            <a:r>
              <a:rPr lang="en-US" i="1" dirty="0" err="1"/>
              <a:t>doFilter</a:t>
            </a:r>
            <a:r>
              <a:rPr lang="en-US" i="1" dirty="0"/>
              <a:t>()</a:t>
            </a:r>
            <a:r>
              <a:rPr lang="en-US" dirty="0"/>
              <a:t> method to examine and modify the request and response objects, perform other tasks such as logging, invoke the next filter in the chain, or block further processing.</a:t>
            </a:r>
          </a:p>
          <a:p>
            <a:r>
              <a:rPr lang="en-US" dirty="0"/>
              <a:t>Configuring a Filter</a:t>
            </a:r>
            <a:endParaRPr lang="vi-VN" dirty="0"/>
          </a:p>
          <a:p>
            <a:pPr lvl="1"/>
            <a:r>
              <a:rPr lang="en-US" dirty="0"/>
              <a:t>Open the web.xml deployment descriptor </a:t>
            </a:r>
          </a:p>
          <a:p>
            <a:pPr lvl="1"/>
            <a:r>
              <a:rPr lang="en-US" dirty="0"/>
              <a:t>Add a filter declaration. </a:t>
            </a:r>
          </a:p>
          <a:p>
            <a:pPr marL="95250" indent="0">
              <a:buNone/>
            </a:pP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335518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3844"/>
            <a:ext cx="6077005" cy="640200"/>
          </a:xfrm>
        </p:spPr>
        <p:txBody>
          <a:bodyPr/>
          <a:lstStyle/>
          <a:p>
            <a:r>
              <a:rPr lang="en-US" b="1" dirty="0"/>
              <a:t>Filter and Servlet Communication</a:t>
            </a:r>
            <a:endParaRPr lang="en-US" dirty="0"/>
          </a:p>
        </p:txBody>
      </p:sp>
      <p:sp>
        <p:nvSpPr>
          <p:cNvPr id="3" name="Text Placeholder 2"/>
          <p:cNvSpPr>
            <a:spLocks noGrp="1"/>
          </p:cNvSpPr>
          <p:nvPr>
            <p:ph type="body" idx="1"/>
          </p:nvPr>
        </p:nvSpPr>
        <p:spPr/>
        <p:txBody>
          <a:bodyPr/>
          <a:lstStyle/>
          <a:p>
            <a:r>
              <a:rPr lang="en-US" dirty="0"/>
              <a:t>Xml configuration</a:t>
            </a:r>
          </a:p>
          <a:p>
            <a:pPr marL="571500" lvl="1" indent="0">
              <a:spcBef>
                <a:spcPts val="0"/>
              </a:spcBef>
              <a:buNone/>
            </a:pPr>
            <a:r>
              <a:rPr lang="en-US" dirty="0">
                <a:solidFill>
                  <a:srgbClr val="002060"/>
                </a:solidFill>
                <a:latin typeface="Times New Roman" panose="02020603050405020304" pitchFamily="18" charset="0"/>
              </a:rPr>
              <a:t>&lt;filter&gt;</a:t>
            </a:r>
            <a:endParaRPr lang="en-US" dirty="0">
              <a:solidFill>
                <a:srgbClr val="002060"/>
              </a:solidFill>
            </a:endParaRPr>
          </a:p>
          <a:p>
            <a:pPr marL="571500" lvl="1" indent="0">
              <a:spcBef>
                <a:spcPts val="0"/>
              </a:spcBef>
              <a:buNone/>
            </a:pPr>
            <a:r>
              <a:rPr lang="en-US" dirty="0">
                <a:solidFill>
                  <a:srgbClr val="002060"/>
                </a:solidFill>
                <a:latin typeface="Times New Roman" panose="02020603050405020304" pitchFamily="18" charset="0"/>
              </a:rPr>
              <a:t>    &lt;filter-name&gt;</a:t>
            </a:r>
            <a:r>
              <a:rPr lang="en-US" dirty="0" err="1">
                <a:solidFill>
                  <a:srgbClr val="002060"/>
                </a:solidFill>
                <a:latin typeface="Times New Roman" panose="02020603050405020304" pitchFamily="18" charset="0"/>
              </a:rPr>
              <a:t>myFilter</a:t>
            </a:r>
            <a:r>
              <a:rPr lang="en-US" dirty="0">
                <a:solidFill>
                  <a:srgbClr val="002060"/>
                </a:solidFill>
                <a:latin typeface="Times New Roman" panose="02020603050405020304" pitchFamily="18" charset="0"/>
              </a:rPr>
              <a:t>&lt;/filter-name&gt;</a:t>
            </a:r>
            <a:endParaRPr lang="en-US" dirty="0">
              <a:solidFill>
                <a:srgbClr val="002060"/>
              </a:solidFill>
            </a:endParaRPr>
          </a:p>
          <a:p>
            <a:pPr marL="571500" lvl="1" indent="0">
              <a:spcBef>
                <a:spcPts val="0"/>
              </a:spcBef>
              <a:buNone/>
            </a:pPr>
            <a:r>
              <a:rPr lang="en-US" dirty="0">
                <a:solidFill>
                  <a:srgbClr val="002060"/>
                </a:solidFill>
                <a:latin typeface="Times New Roman" panose="02020603050405020304" pitchFamily="18" charset="0"/>
              </a:rPr>
              <a:t>  &lt;filter-class&gt;</a:t>
            </a:r>
            <a:r>
              <a:rPr lang="en-US" dirty="0" err="1">
                <a:solidFill>
                  <a:srgbClr val="002060"/>
                </a:solidFill>
                <a:latin typeface="Times New Roman" panose="02020603050405020304" pitchFamily="18" charset="0"/>
              </a:rPr>
              <a:t>examples.myFilterClass</a:t>
            </a:r>
            <a:r>
              <a:rPr lang="en-US" dirty="0">
                <a:solidFill>
                  <a:srgbClr val="002060"/>
                </a:solidFill>
                <a:latin typeface="Times New Roman" panose="02020603050405020304" pitchFamily="18" charset="0"/>
              </a:rPr>
              <a:t>&lt;/filter-class&gt;</a:t>
            </a:r>
            <a:endParaRPr lang="en-US" dirty="0">
              <a:solidFill>
                <a:srgbClr val="002060"/>
              </a:solidFill>
            </a:endParaRPr>
          </a:p>
          <a:p>
            <a:pPr marL="571500" lvl="1" indent="0">
              <a:spcBef>
                <a:spcPts val="0"/>
              </a:spcBef>
              <a:buNone/>
            </a:pPr>
            <a:r>
              <a:rPr lang="en-US" dirty="0">
                <a:solidFill>
                  <a:srgbClr val="002060"/>
                </a:solidFill>
                <a:latin typeface="Times New Roman" panose="02020603050405020304" pitchFamily="18" charset="0"/>
              </a:rPr>
              <a:t>&lt;/filter&gt;</a:t>
            </a:r>
            <a:endParaRPr lang="en-US" dirty="0"/>
          </a:p>
          <a:p>
            <a:pPr marL="95250" indent="0">
              <a:buNone/>
            </a:pPr>
            <a:r>
              <a:rPr lang="en-US" dirty="0"/>
              <a:t>      Specify one or more initialization attributes inside a filter element.</a:t>
            </a:r>
          </a:p>
          <a:p>
            <a:pPr marL="571500" lvl="1" indent="0">
              <a:spcBef>
                <a:spcPts val="0"/>
              </a:spcBef>
              <a:buNone/>
            </a:pPr>
            <a:r>
              <a:rPr lang="pt-BR" dirty="0">
                <a:solidFill>
                  <a:srgbClr val="002060"/>
                </a:solidFill>
                <a:latin typeface="Times New Roman" panose="02020603050405020304" pitchFamily="18" charset="0"/>
              </a:rPr>
              <a:t>&lt;init-param&gt;</a:t>
            </a:r>
            <a:endParaRPr lang="pt-BR" dirty="0">
              <a:solidFill>
                <a:srgbClr val="002060"/>
              </a:solidFill>
            </a:endParaRPr>
          </a:p>
          <a:p>
            <a:pPr marL="571500" lvl="1" indent="0">
              <a:spcBef>
                <a:spcPts val="0"/>
              </a:spcBef>
              <a:buNone/>
            </a:pPr>
            <a:r>
              <a:rPr lang="pt-BR" dirty="0">
                <a:solidFill>
                  <a:srgbClr val="002060"/>
                </a:solidFill>
                <a:latin typeface="Times New Roman" panose="02020603050405020304" pitchFamily="18" charset="0"/>
              </a:rPr>
              <a:t>&lt;param-name&gt;myInitParam&lt;/param-name&gt;</a:t>
            </a:r>
            <a:endParaRPr lang="pt-BR" dirty="0">
              <a:solidFill>
                <a:srgbClr val="002060"/>
              </a:solidFill>
            </a:endParaRPr>
          </a:p>
          <a:p>
            <a:pPr marL="571500" lvl="1" indent="0">
              <a:spcBef>
                <a:spcPts val="0"/>
              </a:spcBef>
              <a:buNone/>
            </a:pPr>
            <a:r>
              <a:rPr lang="pt-BR" dirty="0">
                <a:solidFill>
                  <a:srgbClr val="002060"/>
                </a:solidFill>
                <a:latin typeface="Times New Roman" panose="02020603050405020304" pitchFamily="18" charset="0"/>
              </a:rPr>
              <a:t>&lt;param-value&gt;myInitParamValue&lt;/param-value&gt;</a:t>
            </a:r>
            <a:endParaRPr lang="pt-BR" dirty="0">
              <a:solidFill>
                <a:srgbClr val="002060"/>
              </a:solidFill>
            </a:endParaRPr>
          </a:p>
          <a:p>
            <a:pPr marL="571500" lvl="1" indent="0">
              <a:spcBef>
                <a:spcPts val="0"/>
              </a:spcBef>
              <a:buNone/>
            </a:pPr>
            <a:r>
              <a:rPr lang="pt-BR" dirty="0">
                <a:solidFill>
                  <a:srgbClr val="002060"/>
                </a:solidFill>
                <a:latin typeface="Times New Roman" panose="02020603050405020304" pitchFamily="18" charset="0"/>
              </a:rPr>
              <a:t>&lt;/init-param&gt;</a:t>
            </a:r>
            <a:r>
              <a:rPr lang="pt-BR" dirty="0"/>
              <a:t/>
            </a:r>
            <a:br>
              <a:rPr lang="pt-BR" dirty="0"/>
            </a:br>
            <a:r>
              <a:rPr lang="en-US" dirty="0"/>
              <a:t/>
            </a:r>
            <a:br>
              <a:rPr lang="en-US" dirty="0"/>
            </a:br>
            <a:endParaRPr lang="en-US" dirty="0"/>
          </a:p>
        </p:txBody>
      </p:sp>
    </p:spTree>
    <p:extLst>
      <p:ext uri="{BB962C8B-B14F-4D97-AF65-F5344CB8AC3E}">
        <p14:creationId xmlns:p14="http://schemas.microsoft.com/office/powerpoint/2010/main" val="14903833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73844"/>
            <a:ext cx="6305605" cy="640200"/>
          </a:xfrm>
        </p:spPr>
        <p:txBody>
          <a:bodyPr/>
          <a:lstStyle/>
          <a:p>
            <a:r>
              <a:rPr lang="en-US" b="1" dirty="0"/>
              <a:t>Filter and Servlet Communication</a:t>
            </a:r>
            <a:endParaRPr lang="en-US" dirty="0"/>
          </a:p>
        </p:txBody>
      </p:sp>
      <p:sp>
        <p:nvSpPr>
          <p:cNvPr id="3" name="Text Placeholder 2"/>
          <p:cNvSpPr>
            <a:spLocks noGrp="1"/>
          </p:cNvSpPr>
          <p:nvPr>
            <p:ph type="body" idx="1"/>
          </p:nvPr>
        </p:nvSpPr>
        <p:spPr/>
        <p:txBody>
          <a:bodyPr/>
          <a:lstStyle/>
          <a:p>
            <a:r>
              <a:rPr lang="en-US" sz="2400" dirty="0"/>
              <a:t>Add filter mappings.</a:t>
            </a:r>
            <a:endParaRPr lang="en-US" dirty="0"/>
          </a:p>
          <a:p>
            <a:pPr marL="571500" lvl="1" indent="0">
              <a:spcBef>
                <a:spcPts val="0"/>
              </a:spcBef>
              <a:buNone/>
            </a:pPr>
            <a:r>
              <a:rPr lang="en-US" dirty="0">
                <a:solidFill>
                  <a:srgbClr val="002060"/>
                </a:solidFill>
                <a:latin typeface="Times New Roman" panose="02020603050405020304" pitchFamily="18" charset="0"/>
              </a:rPr>
              <a:t>&lt;filter-mapping&gt;</a:t>
            </a:r>
            <a:endParaRPr lang="en-US" dirty="0">
              <a:solidFill>
                <a:srgbClr val="002060"/>
              </a:solidFill>
            </a:endParaRPr>
          </a:p>
          <a:p>
            <a:pPr marL="571500" lvl="1" indent="0">
              <a:spcBef>
                <a:spcPts val="0"/>
              </a:spcBef>
              <a:buNone/>
            </a:pPr>
            <a:r>
              <a:rPr lang="en-US" dirty="0">
                <a:solidFill>
                  <a:srgbClr val="002060"/>
                </a:solidFill>
                <a:latin typeface="Times New Roman" panose="02020603050405020304" pitchFamily="18" charset="0"/>
              </a:rPr>
              <a:t>  &lt;filter-name&gt;</a:t>
            </a:r>
            <a:r>
              <a:rPr lang="en-US" dirty="0" err="1">
                <a:solidFill>
                  <a:srgbClr val="002060"/>
                </a:solidFill>
                <a:latin typeface="Times New Roman" panose="02020603050405020304" pitchFamily="18" charset="0"/>
              </a:rPr>
              <a:t>myFilter</a:t>
            </a:r>
            <a:r>
              <a:rPr lang="en-US" dirty="0">
                <a:solidFill>
                  <a:srgbClr val="002060"/>
                </a:solidFill>
                <a:latin typeface="Times New Roman" panose="02020603050405020304" pitchFamily="18" charset="0"/>
              </a:rPr>
              <a:t>&lt;/filter-name&gt;</a:t>
            </a:r>
            <a:endParaRPr lang="en-US" dirty="0">
              <a:solidFill>
                <a:srgbClr val="002060"/>
              </a:solidFill>
            </a:endParaRPr>
          </a:p>
          <a:p>
            <a:pPr marL="571500" lvl="1" indent="0">
              <a:spcBef>
                <a:spcPts val="0"/>
              </a:spcBef>
              <a:buNone/>
            </a:pPr>
            <a:r>
              <a:rPr lang="en-US" dirty="0">
                <a:solidFill>
                  <a:srgbClr val="002060"/>
                </a:solidFill>
                <a:latin typeface="Times New Roman" panose="02020603050405020304" pitchFamily="18" charset="0"/>
              </a:rPr>
              <a:t>  &lt;</a:t>
            </a:r>
            <a:r>
              <a:rPr lang="en-US" dirty="0" err="1">
                <a:solidFill>
                  <a:srgbClr val="002060"/>
                </a:solidFill>
                <a:latin typeface="Times New Roman" panose="02020603050405020304" pitchFamily="18" charset="0"/>
              </a:rPr>
              <a:t>url</a:t>
            </a:r>
            <a:r>
              <a:rPr lang="en-US" dirty="0">
                <a:solidFill>
                  <a:srgbClr val="002060"/>
                </a:solidFill>
                <a:latin typeface="Times New Roman" panose="02020603050405020304" pitchFamily="18" charset="0"/>
              </a:rPr>
              <a:t>-pattern&gt;/</a:t>
            </a:r>
            <a:r>
              <a:rPr lang="en-US" dirty="0" err="1">
                <a:solidFill>
                  <a:srgbClr val="002060"/>
                </a:solidFill>
                <a:latin typeface="Times New Roman" panose="02020603050405020304" pitchFamily="18" charset="0"/>
              </a:rPr>
              <a:t>myPattern</a:t>
            </a:r>
            <a:r>
              <a:rPr lang="en-US" dirty="0">
                <a:solidFill>
                  <a:srgbClr val="002060"/>
                </a:solidFill>
                <a:latin typeface="Times New Roman" panose="02020603050405020304" pitchFamily="18" charset="0"/>
              </a:rPr>
              <a:t>/*&lt;/</a:t>
            </a:r>
            <a:r>
              <a:rPr lang="en-US" dirty="0" err="1">
                <a:solidFill>
                  <a:srgbClr val="002060"/>
                </a:solidFill>
                <a:latin typeface="Times New Roman" panose="02020603050405020304" pitchFamily="18" charset="0"/>
              </a:rPr>
              <a:t>url</a:t>
            </a:r>
            <a:r>
              <a:rPr lang="en-US" dirty="0">
                <a:solidFill>
                  <a:srgbClr val="002060"/>
                </a:solidFill>
                <a:latin typeface="Times New Roman" panose="02020603050405020304" pitchFamily="18" charset="0"/>
              </a:rPr>
              <a:t>-pattern&gt;</a:t>
            </a:r>
            <a:endParaRPr lang="en-US" dirty="0">
              <a:solidFill>
                <a:srgbClr val="002060"/>
              </a:solidFill>
            </a:endParaRPr>
          </a:p>
          <a:p>
            <a:pPr marL="571500" lvl="1" indent="0">
              <a:spcBef>
                <a:spcPts val="0"/>
              </a:spcBef>
              <a:buNone/>
            </a:pPr>
            <a:r>
              <a:rPr lang="en-US" dirty="0">
                <a:solidFill>
                  <a:srgbClr val="002060"/>
                </a:solidFill>
                <a:latin typeface="Times New Roman" panose="02020603050405020304" pitchFamily="18" charset="0"/>
              </a:rPr>
              <a:t>&lt;/filter-mapping&gt;</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1453746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Text Placeholder 2"/>
          <p:cNvSpPr>
            <a:spLocks noGrp="1"/>
          </p:cNvSpPr>
          <p:nvPr>
            <p:ph type="body" idx="1"/>
          </p:nvPr>
        </p:nvSpPr>
        <p:spPr/>
        <p:txBody>
          <a:bodyPr/>
          <a:lstStyle/>
          <a:p>
            <a:pPr marL="95250" indent="0" algn="ctr">
              <a:buNone/>
            </a:pPr>
            <a:r>
              <a:rPr lang="en-US" sz="4400" dirty="0"/>
              <a:t>Making a Simple CRUD Application Using Java Servlet/JSP</a:t>
            </a:r>
          </a:p>
          <a:p>
            <a:pPr algn="ctr"/>
            <a:endParaRPr lang="en-US" sz="4400" dirty="0"/>
          </a:p>
        </p:txBody>
      </p:sp>
    </p:spTree>
    <p:extLst>
      <p:ext uri="{BB962C8B-B14F-4D97-AF65-F5344CB8AC3E}">
        <p14:creationId xmlns:p14="http://schemas.microsoft.com/office/powerpoint/2010/main" val="34572362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Text Placeholder 2"/>
          <p:cNvSpPr>
            <a:spLocks noGrp="1"/>
          </p:cNvSpPr>
          <p:nvPr>
            <p:ph type="body" idx="1"/>
          </p:nvPr>
        </p:nvSpPr>
        <p:spPr/>
        <p:txBody>
          <a:bodyPr/>
          <a:lstStyle/>
          <a:p>
            <a:r>
              <a:rPr lang="en-US" dirty="0"/>
              <a:t>Tools</a:t>
            </a:r>
          </a:p>
          <a:p>
            <a:pPr lvl="1"/>
            <a:r>
              <a:rPr lang="en-US" dirty="0"/>
              <a:t>Eclipse IDE for Java EE Developers (one of the newer versions is recommended)</a:t>
            </a:r>
          </a:p>
          <a:p>
            <a:pPr lvl="1"/>
            <a:r>
              <a:rPr lang="en-US" dirty="0"/>
              <a:t>Apache Tomcat version 8</a:t>
            </a:r>
          </a:p>
          <a:p>
            <a:pPr lvl="1"/>
            <a:r>
              <a:rPr lang="en-US" dirty="0"/>
              <a:t>MySQL Community Server and MySQL Workbench (GUI Tool</a:t>
            </a:r>
            <a:r>
              <a:rPr lang="en-US" dirty="0" smtClean="0"/>
              <a:t>)</a:t>
            </a:r>
          </a:p>
        </p:txBody>
      </p:sp>
    </p:spTree>
    <p:extLst>
      <p:ext uri="{BB962C8B-B14F-4D97-AF65-F5344CB8AC3E}">
        <p14:creationId xmlns:p14="http://schemas.microsoft.com/office/powerpoint/2010/main" val="11453662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Text Placeholder 2"/>
          <p:cNvSpPr>
            <a:spLocks noGrp="1"/>
          </p:cNvSpPr>
          <p:nvPr>
            <p:ph type="body" idx="1"/>
          </p:nvPr>
        </p:nvSpPr>
        <p:spPr/>
        <p:txBody>
          <a:bodyPr/>
          <a:lstStyle/>
          <a:p>
            <a:r>
              <a:rPr lang="en-US" dirty="0"/>
              <a:t>CRUD is an acronym for CREATE, READ, UPDATE and DELETE</a:t>
            </a:r>
          </a:p>
          <a:p>
            <a:r>
              <a:rPr lang="en-US" dirty="0"/>
              <a:t>Technology</a:t>
            </a:r>
          </a:p>
          <a:p>
            <a:pPr lvl="1"/>
            <a:r>
              <a:rPr lang="en-US" dirty="0"/>
              <a:t>Java Servlets and Java Server Pages (JSP)</a:t>
            </a:r>
          </a:p>
          <a:p>
            <a:pPr lvl="1"/>
            <a:r>
              <a:rPr lang="en-US" dirty="0"/>
              <a:t>JSP Standard Tag Library (JSTL)</a:t>
            </a:r>
          </a:p>
          <a:p>
            <a:pPr lvl="1"/>
            <a:r>
              <a:rPr lang="en-US" dirty="0" smtClean="0"/>
              <a:t>Java Database Connectivity (</a:t>
            </a:r>
            <a:r>
              <a:rPr lang="en-US" dirty="0"/>
              <a:t>JDBC), MySQL Connector for </a:t>
            </a:r>
            <a:r>
              <a:rPr lang="en-US" dirty="0" smtClean="0"/>
              <a:t>Java</a:t>
            </a:r>
          </a:p>
          <a:p>
            <a:pPr lvl="1"/>
            <a:r>
              <a:rPr lang="en-US" dirty="0" smtClean="0"/>
              <a:t>MySQL </a:t>
            </a:r>
            <a:r>
              <a:rPr lang="en-US" dirty="0"/>
              <a:t>database</a:t>
            </a:r>
          </a:p>
          <a:p>
            <a:pPr lvl="1"/>
            <a:r>
              <a:rPr lang="en-US" dirty="0"/>
              <a:t>Maven/Gradle</a:t>
            </a:r>
          </a:p>
          <a:p>
            <a:pPr marL="571500" lvl="1" indent="0">
              <a:buNone/>
            </a:pPr>
            <a:endParaRPr lang="en-US" dirty="0"/>
          </a:p>
        </p:txBody>
      </p:sp>
    </p:spTree>
    <p:extLst>
      <p:ext uri="{BB962C8B-B14F-4D97-AF65-F5344CB8AC3E}">
        <p14:creationId xmlns:p14="http://schemas.microsoft.com/office/powerpoint/2010/main" val="2740427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MVC</a:t>
            </a:r>
            <a:endParaRPr lang="en-US" dirty="0"/>
          </a:p>
        </p:txBody>
      </p:sp>
      <p:sp>
        <p:nvSpPr>
          <p:cNvPr id="3" name="Text Placeholder 2"/>
          <p:cNvSpPr>
            <a:spLocks noGrp="1"/>
          </p:cNvSpPr>
          <p:nvPr>
            <p:ph type="body" idx="1"/>
          </p:nvPr>
        </p:nvSpPr>
        <p:spPr/>
        <p:txBody>
          <a:bodyPr/>
          <a:lstStyle/>
          <a:p>
            <a:r>
              <a:rPr lang="en-US" dirty="0">
                <a:hlinkClick r:id="rId2"/>
              </a:rPr>
              <a:t>https://topdev.vn/blog/doi-dieu-ve-mo-hinh-mvc/</a:t>
            </a:r>
            <a:endParaRPr lang="en-US" dirty="0"/>
          </a:p>
        </p:txBody>
      </p:sp>
      <p:pic>
        <p:nvPicPr>
          <p:cNvPr id="5" name="Picture 4"/>
          <p:cNvPicPr>
            <a:picLocks noChangeAspect="1"/>
          </p:cNvPicPr>
          <p:nvPr/>
        </p:nvPicPr>
        <p:blipFill>
          <a:blip r:embed="rId3"/>
          <a:stretch>
            <a:fillRect/>
          </a:stretch>
        </p:blipFill>
        <p:spPr>
          <a:xfrm>
            <a:off x="1676400" y="2114550"/>
            <a:ext cx="5419725" cy="2686050"/>
          </a:xfrm>
          <a:prstGeom prst="rect">
            <a:avLst/>
          </a:prstGeom>
        </p:spPr>
      </p:pic>
    </p:spTree>
    <p:extLst>
      <p:ext uri="{BB962C8B-B14F-4D97-AF65-F5344CB8AC3E}">
        <p14:creationId xmlns:p14="http://schemas.microsoft.com/office/powerpoint/2010/main" val="29414904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Text Placeholder 2"/>
          <p:cNvSpPr>
            <a:spLocks noGrp="1"/>
          </p:cNvSpPr>
          <p:nvPr>
            <p:ph type="body" idx="1"/>
          </p:nvPr>
        </p:nvSpPr>
        <p:spPr/>
        <p:txBody>
          <a:bodyPr/>
          <a:lstStyle/>
          <a:p>
            <a:r>
              <a:rPr lang="en-US" b="1" dirty="0"/>
              <a:t>Create Database</a:t>
            </a:r>
          </a:p>
          <a:p>
            <a:r>
              <a:rPr lang="en-US" b="1" dirty="0"/>
              <a:t>Create Project with Maven</a:t>
            </a:r>
          </a:p>
          <a:p>
            <a:pPr lvl="1"/>
            <a:r>
              <a:rPr lang="en-US" dirty="0"/>
              <a:t>In Eclipse IDE, click File &gt; New &gt; Other and Maven </a:t>
            </a:r>
            <a:r>
              <a:rPr lang="en-US" dirty="0" smtClean="0"/>
              <a:t>Project/Dynamic Web. </a:t>
            </a:r>
            <a:r>
              <a:rPr lang="en-US" dirty="0"/>
              <a:t>Name the project </a:t>
            </a:r>
          </a:p>
          <a:p>
            <a:pPr lvl="1"/>
            <a:r>
              <a:rPr lang="en-US" dirty="0"/>
              <a:t>Add dependency to pom.xml</a:t>
            </a:r>
          </a:p>
          <a:p>
            <a:r>
              <a:rPr lang="en-US" b="1" dirty="0"/>
              <a:t>Writing Model Class</a:t>
            </a:r>
          </a:p>
          <a:p>
            <a:r>
              <a:rPr lang="en-US" b="1" dirty="0"/>
              <a:t>Writing DAO </a:t>
            </a:r>
            <a:r>
              <a:rPr lang="en-US" b="1" dirty="0" smtClean="0"/>
              <a:t>Class/Service Class</a:t>
            </a:r>
            <a:endParaRPr lang="en-US" b="1" dirty="0"/>
          </a:p>
          <a:p>
            <a:r>
              <a:rPr lang="en-US" b="1" dirty="0"/>
              <a:t>Create View/Form </a:t>
            </a:r>
            <a:r>
              <a:rPr lang="en-US" b="1" dirty="0" smtClean="0"/>
              <a:t>file/</a:t>
            </a:r>
            <a:r>
              <a:rPr lang="en-US" b="1" dirty="0" err="1" smtClean="0"/>
              <a:t>Css</a:t>
            </a:r>
            <a:endParaRPr lang="en-US" dirty="0"/>
          </a:p>
        </p:txBody>
      </p:sp>
    </p:spTree>
    <p:extLst>
      <p:ext uri="{BB962C8B-B14F-4D97-AF65-F5344CB8AC3E}">
        <p14:creationId xmlns:p14="http://schemas.microsoft.com/office/powerpoint/2010/main" val="472471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 to MVC</a:t>
            </a:r>
          </a:p>
        </p:txBody>
      </p:sp>
      <p:pic>
        <p:nvPicPr>
          <p:cNvPr id="4" name="Picture 3"/>
          <p:cNvPicPr>
            <a:picLocks noChangeAspect="1"/>
          </p:cNvPicPr>
          <p:nvPr/>
        </p:nvPicPr>
        <p:blipFill>
          <a:blip r:embed="rId2"/>
          <a:stretch>
            <a:fillRect/>
          </a:stretch>
        </p:blipFill>
        <p:spPr>
          <a:xfrm>
            <a:off x="3436705" y="1517944"/>
            <a:ext cx="5381625" cy="3114675"/>
          </a:xfrm>
          <a:prstGeom prst="rect">
            <a:avLst/>
          </a:prstGeom>
        </p:spPr>
      </p:pic>
      <p:sp>
        <p:nvSpPr>
          <p:cNvPr id="3" name="Text Placeholder 2"/>
          <p:cNvSpPr>
            <a:spLocks noGrp="1"/>
          </p:cNvSpPr>
          <p:nvPr>
            <p:ph type="body" idx="1"/>
          </p:nvPr>
        </p:nvSpPr>
        <p:spPr/>
        <p:txBody>
          <a:bodyPr/>
          <a:lstStyle/>
          <a:p>
            <a:endParaRPr lang="en-US" dirty="0"/>
          </a:p>
        </p:txBody>
      </p:sp>
      <p:pic>
        <p:nvPicPr>
          <p:cNvPr id="2050" name="Picture 2" descr="https://images.viblo.asia/9a58b050-1a54-4d2d-8813-4b831d6a4ea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966" y="1733550"/>
            <a:ext cx="2935739"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630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b="1" dirty="0">
                <a:latin typeface="Arial" pitchFamily="34" charset="0"/>
                <a:cs typeface="Arial" pitchFamily="34" charset="0"/>
              </a:rPr>
              <a:t>Overview</a:t>
            </a:r>
            <a:endParaRPr lang="en-US" dirty="0"/>
          </a:p>
        </p:txBody>
      </p:sp>
      <p:sp>
        <p:nvSpPr>
          <p:cNvPr id="3" name="Text Placeholder 2"/>
          <p:cNvSpPr>
            <a:spLocks noGrp="1"/>
          </p:cNvSpPr>
          <p:nvPr>
            <p:ph type="body" idx="1"/>
          </p:nvPr>
        </p:nvSpPr>
        <p:spPr/>
        <p:txBody>
          <a:bodyPr/>
          <a:lstStyle/>
          <a:p>
            <a:r>
              <a:rPr lang="en-US" dirty="0"/>
              <a:t>A servlet is a Java class that runs in a Java-enabled server. </a:t>
            </a:r>
          </a:p>
          <a:p>
            <a:r>
              <a:rPr lang="en-US" dirty="0"/>
              <a:t>An HTTP servlet is a special type of servlet that handles an HTTP request and provides an HTTP response, usually in the form of an HTML page.</a:t>
            </a:r>
            <a:endParaRPr lang="vi-VN" dirty="0"/>
          </a:p>
          <a:p>
            <a:pPr lvl="1"/>
            <a:r>
              <a:rPr lang="en-US" dirty="0"/>
              <a:t>Create dynamic Web pages that use HTML forms to get end-user input and provide HTML pages that respond to that input.</a:t>
            </a:r>
          </a:p>
          <a:p>
            <a:pPr lvl="1"/>
            <a:r>
              <a:rPr lang="en-US" dirty="0"/>
              <a:t>JDBC drivers</a:t>
            </a:r>
          </a:p>
          <a:p>
            <a:pPr lvl="1"/>
            <a:r>
              <a:rPr lang="en-US" dirty="0"/>
              <a:t>Session tracking</a:t>
            </a:r>
          </a:p>
          <a:p>
            <a:pPr marL="95250" indent="0">
              <a:buNone/>
            </a:pPr>
            <a:r>
              <a:rPr lang="en-US" dirty="0"/>
              <a:t/>
            </a:r>
            <a:br>
              <a:rPr lang="en-US" dirty="0"/>
            </a:br>
            <a:endParaRPr lang="en-US" dirty="0"/>
          </a:p>
        </p:txBody>
      </p:sp>
    </p:spTree>
    <p:extLst>
      <p:ext uri="{BB962C8B-B14F-4D97-AF65-F5344CB8AC3E}">
        <p14:creationId xmlns:p14="http://schemas.microsoft.com/office/powerpoint/2010/main" val="385554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latin typeface="Arial" pitchFamily="34" charset="0"/>
                <a:cs typeface="Arial" pitchFamily="34" charset="0"/>
              </a:rPr>
              <a:t>Overview</a:t>
            </a:r>
            <a:endParaRPr lang="en-US" dirty="0"/>
          </a:p>
        </p:txBody>
      </p:sp>
      <p:sp>
        <p:nvSpPr>
          <p:cNvPr id="3" name="Text Placeholder 2"/>
          <p:cNvSpPr>
            <a:spLocks noGrp="1"/>
          </p:cNvSpPr>
          <p:nvPr>
            <p:ph type="body" idx="1"/>
          </p:nvPr>
        </p:nvSpPr>
        <p:spPr>
          <a:xfrm>
            <a:off x="628650" y="1369219"/>
            <a:ext cx="4552950" cy="3263400"/>
          </a:xfrm>
        </p:spPr>
        <p:txBody>
          <a:bodyPr/>
          <a:lstStyle/>
          <a:p>
            <a:r>
              <a:rPr lang="en-US" dirty="0"/>
              <a:t>Programmers of HTTP servlets utilize a standard Java API, </a:t>
            </a:r>
            <a:r>
              <a:rPr lang="en-US" b="1" dirty="0" err="1"/>
              <a:t>javax.servlet.http</a:t>
            </a:r>
            <a:r>
              <a:rPr lang="en-US" dirty="0"/>
              <a:t>, to create interactive applications.</a:t>
            </a:r>
          </a:p>
          <a:p>
            <a:r>
              <a:rPr lang="en-US" dirty="0"/>
              <a:t>HTTP servlets can read HTTP headers and write HTML coding to deliver a response to a browser client.</a:t>
            </a:r>
            <a:br>
              <a:rPr lang="en-US" dirty="0"/>
            </a:br>
            <a:endParaRPr lang="en-US" dirty="0"/>
          </a:p>
        </p:txBody>
      </p:sp>
      <p:pic>
        <p:nvPicPr>
          <p:cNvPr id="1026" name="Picture 2" descr="https://o7planning.org/vi/10169/cache/images/i/1285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333670"/>
            <a:ext cx="3538281" cy="3196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8818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Setup</a:t>
            </a:r>
            <a:endParaRPr lang="en-US" dirty="0"/>
          </a:p>
        </p:txBody>
      </p:sp>
      <p:sp>
        <p:nvSpPr>
          <p:cNvPr id="3" name="Text Placeholder 2"/>
          <p:cNvSpPr>
            <a:spLocks noGrp="1"/>
          </p:cNvSpPr>
          <p:nvPr>
            <p:ph type="body" idx="1"/>
          </p:nvPr>
        </p:nvSpPr>
        <p:spPr/>
        <p:txBody>
          <a:bodyPr/>
          <a:lstStyle/>
          <a:p>
            <a:r>
              <a:rPr lang="en-US" dirty="0"/>
              <a:t>Setup environment for Java Web application</a:t>
            </a:r>
          </a:p>
          <a:p>
            <a:pPr lvl="1"/>
            <a:r>
              <a:rPr lang="en-US" dirty="0"/>
              <a:t>1. JDK 8</a:t>
            </a:r>
          </a:p>
          <a:p>
            <a:pPr lvl="2"/>
            <a:r>
              <a:rPr lang="en-US" dirty="0"/>
              <a:t>Download and Install: </a:t>
            </a:r>
          </a:p>
          <a:p>
            <a:pPr lvl="2"/>
            <a:r>
              <a:rPr lang="en-US" dirty="0">
                <a:hlinkClick r:id="rId2"/>
              </a:rPr>
              <a:t>https://www.oracle.com/java/technologies/javase/javase-jdk8-downloads.html</a:t>
            </a:r>
            <a:endParaRPr lang="en-US" dirty="0"/>
          </a:p>
          <a:p>
            <a:pPr lvl="1"/>
            <a:r>
              <a:rPr lang="en-US" dirty="0"/>
              <a:t>2. Eclipse:</a:t>
            </a:r>
          </a:p>
          <a:p>
            <a:pPr lvl="2"/>
            <a:r>
              <a:rPr lang="en-US" dirty="0"/>
              <a:t>Download eclipse</a:t>
            </a:r>
          </a:p>
          <a:p>
            <a:pPr lvl="2"/>
            <a:r>
              <a:rPr lang="en-US" dirty="0">
                <a:hlinkClick r:id="rId3"/>
              </a:rPr>
              <a:t>https://www.eclipse.org/downloads/packages/release/Mars/2</a:t>
            </a:r>
            <a:endParaRPr lang="en-US" dirty="0"/>
          </a:p>
          <a:p>
            <a:pPr lvl="2"/>
            <a:r>
              <a:rPr lang="en-US" dirty="0"/>
              <a:t>Download zip file, extract and open eclipse</a:t>
            </a:r>
          </a:p>
          <a:p>
            <a:pPr lvl="1"/>
            <a:r>
              <a:rPr lang="en-US" dirty="0"/>
              <a:t>3. Install Tomcat 8 in Eclipse</a:t>
            </a:r>
          </a:p>
          <a:p>
            <a:pPr lvl="2"/>
            <a:r>
              <a:rPr lang="en-US" dirty="0">
                <a:hlinkClick r:id="rId4"/>
              </a:rPr>
              <a:t>https://tomcat.apache.org/</a:t>
            </a:r>
            <a:endParaRPr lang="en-US" dirty="0"/>
          </a:p>
          <a:p>
            <a:pPr lvl="2"/>
            <a:r>
              <a:rPr lang="en-US" dirty="0"/>
              <a:t>or for 8.0  </a:t>
            </a:r>
            <a:r>
              <a:rPr lang="en-US" dirty="0">
                <a:hlinkClick r:id="rId5"/>
              </a:rPr>
              <a:t>https://archive.apache.org/dist/tomcat/tomcat-8/v8.0.46/bin/</a:t>
            </a:r>
            <a:endParaRPr lang="en-US" dirty="0"/>
          </a:p>
          <a:p>
            <a:pPr lvl="2"/>
            <a:endParaRPr lang="en-US" dirty="0"/>
          </a:p>
        </p:txBody>
      </p:sp>
    </p:spTree>
    <p:extLst>
      <p:ext uri="{BB962C8B-B14F-4D97-AF65-F5344CB8AC3E}">
        <p14:creationId xmlns:p14="http://schemas.microsoft.com/office/powerpoint/2010/main" val="2501764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sp>
        <p:nvSpPr>
          <p:cNvPr id="3" name="Text Placeholder 2"/>
          <p:cNvSpPr>
            <a:spLocks noGrp="1"/>
          </p:cNvSpPr>
          <p:nvPr>
            <p:ph type="body" idx="1"/>
          </p:nvPr>
        </p:nvSpPr>
        <p:spPr/>
        <p:txBody>
          <a:bodyPr/>
          <a:lstStyle/>
          <a:p>
            <a:r>
              <a:rPr lang="en-US" dirty="0"/>
              <a:t>The web container is a program that manages execution of servlets and JSP pages. </a:t>
            </a:r>
          </a:p>
          <a:p>
            <a:r>
              <a:rPr lang="en-US" dirty="0"/>
              <a:t>The web container takes requests from a web server and passes it to a servlet for processing. It maintains the servlet cycle.</a:t>
            </a:r>
          </a:p>
        </p:txBody>
      </p:sp>
      <p:pic>
        <p:nvPicPr>
          <p:cNvPr id="5122" name="Picture 2" descr="https://lh3.googleusercontent.com/CdHNZosO6ymBjXj563o1smszGrFdGCefMT0TvWQ4mqvuca3ELDDmTRpBqV6UKF8zoekDUS_mWJDvBGnz8hJ_giy-BEvV9ioDPPUPLtWTLWM0uemxtVIMGT7CuHN8hReObOwe3o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910148"/>
            <a:ext cx="3981450" cy="1957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109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4842</TotalTime>
  <Words>1242</Words>
  <Application>Microsoft Office PowerPoint</Application>
  <PresentationFormat>On-screen Show (16:9)</PresentationFormat>
  <Paragraphs>203</Paragraphs>
  <Slides>40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Courier New</vt:lpstr>
      <vt:lpstr>Times New Roman</vt:lpstr>
      <vt:lpstr>Arial</vt:lpstr>
      <vt:lpstr>Consolas</vt:lpstr>
      <vt:lpstr>Office Theme</vt:lpstr>
      <vt:lpstr>Servlet</vt:lpstr>
      <vt:lpstr>References</vt:lpstr>
      <vt:lpstr>Overview</vt:lpstr>
      <vt:lpstr>Intro to MVC</vt:lpstr>
      <vt:lpstr>Intro to MVC</vt:lpstr>
      <vt:lpstr>Overview</vt:lpstr>
      <vt:lpstr>Overview</vt:lpstr>
      <vt:lpstr>Setup</vt:lpstr>
      <vt:lpstr>Architecture</vt:lpstr>
      <vt:lpstr>Architecture</vt:lpstr>
      <vt:lpstr>Lifecycle</vt:lpstr>
      <vt:lpstr>Servlet Requests and Responses</vt:lpstr>
      <vt:lpstr>Servlet Requests and Responses</vt:lpstr>
      <vt:lpstr>Servlet Requests and Responses</vt:lpstr>
      <vt:lpstr>Servlet Requests and Responses</vt:lpstr>
      <vt:lpstr>Servlet Requests and Responses</vt:lpstr>
      <vt:lpstr>Cookie and Session Tracking</vt:lpstr>
      <vt:lpstr>Cookie and Session Tracking</vt:lpstr>
      <vt:lpstr>Cookie and Session Tracking</vt:lpstr>
      <vt:lpstr>Cookie and Session Tracking</vt:lpstr>
      <vt:lpstr>Cookie and Session Tracking</vt:lpstr>
      <vt:lpstr>Intro to Maven</vt:lpstr>
      <vt:lpstr>Intro to Maven</vt:lpstr>
      <vt:lpstr>JSP Overview</vt:lpstr>
      <vt:lpstr>JSP Overview</vt:lpstr>
      <vt:lpstr>JSP Overview</vt:lpstr>
      <vt:lpstr>JSP Overview</vt:lpstr>
      <vt:lpstr>JSP - Syntax</vt:lpstr>
      <vt:lpstr>JSP - Standard Tag Library (JSTL)</vt:lpstr>
      <vt:lpstr>JSP - Standard Tag Library (JSTL)</vt:lpstr>
      <vt:lpstr>JSP - Standard Tag Library (JSTL)</vt:lpstr>
      <vt:lpstr>Filter and Servlet Communication</vt:lpstr>
      <vt:lpstr>Filter and Servlet Communication</vt:lpstr>
      <vt:lpstr>Filter and Servlet Communication</vt:lpstr>
      <vt:lpstr>Filter and Servlet Communication</vt:lpstr>
      <vt:lpstr>Filter and Servlet Communication</vt:lpstr>
      <vt:lpstr>Practice</vt:lpstr>
      <vt:lpstr>Practice</vt:lpstr>
      <vt:lpstr>Practice</vt:lpstr>
      <vt:lpstr>Practice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cp:lastModifiedBy>Giau Le</cp:lastModifiedBy>
  <cp:revision>115</cp:revision>
  <dcterms:modified xsi:type="dcterms:W3CDTF">2020-07-08T16:49:29Z</dcterms:modified>
</cp:coreProperties>
</file>