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r-BA" sz="3600" dirty="0" smtClean="0"/>
              <a:t>Vremena</a:t>
            </a:r>
            <a:r>
              <a:rPr lang="hr-BA" sz="3600" baseline="0" dirty="0" smtClean="0"/>
              <a:t> izvođenja</a:t>
            </a:r>
            <a:endParaRPr lang="hr-BA" sz="36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>
        <c:manualLayout>
          <c:layoutTarget val="inner"/>
          <c:xMode val="edge"/>
          <c:yMode val="edge"/>
          <c:x val="0.11572907553222514"/>
          <c:y val="0.1405590416428979"/>
          <c:w val="0.86207015789692965"/>
          <c:h val="0.6467255683170807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BWT 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10000</c:v>
                </c:pt>
                <c:pt idx="1">
                  <c:v>50000</c:v>
                </c:pt>
                <c:pt idx="2">
                  <c:v>100000</c:v>
                </c:pt>
                <c:pt idx="3">
                  <c:v>200000</c:v>
                </c:pt>
                <c:pt idx="4">
                  <c:v>300000</c:v>
                </c:pt>
                <c:pt idx="5">
                  <c:v>400000</c:v>
                </c:pt>
                <c:pt idx="6">
                  <c:v>500000</c:v>
                </c:pt>
                <c:pt idx="7">
                  <c:v>700000</c:v>
                </c:pt>
                <c:pt idx="8">
                  <c:v>1000000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13</c:v>
                </c:pt>
                <c:pt idx="2">
                  <c:v>23</c:v>
                </c:pt>
                <c:pt idx="3">
                  <c:v>53</c:v>
                </c:pt>
                <c:pt idx="4">
                  <c:v>77</c:v>
                </c:pt>
                <c:pt idx="5">
                  <c:v>107</c:v>
                </c:pt>
                <c:pt idx="6">
                  <c:v>133</c:v>
                </c:pt>
                <c:pt idx="7">
                  <c:v>203</c:v>
                </c:pt>
                <c:pt idx="8">
                  <c:v>293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Wavelet tree construction (ms)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10000</c:v>
                </c:pt>
                <c:pt idx="1">
                  <c:v>50000</c:v>
                </c:pt>
                <c:pt idx="2">
                  <c:v>100000</c:v>
                </c:pt>
                <c:pt idx="3">
                  <c:v>200000</c:v>
                </c:pt>
                <c:pt idx="4">
                  <c:v>300000</c:v>
                </c:pt>
                <c:pt idx="5">
                  <c:v>400000</c:v>
                </c:pt>
                <c:pt idx="6">
                  <c:v>500000</c:v>
                </c:pt>
                <c:pt idx="7">
                  <c:v>700000</c:v>
                </c:pt>
                <c:pt idx="8">
                  <c:v>1000000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10</c:v>
                </c:pt>
                <c:pt idx="2">
                  <c:v>17</c:v>
                </c:pt>
                <c:pt idx="3">
                  <c:v>37</c:v>
                </c:pt>
                <c:pt idx="4">
                  <c:v>57</c:v>
                </c:pt>
                <c:pt idx="5">
                  <c:v>73</c:v>
                </c:pt>
                <c:pt idx="6">
                  <c:v>93</c:v>
                </c:pt>
                <c:pt idx="7">
                  <c:v>130</c:v>
                </c:pt>
                <c:pt idx="8">
                  <c:v>180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LCP (ms)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10000</c:v>
                </c:pt>
                <c:pt idx="1">
                  <c:v>50000</c:v>
                </c:pt>
                <c:pt idx="2">
                  <c:v>100000</c:v>
                </c:pt>
                <c:pt idx="3">
                  <c:v>200000</c:v>
                </c:pt>
                <c:pt idx="4">
                  <c:v>300000</c:v>
                </c:pt>
                <c:pt idx="5">
                  <c:v>400000</c:v>
                </c:pt>
                <c:pt idx="6">
                  <c:v>500000</c:v>
                </c:pt>
                <c:pt idx="7">
                  <c:v>700000</c:v>
                </c:pt>
                <c:pt idx="8">
                  <c:v>1000000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33</c:v>
                </c:pt>
                <c:pt idx="1">
                  <c:v>167</c:v>
                </c:pt>
                <c:pt idx="2">
                  <c:v>340</c:v>
                </c:pt>
                <c:pt idx="3">
                  <c:v>700</c:v>
                </c:pt>
                <c:pt idx="4">
                  <c:v>1057</c:v>
                </c:pt>
                <c:pt idx="5">
                  <c:v>1417</c:v>
                </c:pt>
                <c:pt idx="6">
                  <c:v>1790</c:v>
                </c:pt>
                <c:pt idx="7">
                  <c:v>2533</c:v>
                </c:pt>
                <c:pt idx="8">
                  <c:v>3687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8215304"/>
        <c:axId val="518220400"/>
      </c:lineChart>
      <c:catAx>
        <c:axId val="518215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r-BA" sz="1800" dirty="0" smtClean="0"/>
                  <a:t>Broj karaktera [B]</a:t>
                </a:r>
                <a:endParaRPr lang="hr-BA" sz="1800" dirty="0"/>
              </a:p>
            </c:rich>
          </c:tx>
          <c:layout>
            <c:manualLayout>
              <c:xMode val="edge"/>
              <c:yMode val="edge"/>
              <c:x val="0.45172105909842075"/>
              <c:y val="0.856613140128733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518220400"/>
        <c:crosses val="autoZero"/>
        <c:auto val="1"/>
        <c:lblAlgn val="ctr"/>
        <c:lblOffset val="100"/>
        <c:noMultiLvlLbl val="0"/>
      </c:catAx>
      <c:valAx>
        <c:axId val="518220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r-BA" sz="1800" dirty="0" smtClean="0"/>
                  <a:t>Vrijeme [ms]</a:t>
                </a:r>
                <a:endParaRPr lang="hr-BA" sz="1800" dirty="0"/>
              </a:p>
            </c:rich>
          </c:tx>
          <c:layout>
            <c:manualLayout>
              <c:xMode val="edge"/>
              <c:yMode val="edge"/>
              <c:x val="1.1770195392242637E-2"/>
              <c:y val="0.339792188249944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518215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r-BA" sz="3600" dirty="0" smtClean="0"/>
              <a:t>Zauzeće memorije</a:t>
            </a:r>
            <a:endParaRPr lang="hr-BA" sz="36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>
        <c:manualLayout>
          <c:layoutTarget val="inner"/>
          <c:xMode val="edge"/>
          <c:yMode val="edge"/>
          <c:x val="9.191958838089348E-2"/>
          <c:y val="0.1405590416428979"/>
          <c:w val="0.88587969887237039"/>
          <c:h val="0.6467255683170807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BWT (MB)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10000</c:v>
                </c:pt>
                <c:pt idx="1">
                  <c:v>50000</c:v>
                </c:pt>
                <c:pt idx="2">
                  <c:v>100000</c:v>
                </c:pt>
                <c:pt idx="3">
                  <c:v>200000</c:v>
                </c:pt>
                <c:pt idx="4">
                  <c:v>300000</c:v>
                </c:pt>
                <c:pt idx="5">
                  <c:v>400000</c:v>
                </c:pt>
                <c:pt idx="6">
                  <c:v>500000</c:v>
                </c:pt>
                <c:pt idx="7">
                  <c:v>700000</c:v>
                </c:pt>
                <c:pt idx="8">
                  <c:v>1000000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Wavelet tree construction (MB)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10000</c:v>
                </c:pt>
                <c:pt idx="1">
                  <c:v>50000</c:v>
                </c:pt>
                <c:pt idx="2">
                  <c:v>100000</c:v>
                </c:pt>
                <c:pt idx="3">
                  <c:v>200000</c:v>
                </c:pt>
                <c:pt idx="4">
                  <c:v>300000</c:v>
                </c:pt>
                <c:pt idx="5">
                  <c:v>400000</c:v>
                </c:pt>
                <c:pt idx="6">
                  <c:v>500000</c:v>
                </c:pt>
                <c:pt idx="7">
                  <c:v>700000</c:v>
                </c:pt>
                <c:pt idx="8">
                  <c:v>1000000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LCP (MB)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10000</c:v>
                </c:pt>
                <c:pt idx="1">
                  <c:v>50000</c:v>
                </c:pt>
                <c:pt idx="2">
                  <c:v>100000</c:v>
                </c:pt>
                <c:pt idx="3">
                  <c:v>200000</c:v>
                </c:pt>
                <c:pt idx="4">
                  <c:v>300000</c:v>
                </c:pt>
                <c:pt idx="5">
                  <c:v>400000</c:v>
                </c:pt>
                <c:pt idx="6">
                  <c:v>500000</c:v>
                </c:pt>
                <c:pt idx="7">
                  <c:v>700000</c:v>
                </c:pt>
                <c:pt idx="8">
                  <c:v>1000000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7</c:v>
                </c:pt>
                <c:pt idx="5">
                  <c:v>9</c:v>
                </c:pt>
                <c:pt idx="6">
                  <c:v>11</c:v>
                </c:pt>
                <c:pt idx="7">
                  <c:v>15</c:v>
                </c:pt>
                <c:pt idx="8">
                  <c:v>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9506456"/>
        <c:axId val="429503712"/>
      </c:lineChart>
      <c:catAx>
        <c:axId val="429506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r-BA" sz="1800" dirty="0" smtClean="0"/>
                  <a:t>Broj karaktera [B]</a:t>
                </a:r>
                <a:endParaRPr lang="hr-BA" sz="1800" dirty="0"/>
              </a:p>
            </c:rich>
          </c:tx>
          <c:layout>
            <c:manualLayout>
              <c:xMode val="edge"/>
              <c:yMode val="edge"/>
              <c:x val="0.45172105909842075"/>
              <c:y val="0.856613140128733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29503712"/>
        <c:crosses val="autoZero"/>
        <c:auto val="1"/>
        <c:lblAlgn val="ctr"/>
        <c:lblOffset val="100"/>
        <c:noMultiLvlLbl val="0"/>
      </c:catAx>
      <c:valAx>
        <c:axId val="429503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r-BA" sz="1800" baseline="0" dirty="0" smtClean="0"/>
                  <a:t>Memorija </a:t>
                </a:r>
                <a:r>
                  <a:rPr lang="hr-BA" sz="1800" dirty="0" smtClean="0"/>
                  <a:t>[MB]</a:t>
                </a:r>
                <a:endParaRPr lang="hr-BA" sz="1800" dirty="0"/>
              </a:p>
            </c:rich>
          </c:tx>
          <c:layout>
            <c:manualLayout>
              <c:xMode val="edge"/>
              <c:yMode val="edge"/>
              <c:x val="1.1770182417056071E-2"/>
              <c:y val="0.324349618876077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29506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9D0D2D6-0992-4294-8072-9F9FE259A045}" type="datetimeFigureOut">
              <a:rPr lang="hr-BA" smtClean="0"/>
              <a:t>28.1.2016.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B76379-AD12-4846-A535-E9942F994FC3}" type="slidenum">
              <a:rPr lang="hr-BA" smtClean="0"/>
              <a:t>‹#›</a:t>
            </a:fld>
            <a:endParaRPr lang="hr-BA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61895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D2D6-0992-4294-8072-9F9FE259A045}" type="datetimeFigureOut">
              <a:rPr lang="hr-BA" smtClean="0"/>
              <a:t>28.1.2016.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6379-AD12-4846-A535-E9942F994FC3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87997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D2D6-0992-4294-8072-9F9FE259A045}" type="datetimeFigureOut">
              <a:rPr lang="hr-BA" smtClean="0"/>
              <a:t>28.1.2016.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6379-AD12-4846-A535-E9942F994FC3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428507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D2D6-0992-4294-8072-9F9FE259A045}" type="datetimeFigureOut">
              <a:rPr lang="hr-BA" smtClean="0"/>
              <a:t>28.1.2016.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6379-AD12-4846-A535-E9942F994FC3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51837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D0D2D6-0992-4294-8072-9F9FE259A045}" type="datetimeFigureOut">
              <a:rPr lang="hr-BA" smtClean="0"/>
              <a:t>28.1.2016.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B76379-AD12-4846-A535-E9942F994FC3}" type="slidenum">
              <a:rPr lang="hr-BA" smtClean="0"/>
              <a:t>‹#›</a:t>
            </a:fld>
            <a:endParaRPr lang="hr-BA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75589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D2D6-0992-4294-8072-9F9FE259A045}" type="datetimeFigureOut">
              <a:rPr lang="hr-BA" smtClean="0"/>
              <a:t>28.1.2016.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6379-AD12-4846-A535-E9942F994FC3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16199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D2D6-0992-4294-8072-9F9FE259A045}" type="datetimeFigureOut">
              <a:rPr lang="hr-BA" smtClean="0"/>
              <a:t>28.1.2016.</a:t>
            </a:fld>
            <a:endParaRPr lang="hr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6379-AD12-4846-A535-E9942F994FC3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45958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D2D6-0992-4294-8072-9F9FE259A045}" type="datetimeFigureOut">
              <a:rPr lang="hr-BA" smtClean="0"/>
              <a:t>28.1.2016.</a:t>
            </a:fld>
            <a:endParaRPr lang="hr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6379-AD12-4846-A535-E9942F994FC3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66107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D2D6-0992-4294-8072-9F9FE259A045}" type="datetimeFigureOut">
              <a:rPr lang="hr-BA" smtClean="0"/>
              <a:t>28.1.2016.</a:t>
            </a:fld>
            <a:endParaRPr lang="hr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6379-AD12-4846-A535-E9942F994FC3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8624781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D0D2D6-0992-4294-8072-9F9FE259A045}" type="datetimeFigureOut">
              <a:rPr lang="hr-BA" smtClean="0"/>
              <a:t>28.1.2016.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B76379-AD12-4846-A535-E9942F994FC3}" type="slidenum">
              <a:rPr lang="hr-BA" smtClean="0"/>
              <a:t>‹#›</a:t>
            </a:fld>
            <a:endParaRPr lang="hr-B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3198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D0D2D6-0992-4294-8072-9F9FE259A045}" type="datetimeFigureOut">
              <a:rPr lang="hr-BA" smtClean="0"/>
              <a:t>28.1.2016.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B76379-AD12-4846-A535-E9942F994FC3}" type="slidenum">
              <a:rPr lang="hr-BA" smtClean="0"/>
              <a:t>‹#›</a:t>
            </a:fld>
            <a:endParaRPr lang="hr-B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967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9D0D2D6-0992-4294-8072-9F9FE259A045}" type="datetimeFigureOut">
              <a:rPr lang="hr-BA" smtClean="0"/>
              <a:t>28.1.2016.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8B76379-AD12-4846-A535-E9942F994FC3}" type="slidenum">
              <a:rPr lang="hr-BA" smtClean="0"/>
              <a:t>‹#›</a:t>
            </a:fld>
            <a:endParaRPr lang="hr-BA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074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BA" sz="4400" dirty="0" smtClean="0"/>
              <a:t>Računanje najduljeg zajedničkog prefiksa temeljeno na bwt</a:t>
            </a:r>
            <a:endParaRPr lang="hr-BA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BA" dirty="0" smtClean="0"/>
              <a:t>Vjekoslav Giacometti</a:t>
            </a:r>
          </a:p>
          <a:p>
            <a:r>
              <a:rPr lang="hr-BA" dirty="0" smtClean="0"/>
              <a:t>Tomislav Kiš</a:t>
            </a:r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122251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755"/>
          </a:xfrm>
        </p:spPr>
        <p:txBody>
          <a:bodyPr/>
          <a:lstStyle/>
          <a:p>
            <a:r>
              <a:rPr lang="hr-BA" dirty="0" smtClean="0"/>
              <a:t>Mjerenja</a:t>
            </a:r>
            <a:endParaRPr lang="hr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8193"/>
            <a:ext cx="9601200" cy="4189207"/>
          </a:xfrm>
        </p:spPr>
        <p:txBody>
          <a:bodyPr/>
          <a:lstStyle/>
          <a:p>
            <a:r>
              <a:rPr lang="hr-BA" dirty="0" smtClean="0"/>
              <a:t>Vrijeme izvođenja i zauzeće memorije:</a:t>
            </a:r>
          </a:p>
          <a:p>
            <a:pPr lvl="1"/>
            <a:r>
              <a:rPr lang="hr-BA" dirty="0" smtClean="0"/>
              <a:t>BWT u linearnoj vremenskoj složenosti </a:t>
            </a:r>
            <a:r>
              <a:rPr lang="hr-BA" i="1" dirty="0" smtClean="0"/>
              <a:t>O(n)</a:t>
            </a:r>
          </a:p>
          <a:p>
            <a:pPr lvl="1"/>
            <a:r>
              <a:rPr lang="hr-BA" dirty="0" smtClean="0"/>
              <a:t>Izgradnja Wavelet stabla</a:t>
            </a:r>
          </a:p>
          <a:p>
            <a:pPr lvl="1"/>
            <a:r>
              <a:rPr lang="hr-BA" i="1" dirty="0" smtClean="0"/>
              <a:t>Ukupno: BWT + Wavelet + LCP</a:t>
            </a:r>
          </a:p>
          <a:p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135680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94851"/>
            <a:ext cx="9601200" cy="710005"/>
          </a:xfrm>
        </p:spPr>
        <p:txBody>
          <a:bodyPr>
            <a:noAutofit/>
          </a:bodyPr>
          <a:lstStyle/>
          <a:p>
            <a:r>
              <a:rPr lang="hr-BA" dirty="0" smtClean="0"/>
              <a:t>Rezultati</a:t>
            </a:r>
            <a:endParaRPr lang="hr-B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494517"/>
              </p:ext>
            </p:extLst>
          </p:nvPr>
        </p:nvGraphicFramePr>
        <p:xfrm>
          <a:off x="1376979" y="1344706"/>
          <a:ext cx="9897036" cy="49485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2622"/>
                <a:gridCol w="1034535"/>
                <a:gridCol w="1034535"/>
                <a:gridCol w="1781221"/>
                <a:gridCol w="1839557"/>
                <a:gridCol w="1495313"/>
                <a:gridCol w="1409253"/>
              </a:tblGrid>
              <a:tr h="120829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2200" dirty="0">
                          <a:effectLst/>
                        </a:rPr>
                        <a:t>Veličina (B)</a:t>
                      </a:r>
                      <a:endParaRPr lang="hr-BA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2200">
                          <a:effectLst/>
                        </a:rPr>
                        <a:t>BWT (ms)</a:t>
                      </a:r>
                      <a:endParaRPr lang="hr-B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2200">
                          <a:effectLst/>
                        </a:rPr>
                        <a:t>BWT (MB)</a:t>
                      </a:r>
                      <a:endParaRPr lang="hr-B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2200">
                          <a:effectLst/>
                        </a:rPr>
                        <a:t>Wavelet tree construction (ms)</a:t>
                      </a:r>
                      <a:endParaRPr lang="hr-B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2200">
                          <a:effectLst/>
                        </a:rPr>
                        <a:t>Wavelet tree construction (MB)</a:t>
                      </a:r>
                      <a:endParaRPr lang="hr-B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2200">
                          <a:effectLst/>
                        </a:rPr>
                        <a:t>LCP (ms)</a:t>
                      </a:r>
                      <a:endParaRPr lang="hr-B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2200" dirty="0">
                          <a:effectLst/>
                        </a:rPr>
                        <a:t>LCP (MB)</a:t>
                      </a:r>
                      <a:endParaRPr lang="hr-BA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558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10000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0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1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0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1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33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 dirty="0">
                          <a:effectLst/>
                        </a:rPr>
                        <a:t>1</a:t>
                      </a:r>
                      <a:endParaRPr lang="hr-BA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558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50000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13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1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 dirty="0">
                          <a:effectLst/>
                        </a:rPr>
                        <a:t>10</a:t>
                      </a:r>
                      <a:endParaRPr lang="hr-BA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1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167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 dirty="0">
                          <a:effectLst/>
                        </a:rPr>
                        <a:t>2</a:t>
                      </a:r>
                      <a:endParaRPr lang="hr-BA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558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100000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23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1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17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 dirty="0">
                          <a:effectLst/>
                        </a:rPr>
                        <a:t>1</a:t>
                      </a:r>
                      <a:endParaRPr lang="hr-BA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340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 dirty="0">
                          <a:effectLst/>
                        </a:rPr>
                        <a:t>3</a:t>
                      </a:r>
                      <a:endParaRPr lang="hr-BA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558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200000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53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2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37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1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700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 dirty="0">
                          <a:effectLst/>
                        </a:rPr>
                        <a:t>5</a:t>
                      </a:r>
                      <a:endParaRPr lang="hr-BA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558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300000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77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3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57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1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1057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 dirty="0">
                          <a:effectLst/>
                        </a:rPr>
                        <a:t>7</a:t>
                      </a:r>
                      <a:endParaRPr lang="hr-BA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558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400000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107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3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73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1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1417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 dirty="0">
                          <a:effectLst/>
                        </a:rPr>
                        <a:t>9</a:t>
                      </a:r>
                      <a:endParaRPr lang="hr-BA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558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500000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133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4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93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2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1790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 dirty="0">
                          <a:effectLst/>
                        </a:rPr>
                        <a:t>11</a:t>
                      </a:r>
                      <a:endParaRPr lang="hr-BA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558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700000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203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5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130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2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2533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 dirty="0">
                          <a:effectLst/>
                        </a:rPr>
                        <a:t>15</a:t>
                      </a:r>
                      <a:endParaRPr lang="hr-BA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558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1000000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293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7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180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2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3687</a:t>
                      </a:r>
                      <a:endParaRPr lang="hr-BA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 dirty="0">
                          <a:effectLst/>
                        </a:rPr>
                        <a:t>20</a:t>
                      </a:r>
                      <a:endParaRPr lang="hr-BA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37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Content Placeholder 3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551327"/>
              </p:ext>
            </p:extLst>
          </p:nvPr>
        </p:nvGraphicFramePr>
        <p:xfrm>
          <a:off x="1285539" y="354666"/>
          <a:ext cx="9601200" cy="5781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615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117015"/>
              </p:ext>
            </p:extLst>
          </p:nvPr>
        </p:nvGraphicFramePr>
        <p:xfrm>
          <a:off x="1194099" y="409202"/>
          <a:ext cx="9724913" cy="5565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097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59398"/>
            <a:ext cx="9601200" cy="1237129"/>
          </a:xfrm>
        </p:spPr>
        <p:txBody>
          <a:bodyPr>
            <a:normAutofit fontScale="90000"/>
          </a:bodyPr>
          <a:lstStyle/>
          <a:p>
            <a:pPr algn="ctr"/>
            <a:r>
              <a:rPr lang="hr-BA" sz="4900" dirty="0" smtClean="0"/>
              <a:t>HVALA NA PAŽNJI !   ;-)</a:t>
            </a:r>
            <a:r>
              <a:rPr lang="hr-BA" dirty="0" smtClean="0"/>
              <a:t/>
            </a:r>
            <a:br>
              <a:rPr lang="hr-BA" dirty="0" smtClean="0"/>
            </a:br>
            <a:endParaRPr lang="hr-B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596" y="2132052"/>
            <a:ext cx="6507208" cy="3859958"/>
          </a:xfrm>
        </p:spPr>
      </p:pic>
    </p:spTree>
    <p:extLst>
      <p:ext uri="{BB962C8B-B14F-4D97-AF65-F5344CB8AC3E}">
        <p14:creationId xmlns:p14="http://schemas.microsoft.com/office/powerpoint/2010/main" val="396057716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145</TotalTime>
  <Words>158</Words>
  <Application>Microsoft Office PowerPoint</Application>
  <PresentationFormat>Widescreen</PresentationFormat>
  <Paragraphs>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Franklin Gothic Book</vt:lpstr>
      <vt:lpstr>Times New Roman</vt:lpstr>
      <vt:lpstr>Crop</vt:lpstr>
      <vt:lpstr>Računanje najduljeg zajedničkog prefiksa temeljeno na bwt</vt:lpstr>
      <vt:lpstr>Mjerenja</vt:lpstr>
      <vt:lpstr>Rezultati</vt:lpstr>
      <vt:lpstr>PowerPoint Presentation</vt:lpstr>
      <vt:lpstr>PowerPoint Presentation</vt:lpstr>
      <vt:lpstr>HVALA NA PAŽNJI !   ;-)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Tomislav Kiš</dc:creator>
  <cp:lastModifiedBy>Tomislav Kiš</cp:lastModifiedBy>
  <cp:revision>8</cp:revision>
  <dcterms:created xsi:type="dcterms:W3CDTF">2016-01-28T19:33:43Z</dcterms:created>
  <dcterms:modified xsi:type="dcterms:W3CDTF">2016-01-28T21:58:53Z</dcterms:modified>
</cp:coreProperties>
</file>