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</p:sldMasterIdLst>
  <p:notesMasterIdLst>
    <p:notesMasterId r:id="rId29"/>
  </p:notesMasterIdLst>
  <p:handoutMasterIdLst>
    <p:handoutMasterId r:id="rId30"/>
  </p:handoutMasterIdLst>
  <p:sldIdLst>
    <p:sldId id="380" r:id="rId4"/>
    <p:sldId id="358" r:id="rId5"/>
    <p:sldId id="359" r:id="rId6"/>
    <p:sldId id="388" r:id="rId7"/>
    <p:sldId id="377" r:id="rId8"/>
    <p:sldId id="374" r:id="rId9"/>
    <p:sldId id="375" r:id="rId10"/>
    <p:sldId id="376" r:id="rId11"/>
    <p:sldId id="389" r:id="rId12"/>
    <p:sldId id="393" r:id="rId13"/>
    <p:sldId id="400" r:id="rId14"/>
    <p:sldId id="410" r:id="rId15"/>
    <p:sldId id="401" r:id="rId16"/>
    <p:sldId id="411" r:id="rId17"/>
    <p:sldId id="402" r:id="rId18"/>
    <p:sldId id="403" r:id="rId19"/>
    <p:sldId id="395" r:id="rId20"/>
    <p:sldId id="404" r:id="rId21"/>
    <p:sldId id="361" r:id="rId22"/>
    <p:sldId id="394" r:id="rId23"/>
    <p:sldId id="381" r:id="rId24"/>
    <p:sldId id="382" r:id="rId25"/>
    <p:sldId id="391" r:id="rId26"/>
    <p:sldId id="407" r:id="rId27"/>
    <p:sldId id="397" r:id="rId28"/>
  </p:sldIdLst>
  <p:sldSz cx="9144000" cy="6858000" type="screen4x3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77" autoAdjust="0"/>
    <p:restoredTop sz="84884" autoAdjust="0"/>
  </p:normalViewPr>
  <p:slideViewPr>
    <p:cSldViewPr>
      <p:cViewPr varScale="1">
        <p:scale>
          <a:sx n="80" d="100"/>
          <a:sy n="80" d="100"/>
        </p:scale>
        <p:origin x="96" y="4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14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3" d="100"/>
          <a:sy n="73" d="100"/>
        </p:scale>
        <p:origin x="2692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788527-7AF8-4340-ACDD-6F722B4E8F57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A390FA-C8EC-40C9-B7A4-AEB697D6C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2056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B8276C-F28B-449C-B89C-EAC4F7883595}" type="datetimeFigureOut">
              <a:rPr lang="en-US" smtClean="0"/>
              <a:pPr/>
              <a:t>8/10/2021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5406C2-1B2C-4329-BE8D-E32811738F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29525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5406C2-1B2C-4329-BE8D-E32811738F9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1013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5406C2-1B2C-4329-BE8D-E32811738F91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9982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5406C2-1B2C-4329-BE8D-E32811738F91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3416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5406C2-1B2C-4329-BE8D-E32811738F91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772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5406C2-1B2C-4329-BE8D-E32811738F9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4412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5406C2-1B2C-4329-BE8D-E32811738F9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4690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5406C2-1B2C-4329-BE8D-E32811738F9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7753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5406C2-1B2C-4329-BE8D-E32811738F9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5916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5406C2-1B2C-4329-BE8D-E32811738F9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4013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5406C2-1B2C-4329-BE8D-E32811738F9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3681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5406C2-1B2C-4329-BE8D-E32811738F9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6381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5406C2-1B2C-4329-BE8D-E32811738F9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860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0F792-AAFF-4618-B4C0-435C1C0E20C6}" type="datetime1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B982D-B618-4D9B-9168-29EA38AA06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748F1-1EDF-4697-A64C-AD51BA99A98D}" type="datetime1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B982D-B618-4D9B-9168-29EA38AA06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45580-AC0C-4525-9062-37F1EDC546F2}" type="datetime1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B982D-B618-4D9B-9168-29EA38AA06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6D371-E340-45F0-BE82-B119D181323E}" type="datetime1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B982D-B618-4D9B-9168-29EA38AA06AE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6015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48827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8011"/>
            <a:ext cx="8229600" cy="5331677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09688"/>
            <a:ext cx="2895600" cy="329184"/>
          </a:xfrm>
        </p:spPr>
        <p:txBody>
          <a:bodyPr/>
          <a:lstStyle/>
          <a:p>
            <a:fld id="{A6FFE48F-1938-408E-ADCF-A46CDA637CDB}" type="datetime1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6509688"/>
            <a:ext cx="4114800" cy="329184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6509688"/>
            <a:ext cx="1066800" cy="329184"/>
          </a:xfrm>
        </p:spPr>
        <p:txBody>
          <a:bodyPr/>
          <a:lstStyle/>
          <a:p>
            <a:fld id="{776B982D-B618-4D9B-9168-29EA38AA06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6705600"/>
            <a:ext cx="8839200" cy="152400"/>
          </a:xfrm>
          <a:prstGeom prst="rect">
            <a:avLst/>
          </a:prstGeom>
          <a:gradFill>
            <a:gsLst>
              <a:gs pos="76000">
                <a:srgbClr val="C00000"/>
              </a:gs>
              <a:gs pos="100000">
                <a:srgbClr val="FFCA6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1200"/>
          </a:p>
        </p:txBody>
      </p:sp>
      <p:sp>
        <p:nvSpPr>
          <p:cNvPr id="8" name="Rectangle 7"/>
          <p:cNvSpPr/>
          <p:nvPr/>
        </p:nvSpPr>
        <p:spPr>
          <a:xfrm>
            <a:off x="8817526" y="6626423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776B982D-B618-4D9B-9168-29EA38AA06AE}" type="slidenum">
              <a:rPr lang="en-US" sz="1200" smtClean="0"/>
              <a:pPr/>
              <a:t>‹#›</a:t>
            </a:fld>
            <a:endParaRPr lang="en-US" sz="1200"/>
          </a:p>
        </p:txBody>
      </p:sp>
      <p:sp>
        <p:nvSpPr>
          <p:cNvPr id="9" name="Rectangle 8"/>
          <p:cNvSpPr/>
          <p:nvPr userDrawn="1"/>
        </p:nvSpPr>
        <p:spPr>
          <a:xfrm>
            <a:off x="0" y="6705600"/>
            <a:ext cx="8839200" cy="152400"/>
          </a:xfrm>
          <a:prstGeom prst="rect">
            <a:avLst/>
          </a:prstGeom>
          <a:gradFill>
            <a:gsLst>
              <a:gs pos="76000">
                <a:srgbClr val="C00000"/>
              </a:gs>
              <a:gs pos="100000">
                <a:srgbClr val="FFCA6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655691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51A0-CB41-4BEA-B3AC-5E6B1CA9EE6C}" type="datetime1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B982D-B618-4D9B-9168-29EA38AA06AE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64348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F8505-828D-42E8-82BF-EEA94CDCA225}" type="datetime1">
              <a:rPr lang="en-US" smtClean="0"/>
              <a:t>8/10/2021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B982D-B618-4D9B-9168-29EA38AA06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8133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84770-4F15-456A-925E-EFC224BC4620}" type="datetime1">
              <a:rPr lang="en-US" smtClean="0"/>
              <a:t>8/10/2021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B982D-B618-4D9B-9168-29EA38AA06AE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66433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13D77-FCDD-4709-AA75-08DED53EC36F}" type="datetime1">
              <a:rPr lang="en-US" smtClean="0"/>
              <a:t>8/10/2021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B982D-B618-4D9B-9168-29EA38AA06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5625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E1A94-5C6C-4F5C-8284-B1BF97ABBBF3}" type="datetime1">
              <a:rPr lang="en-US" smtClean="0"/>
              <a:t>8/10/2021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B982D-B618-4D9B-9168-29EA38AA06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6393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2B5E8-D8F7-4439-A351-4CC738A5DDCC}" type="datetime1">
              <a:rPr lang="en-US" smtClean="0"/>
              <a:t>8/10/2021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B982D-B618-4D9B-9168-29EA38AA06AE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6480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5562"/>
            <a:ext cx="8229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AB50-2AEF-4C20-A8A9-086718A1522A}" type="datetime1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B982D-B618-4D9B-9168-29EA38AA06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705600"/>
            <a:ext cx="8839200" cy="152400"/>
          </a:xfrm>
          <a:prstGeom prst="rect">
            <a:avLst/>
          </a:prstGeom>
          <a:gradFill>
            <a:gsLst>
              <a:gs pos="76000">
                <a:srgbClr val="C00000"/>
              </a:gs>
              <a:gs pos="100000">
                <a:srgbClr val="FFCA6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1200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776B982D-B618-4D9B-9168-29EA38AA06A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5FFF8-D888-4427-B07D-5F6449171CFD}" type="datetime1">
              <a:rPr lang="en-US" smtClean="0"/>
              <a:t>8/10/2021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B982D-B618-4D9B-9168-29EA38AA06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1152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0A333-DD27-46E5-B23B-4209A190700A}" type="datetime1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B982D-B618-4D9B-9168-29EA38AA06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1364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446DD-1AF9-40C5-9A04-52A2A0C66E51}" type="datetime1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B982D-B618-4D9B-9168-29EA38AA06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1653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E80A-FD44-4E04-98FB-1A977A28A837}" type="datetime1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B982D-B618-4D9B-9168-29EA38AA06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8442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5562"/>
            <a:ext cx="82296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1A6E0-E6E8-4A8B-8DB2-D752A776D72E}" type="datetime1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B982D-B618-4D9B-9168-29EA38AA06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705600"/>
            <a:ext cx="8839200" cy="152400"/>
          </a:xfrm>
          <a:prstGeom prst="rect">
            <a:avLst/>
          </a:prstGeom>
          <a:gradFill>
            <a:gsLst>
              <a:gs pos="76000">
                <a:srgbClr val="C00000"/>
              </a:gs>
              <a:gs pos="100000">
                <a:srgbClr val="FFCA6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1200"/>
          </a:p>
        </p:txBody>
      </p:sp>
      <p:sp>
        <p:nvSpPr>
          <p:cNvPr id="8" name="Rectangle 7"/>
          <p:cNvSpPr/>
          <p:nvPr userDrawn="1"/>
        </p:nvSpPr>
        <p:spPr>
          <a:xfrm>
            <a:off x="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776B982D-B618-4D9B-9168-29EA38AA06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61864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2E05C-9217-414E-877D-348845671211}" type="datetime1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B982D-B618-4D9B-9168-29EA38AA06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2181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E13C6-731E-4B2A-B358-A5D013382EE9}" type="datetime1">
              <a:rPr lang="en-US" smtClean="0"/>
              <a:t>8/10/2021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B982D-B618-4D9B-9168-29EA38AA06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45727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91DD6-0387-495D-A19E-D6D5FC69B233}" type="datetime1">
              <a:rPr lang="en-US" smtClean="0"/>
              <a:t>8/10/2021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B982D-B618-4D9B-9168-29EA38AA06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40724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60ED9-EB1A-4E8F-91CB-8FE395312B09}" type="datetime1">
              <a:rPr lang="en-US" smtClean="0"/>
              <a:t>8/10/2021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B982D-B618-4D9B-9168-29EA38AA06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66675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4C484-869E-4EC6-B2FD-118B8AD71B23}" type="datetime1">
              <a:rPr lang="en-US" smtClean="0"/>
              <a:t>8/10/2021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B982D-B618-4D9B-9168-29EA38AA06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167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0D3A4-11A5-4F8A-83A4-ED52AF732D8A}" type="datetime1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B982D-B618-4D9B-9168-29EA38AA06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7E599-A833-4151-8D70-3069B11CC667}" type="datetime1">
              <a:rPr lang="en-US" smtClean="0"/>
              <a:t>8/10/2021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B982D-B618-4D9B-9168-29EA38AA06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13582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8EFFD-4F98-4468-91BB-8B51D2D18325}" type="datetime1">
              <a:rPr lang="en-US" smtClean="0"/>
              <a:t>8/10/2021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B982D-B618-4D9B-9168-29EA38AA06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63727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DEF3-FBEA-43E8-9D07-101F5F651069}" type="datetime1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B982D-B618-4D9B-9168-29EA38AA06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80667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37437-5D99-4770-8336-48CB737947B3}" type="datetime1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B982D-B618-4D9B-9168-29EA38AA06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81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E3839-51B5-4A04-AEB4-99D90C7956A5}" type="datetime1">
              <a:rPr lang="en-US" smtClean="0"/>
              <a:t>8/10/2021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B982D-B618-4D9B-9168-29EA38AA06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33937-B9D9-4D1A-A384-EFA0A1B5E090}" type="datetime1">
              <a:rPr lang="en-US" smtClean="0"/>
              <a:t>8/10/2021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B982D-B618-4D9B-9168-29EA38AA06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6CE7-F628-46A1-B9C7-CCB7B25E21AA}" type="datetime1">
              <a:rPr lang="en-US" smtClean="0"/>
              <a:t>8/10/2021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B982D-B618-4D9B-9168-29EA38AA06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874CD-19CF-465D-A38D-13C644300B43}" type="datetime1">
              <a:rPr lang="en-US" smtClean="0"/>
              <a:t>8/10/2021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B982D-B618-4D9B-9168-29EA38AA06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2FC7D-A202-49C4-8099-2E47F2F4D17B}" type="datetime1">
              <a:rPr lang="en-US" smtClean="0"/>
              <a:t>8/10/2021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B982D-B618-4D9B-9168-29EA38AA06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B0223-F15D-4AD0-A3BE-99D9167E30C7}" type="datetime1">
              <a:rPr lang="en-US" smtClean="0"/>
              <a:t>8/10/2021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B982D-B618-4D9B-9168-29EA38AA06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B4E05-18AF-4911-9F77-A3E9830D239A}" type="datetime1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B982D-B618-4D9B-9168-29EA38AA06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915400" y="0"/>
            <a:ext cx="228600" cy="685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839200" y="0"/>
            <a:ext cx="76200" cy="6858000"/>
          </a:xfrm>
          <a:prstGeom prst="rect">
            <a:avLst/>
          </a:prstGeom>
          <a:solidFill>
            <a:srgbClr val="FFCA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b="1" kern="1200">
          <a:solidFill>
            <a:schemeClr val="tx1"/>
          </a:solidFill>
          <a:latin typeface="Arial Black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16897"/>
            <a:ext cx="8229600" cy="53927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09693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F0AAB53F-FBC3-4C5D-97D4-3070CDAF78D7}" type="datetime1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6509693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6509693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776B982D-B618-4D9B-9168-29EA38AA06A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100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978ED-F766-46DA-9811-EE82D7A51F53}" type="datetime1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B982D-B618-4D9B-9168-29EA38AA06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915400" y="0"/>
            <a:ext cx="228600" cy="685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839200" y="0"/>
            <a:ext cx="76200" cy="6858000"/>
          </a:xfrm>
          <a:prstGeom prst="rect">
            <a:avLst/>
          </a:prstGeom>
          <a:solidFill>
            <a:srgbClr val="FFCA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556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b="1" kern="1200">
          <a:solidFill>
            <a:schemeClr val="tx1"/>
          </a:solidFill>
          <a:latin typeface="Arial Black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1.png"/><Relationship Id="rId5" Type="http://schemas.openxmlformats.org/officeDocument/2006/relationships/image" Target="../media/image43.png"/><Relationship Id="rId4" Type="http://schemas.openxmlformats.org/officeDocument/2006/relationships/image" Target="../media/image8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1.png"/><Relationship Id="rId5" Type="http://schemas.openxmlformats.org/officeDocument/2006/relationships/image" Target="../media/image46.png"/><Relationship Id="rId4" Type="http://schemas.openxmlformats.org/officeDocument/2006/relationships/image" Target="../media/image8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0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10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13" Type="http://schemas.openxmlformats.org/officeDocument/2006/relationships/image" Target="../media/image22.jpg"/><Relationship Id="rId3" Type="http://schemas.openxmlformats.org/officeDocument/2006/relationships/image" Target="../media/image12.jpeg"/><Relationship Id="rId7" Type="http://schemas.openxmlformats.org/officeDocument/2006/relationships/image" Target="../media/image16.jpg"/><Relationship Id="rId12" Type="http://schemas.openxmlformats.org/officeDocument/2006/relationships/image" Target="../media/image2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jpg"/><Relationship Id="rId11" Type="http://schemas.openxmlformats.org/officeDocument/2006/relationships/image" Target="../media/image20.jpg"/><Relationship Id="rId5" Type="http://schemas.openxmlformats.org/officeDocument/2006/relationships/image" Target="../media/image14.jpg"/><Relationship Id="rId10" Type="http://schemas.openxmlformats.org/officeDocument/2006/relationships/image" Target="../media/image19.jpg"/><Relationship Id="rId4" Type="http://schemas.openxmlformats.org/officeDocument/2006/relationships/image" Target="../media/image13.jpeg"/><Relationship Id="rId9" Type="http://schemas.openxmlformats.org/officeDocument/2006/relationships/image" Target="../media/image18.jpg"/><Relationship Id="rId14" Type="http://schemas.openxmlformats.org/officeDocument/2006/relationships/image" Target="../media/image23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g"/><Relationship Id="rId13" Type="http://schemas.openxmlformats.org/officeDocument/2006/relationships/image" Target="../media/image34.jpg"/><Relationship Id="rId3" Type="http://schemas.openxmlformats.org/officeDocument/2006/relationships/image" Target="../media/image24.jpg"/><Relationship Id="rId7" Type="http://schemas.openxmlformats.org/officeDocument/2006/relationships/image" Target="../media/image28.jpg"/><Relationship Id="rId12" Type="http://schemas.openxmlformats.org/officeDocument/2006/relationships/image" Target="../media/image3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7.jpg"/><Relationship Id="rId11" Type="http://schemas.openxmlformats.org/officeDocument/2006/relationships/image" Target="../media/image32.jpg"/><Relationship Id="rId5" Type="http://schemas.openxmlformats.org/officeDocument/2006/relationships/image" Target="../media/image26.jpg"/><Relationship Id="rId10" Type="http://schemas.openxmlformats.org/officeDocument/2006/relationships/image" Target="../media/image31.jpg"/><Relationship Id="rId4" Type="http://schemas.openxmlformats.org/officeDocument/2006/relationships/image" Target="../media/image25.jpg"/><Relationship Id="rId9" Type="http://schemas.openxmlformats.org/officeDocument/2006/relationships/image" Target="../media/image30.jpg"/><Relationship Id="rId14" Type="http://schemas.openxmlformats.org/officeDocument/2006/relationships/image" Target="../media/image35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6.jp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47700" y="762000"/>
            <a:ext cx="8077200" cy="2384425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solidFill>
                  <a:srgbClr val="00B050"/>
                </a:solidFill>
              </a:rPr>
              <a:t>NHẬN DIỆN KHUÔN MẶT ĐEO KHẨU TRANG SỬ DỤNG MẠNG NƠ-RON TÍCH CHẬP TRONG BỐI CẢNH ĐẠI DỊCH COVID-19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47700" y="3810000"/>
            <a:ext cx="7848600" cy="1752600"/>
          </a:xfrm>
        </p:spPr>
        <p:txBody>
          <a:bodyPr/>
          <a:lstStyle/>
          <a:p>
            <a:pPr algn="ctr"/>
            <a:r>
              <a:rPr lang="en-US" dirty="0" err="1"/>
              <a:t>Đặng</a:t>
            </a:r>
            <a:r>
              <a:rPr lang="en-US" dirty="0"/>
              <a:t> Lê Gia </a:t>
            </a:r>
            <a:r>
              <a:rPr lang="en-US" dirty="0" err="1"/>
              <a:t>Vũ</a:t>
            </a:r>
            <a:endParaRPr lang="en-US" dirty="0"/>
          </a:p>
          <a:p>
            <a:pPr algn="ctr"/>
            <a:r>
              <a:rPr lang="en-US" dirty="0" err="1"/>
              <a:t>Khoa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</a:t>
            </a:r>
          </a:p>
          <a:p>
            <a:pPr algn="ctr"/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Ngoại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- Tin </a:t>
            </a:r>
            <a:r>
              <a:rPr lang="en-US" dirty="0" err="1"/>
              <a:t>học</a:t>
            </a:r>
            <a:r>
              <a:rPr lang="en-US" dirty="0"/>
              <a:t> TP.HCM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035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 công trình đã thực hiện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8011"/>
            <a:ext cx="8458200" cy="5331677"/>
          </a:xfrm>
        </p:spPr>
        <p:txBody>
          <a:bodyPr>
            <a:normAutofit fontScale="92500" lnSpcReduction="10000"/>
          </a:bodyPr>
          <a:lstStyle/>
          <a:p>
            <a:r>
              <a:rPr lang="en-US" sz="2600" b="1" dirty="0">
                <a:solidFill>
                  <a:srgbClr val="00B050"/>
                </a:solidFill>
              </a:rPr>
              <a:t>I. B. </a:t>
            </a:r>
            <a:r>
              <a:rPr lang="en-US" sz="2600" b="1" dirty="0" err="1">
                <a:solidFill>
                  <a:srgbClr val="00B050"/>
                </a:solidFill>
              </a:rPr>
              <a:t>Venkateswarlu</a:t>
            </a:r>
            <a:r>
              <a:rPr lang="en-US" sz="2600" b="1" dirty="0">
                <a:solidFill>
                  <a:srgbClr val="00B050"/>
                </a:solidFill>
              </a:rPr>
              <a:t> </a:t>
            </a:r>
            <a:r>
              <a:rPr lang="en-US" sz="2600" b="1" dirty="0" err="1">
                <a:solidFill>
                  <a:srgbClr val="00B050"/>
                </a:solidFill>
              </a:rPr>
              <a:t>và</a:t>
            </a:r>
            <a:r>
              <a:rPr lang="en-US" sz="2600" b="1" dirty="0">
                <a:solidFill>
                  <a:srgbClr val="00B050"/>
                </a:solidFill>
              </a:rPr>
              <a:t> </a:t>
            </a:r>
            <a:r>
              <a:rPr lang="en-US" sz="2600" b="1" dirty="0" err="1">
                <a:solidFill>
                  <a:srgbClr val="00B050"/>
                </a:solidFill>
              </a:rPr>
              <a:t>các</a:t>
            </a:r>
            <a:r>
              <a:rPr lang="en-US" sz="2600" b="1" dirty="0">
                <a:solidFill>
                  <a:srgbClr val="00B050"/>
                </a:solidFill>
              </a:rPr>
              <a:t> </a:t>
            </a:r>
            <a:r>
              <a:rPr lang="en-US" sz="2600" b="1" dirty="0" err="1">
                <a:solidFill>
                  <a:srgbClr val="00B050"/>
                </a:solidFill>
              </a:rPr>
              <a:t>cộng</a:t>
            </a:r>
            <a:r>
              <a:rPr lang="en-US" sz="2600" b="1" dirty="0">
                <a:solidFill>
                  <a:srgbClr val="00B050"/>
                </a:solidFill>
              </a:rPr>
              <a:t> </a:t>
            </a:r>
            <a:r>
              <a:rPr lang="en-US" sz="2600" b="1" dirty="0" err="1">
                <a:solidFill>
                  <a:srgbClr val="00B050"/>
                </a:solidFill>
              </a:rPr>
              <a:t>sự</a:t>
            </a:r>
            <a:r>
              <a:rPr lang="en-US" sz="2600" b="1" dirty="0">
                <a:solidFill>
                  <a:srgbClr val="00B050"/>
                </a:solidFill>
              </a:rPr>
              <a:t> </a:t>
            </a:r>
            <a:r>
              <a:rPr lang="en-US" sz="2600" dirty="0"/>
              <a:t>(2020), "</a:t>
            </a:r>
            <a:r>
              <a:rPr lang="en-US" sz="2600" i="1" dirty="0"/>
              <a:t>Face mask detection using </a:t>
            </a:r>
            <a:r>
              <a:rPr lang="en-US" sz="2600" i="1" dirty="0" err="1"/>
              <a:t>MobileNet</a:t>
            </a:r>
            <a:r>
              <a:rPr lang="en-US" sz="2600" i="1" dirty="0"/>
              <a:t> and Global Pooling Block</a:t>
            </a:r>
            <a:r>
              <a:rPr lang="en-US" sz="2600" dirty="0"/>
              <a:t>" [4] </a:t>
            </a:r>
          </a:p>
          <a:p>
            <a:r>
              <a:rPr lang="en-US" sz="2600" b="1" dirty="0" err="1">
                <a:solidFill>
                  <a:srgbClr val="00B0F0"/>
                </a:solidFill>
              </a:rPr>
              <a:t>Xây</a:t>
            </a:r>
            <a:r>
              <a:rPr lang="en-US" sz="2600" b="1" dirty="0">
                <a:solidFill>
                  <a:srgbClr val="00B0F0"/>
                </a:solidFill>
              </a:rPr>
              <a:t> </a:t>
            </a:r>
            <a:r>
              <a:rPr lang="en-US" sz="2600" b="1" dirty="0" err="1">
                <a:solidFill>
                  <a:srgbClr val="00B0F0"/>
                </a:solidFill>
              </a:rPr>
              <a:t>dựng</a:t>
            </a:r>
            <a:r>
              <a:rPr lang="en-US" sz="2600" b="1" dirty="0">
                <a:solidFill>
                  <a:srgbClr val="00B0F0"/>
                </a:solidFill>
              </a:rPr>
              <a:t> </a:t>
            </a:r>
            <a:r>
              <a:rPr lang="en-US" sz="2600" b="1" dirty="0" err="1">
                <a:solidFill>
                  <a:srgbClr val="00B0F0"/>
                </a:solidFill>
              </a:rPr>
              <a:t>mô</a:t>
            </a:r>
            <a:r>
              <a:rPr lang="en-US" sz="2600" b="1" dirty="0">
                <a:solidFill>
                  <a:srgbClr val="00B0F0"/>
                </a:solidFill>
              </a:rPr>
              <a:t> </a:t>
            </a:r>
            <a:r>
              <a:rPr lang="en-US" sz="2600" b="1" dirty="0" err="1">
                <a:solidFill>
                  <a:srgbClr val="00B0F0"/>
                </a:solidFill>
              </a:rPr>
              <a:t>hình</a:t>
            </a:r>
            <a:endParaRPr lang="en-US" sz="2600" dirty="0"/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Deep learning</a:t>
            </a:r>
          </a:p>
          <a:p>
            <a:pPr lvl="2"/>
            <a:r>
              <a:rPr lang="en-US" b="1" dirty="0" err="1">
                <a:solidFill>
                  <a:srgbClr val="C00000"/>
                </a:solidFill>
              </a:rPr>
              <a:t>MobileNet</a:t>
            </a:r>
            <a:r>
              <a:rPr lang="en-US" b="1" dirty="0">
                <a:solidFill>
                  <a:srgbClr val="C00000"/>
                </a:solidFill>
              </a:rPr>
              <a:t> and Global Pooling Block</a:t>
            </a:r>
          </a:p>
          <a:p>
            <a:pPr lvl="2"/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: </a:t>
            </a:r>
            <a:r>
              <a:rPr lang="en-US" b="1" dirty="0">
                <a:solidFill>
                  <a:srgbClr val="C00000"/>
                </a:solidFill>
              </a:rPr>
              <a:t>99-100%</a:t>
            </a:r>
          </a:p>
          <a:p>
            <a:endParaRPr lang="en-US" b="1" dirty="0">
              <a:solidFill>
                <a:srgbClr val="00B050"/>
              </a:solidFill>
            </a:endParaRPr>
          </a:p>
          <a:p>
            <a:r>
              <a:rPr lang="en-US" sz="2600" b="1" dirty="0" err="1">
                <a:solidFill>
                  <a:srgbClr val="00B050"/>
                </a:solidFill>
              </a:rPr>
              <a:t>Md.Sanzidul</a:t>
            </a:r>
            <a:r>
              <a:rPr lang="en-US" sz="2600" b="1" dirty="0">
                <a:solidFill>
                  <a:srgbClr val="00B050"/>
                </a:solidFill>
              </a:rPr>
              <a:t> Islam </a:t>
            </a:r>
            <a:r>
              <a:rPr lang="en-US" sz="2600" b="1" dirty="0" err="1">
                <a:solidFill>
                  <a:srgbClr val="00B050"/>
                </a:solidFill>
              </a:rPr>
              <a:t>và</a:t>
            </a:r>
            <a:r>
              <a:rPr lang="en-US" sz="2600" b="1" dirty="0">
                <a:solidFill>
                  <a:srgbClr val="00B050"/>
                </a:solidFill>
              </a:rPr>
              <a:t> </a:t>
            </a:r>
            <a:r>
              <a:rPr lang="en-US" sz="2600" b="1" dirty="0" err="1">
                <a:solidFill>
                  <a:srgbClr val="00B050"/>
                </a:solidFill>
              </a:rPr>
              <a:t>các</a:t>
            </a:r>
            <a:r>
              <a:rPr lang="en-US" sz="2600" b="1" dirty="0">
                <a:solidFill>
                  <a:srgbClr val="00B050"/>
                </a:solidFill>
              </a:rPr>
              <a:t> </a:t>
            </a:r>
            <a:r>
              <a:rPr lang="en-US" sz="2600" b="1" dirty="0" err="1">
                <a:solidFill>
                  <a:srgbClr val="00B050"/>
                </a:solidFill>
              </a:rPr>
              <a:t>cộng</a:t>
            </a:r>
            <a:r>
              <a:rPr lang="en-US" sz="2600" b="1" dirty="0">
                <a:solidFill>
                  <a:srgbClr val="00B050"/>
                </a:solidFill>
              </a:rPr>
              <a:t> </a:t>
            </a:r>
            <a:r>
              <a:rPr lang="en-US" sz="2600" b="1" dirty="0" err="1">
                <a:solidFill>
                  <a:srgbClr val="00B050"/>
                </a:solidFill>
              </a:rPr>
              <a:t>sự</a:t>
            </a:r>
            <a:r>
              <a:rPr lang="en-US" sz="2600" b="1" dirty="0">
                <a:solidFill>
                  <a:srgbClr val="00B050"/>
                </a:solidFill>
              </a:rPr>
              <a:t> </a:t>
            </a:r>
            <a:r>
              <a:rPr lang="en-US" sz="2600" dirty="0"/>
              <a:t>(2020), "</a:t>
            </a:r>
            <a:r>
              <a:rPr lang="en-US" sz="2600" i="1" dirty="0" err="1"/>
              <a:t>Adeep</a:t>
            </a:r>
            <a:r>
              <a:rPr lang="en-US" sz="2600" i="1" dirty="0"/>
              <a:t> Learning Based </a:t>
            </a:r>
            <a:r>
              <a:rPr lang="en-US" sz="2600" i="1" dirty="0" err="1"/>
              <a:t>assestive</a:t>
            </a:r>
            <a:r>
              <a:rPr lang="en-US" sz="2600" i="1" dirty="0"/>
              <a:t> system to classify COVID-19 Face Mask for Human Safety with YOLOv3</a:t>
            </a:r>
            <a:r>
              <a:rPr lang="en-US" sz="2600" dirty="0"/>
              <a:t>" [5] </a:t>
            </a:r>
          </a:p>
          <a:p>
            <a:r>
              <a:rPr lang="en-US" sz="2600" b="1" dirty="0" err="1">
                <a:solidFill>
                  <a:srgbClr val="00B0F0"/>
                </a:solidFill>
              </a:rPr>
              <a:t>Xây</a:t>
            </a:r>
            <a:r>
              <a:rPr lang="en-US" sz="2600" b="1" dirty="0">
                <a:solidFill>
                  <a:srgbClr val="00B0F0"/>
                </a:solidFill>
              </a:rPr>
              <a:t> </a:t>
            </a:r>
            <a:r>
              <a:rPr lang="en-US" sz="2600" b="1" dirty="0" err="1">
                <a:solidFill>
                  <a:srgbClr val="00B0F0"/>
                </a:solidFill>
              </a:rPr>
              <a:t>dựng</a:t>
            </a:r>
            <a:r>
              <a:rPr lang="en-US" sz="2600" b="1" dirty="0">
                <a:solidFill>
                  <a:srgbClr val="00B0F0"/>
                </a:solidFill>
              </a:rPr>
              <a:t> </a:t>
            </a:r>
            <a:r>
              <a:rPr lang="en-US" sz="2600" b="1" dirty="0" err="1">
                <a:solidFill>
                  <a:srgbClr val="00B0F0"/>
                </a:solidFill>
              </a:rPr>
              <a:t>mô</a:t>
            </a:r>
            <a:r>
              <a:rPr lang="en-US" sz="2600" b="1" dirty="0">
                <a:solidFill>
                  <a:srgbClr val="00B0F0"/>
                </a:solidFill>
              </a:rPr>
              <a:t> </a:t>
            </a:r>
            <a:r>
              <a:rPr lang="en-US" sz="2600" b="1" dirty="0" err="1">
                <a:solidFill>
                  <a:srgbClr val="00B0F0"/>
                </a:solidFill>
              </a:rPr>
              <a:t>hình</a:t>
            </a:r>
            <a:endParaRPr lang="en-US" sz="2600" dirty="0"/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Deep learning</a:t>
            </a:r>
          </a:p>
          <a:p>
            <a:pPr lvl="2"/>
            <a:r>
              <a:rPr lang="en-US" b="1" dirty="0">
                <a:solidFill>
                  <a:srgbClr val="C00000"/>
                </a:solidFill>
              </a:rPr>
              <a:t>YOLOv3</a:t>
            </a:r>
          </a:p>
          <a:p>
            <a:pPr lvl="2"/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: </a:t>
            </a:r>
            <a:r>
              <a:rPr lang="en-US" b="1" dirty="0">
                <a:solidFill>
                  <a:srgbClr val="C00000"/>
                </a:solidFill>
              </a:rPr>
              <a:t>96%</a:t>
            </a:r>
          </a:p>
        </p:txBody>
      </p:sp>
    </p:spTree>
    <p:extLst>
      <p:ext uri="{BB962C8B-B14F-4D97-AF65-F5344CB8AC3E}">
        <p14:creationId xmlns:p14="http://schemas.microsoft.com/office/powerpoint/2010/main" val="4197677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Mô hình đề xuất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78011"/>
                <a:ext cx="8686800" cy="5331677"/>
              </a:xfrm>
            </p:spPr>
            <p:txBody>
              <a:bodyPr/>
              <a:lstStyle/>
              <a:p>
                <a:r>
                  <a:rPr lang="en-US" b="1" dirty="0">
                    <a:solidFill>
                      <a:srgbClr val="00B050"/>
                    </a:solidFill>
                  </a:rPr>
                  <a:t>Đầu </a:t>
                </a:r>
                <a:r>
                  <a:rPr lang="en-US" b="1" dirty="0" err="1">
                    <a:solidFill>
                      <a:srgbClr val="00B050"/>
                    </a:solidFill>
                  </a:rPr>
                  <a:t>vào</a:t>
                </a:r>
                <a:r>
                  <a:rPr lang="en-US" b="1" dirty="0">
                    <a:solidFill>
                      <a:srgbClr val="00B050"/>
                    </a:solidFill>
                  </a:rPr>
                  <a:t> </a:t>
                </a:r>
                <a:r>
                  <a:rPr lang="en-US" b="1" dirty="0" err="1">
                    <a:solidFill>
                      <a:srgbClr val="00B050"/>
                    </a:solidFill>
                  </a:rPr>
                  <a:t>của</a:t>
                </a:r>
                <a:r>
                  <a:rPr lang="en-US" b="1" dirty="0">
                    <a:solidFill>
                      <a:srgbClr val="00B050"/>
                    </a:solidFill>
                  </a:rPr>
                  <a:t> </a:t>
                </a:r>
                <a:r>
                  <a:rPr lang="en-US" b="1" dirty="0" err="1">
                    <a:solidFill>
                      <a:srgbClr val="00B050"/>
                    </a:solidFill>
                  </a:rPr>
                  <a:t>mạng</a:t>
                </a:r>
                <a:endParaRPr lang="en-US" b="1" dirty="0">
                  <a:solidFill>
                    <a:srgbClr val="00B050"/>
                  </a:solidFill>
                </a:endParaRPr>
              </a:p>
              <a:p>
                <a:pPr lvl="1"/>
                <a:r>
                  <a:rPr lang="en-US" dirty="0" err="1"/>
                  <a:t>Đưa</a:t>
                </a:r>
                <a:r>
                  <a:rPr lang="en-US" dirty="0"/>
                  <a:t> </a:t>
                </a:r>
                <a:r>
                  <a:rPr lang="en-US" dirty="0" err="1"/>
                  <a:t>về</a:t>
                </a:r>
                <a:r>
                  <a:rPr lang="en-US" dirty="0"/>
                  <a:t> </a:t>
                </a:r>
                <a:r>
                  <a:rPr lang="en-US" dirty="0" err="1"/>
                  <a:t>kích</a:t>
                </a:r>
                <a:r>
                  <a:rPr lang="en-US" dirty="0"/>
                  <a:t> </a:t>
                </a:r>
                <a:r>
                  <a:rPr lang="en-US" dirty="0" err="1"/>
                  <a:t>thước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𝑤𝑖𝑑𝑡h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h𝑒𝑖𝑔h𝑡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𝑑𝑒𝑝𝑡h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224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224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,3)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 err="1"/>
                  <a:t>Chuẩn</a:t>
                </a:r>
                <a:r>
                  <a:rPr lang="en-US" dirty="0"/>
                  <a:t> </a:t>
                </a:r>
                <a:r>
                  <a:rPr lang="en-US" dirty="0" err="1"/>
                  <a:t>hóa</a:t>
                </a:r>
                <a:r>
                  <a:rPr lang="en-US" dirty="0"/>
                  <a:t> </a:t>
                </a:r>
                <a:r>
                  <a:rPr lang="en-US" dirty="0" err="1"/>
                  <a:t>đặc</a:t>
                </a:r>
                <a:r>
                  <a:rPr lang="en-US" dirty="0"/>
                  <a:t> </a:t>
                </a:r>
                <a:r>
                  <a:rPr lang="en-US" dirty="0" err="1"/>
                  <a:t>trưng</a:t>
                </a:r>
                <a:r>
                  <a:rPr lang="en-US" dirty="0"/>
                  <a:t>: </a:t>
                </a:r>
                <a:r>
                  <a:rPr lang="en-US" dirty="0" err="1"/>
                  <a:t>các</a:t>
                </a:r>
                <a:r>
                  <a:rPr lang="en-US" dirty="0"/>
                  <a:t> </a:t>
                </a:r>
                <a:r>
                  <a:rPr lang="en-US" dirty="0" err="1"/>
                  <a:t>đặc</a:t>
                </a:r>
                <a:r>
                  <a:rPr lang="en-US" dirty="0"/>
                  <a:t> </a:t>
                </a:r>
                <a:r>
                  <a:rPr lang="en-US" dirty="0" err="1"/>
                  <a:t>trưng</a:t>
                </a:r>
                <a:r>
                  <a:rPr lang="en-US" dirty="0"/>
                  <a:t> </a:t>
                </a:r>
                <a:r>
                  <a:rPr lang="en-US" dirty="0" err="1"/>
                  <a:t>có</a:t>
                </a:r>
                <a:r>
                  <a:rPr lang="en-US" dirty="0"/>
                  <a:t> </a:t>
                </a:r>
                <a:r>
                  <a:rPr lang="en-US" dirty="0" err="1"/>
                  <a:t>tầm</a:t>
                </a:r>
                <a:r>
                  <a:rPr lang="en-US" dirty="0"/>
                  <a:t> </a:t>
                </a:r>
                <a:r>
                  <a:rPr lang="en-US" dirty="0" err="1"/>
                  <a:t>quan</a:t>
                </a:r>
                <a:r>
                  <a:rPr lang="en-US" dirty="0"/>
                  <a:t> </a:t>
                </a:r>
                <a:r>
                  <a:rPr lang="en-US" dirty="0" err="1"/>
                  <a:t>trọng</a:t>
                </a:r>
                <a:r>
                  <a:rPr lang="en-US" dirty="0"/>
                  <a:t> </a:t>
                </a:r>
                <a:r>
                  <a:rPr lang="en-US" dirty="0" err="1"/>
                  <a:t>như</a:t>
                </a:r>
                <a:r>
                  <a:rPr lang="en-US" dirty="0"/>
                  <a:t> </a:t>
                </a:r>
                <a:r>
                  <a:rPr lang="en-US" dirty="0" err="1"/>
                  <a:t>nhau</a:t>
                </a:r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78011"/>
                <a:ext cx="8686800" cy="5331677"/>
              </a:xfrm>
              <a:blipFill>
                <a:blip r:embed="rId2"/>
                <a:stretch>
                  <a:fillRect l="-912" t="-1029" r="-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914400" y="3048000"/>
            <a:ext cx="2286000" cy="2590800"/>
            <a:chOff x="384" y="672"/>
            <a:chExt cx="1968" cy="2198"/>
          </a:xfrm>
        </p:grpSpPr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1008" y="2016"/>
              <a:ext cx="1344" cy="576"/>
            </a:xfrm>
            <a:custGeom>
              <a:avLst/>
              <a:gdLst>
                <a:gd name="T0" fmla="*/ 0 w 1344"/>
                <a:gd name="T1" fmla="*/ 816 h 816"/>
                <a:gd name="T2" fmla="*/ 672 w 1344"/>
                <a:gd name="T3" fmla="*/ 0 h 816"/>
                <a:gd name="T4" fmla="*/ 1344 w 1344"/>
                <a:gd name="T5" fmla="*/ 816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4" h="816">
                  <a:moveTo>
                    <a:pt x="0" y="816"/>
                  </a:moveTo>
                  <a:cubicBezTo>
                    <a:pt x="224" y="408"/>
                    <a:pt x="448" y="0"/>
                    <a:pt x="672" y="0"/>
                  </a:cubicBezTo>
                  <a:cubicBezTo>
                    <a:pt x="896" y="0"/>
                    <a:pt x="1248" y="672"/>
                    <a:pt x="1344" y="816"/>
                  </a:cubicBezTo>
                </a:path>
              </a:pathLst>
            </a:custGeom>
            <a:noFill/>
            <a:ln w="19050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384" y="672"/>
              <a:ext cx="528" cy="1920"/>
            </a:xfrm>
            <a:custGeom>
              <a:avLst/>
              <a:gdLst>
                <a:gd name="T0" fmla="*/ 0 w 1344"/>
                <a:gd name="T1" fmla="*/ 816 h 816"/>
                <a:gd name="T2" fmla="*/ 672 w 1344"/>
                <a:gd name="T3" fmla="*/ 0 h 816"/>
                <a:gd name="T4" fmla="*/ 1344 w 1344"/>
                <a:gd name="T5" fmla="*/ 816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4" h="816">
                  <a:moveTo>
                    <a:pt x="0" y="816"/>
                  </a:moveTo>
                  <a:cubicBezTo>
                    <a:pt x="224" y="408"/>
                    <a:pt x="448" y="0"/>
                    <a:pt x="672" y="0"/>
                  </a:cubicBezTo>
                  <a:cubicBezTo>
                    <a:pt x="896" y="0"/>
                    <a:pt x="1248" y="672"/>
                    <a:pt x="1344" y="816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1119" y="2352"/>
              <a:ext cx="1056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/>
              <a:r>
                <a:rPr lang="fr-FR" altLang="en-US" b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Đặc trưng Z</a:t>
              </a:r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 flipV="1">
              <a:off x="395" y="1514"/>
              <a:ext cx="352" cy="1075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/>
            <a:lstStyle/>
            <a:p>
              <a:pPr algn="l" eaLnBrk="1" hangingPunct="1"/>
              <a:r>
                <a:rPr lang="fr-FR" altLang="en-US" b="0">
                  <a:solidFill>
                    <a:srgbClr val="FF0000"/>
                  </a:solidFill>
                  <a:latin typeface="Times New Roman" panose="02020603050405020304" pitchFamily="18" charset="0"/>
                </a:rPr>
                <a:t>Đặt trưng A</a:t>
              </a:r>
            </a:p>
          </p:txBody>
        </p:sp>
      </p:grpSp>
      <p:grpSp>
        <p:nvGrpSpPr>
          <p:cNvPr id="11" name="Group 9"/>
          <p:cNvGrpSpPr>
            <a:grpSpLocks/>
          </p:cNvGrpSpPr>
          <p:nvPr/>
        </p:nvGrpSpPr>
        <p:grpSpPr bwMode="auto">
          <a:xfrm>
            <a:off x="5943600" y="4154488"/>
            <a:ext cx="2590800" cy="1484312"/>
            <a:chOff x="3264" y="1440"/>
            <a:chExt cx="2160" cy="1430"/>
          </a:xfrm>
        </p:grpSpPr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4416" y="1440"/>
              <a:ext cx="1008" cy="1152"/>
            </a:xfrm>
            <a:custGeom>
              <a:avLst/>
              <a:gdLst>
                <a:gd name="T0" fmla="*/ 0 w 1344"/>
                <a:gd name="T1" fmla="*/ 816 h 816"/>
                <a:gd name="T2" fmla="*/ 672 w 1344"/>
                <a:gd name="T3" fmla="*/ 0 h 816"/>
                <a:gd name="T4" fmla="*/ 1344 w 1344"/>
                <a:gd name="T5" fmla="*/ 816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4" h="816">
                  <a:moveTo>
                    <a:pt x="0" y="816"/>
                  </a:moveTo>
                  <a:cubicBezTo>
                    <a:pt x="224" y="408"/>
                    <a:pt x="448" y="0"/>
                    <a:pt x="672" y="0"/>
                  </a:cubicBezTo>
                  <a:cubicBezTo>
                    <a:pt x="896" y="0"/>
                    <a:pt x="1248" y="672"/>
                    <a:pt x="1344" y="816"/>
                  </a:cubicBezTo>
                </a:path>
              </a:pathLst>
            </a:custGeom>
            <a:noFill/>
            <a:ln w="19050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4368" y="2352"/>
              <a:ext cx="1056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/>
              <a:r>
                <a:rPr lang="fr-FR" altLang="en-US" b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Đặc trưng Z</a:t>
              </a:r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 flipV="1">
              <a:off x="3537" y="1717"/>
              <a:ext cx="352" cy="987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/>
            <a:lstStyle/>
            <a:p>
              <a:pPr algn="l" eaLnBrk="1" hangingPunct="1"/>
              <a:r>
                <a:rPr lang="fr-FR" altLang="en-US" b="0">
                  <a:solidFill>
                    <a:srgbClr val="FF0000"/>
                  </a:solidFill>
                </a:rPr>
                <a:t>Đặt trưng</a:t>
              </a:r>
              <a:r>
                <a:rPr lang="fr-FR" altLang="en-US" b="0">
                  <a:solidFill>
                    <a:srgbClr val="FF0000"/>
                  </a:solidFill>
                  <a:latin typeface="Times New Roman" panose="02020603050405020304" pitchFamily="18" charset="0"/>
                </a:rPr>
                <a:t> A</a:t>
              </a:r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3264" y="1440"/>
              <a:ext cx="1008" cy="1152"/>
            </a:xfrm>
            <a:custGeom>
              <a:avLst/>
              <a:gdLst>
                <a:gd name="T0" fmla="*/ 0 w 1344"/>
                <a:gd name="T1" fmla="*/ 816 h 816"/>
                <a:gd name="T2" fmla="*/ 672 w 1344"/>
                <a:gd name="T3" fmla="*/ 0 h 816"/>
                <a:gd name="T4" fmla="*/ 1344 w 1344"/>
                <a:gd name="T5" fmla="*/ 816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4" h="816">
                  <a:moveTo>
                    <a:pt x="0" y="816"/>
                  </a:moveTo>
                  <a:cubicBezTo>
                    <a:pt x="224" y="408"/>
                    <a:pt x="448" y="0"/>
                    <a:pt x="672" y="0"/>
                  </a:cubicBezTo>
                  <a:cubicBezTo>
                    <a:pt x="896" y="0"/>
                    <a:pt x="1248" y="672"/>
                    <a:pt x="1344" y="816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936505" y="4273541"/>
                <a:ext cx="1270989" cy="521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6505" y="4273541"/>
                <a:ext cx="1270989" cy="5212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ight Arrow 20"/>
          <p:cNvSpPr/>
          <p:nvPr/>
        </p:nvSpPr>
        <p:spPr>
          <a:xfrm>
            <a:off x="3938363" y="4799751"/>
            <a:ext cx="1397495" cy="589696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Chuẩn hóa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626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Mô hình đề xuất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225" y="1447800"/>
            <a:ext cx="8229600" cy="4936717"/>
          </a:xfrm>
        </p:spPr>
        <p:txBody>
          <a:bodyPr/>
          <a:lstStyle/>
          <a:p>
            <a:r>
              <a:rPr lang="en-US" b="1">
                <a:solidFill>
                  <a:srgbClr val="00B050"/>
                </a:solidFill>
              </a:rPr>
              <a:t>Đầu ra của mạng</a:t>
            </a:r>
          </a:p>
          <a:p>
            <a:pPr lvl="1"/>
            <a:r>
              <a:rPr lang="en-US"/>
              <a:t>2 neurons mô tả xác suất phân bố của hai lớp dữ liệu</a:t>
            </a:r>
          </a:p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171E7AE-4784-4D21-9F0D-938358436F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30" y="3238500"/>
            <a:ext cx="837423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223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Mô hình đề xuất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b="1" dirty="0" err="1">
                    <a:solidFill>
                      <a:srgbClr val="00B050"/>
                    </a:solidFill>
                  </a:rPr>
                  <a:t>Kiến</a:t>
                </a:r>
                <a:r>
                  <a:rPr lang="en-US" b="1" dirty="0">
                    <a:solidFill>
                      <a:srgbClr val="00B050"/>
                    </a:solidFill>
                  </a:rPr>
                  <a:t> </a:t>
                </a:r>
                <a:r>
                  <a:rPr lang="en-US" b="1" dirty="0" err="1">
                    <a:solidFill>
                      <a:srgbClr val="00B050"/>
                    </a:solidFill>
                  </a:rPr>
                  <a:t>trúc</a:t>
                </a:r>
                <a:r>
                  <a:rPr lang="en-US" b="1" dirty="0">
                    <a:solidFill>
                      <a:srgbClr val="00B050"/>
                    </a:solidFill>
                  </a:rPr>
                  <a:t> Inverted Residual Block : </a:t>
                </a:r>
                <a:r>
                  <a:rPr lang="en-US" dirty="0" err="1"/>
                  <a:t>gồm</a:t>
                </a:r>
                <a:r>
                  <a:rPr lang="en-US" dirty="0"/>
                  <a:t> 3 </a:t>
                </a:r>
                <a:r>
                  <a:rPr lang="en-US" dirty="0" err="1"/>
                  <a:t>khối</a:t>
                </a:r>
                <a:endParaRPr lang="en-US" dirty="0"/>
              </a:p>
              <a:p>
                <a:pPr lvl="1">
                  <a:lnSpc>
                    <a:spcPct val="150000"/>
                  </a:lnSpc>
                </a:pPr>
                <a:r>
                  <a:rPr lang="en-US" dirty="0" err="1"/>
                  <a:t>Khối</a:t>
                </a:r>
                <a:r>
                  <a:rPr lang="en-US" dirty="0"/>
                  <a:t> </a:t>
                </a:r>
                <a:r>
                  <a:rPr lang="en-US" dirty="0" err="1"/>
                  <a:t>thứ</a:t>
                </a:r>
                <a:r>
                  <a:rPr lang="en-US" dirty="0"/>
                  <a:t> 1: convolution </a:t>
                </a:r>
                <a:r>
                  <a:rPr lang="en-US" dirty="0" err="1"/>
                  <a:t>có</a:t>
                </a:r>
                <a:r>
                  <a:rPr lang="en-US" dirty="0"/>
                  <a:t> filter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</m:t>
                    </m:r>
                  </m:oMath>
                </a14:m>
                <a:endParaRPr lang="en-US" dirty="0"/>
              </a:p>
              <a:p>
                <a:pPr lvl="1">
                  <a:lnSpc>
                    <a:spcPct val="150000"/>
                  </a:lnSpc>
                </a:pPr>
                <a:r>
                  <a:rPr lang="en-US" dirty="0" err="1"/>
                  <a:t>Khối</a:t>
                </a:r>
                <a:r>
                  <a:rPr lang="en-US" dirty="0"/>
                  <a:t> </a:t>
                </a:r>
                <a:r>
                  <a:rPr lang="en-US" dirty="0" err="1"/>
                  <a:t>thứ</a:t>
                </a:r>
                <a:r>
                  <a:rPr lang="en-US" dirty="0"/>
                  <a:t> 2: </a:t>
                </a:r>
                <a:r>
                  <a:rPr lang="en-US" dirty="0" err="1"/>
                  <a:t>depthwise</a:t>
                </a:r>
                <a:r>
                  <a:rPr lang="en-US" dirty="0"/>
                  <a:t> </a:t>
                </a:r>
                <a:r>
                  <a:rPr lang="en-US" dirty="0" err="1"/>
                  <a:t>có</a:t>
                </a:r>
                <a:r>
                  <a:rPr lang="en-US" dirty="0"/>
                  <a:t> filter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</m:oMath>
                </a14:m>
                <a:endParaRPr lang="en-US" dirty="0"/>
              </a:p>
              <a:p>
                <a:pPr lvl="1">
                  <a:lnSpc>
                    <a:spcPct val="150000"/>
                  </a:lnSpc>
                </a:pPr>
                <a:r>
                  <a:rPr lang="en-US" dirty="0" err="1"/>
                  <a:t>Khối</a:t>
                </a:r>
                <a:r>
                  <a:rPr lang="en-US" dirty="0"/>
                  <a:t> </a:t>
                </a:r>
                <a:r>
                  <a:rPr lang="en-US" dirty="0" err="1"/>
                  <a:t>thứ</a:t>
                </a:r>
                <a:r>
                  <a:rPr lang="en-US" dirty="0"/>
                  <a:t> 3: convolution </a:t>
                </a:r>
                <a:r>
                  <a:rPr lang="en-US" dirty="0" err="1"/>
                  <a:t>có</a:t>
                </a:r>
                <a:r>
                  <a:rPr lang="en-US" dirty="0"/>
                  <a:t> filter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934119" y="4230707"/>
                <a:ext cx="1905001" cy="370506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 </m:t>
                    </m:r>
                  </m:oMath>
                </a14:m>
                <a:r>
                  <a:rPr lang="en-US" sz="1600">
                    <a:solidFill>
                      <a:schemeClr val="tx1"/>
                    </a:solidFill>
                  </a:rPr>
                  <a:t>conv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4119" y="4230707"/>
                <a:ext cx="1905001" cy="370506"/>
              </a:xfrm>
              <a:prstGeom prst="rect">
                <a:avLst/>
              </a:prstGeom>
              <a:blipFill>
                <a:blip r:embed="rId4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2934118" y="4930397"/>
                <a:ext cx="1905001" cy="370506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×3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depthwise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4118" y="4930397"/>
                <a:ext cx="1905001" cy="370506"/>
              </a:xfrm>
              <a:prstGeom prst="rect">
                <a:avLst/>
              </a:prstGeom>
              <a:blipFill>
                <a:blip r:embed="rId5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934117" y="5630087"/>
                <a:ext cx="1905001" cy="370506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 </m:t>
                    </m:r>
                  </m:oMath>
                </a14:m>
                <a:r>
                  <a:rPr lang="en-US" sz="1600">
                    <a:solidFill>
                      <a:schemeClr val="tx1"/>
                    </a:solidFill>
                  </a:rPr>
                  <a:t>conv</a:t>
                </a: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4117" y="5630087"/>
                <a:ext cx="1905001" cy="370506"/>
              </a:xfrm>
              <a:prstGeom prst="rect">
                <a:avLst/>
              </a:prstGeom>
              <a:blipFill>
                <a:blip r:embed="rId6"/>
                <a:stretch>
                  <a:fillRect b="-14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>
            <a:stCxn id="6" idx="2"/>
            <a:endCxn id="7" idx="0"/>
          </p:cNvCxnSpPr>
          <p:nvPr/>
        </p:nvCxnSpPr>
        <p:spPr>
          <a:xfrm flipH="1">
            <a:off x="3886619" y="4601213"/>
            <a:ext cx="1" cy="329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2"/>
            <a:endCxn id="8" idx="0"/>
          </p:cNvCxnSpPr>
          <p:nvPr/>
        </p:nvCxnSpPr>
        <p:spPr>
          <a:xfrm flipH="1">
            <a:off x="3886618" y="5300903"/>
            <a:ext cx="1" cy="329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2"/>
          </p:cNvCxnSpPr>
          <p:nvPr/>
        </p:nvCxnSpPr>
        <p:spPr>
          <a:xfrm>
            <a:off x="3886618" y="6000593"/>
            <a:ext cx="0" cy="329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6" idx="0"/>
          </p:cNvCxnSpPr>
          <p:nvPr/>
        </p:nvCxnSpPr>
        <p:spPr>
          <a:xfrm>
            <a:off x="3886618" y="3758105"/>
            <a:ext cx="2" cy="472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867400" y="6057822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inverted residual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46077" y="4930397"/>
            <a:ext cx="1877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khối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trong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inverted residual</a:t>
            </a:r>
          </a:p>
        </p:txBody>
      </p:sp>
      <p:sp>
        <p:nvSpPr>
          <p:cNvPr id="9" name="Left Brace 8"/>
          <p:cNvSpPr/>
          <p:nvPr/>
        </p:nvSpPr>
        <p:spPr>
          <a:xfrm>
            <a:off x="2512391" y="4172166"/>
            <a:ext cx="375581" cy="1885793"/>
          </a:xfrm>
          <a:prstGeom prst="leftBrac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C7B4208-9361-4914-B1AC-F78326829E4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806" y="4415960"/>
            <a:ext cx="3830587" cy="1558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9278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Mô hình đề xuất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b="1" dirty="0" err="1">
                    <a:solidFill>
                      <a:srgbClr val="00B050"/>
                    </a:solidFill>
                  </a:rPr>
                  <a:t>Kiến</a:t>
                </a:r>
                <a:r>
                  <a:rPr lang="en-US" b="1" dirty="0">
                    <a:solidFill>
                      <a:srgbClr val="00B050"/>
                    </a:solidFill>
                  </a:rPr>
                  <a:t> </a:t>
                </a:r>
                <a:r>
                  <a:rPr lang="en-US" b="1" dirty="0" err="1">
                    <a:solidFill>
                      <a:srgbClr val="00B050"/>
                    </a:solidFill>
                  </a:rPr>
                  <a:t>trúc</a:t>
                </a:r>
                <a:r>
                  <a:rPr lang="en-US" b="1" dirty="0">
                    <a:solidFill>
                      <a:srgbClr val="00B050"/>
                    </a:solidFill>
                  </a:rPr>
                  <a:t> Bottleneck Residual Block: </a:t>
                </a:r>
                <a:r>
                  <a:rPr lang="en-US" dirty="0" err="1"/>
                  <a:t>gồm</a:t>
                </a:r>
                <a:r>
                  <a:rPr lang="en-US" dirty="0"/>
                  <a:t> 3 </a:t>
                </a:r>
                <a:r>
                  <a:rPr lang="en-US" dirty="0" err="1"/>
                  <a:t>khối</a:t>
                </a:r>
                <a:endParaRPr lang="en-US" dirty="0"/>
              </a:p>
              <a:p>
                <a:pPr lvl="1">
                  <a:lnSpc>
                    <a:spcPct val="150000"/>
                  </a:lnSpc>
                </a:pPr>
                <a:r>
                  <a:rPr lang="en-US" dirty="0" err="1"/>
                  <a:t>Khối</a:t>
                </a:r>
                <a:r>
                  <a:rPr lang="en-US" dirty="0"/>
                  <a:t> </a:t>
                </a:r>
                <a:r>
                  <a:rPr lang="en-US" dirty="0" err="1"/>
                  <a:t>thứ</a:t>
                </a:r>
                <a:r>
                  <a:rPr lang="en-US" dirty="0"/>
                  <a:t> 1: convolution </a:t>
                </a:r>
                <a:r>
                  <a:rPr lang="en-US" dirty="0" err="1"/>
                  <a:t>có</a:t>
                </a:r>
                <a:r>
                  <a:rPr lang="en-US" dirty="0"/>
                  <a:t> filter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</m:t>
                    </m:r>
                  </m:oMath>
                </a14:m>
                <a:endParaRPr lang="en-US" dirty="0"/>
              </a:p>
              <a:p>
                <a:pPr lvl="1">
                  <a:lnSpc>
                    <a:spcPct val="150000"/>
                  </a:lnSpc>
                </a:pPr>
                <a:r>
                  <a:rPr lang="en-US" dirty="0" err="1"/>
                  <a:t>Khối</a:t>
                </a:r>
                <a:r>
                  <a:rPr lang="en-US" dirty="0"/>
                  <a:t> </a:t>
                </a:r>
                <a:r>
                  <a:rPr lang="en-US" dirty="0" err="1"/>
                  <a:t>thứ</a:t>
                </a:r>
                <a:r>
                  <a:rPr lang="en-US" dirty="0"/>
                  <a:t> 2: convolution </a:t>
                </a:r>
                <a:r>
                  <a:rPr lang="en-US" dirty="0" err="1"/>
                  <a:t>có</a:t>
                </a:r>
                <a:r>
                  <a:rPr lang="en-US" dirty="0"/>
                  <a:t> filter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</m:oMath>
                </a14:m>
                <a:endParaRPr lang="en-US" dirty="0"/>
              </a:p>
              <a:p>
                <a:pPr lvl="1">
                  <a:lnSpc>
                    <a:spcPct val="150000"/>
                  </a:lnSpc>
                </a:pPr>
                <a:r>
                  <a:rPr lang="en-US" dirty="0" err="1"/>
                  <a:t>Khối</a:t>
                </a:r>
                <a:r>
                  <a:rPr lang="en-US" dirty="0"/>
                  <a:t> </a:t>
                </a:r>
                <a:r>
                  <a:rPr lang="en-US" dirty="0" err="1"/>
                  <a:t>thứ</a:t>
                </a:r>
                <a:r>
                  <a:rPr lang="en-US" dirty="0"/>
                  <a:t> 3: convolution </a:t>
                </a:r>
                <a:r>
                  <a:rPr lang="en-US" dirty="0" err="1"/>
                  <a:t>có</a:t>
                </a:r>
                <a:r>
                  <a:rPr lang="en-US" dirty="0"/>
                  <a:t> filter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934119" y="4230707"/>
                <a:ext cx="1905001" cy="370506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 </m:t>
                    </m:r>
                  </m:oMath>
                </a14:m>
                <a:r>
                  <a:rPr lang="en-US" sz="1600">
                    <a:solidFill>
                      <a:schemeClr val="tx1"/>
                    </a:solidFill>
                  </a:rPr>
                  <a:t>conv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4119" y="4230707"/>
                <a:ext cx="1905001" cy="370506"/>
              </a:xfrm>
              <a:prstGeom prst="rect">
                <a:avLst/>
              </a:prstGeom>
              <a:blipFill>
                <a:blip r:embed="rId4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2934118" y="4930397"/>
                <a:ext cx="1905001" cy="370506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×3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conv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4118" y="4930397"/>
                <a:ext cx="1905001" cy="37050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934117" y="5630087"/>
                <a:ext cx="1905001" cy="370506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 </m:t>
                    </m:r>
                  </m:oMath>
                </a14:m>
                <a:r>
                  <a:rPr lang="en-US" sz="1600">
                    <a:solidFill>
                      <a:schemeClr val="tx1"/>
                    </a:solidFill>
                  </a:rPr>
                  <a:t>conv</a:t>
                </a: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4117" y="5630087"/>
                <a:ext cx="1905001" cy="370506"/>
              </a:xfrm>
              <a:prstGeom prst="rect">
                <a:avLst/>
              </a:prstGeom>
              <a:blipFill>
                <a:blip r:embed="rId6"/>
                <a:stretch>
                  <a:fillRect b="-14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>
            <a:stCxn id="6" idx="2"/>
            <a:endCxn id="7" idx="0"/>
          </p:cNvCxnSpPr>
          <p:nvPr/>
        </p:nvCxnSpPr>
        <p:spPr>
          <a:xfrm flipH="1">
            <a:off x="3886619" y="4601213"/>
            <a:ext cx="1" cy="329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2"/>
            <a:endCxn id="8" idx="0"/>
          </p:cNvCxnSpPr>
          <p:nvPr/>
        </p:nvCxnSpPr>
        <p:spPr>
          <a:xfrm flipH="1">
            <a:off x="3886618" y="5300903"/>
            <a:ext cx="1" cy="329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2"/>
          </p:cNvCxnSpPr>
          <p:nvPr/>
        </p:nvCxnSpPr>
        <p:spPr>
          <a:xfrm>
            <a:off x="3886618" y="6000593"/>
            <a:ext cx="0" cy="329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6" idx="0"/>
          </p:cNvCxnSpPr>
          <p:nvPr/>
        </p:nvCxnSpPr>
        <p:spPr>
          <a:xfrm>
            <a:off x="3886618" y="3758105"/>
            <a:ext cx="2" cy="472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365206" y="6057959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residual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61256" y="4930397"/>
            <a:ext cx="2108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khối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trong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bottleneck residual</a:t>
            </a:r>
          </a:p>
        </p:txBody>
      </p:sp>
      <p:sp>
        <p:nvSpPr>
          <p:cNvPr id="9" name="Left Brace 8"/>
          <p:cNvSpPr/>
          <p:nvPr/>
        </p:nvSpPr>
        <p:spPr>
          <a:xfrm>
            <a:off x="2512391" y="4172166"/>
            <a:ext cx="375581" cy="1885793"/>
          </a:xfrm>
          <a:prstGeom prst="leftBrac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C731B2-8B75-4203-B9D7-134AB9CCBDE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9330" y="4092400"/>
            <a:ext cx="3960879" cy="17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736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Mô hình đề xuất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b="1" dirty="0" err="1">
                    <a:solidFill>
                      <a:srgbClr val="00B050"/>
                    </a:solidFill>
                  </a:rPr>
                  <a:t>Kiến</a:t>
                </a:r>
                <a:r>
                  <a:rPr lang="en-US" b="1" dirty="0">
                    <a:solidFill>
                      <a:srgbClr val="00B050"/>
                    </a:solidFill>
                  </a:rPr>
                  <a:t> </a:t>
                </a:r>
                <a:r>
                  <a:rPr lang="en-US" b="1" dirty="0" err="1">
                    <a:solidFill>
                      <a:srgbClr val="00B050"/>
                    </a:solidFill>
                  </a:rPr>
                  <a:t>trúc</a:t>
                </a:r>
                <a:r>
                  <a:rPr lang="en-US" b="1" dirty="0">
                    <a:solidFill>
                      <a:srgbClr val="00B050"/>
                    </a:solidFill>
                  </a:rPr>
                  <a:t> </a:t>
                </a:r>
                <a:r>
                  <a:rPr lang="en-US" b="1" dirty="0" err="1">
                    <a:solidFill>
                      <a:srgbClr val="00B050"/>
                    </a:solidFill>
                  </a:rPr>
                  <a:t>mạng</a:t>
                </a:r>
                <a:endParaRPr lang="en-US" b="1" dirty="0">
                  <a:solidFill>
                    <a:srgbClr val="00B050"/>
                  </a:solidFill>
                </a:endParaRPr>
              </a:p>
              <a:p>
                <a:pPr lvl="1"/>
                <a:r>
                  <a:rPr lang="en-US" dirty="0"/>
                  <a:t>1 </a:t>
                </a:r>
                <a:r>
                  <a:rPr lang="en-US" dirty="0" err="1"/>
                  <a:t>tầng</a:t>
                </a:r>
                <a:r>
                  <a:rPr lang="en-US" dirty="0"/>
                  <a:t> convolution 64 filters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×3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7 bottleneck residual units</a:t>
                </a:r>
              </a:p>
              <a:p>
                <a:pPr lvl="1"/>
                <a:r>
                  <a:rPr lang="en-US" dirty="0"/>
                  <a:t>1 </a:t>
                </a:r>
                <a:r>
                  <a:rPr lang="en-US" dirty="0" err="1"/>
                  <a:t>tầng</a:t>
                </a:r>
                <a:r>
                  <a:rPr lang="en-US" dirty="0"/>
                  <a:t> fully connected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 err="1"/>
                  <a:t>Tổng</a:t>
                </a:r>
                <a:r>
                  <a:rPr lang="en-US" dirty="0"/>
                  <a:t> </a:t>
                </a:r>
                <a:r>
                  <a:rPr lang="en-US" dirty="0" err="1"/>
                  <a:t>số</a:t>
                </a:r>
                <a:r>
                  <a:rPr lang="en-US" dirty="0"/>
                  <a:t> </a:t>
                </a:r>
                <a:r>
                  <a:rPr lang="en-US" dirty="0" err="1"/>
                  <a:t>tham</a:t>
                </a:r>
                <a:r>
                  <a:rPr lang="en-US" dirty="0"/>
                  <a:t> </a:t>
                </a:r>
                <a:r>
                  <a:rPr lang="en-US" dirty="0" err="1"/>
                  <a:t>số</a:t>
                </a:r>
                <a:r>
                  <a:rPr lang="en-US" dirty="0"/>
                  <a:t> </a:t>
                </a:r>
                <a:r>
                  <a:rPr lang="en-US" dirty="0" err="1"/>
                  <a:t>của</a:t>
                </a:r>
                <a:r>
                  <a:rPr lang="en-US" dirty="0"/>
                  <a:t> </a:t>
                </a:r>
                <a:r>
                  <a:rPr lang="en-US" dirty="0" err="1"/>
                  <a:t>mô</a:t>
                </a:r>
                <a:r>
                  <a:rPr lang="en-US" dirty="0"/>
                  <a:t> </a:t>
                </a:r>
                <a:r>
                  <a:rPr lang="en-US" dirty="0" err="1"/>
                  <a:t>hình</a:t>
                </a:r>
                <a:r>
                  <a:rPr lang="en-US" dirty="0"/>
                  <a:t>: </a:t>
                </a:r>
                <a:r>
                  <a:rPr lang="en-US" b="1" dirty="0">
                    <a:solidFill>
                      <a:srgbClr val="FF0000"/>
                    </a:solidFill>
                  </a:rPr>
                  <a:t>2,422,210 </a:t>
                </a:r>
                <a:r>
                  <a:rPr lang="en-US" dirty="0" err="1"/>
                  <a:t>tham</a:t>
                </a:r>
                <a:r>
                  <a:rPr lang="en-US" dirty="0"/>
                  <a:t> </a:t>
                </a:r>
                <a:r>
                  <a:rPr lang="en-US" dirty="0" err="1"/>
                  <a:t>số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029"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9C23CB26-56B2-4DE3-89BA-FC03053195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971800"/>
            <a:ext cx="4247614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9329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Mô hình đề xuất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/>
                  <a:t>Fully connected layer với Softmax</a:t>
                </a:r>
              </a:p>
              <a:p>
                <a:endParaRPr lang="en-US"/>
              </a:p>
              <a:p>
                <a:endParaRPr lang="en-US"/>
              </a:p>
              <a:p>
                <a:endParaRPr lang="en-US"/>
              </a:p>
              <a:p>
                <a:endParaRPr lang="en-US"/>
              </a:p>
              <a:p>
                <a:r>
                  <a:rPr lang="en-US"/>
                  <a:t>Trong đó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b="0" i="1">
                    <a:latin typeface="Cambria Math" panose="02040503050406030204" pitchFamily="18" charset="0"/>
                  </a:rPr>
                  <a:t> </a:t>
                </a:r>
                <a:r>
                  <a:rPr lang="en-US" b="0"/>
                  <a:t>là số lượng lớp</a:t>
                </a:r>
                <a:endParaRPr lang="en-US" b="0" i="1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/>
                  <a:t> giá trị output của mỗi lớp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/>
                  <a:t> giá trị xác xuất ở lớp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/>
              </a:p>
              <a:p>
                <a:pPr lvl="1"/>
                <a:endParaRPr lang="en-US"/>
              </a:p>
              <a:p>
                <a:pPr lvl="1"/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0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4"/>
              <p:cNvSpPr txBox="1">
                <a:spLocks noChangeArrowheads="1"/>
              </p:cNvSpPr>
              <p:nvPr/>
            </p:nvSpPr>
            <p:spPr bwMode="auto">
              <a:xfrm>
                <a:off x="3047752" y="2133600"/>
                <a:ext cx="3048496" cy="1132939"/>
              </a:xfrm>
              <a:prstGeom prst="rect">
                <a:avLst/>
              </a:prstGeom>
              <a:solidFill>
                <a:schemeClr val="bg1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292100" dist="139700" dir="2700000" algn="ctr" rotWithShape="0">
                  <a:srgbClr val="000000">
                    <a:alpha val="43137"/>
                  </a:srgbClr>
                </a:outerShdw>
              </a:effectLst>
            </p:spPr>
            <p:txBody>
              <a:bodyPr wrap="square">
                <a:spAutoFit/>
              </a:bodyPr>
              <a:lstStyle>
                <a:lvl1pPr>
                  <a:defRPr sz="1600" b="1">
                    <a:solidFill>
                      <a:schemeClr val="tx2"/>
                    </a:solidFill>
                    <a:latin typeface="Arial" charset="0"/>
                    <a:cs typeface="Times New Roman" pitchFamily="18" charset="0"/>
                  </a:defRPr>
                </a:lvl1pPr>
                <a:lvl2pPr marL="742950" indent="-285750">
                  <a:defRPr sz="1600" b="1">
                    <a:solidFill>
                      <a:schemeClr val="tx2"/>
                    </a:solidFill>
                    <a:latin typeface="Arial" charset="0"/>
                    <a:cs typeface="Times New Roman" pitchFamily="18" charset="0"/>
                  </a:defRPr>
                </a:lvl2pPr>
                <a:lvl3pPr marL="1143000" indent="-228600">
                  <a:defRPr sz="1600" b="1">
                    <a:solidFill>
                      <a:schemeClr val="tx2"/>
                    </a:solidFill>
                    <a:latin typeface="Arial" charset="0"/>
                    <a:cs typeface="Times New Roman" pitchFamily="18" charset="0"/>
                  </a:defRPr>
                </a:lvl3pPr>
                <a:lvl4pPr marL="1600200" indent="-228600">
                  <a:defRPr sz="1600" b="1">
                    <a:solidFill>
                      <a:schemeClr val="tx2"/>
                    </a:solidFill>
                    <a:latin typeface="Arial" charset="0"/>
                    <a:cs typeface="Times New Roman" pitchFamily="18" charset="0"/>
                  </a:defRPr>
                </a:lvl4pPr>
                <a:lvl5pPr marL="2057400" indent="-228600">
                  <a:defRPr sz="1600" b="1">
                    <a:solidFill>
                      <a:schemeClr val="tx2"/>
                    </a:solidFill>
                    <a:latin typeface="Arial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2"/>
                    </a:solidFill>
                    <a:latin typeface="Arial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2"/>
                    </a:solidFill>
                    <a:latin typeface="Arial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2"/>
                    </a:solidFill>
                    <a:latin typeface="Arial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2"/>
                    </a:solidFill>
                    <a:latin typeface="Arial" charset="0"/>
                    <a:cs typeface="Times New Roman" pitchFamily="18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𝒌</m:t>
                              </m:r>
                              <m:r>
                                <m:rPr>
                                  <m:brk/>
                                </m:rP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sup>
                            <m:e>
                              <m:sSup>
                                <m:sSupPr>
                                  <m:ctrlPr>
                                    <a:rPr 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sz="2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𝑜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𝒌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, 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280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7752" y="2133600"/>
                <a:ext cx="3048496" cy="11329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292100" dist="139700" dir="2700000" algn="ctr" rotWithShape="0">
                  <a:srgbClr val="000000">
                    <a:alpha val="43137"/>
                  </a:srgb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32227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Huấn luyện mạng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>
                    <a:solidFill>
                      <a:srgbClr val="00B050"/>
                    </a:solidFill>
                  </a:rPr>
                  <a:t>Hàm lỗi (loss function)</a:t>
                </a:r>
                <a:r>
                  <a:rPr lang="en-US"/>
                  <a:t>: </a:t>
                </a:r>
                <a:r>
                  <a:rPr lang="en-US" dirty="0"/>
                  <a:t>Binary Cross-Entropy </a:t>
                </a:r>
              </a:p>
              <a:p>
                <a:pPr lvl="1"/>
                <a:endParaRPr lang="en-US" dirty="0"/>
              </a:p>
              <a:p>
                <a:pPr lvl="1"/>
                <a:endParaRPr lang="en-US"/>
              </a:p>
              <a:p>
                <a:pPr lvl="1"/>
                <a:endParaRPr lang="en-US"/>
              </a:p>
              <a:p>
                <a:pPr lvl="1"/>
                <a:endParaRPr lang="en-US"/>
              </a:p>
              <a:p>
                <a:pPr lvl="1"/>
                <a:r>
                  <a:rPr lang="en-US"/>
                  <a:t>Trong đó</a:t>
                </a:r>
                <a:endParaRPr lang="en-US" dirty="0"/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en-US" err="1"/>
                  <a:t>là</a:t>
                </a:r>
                <a:r>
                  <a:rPr lang="en-US"/>
                  <a:t> nhãn thật của </a:t>
                </a:r>
                <a:r>
                  <a:rPr lang="en-US" dirty="0" err="1"/>
                  <a:t>điểm</a:t>
                </a:r>
                <a:r>
                  <a:rPr lang="en-US" dirty="0"/>
                  <a:t> </a:t>
                </a:r>
                <a:r>
                  <a:rPr lang="en-US" dirty="0" err="1"/>
                  <a:t>dữ</a:t>
                </a:r>
                <a:r>
                  <a:rPr lang="en-US" dirty="0"/>
                  <a:t> </a:t>
                </a:r>
                <a:r>
                  <a:rPr lang="en-US" dirty="0" err="1"/>
                  <a:t>liệu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là</a:t>
                </a:r>
                <a:r>
                  <a:rPr lang="en-US" dirty="0"/>
                  <a:t> </a:t>
                </a:r>
                <a:r>
                  <a:rPr lang="en-US" dirty="0" err="1"/>
                  <a:t>giá</a:t>
                </a:r>
                <a:r>
                  <a:rPr lang="en-US" dirty="0"/>
                  <a:t> </a:t>
                </a:r>
                <a:r>
                  <a:rPr lang="en-US" dirty="0" err="1"/>
                  <a:t>trị</a:t>
                </a:r>
                <a:r>
                  <a:rPr lang="en-US" dirty="0"/>
                  <a:t> </a:t>
                </a:r>
                <a:r>
                  <a:rPr lang="en-US" err="1"/>
                  <a:t>dự</a:t>
                </a:r>
                <a:r>
                  <a:rPr lang="en-US"/>
                  <a:t> đoán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/>
                  <a:t> là số lượng dữ liệu training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0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Box 4"/>
              <p:cNvSpPr txBox="1">
                <a:spLocks noChangeArrowheads="1"/>
              </p:cNvSpPr>
              <p:nvPr/>
            </p:nvSpPr>
            <p:spPr bwMode="auto">
              <a:xfrm>
                <a:off x="1257176" y="1981200"/>
                <a:ext cx="6629648" cy="932628"/>
              </a:xfrm>
              <a:prstGeom prst="rect">
                <a:avLst/>
              </a:prstGeom>
              <a:solidFill>
                <a:schemeClr val="bg1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292100" dist="139700" dir="2700000" algn="ctr" rotWithShape="0">
                  <a:srgbClr val="000000">
                    <a:alpha val="43137"/>
                  </a:srgbClr>
                </a:outerShdw>
              </a:effectLst>
            </p:spPr>
            <p:txBody>
              <a:bodyPr wrap="square">
                <a:spAutoFit/>
              </a:bodyPr>
              <a:lstStyle>
                <a:lvl1pPr>
                  <a:defRPr sz="1600" b="1">
                    <a:solidFill>
                      <a:schemeClr val="tx2"/>
                    </a:solidFill>
                    <a:latin typeface="Arial" charset="0"/>
                    <a:cs typeface="Times New Roman" pitchFamily="18" charset="0"/>
                  </a:defRPr>
                </a:lvl1pPr>
                <a:lvl2pPr marL="742950" indent="-285750">
                  <a:defRPr sz="1600" b="1">
                    <a:solidFill>
                      <a:schemeClr val="tx2"/>
                    </a:solidFill>
                    <a:latin typeface="Arial" charset="0"/>
                    <a:cs typeface="Times New Roman" pitchFamily="18" charset="0"/>
                  </a:defRPr>
                </a:lvl2pPr>
                <a:lvl3pPr marL="1143000" indent="-228600">
                  <a:defRPr sz="1600" b="1">
                    <a:solidFill>
                      <a:schemeClr val="tx2"/>
                    </a:solidFill>
                    <a:latin typeface="Arial" charset="0"/>
                    <a:cs typeface="Times New Roman" pitchFamily="18" charset="0"/>
                  </a:defRPr>
                </a:lvl3pPr>
                <a:lvl4pPr marL="1600200" indent="-228600">
                  <a:defRPr sz="1600" b="1">
                    <a:solidFill>
                      <a:schemeClr val="tx2"/>
                    </a:solidFill>
                    <a:latin typeface="Arial" charset="0"/>
                    <a:cs typeface="Times New Roman" pitchFamily="18" charset="0"/>
                  </a:defRPr>
                </a:lvl4pPr>
                <a:lvl5pPr marL="2057400" indent="-228600">
                  <a:defRPr sz="1600" b="1">
                    <a:solidFill>
                      <a:schemeClr val="tx2"/>
                    </a:solidFill>
                    <a:latin typeface="Arial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2"/>
                    </a:solidFill>
                    <a:latin typeface="Arial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2"/>
                    </a:solidFill>
                    <a:latin typeface="Arial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2"/>
                    </a:solidFill>
                    <a:latin typeface="Arial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2"/>
                    </a:solidFill>
                    <a:latin typeface="Arial" charset="0"/>
                    <a:cs typeface="Times New Roman" pitchFamily="18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ctrlPr>
                                <a:rPr lang="en-US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func>
                                <m:func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00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sz="2000" i="1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2000" i="1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  <m:sup>
                                          <m:r>
                                            <a:rPr lang="en-US" sz="20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20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20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func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  <m:func>
                                <m:func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p>
                                        <m:sSupPr>
                                          <m:ctrlPr>
                                            <a:rPr lang="en-US" sz="200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sz="2000" i="1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2000" i="1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  <m:sup>
                                          <m:r>
                                            <a:rPr lang="en-US" sz="20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20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20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57176" y="1981200"/>
                <a:ext cx="6629648" cy="9326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292100" dist="139700" dir="2700000" algn="ctr" rotWithShape="0">
                  <a:srgbClr val="000000">
                    <a:alpha val="43137"/>
                  </a:srgb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47256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Huấn luyện mạng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00B050"/>
                </a:solidFill>
              </a:rPr>
              <a:t>Phương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err="1">
                <a:solidFill>
                  <a:srgbClr val="00B050"/>
                </a:solidFill>
              </a:rPr>
              <a:t>pháp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err="1">
                <a:solidFill>
                  <a:srgbClr val="00B050"/>
                </a:solidFill>
              </a:rPr>
              <a:t>khởi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err="1">
                <a:solidFill>
                  <a:srgbClr val="00B050"/>
                </a:solidFill>
              </a:rPr>
              <a:t>tạo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err="1">
                <a:solidFill>
                  <a:srgbClr val="00B050"/>
                </a:solidFill>
              </a:rPr>
              <a:t>các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err="1">
                <a:solidFill>
                  <a:srgbClr val="00B050"/>
                </a:solidFill>
              </a:rPr>
              <a:t>trọng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err="1">
                <a:solidFill>
                  <a:srgbClr val="00B050"/>
                </a:solidFill>
              </a:rPr>
              <a:t>số</a:t>
            </a:r>
            <a:endParaRPr lang="en-US" b="1" dirty="0">
              <a:solidFill>
                <a:srgbClr val="00B050"/>
              </a:solidFill>
            </a:endParaRPr>
          </a:p>
          <a:p>
            <a:pPr lvl="1"/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b="1" dirty="0" err="1"/>
              <a:t>Kaiming</a:t>
            </a:r>
            <a:r>
              <a:rPr lang="en-US" b="1" dirty="0"/>
              <a:t> He</a:t>
            </a:r>
          </a:p>
          <a:p>
            <a:endParaRPr lang="en-US" b="1" dirty="0">
              <a:solidFill>
                <a:srgbClr val="00B050"/>
              </a:solidFill>
            </a:endParaRPr>
          </a:p>
          <a:p>
            <a:r>
              <a:rPr lang="en-US" b="1" dirty="0" err="1">
                <a:solidFill>
                  <a:srgbClr val="00B050"/>
                </a:solidFill>
              </a:rPr>
              <a:t>Phương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err="1">
                <a:solidFill>
                  <a:srgbClr val="00B050"/>
                </a:solidFill>
              </a:rPr>
              <a:t>pháp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err="1">
                <a:solidFill>
                  <a:srgbClr val="00B050"/>
                </a:solidFill>
              </a:rPr>
              <a:t>tối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err="1">
                <a:solidFill>
                  <a:srgbClr val="00B050"/>
                </a:solidFill>
              </a:rPr>
              <a:t>ưu</a:t>
            </a:r>
            <a:r>
              <a:rPr lang="en-US" b="1" dirty="0">
                <a:solidFill>
                  <a:srgbClr val="00B050"/>
                </a:solidFill>
              </a:rPr>
              <a:t> (optimization method)</a:t>
            </a:r>
          </a:p>
          <a:p>
            <a:pPr lvl="1"/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b="1" dirty="0"/>
              <a:t>Stochastic Gradient Descent </a:t>
            </a:r>
            <a:r>
              <a:rPr lang="en-US" dirty="0"/>
              <a:t>(SGD)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b="1" dirty="0"/>
              <a:t>momentum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Learning rate: ban </a:t>
            </a:r>
            <a:r>
              <a:rPr lang="en-US" dirty="0" err="1"/>
              <a:t>đầu</a:t>
            </a:r>
            <a:r>
              <a:rPr lang="en-US" dirty="0"/>
              <a:t> = 0.01</a:t>
            </a:r>
          </a:p>
          <a:p>
            <a:pPr lvl="2"/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0.1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dừng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5 epochs</a:t>
            </a:r>
          </a:p>
          <a:p>
            <a:pPr lvl="2"/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0.00001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1245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1677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B050"/>
                </a:solidFill>
              </a:rPr>
              <a:t>Cấu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err="1">
                <a:solidFill>
                  <a:srgbClr val="00B050"/>
                </a:solidFill>
              </a:rPr>
              <a:t>hình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err="1">
                <a:solidFill>
                  <a:srgbClr val="00B050"/>
                </a:solidFill>
              </a:rPr>
              <a:t>máy</a:t>
            </a:r>
            <a:endParaRPr lang="en-US" b="1" dirty="0">
              <a:solidFill>
                <a:srgbClr val="00B050"/>
              </a:solidFill>
            </a:endParaRPr>
          </a:p>
          <a:p>
            <a:pPr lvl="1"/>
            <a:r>
              <a:rPr lang="en-US" b="1" dirty="0" err="1">
                <a:solidFill>
                  <a:srgbClr val="00B0F0"/>
                </a:solidFill>
              </a:rPr>
              <a:t>Phần</a:t>
            </a:r>
            <a:r>
              <a:rPr lang="en-US" b="1" dirty="0">
                <a:solidFill>
                  <a:srgbClr val="00B0F0"/>
                </a:solidFill>
              </a:rPr>
              <a:t> </a:t>
            </a:r>
            <a:r>
              <a:rPr lang="en-US" b="1" dirty="0" err="1">
                <a:solidFill>
                  <a:srgbClr val="00B0F0"/>
                </a:solidFill>
              </a:rPr>
              <a:t>cứng</a:t>
            </a:r>
            <a:endParaRPr lang="en-US" b="1" dirty="0">
              <a:solidFill>
                <a:srgbClr val="00B0F0"/>
              </a:solidFill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b="1" dirty="0" err="1">
                <a:solidFill>
                  <a:srgbClr val="00B0F0"/>
                </a:solidFill>
              </a:rPr>
              <a:t>Phần</a:t>
            </a:r>
            <a:r>
              <a:rPr lang="en-US" b="1" dirty="0">
                <a:solidFill>
                  <a:srgbClr val="00B0F0"/>
                </a:solidFill>
              </a:rPr>
              <a:t> </a:t>
            </a:r>
            <a:r>
              <a:rPr lang="en-US" b="1" dirty="0" err="1">
                <a:solidFill>
                  <a:srgbClr val="00B0F0"/>
                </a:solidFill>
              </a:rPr>
              <a:t>mềm</a:t>
            </a:r>
            <a:endParaRPr lang="en-US" b="1" dirty="0">
              <a:solidFill>
                <a:srgbClr val="00B0F0"/>
              </a:solidFill>
            </a:endParaRPr>
          </a:p>
          <a:p>
            <a:pPr lvl="2"/>
            <a:r>
              <a:rPr lang="en-US" dirty="0"/>
              <a:t>OS: Windows® 10</a:t>
            </a:r>
          </a:p>
          <a:p>
            <a:pPr lvl="2"/>
            <a:r>
              <a:rPr lang="en-US" dirty="0"/>
              <a:t>Python® 3.9.6, </a:t>
            </a:r>
            <a:r>
              <a:rPr lang="en-US" dirty="0" err="1"/>
              <a:t>Keras</a:t>
            </a:r>
            <a:r>
              <a:rPr lang="en-US" dirty="0"/>
              <a:t>® 2.4.3, TensorFlow®2.5.0</a:t>
            </a:r>
          </a:p>
          <a:p>
            <a:pPr lvl="2"/>
            <a:r>
              <a:rPr lang="en-US" dirty="0"/>
              <a:t>CUDA 11.4/</a:t>
            </a:r>
            <a:r>
              <a:rPr lang="en-US" dirty="0" err="1"/>
              <a:t>cuDNN</a:t>
            </a:r>
            <a:r>
              <a:rPr lang="en-US" dirty="0"/>
              <a:t> 7.2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555E0E-DBEE-4A24-8EA9-A7B943DD58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117" y="990600"/>
            <a:ext cx="5719451" cy="3762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85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xuất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400013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Training data: </a:t>
            </a:r>
            <a:r>
              <a:rPr lang="en-US" dirty="0"/>
              <a:t>80%</a:t>
            </a:r>
          </a:p>
          <a:p>
            <a:endParaRPr lang="en-US" dirty="0"/>
          </a:p>
          <a:p>
            <a:r>
              <a:rPr lang="en-US" b="1" dirty="0">
                <a:solidFill>
                  <a:srgbClr val="00B050"/>
                </a:solidFill>
              </a:rPr>
              <a:t>Testing data: </a:t>
            </a:r>
            <a:r>
              <a:rPr lang="en-US" dirty="0"/>
              <a:t>20%</a:t>
            </a:r>
          </a:p>
          <a:p>
            <a:endParaRPr lang="en-US" dirty="0"/>
          </a:p>
          <a:p>
            <a:r>
              <a:rPr lang="en-US" b="1" dirty="0">
                <a:solidFill>
                  <a:srgbClr val="00B050"/>
                </a:solidFill>
              </a:rPr>
              <a:t>Batch size: </a:t>
            </a:r>
            <a:r>
              <a:rPr lang="en-US" dirty="0"/>
              <a:t>32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chạy</a:t>
            </a:r>
            <a:endParaRPr lang="en-US" dirty="0"/>
          </a:p>
          <a:p>
            <a:endParaRPr lang="en-US" dirty="0"/>
          </a:p>
          <a:p>
            <a:r>
              <a:rPr lang="en-US" b="1" dirty="0">
                <a:solidFill>
                  <a:srgbClr val="00B050"/>
                </a:solidFill>
              </a:rPr>
              <a:t>Epochs: </a:t>
            </a:r>
            <a:r>
              <a:rPr lang="en-US" dirty="0"/>
              <a:t>20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lặp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7035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>
                <a:solidFill>
                  <a:srgbClr val="00B050"/>
                </a:solidFill>
              </a:rPr>
              <a:t>Biểu đồ huấn luyện</a:t>
            </a:r>
          </a:p>
          <a:p>
            <a:pPr lvl="1"/>
            <a:r>
              <a:rPr lang="en-US"/>
              <a:t>Lỗi huấn luyện và lỗi validation giảm đều</a:t>
            </a:r>
          </a:p>
          <a:p>
            <a:pPr lvl="1"/>
            <a:r>
              <a:rPr lang="en-US"/>
              <a:t>Độ chính xác của tập validation càng ngày càng tiệm cận nhau và tăng đều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ECABE2-3ED0-452E-8A97-7F2B5D3DEB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2819400"/>
            <a:ext cx="5127648" cy="3845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2829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 err="1">
                <a:solidFill>
                  <a:srgbClr val="00B050"/>
                </a:solidFill>
              </a:rPr>
              <a:t>Kết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err="1">
                <a:solidFill>
                  <a:srgbClr val="00B050"/>
                </a:solidFill>
              </a:rPr>
              <a:t>quả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err="1">
                <a:solidFill>
                  <a:srgbClr val="00B050"/>
                </a:solidFill>
              </a:rPr>
              <a:t>thực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err="1">
                <a:solidFill>
                  <a:srgbClr val="00B050"/>
                </a:solidFill>
              </a:rPr>
              <a:t>nghiệm</a:t>
            </a:r>
            <a:endParaRPr lang="en-US" b="1" dirty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 lvl="1">
              <a:lnSpc>
                <a:spcPct val="150000"/>
              </a:lnSpc>
            </a:pP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: </a:t>
            </a:r>
            <a:r>
              <a:rPr lang="en-US" b="1" dirty="0">
                <a:solidFill>
                  <a:srgbClr val="C00000"/>
                </a:solidFill>
              </a:rPr>
              <a:t>99%</a:t>
            </a:r>
          </a:p>
          <a:p>
            <a:pPr lvl="1">
              <a:lnSpc>
                <a:spcPct val="150000"/>
              </a:lnSpc>
            </a:pP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MD.Sanzidul</a:t>
            </a:r>
            <a:r>
              <a:rPr lang="en-US" dirty="0"/>
              <a:t> Islam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cộng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(2020): </a:t>
            </a:r>
            <a:r>
              <a:rPr lang="en-US" b="1" dirty="0">
                <a:solidFill>
                  <a:srgbClr val="C00000"/>
                </a:solidFill>
              </a:rPr>
              <a:t>96%</a:t>
            </a:r>
          </a:p>
        </p:txBody>
      </p:sp>
      <p:graphicFrame>
        <p:nvGraphicFramePr>
          <p:cNvPr id="5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7424020"/>
              </p:ext>
            </p:extLst>
          </p:nvPr>
        </p:nvGraphicFramePr>
        <p:xfrm>
          <a:off x="342900" y="2133600"/>
          <a:ext cx="84582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1700">
                  <a:extLst>
                    <a:ext uri="{9D8B030D-6E8A-4147-A177-3AD203B41FA5}">
                      <a16:colId xmlns:a16="http://schemas.microsoft.com/office/drawing/2014/main" val="283922522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914684008"/>
                    </a:ext>
                  </a:extLst>
                </a:gridCol>
                <a:gridCol w="1379220">
                  <a:extLst>
                    <a:ext uri="{9D8B030D-6E8A-4147-A177-3AD203B41FA5}">
                      <a16:colId xmlns:a16="http://schemas.microsoft.com/office/drawing/2014/main" val="2143714980"/>
                    </a:ext>
                  </a:extLst>
                </a:gridCol>
                <a:gridCol w="1691640">
                  <a:extLst>
                    <a:ext uri="{9D8B030D-6E8A-4147-A177-3AD203B41FA5}">
                      <a16:colId xmlns:a16="http://schemas.microsoft.com/office/drawing/2014/main" val="1460008597"/>
                    </a:ext>
                  </a:extLst>
                </a:gridCol>
                <a:gridCol w="1691640">
                  <a:extLst>
                    <a:ext uri="{9D8B030D-6E8A-4147-A177-3AD203B41FA5}">
                      <a16:colId xmlns:a16="http://schemas.microsoft.com/office/drawing/2014/main" val="9064435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precision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recall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f1-score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support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6298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Without mask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386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670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With mask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433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595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Average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819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1480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31722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luận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 err="1">
                    <a:solidFill>
                      <a:srgbClr val="00B050"/>
                    </a:solidFill>
                  </a:rPr>
                  <a:t>Đã</a:t>
                </a:r>
                <a:r>
                  <a:rPr lang="en-US" b="1" dirty="0">
                    <a:solidFill>
                      <a:srgbClr val="00B050"/>
                    </a:solidFill>
                  </a:rPr>
                  <a:t> </a:t>
                </a:r>
                <a:r>
                  <a:rPr lang="en-US" b="1" dirty="0" err="1">
                    <a:solidFill>
                      <a:srgbClr val="00B050"/>
                    </a:solidFill>
                  </a:rPr>
                  <a:t>thực</a:t>
                </a:r>
                <a:r>
                  <a:rPr lang="en-US" b="1" dirty="0">
                    <a:solidFill>
                      <a:srgbClr val="00B050"/>
                    </a:solidFill>
                  </a:rPr>
                  <a:t> </a:t>
                </a:r>
                <a:r>
                  <a:rPr lang="en-US" b="1" dirty="0" err="1">
                    <a:solidFill>
                      <a:srgbClr val="00B050"/>
                    </a:solidFill>
                  </a:rPr>
                  <a:t>hiện</a:t>
                </a:r>
                <a:endParaRPr lang="en-US" b="1" dirty="0">
                  <a:solidFill>
                    <a:srgbClr val="00B050"/>
                  </a:solidFill>
                </a:endParaRPr>
              </a:p>
              <a:p>
                <a:pPr lvl="1"/>
                <a:r>
                  <a:rPr lang="en-US" dirty="0" err="1"/>
                  <a:t>Đã</a:t>
                </a:r>
                <a:r>
                  <a:rPr lang="en-US" dirty="0"/>
                  <a:t> </a:t>
                </a:r>
                <a:r>
                  <a:rPr lang="en-US" dirty="0" err="1"/>
                  <a:t>xây</a:t>
                </a:r>
                <a:r>
                  <a:rPr lang="en-US" dirty="0"/>
                  <a:t> </a:t>
                </a:r>
                <a:r>
                  <a:rPr lang="en-US" dirty="0" err="1"/>
                  <a:t>dựng</a:t>
                </a:r>
                <a:r>
                  <a:rPr lang="en-US" dirty="0"/>
                  <a:t> </a:t>
                </a:r>
                <a:r>
                  <a:rPr lang="en-US" dirty="0" err="1"/>
                  <a:t>được</a:t>
                </a:r>
                <a:r>
                  <a:rPr lang="en-US" dirty="0"/>
                  <a:t> </a:t>
                </a:r>
                <a:r>
                  <a:rPr lang="en-US" dirty="0" err="1"/>
                  <a:t>mô</a:t>
                </a:r>
                <a:r>
                  <a:rPr lang="en-US" dirty="0"/>
                  <a:t> </a:t>
                </a:r>
                <a:r>
                  <a:rPr lang="en-US" dirty="0" err="1"/>
                  <a:t>hình</a:t>
                </a:r>
                <a:r>
                  <a:rPr lang="en-US" dirty="0"/>
                  <a:t> </a:t>
                </a:r>
                <a:r>
                  <a:rPr lang="en-US" dirty="0" err="1"/>
                  <a:t>phân</a:t>
                </a:r>
                <a:r>
                  <a:rPr lang="en-US" dirty="0"/>
                  <a:t> </a:t>
                </a:r>
                <a:r>
                  <a:rPr lang="en-US" dirty="0" err="1"/>
                  <a:t>lớp</a:t>
                </a:r>
                <a:r>
                  <a:rPr lang="en-US" dirty="0"/>
                  <a:t> </a:t>
                </a:r>
                <a:r>
                  <a:rPr lang="en-US" dirty="0" err="1"/>
                  <a:t>tốt</a:t>
                </a:r>
                <a:endParaRPr lang="en-US" dirty="0"/>
              </a:p>
              <a:p>
                <a:pPr lvl="1"/>
                <a:r>
                  <a:rPr lang="en-US" dirty="0" err="1"/>
                  <a:t>Đạt</a:t>
                </a:r>
                <a:r>
                  <a:rPr lang="en-US" dirty="0"/>
                  <a:t> </a:t>
                </a:r>
                <a:r>
                  <a:rPr lang="en-US" dirty="0" err="1"/>
                  <a:t>độ</a:t>
                </a:r>
                <a:r>
                  <a:rPr lang="en-US" dirty="0"/>
                  <a:t> </a:t>
                </a:r>
                <a:r>
                  <a:rPr lang="en-US" dirty="0" err="1"/>
                  <a:t>chính</a:t>
                </a:r>
                <a:r>
                  <a:rPr lang="en-US" dirty="0"/>
                  <a:t> </a:t>
                </a:r>
                <a:r>
                  <a:rPr lang="en-US" dirty="0" err="1"/>
                  <a:t>xác</a:t>
                </a:r>
                <a:r>
                  <a:rPr lang="en-US" dirty="0"/>
                  <a:t> </a:t>
                </a:r>
                <a:r>
                  <a:rPr lang="en-US" dirty="0" err="1"/>
                  <a:t>khá</a:t>
                </a:r>
                <a:r>
                  <a:rPr lang="en-US" dirty="0"/>
                  <a:t> </a:t>
                </a:r>
                <a:r>
                  <a:rPr lang="en-US" dirty="0" err="1"/>
                  <a:t>cao</a:t>
                </a:r>
                <a:r>
                  <a:rPr lang="en-US" dirty="0"/>
                  <a:t>: </a:t>
                </a:r>
                <a:r>
                  <a:rPr lang="en-US" b="1" dirty="0">
                    <a:solidFill>
                      <a:srgbClr val="00B050"/>
                    </a:solidFill>
                  </a:rPr>
                  <a:t>99%</a:t>
                </a:r>
              </a:p>
              <a:p>
                <a:pPr lvl="1"/>
                <a:r>
                  <a:rPr lang="en-US" dirty="0" err="1"/>
                  <a:t>Nhận</a:t>
                </a:r>
                <a:r>
                  <a:rPr lang="en-US" dirty="0"/>
                  <a:t> </a:t>
                </a:r>
                <a:r>
                  <a:rPr lang="en-US" dirty="0" err="1"/>
                  <a:t>diện</a:t>
                </a:r>
                <a:r>
                  <a:rPr lang="en-US" dirty="0"/>
                  <a:t> </a:t>
                </a:r>
                <a:r>
                  <a:rPr lang="en-US" dirty="0" err="1"/>
                  <a:t>được</a:t>
                </a:r>
                <a:r>
                  <a:rPr lang="en-US" dirty="0"/>
                  <a:t> </a:t>
                </a:r>
                <a:r>
                  <a:rPr lang="en-US" dirty="0" err="1"/>
                  <a:t>nhiều</a:t>
                </a:r>
                <a:r>
                  <a:rPr lang="en-US" dirty="0"/>
                  <a:t> </a:t>
                </a:r>
                <a:r>
                  <a:rPr lang="en-US" dirty="0" err="1"/>
                  <a:t>khuôn</a:t>
                </a:r>
                <a:r>
                  <a:rPr lang="en-US" dirty="0"/>
                  <a:t> </a:t>
                </a:r>
                <a:r>
                  <a:rPr lang="en-US" dirty="0" err="1"/>
                  <a:t>mặt</a:t>
                </a:r>
                <a:r>
                  <a:rPr lang="en-US" dirty="0"/>
                  <a:t> </a:t>
                </a:r>
                <a:r>
                  <a:rPr lang="en-US" dirty="0" err="1"/>
                  <a:t>cùng</a:t>
                </a:r>
                <a:r>
                  <a:rPr lang="en-US" dirty="0"/>
                  <a:t> </a:t>
                </a:r>
                <a:r>
                  <a:rPr lang="en-US" dirty="0" err="1"/>
                  <a:t>một</a:t>
                </a:r>
                <a:r>
                  <a:rPr lang="en-US" dirty="0"/>
                  <a:t> </a:t>
                </a:r>
                <a:r>
                  <a:rPr lang="en-US" dirty="0" err="1"/>
                  <a:t>lúc</a:t>
                </a:r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b="1" dirty="0" err="1">
                    <a:solidFill>
                      <a:srgbClr val="00B050"/>
                    </a:solidFill>
                  </a:rPr>
                  <a:t>Bước</a:t>
                </a:r>
                <a:r>
                  <a:rPr lang="en-US" b="1" dirty="0">
                    <a:solidFill>
                      <a:srgbClr val="00B050"/>
                    </a:solidFill>
                  </a:rPr>
                  <a:t> </a:t>
                </a:r>
                <a:r>
                  <a:rPr lang="en-US" b="1" dirty="0" err="1">
                    <a:solidFill>
                      <a:srgbClr val="00B050"/>
                    </a:solidFill>
                  </a:rPr>
                  <a:t>tiếp</a:t>
                </a:r>
                <a:r>
                  <a:rPr lang="en-US" b="1" dirty="0">
                    <a:solidFill>
                      <a:srgbClr val="00B050"/>
                    </a:solidFill>
                  </a:rPr>
                  <a:t> </a:t>
                </a:r>
                <a:r>
                  <a:rPr lang="en-US" b="1" dirty="0" err="1">
                    <a:solidFill>
                      <a:srgbClr val="00B050"/>
                    </a:solidFill>
                  </a:rPr>
                  <a:t>theo</a:t>
                </a:r>
                <a:r>
                  <a:rPr lang="en-US" b="1" dirty="0">
                    <a:solidFill>
                      <a:srgbClr val="00B050"/>
                    </a:solidFill>
                  </a:rPr>
                  <a:t> …</a:t>
                </a:r>
              </a:p>
              <a:p>
                <a:pPr lvl="1"/>
                <a:r>
                  <a:rPr lang="en-US" dirty="0" err="1"/>
                  <a:t>Tích</a:t>
                </a:r>
                <a:r>
                  <a:rPr lang="en-US" dirty="0"/>
                  <a:t> </a:t>
                </a:r>
                <a:r>
                  <a:rPr lang="en-US" dirty="0" err="1"/>
                  <a:t>hợp</a:t>
                </a:r>
                <a:r>
                  <a:rPr lang="en-US" dirty="0"/>
                  <a:t> </a:t>
                </a:r>
                <a:r>
                  <a:rPr lang="en-US" dirty="0" err="1"/>
                  <a:t>các</a:t>
                </a:r>
                <a:r>
                  <a:rPr lang="en-US" dirty="0"/>
                  <a:t> </a:t>
                </a:r>
                <a:r>
                  <a:rPr lang="en-US" dirty="0" err="1"/>
                  <a:t>hệ</a:t>
                </a:r>
                <a:r>
                  <a:rPr lang="en-US" dirty="0"/>
                  <a:t> </a:t>
                </a:r>
                <a:r>
                  <a:rPr lang="en-US" dirty="0" err="1"/>
                  <a:t>thống</a:t>
                </a:r>
                <a:r>
                  <a:rPr lang="en-US" dirty="0"/>
                  <a:t> </a:t>
                </a:r>
                <a:r>
                  <a:rPr lang="en-US" dirty="0" err="1"/>
                  <a:t>nhúng</a:t>
                </a:r>
                <a:r>
                  <a:rPr lang="en-US" dirty="0"/>
                  <a:t> </a:t>
                </a:r>
                <a:r>
                  <a:rPr lang="en-US" dirty="0" err="1"/>
                  <a:t>và</a:t>
                </a:r>
                <a:r>
                  <a:rPr lang="en-US" dirty="0"/>
                  <a:t> mobile</a:t>
                </a:r>
              </a:p>
              <a:p>
                <a:pPr lvl="1"/>
                <a:r>
                  <a:rPr lang="en-US" dirty="0" err="1"/>
                  <a:t>Tìm</a:t>
                </a:r>
                <a:r>
                  <a:rPr lang="en-US" dirty="0"/>
                  <a:t> </a:t>
                </a:r>
                <a:r>
                  <a:rPr lang="en-US" dirty="0" err="1"/>
                  <a:t>hiểu</a:t>
                </a:r>
                <a:r>
                  <a:rPr lang="en-US" dirty="0"/>
                  <a:t> </a:t>
                </a:r>
                <a:r>
                  <a:rPr lang="en-US" dirty="0" err="1"/>
                  <a:t>thêm</a:t>
                </a:r>
                <a:r>
                  <a:rPr lang="en-US" dirty="0"/>
                  <a:t> </a:t>
                </a:r>
                <a:r>
                  <a:rPr lang="en-US" dirty="0" err="1"/>
                  <a:t>một</a:t>
                </a:r>
                <a:r>
                  <a:rPr lang="en-US" dirty="0"/>
                  <a:t> </a:t>
                </a:r>
                <a:r>
                  <a:rPr lang="en-US" dirty="0" err="1"/>
                  <a:t>số</a:t>
                </a:r>
                <a:r>
                  <a:rPr lang="en-US" dirty="0"/>
                  <a:t> </a:t>
                </a:r>
                <a:r>
                  <a:rPr lang="en-US" dirty="0" err="1"/>
                  <a:t>mô</a:t>
                </a:r>
                <a:r>
                  <a:rPr lang="en-US" dirty="0"/>
                  <a:t> </a:t>
                </a:r>
                <a:r>
                  <a:rPr lang="en-US" dirty="0" err="1"/>
                  <a:t>hình</a:t>
                </a:r>
                <a:r>
                  <a:rPr lang="en-US" dirty="0"/>
                  <a:t>: MobileNetV3, …</a:t>
                </a:r>
              </a:p>
              <a:p>
                <a:pPr lvl="1"/>
                <a:r>
                  <a:rPr lang="en-US" dirty="0" err="1"/>
                  <a:t>Thực</a:t>
                </a:r>
                <a:r>
                  <a:rPr lang="en-US" dirty="0"/>
                  <a:t> </a:t>
                </a:r>
                <a:r>
                  <a:rPr lang="en-US" dirty="0" err="1"/>
                  <a:t>hiện</a:t>
                </a:r>
                <a:r>
                  <a:rPr lang="en-US" dirty="0"/>
                  <a:t> segmentation</a:t>
                </a:r>
              </a:p>
              <a:p>
                <a:pPr lvl="1"/>
                <a:r>
                  <a:rPr lang="en-US" dirty="0"/>
                  <a:t>Batch normalization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Instance normalization, Group normalization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3" t="-10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40124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khảo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600" dirty="0">
                <a:solidFill>
                  <a:srgbClr val="00B050"/>
                </a:solidFill>
              </a:rPr>
              <a:t>VNVC</a:t>
            </a:r>
            <a:r>
              <a:rPr lang="en-US" sz="2600" dirty="0"/>
              <a:t>, “</a:t>
            </a:r>
            <a:r>
              <a:rPr lang="pt-BR" sz="2600" dirty="0">
                <a:solidFill>
                  <a:srgbClr val="00B0F0"/>
                </a:solidFill>
              </a:rPr>
              <a:t>VIRUS CORONA 2019 (COVID 19, SARS COV 2)</a:t>
            </a:r>
            <a:r>
              <a:rPr lang="en-US" sz="2600" dirty="0"/>
              <a:t>”,</a:t>
            </a:r>
            <a:br>
              <a:rPr lang="en-US" sz="2600" dirty="0"/>
            </a:br>
            <a:r>
              <a:rPr lang="en-US" sz="2600" dirty="0"/>
              <a:t> https://vnvc.vn/virus-corona-2019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 err="1">
                <a:solidFill>
                  <a:srgbClr val="00B050"/>
                </a:solidFill>
              </a:rPr>
              <a:t>Bộ</a:t>
            </a:r>
            <a:r>
              <a:rPr lang="en-US" sz="2600" dirty="0">
                <a:solidFill>
                  <a:srgbClr val="00B050"/>
                </a:solidFill>
              </a:rPr>
              <a:t> Y </a:t>
            </a:r>
            <a:r>
              <a:rPr lang="en-US" sz="2600" dirty="0" err="1">
                <a:solidFill>
                  <a:srgbClr val="00B050"/>
                </a:solidFill>
              </a:rPr>
              <a:t>Tế</a:t>
            </a:r>
            <a:r>
              <a:rPr lang="en-US" sz="2600" dirty="0">
                <a:solidFill>
                  <a:srgbClr val="00B050"/>
                </a:solidFill>
              </a:rPr>
              <a:t> </a:t>
            </a:r>
            <a:r>
              <a:rPr lang="en-US" sz="2600" dirty="0" err="1">
                <a:solidFill>
                  <a:srgbClr val="00B050"/>
                </a:solidFill>
              </a:rPr>
              <a:t>Việt</a:t>
            </a:r>
            <a:r>
              <a:rPr lang="en-US" sz="2600" dirty="0">
                <a:solidFill>
                  <a:srgbClr val="00B050"/>
                </a:solidFill>
              </a:rPr>
              <a:t> Nam</a:t>
            </a:r>
            <a:r>
              <a:rPr lang="en-US" sz="2600" dirty="0"/>
              <a:t>, “</a:t>
            </a:r>
            <a:r>
              <a:rPr lang="en-US" sz="2600" dirty="0">
                <a:solidFill>
                  <a:srgbClr val="00B0F0"/>
                </a:solidFill>
              </a:rPr>
              <a:t>Trang </a:t>
            </a:r>
            <a:r>
              <a:rPr lang="en-US" sz="2600" dirty="0" err="1">
                <a:solidFill>
                  <a:srgbClr val="00B0F0"/>
                </a:solidFill>
              </a:rPr>
              <a:t>thông</a:t>
            </a:r>
            <a:r>
              <a:rPr lang="en-US" sz="2600" dirty="0">
                <a:solidFill>
                  <a:srgbClr val="00B0F0"/>
                </a:solidFill>
              </a:rPr>
              <a:t> tin </a:t>
            </a:r>
            <a:r>
              <a:rPr lang="en-US" sz="2600" dirty="0" err="1">
                <a:solidFill>
                  <a:srgbClr val="00B0F0"/>
                </a:solidFill>
              </a:rPr>
              <a:t>về</a:t>
            </a:r>
            <a:r>
              <a:rPr lang="en-US" sz="2600" dirty="0">
                <a:solidFill>
                  <a:srgbClr val="00B0F0"/>
                </a:solidFill>
              </a:rPr>
              <a:t> </a:t>
            </a:r>
            <a:r>
              <a:rPr lang="en-US" sz="2600" dirty="0" err="1">
                <a:solidFill>
                  <a:srgbClr val="00B0F0"/>
                </a:solidFill>
              </a:rPr>
              <a:t>dịch</a:t>
            </a:r>
            <a:r>
              <a:rPr lang="en-US" sz="2600" dirty="0">
                <a:solidFill>
                  <a:srgbClr val="00B0F0"/>
                </a:solidFill>
              </a:rPr>
              <a:t> </a:t>
            </a:r>
            <a:r>
              <a:rPr lang="en-US" sz="2600" dirty="0" err="1">
                <a:solidFill>
                  <a:srgbClr val="00B0F0"/>
                </a:solidFill>
              </a:rPr>
              <a:t>bệnh</a:t>
            </a:r>
            <a:r>
              <a:rPr lang="en-US" sz="2600" dirty="0">
                <a:solidFill>
                  <a:srgbClr val="00B0F0"/>
                </a:solidFill>
              </a:rPr>
              <a:t> </a:t>
            </a:r>
            <a:r>
              <a:rPr lang="en-US" sz="2600" dirty="0" err="1">
                <a:solidFill>
                  <a:srgbClr val="00B0F0"/>
                </a:solidFill>
              </a:rPr>
              <a:t>viêm</a:t>
            </a:r>
            <a:r>
              <a:rPr lang="en-US" sz="2600" dirty="0">
                <a:solidFill>
                  <a:srgbClr val="00B0F0"/>
                </a:solidFill>
              </a:rPr>
              <a:t> </a:t>
            </a:r>
            <a:r>
              <a:rPr lang="en-US" sz="2600" dirty="0" err="1">
                <a:solidFill>
                  <a:srgbClr val="00B0F0"/>
                </a:solidFill>
              </a:rPr>
              <a:t>đường</a:t>
            </a:r>
            <a:r>
              <a:rPr lang="en-US" sz="2600" dirty="0">
                <a:solidFill>
                  <a:srgbClr val="00B0F0"/>
                </a:solidFill>
              </a:rPr>
              <a:t> </a:t>
            </a:r>
            <a:r>
              <a:rPr lang="en-US" sz="2600" dirty="0" err="1">
                <a:solidFill>
                  <a:srgbClr val="00B0F0"/>
                </a:solidFill>
              </a:rPr>
              <a:t>hô</a:t>
            </a:r>
            <a:r>
              <a:rPr lang="en-US" sz="2600" dirty="0">
                <a:solidFill>
                  <a:srgbClr val="00B0F0"/>
                </a:solidFill>
              </a:rPr>
              <a:t> </a:t>
            </a:r>
            <a:r>
              <a:rPr lang="en-US" sz="2600" dirty="0" err="1">
                <a:solidFill>
                  <a:srgbClr val="00B0F0"/>
                </a:solidFill>
              </a:rPr>
              <a:t>hấp</a:t>
            </a:r>
            <a:r>
              <a:rPr lang="en-US" sz="2600" dirty="0">
                <a:solidFill>
                  <a:srgbClr val="00B0F0"/>
                </a:solidFill>
              </a:rPr>
              <a:t> </a:t>
            </a:r>
            <a:r>
              <a:rPr lang="en-US" sz="2600" dirty="0" err="1">
                <a:solidFill>
                  <a:srgbClr val="00B0F0"/>
                </a:solidFill>
              </a:rPr>
              <a:t>cấp</a:t>
            </a:r>
            <a:r>
              <a:rPr lang="en-US" sz="2600" dirty="0">
                <a:solidFill>
                  <a:srgbClr val="00B0F0"/>
                </a:solidFill>
              </a:rPr>
              <a:t> COVID-19</a:t>
            </a:r>
            <a:r>
              <a:rPr lang="en-US" sz="2600" dirty="0"/>
              <a:t>” https://ncov.moh.gov.vn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>
                <a:solidFill>
                  <a:srgbClr val="00B050"/>
                </a:solidFill>
              </a:rPr>
              <a:t>WHO</a:t>
            </a:r>
            <a:r>
              <a:rPr lang="en-US" sz="2600" dirty="0"/>
              <a:t>, "</a:t>
            </a:r>
            <a:r>
              <a:rPr lang="en-US" sz="2600" dirty="0">
                <a:solidFill>
                  <a:srgbClr val="00B0F0"/>
                </a:solidFill>
              </a:rPr>
              <a:t>WHO Coronavirus (COVID-19)</a:t>
            </a:r>
            <a:r>
              <a:rPr lang="en-US" sz="2600" dirty="0"/>
              <a:t>”</a:t>
            </a:r>
            <a:r>
              <a:rPr lang="en-US" sz="2600" dirty="0">
                <a:solidFill>
                  <a:srgbClr val="00B0F0"/>
                </a:solidFill>
              </a:rPr>
              <a:t> </a:t>
            </a:r>
            <a:r>
              <a:rPr lang="en-US" sz="2600" dirty="0"/>
              <a:t>https://covid19.who.int/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>
                <a:solidFill>
                  <a:srgbClr val="00B050"/>
                </a:solidFill>
              </a:rPr>
              <a:t>I. B. </a:t>
            </a:r>
            <a:r>
              <a:rPr lang="en-US" sz="2600" dirty="0" err="1">
                <a:solidFill>
                  <a:srgbClr val="00B050"/>
                </a:solidFill>
              </a:rPr>
              <a:t>Venkateswarlu</a:t>
            </a:r>
            <a:r>
              <a:rPr lang="en-US" sz="2600" dirty="0">
                <a:solidFill>
                  <a:srgbClr val="00B050"/>
                </a:solidFill>
              </a:rPr>
              <a:t>, J. Kakarla and S. Prakash</a:t>
            </a:r>
            <a:r>
              <a:rPr lang="en-US" sz="2600" dirty="0"/>
              <a:t>, "</a:t>
            </a:r>
            <a:r>
              <a:rPr lang="en-US" sz="2600" dirty="0">
                <a:solidFill>
                  <a:srgbClr val="00B0F0"/>
                </a:solidFill>
              </a:rPr>
              <a:t>Face mask detection using </a:t>
            </a:r>
            <a:r>
              <a:rPr lang="en-US" sz="2600" dirty="0" err="1">
                <a:solidFill>
                  <a:srgbClr val="00B0F0"/>
                </a:solidFill>
              </a:rPr>
              <a:t>MobileNet</a:t>
            </a:r>
            <a:r>
              <a:rPr lang="en-US" sz="2600" dirty="0">
                <a:solidFill>
                  <a:srgbClr val="00B0F0"/>
                </a:solidFill>
              </a:rPr>
              <a:t> and Global Pooling Block</a:t>
            </a:r>
            <a:r>
              <a:rPr lang="en-US" sz="2600" dirty="0"/>
              <a:t>", 4 2020 IEEE 4th Conference on Information &amp; Communication Technology (CICT), 2020.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 err="1">
                <a:solidFill>
                  <a:srgbClr val="00B050"/>
                </a:solidFill>
              </a:rPr>
              <a:t>Rafiuzzaman</a:t>
            </a:r>
            <a:r>
              <a:rPr lang="en-US" sz="2600" dirty="0">
                <a:solidFill>
                  <a:srgbClr val="00B050"/>
                </a:solidFill>
              </a:rPr>
              <a:t> </a:t>
            </a:r>
            <a:r>
              <a:rPr lang="en-US" sz="2600" dirty="0" err="1">
                <a:solidFill>
                  <a:srgbClr val="00B050"/>
                </a:solidFill>
              </a:rPr>
              <a:t>Bhuiyam</a:t>
            </a:r>
            <a:r>
              <a:rPr lang="en-US" sz="2600" dirty="0">
                <a:solidFill>
                  <a:srgbClr val="00B050"/>
                </a:solidFill>
              </a:rPr>
              <a:t>, </a:t>
            </a:r>
            <a:r>
              <a:rPr lang="en-US" sz="2600" dirty="0" err="1">
                <a:solidFill>
                  <a:srgbClr val="00B050"/>
                </a:solidFill>
              </a:rPr>
              <a:t>Sharun</a:t>
            </a:r>
            <a:r>
              <a:rPr lang="en-US" sz="2600" dirty="0">
                <a:solidFill>
                  <a:srgbClr val="00B050"/>
                </a:solidFill>
              </a:rPr>
              <a:t> </a:t>
            </a:r>
            <a:r>
              <a:rPr lang="en-US" sz="2600" dirty="0" err="1">
                <a:solidFill>
                  <a:srgbClr val="00B050"/>
                </a:solidFill>
              </a:rPr>
              <a:t>akter</a:t>
            </a:r>
            <a:r>
              <a:rPr lang="en-US" sz="2600" dirty="0">
                <a:solidFill>
                  <a:srgbClr val="00B050"/>
                </a:solidFill>
              </a:rPr>
              <a:t> </a:t>
            </a:r>
            <a:r>
              <a:rPr lang="en-US" sz="2600" dirty="0" err="1">
                <a:solidFill>
                  <a:srgbClr val="00B050"/>
                </a:solidFill>
              </a:rPr>
              <a:t>Khsushbbu</a:t>
            </a:r>
            <a:r>
              <a:rPr lang="en-US" sz="2600" dirty="0">
                <a:solidFill>
                  <a:srgbClr val="00B050"/>
                </a:solidFill>
              </a:rPr>
              <a:t>, </a:t>
            </a:r>
            <a:r>
              <a:rPr lang="en-US" sz="2600" dirty="0" err="1">
                <a:solidFill>
                  <a:srgbClr val="00B050"/>
                </a:solidFill>
              </a:rPr>
              <a:t>Md.Sanzidul</a:t>
            </a:r>
            <a:r>
              <a:rPr lang="en-US" sz="2600" dirty="0">
                <a:solidFill>
                  <a:srgbClr val="00B050"/>
                </a:solidFill>
              </a:rPr>
              <a:t> Islam</a:t>
            </a:r>
            <a:r>
              <a:rPr lang="en-US" sz="2600" dirty="0"/>
              <a:t>, "</a:t>
            </a:r>
            <a:r>
              <a:rPr lang="en-US" sz="2600" dirty="0" err="1">
                <a:solidFill>
                  <a:srgbClr val="00B0F0"/>
                </a:solidFill>
              </a:rPr>
              <a:t>Adeep</a:t>
            </a:r>
            <a:r>
              <a:rPr lang="en-US" sz="2600" dirty="0">
                <a:solidFill>
                  <a:srgbClr val="00B0F0"/>
                </a:solidFill>
              </a:rPr>
              <a:t> Learning Based </a:t>
            </a:r>
            <a:r>
              <a:rPr lang="en-US" sz="2600" dirty="0" err="1">
                <a:solidFill>
                  <a:srgbClr val="00B0F0"/>
                </a:solidFill>
              </a:rPr>
              <a:t>assestive</a:t>
            </a:r>
            <a:r>
              <a:rPr lang="en-US" sz="2600" dirty="0">
                <a:solidFill>
                  <a:srgbClr val="00B0F0"/>
                </a:solidFill>
              </a:rPr>
              <a:t> system to classify COVID-19 Face Mask for Human Safety with YOLOv3</a:t>
            </a:r>
            <a:r>
              <a:rPr lang="en-US" sz="2600" dirty="0"/>
              <a:t>", IEEE,2019. 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1833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>
                <a:solidFill>
                  <a:srgbClr val="00B050"/>
                </a:solidFill>
                <a:latin typeface="+mj-lt"/>
              </a:rPr>
              <a:t>CẢM </a:t>
            </a:r>
            <a:r>
              <a:rPr lang="en-US" sz="4800">
                <a:solidFill>
                  <a:srgbClr val="00B050"/>
                </a:solidFill>
                <a:latin typeface="+mj-lt"/>
              </a:rPr>
              <a:t>ƠN </a:t>
            </a:r>
            <a:br>
              <a:rPr lang="en-US" sz="4800">
                <a:solidFill>
                  <a:srgbClr val="00B050"/>
                </a:solidFill>
                <a:latin typeface="+mj-lt"/>
              </a:rPr>
            </a:br>
            <a:r>
              <a:rPr lang="en-US" sz="4800">
                <a:solidFill>
                  <a:srgbClr val="00B050"/>
                </a:solidFill>
                <a:latin typeface="+mj-lt"/>
              </a:rPr>
              <a:t>QUÝ THẦY CÔ VÀ CÁC BẠN</a:t>
            </a:r>
            <a:endParaRPr lang="en-US" sz="4800" dirty="0">
              <a:solidFill>
                <a:srgbClr val="00B050"/>
              </a:solidFill>
              <a:latin typeface="+mj-lt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58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sz="2400" b="1" dirty="0">
                <a:solidFill>
                  <a:srgbClr val="00B050"/>
                </a:solidFill>
              </a:rPr>
              <a:t>COVID-19</a:t>
            </a:r>
            <a:r>
              <a:rPr lang="en-US" sz="2400" b="1" dirty="0">
                <a:solidFill>
                  <a:srgbClr val="00B050"/>
                </a:solidFill>
              </a:rPr>
              <a:t> </a:t>
            </a:r>
            <a:r>
              <a:rPr lang="en-US" sz="2400" dirty="0"/>
              <a:t>[1]</a:t>
            </a:r>
            <a:r>
              <a:rPr lang="vi-VN" sz="2400" dirty="0"/>
              <a:t> là một loại virus</a:t>
            </a:r>
            <a:r>
              <a:rPr lang="en-US" sz="2400" dirty="0"/>
              <a:t> </a:t>
            </a:r>
            <a:r>
              <a:rPr lang="vi-VN" sz="2400" dirty="0"/>
              <a:t>được xác định là nguyên nhân gây ra dịch bệnh suy hô hấp</a:t>
            </a:r>
            <a:r>
              <a:rPr lang="en-US" sz="2400" dirty="0"/>
              <a:t>. </a:t>
            </a:r>
            <a:r>
              <a:rPr lang="vi-VN" sz="2400" dirty="0"/>
              <a:t>Sự lây lan diễn ra qua các giọt bắn được tạo ra khi người nhiễm bệnh ho hoặc hắt hơi</a:t>
            </a:r>
            <a:r>
              <a:rPr lang="en-US" sz="2400" dirty="0"/>
              <a:t>. </a:t>
            </a:r>
          </a:p>
          <a:p>
            <a:r>
              <a:rPr lang="en-US" sz="2400" b="1" dirty="0" err="1">
                <a:solidFill>
                  <a:srgbClr val="00B050"/>
                </a:solidFill>
              </a:rPr>
              <a:t>Năm</a:t>
            </a:r>
            <a:r>
              <a:rPr lang="en-US" sz="2400" b="1" dirty="0">
                <a:solidFill>
                  <a:srgbClr val="00B050"/>
                </a:solidFill>
              </a:rPr>
              <a:t> 2021</a:t>
            </a:r>
            <a:r>
              <a:rPr lang="en-US" sz="2400" dirty="0"/>
              <a:t>, </a:t>
            </a:r>
            <a:r>
              <a:rPr lang="en-US" sz="2400" b="1" dirty="0" err="1">
                <a:solidFill>
                  <a:srgbClr val="00B0F0"/>
                </a:solidFill>
              </a:rPr>
              <a:t>Thế</a:t>
            </a:r>
            <a:r>
              <a:rPr lang="en-US" sz="2400" b="1" dirty="0">
                <a:solidFill>
                  <a:srgbClr val="00B0F0"/>
                </a:solidFill>
              </a:rPr>
              <a:t> </a:t>
            </a:r>
            <a:r>
              <a:rPr lang="en-US" sz="2400" b="1" dirty="0" err="1">
                <a:solidFill>
                  <a:srgbClr val="00B0F0"/>
                </a:solidFill>
              </a:rPr>
              <a:t>giới</a:t>
            </a:r>
            <a:r>
              <a:rPr lang="en-US" sz="2400" dirty="0"/>
              <a:t> </a:t>
            </a:r>
            <a:r>
              <a:rPr lang="en-US" sz="2400" dirty="0" err="1"/>
              <a:t>ghi</a:t>
            </a:r>
            <a:r>
              <a:rPr lang="en-US" sz="2400" dirty="0"/>
              <a:t> </a:t>
            </a:r>
            <a:r>
              <a:rPr lang="en-US" sz="2400" dirty="0" err="1"/>
              <a:t>nhận</a:t>
            </a:r>
            <a:r>
              <a:rPr lang="en-US" sz="2400" dirty="0"/>
              <a:t> [2]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r>
              <a:rPr lang="en-US" sz="2400" b="1" dirty="0" err="1">
                <a:solidFill>
                  <a:srgbClr val="00B050"/>
                </a:solidFill>
              </a:rPr>
              <a:t>Năm</a:t>
            </a:r>
            <a:r>
              <a:rPr lang="en-US" sz="2400" b="1" dirty="0">
                <a:solidFill>
                  <a:srgbClr val="00B050"/>
                </a:solidFill>
              </a:rPr>
              <a:t> 2021</a:t>
            </a:r>
            <a:r>
              <a:rPr lang="en-US" sz="2400" dirty="0"/>
              <a:t>, </a:t>
            </a:r>
            <a:r>
              <a:rPr lang="en-US" sz="2400" b="1" dirty="0" err="1">
                <a:solidFill>
                  <a:srgbClr val="00B0F0"/>
                </a:solidFill>
              </a:rPr>
              <a:t>Việt</a:t>
            </a:r>
            <a:r>
              <a:rPr lang="en-US" sz="2400" b="1" dirty="0">
                <a:solidFill>
                  <a:srgbClr val="00B0F0"/>
                </a:solidFill>
              </a:rPr>
              <a:t> Nam</a:t>
            </a:r>
            <a:r>
              <a:rPr lang="en-US" sz="2400" dirty="0"/>
              <a:t> </a:t>
            </a:r>
            <a:r>
              <a:rPr lang="en-US" sz="2400" dirty="0" err="1"/>
              <a:t>ghi</a:t>
            </a:r>
            <a:r>
              <a:rPr lang="en-US" sz="2400" dirty="0"/>
              <a:t> </a:t>
            </a:r>
            <a:r>
              <a:rPr lang="en-US" sz="2400" dirty="0" err="1"/>
              <a:t>nhận</a:t>
            </a:r>
            <a:r>
              <a:rPr lang="en-US" sz="2400" dirty="0"/>
              <a:t> [3]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6355799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i="1" dirty="0"/>
              <a:t>https://ncov.moh.gov.vn/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6792590"/>
              </p:ext>
            </p:extLst>
          </p:nvPr>
        </p:nvGraphicFramePr>
        <p:xfrm>
          <a:off x="755904" y="2937991"/>
          <a:ext cx="7924799" cy="82891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45751">
                  <a:extLst>
                    <a:ext uri="{9D8B030D-6E8A-4147-A177-3AD203B41FA5}">
                      <a16:colId xmlns:a16="http://schemas.microsoft.com/office/drawing/2014/main" val="1690144893"/>
                    </a:ext>
                  </a:extLst>
                </a:gridCol>
                <a:gridCol w="2016650">
                  <a:extLst>
                    <a:ext uri="{9D8B030D-6E8A-4147-A177-3AD203B41FA5}">
                      <a16:colId xmlns:a16="http://schemas.microsoft.com/office/drawing/2014/main" val="4089302563"/>
                    </a:ext>
                  </a:extLst>
                </a:gridCol>
                <a:gridCol w="1969382">
                  <a:extLst>
                    <a:ext uri="{9D8B030D-6E8A-4147-A177-3AD203B41FA5}">
                      <a16:colId xmlns:a16="http://schemas.microsoft.com/office/drawing/2014/main" val="810887755"/>
                    </a:ext>
                  </a:extLst>
                </a:gridCol>
                <a:gridCol w="1993016">
                  <a:extLst>
                    <a:ext uri="{9D8B030D-6E8A-4147-A177-3AD203B41FA5}">
                      <a16:colId xmlns:a16="http://schemas.microsoft.com/office/drawing/2014/main" val="4141955244"/>
                    </a:ext>
                  </a:extLst>
                </a:gridCol>
              </a:tblGrid>
              <a:tr h="25585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Số</a:t>
                      </a:r>
                      <a:r>
                        <a:rPr lang="en-US" sz="1200" dirty="0"/>
                        <a:t> ca </a:t>
                      </a:r>
                      <a:r>
                        <a:rPr lang="en-US" sz="1200" dirty="0" err="1"/>
                        <a:t>nhiễm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Đang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điều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trị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Khỏi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Tử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vong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9881"/>
                  </a:ext>
                </a:extLst>
              </a:tr>
              <a:tr h="55459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203.597.634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FF00"/>
                          </a:solidFill>
                        </a:rPr>
                        <a:t>16.378.494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B050"/>
                          </a:solidFill>
                        </a:rPr>
                        <a:t>182.908.204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4.310.936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009241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56D9108-F430-4750-8416-53899536F9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565733"/>
              </p:ext>
            </p:extLst>
          </p:nvPr>
        </p:nvGraphicFramePr>
        <p:xfrm>
          <a:off x="755903" y="4947836"/>
          <a:ext cx="7924799" cy="82891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45751">
                  <a:extLst>
                    <a:ext uri="{9D8B030D-6E8A-4147-A177-3AD203B41FA5}">
                      <a16:colId xmlns:a16="http://schemas.microsoft.com/office/drawing/2014/main" val="1690144893"/>
                    </a:ext>
                  </a:extLst>
                </a:gridCol>
                <a:gridCol w="1993016">
                  <a:extLst>
                    <a:ext uri="{9D8B030D-6E8A-4147-A177-3AD203B41FA5}">
                      <a16:colId xmlns:a16="http://schemas.microsoft.com/office/drawing/2014/main" val="4089302563"/>
                    </a:ext>
                  </a:extLst>
                </a:gridCol>
                <a:gridCol w="1993016">
                  <a:extLst>
                    <a:ext uri="{9D8B030D-6E8A-4147-A177-3AD203B41FA5}">
                      <a16:colId xmlns:a16="http://schemas.microsoft.com/office/drawing/2014/main" val="810887755"/>
                    </a:ext>
                  </a:extLst>
                </a:gridCol>
                <a:gridCol w="1993016">
                  <a:extLst>
                    <a:ext uri="{9D8B030D-6E8A-4147-A177-3AD203B41FA5}">
                      <a16:colId xmlns:a16="http://schemas.microsoft.com/office/drawing/2014/main" val="4141955244"/>
                    </a:ext>
                  </a:extLst>
                </a:gridCol>
              </a:tblGrid>
              <a:tr h="25585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Số</a:t>
                      </a:r>
                      <a:r>
                        <a:rPr lang="en-US" sz="1200" dirty="0"/>
                        <a:t> ca </a:t>
                      </a:r>
                      <a:r>
                        <a:rPr lang="en-US" sz="1200" dirty="0" err="1"/>
                        <a:t>nhiễm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Đang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điều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trị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Khỏi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Tử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vong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9881"/>
                  </a:ext>
                </a:extLst>
              </a:tr>
              <a:tr h="55459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219.745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FF00"/>
                          </a:solidFill>
                        </a:rPr>
                        <a:t>140.064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B050"/>
                          </a:solidFill>
                        </a:rPr>
                        <a:t>75.920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3.757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00924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62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Phát biểu bài toán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178011"/>
            <a:ext cx="8991600" cy="5331677"/>
          </a:xfrm>
        </p:spPr>
        <p:txBody>
          <a:bodyPr>
            <a:normAutofit/>
          </a:bodyPr>
          <a:lstStyle/>
          <a:p>
            <a:r>
              <a:rPr lang="en-US" sz="2800" dirty="0" err="1"/>
              <a:t>Từ</a:t>
            </a:r>
            <a:r>
              <a:rPr lang="en-US" sz="2800" dirty="0"/>
              <a:t> </a:t>
            </a:r>
            <a:r>
              <a:rPr lang="en-US" sz="2800" dirty="0" err="1"/>
              <a:t>đó</a:t>
            </a:r>
            <a:r>
              <a:rPr lang="en-US" sz="2800" dirty="0"/>
              <a:t> </a:t>
            </a:r>
            <a:r>
              <a:rPr lang="en-US" sz="2800" dirty="0" err="1"/>
              <a:t>cho</a:t>
            </a:r>
            <a:r>
              <a:rPr lang="en-US" sz="2800" dirty="0"/>
              <a:t> </a:t>
            </a:r>
            <a:r>
              <a:rPr lang="en-US" sz="2800" dirty="0" err="1"/>
              <a:t>thấy</a:t>
            </a:r>
            <a:r>
              <a:rPr lang="en-US" sz="2800" dirty="0"/>
              <a:t> </a:t>
            </a:r>
            <a:r>
              <a:rPr lang="en-US" sz="2800" dirty="0" err="1"/>
              <a:t>việc</a:t>
            </a:r>
            <a:r>
              <a:rPr lang="en-US" sz="2800" dirty="0"/>
              <a:t> </a:t>
            </a:r>
            <a:r>
              <a:rPr lang="en-US" sz="2800" b="1" dirty="0" err="1">
                <a:solidFill>
                  <a:srgbClr val="00B050"/>
                </a:solidFill>
              </a:rPr>
              <a:t>đeo</a:t>
            </a:r>
            <a:r>
              <a:rPr lang="en-US" sz="2800" b="1" dirty="0">
                <a:solidFill>
                  <a:srgbClr val="00B050"/>
                </a:solidFill>
              </a:rPr>
              <a:t> </a:t>
            </a:r>
            <a:r>
              <a:rPr lang="en-US" sz="2800" b="1" dirty="0" err="1">
                <a:solidFill>
                  <a:srgbClr val="00B050"/>
                </a:solidFill>
              </a:rPr>
              <a:t>khẩu</a:t>
            </a:r>
            <a:r>
              <a:rPr lang="en-US" sz="2800" b="1" dirty="0">
                <a:solidFill>
                  <a:srgbClr val="00B050"/>
                </a:solidFill>
              </a:rPr>
              <a:t> </a:t>
            </a:r>
            <a:r>
              <a:rPr lang="en-US" sz="2800" b="1" dirty="0" err="1">
                <a:solidFill>
                  <a:srgbClr val="00B050"/>
                </a:solidFill>
              </a:rPr>
              <a:t>trang</a:t>
            </a:r>
            <a:r>
              <a:rPr lang="en-US" sz="2800" b="1" dirty="0">
                <a:solidFill>
                  <a:srgbClr val="00B050"/>
                </a:solidFill>
              </a:rPr>
              <a:t> </a:t>
            </a:r>
            <a:r>
              <a:rPr lang="en-US" sz="2800" dirty="0" err="1"/>
              <a:t>tỏ</a:t>
            </a:r>
            <a:r>
              <a:rPr lang="en-US" sz="2800" dirty="0"/>
              <a:t> ra </a:t>
            </a:r>
            <a:r>
              <a:rPr lang="en-US" sz="2800" dirty="0" err="1"/>
              <a:t>cực</a:t>
            </a:r>
            <a:r>
              <a:rPr lang="en-US" sz="2800" dirty="0"/>
              <a:t> </a:t>
            </a:r>
            <a:r>
              <a:rPr lang="en-US" sz="2800" dirty="0" err="1"/>
              <a:t>kỳ</a:t>
            </a:r>
            <a:r>
              <a:rPr lang="en-US" sz="2800" dirty="0"/>
              <a:t> </a:t>
            </a:r>
            <a:r>
              <a:rPr lang="en-US" sz="2800" dirty="0" err="1"/>
              <a:t>quan</a:t>
            </a:r>
            <a:r>
              <a:rPr lang="en-US" sz="2800" dirty="0"/>
              <a:t> </a:t>
            </a:r>
            <a:r>
              <a:rPr lang="en-US" sz="2800" dirty="0" err="1"/>
              <a:t>trọng</a:t>
            </a:r>
            <a:r>
              <a:rPr lang="en-US" sz="2800" dirty="0"/>
              <a:t> </a:t>
            </a:r>
            <a:r>
              <a:rPr lang="en-US" sz="2800" dirty="0" err="1"/>
              <a:t>trong</a:t>
            </a:r>
            <a:r>
              <a:rPr lang="en-US" sz="2800" dirty="0"/>
              <a:t> </a:t>
            </a:r>
            <a:r>
              <a:rPr lang="en-US" sz="2800" dirty="0" err="1"/>
              <a:t>bối</a:t>
            </a:r>
            <a:r>
              <a:rPr lang="en-US" sz="2800" dirty="0"/>
              <a:t> </a:t>
            </a:r>
            <a:r>
              <a:rPr lang="en-US" sz="2800" dirty="0" err="1"/>
              <a:t>cảnh</a:t>
            </a:r>
            <a:r>
              <a:rPr lang="en-US" sz="2800" dirty="0"/>
              <a:t> </a:t>
            </a:r>
            <a:r>
              <a:rPr lang="en-US" sz="2800" dirty="0" err="1"/>
              <a:t>đại</a:t>
            </a:r>
            <a:r>
              <a:rPr lang="en-US" sz="2800" dirty="0"/>
              <a:t> </a:t>
            </a:r>
            <a:r>
              <a:rPr lang="en-US" sz="2800" dirty="0" err="1"/>
              <a:t>dịch</a:t>
            </a:r>
            <a:r>
              <a:rPr lang="en-US" sz="2800" dirty="0"/>
              <a:t>. </a:t>
            </a:r>
            <a:endParaRPr lang="en-US" sz="2800" dirty="0">
              <a:solidFill>
                <a:srgbClr val="00B050"/>
              </a:solidFill>
            </a:endParaRPr>
          </a:p>
          <a:p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err="1">
                <a:solidFill>
                  <a:srgbClr val="00B050"/>
                </a:solidFill>
              </a:rPr>
              <a:t>trích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err="1">
                <a:solidFill>
                  <a:srgbClr val="00B050"/>
                </a:solidFill>
              </a:rPr>
              <a:t>xuất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err="1">
                <a:solidFill>
                  <a:srgbClr val="00B050"/>
                </a:solidFill>
              </a:rPr>
              <a:t>khung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err="1">
                <a:solidFill>
                  <a:srgbClr val="00B050"/>
                </a:solidFill>
              </a:rPr>
              <a:t>hình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camera,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khuôn</a:t>
            </a:r>
            <a:r>
              <a:rPr lang="en-US" dirty="0"/>
              <a:t> </a:t>
            </a:r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 b="1" dirty="0" err="1">
                <a:solidFill>
                  <a:srgbClr val="00B050"/>
                </a:solidFill>
              </a:rPr>
              <a:t>có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err="1">
                <a:solidFill>
                  <a:srgbClr val="00B050"/>
                </a:solidFill>
              </a:rPr>
              <a:t>đeo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err="1">
                <a:solidFill>
                  <a:srgbClr val="00B050"/>
                </a:solidFill>
              </a:rPr>
              <a:t>khẩu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err="1">
                <a:solidFill>
                  <a:srgbClr val="00B050"/>
                </a:solidFill>
              </a:rPr>
              <a:t>trang</a:t>
            </a:r>
            <a:r>
              <a:rPr lang="en-US" b="1" dirty="0">
                <a:solidFill>
                  <a:srgbClr val="00B050"/>
                </a:solidFill>
              </a:rPr>
              <a:t> hay </a:t>
            </a:r>
            <a:r>
              <a:rPr lang="en-US" b="1" dirty="0" err="1">
                <a:solidFill>
                  <a:srgbClr val="00B050"/>
                </a:solidFill>
              </a:rPr>
              <a:t>không</a:t>
            </a:r>
            <a:r>
              <a:rPr lang="en-US" b="1" dirty="0">
                <a:solidFill>
                  <a:srgbClr val="00B050"/>
                </a:solidFill>
              </a:rPr>
              <a:t>.</a:t>
            </a:r>
          </a:p>
          <a:p>
            <a:pPr lvl="2"/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4C961F6-8291-4CFD-8ACE-944678F8432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248" y="3810000"/>
            <a:ext cx="3837241" cy="24447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F6E7880-0D91-4EA6-AE0F-24F0769D7871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889" y="3810000"/>
            <a:ext cx="3750979" cy="242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152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78011"/>
                <a:ext cx="8458200" cy="5331677"/>
              </a:xfrm>
            </p:spPr>
            <p:txBody>
              <a:bodyPr>
                <a:normAutofit/>
              </a:bodyPr>
              <a:lstStyle/>
              <a:p>
                <a:r>
                  <a:rPr lang="en-US" sz="2400" b="1" dirty="0">
                    <a:solidFill>
                      <a:srgbClr val="FF0000"/>
                    </a:solidFill>
                  </a:rPr>
                  <a:t>Bài </a:t>
                </a:r>
                <a:r>
                  <a:rPr lang="en-US" sz="2400" b="1" dirty="0" err="1">
                    <a:solidFill>
                      <a:srgbClr val="FF0000"/>
                    </a:solidFill>
                  </a:rPr>
                  <a:t>toán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: </a:t>
                </a:r>
                <a:r>
                  <a:rPr lang="en-US" sz="2400" dirty="0"/>
                  <a:t>Cho </a:t>
                </a:r>
                <a:r>
                  <a:rPr lang="en-US" sz="2400" dirty="0" err="1"/>
                  <a:t>tập</a:t>
                </a:r>
                <a:r>
                  <a:rPr lang="en-US" sz="2400" dirty="0"/>
                  <a:t> </a:t>
                </a:r>
                <a:r>
                  <a:rPr lang="en-US" sz="2400" dirty="0" err="1"/>
                  <a:t>ảnh</a:t>
                </a:r>
                <a:r>
                  <a:rPr lang="en-US" sz="2400" dirty="0"/>
                  <a:t> </a:t>
                </a:r>
                <a:r>
                  <a:rPr lang="en-US" sz="2400" dirty="0" err="1"/>
                  <a:t>có</a:t>
                </a:r>
                <a:r>
                  <a:rPr lang="en-US" sz="2400" dirty="0"/>
                  <a:t> </a:t>
                </a:r>
                <a:r>
                  <a:rPr lang="en-US" sz="2400" dirty="0" err="1"/>
                  <a:t>và</a:t>
                </a:r>
                <a:r>
                  <a:rPr lang="en-US" sz="2400" dirty="0"/>
                  <a:t> </a:t>
                </a:r>
                <a:r>
                  <a:rPr lang="en-US" sz="2400" dirty="0" err="1"/>
                  <a:t>không</a:t>
                </a:r>
                <a:r>
                  <a:rPr lang="en-US" sz="2400" dirty="0"/>
                  <a:t> </a:t>
                </a:r>
                <a:r>
                  <a:rPr lang="en-US" sz="2400" dirty="0" err="1"/>
                  <a:t>đeo</a:t>
                </a:r>
                <a:r>
                  <a:rPr lang="en-US" sz="2400" dirty="0"/>
                  <a:t> </a:t>
                </a:r>
                <a:r>
                  <a:rPr lang="en-US" sz="2400" dirty="0" err="1"/>
                  <a:t>khẩu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trang</a:t>
                </a: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US" sz="2400" b="1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400" b="1" i="1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US" sz="2400" b="1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p>
                                  <m:sSupPr>
                                    <m:ctrlPr>
                                      <a:rPr lang="en-US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p>
                                    <m:r>
                                      <a:rPr lang="en-US" sz="2400" b="1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400" b="1" i="1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US" sz="2400" b="1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sz="2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sup>
                    </m:sSubSup>
                  </m:oMath>
                </a14:m>
                <a:r>
                  <a:rPr lang="en-US" sz="2400" dirty="0"/>
                  <a:t>, </a:t>
                </a:r>
                <a:r>
                  <a:rPr lang="en-US" sz="2400" dirty="0" err="1"/>
                  <a:t>với</a:t>
                </a:r>
                <a:r>
                  <a:rPr lang="en-US" sz="2400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p>
                    </m:sSup>
                  </m:oMath>
                </a14:m>
                <a:r>
                  <a:rPr lang="en-US" dirty="0"/>
                  <a:t>: </a:t>
                </a:r>
                <a:r>
                  <a:rPr lang="en-US" dirty="0" err="1"/>
                  <a:t>ảnh</a:t>
                </a:r>
                <a:r>
                  <a:rPr lang="en-US" dirty="0"/>
                  <a:t> </a:t>
                </a:r>
                <a:r>
                  <a:rPr lang="en-US" dirty="0" err="1"/>
                  <a:t>có</a:t>
                </a:r>
                <a:r>
                  <a:rPr lang="en-US" dirty="0"/>
                  <a:t> </a:t>
                </a:r>
                <a:r>
                  <a:rPr lang="en-US" dirty="0" err="1"/>
                  <a:t>hoặc</a:t>
                </a:r>
                <a:r>
                  <a:rPr lang="en-US" dirty="0"/>
                  <a:t> </a:t>
                </a:r>
                <a:r>
                  <a:rPr lang="en-US" dirty="0" err="1"/>
                  <a:t>không</a:t>
                </a:r>
                <a:r>
                  <a:rPr lang="en-US" dirty="0"/>
                  <a:t> </a:t>
                </a:r>
                <a:r>
                  <a:rPr lang="en-US" dirty="0" err="1"/>
                  <a:t>đeo</a:t>
                </a:r>
                <a:r>
                  <a:rPr lang="en-US" dirty="0"/>
                  <a:t> </a:t>
                </a:r>
                <a:r>
                  <a:rPr lang="en-US" dirty="0" err="1"/>
                  <a:t>khẩu</a:t>
                </a:r>
                <a:r>
                  <a:rPr lang="en-US" dirty="0"/>
                  <a:t> </a:t>
                </a:r>
                <a:r>
                  <a:rPr lang="en-US" dirty="0" err="1"/>
                  <a:t>trang</a:t>
                </a:r>
                <a:r>
                  <a:rPr lang="en-US" dirty="0"/>
                  <a:t> </a:t>
                </a:r>
                <a:r>
                  <a:rPr lang="en-US" dirty="0" err="1"/>
                  <a:t>thứ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(</a:t>
                </a:r>
                <a:r>
                  <a:rPr lang="en-US" dirty="0" err="1"/>
                  <a:t>điểm</a:t>
                </a:r>
                <a:r>
                  <a:rPr lang="en-US" dirty="0"/>
                  <a:t> </a:t>
                </a:r>
                <a:r>
                  <a:rPr lang="en-US" dirty="0" err="1"/>
                  <a:t>dữ</a:t>
                </a:r>
                <a:r>
                  <a:rPr lang="en-US" dirty="0"/>
                  <a:t> </a:t>
                </a:r>
                <a:r>
                  <a:rPr lang="en-US" dirty="0" err="1"/>
                  <a:t>liệu</a:t>
                </a:r>
                <a:r>
                  <a:rPr lang="en-US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d>
                          <m:dPr>
                            <m:ctrlPr>
                              <a:rPr lang="en-US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</m:d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en-US" dirty="0"/>
                  <a:t>: ảnh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thuộc</a:t>
                </a:r>
                <a:r>
                  <a:rPr lang="en-US" dirty="0"/>
                  <a:t> </a:t>
                </a:r>
                <a:r>
                  <a:rPr lang="en-US" dirty="0" err="1"/>
                  <a:t>một</a:t>
                </a:r>
                <a:r>
                  <a:rPr lang="en-US" dirty="0"/>
                  <a:t> </a:t>
                </a:r>
                <a:r>
                  <a:rPr lang="en-US" dirty="0" err="1"/>
                  <a:t>trong</a:t>
                </a:r>
                <a:r>
                  <a:rPr lang="en-US" dirty="0"/>
                  <a:t> </a:t>
                </a:r>
                <a:r>
                  <a:rPr lang="en-US" dirty="0" err="1"/>
                  <a:t>hai</a:t>
                </a:r>
                <a:r>
                  <a:rPr lang="en-US" dirty="0"/>
                  <a:t> </a:t>
                </a:r>
                <a:r>
                  <a:rPr lang="en-US" dirty="0" err="1"/>
                  <a:t>lớp</a:t>
                </a:r>
                <a:endParaRPr lang="en-US" dirty="0"/>
              </a:p>
              <a:p>
                <a:pPr lvl="1"/>
                <a:endParaRPr lang="en-US" dirty="0"/>
              </a:p>
              <a:p>
                <a:pPr marL="274320" lvl="1" indent="0">
                  <a:buNone/>
                </a:pPr>
                <a:endParaRPr lang="en-US" dirty="0">
                  <a:solidFill>
                    <a:srgbClr val="00B050"/>
                  </a:solidFill>
                </a:endParaRPr>
              </a:p>
              <a:p>
                <a:pPr marL="274320" lvl="1" indent="0">
                  <a:buNone/>
                </a:pPr>
                <a:endParaRPr lang="en-US" b="1" dirty="0">
                  <a:solidFill>
                    <a:srgbClr val="00B050"/>
                  </a:solidFill>
                </a:endParaRPr>
              </a:p>
              <a:p>
                <a:pPr marL="274320" lvl="1" indent="0">
                  <a:buNone/>
                </a:pPr>
                <a:r>
                  <a:rPr lang="en-US" b="1" dirty="0" err="1">
                    <a:solidFill>
                      <a:srgbClr val="00B050"/>
                    </a:solidFill>
                  </a:rPr>
                  <a:t>Yêu</a:t>
                </a:r>
                <a:r>
                  <a:rPr lang="en-US" b="1" dirty="0">
                    <a:solidFill>
                      <a:srgbClr val="00B050"/>
                    </a:solidFill>
                  </a:rPr>
                  <a:t> </a:t>
                </a:r>
                <a:r>
                  <a:rPr lang="en-US" b="1" dirty="0" err="1">
                    <a:solidFill>
                      <a:srgbClr val="00B050"/>
                    </a:solidFill>
                  </a:rPr>
                  <a:t>cầu</a:t>
                </a:r>
                <a:r>
                  <a:rPr lang="en-US" b="1" dirty="0">
                    <a:solidFill>
                      <a:srgbClr val="00B050"/>
                    </a:solidFill>
                  </a:rPr>
                  <a:t>: </a:t>
                </a:r>
                <a:r>
                  <a:rPr lang="en-US" dirty="0" err="1">
                    <a:solidFill>
                      <a:srgbClr val="00B0F0"/>
                    </a:solidFill>
                  </a:rPr>
                  <a:t>Hãy</a:t>
                </a:r>
                <a:r>
                  <a:rPr lang="en-US" dirty="0">
                    <a:solidFill>
                      <a:srgbClr val="00B0F0"/>
                    </a:solidFill>
                  </a:rPr>
                  <a:t> </a:t>
                </a:r>
                <a:r>
                  <a:rPr lang="en-US" dirty="0" err="1">
                    <a:solidFill>
                      <a:srgbClr val="00B0F0"/>
                    </a:solidFill>
                  </a:rPr>
                  <a:t>xây</a:t>
                </a:r>
                <a:r>
                  <a:rPr lang="en-US" dirty="0">
                    <a:solidFill>
                      <a:srgbClr val="00B0F0"/>
                    </a:solidFill>
                  </a:rPr>
                  <a:t> </a:t>
                </a:r>
                <a:r>
                  <a:rPr lang="en-US" dirty="0" err="1">
                    <a:solidFill>
                      <a:srgbClr val="00B0F0"/>
                    </a:solidFill>
                  </a:rPr>
                  <a:t>dựng</a:t>
                </a:r>
                <a:r>
                  <a:rPr lang="en-US" dirty="0">
                    <a:solidFill>
                      <a:srgbClr val="00B0F0"/>
                    </a:solidFill>
                  </a:rPr>
                  <a:t> </a:t>
                </a:r>
                <a:r>
                  <a:rPr lang="en-US" dirty="0" err="1">
                    <a:solidFill>
                      <a:srgbClr val="00B0F0"/>
                    </a:solidFill>
                  </a:rPr>
                  <a:t>một</a:t>
                </a:r>
                <a:r>
                  <a:rPr lang="en-US" dirty="0">
                    <a:solidFill>
                      <a:srgbClr val="00B0F0"/>
                    </a:solidFill>
                  </a:rPr>
                  <a:t> classifier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00B0F0"/>
                    </a:solidFill>
                  </a:rPr>
                  <a:t> </a:t>
                </a:r>
                <a:r>
                  <a:rPr lang="en-US" dirty="0" err="1">
                    <a:solidFill>
                      <a:srgbClr val="00B0F0"/>
                    </a:solidFill>
                  </a:rPr>
                  <a:t>để</a:t>
                </a:r>
                <a:r>
                  <a:rPr lang="en-US" dirty="0">
                    <a:solidFill>
                      <a:srgbClr val="00B0F0"/>
                    </a:solidFill>
                  </a:rPr>
                  <a:t> </a:t>
                </a:r>
                <a:r>
                  <a:rPr lang="en-US" dirty="0" err="1">
                    <a:solidFill>
                      <a:srgbClr val="00B0F0"/>
                    </a:solidFill>
                  </a:rPr>
                  <a:t>phân</a:t>
                </a:r>
                <a:r>
                  <a:rPr lang="en-US" dirty="0">
                    <a:solidFill>
                      <a:srgbClr val="00B0F0"/>
                    </a:solidFill>
                  </a:rPr>
                  <a:t> </a:t>
                </a:r>
                <a:r>
                  <a:rPr lang="en-US" dirty="0" err="1">
                    <a:solidFill>
                      <a:srgbClr val="00B0F0"/>
                    </a:solidFill>
                  </a:rPr>
                  <a:t>loại</a:t>
                </a:r>
                <a:r>
                  <a:rPr lang="en-US" dirty="0">
                    <a:solidFill>
                      <a:srgbClr val="00B0F0"/>
                    </a:solidFill>
                  </a:rPr>
                  <a:t> </a:t>
                </a:r>
                <a:r>
                  <a:rPr lang="en-US" dirty="0" err="1">
                    <a:solidFill>
                      <a:srgbClr val="00B0F0"/>
                    </a:solidFill>
                  </a:rPr>
                  <a:t>dữ</a:t>
                </a:r>
                <a:r>
                  <a:rPr lang="en-US" dirty="0">
                    <a:solidFill>
                      <a:srgbClr val="00B0F0"/>
                    </a:solidFill>
                  </a:rPr>
                  <a:t> </a:t>
                </a:r>
                <a:r>
                  <a:rPr lang="en-US" dirty="0" err="1">
                    <a:solidFill>
                      <a:srgbClr val="00B0F0"/>
                    </a:solidFill>
                  </a:rPr>
                  <a:t>liệu</a:t>
                </a:r>
                <a:r>
                  <a:rPr lang="en-US" dirty="0">
                    <a:solidFill>
                      <a:srgbClr val="00B0F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>
                  <a:solidFill>
                    <a:srgbClr val="00B0F0"/>
                  </a:solidFill>
                </a:endParaRPr>
              </a:p>
              <a:p>
                <a:pPr marL="274320" lvl="1" indent="0">
                  <a:buNone/>
                </a:pPr>
                <a:endParaRPr lang="en-US" dirty="0">
                  <a:solidFill>
                    <a:srgbClr val="00B0F0"/>
                  </a:solidFill>
                </a:endParaRPr>
              </a:p>
              <a:p>
                <a:pPr marL="274320" lvl="1" indent="0">
                  <a:buNone/>
                </a:pPr>
                <a:endParaRPr lang="en-US" dirty="0">
                  <a:solidFill>
                    <a:srgbClr val="00B0F0"/>
                  </a:solidFill>
                </a:endParaRPr>
              </a:p>
              <a:p>
                <a:endParaRPr lang="en-US" sz="2400" dirty="0"/>
              </a:p>
              <a:p>
                <a:endParaRPr lang="en-US" sz="24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78011"/>
                <a:ext cx="8458200" cy="5331677"/>
              </a:xfrm>
              <a:blipFill>
                <a:blip r:embed="rId2"/>
                <a:stretch>
                  <a:fillRect l="-648" t="-9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324358" y="5384397"/>
                <a:ext cx="58740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(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4358" y="5384397"/>
                <a:ext cx="587404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327850" y="5385563"/>
                <a:ext cx="71814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600" dirty="0"/>
                  <a:t>=1</a:t>
                </a: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7850" y="5385563"/>
                <a:ext cx="718145" cy="553998"/>
              </a:xfrm>
              <a:prstGeom prst="rect">
                <a:avLst/>
              </a:prstGeom>
              <a:blipFill>
                <a:blip r:embed="rId4"/>
                <a:stretch>
                  <a:fillRect l="-12712" t="-25275" r="-37288" b="-49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296926" y="5955690"/>
                <a:ext cx="58740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(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6926" y="5955690"/>
                <a:ext cx="587404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327850" y="5969748"/>
                <a:ext cx="71814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600" dirty="0"/>
                  <a:t>=0</a:t>
                </a: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7850" y="5969748"/>
                <a:ext cx="718145" cy="553998"/>
              </a:xfrm>
              <a:prstGeom prst="rect">
                <a:avLst/>
              </a:prstGeom>
              <a:blipFill>
                <a:blip r:embed="rId6"/>
                <a:stretch>
                  <a:fillRect l="-12712" t="-25275" r="-37288" b="-49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85800" y="3926645"/>
                <a:ext cx="5020413" cy="719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𝑘h𝑢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ô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ặ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ó đ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𝑒𝑜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𝑘h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ẩ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𝑡𝑟𝑎𝑛𝑔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𝑘h𝑢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ô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ặ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𝑘h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ô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𝑛𝑔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đ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𝑒𝑜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𝑘h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ẩ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𝑡𝑟𝑎𝑛𝑔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3926645"/>
                <a:ext cx="5020413" cy="71942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6E4C0DC3-6E34-4159-AE6E-741A9C661F43}"/>
              </a:ext>
            </a:extLst>
          </p:cNvPr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8761" y="5493381"/>
            <a:ext cx="460801" cy="449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C4CB4BC-C1E8-454E-A543-FDA117AECCBB}"/>
              </a:ext>
            </a:extLst>
          </p:cNvPr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3506" y="6054719"/>
            <a:ext cx="460800" cy="449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803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Dataset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178011"/>
            <a:ext cx="8686800" cy="5331677"/>
          </a:xfrm>
        </p:spPr>
        <p:txBody>
          <a:bodyPr>
            <a:normAutofit/>
          </a:bodyPr>
          <a:lstStyle/>
          <a:p>
            <a:r>
              <a:rPr lang="vi-VN" b="1" dirty="0">
                <a:solidFill>
                  <a:srgbClr val="00B050"/>
                </a:solidFill>
              </a:rPr>
              <a:t>Tên dataset: </a:t>
            </a:r>
            <a:r>
              <a:rPr lang="en-US" b="1" dirty="0">
                <a:solidFill>
                  <a:srgbClr val="00B0F0"/>
                </a:solidFill>
              </a:rPr>
              <a:t>Real-World Masked Face</a:t>
            </a:r>
            <a:endParaRPr lang="en-US" b="1" dirty="0">
              <a:solidFill>
                <a:srgbClr val="00B050"/>
              </a:solidFill>
            </a:endParaRPr>
          </a:p>
          <a:p>
            <a:r>
              <a:rPr lang="vi-VN" b="1" dirty="0">
                <a:solidFill>
                  <a:srgbClr val="00B050"/>
                </a:solidFill>
              </a:rPr>
              <a:t>Nguồn gốc:</a:t>
            </a:r>
            <a:r>
              <a:rPr lang="vi-VN" dirty="0">
                <a:solidFill>
                  <a:srgbClr val="00B050"/>
                </a:solidFill>
              </a:rPr>
              <a:t> </a:t>
            </a:r>
            <a:r>
              <a:rPr lang="en-US" i="1" dirty="0"/>
              <a:t>RMFD, Bing Search API, Kaggle</a:t>
            </a:r>
            <a:endParaRPr lang="en-US" b="1" dirty="0">
              <a:solidFill>
                <a:srgbClr val="00B050"/>
              </a:solidFill>
            </a:endParaRPr>
          </a:p>
          <a:p>
            <a:r>
              <a:rPr lang="vi-VN" b="1" dirty="0">
                <a:solidFill>
                  <a:srgbClr val="00B050"/>
                </a:solidFill>
              </a:rPr>
              <a:t>Thông tin Dataset: </a:t>
            </a:r>
          </a:p>
          <a:p>
            <a:pPr lvl="1"/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:</a:t>
            </a:r>
            <a:r>
              <a:rPr lang="vi-VN" dirty="0"/>
              <a:t> </a:t>
            </a:r>
            <a:r>
              <a:rPr lang="en-US" dirty="0">
                <a:solidFill>
                  <a:srgbClr val="00B0F0"/>
                </a:solidFill>
              </a:rPr>
              <a:t>4095 </a:t>
            </a:r>
            <a:r>
              <a:rPr lang="en-US" dirty="0" err="1">
                <a:solidFill>
                  <a:srgbClr val="00B0F0"/>
                </a:solidFill>
              </a:rPr>
              <a:t>ảnh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khuôn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mặt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có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đeo</a:t>
            </a:r>
            <a:r>
              <a:rPr lang="en-US" dirty="0">
                <a:solidFill>
                  <a:srgbClr val="00B0F0"/>
                </a:solidFill>
              </a:rPr>
              <a:t> / </a:t>
            </a:r>
            <a:r>
              <a:rPr lang="en-US" dirty="0" err="1">
                <a:solidFill>
                  <a:srgbClr val="00B0F0"/>
                </a:solidFill>
              </a:rPr>
              <a:t>không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đeo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khẩu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trang</a:t>
            </a:r>
            <a:endParaRPr lang="vi-VN" dirty="0"/>
          </a:p>
          <a:p>
            <a:pPr lvl="2"/>
            <a:r>
              <a:rPr lang="en-US" dirty="0">
                <a:solidFill>
                  <a:srgbClr val="00B0F0"/>
                </a:solidFill>
              </a:rPr>
              <a:t>2165</a:t>
            </a:r>
            <a:r>
              <a:rPr lang="vi-VN" dirty="0">
                <a:solidFill>
                  <a:srgbClr val="00B0F0"/>
                </a:solidFill>
              </a:rPr>
              <a:t> ảnh </a:t>
            </a:r>
            <a:r>
              <a:rPr lang="en-US" dirty="0" err="1">
                <a:solidFill>
                  <a:srgbClr val="00B0F0"/>
                </a:solidFill>
              </a:rPr>
              <a:t>khuôn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mặt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có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đeo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khẩu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trang</a:t>
            </a:r>
            <a:endParaRPr lang="vi-VN" dirty="0">
              <a:solidFill>
                <a:srgbClr val="00B0F0"/>
              </a:solidFill>
            </a:endParaRPr>
          </a:p>
          <a:p>
            <a:pPr lvl="2"/>
            <a:r>
              <a:rPr lang="en-US" dirty="0">
                <a:solidFill>
                  <a:srgbClr val="00B0F0"/>
                </a:solidFill>
              </a:rPr>
              <a:t>1930 </a:t>
            </a:r>
            <a:r>
              <a:rPr lang="en-US" dirty="0" err="1">
                <a:solidFill>
                  <a:srgbClr val="00B0F0"/>
                </a:solidFill>
              </a:rPr>
              <a:t>ảnh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khuôn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mặt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không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đeo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khẩu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trang</a:t>
            </a:r>
            <a:endParaRPr lang="vi-VN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073FFC-DB42-491D-A89B-A03F73319957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4190506"/>
            <a:ext cx="4081421" cy="19816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BB714AA-741D-483F-8E3C-E2FCB1C729F5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6384" y="4174235"/>
            <a:ext cx="4242816" cy="1997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264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Dataset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900709" y="6169013"/>
            <a:ext cx="3515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Ảnh</a:t>
            </a:r>
            <a:r>
              <a:rPr lang="en-US" sz="2400" b="1" dirty="0"/>
              <a:t> </a:t>
            </a:r>
            <a:r>
              <a:rPr lang="en-US" sz="2400" b="1" dirty="0" err="1"/>
              <a:t>có</a:t>
            </a:r>
            <a:r>
              <a:rPr lang="en-US" sz="2400" b="1" dirty="0"/>
              <a:t> </a:t>
            </a:r>
            <a:r>
              <a:rPr lang="en-US" sz="2400" b="1" dirty="0" err="1"/>
              <a:t>đeo</a:t>
            </a:r>
            <a:r>
              <a:rPr lang="en-US" sz="2400" b="1" dirty="0"/>
              <a:t> </a:t>
            </a:r>
            <a:r>
              <a:rPr lang="en-US" sz="2400" b="1" dirty="0" err="1"/>
              <a:t>khẩu</a:t>
            </a:r>
            <a:r>
              <a:rPr lang="en-US" sz="2400" b="1" dirty="0"/>
              <a:t> </a:t>
            </a:r>
            <a:r>
              <a:rPr lang="en-US" sz="2400" b="1" dirty="0" err="1"/>
              <a:t>trang</a:t>
            </a:r>
            <a:endParaRPr lang="en-US" sz="2400" b="1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85388FB-7FC0-47A0-8497-BE7443D065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004" y="4370728"/>
            <a:ext cx="1206992" cy="1285875"/>
          </a:xfr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A71F820-FA10-4C2E-AB67-9E627B10C57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004" y="1066800"/>
            <a:ext cx="1207042" cy="132862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272A494-CE21-4C95-B9F7-F48ED88F0A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073" y="2720759"/>
            <a:ext cx="1182683" cy="132862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A979165-C8D3-4FB4-962D-499B9BF58A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696" y="4355033"/>
            <a:ext cx="1182682" cy="128587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2AE243F-71AF-4B9C-A215-DA38914F68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700" y="4355032"/>
            <a:ext cx="1216112" cy="128587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6943A18-E1E9-40DF-AB40-6CFDE5D46CD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45" y="2663266"/>
            <a:ext cx="1156253" cy="1369544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4106D755-93CF-4E10-845B-132DA9A096C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242" y="2694581"/>
            <a:ext cx="1240570" cy="1338229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E1036D3B-AC3C-4C6E-A8BC-904B57A3F51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936" y="2712778"/>
            <a:ext cx="1191752" cy="132862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79713969-23E2-46E4-B579-B1D90ED08CD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46" y="1066800"/>
            <a:ext cx="1156253" cy="1295579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BD83796D-90EA-4750-B002-7854A3F57DF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760" y="1052016"/>
            <a:ext cx="1227251" cy="128377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0D54AE80-C548-4CAF-BEAB-72D059FFC02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646" y="1057958"/>
            <a:ext cx="1207042" cy="1328625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2D80C50F-4608-42F7-BE98-57CBD5FBA84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936" y="4355031"/>
            <a:ext cx="1191752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101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Dataset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2397366" y="6151122"/>
            <a:ext cx="4078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Ảnh</a:t>
            </a:r>
            <a:r>
              <a:rPr lang="en-US" sz="2400" b="1" dirty="0"/>
              <a:t> </a:t>
            </a:r>
            <a:r>
              <a:rPr lang="en-US" sz="2400" b="1" dirty="0" err="1"/>
              <a:t>không</a:t>
            </a:r>
            <a:r>
              <a:rPr lang="en-US" sz="2400" b="1" dirty="0"/>
              <a:t> </a:t>
            </a:r>
            <a:r>
              <a:rPr lang="en-US" sz="2400" b="1" dirty="0" err="1"/>
              <a:t>đeo</a:t>
            </a:r>
            <a:r>
              <a:rPr lang="en-US" sz="2400" b="1" dirty="0"/>
              <a:t> </a:t>
            </a:r>
            <a:r>
              <a:rPr lang="en-US" sz="2400" b="1" dirty="0" err="1"/>
              <a:t>khẩu</a:t>
            </a:r>
            <a:r>
              <a:rPr lang="en-US" sz="2400" b="1" dirty="0"/>
              <a:t> </a:t>
            </a:r>
            <a:r>
              <a:rPr lang="en-US" sz="2400" b="1" dirty="0" err="1"/>
              <a:t>trang</a:t>
            </a:r>
            <a:endParaRPr lang="en-US" sz="24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0F32CE-FA96-4B33-965A-FD3925B99E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374" y="1526952"/>
            <a:ext cx="1269371" cy="121648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41E9D08-DC30-442C-A229-7CFB09141C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5257" y="4391814"/>
            <a:ext cx="1228725" cy="113709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CD61E4D-3B7B-43E5-A574-E187E87890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9805" y="3017466"/>
            <a:ext cx="1278234" cy="117437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B2A1ECA-94AF-42DD-9B3C-46EA6F30CCA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5257" y="1526952"/>
            <a:ext cx="1297182" cy="112470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24C16AE-F0D6-40F0-96B7-0608727A1B8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477" y="4303995"/>
            <a:ext cx="1271301" cy="119289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E3DE5F1-474E-4B9C-954B-D7D9520C8A4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1904" y="2994683"/>
            <a:ext cx="1285875" cy="112166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457765D2-D575-4225-B071-397DD63A9DA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00" y="1503060"/>
            <a:ext cx="1247877" cy="1121663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7A2B49C-9A63-43A3-A463-AEC7D6B82BF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176" y="1516138"/>
            <a:ext cx="1226820" cy="1158432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BC40FF7E-8C47-4932-9527-A0ADD4B83BA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927" y="4375416"/>
            <a:ext cx="1227044" cy="114300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2A906DB9-584B-48C1-8335-A35E2CA5CFF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3008322"/>
            <a:ext cx="1253973" cy="1104899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0FF23BE-C2A9-4383-9E79-DB0F215AFF6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534" y="3006975"/>
            <a:ext cx="1228223" cy="110489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5E12992C-DA2C-44F6-B019-48434D14726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373" y="4376763"/>
            <a:ext cx="12192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119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Dataset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b="1" dirty="0">
                    <a:solidFill>
                      <a:srgbClr val="00B050"/>
                    </a:solidFill>
                  </a:rPr>
                  <a:t>Một </a:t>
                </a:r>
                <a:r>
                  <a:rPr lang="en-US" b="1" dirty="0" err="1">
                    <a:solidFill>
                      <a:srgbClr val="00B050"/>
                    </a:solidFill>
                  </a:rPr>
                  <a:t>số</a:t>
                </a:r>
                <a:r>
                  <a:rPr lang="en-US" b="1" dirty="0">
                    <a:solidFill>
                      <a:srgbClr val="00B050"/>
                    </a:solidFill>
                  </a:rPr>
                  <a:t> </a:t>
                </a:r>
                <a:r>
                  <a:rPr lang="en-US" b="1" dirty="0" err="1">
                    <a:solidFill>
                      <a:srgbClr val="00B050"/>
                    </a:solidFill>
                  </a:rPr>
                  <a:t>thông</a:t>
                </a:r>
                <a:r>
                  <a:rPr lang="en-US" b="1" dirty="0">
                    <a:solidFill>
                      <a:srgbClr val="00B050"/>
                    </a:solidFill>
                  </a:rPr>
                  <a:t> tin </a:t>
                </a:r>
                <a:r>
                  <a:rPr lang="en-US" b="1" dirty="0" err="1">
                    <a:solidFill>
                      <a:srgbClr val="00B050"/>
                    </a:solidFill>
                  </a:rPr>
                  <a:t>khác</a:t>
                </a:r>
                <a:endParaRPr lang="en-US" b="1" dirty="0">
                  <a:solidFill>
                    <a:srgbClr val="00B050"/>
                  </a:solidFill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dirty="0" err="1"/>
                  <a:t>Kích</a:t>
                </a:r>
                <a:r>
                  <a:rPr lang="en-US" dirty="0"/>
                  <a:t> </a:t>
                </a:r>
                <a:r>
                  <a:rPr lang="en-US" dirty="0" err="1"/>
                  <a:t>thước</a:t>
                </a:r>
                <a:r>
                  <a:rPr lang="en-US" dirty="0"/>
                  <a:t> </a:t>
                </a:r>
                <a:r>
                  <a:rPr lang="en-US" dirty="0" err="1"/>
                  <a:t>ảnh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𝟏𝟑𝟒</m:t>
                        </m:r>
                        <m:r>
                          <a:rPr lang="en-US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𝟏𝟒𝟖</m:t>
                        </m:r>
                      </m:e>
                    </m:d>
                  </m:oMath>
                </a14:m>
                <a:endParaRPr lang="en-US" b="1" dirty="0">
                  <a:ea typeface="Cambria Math" panose="020405030504060302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:endParaRPr lang="en-US" dirty="0"/>
              </a:p>
              <a:p>
                <a:pPr lvl="1">
                  <a:lnSpc>
                    <a:spcPct val="150000"/>
                  </a:lnSpc>
                </a:pPr>
                <a:r>
                  <a:rPr lang="en-US" dirty="0" err="1"/>
                  <a:t>Ảnh</a:t>
                </a:r>
                <a:r>
                  <a:rPr lang="en-US" dirty="0"/>
                  <a:t> </a:t>
                </a:r>
                <a:r>
                  <a:rPr lang="en-US" dirty="0" err="1"/>
                  <a:t>màu</a:t>
                </a:r>
                <a:r>
                  <a:rPr lang="en-US" dirty="0"/>
                  <a:t>: 3 </a:t>
                </a:r>
                <a:r>
                  <a:rPr lang="en-US" dirty="0" err="1"/>
                  <a:t>kênh</a:t>
                </a:r>
                <a:r>
                  <a:rPr lang="en-US" dirty="0"/>
                  <a:t> </a:t>
                </a:r>
                <a:r>
                  <a:rPr lang="en-US" dirty="0" err="1"/>
                  <a:t>màu</a:t>
                </a:r>
                <a:r>
                  <a:rPr lang="en-US" dirty="0"/>
                  <a:t> </a:t>
                </a:r>
                <a:r>
                  <a:rPr lang="en-US" b="1" dirty="0">
                    <a:solidFill>
                      <a:srgbClr val="FF0000"/>
                    </a:solidFill>
                  </a:rPr>
                  <a:t>R</a:t>
                </a:r>
                <a:r>
                  <a:rPr lang="en-US" b="1" dirty="0">
                    <a:solidFill>
                      <a:srgbClr val="00B050"/>
                    </a:solidFill>
                  </a:rPr>
                  <a:t>G</a:t>
                </a:r>
                <a:r>
                  <a:rPr lang="en-US" b="1" dirty="0">
                    <a:solidFill>
                      <a:srgbClr val="0070C0"/>
                    </a:solidFill>
                  </a:rPr>
                  <a:t>B</a:t>
                </a:r>
              </a:p>
              <a:p>
                <a:pPr lvl="1">
                  <a:lnSpc>
                    <a:spcPct val="150000"/>
                  </a:lnSpc>
                </a:pPr>
                <a:endParaRPr lang="en-US" dirty="0"/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Dataset: </a:t>
                </a:r>
                <a:r>
                  <a:rPr lang="en-US" b="1" dirty="0">
                    <a:solidFill>
                      <a:srgbClr val="00B0F0"/>
                    </a:solidFill>
                  </a:rPr>
                  <a:t>170 MB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/>
          <p:nvPr/>
        </p:nvCxnSpPr>
        <p:spPr>
          <a:xfrm>
            <a:off x="6324600" y="2057400"/>
            <a:ext cx="16002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6806343" y="1598188"/>
                <a:ext cx="63671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6343" y="1598188"/>
                <a:ext cx="63671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5517331" y="2686377"/>
                <a:ext cx="56778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7331" y="2686377"/>
                <a:ext cx="56778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/>
          <p:nvPr/>
        </p:nvCxnSpPr>
        <p:spPr>
          <a:xfrm flipV="1">
            <a:off x="6063150" y="2286000"/>
            <a:ext cx="0" cy="13239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BB65BE72-C6B0-45B2-9930-E63A92766D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1" y="2227177"/>
            <a:ext cx="14478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20654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larity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. Machine learning 2 - Mo hinh tham so.pptx" id="{31B28747-7DB9-47B8-B08B-B492F9257D9D}" vid="{E00CA663-17EA-4F6C-80B1-B8F6DB02D4C6}"/>
    </a:ext>
  </a:extLst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. Machine learning 2 - Mo hinh tham so.pptx" id="{31B28747-7DB9-47B8-B08B-B492F9257D9D}" vid="{79D0F347-D32D-4FF6-AC06-46D423096CB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12179</TotalTime>
  <Words>1200</Words>
  <Application>Microsoft Office PowerPoint</Application>
  <PresentationFormat>On-screen Show (4:3)</PresentationFormat>
  <Paragraphs>252</Paragraphs>
  <Slides>25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Arial</vt:lpstr>
      <vt:lpstr>Arial Black</vt:lpstr>
      <vt:lpstr>Calibri</vt:lpstr>
      <vt:lpstr>Cambria Math</vt:lpstr>
      <vt:lpstr>Courier New</vt:lpstr>
      <vt:lpstr>Times New Roman</vt:lpstr>
      <vt:lpstr>1_Office Theme</vt:lpstr>
      <vt:lpstr>Clarity</vt:lpstr>
      <vt:lpstr>2_Office Theme</vt:lpstr>
      <vt:lpstr>NHẬN DIỆN KHUÔN MẶT ĐEO KHẨU TRANG SỬ DỤNG MẠNG NƠ-RON TÍCH CHẬP TRONG BỐI CẢNH ĐẠI DỊCH COVID-19</vt:lpstr>
      <vt:lpstr>Nội dung</vt:lpstr>
      <vt:lpstr>Phát biểu bài toán</vt:lpstr>
      <vt:lpstr>Phát biểu bài toán</vt:lpstr>
      <vt:lpstr>Phát biểu bài toán</vt:lpstr>
      <vt:lpstr>Dataset</vt:lpstr>
      <vt:lpstr>Dataset</vt:lpstr>
      <vt:lpstr>Dataset</vt:lpstr>
      <vt:lpstr>Dataset</vt:lpstr>
      <vt:lpstr>Các công trình đã thực hiện</vt:lpstr>
      <vt:lpstr>Mô hình đề xuất</vt:lpstr>
      <vt:lpstr>Mô hình đề xuất</vt:lpstr>
      <vt:lpstr>Mô hình đề xuất</vt:lpstr>
      <vt:lpstr>Mô hình đề xuất</vt:lpstr>
      <vt:lpstr>Mô hình đề xuất</vt:lpstr>
      <vt:lpstr>Mô hình đề xuất</vt:lpstr>
      <vt:lpstr>Huấn luyện mạng</vt:lpstr>
      <vt:lpstr>Huấn luyện mạng</vt:lpstr>
      <vt:lpstr>Thực nghiệm và Kết quả</vt:lpstr>
      <vt:lpstr>Thực nghiệm và Kết quả</vt:lpstr>
      <vt:lpstr>Thực nghiệm và Kết quả</vt:lpstr>
      <vt:lpstr>Thực nghiệm và Kết quả</vt:lpstr>
      <vt:lpstr>Kết luận</vt:lpstr>
      <vt:lpstr>Tài liệu tham khảo</vt:lpstr>
      <vt:lpstr>CẢM ƠN  QUÝ THẦY CÔ VÀ CÁC BẠN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acoates</dc:creator>
  <cp:lastModifiedBy>Dang Le Gia Vu</cp:lastModifiedBy>
  <cp:revision>1451</cp:revision>
  <dcterms:created xsi:type="dcterms:W3CDTF">2013-08-28T04:22:04Z</dcterms:created>
  <dcterms:modified xsi:type="dcterms:W3CDTF">2021-08-10T04:56:22Z</dcterms:modified>
</cp:coreProperties>
</file>