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9" r:id="rId1"/>
  </p:sldMasterIdLst>
  <p:notesMasterIdLst>
    <p:notesMasterId r:id="rId57"/>
  </p:notesMasterIdLst>
  <p:handoutMasterIdLst>
    <p:handoutMasterId r:id="rId58"/>
  </p:handoutMasterIdLst>
  <p:sldIdLst>
    <p:sldId id="256" r:id="rId2"/>
    <p:sldId id="364" r:id="rId3"/>
    <p:sldId id="296" r:id="rId4"/>
    <p:sldId id="341" r:id="rId5"/>
    <p:sldId id="342" r:id="rId6"/>
    <p:sldId id="348" r:id="rId7"/>
    <p:sldId id="297" r:id="rId8"/>
    <p:sldId id="338" r:id="rId9"/>
    <p:sldId id="339" r:id="rId10"/>
    <p:sldId id="349" r:id="rId11"/>
    <p:sldId id="343" r:id="rId12"/>
    <p:sldId id="346" r:id="rId13"/>
    <p:sldId id="302" r:id="rId14"/>
    <p:sldId id="344" r:id="rId15"/>
    <p:sldId id="365" r:id="rId16"/>
    <p:sldId id="303" r:id="rId17"/>
    <p:sldId id="366" r:id="rId18"/>
    <p:sldId id="370" r:id="rId19"/>
    <p:sldId id="304" r:id="rId20"/>
    <p:sldId id="347" r:id="rId21"/>
    <p:sldId id="371" r:id="rId22"/>
    <p:sldId id="305" r:id="rId23"/>
    <p:sldId id="353" r:id="rId24"/>
    <p:sldId id="306" r:id="rId25"/>
    <p:sldId id="307" r:id="rId26"/>
    <p:sldId id="308" r:id="rId27"/>
    <p:sldId id="309" r:id="rId28"/>
    <p:sldId id="310" r:id="rId29"/>
    <p:sldId id="311" r:id="rId30"/>
    <p:sldId id="354" r:id="rId31"/>
    <p:sldId id="355" r:id="rId32"/>
    <p:sldId id="314" r:id="rId33"/>
    <p:sldId id="356" r:id="rId34"/>
    <p:sldId id="357" r:id="rId35"/>
    <p:sldId id="315" r:id="rId36"/>
    <p:sldId id="316" r:id="rId37"/>
    <p:sldId id="317" r:id="rId38"/>
    <p:sldId id="358" r:id="rId39"/>
    <p:sldId id="318" r:id="rId40"/>
    <p:sldId id="359" r:id="rId41"/>
    <p:sldId id="320" r:id="rId42"/>
    <p:sldId id="323" r:id="rId43"/>
    <p:sldId id="324" r:id="rId44"/>
    <p:sldId id="325" r:id="rId45"/>
    <p:sldId id="360" r:id="rId46"/>
    <p:sldId id="326" r:id="rId47"/>
    <p:sldId id="361" r:id="rId48"/>
    <p:sldId id="327" r:id="rId49"/>
    <p:sldId id="362" r:id="rId50"/>
    <p:sldId id="328" r:id="rId51"/>
    <p:sldId id="363" r:id="rId52"/>
    <p:sldId id="367" r:id="rId53"/>
    <p:sldId id="368" r:id="rId54"/>
    <p:sldId id="369" r:id="rId55"/>
    <p:sldId id="292" r:id="rId56"/>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E815B"/>
    <a:srgbClr val="000000"/>
    <a:srgbClr val="DDDDDD"/>
    <a:srgbClr val="C0C0C0"/>
    <a:srgbClr val="EAEAEA"/>
    <a:srgbClr val="46ACAE"/>
    <a:srgbClr val="7EA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80613" autoAdjust="0"/>
  </p:normalViewPr>
  <p:slideViewPr>
    <p:cSldViewPr>
      <p:cViewPr>
        <p:scale>
          <a:sx n="65" d="100"/>
          <a:sy n="65" d="100"/>
        </p:scale>
        <p:origin x="-1296" y="2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GB"/>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C498C5E3-0D0A-4DE0-9BA0-BDB21C50E232}" type="datetimeFigureOut">
              <a:rPr lang="en-GB" smtClean="0"/>
              <a:t>09/09/2020</a:t>
            </a:fld>
            <a:endParaRPr lang="en-GB"/>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GB"/>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C7D7FDEE-6E3F-4694-8087-CA6225E30681}" type="slidenum">
              <a:rPr lang="en-GB" smtClean="0"/>
              <a:t>‹#›</a:t>
            </a:fld>
            <a:endParaRPr lang="en-GB"/>
          </a:p>
        </p:txBody>
      </p:sp>
    </p:spTree>
    <p:extLst>
      <p:ext uri="{BB962C8B-B14F-4D97-AF65-F5344CB8AC3E}">
        <p14:creationId xmlns:p14="http://schemas.microsoft.com/office/powerpoint/2010/main" val="12682882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atin typeface="Arial" pitchFamily="34" charset="0"/>
              </a:defRPr>
            </a:lvl1pPr>
          </a:lstStyle>
          <a:p>
            <a:pPr>
              <a:defRPr/>
            </a:pPr>
            <a:fld id="{33BB8E6C-8404-4B91-A809-387A7E9A50EA}" type="datetimeFigureOut">
              <a:rPr lang="en-US"/>
              <a:pPr>
                <a:defRPr/>
              </a:pPr>
              <a:t>09-Sep-20</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8C673890-8C1B-4CDA-9EA7-0BB8FF1E523C}" type="slidenum">
              <a:rPr lang="en-US"/>
              <a:pPr/>
              <a:t>‹#›</a:t>
            </a:fld>
            <a:endParaRPr lang="en-US"/>
          </a:p>
        </p:txBody>
      </p:sp>
    </p:spTree>
    <p:extLst>
      <p:ext uri="{BB962C8B-B14F-4D97-AF65-F5344CB8AC3E}">
        <p14:creationId xmlns:p14="http://schemas.microsoft.com/office/powerpoint/2010/main" val="252577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vi.wikipedia.org/wiki/Sophia_(robot)#cite_note-: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vi.wikipedia.org/wiki/M%C3%A1y_Turing" TargetMode="External"/><Relationship Id="rId3" Type="http://schemas.openxmlformats.org/officeDocument/2006/relationships/hyperlink" Target="https://vi.wikipedia.org/wiki/Ph%C3%A9p_th%E1%BB%AD_Turing" TargetMode="External"/><Relationship Id="rId7" Type="http://schemas.openxmlformats.org/officeDocument/2006/relationships/hyperlink" Target="https://vi.wikipedia.org/wiki/Thu%E1%BA%ADt_to%C3%A1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vi.wikipedia.org/w/index.php?title=Suy_ngh%C4%A9&amp;action=edit&amp;redlink=1" TargetMode="External"/><Relationship Id="rId5" Type="http://schemas.openxmlformats.org/officeDocument/2006/relationships/hyperlink" Target="https://vi.wikipedia.org/wiki/%C3%9D_th%E1%BB%A9c" TargetMode="External"/><Relationship Id="rId4" Type="http://schemas.openxmlformats.org/officeDocument/2006/relationships/hyperlink" Target="https://vi.wikipedia.org/wiki/Tr%C3%AD_tu%E1%BB%87_nh%C3%A2n_t%E1%BA%A1o" TargetMode="External"/><Relationship Id="rId9" Type="http://schemas.openxmlformats.org/officeDocument/2006/relationships/hyperlink" Target="https://vi.wikipedia.org/w/index.php?title=Lu%E1%BA%ADn_%C4%91%E1%BB%81_Church-Turing&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2</a:t>
            </a:fld>
            <a:endParaRPr lang="en-US"/>
          </a:p>
        </p:txBody>
      </p:sp>
    </p:spTree>
    <p:extLst>
      <p:ext uri="{BB962C8B-B14F-4D97-AF65-F5344CB8AC3E}">
        <p14:creationId xmlns:p14="http://schemas.microsoft.com/office/powerpoint/2010/main" val="3419937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200150" y="698500"/>
            <a:ext cx="4654550" cy="3490913"/>
          </a:xfrm>
          <a:ln/>
        </p:spPr>
      </p:sp>
      <p:sp>
        <p:nvSpPr>
          <p:cNvPr id="143363"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76356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200150" y="698500"/>
            <a:ext cx="4654550" cy="3490913"/>
          </a:xfrm>
          <a:ln/>
        </p:spPr>
      </p:sp>
      <p:sp>
        <p:nvSpPr>
          <p:cNvPr id="143363"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35125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200150" y="698500"/>
            <a:ext cx="4654550" cy="3490913"/>
          </a:xfrm>
          <a:ln/>
        </p:spPr>
      </p:sp>
      <p:sp>
        <p:nvSpPr>
          <p:cNvPr id="143363"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86534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00150" y="698500"/>
            <a:ext cx="4654550" cy="3490913"/>
          </a:xfrm>
          <a:ln/>
        </p:spPr>
      </p:sp>
      <p:sp>
        <p:nvSpPr>
          <p:cNvPr id="114691" name="Rectangle 3"/>
          <p:cNvSpPr>
            <a:spLocks noGrp="1" noChangeArrowheads="1"/>
          </p:cNvSpPr>
          <p:nvPr>
            <p:ph type="body" idx="1"/>
          </p:nvPr>
        </p:nvSpPr>
        <p:spPr/>
        <p:txBody>
          <a:bodyPr/>
          <a:lstStyle/>
          <a:p>
            <a:pPr defTabSz="934974">
              <a:defRPr/>
            </a:pPr>
            <a:r>
              <a:rPr lang="vi-VN" altLang="en-US"/>
              <a:t>Chương trình AI đã chứng minh một giả thuyết toán học (</a:t>
            </a:r>
            <a:r>
              <a:rPr lang="en-US" altLang="en-US"/>
              <a:t>giả thuyết </a:t>
            </a:r>
            <a:r>
              <a:rPr lang="vi-VN" altLang="en-US"/>
              <a:t>Robbins) chưa được giải quyết trong nhiều thập kỷ </a:t>
            </a:r>
            <a:endParaRPr lang="en-US" altLang="en-US"/>
          </a:p>
          <a:p>
            <a:endParaRPr lang="en-US" altLang="en-US"/>
          </a:p>
        </p:txBody>
      </p:sp>
    </p:spTree>
    <p:extLst>
      <p:ext uri="{BB962C8B-B14F-4D97-AF65-F5344CB8AC3E}">
        <p14:creationId xmlns:p14="http://schemas.microsoft.com/office/powerpoint/2010/main" val="366048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00150" y="698500"/>
            <a:ext cx="4654550" cy="3490913"/>
          </a:xfrm>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387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00150" y="698500"/>
            <a:ext cx="4654550" cy="3490913"/>
          </a:xfrm>
          <a:ln/>
        </p:spPr>
      </p:sp>
      <p:sp>
        <p:nvSpPr>
          <p:cNvPr id="114691" name="Rectangle 3"/>
          <p:cNvSpPr>
            <a:spLocks noGrp="1" noChangeArrowheads="1"/>
          </p:cNvSpPr>
          <p:nvPr>
            <p:ph type="body" idx="1"/>
          </p:nvPr>
        </p:nvSpPr>
        <p:spPr/>
        <p:txBody>
          <a:bodyPr/>
          <a:lstStyle/>
          <a:p>
            <a:r>
              <a:rPr lang="vi-VN"/>
              <a:t>Sophia có làn da như da người được làm từ silicon cao cấp. Robot này được tạo hình như một phụ nữ. Đôi mắt cô robot này được trang bị máy ảnh video cho phép nó thực hiện giao tiếp bằng mắt. Sophia có thể nhận ra con người và học hỏi từ những gì cô nhìn thấy. Được trang bị công nghệ tiên tiến cho phép Sophia giao tiếp với con người, Sophia có thể thể hiện 62 nét mặt sắc thái biểu cảm khác nhau trên khuôn mặt.</a:t>
            </a:r>
            <a:r>
              <a:rPr lang="vi-VN" baseline="30000">
                <a:hlinkClick r:id="rId3"/>
              </a:rPr>
              <a:t>[5]</a:t>
            </a:r>
            <a:endParaRPr lang="vi-VN"/>
          </a:p>
          <a:p>
            <a:r>
              <a:rPr lang="vi-VN"/>
              <a:t>Chức năng chính của Sophia là trò chuyện với con người.</a:t>
            </a:r>
            <a:r>
              <a:rPr lang="vi-VN" baseline="30000">
                <a:hlinkClick r:id="rId3"/>
              </a:rPr>
              <a:t>[5]</a:t>
            </a:r>
            <a:endParaRPr lang="vi-VN"/>
          </a:p>
          <a:p>
            <a:r>
              <a:rPr lang="vi-VN"/>
              <a:t>-Phần mềm của Sofia được cấu thành từ ba phần: Trí tuệ ở mức rất cơ bản (trả lời những câu hỏi đơn giản), khả năng "diễn thuyết" với văn bản được nạp sẵn, kết hợp thuật toán để ngắt nối câu từ sao cho hợp lý. Cuối cùng là một hệ thống sử dụng chatbot kết hợp với cơ khí, giúp Sophia có thể nhìn ai đó, lắng nghe họ để lọc ra những "từ khóa" và ngữ nghĩa, sau đó lựa chọn những câu trả lời được soạn sẵn để phát ngôn. Sophia chỉ có thể trả lời những câu hỏi một khi được kết nối với Internet, máy tính và chỉ giới hạn trong những thông tin mình có được. Sophia được đánh giá chỉ là một hệ thống chatbot với những thông tin mình sẵn có trong bộ nhớ.</a:t>
            </a:r>
          </a:p>
          <a:p>
            <a:endParaRPr lang="en-US" altLang="en-US"/>
          </a:p>
        </p:txBody>
      </p:sp>
    </p:spTree>
    <p:extLst>
      <p:ext uri="{BB962C8B-B14F-4D97-AF65-F5344CB8AC3E}">
        <p14:creationId xmlns:p14="http://schemas.microsoft.com/office/powerpoint/2010/main" val="1494805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208088" y="704850"/>
            <a:ext cx="4637087" cy="3478213"/>
          </a:xfrm>
          <a:ln/>
        </p:spPr>
      </p:sp>
      <p:sp>
        <p:nvSpPr>
          <p:cNvPr id="167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3923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208088" y="704850"/>
            <a:ext cx="4637087" cy="3478213"/>
          </a:xfrm>
          <a:ln/>
        </p:spPr>
      </p:sp>
      <p:sp>
        <p:nvSpPr>
          <p:cNvPr id="167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655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200150" y="698500"/>
            <a:ext cx="4654550" cy="3490913"/>
          </a:xfrm>
          <a:ln/>
        </p:spPr>
      </p:sp>
      <p:sp>
        <p:nvSpPr>
          <p:cNvPr id="169987"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4159424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1200150" y="698500"/>
            <a:ext cx="4654550" cy="3490913"/>
          </a:xfrm>
          <a:ln/>
        </p:spPr>
      </p:sp>
      <p:sp>
        <p:nvSpPr>
          <p:cNvPr id="176131"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597734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C673890-8C1B-4CDA-9EA7-0BB8FF1E523C}" type="slidenum">
              <a:rPr lang="en-US" smtClean="0"/>
              <a:pPr/>
              <a:t>3</a:t>
            </a:fld>
            <a:endParaRPr lang="en-US"/>
          </a:p>
        </p:txBody>
      </p:sp>
    </p:spTree>
    <p:extLst>
      <p:ext uri="{BB962C8B-B14F-4D97-AF65-F5344CB8AC3E}">
        <p14:creationId xmlns:p14="http://schemas.microsoft.com/office/powerpoint/2010/main" val="3897744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200150" y="698500"/>
            <a:ext cx="4654550" cy="3490913"/>
          </a:xfrm>
          <a:ln/>
        </p:spPr>
      </p:sp>
      <p:sp>
        <p:nvSpPr>
          <p:cNvPr id="178179"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392952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200150" y="698500"/>
            <a:ext cx="4654550" cy="3490913"/>
          </a:xfrm>
          <a:ln/>
        </p:spPr>
      </p:sp>
      <p:sp>
        <p:nvSpPr>
          <p:cNvPr id="172035"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250103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200150" y="698500"/>
            <a:ext cx="4654550" cy="3490913"/>
          </a:xfrm>
          <a:ln/>
        </p:spPr>
      </p:sp>
      <p:sp>
        <p:nvSpPr>
          <p:cNvPr id="174083"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498639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1200150" y="698500"/>
            <a:ext cx="4654550" cy="3490913"/>
          </a:xfrm>
          <a:ln/>
        </p:spPr>
      </p:sp>
      <p:sp>
        <p:nvSpPr>
          <p:cNvPr id="180227"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77864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08088" y="704850"/>
            <a:ext cx="4637087" cy="3478213"/>
          </a:xfrm>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4268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08088" y="704850"/>
            <a:ext cx="4637087" cy="3478213"/>
          </a:xfrm>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2166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08088" y="704850"/>
            <a:ext cx="4637087" cy="3478213"/>
          </a:xfrm>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7338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208088" y="704850"/>
            <a:ext cx="4637087" cy="3478213"/>
          </a:xfrm>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054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208088" y="704850"/>
            <a:ext cx="4637087" cy="3478213"/>
          </a:xfrm>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8187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208088" y="704850"/>
            <a:ext cx="4637087" cy="3478213"/>
          </a:xfrm>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541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208088" y="704850"/>
            <a:ext cx="4637087" cy="3478213"/>
          </a:xfrm>
          <a:ln/>
        </p:spPr>
      </p:sp>
      <p:sp>
        <p:nvSpPr>
          <p:cNvPr id="20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7848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208088" y="704850"/>
            <a:ext cx="4637087" cy="3478213"/>
          </a:xfrm>
          <a:ln/>
        </p:spPr>
      </p:sp>
      <p:sp>
        <p:nvSpPr>
          <p:cNvPr id="5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265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08088" y="704850"/>
            <a:ext cx="4637087" cy="3478213"/>
          </a:xfrm>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2576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08088" y="704850"/>
            <a:ext cx="4637087" cy="3478213"/>
          </a:xfrm>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5339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08088" y="704850"/>
            <a:ext cx="4637087" cy="3478213"/>
          </a:xfrm>
          <a:ln/>
        </p:spPr>
      </p:sp>
      <p:sp>
        <p:nvSpPr>
          <p:cNvPr id="5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0989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08088" y="704850"/>
            <a:ext cx="4637087" cy="3478213"/>
          </a:xfrm>
          <a:ln/>
        </p:spPr>
      </p:sp>
      <p:sp>
        <p:nvSpPr>
          <p:cNvPr id="5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9897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08088" y="704850"/>
            <a:ext cx="4637087" cy="3478213"/>
          </a:xfrm>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7216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08088" y="704850"/>
            <a:ext cx="4637087" cy="3478213"/>
          </a:xfrm>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1014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08088" y="704850"/>
            <a:ext cx="4637087" cy="3478213"/>
          </a:xfrm>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3724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08088" y="704850"/>
            <a:ext cx="4637087" cy="3478213"/>
          </a:xfrm>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23101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08088" y="704850"/>
            <a:ext cx="4637087" cy="3478213"/>
          </a:xfrm>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784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208088" y="704850"/>
            <a:ext cx="4637087" cy="3478213"/>
          </a:xfrm>
          <a:ln/>
        </p:spPr>
      </p:sp>
      <p:sp>
        <p:nvSpPr>
          <p:cNvPr id="20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064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08088" y="704850"/>
            <a:ext cx="4637087" cy="3478213"/>
          </a:xfrm>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9714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08088" y="704850"/>
            <a:ext cx="4637087" cy="3478213"/>
          </a:xfrm>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6932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08088" y="704850"/>
            <a:ext cx="4637087" cy="3478213"/>
          </a:xfrm>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7149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08088" y="704850"/>
            <a:ext cx="4637087" cy="3478213"/>
          </a:xfrm>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86070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08088" y="704850"/>
            <a:ext cx="4637087" cy="3478213"/>
          </a:xfrm>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8365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08088" y="704850"/>
            <a:ext cx="4637087" cy="3478213"/>
          </a:xfrm>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2731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208088" y="704850"/>
            <a:ext cx="4637087" cy="3478213"/>
          </a:xfrm>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7020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208088" y="704850"/>
            <a:ext cx="4637087" cy="3478213"/>
          </a:xfrm>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606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208088" y="704850"/>
            <a:ext cx="4637087" cy="3478213"/>
          </a:xfrm>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200150" y="698500"/>
            <a:ext cx="4654550" cy="3490913"/>
          </a:xfrm>
          <a:ln/>
        </p:spPr>
      </p:sp>
      <p:sp>
        <p:nvSpPr>
          <p:cNvPr id="151555"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88215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200150" y="698500"/>
            <a:ext cx="4654550" cy="3490913"/>
          </a:xfrm>
          <a:ln/>
        </p:spPr>
      </p:sp>
      <p:sp>
        <p:nvSpPr>
          <p:cNvPr id="151555"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77855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200150" y="698500"/>
            <a:ext cx="4654550" cy="3490913"/>
          </a:xfrm>
          <a:ln/>
        </p:spPr>
      </p:sp>
      <p:sp>
        <p:nvSpPr>
          <p:cNvPr id="141315" name="Rectangle 3"/>
          <p:cNvSpPr>
            <a:spLocks noGrp="1" noChangeArrowheads="1"/>
          </p:cNvSpPr>
          <p:nvPr>
            <p:ph type="body" idx="1"/>
          </p:nvPr>
        </p:nvSpPr>
        <p:spPr>
          <a:xfrm>
            <a:off x="705327" y="4421823"/>
            <a:ext cx="5642610" cy="4189095"/>
          </a:xfrm>
        </p:spPr>
        <p:txBody>
          <a:bodyPr/>
          <a:lstStyle/>
          <a:p>
            <a:pPr defTabSz="934974">
              <a:defRPr/>
            </a:pPr>
            <a:r>
              <a:rPr lang="vi-VN" dirty="0">
                <a:hlinkClick r:id="rId3" tooltip="Phép thử Turing"/>
              </a:rPr>
              <a:t>Phép thử Turing</a:t>
            </a:r>
            <a:r>
              <a:rPr lang="vi-VN" dirty="0"/>
              <a:t> (</a:t>
            </a:r>
            <a:r>
              <a:rPr lang="vi-VN" i="1" dirty="0"/>
              <a:t>Turing test</a:t>
            </a:r>
            <a:r>
              <a:rPr lang="vi-VN" dirty="0"/>
              <a:t>) là một trong những cống hiến của ông trong ngành </a:t>
            </a:r>
            <a:r>
              <a:rPr lang="vi-VN" dirty="0">
                <a:hlinkClick r:id="rId4" tooltip="Trí tuệ nhân tạo"/>
              </a:rPr>
              <a:t>trí tuệ nhân tạo</a:t>
            </a:r>
            <a:r>
              <a:rPr lang="vi-VN" dirty="0"/>
              <a:t>: thử thách này đặt ra câu hỏi rằng máy móc có khi nào đạt được </a:t>
            </a:r>
            <a:r>
              <a:rPr lang="vi-VN" dirty="0">
                <a:hlinkClick r:id="rId5" tooltip="Ý thức"/>
              </a:rPr>
              <a:t>ý thức</a:t>
            </a:r>
            <a:r>
              <a:rPr lang="vi-VN" dirty="0"/>
              <a:t> và có thể </a:t>
            </a:r>
            <a:r>
              <a:rPr lang="vi-VN" dirty="0">
                <a:hlinkClick r:id="rId6" tooltip="Suy nghĩ (trang chưa được viết)"/>
              </a:rPr>
              <a:t>suy nghĩ</a:t>
            </a:r>
            <a:r>
              <a:rPr lang="vi-VN" dirty="0"/>
              <a:t> được hay không. Ông đã hình thức hóa khái niệm </a:t>
            </a:r>
            <a:r>
              <a:rPr lang="vi-VN" dirty="0">
                <a:hlinkClick r:id="rId7" tooltip="Thuật toán"/>
              </a:rPr>
              <a:t>thuật toán</a:t>
            </a:r>
            <a:r>
              <a:rPr lang="vi-VN" dirty="0"/>
              <a:t> và tính toán với </a:t>
            </a:r>
            <a:r>
              <a:rPr lang="vi-VN" dirty="0">
                <a:hlinkClick r:id="rId8" tooltip="Máy Turing"/>
              </a:rPr>
              <a:t>máy Turing</a:t>
            </a:r>
            <a:r>
              <a:rPr lang="vi-VN" dirty="0"/>
              <a:t>, đồng thời đưa ra phiên bản của "Turing", mà ngày nay được đông đảo công chúng chấp nhận, về </a:t>
            </a:r>
            <a:r>
              <a:rPr lang="vi-VN" dirty="0">
                <a:hlinkClick r:id="rId9" tooltip="Luận đề Church-Turing (trang chưa được viết)"/>
              </a:rPr>
              <a:t>luận đề Church-Turing</a:t>
            </a:r>
            <a:r>
              <a:rPr lang="vi-VN" dirty="0"/>
              <a:t>, một luận đề nói rằng tất cả những gì tính được bằng thuật toán đều có thể tính được bằng máy Turing.</a:t>
            </a:r>
            <a:endParaRPr lang="en-US" altLang="en-US" dirty="0"/>
          </a:p>
          <a:p>
            <a:r>
              <a:rPr lang="vi-VN" dirty="0"/>
              <a:t>Mô hình chuẩn của </a:t>
            </a:r>
            <a:r>
              <a:rPr lang="vi-VN" b="1" dirty="0"/>
              <a:t>phép thử Turing</a:t>
            </a:r>
            <a:r>
              <a:rPr lang="vi-VN" dirty="0"/>
              <a:t>, trong đó người chơi C, đóng vai trò người chất vấn, có nhiệm vụ xác định người chơi A và B, bên nào là máy tính, bên nào là con người bằng cách đặt các câu hỏi và nhận câu trả lời từ A và B</a:t>
            </a:r>
            <a:r>
              <a:rPr lang="en-US" dirty="0"/>
              <a:t>. </a:t>
            </a:r>
          </a:p>
          <a:p>
            <a:r>
              <a:rPr lang="vi-VN" b="1" dirty="0"/>
              <a:t>Trò chơi bắt chước</a:t>
            </a:r>
          </a:p>
          <a:p>
            <a:r>
              <a:rPr lang="vi-VN" dirty="0"/>
              <a:t>Bản gốc của Turing mô tả một trò chơi đơn giản liên quan đến ba người chơi. Người chơi A là một người đàn ông, người chơi B là một người phụ nữ và người chơi C (người đóng vai trò của người hỏi) là một người có giới tính khác. Trong trò chơi bắt chước, người chơi C không thể nhìn thấy hai người chơi A hoặc người chơi B, và có thể giao tiếp với họ chỉ thông qua ghi chép bằng văn bản. Bằng việc nêu những câu hỏi cho người chơi A và người chơi B, người chơi C cố gắng để xác định một trong hai ai là đàn ông ai là phụ nữ. Vai trò của người chơi A là để lừa người hỏi đưa ra các quyết định sai lầm, trong khi người chơi B cố gắng để giúp người hỏi đưa ra quyết định đúng.</a:t>
            </a:r>
            <a:endParaRPr lang="en-US" dirty="0">
              <a:hlinkClick r:id="rId3" tooltip="Phép thử Turing"/>
            </a:endParaRPr>
          </a:p>
        </p:txBody>
      </p:sp>
    </p:spTree>
    <p:extLst>
      <p:ext uri="{BB962C8B-B14F-4D97-AF65-F5344CB8AC3E}">
        <p14:creationId xmlns:p14="http://schemas.microsoft.com/office/powerpoint/2010/main" val="183844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200150" y="698500"/>
            <a:ext cx="4654550" cy="3490913"/>
          </a:xfrm>
          <a:ln/>
        </p:spPr>
      </p:sp>
      <p:sp>
        <p:nvSpPr>
          <p:cNvPr id="141315"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46726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200150" y="698500"/>
            <a:ext cx="4654550" cy="3490913"/>
          </a:xfrm>
          <a:ln/>
        </p:spPr>
      </p:sp>
      <p:sp>
        <p:nvSpPr>
          <p:cNvPr id="141315" name="Rectangle 3"/>
          <p:cNvSpPr>
            <a:spLocks noGrp="1" noChangeArrowheads="1"/>
          </p:cNvSpPr>
          <p:nvPr>
            <p:ph type="body" idx="1"/>
          </p:nvPr>
        </p:nvSpPr>
        <p:spPr>
          <a:xfrm>
            <a:off x="705327" y="4421823"/>
            <a:ext cx="5642610" cy="4189095"/>
          </a:xfrm>
        </p:spPr>
        <p:txBody>
          <a:bodyPr/>
          <a:lstStyle/>
          <a:p>
            <a:endParaRPr lang="en-US" altLang="en-US"/>
          </a:p>
        </p:txBody>
      </p:sp>
    </p:spTree>
    <p:extLst>
      <p:ext uri="{BB962C8B-B14F-4D97-AF65-F5344CB8AC3E}">
        <p14:creationId xmlns:p14="http://schemas.microsoft.com/office/powerpoint/2010/main" val="1896479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65F6D-DD4D-44B4-9139-EE4CEB86585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8C0B128-8956-4491-BAFF-F73C43537F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EF438A-F030-4B54-8AAC-60BC862CDF3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 xmlns:a16="http://schemas.microsoft.com/office/drawing/2014/main" id="{33F875F1-BD73-4CFC-9298-995829E6B12D}"/>
              </a:ext>
            </a:extLst>
          </p:cNvPr>
          <p:cNvSpPr>
            <a:spLocks noGrp="1"/>
          </p:cNvSpPr>
          <p:nvPr>
            <p:ph type="ftr" sz="quarter" idx="11"/>
          </p:nvPr>
        </p:nvSpPr>
        <p:spPr/>
        <p:txBody>
          <a:body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A976C47C-547A-40E2-B598-24968DD1C058}"/>
              </a:ext>
            </a:extLst>
          </p:cNvPr>
          <p:cNvSpPr>
            <a:spLocks noGrp="1"/>
          </p:cNvSpPr>
          <p:nvPr>
            <p:ph type="sldNum" sz="quarter" idx="12"/>
          </p:nvPr>
        </p:nvSpPr>
        <p:spPr/>
        <p:txBody>
          <a:bodyPr/>
          <a:lstStyle/>
          <a:p>
            <a:fld id="{C5D77369-51EB-4614-93ED-60DA187E31A3}" type="slidenum">
              <a:rPr lang="en-US" smtClean="0"/>
              <a:pPr/>
              <a:t>‹#›</a:t>
            </a:fld>
            <a:endParaRPr lang="en-US"/>
          </a:p>
        </p:txBody>
      </p:sp>
      <p:sp>
        <p:nvSpPr>
          <p:cNvPr id="7" name="Rectangle 6">
            <a:extLst>
              <a:ext uri="{FF2B5EF4-FFF2-40B4-BE49-F238E27FC236}">
                <a16:creationId xmlns="" xmlns:a16="http://schemas.microsoft.com/office/drawing/2014/main" id="{9DE03AE1-1CBA-422B-B528-46954801F78B}"/>
              </a:ext>
            </a:extLst>
          </p:cNvPr>
          <p:cNvSpPr/>
          <p:nvPr userDrawn="1"/>
        </p:nvSpPr>
        <p:spPr>
          <a:xfrm>
            <a:off x="0" y="0"/>
            <a:ext cx="990600" cy="6858000"/>
          </a:xfrm>
          <a:prstGeom prst="rect">
            <a:avLst/>
          </a:prstGeom>
          <a:gradFill flip="none" rotWithShape="1">
            <a:gsLst>
              <a:gs pos="0">
                <a:schemeClr val="accent5">
                  <a:lumMod val="60000"/>
                  <a:lumOff val="40000"/>
                </a:schemeClr>
              </a:gs>
              <a:gs pos="36000">
                <a:schemeClr val="accent5">
                  <a:lumMod val="40000"/>
                  <a:lumOff val="60000"/>
                </a:schemeClr>
              </a:gs>
              <a:gs pos="73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 xmlns:a16="http://schemas.microsoft.com/office/drawing/2014/main" id="{92E5791B-7DA0-481D-AD27-01B108DA94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609600" y="5502276"/>
            <a:ext cx="2076450" cy="361950"/>
          </a:xfrm>
          <a:prstGeom prst="rect">
            <a:avLst/>
          </a:prstGeom>
        </p:spPr>
      </p:pic>
    </p:spTree>
    <p:extLst>
      <p:ext uri="{BB962C8B-B14F-4D97-AF65-F5344CB8AC3E}">
        <p14:creationId xmlns:p14="http://schemas.microsoft.com/office/powerpoint/2010/main" val="29792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6E948-0E55-427B-85A6-7332EB7A7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D9EB948-68FA-4D79-888D-7E0ECC97E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3CE48F-282C-4CB1-84DE-D21EC632C79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 xmlns:a16="http://schemas.microsoft.com/office/drawing/2014/main" id="{FFBA4738-4955-4881-BAAD-90AB015D935D}"/>
              </a:ext>
            </a:extLst>
          </p:cNvPr>
          <p:cNvSpPr>
            <a:spLocks noGrp="1"/>
          </p:cNvSpPr>
          <p:nvPr>
            <p:ph type="ftr" sz="quarter" idx="11"/>
          </p:nvPr>
        </p:nvSpPr>
        <p:spPr/>
        <p:txBody>
          <a:body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9E8E8A61-42CF-4A3C-BC8D-2D4852E8D11F}"/>
              </a:ext>
            </a:extLst>
          </p:cNvPr>
          <p:cNvSpPr>
            <a:spLocks noGrp="1"/>
          </p:cNvSpPr>
          <p:nvPr>
            <p:ph type="sldNum" sz="quarter" idx="12"/>
          </p:nvPr>
        </p:nvSpPr>
        <p:spPr/>
        <p:txBody>
          <a:bodyPr/>
          <a:lstStyle/>
          <a:p>
            <a:fld id="{FA9295C3-06C6-4150-96E8-1AB8B307B1B8}" type="slidenum">
              <a:rPr lang="en-US" smtClean="0"/>
              <a:pPr/>
              <a:t>‹#›</a:t>
            </a:fld>
            <a:endParaRPr lang="en-US"/>
          </a:p>
        </p:txBody>
      </p:sp>
    </p:spTree>
    <p:extLst>
      <p:ext uri="{BB962C8B-B14F-4D97-AF65-F5344CB8AC3E}">
        <p14:creationId xmlns:p14="http://schemas.microsoft.com/office/powerpoint/2010/main" val="317835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03EAC44-97F9-4563-A677-E26C762F9FA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D40F40D-77AC-4361-8699-E0F599A531D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E29A0E-13DC-479B-B630-5A9CF85E35B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 xmlns:a16="http://schemas.microsoft.com/office/drawing/2014/main" id="{8D540318-90C8-451F-A244-04497ABD4C05}"/>
              </a:ext>
            </a:extLst>
          </p:cNvPr>
          <p:cNvSpPr>
            <a:spLocks noGrp="1"/>
          </p:cNvSpPr>
          <p:nvPr>
            <p:ph type="ftr" sz="quarter" idx="11"/>
          </p:nvPr>
        </p:nvSpPr>
        <p:spPr/>
        <p:txBody>
          <a:body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EADD418D-1EBA-4FE0-B58E-9001815582B1}"/>
              </a:ext>
            </a:extLst>
          </p:cNvPr>
          <p:cNvSpPr>
            <a:spLocks noGrp="1"/>
          </p:cNvSpPr>
          <p:nvPr>
            <p:ph type="sldNum" sz="quarter" idx="12"/>
          </p:nvPr>
        </p:nvSpPr>
        <p:spPr/>
        <p:txBody>
          <a:bodyPr/>
          <a:lstStyle/>
          <a:p>
            <a:fld id="{F9ECE2C1-85E3-4967-A14E-92B405F04D31}" type="slidenum">
              <a:rPr lang="en-US" smtClean="0"/>
              <a:pPr/>
              <a:t>‹#›</a:t>
            </a:fld>
            <a:endParaRPr lang="en-US"/>
          </a:p>
        </p:txBody>
      </p:sp>
    </p:spTree>
    <p:extLst>
      <p:ext uri="{BB962C8B-B14F-4D97-AF65-F5344CB8AC3E}">
        <p14:creationId xmlns:p14="http://schemas.microsoft.com/office/powerpoint/2010/main" val="333853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37986C-B46A-4CEB-B478-FD1FF234A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1ABB521-7E89-43E9-83EE-CAD679B8F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E64913-78B5-43CC-9C3F-7F66B139516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 xmlns:a16="http://schemas.microsoft.com/office/drawing/2014/main" id="{A0C98AA3-C0F0-4611-A0F6-A544C09635D5}"/>
              </a:ext>
            </a:extLst>
          </p:cNvPr>
          <p:cNvSpPr>
            <a:spLocks noGrp="1"/>
          </p:cNvSpPr>
          <p:nvPr>
            <p:ph type="ftr" sz="quarter" idx="11"/>
          </p:nvPr>
        </p:nvSpPr>
        <p:spPr/>
        <p:txBody>
          <a:body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4DEF465C-A192-4197-A667-77A67D2FB6C2}"/>
              </a:ext>
            </a:extLst>
          </p:cNvPr>
          <p:cNvSpPr>
            <a:spLocks noGrp="1"/>
          </p:cNvSpPr>
          <p:nvPr>
            <p:ph type="sldNum" sz="quarter" idx="12"/>
          </p:nvPr>
        </p:nvSpPr>
        <p:spPr/>
        <p:txBody>
          <a:bodyPr/>
          <a:lstStyle/>
          <a:p>
            <a:fld id="{10871DB6-417F-4D7C-A3D8-3DCCA25BFC27}" type="slidenum">
              <a:rPr lang="en-US" smtClean="0"/>
              <a:t>‹#›</a:t>
            </a:fld>
            <a:endParaRPr lang="en-US"/>
          </a:p>
        </p:txBody>
      </p:sp>
      <p:sp>
        <p:nvSpPr>
          <p:cNvPr id="7" name="Rectangle 6">
            <a:extLst>
              <a:ext uri="{FF2B5EF4-FFF2-40B4-BE49-F238E27FC236}">
                <a16:creationId xmlns="" xmlns:a16="http://schemas.microsoft.com/office/drawing/2014/main" id="{632E464C-1CB3-405A-BE2F-E6F33798697D}"/>
              </a:ext>
            </a:extLst>
          </p:cNvPr>
          <p:cNvSpPr/>
          <p:nvPr userDrawn="1"/>
        </p:nvSpPr>
        <p:spPr>
          <a:xfrm>
            <a:off x="0" y="0"/>
            <a:ext cx="538128" cy="6858000"/>
          </a:xfrm>
          <a:prstGeom prst="rect">
            <a:avLst/>
          </a:prstGeom>
          <a:gradFill flip="none" rotWithShape="1">
            <a:gsLst>
              <a:gs pos="0">
                <a:schemeClr val="accent5">
                  <a:lumMod val="60000"/>
                  <a:lumOff val="40000"/>
                </a:schemeClr>
              </a:gs>
              <a:gs pos="36000">
                <a:schemeClr val="accent5">
                  <a:lumMod val="40000"/>
                  <a:lumOff val="60000"/>
                </a:schemeClr>
              </a:gs>
              <a:gs pos="73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l"/>
            <a:endParaRPr lang="en-US" dirty="0">
              <a:solidFill>
                <a:schemeClr val="accent6">
                  <a:lumMod val="50000"/>
                </a:schemeClr>
              </a:solidFill>
              <a:latin typeface="Matura MT Script Capitals" panose="03020802060602070202" pitchFamily="66" charset="0"/>
              <a:ea typeface="Segoe UI Black" panose="020B0A02040204020203" pitchFamily="34" charset="0"/>
              <a:cs typeface="Segoe UI Black" panose="020B0A02040204020203" pitchFamily="34" charset="0"/>
            </a:endParaRPr>
          </a:p>
        </p:txBody>
      </p:sp>
      <p:sp>
        <p:nvSpPr>
          <p:cNvPr id="8" name="Rectangle 7">
            <a:extLst>
              <a:ext uri="{FF2B5EF4-FFF2-40B4-BE49-F238E27FC236}">
                <a16:creationId xmlns="" xmlns:a16="http://schemas.microsoft.com/office/drawing/2014/main" id="{5796AC70-B1A0-4EA3-9A19-8D4C24956994}"/>
              </a:ext>
            </a:extLst>
          </p:cNvPr>
          <p:cNvSpPr/>
          <p:nvPr userDrawn="1"/>
        </p:nvSpPr>
        <p:spPr>
          <a:xfrm>
            <a:off x="0" y="1189036"/>
            <a:ext cx="8763000" cy="145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2590463A-82AB-44CE-BC6A-6FFA37195F4F}"/>
              </a:ext>
            </a:extLst>
          </p:cNvPr>
          <p:cNvSpPr/>
          <p:nvPr userDrawn="1"/>
        </p:nvSpPr>
        <p:spPr>
          <a:xfrm>
            <a:off x="361950" y="1285492"/>
            <a:ext cx="8782050" cy="132145"/>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 xmlns:a16="http://schemas.microsoft.com/office/drawing/2014/main" id="{B3373779-9D89-4264-8FAF-70078B0D3E94}"/>
              </a:ext>
            </a:extLst>
          </p:cNvPr>
          <p:cNvSpPr/>
          <p:nvPr userDrawn="1"/>
        </p:nvSpPr>
        <p:spPr>
          <a:xfrm>
            <a:off x="6553200" y="1191230"/>
            <a:ext cx="2590800" cy="143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477E9D6D-664E-47F1-86C9-BF9566A16284}"/>
              </a:ext>
            </a:extLst>
          </p:cNvPr>
          <p:cNvSpPr/>
          <p:nvPr userDrawn="1"/>
        </p:nvSpPr>
        <p:spPr>
          <a:xfrm>
            <a:off x="291241" y="1153162"/>
            <a:ext cx="666750" cy="2746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168A4190-5727-49EE-B79D-838B69A21402}"/>
              </a:ext>
            </a:extLst>
          </p:cNvPr>
          <p:cNvSpPr/>
          <p:nvPr userDrawn="1"/>
        </p:nvSpPr>
        <p:spPr>
          <a:xfrm>
            <a:off x="345366" y="1109832"/>
            <a:ext cx="666750" cy="27463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t>
            </a:r>
            <a:fld id="{49F294B5-0961-49ED-80CF-88E3D38677C0}" type="slidenum">
              <a:rPr lang="en-US" smtClean="0"/>
              <a:t>‹#›</a:t>
            </a:fld>
            <a:endParaRPr lang="en-US" dirty="0"/>
          </a:p>
        </p:txBody>
      </p:sp>
      <p:pic>
        <p:nvPicPr>
          <p:cNvPr id="13" name="Picture 12">
            <a:extLst>
              <a:ext uri="{FF2B5EF4-FFF2-40B4-BE49-F238E27FC236}">
                <a16:creationId xmlns="" xmlns:a16="http://schemas.microsoft.com/office/drawing/2014/main" id="{DCF877BE-03A2-4DE1-9B8D-7DB1F16E69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642016" y="5683105"/>
            <a:ext cx="1768476" cy="308266"/>
          </a:xfrm>
          <a:prstGeom prst="rect">
            <a:avLst/>
          </a:prstGeom>
        </p:spPr>
      </p:pic>
    </p:spTree>
    <p:extLst>
      <p:ext uri="{BB962C8B-B14F-4D97-AF65-F5344CB8AC3E}">
        <p14:creationId xmlns:p14="http://schemas.microsoft.com/office/powerpoint/2010/main" val="141837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E228F-813A-4E03-9FC1-81E106EFD70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 xmlns:a16="http://schemas.microsoft.com/office/drawing/2014/main" id="{2AEE903E-6B8E-4292-9AF7-8B2C666280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F14346-E5F6-48E9-9ED2-49797438D3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 xmlns:a16="http://schemas.microsoft.com/office/drawing/2014/main" id="{B01630FD-E75B-43B9-9752-1CC603FB8721}"/>
              </a:ext>
            </a:extLst>
          </p:cNvPr>
          <p:cNvSpPr>
            <a:spLocks noGrp="1"/>
          </p:cNvSpPr>
          <p:nvPr>
            <p:ph type="ftr" sz="quarter" idx="11"/>
          </p:nvPr>
        </p:nvSpPr>
        <p:spPr/>
        <p:txBody>
          <a:body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3306DD07-6A62-4E92-9C7F-57B1C420F549}"/>
              </a:ext>
            </a:extLst>
          </p:cNvPr>
          <p:cNvSpPr>
            <a:spLocks noGrp="1"/>
          </p:cNvSpPr>
          <p:nvPr>
            <p:ph type="sldNum" sz="quarter" idx="12"/>
          </p:nvPr>
        </p:nvSpPr>
        <p:spPr/>
        <p:txBody>
          <a:bodyPr/>
          <a:lstStyle/>
          <a:p>
            <a:fld id="{76A52341-5737-4E98-B61A-F0D295BC6538}" type="slidenum">
              <a:rPr lang="en-US" smtClean="0"/>
              <a:pPr/>
              <a:t>‹#›</a:t>
            </a:fld>
            <a:endParaRPr lang="en-US"/>
          </a:p>
        </p:txBody>
      </p:sp>
    </p:spTree>
    <p:extLst>
      <p:ext uri="{BB962C8B-B14F-4D97-AF65-F5344CB8AC3E}">
        <p14:creationId xmlns:p14="http://schemas.microsoft.com/office/powerpoint/2010/main" val="106939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C2400-417B-4008-8A36-3ABD113D1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E840B3-0690-426B-893F-7613E27C0C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4430162-49B0-4F71-A895-59914707834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1B3A9D4-5C93-45BB-A2B4-48372472D87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 xmlns:a16="http://schemas.microsoft.com/office/drawing/2014/main" id="{DBCD8508-262B-4721-8F49-09F7B85D4DED}"/>
              </a:ext>
            </a:extLst>
          </p:cNvPr>
          <p:cNvSpPr>
            <a:spLocks noGrp="1"/>
          </p:cNvSpPr>
          <p:nvPr>
            <p:ph type="ftr" sz="quarter" idx="11"/>
          </p:nvPr>
        </p:nvSpPr>
        <p:spPr/>
        <p:txBody>
          <a:bodyPr/>
          <a:lstStyle/>
          <a:p>
            <a:pPr>
              <a:defRPr/>
            </a:pPr>
            <a:r>
              <a:rPr lang="en-US" smtClean="0"/>
              <a:t>Trần Khải Thiện</a:t>
            </a:r>
            <a:endParaRPr lang="en-US"/>
          </a:p>
        </p:txBody>
      </p:sp>
      <p:sp>
        <p:nvSpPr>
          <p:cNvPr id="7" name="Slide Number Placeholder 6">
            <a:extLst>
              <a:ext uri="{FF2B5EF4-FFF2-40B4-BE49-F238E27FC236}">
                <a16:creationId xmlns="" xmlns:a16="http://schemas.microsoft.com/office/drawing/2014/main" id="{739A7ED2-E0BB-480D-AADE-BDD52AC53EE8}"/>
              </a:ext>
            </a:extLst>
          </p:cNvPr>
          <p:cNvSpPr>
            <a:spLocks noGrp="1"/>
          </p:cNvSpPr>
          <p:nvPr>
            <p:ph type="sldNum" sz="quarter" idx="12"/>
          </p:nvPr>
        </p:nvSpPr>
        <p:spPr/>
        <p:txBody>
          <a:bodyPr/>
          <a:lstStyle/>
          <a:p>
            <a:fld id="{E3E22DB4-7012-43C6-A03A-9949BB531455}" type="slidenum">
              <a:rPr lang="en-US" smtClean="0"/>
              <a:pPr/>
              <a:t>‹#›</a:t>
            </a:fld>
            <a:endParaRPr lang="en-US"/>
          </a:p>
        </p:txBody>
      </p:sp>
    </p:spTree>
    <p:extLst>
      <p:ext uri="{BB962C8B-B14F-4D97-AF65-F5344CB8AC3E}">
        <p14:creationId xmlns:p14="http://schemas.microsoft.com/office/powerpoint/2010/main" val="10436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2EDEA-FB79-4857-B743-B3873CB0F52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6D28710-5C7F-42E4-BE3F-556422AE0E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3CD7BF-9709-4FC3-982C-12FA8E00619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77C429D-CE69-449D-ADCE-3BFDAB5E13C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EFA1C76-0433-4825-9B1B-4FB1EDE280F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2E9ED38-8676-46C1-B0E5-FE6BEAEF23AD}"/>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 xmlns:a16="http://schemas.microsoft.com/office/drawing/2014/main" id="{515E591D-731C-45EA-AD27-85A6D8107139}"/>
              </a:ext>
            </a:extLst>
          </p:cNvPr>
          <p:cNvSpPr>
            <a:spLocks noGrp="1"/>
          </p:cNvSpPr>
          <p:nvPr>
            <p:ph type="ftr" sz="quarter" idx="11"/>
          </p:nvPr>
        </p:nvSpPr>
        <p:spPr/>
        <p:txBody>
          <a:bodyPr/>
          <a:lstStyle/>
          <a:p>
            <a:pPr>
              <a:defRPr/>
            </a:pPr>
            <a:r>
              <a:rPr lang="en-US" smtClean="0"/>
              <a:t>Trần Khải Thiện</a:t>
            </a:r>
            <a:endParaRPr lang="en-US"/>
          </a:p>
        </p:txBody>
      </p:sp>
      <p:sp>
        <p:nvSpPr>
          <p:cNvPr id="9" name="Slide Number Placeholder 8">
            <a:extLst>
              <a:ext uri="{FF2B5EF4-FFF2-40B4-BE49-F238E27FC236}">
                <a16:creationId xmlns="" xmlns:a16="http://schemas.microsoft.com/office/drawing/2014/main" id="{97BE46A0-8E75-4DD6-9708-79AD273D09E4}"/>
              </a:ext>
            </a:extLst>
          </p:cNvPr>
          <p:cNvSpPr>
            <a:spLocks noGrp="1"/>
          </p:cNvSpPr>
          <p:nvPr>
            <p:ph type="sldNum" sz="quarter" idx="12"/>
          </p:nvPr>
        </p:nvSpPr>
        <p:spPr/>
        <p:txBody>
          <a:bodyPr/>
          <a:lstStyle/>
          <a:p>
            <a:fld id="{8CC3B68D-D66C-43C8-81DA-344E82322A50}" type="slidenum">
              <a:rPr lang="en-US" smtClean="0"/>
              <a:pPr/>
              <a:t>‹#›</a:t>
            </a:fld>
            <a:endParaRPr lang="en-US"/>
          </a:p>
        </p:txBody>
      </p:sp>
    </p:spTree>
    <p:extLst>
      <p:ext uri="{BB962C8B-B14F-4D97-AF65-F5344CB8AC3E}">
        <p14:creationId xmlns:p14="http://schemas.microsoft.com/office/powerpoint/2010/main" val="360942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304F2-9EB1-4EAE-B670-4A335C2CF9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3C1C8C0-5F75-4AB4-A771-EBE8C815072B}"/>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 xmlns:a16="http://schemas.microsoft.com/office/drawing/2014/main" id="{C8DF0D0A-5F38-4D29-B56B-ABDA8155F562}"/>
              </a:ext>
            </a:extLst>
          </p:cNvPr>
          <p:cNvSpPr>
            <a:spLocks noGrp="1"/>
          </p:cNvSpPr>
          <p:nvPr>
            <p:ph type="ftr" sz="quarter" idx="11"/>
          </p:nvPr>
        </p:nvSpPr>
        <p:spPr/>
        <p:txBody>
          <a:bodyPr/>
          <a:lstStyle/>
          <a:p>
            <a:pPr>
              <a:defRPr/>
            </a:pPr>
            <a:r>
              <a:rPr lang="en-US" smtClean="0"/>
              <a:t>Trần Khải Thiện</a:t>
            </a:r>
            <a:endParaRPr lang="en-US"/>
          </a:p>
        </p:txBody>
      </p:sp>
      <p:sp>
        <p:nvSpPr>
          <p:cNvPr id="5" name="Slide Number Placeholder 4">
            <a:extLst>
              <a:ext uri="{FF2B5EF4-FFF2-40B4-BE49-F238E27FC236}">
                <a16:creationId xmlns="" xmlns:a16="http://schemas.microsoft.com/office/drawing/2014/main" id="{500476F3-DBC8-456B-A29E-67DDA6CCED03}"/>
              </a:ext>
            </a:extLst>
          </p:cNvPr>
          <p:cNvSpPr>
            <a:spLocks noGrp="1"/>
          </p:cNvSpPr>
          <p:nvPr>
            <p:ph type="sldNum" sz="quarter" idx="12"/>
          </p:nvPr>
        </p:nvSpPr>
        <p:spPr/>
        <p:txBody>
          <a:bodyPr/>
          <a:lstStyle/>
          <a:p>
            <a:fld id="{75DE0AE9-3042-456A-A262-67C0F01767F0}" type="slidenum">
              <a:rPr lang="en-US" smtClean="0"/>
              <a:pPr/>
              <a:t>‹#›</a:t>
            </a:fld>
            <a:endParaRPr lang="en-US"/>
          </a:p>
        </p:txBody>
      </p:sp>
    </p:spTree>
    <p:extLst>
      <p:ext uri="{BB962C8B-B14F-4D97-AF65-F5344CB8AC3E}">
        <p14:creationId xmlns:p14="http://schemas.microsoft.com/office/powerpoint/2010/main" val="57579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71EE32-D3F2-4DB2-8B3F-ADDEDD81363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 xmlns:a16="http://schemas.microsoft.com/office/drawing/2014/main" id="{AF577E2D-8CB0-488D-9AB4-3639AC8726DA}"/>
              </a:ext>
            </a:extLst>
          </p:cNvPr>
          <p:cNvSpPr>
            <a:spLocks noGrp="1"/>
          </p:cNvSpPr>
          <p:nvPr>
            <p:ph type="ftr" sz="quarter" idx="11"/>
          </p:nvPr>
        </p:nvSpPr>
        <p:spPr/>
        <p:txBody>
          <a:bodyPr/>
          <a:lstStyle/>
          <a:p>
            <a:pPr>
              <a:defRPr/>
            </a:pPr>
            <a:r>
              <a:rPr lang="en-US"/>
              <a:t>Trần Khải Thiện</a:t>
            </a:r>
          </a:p>
        </p:txBody>
      </p:sp>
      <p:sp>
        <p:nvSpPr>
          <p:cNvPr id="4" name="Slide Number Placeholder 3">
            <a:extLst>
              <a:ext uri="{FF2B5EF4-FFF2-40B4-BE49-F238E27FC236}">
                <a16:creationId xmlns="" xmlns:a16="http://schemas.microsoft.com/office/drawing/2014/main" id="{7FCAA534-F5BB-4D3F-85B6-801A3183B723}"/>
              </a:ext>
            </a:extLst>
          </p:cNvPr>
          <p:cNvSpPr>
            <a:spLocks noGrp="1"/>
          </p:cNvSpPr>
          <p:nvPr>
            <p:ph type="sldNum" sz="quarter" idx="12"/>
          </p:nvPr>
        </p:nvSpPr>
        <p:spPr/>
        <p:txBody>
          <a:bodyPr/>
          <a:lstStyle/>
          <a:p>
            <a:fld id="{3CC817F4-F622-4B45-8A59-DA9D3F013B71}" type="slidenum">
              <a:rPr lang="en-US" smtClean="0"/>
              <a:pPr/>
              <a:t>‹#›</a:t>
            </a:fld>
            <a:endParaRPr lang="en-US"/>
          </a:p>
        </p:txBody>
      </p:sp>
    </p:spTree>
    <p:extLst>
      <p:ext uri="{BB962C8B-B14F-4D97-AF65-F5344CB8AC3E}">
        <p14:creationId xmlns:p14="http://schemas.microsoft.com/office/powerpoint/2010/main" val="304600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02861-C0B0-4AAF-90E5-664A346373E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 xmlns:a16="http://schemas.microsoft.com/office/drawing/2014/main" id="{E6A8B66E-6BBE-4659-B7A8-44FCEAA6D17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6F47030-0737-4C20-8CBC-3D8417A074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31A4B944-88A3-4968-ADD7-B1F66AA1898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 xmlns:a16="http://schemas.microsoft.com/office/drawing/2014/main" id="{4DA2D879-1451-41BC-A57E-A74ADEBDB902}"/>
              </a:ext>
            </a:extLst>
          </p:cNvPr>
          <p:cNvSpPr>
            <a:spLocks noGrp="1"/>
          </p:cNvSpPr>
          <p:nvPr>
            <p:ph type="ftr" sz="quarter" idx="11"/>
          </p:nvPr>
        </p:nvSpPr>
        <p:spPr/>
        <p:txBody>
          <a:bodyPr/>
          <a:lstStyle/>
          <a:p>
            <a:pPr>
              <a:defRPr/>
            </a:pPr>
            <a:r>
              <a:rPr lang="en-US" smtClean="0"/>
              <a:t>Trần Khải Thiện</a:t>
            </a:r>
            <a:endParaRPr lang="en-US"/>
          </a:p>
        </p:txBody>
      </p:sp>
      <p:sp>
        <p:nvSpPr>
          <p:cNvPr id="7" name="Slide Number Placeholder 6">
            <a:extLst>
              <a:ext uri="{FF2B5EF4-FFF2-40B4-BE49-F238E27FC236}">
                <a16:creationId xmlns="" xmlns:a16="http://schemas.microsoft.com/office/drawing/2014/main" id="{52DBD63D-6DF8-43B3-93BF-95C69598BC5D}"/>
              </a:ext>
            </a:extLst>
          </p:cNvPr>
          <p:cNvSpPr>
            <a:spLocks noGrp="1"/>
          </p:cNvSpPr>
          <p:nvPr>
            <p:ph type="sldNum" sz="quarter" idx="12"/>
          </p:nvPr>
        </p:nvSpPr>
        <p:spPr/>
        <p:txBody>
          <a:bodyPr/>
          <a:lstStyle/>
          <a:p>
            <a:fld id="{B43C86D6-4539-4C8D-BCD3-CF81AE6C4A2E}" type="slidenum">
              <a:rPr lang="en-US" smtClean="0"/>
              <a:pPr/>
              <a:t>‹#›</a:t>
            </a:fld>
            <a:endParaRPr lang="en-US"/>
          </a:p>
        </p:txBody>
      </p:sp>
    </p:spTree>
    <p:extLst>
      <p:ext uri="{BB962C8B-B14F-4D97-AF65-F5344CB8AC3E}">
        <p14:creationId xmlns:p14="http://schemas.microsoft.com/office/powerpoint/2010/main" val="338996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28DF31-6A39-4A73-A30F-62CA76F814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 xmlns:a16="http://schemas.microsoft.com/office/drawing/2014/main" id="{473F9D91-28C9-4254-A4D3-063B8108CC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 xmlns:a16="http://schemas.microsoft.com/office/drawing/2014/main" id="{F35F5CB4-E529-4675-8056-6F2C240C7C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59D6ADD9-135C-45CA-BB60-71722501C455}"/>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 xmlns:a16="http://schemas.microsoft.com/office/drawing/2014/main" id="{BC98A451-A440-48F5-85E5-21F2E0409B75}"/>
              </a:ext>
            </a:extLst>
          </p:cNvPr>
          <p:cNvSpPr>
            <a:spLocks noGrp="1"/>
          </p:cNvSpPr>
          <p:nvPr>
            <p:ph type="ftr" sz="quarter" idx="11"/>
          </p:nvPr>
        </p:nvSpPr>
        <p:spPr/>
        <p:txBody>
          <a:bodyPr/>
          <a:lstStyle/>
          <a:p>
            <a:pPr>
              <a:defRPr/>
            </a:pPr>
            <a:r>
              <a:rPr lang="en-US" smtClean="0"/>
              <a:t>Trần Khải Thiện</a:t>
            </a:r>
            <a:endParaRPr lang="en-US"/>
          </a:p>
        </p:txBody>
      </p:sp>
      <p:sp>
        <p:nvSpPr>
          <p:cNvPr id="7" name="Slide Number Placeholder 6">
            <a:extLst>
              <a:ext uri="{FF2B5EF4-FFF2-40B4-BE49-F238E27FC236}">
                <a16:creationId xmlns="" xmlns:a16="http://schemas.microsoft.com/office/drawing/2014/main" id="{6CEC5028-4B87-41AC-AABC-191D1E039F7E}"/>
              </a:ext>
            </a:extLst>
          </p:cNvPr>
          <p:cNvSpPr>
            <a:spLocks noGrp="1"/>
          </p:cNvSpPr>
          <p:nvPr>
            <p:ph type="sldNum" sz="quarter" idx="12"/>
          </p:nvPr>
        </p:nvSpPr>
        <p:spPr/>
        <p:txBody>
          <a:bodyPr/>
          <a:lstStyle/>
          <a:p>
            <a:fld id="{988D4237-A788-47D6-94CA-ACDA4269FB43}" type="slidenum">
              <a:rPr lang="en-US" smtClean="0"/>
              <a:pPr/>
              <a:t>‹#›</a:t>
            </a:fld>
            <a:endParaRPr lang="en-US"/>
          </a:p>
        </p:txBody>
      </p:sp>
    </p:spTree>
    <p:extLst>
      <p:ext uri="{BB962C8B-B14F-4D97-AF65-F5344CB8AC3E}">
        <p14:creationId xmlns:p14="http://schemas.microsoft.com/office/powerpoint/2010/main" val="378262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C6C70A1-826E-408A-A43D-0E527453DAE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A63213-2B6F-494C-BB27-B10C2F4012C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86E3A2-B9A3-4B36-9FA7-DE7E51F75A9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 xmlns:a16="http://schemas.microsoft.com/office/drawing/2014/main" id="{BB61DC02-C91A-4CAE-8AF6-685E8AACB69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Trần Khải Thiện</a:t>
            </a:r>
            <a:endParaRPr lang="en-US"/>
          </a:p>
        </p:txBody>
      </p:sp>
      <p:sp>
        <p:nvSpPr>
          <p:cNvPr id="6" name="Slide Number Placeholder 5">
            <a:extLst>
              <a:ext uri="{FF2B5EF4-FFF2-40B4-BE49-F238E27FC236}">
                <a16:creationId xmlns="" xmlns:a16="http://schemas.microsoft.com/office/drawing/2014/main" id="{AC4D2C6F-1B1B-441C-B48D-4AD8B8786D2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ABF399-EFED-43A5-BB24-08DCA03397EA}" type="slidenum">
              <a:rPr lang="en-US" smtClean="0"/>
              <a:pPr/>
              <a:t>‹#›</a:t>
            </a:fld>
            <a:endParaRPr lang="en-US"/>
          </a:p>
        </p:txBody>
      </p:sp>
    </p:spTree>
    <p:extLst>
      <p:ext uri="{BB962C8B-B14F-4D97-AF65-F5344CB8AC3E}">
        <p14:creationId xmlns:p14="http://schemas.microsoft.com/office/powerpoint/2010/main" val="1239645193"/>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g2.com/history-of-artificial-intelligence#ai-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ideo" Target="file:///D:\Teaching\271\RaceDay.wmv"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D77369-51EB-4614-93ED-60DA187E31A3}" type="slidenum">
              <a:rPr lang="en-US" smtClean="0"/>
              <a:pPr/>
              <a:t>1</a:t>
            </a:fld>
            <a:endParaRPr lang="en-US"/>
          </a:p>
        </p:txBody>
      </p:sp>
      <p:sp>
        <p:nvSpPr>
          <p:cNvPr id="2" name="Rectangle 1"/>
          <p:cNvSpPr/>
          <p:nvPr/>
        </p:nvSpPr>
        <p:spPr>
          <a:xfrm>
            <a:off x="304800" y="1618939"/>
            <a:ext cx="8610600" cy="769441"/>
          </a:xfrm>
          <a:prstGeom prst="rect">
            <a:avLst/>
          </a:prstGeom>
        </p:spPr>
        <p:txBody>
          <a:bodyPr wrap="square">
            <a:spAutoFit/>
          </a:bodyPr>
          <a:lstStyle/>
          <a:p>
            <a:pPr algn="ctr"/>
            <a:r>
              <a:rPr lang="en-US" sz="4400" b="1" dirty="0" err="1" smtClean="0">
                <a:solidFill>
                  <a:srgbClr val="002060"/>
                </a:solidFill>
                <a:cs typeface="Arial" panose="020B0604020202020204" pitchFamily="34" charset="0"/>
              </a:rPr>
              <a:t>Chương</a:t>
            </a:r>
            <a:r>
              <a:rPr lang="en-US" sz="4400" b="1" dirty="0" smtClean="0">
                <a:solidFill>
                  <a:srgbClr val="002060"/>
                </a:solidFill>
                <a:cs typeface="Arial" panose="020B0604020202020204" pitchFamily="34" charset="0"/>
              </a:rPr>
              <a:t> 1: </a:t>
            </a:r>
            <a:r>
              <a:rPr lang="en-US" sz="4400" b="1" dirty="0" err="1" smtClean="0">
                <a:solidFill>
                  <a:srgbClr val="002060"/>
                </a:solidFill>
                <a:cs typeface="Arial" panose="020B0604020202020204" pitchFamily="34" charset="0"/>
              </a:rPr>
              <a:t>Cơ</a:t>
            </a:r>
            <a:r>
              <a:rPr lang="en-US" sz="4400" b="1" dirty="0" smtClean="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sở</a:t>
            </a:r>
            <a:r>
              <a:rPr lang="en-US" sz="4400" b="1" dirty="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Trí</a:t>
            </a:r>
            <a:r>
              <a:rPr lang="en-US" sz="4400" b="1" dirty="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tuệ</a:t>
            </a:r>
            <a:r>
              <a:rPr lang="en-US" sz="4400" b="1" dirty="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nhân</a:t>
            </a:r>
            <a:r>
              <a:rPr lang="en-US" sz="4400" b="1" dirty="0">
                <a:solidFill>
                  <a:srgbClr val="002060"/>
                </a:solidFill>
                <a:cs typeface="Arial" panose="020B0604020202020204" pitchFamily="34" charset="0"/>
              </a:rPr>
              <a:t> </a:t>
            </a:r>
            <a:r>
              <a:rPr lang="en-US" sz="4400" b="1" dirty="0" err="1">
                <a:solidFill>
                  <a:srgbClr val="002060"/>
                </a:solidFill>
                <a:cs typeface="Arial" panose="020B0604020202020204" pitchFamily="34" charset="0"/>
              </a:rPr>
              <a:t>tạo</a:t>
            </a:r>
            <a:endParaRPr lang="en-US" sz="4400" dirty="0"/>
          </a:p>
        </p:txBody>
      </p:sp>
      <p:sp>
        <p:nvSpPr>
          <p:cNvPr id="3" name="Rectangle 2"/>
          <p:cNvSpPr/>
          <p:nvPr/>
        </p:nvSpPr>
        <p:spPr>
          <a:xfrm>
            <a:off x="1409700" y="2506854"/>
            <a:ext cx="6477000" cy="584775"/>
          </a:xfrm>
          <a:prstGeom prst="rect">
            <a:avLst/>
          </a:prstGeom>
        </p:spPr>
        <p:txBody>
          <a:bodyPr wrap="square">
            <a:spAutoFit/>
          </a:bodyPr>
          <a:lstStyle/>
          <a:p>
            <a:pPr algn="ctr"/>
            <a:r>
              <a:rPr lang="en-US" sz="3200" b="1" i="1" dirty="0">
                <a:solidFill>
                  <a:srgbClr val="002060"/>
                </a:solidFill>
                <a:cs typeface="Arial" panose="020B0604020202020204" pitchFamily="34" charset="0"/>
              </a:rPr>
              <a:t>(</a:t>
            </a:r>
            <a:r>
              <a:rPr lang="en-US" sz="3200" b="1" dirty="0"/>
              <a:t>Artificial Intelligence - AI</a:t>
            </a:r>
            <a:r>
              <a:rPr lang="en-US" sz="3200" b="1" i="1" dirty="0">
                <a:solidFill>
                  <a:srgbClr val="002060"/>
                </a:solidFill>
                <a:cs typeface="Arial" panose="020B0604020202020204" pitchFamily="34" charset="0"/>
              </a:rPr>
              <a:t>)</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t>
            </a:r>
            <a:r>
              <a:rPr lang="en-US" dirty="0" err="1"/>
              <a:t>của</a:t>
            </a:r>
            <a:r>
              <a:rPr lang="en-US" dirty="0"/>
              <a:t> AI</a:t>
            </a:r>
            <a:endParaRPr lang="en-GB" dirty="0"/>
          </a:p>
        </p:txBody>
      </p:sp>
      <p:sp>
        <p:nvSpPr>
          <p:cNvPr id="3" name="Content Placeholder 2"/>
          <p:cNvSpPr>
            <a:spLocks noGrp="1"/>
          </p:cNvSpPr>
          <p:nvPr>
            <p:ph idx="1"/>
          </p:nvPr>
        </p:nvSpPr>
        <p:spPr/>
        <p:txBody>
          <a:bodyPr>
            <a:normAutofit/>
          </a:bodyPr>
          <a:lstStyle/>
          <a:p>
            <a:pPr>
              <a:lnSpc>
                <a:spcPct val="150000"/>
              </a:lnSpc>
            </a:pPr>
            <a:r>
              <a:rPr lang="vi-VN" sz="2400" dirty="0"/>
              <a:t>Giải quyết bài toán bằng AI là tìm cách biểu diễn tri thức, tìm cách vận dụng tri thức để giải quyết vấn đề và tìm cách bổ sung tri thức</a:t>
            </a:r>
            <a:r>
              <a:rPr lang="en-US" sz="2400" dirty="0"/>
              <a:t> </a:t>
            </a:r>
            <a:r>
              <a:rPr lang="vi-VN" sz="2400" dirty="0"/>
              <a:t>bằng cách “</a:t>
            </a:r>
            <a:r>
              <a:rPr lang="vi-VN" sz="2400" dirty="0">
                <a:solidFill>
                  <a:srgbClr val="FF0000"/>
                </a:solidFill>
              </a:rPr>
              <a:t>phát hiện</a:t>
            </a:r>
            <a:r>
              <a:rPr lang="vi-VN" sz="2400" dirty="0"/>
              <a:t>” tri thức từ những thông tin sẵn có (máy học)</a:t>
            </a:r>
            <a:endParaRPr lang="en-GB" sz="2400" dirty="0"/>
          </a:p>
        </p:txBody>
      </p:sp>
      <p:sp>
        <p:nvSpPr>
          <p:cNvPr id="4" name="Slide Number Placeholder 3"/>
          <p:cNvSpPr>
            <a:spLocks noGrp="1"/>
          </p:cNvSpPr>
          <p:nvPr>
            <p:ph type="sldNum" sz="quarter" idx="12"/>
          </p:nvPr>
        </p:nvSpPr>
        <p:spPr/>
        <p:txBody>
          <a:bodyPr/>
          <a:lstStyle/>
          <a:p>
            <a:fld id="{10871DB6-417F-4D7C-A3D8-3DCCA25BFC27}" type="slidenum">
              <a:rPr lang="en-US" smtClean="0"/>
              <a:t>10</a:t>
            </a:fld>
            <a:endParaRPr lang="en-US"/>
          </a:p>
        </p:txBody>
      </p:sp>
    </p:spTree>
    <p:extLst>
      <p:ext uri="{BB962C8B-B14F-4D97-AF65-F5344CB8AC3E}">
        <p14:creationId xmlns:p14="http://schemas.microsoft.com/office/powerpoint/2010/main" val="950377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dirty="0" err="1"/>
              <a:t>Các</a:t>
            </a:r>
            <a:r>
              <a:rPr lang="en-US" altLang="en-US" dirty="0"/>
              <a:t> </a:t>
            </a:r>
            <a:r>
              <a:rPr lang="en-US" altLang="en-US" dirty="0" err="1"/>
              <a:t>lĩnh</a:t>
            </a:r>
            <a:r>
              <a:rPr lang="en-US" altLang="en-US" dirty="0"/>
              <a:t> </a:t>
            </a:r>
            <a:r>
              <a:rPr lang="en-US" altLang="en-US" dirty="0" err="1"/>
              <a:t>vực</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AI</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81194836"/>
              </p:ext>
            </p:extLst>
          </p:nvPr>
        </p:nvGraphicFramePr>
        <p:xfrm>
          <a:off x="641091" y="1571847"/>
          <a:ext cx="8109857" cy="4902366"/>
        </p:xfrm>
        <a:graphic>
          <a:graphicData uri="http://schemas.openxmlformats.org/drawingml/2006/table">
            <a:tbl>
              <a:tblPr firstRow="1" bandRow="1">
                <a:tableStyleId>{69CF1AB2-1976-4502-BF36-3FF5EA218861}</a:tableStyleId>
              </a:tblPr>
              <a:tblGrid>
                <a:gridCol w="3095800">
                  <a:extLst>
                    <a:ext uri="{9D8B030D-6E8A-4147-A177-3AD203B41FA5}">
                      <a16:colId xmlns="" xmlns:a16="http://schemas.microsoft.com/office/drawing/2014/main" val="20000"/>
                    </a:ext>
                  </a:extLst>
                </a:gridCol>
                <a:gridCol w="5014057">
                  <a:extLst>
                    <a:ext uri="{9D8B030D-6E8A-4147-A177-3AD203B41FA5}">
                      <a16:colId xmlns="" xmlns:a16="http://schemas.microsoft.com/office/drawing/2014/main" val="20001"/>
                    </a:ext>
                  </a:extLst>
                </a:gridCol>
              </a:tblGrid>
              <a:tr h="1330802">
                <a:tc>
                  <a:txBody>
                    <a:bodyPr/>
                    <a:lstStyle/>
                    <a:p>
                      <a:r>
                        <a:rPr lang="en-US" altLang="en-US" sz="2200" b="0" dirty="0" err="1">
                          <a:latin typeface="Calibri (Body)"/>
                          <a:cs typeface="Times New Roman" panose="02020603050405020304" pitchFamily="18" charset="0"/>
                        </a:rPr>
                        <a:t>Triết</a:t>
                      </a:r>
                      <a:r>
                        <a:rPr lang="en-US" altLang="en-US" sz="2200" b="0" baseline="0" dirty="0">
                          <a:latin typeface="Calibri (Body)"/>
                          <a:cs typeface="Times New Roman" panose="02020603050405020304" pitchFamily="18" charset="0"/>
                        </a:rPr>
                        <a:t> </a:t>
                      </a:r>
                      <a:r>
                        <a:rPr lang="en-US" altLang="en-US" sz="2200" b="0" baseline="0" dirty="0" err="1">
                          <a:latin typeface="Calibri (Body)"/>
                          <a:cs typeface="Times New Roman" panose="02020603050405020304" pitchFamily="18" charset="0"/>
                        </a:rPr>
                        <a:t>học</a:t>
                      </a:r>
                      <a:endParaRPr lang="en-US" altLang="en-US" sz="2200" b="0" dirty="0">
                        <a:latin typeface="Calibri (Body)"/>
                        <a:cs typeface="Times New Roman" panose="02020603050405020304" pitchFamily="18" charset="0"/>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vi-VN" altLang="en-US" sz="2200" b="0" dirty="0">
                          <a:latin typeface="Calibri (Body)"/>
                          <a:cs typeface="Times New Roman" panose="02020603050405020304" pitchFamily="18" charset="0"/>
                        </a:rPr>
                        <a:t>Logic, phương pháp lý luận, hệ thống vật lý</a:t>
                      </a:r>
                      <a:r>
                        <a:rPr lang="en-US" altLang="en-US" sz="2200" b="0" dirty="0">
                          <a:latin typeface="Calibri (Body)"/>
                          <a:cs typeface="Times New Roman" panose="02020603050405020304" pitchFamily="18" charset="0"/>
                        </a:rPr>
                        <a:t> </a:t>
                      </a:r>
                      <a:r>
                        <a:rPr lang="en-US" altLang="en-US" sz="2200" b="0" dirty="0" err="1">
                          <a:latin typeface="Calibri (Body)"/>
                          <a:cs typeface="Times New Roman" panose="02020603050405020304" pitchFamily="18" charset="0"/>
                        </a:rPr>
                        <a:t>trí</a:t>
                      </a:r>
                      <a:r>
                        <a:rPr lang="en-US" altLang="en-US" sz="2200" b="0" baseline="0" dirty="0">
                          <a:latin typeface="Calibri (Body)"/>
                          <a:cs typeface="Times New Roman" panose="02020603050405020304" pitchFamily="18" charset="0"/>
                        </a:rPr>
                        <a:t> </a:t>
                      </a:r>
                      <a:r>
                        <a:rPr lang="en-US" altLang="en-US" sz="2200" b="0" baseline="0" dirty="0" err="1">
                          <a:latin typeface="Calibri (Body)"/>
                          <a:cs typeface="Times New Roman" panose="02020603050405020304" pitchFamily="18" charset="0"/>
                        </a:rPr>
                        <a:t>nhớ</a:t>
                      </a:r>
                      <a:r>
                        <a:rPr lang="vi-VN" altLang="en-US" sz="2200" b="0" dirty="0">
                          <a:latin typeface="Calibri (Body)"/>
                          <a:cs typeface="Times New Roman" panose="02020603050405020304" pitchFamily="18" charset="0"/>
                        </a:rPr>
                        <a:t>, </a:t>
                      </a:r>
                      <a:r>
                        <a:rPr lang="en-US" altLang="en-US" sz="2200" b="0" dirty="0" err="1">
                          <a:latin typeface="Calibri (Body)"/>
                          <a:cs typeface="Times New Roman" panose="02020603050405020304" pitchFamily="18" charset="0"/>
                        </a:rPr>
                        <a:t>nền</a:t>
                      </a:r>
                      <a:r>
                        <a:rPr lang="en-US" altLang="en-US" sz="2200" b="0" baseline="0" dirty="0">
                          <a:latin typeface="Calibri (Body)"/>
                          <a:cs typeface="Times New Roman" panose="02020603050405020304" pitchFamily="18" charset="0"/>
                        </a:rPr>
                        <a:t> </a:t>
                      </a:r>
                      <a:r>
                        <a:rPr lang="en-US" altLang="en-US" sz="2200" b="0" baseline="0" dirty="0" err="1">
                          <a:latin typeface="Calibri (Body)"/>
                          <a:cs typeface="Times New Roman" panose="02020603050405020304" pitchFamily="18" charset="0"/>
                        </a:rPr>
                        <a:t>tảng</a:t>
                      </a:r>
                      <a:r>
                        <a:rPr lang="en-US" altLang="en-US" sz="2200" b="0" baseline="0" dirty="0">
                          <a:latin typeface="Calibri (Body)"/>
                          <a:cs typeface="Times New Roman" panose="02020603050405020304" pitchFamily="18" charset="0"/>
                        </a:rPr>
                        <a:t> </a:t>
                      </a:r>
                      <a:r>
                        <a:rPr lang="vi-VN" altLang="en-US" sz="2200" b="0" dirty="0">
                          <a:latin typeface="Calibri (Body)"/>
                          <a:cs typeface="Times New Roman" panose="02020603050405020304" pitchFamily="18" charset="0"/>
                        </a:rPr>
                        <a:t>học, ngôn ngữ, tính hợp lý</a:t>
                      </a:r>
                      <a:endParaRPr lang="en-GB" sz="2200" b="0" dirty="0">
                        <a:latin typeface="Calibri (Body)"/>
                        <a:cs typeface="Times New Roman" panose="02020603050405020304" pitchFamily="18" charset="0"/>
                      </a:endParaRPr>
                    </a:p>
                  </a:txBody>
                  <a:tcPr anchor="ctr"/>
                </a:tc>
                <a:extLst>
                  <a:ext uri="{0D108BD9-81ED-4DB2-BD59-A6C34878D82A}">
                    <a16:rowId xmlns="" xmlns:a16="http://schemas.microsoft.com/office/drawing/2014/main" val="10000"/>
                  </a:ext>
                </a:extLst>
              </a:tr>
              <a:tr h="921325">
                <a:tc>
                  <a:txBody>
                    <a:bodyPr/>
                    <a:lstStyle/>
                    <a:p>
                      <a:r>
                        <a:rPr lang="en-US" altLang="en-US" sz="2200" dirty="0" err="1">
                          <a:latin typeface="Calibri (Body)"/>
                          <a:cs typeface="Times New Roman" panose="02020603050405020304" pitchFamily="18" charset="0"/>
                        </a:rPr>
                        <a:t>Toán</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học</a:t>
                      </a:r>
                      <a:r>
                        <a:rPr lang="en-US" altLang="en-US" sz="2200" dirty="0">
                          <a:latin typeface="Calibri (Body)"/>
                          <a:cs typeface="Times New Roman" panose="02020603050405020304" pitchFamily="18" charset="0"/>
                        </a:rPr>
                        <a:t>	</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en-US" sz="2200" dirty="0" err="1">
                          <a:latin typeface="Calibri (Body)"/>
                          <a:cs typeface="Times New Roman" panose="02020603050405020304" pitchFamily="18" charset="0"/>
                        </a:rPr>
                        <a:t>Thể</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hiện</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hình</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thức</a:t>
                      </a:r>
                      <a:r>
                        <a:rPr lang="en-US" altLang="en-US" sz="2200" baseline="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và</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chứng</a:t>
                      </a:r>
                      <a:r>
                        <a:rPr lang="en-US" altLang="en-US" sz="2200" dirty="0">
                          <a:latin typeface="Calibri (Body)"/>
                          <a:cs typeface="Times New Roman" panose="02020603050405020304" pitchFamily="18" charset="0"/>
                        </a:rPr>
                        <a:t> minh, </a:t>
                      </a:r>
                      <a:r>
                        <a:rPr lang="en-US" altLang="en-US" sz="2200" dirty="0" err="1">
                          <a:latin typeface="Calibri (Body)"/>
                          <a:cs typeface="Times New Roman" panose="02020603050405020304" pitchFamily="18" charset="0"/>
                        </a:rPr>
                        <a:t>thuật</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toán</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tính</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toán</a:t>
                      </a:r>
                      <a:endParaRPr lang="en-US" altLang="en-US" sz="2200" dirty="0">
                        <a:latin typeface="Calibri (Body)"/>
                        <a:cs typeface="Times New Roman" panose="02020603050405020304" pitchFamily="18" charset="0"/>
                      </a:endParaRPr>
                    </a:p>
                  </a:txBody>
                  <a:tcPr anchor="ctr"/>
                </a:tc>
                <a:extLst>
                  <a:ext uri="{0D108BD9-81ED-4DB2-BD59-A6C34878D82A}">
                    <a16:rowId xmlns="" xmlns:a16="http://schemas.microsoft.com/office/drawing/2014/main" val="10001"/>
                  </a:ext>
                </a:extLst>
              </a:tr>
              <a:tr h="921325">
                <a:tc>
                  <a:txBody>
                    <a:bodyPr/>
                    <a:lstStyle/>
                    <a:p>
                      <a:r>
                        <a:rPr lang="en-US" altLang="en-US" sz="2200" dirty="0" err="1">
                          <a:latin typeface="Calibri (Body)"/>
                          <a:cs typeface="Times New Roman" panose="02020603050405020304" pitchFamily="18" charset="0"/>
                        </a:rPr>
                        <a:t>Xác</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suất</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thống</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kê</a:t>
                      </a:r>
                      <a:r>
                        <a:rPr lang="en-US" altLang="en-US" sz="2200" dirty="0">
                          <a:latin typeface="Calibri (Body)"/>
                          <a:cs typeface="Times New Roman" panose="02020603050405020304" pitchFamily="18" charset="0"/>
                        </a:rPr>
                        <a:t>	</a:t>
                      </a:r>
                    </a:p>
                  </a:txBody>
                  <a:tcPr anchor="ctr"/>
                </a:tc>
                <a:tc>
                  <a:txBody>
                    <a:bodyPr/>
                    <a:lstStyle/>
                    <a:p>
                      <a:r>
                        <a:rPr lang="en-US" altLang="en-US" sz="2200" dirty="0" err="1">
                          <a:latin typeface="Calibri (Body)"/>
                          <a:cs typeface="Times New Roman" panose="02020603050405020304" pitchFamily="18" charset="0"/>
                        </a:rPr>
                        <a:t>Mô</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hình</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không</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chắc</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chắn</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học</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từ</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dữ</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liệu</a:t>
                      </a:r>
                      <a:endParaRPr lang="en-GB" sz="2200" dirty="0">
                        <a:latin typeface="Calibri (Body)"/>
                        <a:cs typeface="Times New Roman" panose="02020603050405020304" pitchFamily="18" charset="0"/>
                      </a:endParaRPr>
                    </a:p>
                  </a:txBody>
                  <a:tcPr anchor="ctr"/>
                </a:tc>
                <a:extLst>
                  <a:ext uri="{0D108BD9-81ED-4DB2-BD59-A6C34878D82A}">
                    <a16:rowId xmlns="" xmlns:a16="http://schemas.microsoft.com/office/drawing/2014/main" val="10002"/>
                  </a:ext>
                </a:extLst>
              </a:tr>
              <a:tr h="921325">
                <a:tc>
                  <a:txBody>
                    <a:bodyPr/>
                    <a:lstStyle/>
                    <a:p>
                      <a:r>
                        <a:rPr lang="en-US" altLang="en-US" sz="2200" dirty="0" err="1">
                          <a:latin typeface="Calibri (Body)"/>
                          <a:cs typeface="Times New Roman" panose="02020603050405020304" pitchFamily="18" charset="0"/>
                        </a:rPr>
                        <a:t>Kinh</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tế</a:t>
                      </a:r>
                      <a:endParaRPr lang="en-US" altLang="en-US" sz="2200" dirty="0">
                        <a:latin typeface="Calibri (Body)"/>
                        <a:cs typeface="Times New Roman" panose="02020603050405020304" pitchFamily="18" charset="0"/>
                      </a:endParaRPr>
                    </a:p>
                  </a:txBody>
                  <a:tcPr anchor="ctr"/>
                </a:tc>
                <a:tc>
                  <a:txBody>
                    <a:bodyPr/>
                    <a:lstStyle/>
                    <a:p>
                      <a:r>
                        <a:rPr lang="en-US" altLang="en-US" sz="2200" dirty="0" err="1">
                          <a:latin typeface="Calibri (Body)"/>
                          <a:cs typeface="Times New Roman" panose="02020603050405020304" pitchFamily="18" charset="0"/>
                        </a:rPr>
                        <a:t>Tính</a:t>
                      </a:r>
                      <a:r>
                        <a:rPr lang="en-US" altLang="en-US" sz="2200" baseline="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hữu</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ích</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lý</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thuyết</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quyết</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định</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các</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tác</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nhân</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kinh</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tế</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hợp</a:t>
                      </a:r>
                      <a:r>
                        <a:rPr lang="en-US" altLang="en-US" sz="2200" dirty="0">
                          <a:latin typeface="Calibri (Body)"/>
                          <a:cs typeface="Times New Roman" panose="02020603050405020304" pitchFamily="18" charset="0"/>
                        </a:rPr>
                        <a:t> </a:t>
                      </a:r>
                      <a:r>
                        <a:rPr lang="en-US" altLang="en-US" sz="2200" dirty="0" err="1">
                          <a:latin typeface="Calibri (Body)"/>
                          <a:cs typeface="Times New Roman" panose="02020603050405020304" pitchFamily="18" charset="0"/>
                        </a:rPr>
                        <a:t>lý</a:t>
                      </a:r>
                      <a:endParaRPr lang="en-GB" sz="2200" dirty="0">
                        <a:latin typeface="Calibri (Body)"/>
                        <a:cs typeface="Times New Roman" panose="02020603050405020304" pitchFamily="18" charset="0"/>
                      </a:endParaRPr>
                    </a:p>
                  </a:txBody>
                  <a:tcPr anchor="ctr"/>
                </a:tc>
                <a:extLst>
                  <a:ext uri="{0D108BD9-81ED-4DB2-BD59-A6C34878D82A}">
                    <a16:rowId xmlns="" xmlns:a16="http://schemas.microsoft.com/office/drawing/2014/main" val="10003"/>
                  </a:ext>
                </a:extLst>
              </a:tr>
              <a:tr h="807589">
                <a:tc>
                  <a:txBody>
                    <a:bodyPr/>
                    <a:lstStyle/>
                    <a:p>
                      <a:r>
                        <a:rPr lang="en-US" altLang="en-US" sz="2200" dirty="0">
                          <a:latin typeface="Calibri (Body)"/>
                          <a:cs typeface="Times New Roman" panose="02020603050405020304" pitchFamily="18" charset="0"/>
                        </a:rPr>
                        <a:t>Khoa </a:t>
                      </a:r>
                      <a:r>
                        <a:rPr lang="en-US" altLang="en-US" sz="2200" dirty="0" err="1">
                          <a:latin typeface="Calibri (Body)"/>
                          <a:cs typeface="Times New Roman" panose="02020603050405020304" pitchFamily="18" charset="0"/>
                        </a:rPr>
                        <a:t>học</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tế</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bào</a:t>
                      </a:r>
                      <a:r>
                        <a:rPr lang="en-US" altLang="en-US" sz="2200" baseline="0" dirty="0">
                          <a:latin typeface="Calibri (Body)"/>
                          <a:cs typeface="Times New Roman" panose="02020603050405020304" pitchFamily="18" charset="0"/>
                        </a:rPr>
                        <a:t> </a:t>
                      </a:r>
                      <a:r>
                        <a:rPr lang="en-US" altLang="en-US" sz="2200" baseline="0" err="1">
                          <a:latin typeface="Calibri (Body)"/>
                          <a:cs typeface="Times New Roman" panose="02020603050405020304" pitchFamily="18" charset="0"/>
                        </a:rPr>
                        <a:t>thần</a:t>
                      </a:r>
                      <a:r>
                        <a:rPr lang="en-US" altLang="en-US" sz="2200" baseline="0">
                          <a:latin typeface="Calibri (Body)"/>
                          <a:cs typeface="Times New Roman" panose="02020603050405020304" pitchFamily="18" charset="0"/>
                        </a:rPr>
                        <a:t> kinh</a:t>
                      </a:r>
                      <a:endParaRPr lang="en-US" altLang="en-US" sz="2200" dirty="0">
                        <a:latin typeface="Calibri (Body)"/>
                        <a:cs typeface="Times New Roman" panose="02020603050405020304" pitchFamily="18" charset="0"/>
                      </a:endParaRPr>
                    </a:p>
                  </a:txBody>
                  <a:tcPr anchor="ctr"/>
                </a:tc>
                <a:tc>
                  <a:txBody>
                    <a:bodyPr/>
                    <a:lstStyle/>
                    <a:p>
                      <a:r>
                        <a:rPr lang="en-US" altLang="en-US" sz="2200" dirty="0" err="1">
                          <a:latin typeface="Calibri (Body)"/>
                          <a:cs typeface="Times New Roman" panose="02020603050405020304" pitchFamily="18" charset="0"/>
                        </a:rPr>
                        <a:t>Noron</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làm</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đơn</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vị</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xử</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lý</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trung</a:t>
                      </a:r>
                      <a:r>
                        <a:rPr lang="en-US" altLang="en-US" sz="2200" baseline="0" dirty="0">
                          <a:latin typeface="Calibri (Body)"/>
                          <a:cs typeface="Times New Roman" panose="02020603050405020304" pitchFamily="18" charset="0"/>
                        </a:rPr>
                        <a:t> </a:t>
                      </a:r>
                      <a:r>
                        <a:rPr lang="en-US" altLang="en-US" sz="2200" baseline="0" dirty="0" err="1">
                          <a:latin typeface="Calibri (Body)"/>
                          <a:cs typeface="Times New Roman" panose="02020603050405020304" pitchFamily="18" charset="0"/>
                        </a:rPr>
                        <a:t>tâm</a:t>
                      </a:r>
                      <a:endParaRPr lang="en-GB" sz="2200" dirty="0">
                        <a:latin typeface="Calibri (Body)"/>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10871DB6-417F-4D7C-A3D8-3DCCA25BFC27}" type="slidenum">
              <a:rPr lang="en-US" smtClean="0"/>
              <a:t>11</a:t>
            </a:fld>
            <a:endParaRPr lang="en-US"/>
          </a:p>
        </p:txBody>
      </p:sp>
    </p:spTree>
    <p:extLst>
      <p:ext uri="{BB962C8B-B14F-4D97-AF65-F5344CB8AC3E}">
        <p14:creationId xmlns:p14="http://schemas.microsoft.com/office/powerpoint/2010/main" val="1225166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dirty="0" err="1"/>
              <a:t>Các</a:t>
            </a:r>
            <a:r>
              <a:rPr lang="en-US" altLang="en-US" dirty="0"/>
              <a:t> </a:t>
            </a:r>
            <a:r>
              <a:rPr lang="en-US" altLang="en-US" dirty="0" err="1"/>
              <a:t>lĩnh</a:t>
            </a:r>
            <a:r>
              <a:rPr lang="en-US" altLang="en-US" dirty="0"/>
              <a:t> </a:t>
            </a:r>
            <a:r>
              <a:rPr lang="en-US" altLang="en-US" dirty="0" err="1"/>
              <a:t>vực</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AI</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53411154"/>
              </p:ext>
            </p:extLst>
          </p:nvPr>
        </p:nvGraphicFramePr>
        <p:xfrm>
          <a:off x="628650" y="1825624"/>
          <a:ext cx="8134350" cy="4033630"/>
        </p:xfrm>
        <a:graphic>
          <a:graphicData uri="http://schemas.openxmlformats.org/drawingml/2006/table">
            <a:tbl>
              <a:tblPr firstRow="1" bandRow="1">
                <a:tableStyleId>{69CF1AB2-1976-4502-BF36-3FF5EA218861}</a:tableStyleId>
              </a:tblPr>
              <a:tblGrid>
                <a:gridCol w="3416618">
                  <a:extLst>
                    <a:ext uri="{9D8B030D-6E8A-4147-A177-3AD203B41FA5}">
                      <a16:colId xmlns="" xmlns:a16="http://schemas.microsoft.com/office/drawing/2014/main" val="20000"/>
                    </a:ext>
                  </a:extLst>
                </a:gridCol>
                <a:gridCol w="4717732">
                  <a:extLst>
                    <a:ext uri="{9D8B030D-6E8A-4147-A177-3AD203B41FA5}">
                      <a16:colId xmlns="" xmlns:a16="http://schemas.microsoft.com/office/drawing/2014/main" val="20001"/>
                    </a:ext>
                  </a:extLst>
                </a:gridCol>
              </a:tblGrid>
              <a:tr h="1450976">
                <a:tc>
                  <a:txBody>
                    <a:bodyPr/>
                    <a:lstStyle/>
                    <a:p>
                      <a:r>
                        <a:rPr lang="en-US" altLang="en-US" sz="2400" b="0" dirty="0" err="1">
                          <a:latin typeface="+mj-lt"/>
                          <a:cs typeface="Times New Roman" panose="02020603050405020304" pitchFamily="18" charset="0"/>
                        </a:rPr>
                        <a:t>Tâm</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lý</a:t>
                      </a:r>
                      <a:r>
                        <a:rPr lang="en-US" altLang="en-US" sz="2400" b="0" baseline="0" dirty="0">
                          <a:latin typeface="+mj-lt"/>
                          <a:cs typeface="Times New Roman" panose="02020603050405020304" pitchFamily="18" charset="0"/>
                        </a:rPr>
                        <a:t>/ khoa </a:t>
                      </a:r>
                      <a:r>
                        <a:rPr lang="en-US" altLang="en-US" sz="2400" b="0" baseline="0" dirty="0" err="1">
                          <a:latin typeface="+mj-lt"/>
                          <a:cs typeface="Times New Roman" panose="02020603050405020304" pitchFamily="18" charset="0"/>
                        </a:rPr>
                        <a:t>học</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nhận</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thức</a:t>
                      </a:r>
                      <a:endParaRPr lang="en-US" altLang="en-US" sz="2400" b="0" dirty="0">
                        <a:latin typeface="+mj-lt"/>
                        <a:cs typeface="Times New Roman" panose="02020603050405020304" pitchFamily="18" charset="0"/>
                      </a:endParaRPr>
                    </a:p>
                  </a:txBody>
                  <a:tcPr anchor="ctr"/>
                </a:tc>
                <a:tc>
                  <a:txBody>
                    <a:bodyPr/>
                    <a:lstStyle/>
                    <a:p>
                      <a:r>
                        <a:rPr lang="en-US" altLang="en-US" sz="2400" b="0" dirty="0" err="1">
                          <a:latin typeface="+mj-lt"/>
                          <a:cs typeface="Times New Roman" panose="02020603050405020304" pitchFamily="18" charset="0"/>
                        </a:rPr>
                        <a:t>Cách</a:t>
                      </a:r>
                      <a:r>
                        <a:rPr lang="en-US" altLang="en-US" sz="2400" b="0" baseline="0" dirty="0">
                          <a:latin typeface="+mj-lt"/>
                          <a:cs typeface="Times New Roman" panose="02020603050405020304" pitchFamily="18" charset="0"/>
                        </a:rPr>
                        <a:t> </a:t>
                      </a:r>
                      <a:r>
                        <a:rPr lang="en-US" altLang="en-US" sz="2400" b="0" dirty="0">
                          <a:latin typeface="+mj-lt"/>
                          <a:cs typeface="Times New Roman" panose="02020603050405020304" pitchFamily="18" charset="0"/>
                        </a:rPr>
                        <a:t>con</a:t>
                      </a:r>
                      <a:r>
                        <a:rPr lang="vi-VN" altLang="en-US" sz="2400" b="0" dirty="0">
                          <a:latin typeface="+mj-lt"/>
                          <a:cs typeface="Times New Roman" panose="02020603050405020304" pitchFamily="18" charset="0"/>
                        </a:rPr>
                        <a:t> người hành xử, nhận thức, thông tin về nhận thức quá trình, biểu diễn kiến thức</a:t>
                      </a:r>
                      <a:endParaRPr lang="en-GB" sz="2400" b="0" dirty="0">
                        <a:latin typeface="+mj-lt"/>
                        <a:cs typeface="Times New Roman" panose="02020603050405020304" pitchFamily="18" charset="0"/>
                      </a:endParaRPr>
                    </a:p>
                  </a:txBody>
                  <a:tcPr anchor="ctr"/>
                </a:tc>
                <a:extLst>
                  <a:ext uri="{0D108BD9-81ED-4DB2-BD59-A6C34878D82A}">
                    <a16:rowId xmlns="" xmlns:a16="http://schemas.microsoft.com/office/drawing/2014/main" val="10000"/>
                  </a:ext>
                </a:extLst>
              </a:tr>
              <a:tr h="9292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en-US" sz="2400" b="0" dirty="0" err="1">
                          <a:latin typeface="+mj-lt"/>
                          <a:cs typeface="Times New Roman" panose="02020603050405020304" pitchFamily="18" charset="0"/>
                        </a:rPr>
                        <a:t>Kỹ</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thuật</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máy</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tính</a:t>
                      </a:r>
                      <a:endParaRPr lang="en-US" altLang="en-US" sz="2400" b="0" dirty="0">
                        <a:latin typeface="+mj-lt"/>
                        <a:cs typeface="Times New Roman" panose="02020603050405020304" pitchFamily="18" charset="0"/>
                      </a:endParaRPr>
                    </a:p>
                  </a:txBody>
                  <a:tcPr anchor="ctr"/>
                </a:tc>
                <a:tc>
                  <a:txBody>
                    <a:bodyPr/>
                    <a:lstStyle/>
                    <a:p>
                      <a:r>
                        <a:rPr lang="en-US" altLang="en-US" sz="2400" b="0" dirty="0" err="1">
                          <a:latin typeface="+mj-lt"/>
                          <a:cs typeface="Times New Roman" panose="02020603050405020304" pitchFamily="18" charset="0"/>
                        </a:rPr>
                        <a:t>Xây</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dựng</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máy</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tính</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tốc</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độ</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nhanh</a:t>
                      </a:r>
                      <a:endParaRPr lang="en-GB" sz="2400" b="0" dirty="0">
                        <a:latin typeface="+mj-lt"/>
                        <a:cs typeface="Times New Roman" panose="02020603050405020304" pitchFamily="18" charset="0"/>
                      </a:endParaRPr>
                    </a:p>
                  </a:txBody>
                  <a:tcPr anchor="ctr"/>
                </a:tc>
                <a:extLst>
                  <a:ext uri="{0D108BD9-81ED-4DB2-BD59-A6C34878D82A}">
                    <a16:rowId xmlns="" xmlns:a16="http://schemas.microsoft.com/office/drawing/2014/main" val="10001"/>
                  </a:ext>
                </a:extLst>
              </a:tr>
              <a:tr h="1062914">
                <a:tc>
                  <a:txBody>
                    <a:bodyPr/>
                    <a:lstStyle/>
                    <a:p>
                      <a:pPr>
                        <a:buFontTx/>
                        <a:buNone/>
                      </a:pPr>
                      <a:r>
                        <a:rPr lang="en-US" altLang="en-US" sz="2400" b="0" dirty="0" err="1">
                          <a:latin typeface="+mj-lt"/>
                          <a:cs typeface="Times New Roman" panose="02020603050405020304" pitchFamily="18" charset="0"/>
                        </a:rPr>
                        <a:t>Lý</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thuyết</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điều</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khiển</a:t>
                      </a:r>
                      <a:endParaRPr lang="en-US" altLang="en-US" sz="2400" b="0" dirty="0">
                        <a:latin typeface="+mj-lt"/>
                        <a:cs typeface="Times New Roman" panose="02020603050405020304" pitchFamily="18" charset="0"/>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en-US" sz="2400" b="0" dirty="0" err="1">
                          <a:latin typeface="+mj-lt"/>
                          <a:cs typeface="Times New Roman" panose="02020603050405020304" pitchFamily="18" charset="0"/>
                        </a:rPr>
                        <a:t>Hệ</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thống</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thiết</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kế</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nhằm</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tối</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đa</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hóa</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hàm</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mục</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tiêu</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theo</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thời</a:t>
                      </a:r>
                      <a:r>
                        <a:rPr lang="en-US" altLang="en-US" sz="2400" b="0" dirty="0">
                          <a:latin typeface="+mj-lt"/>
                          <a:cs typeface="Times New Roman" panose="02020603050405020304" pitchFamily="18" charset="0"/>
                        </a:rPr>
                        <a:t> </a:t>
                      </a:r>
                      <a:r>
                        <a:rPr lang="en-US" altLang="en-US" sz="2400" b="0" dirty="0" err="1">
                          <a:latin typeface="+mj-lt"/>
                          <a:cs typeface="Times New Roman" panose="02020603050405020304" pitchFamily="18" charset="0"/>
                        </a:rPr>
                        <a:t>gian</a:t>
                      </a:r>
                      <a:endParaRPr lang="en-US" altLang="en-US" sz="2400" b="0" dirty="0">
                        <a:latin typeface="+mj-lt"/>
                        <a:cs typeface="Times New Roman" panose="02020603050405020304" pitchFamily="18" charset="0"/>
                      </a:endParaRPr>
                    </a:p>
                  </a:txBody>
                  <a:tcPr anchor="ctr"/>
                </a:tc>
                <a:extLst>
                  <a:ext uri="{0D108BD9-81ED-4DB2-BD59-A6C34878D82A}">
                    <a16:rowId xmlns="" xmlns:a16="http://schemas.microsoft.com/office/drawing/2014/main" val="10002"/>
                  </a:ext>
                </a:extLst>
              </a:tr>
              <a:tr h="590509">
                <a:tc>
                  <a:txBody>
                    <a:bodyPr/>
                    <a:lstStyle/>
                    <a:p>
                      <a:r>
                        <a:rPr lang="en-US" altLang="en-US" sz="2400" b="0" dirty="0" err="1">
                          <a:latin typeface="+mj-lt"/>
                          <a:cs typeface="Times New Roman" panose="02020603050405020304" pitchFamily="18" charset="0"/>
                        </a:rPr>
                        <a:t>Ngôn</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ngữ</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học</a:t>
                      </a:r>
                      <a:r>
                        <a:rPr lang="en-US" altLang="en-US" sz="2400" b="0" dirty="0">
                          <a:latin typeface="+mj-lt"/>
                          <a:cs typeface="Times New Roman" panose="02020603050405020304" pitchFamily="18" charset="0"/>
                        </a:rPr>
                        <a:t>	</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en-US" sz="2400" b="0" dirty="0" err="1">
                          <a:latin typeface="+mj-lt"/>
                          <a:cs typeface="Times New Roman" panose="02020603050405020304" pitchFamily="18" charset="0"/>
                        </a:rPr>
                        <a:t>Biểu</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diễn</a:t>
                      </a:r>
                      <a:r>
                        <a:rPr lang="en-US" altLang="en-US" sz="2400" b="0" baseline="0" dirty="0">
                          <a:latin typeface="+mj-lt"/>
                          <a:cs typeface="Times New Roman" panose="02020603050405020304" pitchFamily="18" charset="0"/>
                        </a:rPr>
                        <a:t> tri </a:t>
                      </a:r>
                      <a:r>
                        <a:rPr lang="en-US" altLang="en-US" sz="2400" b="0" baseline="0" dirty="0" err="1">
                          <a:latin typeface="+mj-lt"/>
                          <a:cs typeface="Times New Roman" panose="02020603050405020304" pitchFamily="18" charset="0"/>
                        </a:rPr>
                        <a:t>thức</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văn</a:t>
                      </a:r>
                      <a:r>
                        <a:rPr lang="en-US" altLang="en-US" sz="2400" b="0" baseline="0" dirty="0">
                          <a:latin typeface="+mj-lt"/>
                          <a:cs typeface="Times New Roman" panose="02020603050405020304" pitchFamily="18" charset="0"/>
                        </a:rPr>
                        <a:t> </a:t>
                      </a:r>
                      <a:r>
                        <a:rPr lang="en-US" altLang="en-US" sz="2400" b="0" baseline="0" dirty="0" err="1">
                          <a:latin typeface="+mj-lt"/>
                          <a:cs typeface="Times New Roman" panose="02020603050405020304" pitchFamily="18" charset="0"/>
                        </a:rPr>
                        <a:t>phạm</a:t>
                      </a:r>
                      <a:endParaRPr lang="en-US" altLang="en-US" sz="2400" b="0" dirty="0">
                        <a:latin typeface="+mj-lt"/>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10871DB6-417F-4D7C-A3D8-3DCCA25BFC27}" type="slidenum">
              <a:rPr lang="en-US" smtClean="0"/>
              <a:t>12</a:t>
            </a:fld>
            <a:endParaRPr lang="en-US"/>
          </a:p>
        </p:txBody>
      </p:sp>
    </p:spTree>
    <p:extLst>
      <p:ext uri="{BB962C8B-B14F-4D97-AF65-F5344CB8AC3E}">
        <p14:creationId xmlns:p14="http://schemas.microsoft.com/office/powerpoint/2010/main" val="400999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33400" y="-47622"/>
            <a:ext cx="7886700" cy="1325563"/>
          </a:xfrm>
        </p:spPr>
        <p:txBody>
          <a:bodyPr/>
          <a:lstStyle/>
          <a:p>
            <a:r>
              <a:rPr lang="en-US" altLang="en-US" dirty="0" smtClean="0"/>
              <a:t>2. History </a:t>
            </a:r>
            <a:r>
              <a:rPr lang="en-US" altLang="en-US" dirty="0"/>
              <a:t>of AI</a:t>
            </a:r>
          </a:p>
        </p:txBody>
      </p:sp>
      <p:sp>
        <p:nvSpPr>
          <p:cNvPr id="140291" name="Rectangle 3"/>
          <p:cNvSpPr>
            <a:spLocks noGrp="1" noChangeArrowheads="1"/>
          </p:cNvSpPr>
          <p:nvPr>
            <p:ph idx="1"/>
          </p:nvPr>
        </p:nvSpPr>
        <p:spPr>
          <a:xfrm>
            <a:off x="609600" y="1277941"/>
            <a:ext cx="8156121" cy="4913536"/>
          </a:xfrm>
        </p:spPr>
        <p:txBody>
          <a:bodyPr>
            <a:normAutofit/>
          </a:bodyPr>
          <a:lstStyle/>
          <a:p>
            <a:pPr marL="0" indent="0" algn="just">
              <a:lnSpc>
                <a:spcPct val="120000"/>
              </a:lnSpc>
              <a:buNone/>
            </a:pPr>
            <a:r>
              <a:rPr lang="en-US" altLang="en-US" sz="2400" b="1" dirty="0"/>
              <a:t>Early Days</a:t>
            </a:r>
          </a:p>
          <a:p>
            <a:pPr>
              <a:lnSpc>
                <a:spcPct val="120000"/>
              </a:lnSpc>
            </a:pPr>
            <a:r>
              <a:rPr lang="en-US" altLang="en-US" sz="2400" dirty="0"/>
              <a:t>1950: </a:t>
            </a:r>
            <a:r>
              <a:rPr lang="en-US" altLang="en-US" sz="2400" dirty="0" err="1"/>
              <a:t>Lý</a:t>
            </a:r>
            <a:r>
              <a:rPr lang="en-US" altLang="en-US" sz="2400" dirty="0"/>
              <a:t> </a:t>
            </a:r>
            <a:r>
              <a:rPr lang="en-US" altLang="en-US" sz="2400" dirty="0" err="1"/>
              <a:t>thuyết</a:t>
            </a:r>
            <a:r>
              <a:rPr lang="en-US" altLang="en-US" sz="2400" dirty="0"/>
              <a:t> </a:t>
            </a:r>
            <a:r>
              <a:rPr lang="en-US" altLang="en-US" sz="2400" dirty="0" err="1"/>
              <a:t>dự</a:t>
            </a:r>
            <a:r>
              <a:rPr lang="en-US" altLang="en-US" sz="2400" dirty="0"/>
              <a:t> </a:t>
            </a:r>
            <a:r>
              <a:rPr lang="en-US" altLang="en-US" sz="2400" dirty="0" err="1"/>
              <a:t>đoán</a:t>
            </a:r>
            <a:r>
              <a:rPr lang="en-US" altLang="en-US" sz="2400" dirty="0"/>
              <a:t> Alan Turing </a:t>
            </a:r>
          </a:p>
          <a:p>
            <a:pPr lvl="1">
              <a:lnSpc>
                <a:spcPct val="120000"/>
              </a:lnSpc>
              <a:buFont typeface="Wingdings" panose="05000000000000000000" pitchFamily="2" charset="2"/>
              <a:buChar char="ü"/>
            </a:pPr>
            <a:r>
              <a:rPr lang="en-US" altLang="en-US" sz="2200" dirty="0"/>
              <a:t>Turing’s “On Computing Machinery and Intelligence</a:t>
            </a:r>
            <a:r>
              <a:rPr lang="en-US" altLang="en-US" sz="2200" dirty="0" smtClean="0"/>
              <a:t>“</a:t>
            </a:r>
          </a:p>
          <a:p>
            <a:pPr lvl="1">
              <a:lnSpc>
                <a:spcPct val="120000"/>
              </a:lnSpc>
              <a:buFont typeface="Wingdings" panose="05000000000000000000" pitchFamily="2" charset="2"/>
              <a:buChar char="ü"/>
            </a:pPr>
            <a:r>
              <a:rPr lang="en-US" altLang="en-US" sz="2200" dirty="0" smtClean="0"/>
              <a:t>Turing test</a:t>
            </a:r>
            <a:endParaRPr lang="en-US" altLang="en-US" sz="2200" dirty="0"/>
          </a:p>
          <a:p>
            <a:pPr>
              <a:lnSpc>
                <a:spcPct val="120000"/>
              </a:lnSpc>
            </a:pPr>
            <a:r>
              <a:rPr lang="en-US" altLang="en-US" sz="2400" dirty="0"/>
              <a:t>1956: </a:t>
            </a:r>
            <a:r>
              <a:rPr lang="en-US" altLang="en-US" sz="2400" dirty="0" err="1"/>
              <a:t>Khai</a:t>
            </a:r>
            <a:r>
              <a:rPr lang="en-US" altLang="en-US" sz="2400" dirty="0"/>
              <a:t> </a:t>
            </a:r>
            <a:r>
              <a:rPr lang="en-US" altLang="en-US" sz="2400" dirty="0" err="1"/>
              <a:t>sinh</a:t>
            </a:r>
            <a:r>
              <a:rPr lang="en-US" altLang="en-US" sz="2400" dirty="0"/>
              <a:t> AI</a:t>
            </a:r>
          </a:p>
          <a:p>
            <a:pPr lvl="1">
              <a:lnSpc>
                <a:spcPct val="120000"/>
              </a:lnSpc>
              <a:buFont typeface="Wingdings" panose="05000000000000000000" pitchFamily="2" charset="2"/>
              <a:buChar char="ü"/>
            </a:pPr>
            <a:r>
              <a:rPr lang="en-US" altLang="en-US" sz="2200" dirty="0"/>
              <a:t>John McCarthy </a:t>
            </a:r>
            <a:r>
              <a:rPr lang="en-US" altLang="en-US" sz="2200" dirty="0" err="1"/>
              <a:t>tổ</a:t>
            </a:r>
            <a:r>
              <a:rPr lang="en-US" altLang="en-US" sz="2200" dirty="0"/>
              <a:t> </a:t>
            </a:r>
            <a:r>
              <a:rPr lang="en-US" altLang="en-US" sz="2200" dirty="0" err="1"/>
              <a:t>chức</a:t>
            </a:r>
            <a:r>
              <a:rPr lang="en-US" altLang="en-US" sz="2200" dirty="0"/>
              <a:t> </a:t>
            </a:r>
            <a:r>
              <a:rPr lang="en-US" altLang="en-US" sz="2200" dirty="0" err="1"/>
              <a:t>Hội</a:t>
            </a:r>
            <a:r>
              <a:rPr lang="en-US" altLang="en-US" sz="2200" dirty="0"/>
              <a:t> </a:t>
            </a:r>
            <a:r>
              <a:rPr lang="en-US" altLang="en-US" sz="2200" dirty="0" err="1"/>
              <a:t>nghị</a:t>
            </a:r>
            <a:r>
              <a:rPr lang="en-US" altLang="en-US" sz="2200" dirty="0"/>
              <a:t> Dartmouth </a:t>
            </a:r>
            <a:r>
              <a:rPr lang="en-US" altLang="en-US" sz="2200" dirty="0" err="1"/>
              <a:t>thông</a:t>
            </a:r>
            <a:r>
              <a:rPr lang="en-US" altLang="en-US" sz="2200" dirty="0"/>
              <a:t> qua </a:t>
            </a:r>
            <a:r>
              <a:rPr lang="en-US" altLang="en-US" sz="2200" dirty="0" err="1"/>
              <a:t>thuật</a:t>
            </a:r>
            <a:r>
              <a:rPr lang="en-US" altLang="en-US" sz="2200" dirty="0"/>
              <a:t> </a:t>
            </a:r>
            <a:r>
              <a:rPr lang="en-US" altLang="en-US" sz="2200" dirty="0" err="1"/>
              <a:t>ngữ</a:t>
            </a:r>
            <a:r>
              <a:rPr lang="en-US" altLang="en-US" sz="2200" dirty="0"/>
              <a:t> "Artificial Intelligence - </a:t>
            </a:r>
            <a:r>
              <a:rPr lang="en-US" altLang="en-US" sz="2200" b="1" dirty="0"/>
              <a:t>AI</a:t>
            </a:r>
            <a:r>
              <a:rPr lang="en-US" altLang="en-US" sz="2200" dirty="0"/>
              <a:t>“</a:t>
            </a:r>
          </a:p>
          <a:p>
            <a:pPr marL="0" indent="0" algn="just">
              <a:buNone/>
            </a:pP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13</a:t>
            </a:fld>
            <a:endParaRPr lang="en-US"/>
          </a:p>
        </p:txBody>
      </p:sp>
    </p:spTree>
    <p:extLst>
      <p:ext uri="{BB962C8B-B14F-4D97-AF65-F5344CB8AC3E}">
        <p14:creationId xmlns:p14="http://schemas.microsoft.com/office/powerpoint/2010/main" val="1617242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33400" y="-152400"/>
            <a:ext cx="7886700" cy="1325563"/>
          </a:xfrm>
        </p:spPr>
        <p:txBody>
          <a:bodyPr/>
          <a:lstStyle/>
          <a:p>
            <a:r>
              <a:rPr lang="en-US" altLang="en-US"/>
              <a:t>History of AI</a:t>
            </a:r>
            <a:endParaRPr lang="en-US" altLang="en-US" dirty="0"/>
          </a:p>
        </p:txBody>
      </p:sp>
      <p:sp>
        <p:nvSpPr>
          <p:cNvPr id="140291" name="Rectangle 3"/>
          <p:cNvSpPr>
            <a:spLocks noGrp="1" noChangeArrowheads="1"/>
          </p:cNvSpPr>
          <p:nvPr>
            <p:ph idx="1"/>
          </p:nvPr>
        </p:nvSpPr>
        <p:spPr>
          <a:xfrm>
            <a:off x="533400" y="1173163"/>
            <a:ext cx="8515350" cy="5913438"/>
          </a:xfrm>
        </p:spPr>
        <p:txBody>
          <a:bodyPr>
            <a:normAutofit/>
          </a:bodyPr>
          <a:lstStyle/>
          <a:p>
            <a:pPr marL="0" indent="0">
              <a:buNone/>
            </a:pPr>
            <a:r>
              <a:rPr lang="en-US" altLang="en-US" sz="2400" b="1" dirty="0"/>
              <a:t>Getting Serious About AI Research </a:t>
            </a:r>
          </a:p>
          <a:p>
            <a:pPr marL="0" indent="0" algn="just">
              <a:lnSpc>
                <a:spcPct val="110000"/>
              </a:lnSpc>
              <a:spcBef>
                <a:spcPts val="600"/>
              </a:spcBef>
              <a:buNone/>
            </a:pPr>
            <a:r>
              <a:rPr lang="en-US" altLang="en-US" sz="2400" b="1" dirty="0"/>
              <a:t>In 1951</a:t>
            </a:r>
            <a:r>
              <a:rPr lang="en-US" altLang="en-US" sz="2400" dirty="0"/>
              <a:t>, an machine known as </a:t>
            </a:r>
            <a:r>
              <a:rPr lang="en-US" altLang="en-US" sz="2400" dirty="0">
                <a:solidFill>
                  <a:srgbClr val="FF0000"/>
                </a:solidFill>
              </a:rPr>
              <a:t>Ferranti Mark 1 </a:t>
            </a:r>
            <a:r>
              <a:rPr lang="en-US" altLang="en-US" sz="2400" dirty="0"/>
              <a:t>successfully used an algorithm to master checkers. Subsequently, Newell and Simon developed </a:t>
            </a:r>
            <a:r>
              <a:rPr lang="en-US" altLang="en-US" sz="2400" dirty="0">
                <a:solidFill>
                  <a:srgbClr val="FF0000"/>
                </a:solidFill>
              </a:rPr>
              <a:t>General Problem Solver</a:t>
            </a:r>
            <a:r>
              <a:rPr lang="en-US" altLang="en-US" sz="2400" dirty="0"/>
              <a:t> algorithm to solve mathematical problems. Also </a:t>
            </a:r>
            <a:r>
              <a:rPr lang="en-US" altLang="en-US" sz="2400" b="1" dirty="0"/>
              <a:t>in the 50s </a:t>
            </a:r>
            <a:r>
              <a:rPr lang="en-US" altLang="en-US" sz="2400" dirty="0"/>
              <a:t>John McCarthy, often known as the father of AI, developed the </a:t>
            </a:r>
            <a:r>
              <a:rPr lang="en-US" altLang="en-US" sz="2400" dirty="0">
                <a:solidFill>
                  <a:srgbClr val="FF0000"/>
                </a:solidFill>
              </a:rPr>
              <a:t>LISP programming </a:t>
            </a:r>
            <a:r>
              <a:rPr lang="en-US" altLang="en-US" sz="2400" dirty="0"/>
              <a:t>language which became important in machine learning. </a:t>
            </a:r>
          </a:p>
          <a:p>
            <a:pPr marL="0" indent="0" algn="just">
              <a:lnSpc>
                <a:spcPct val="110000"/>
              </a:lnSpc>
              <a:spcBef>
                <a:spcPts val="600"/>
              </a:spcBef>
              <a:buNone/>
            </a:pPr>
            <a:r>
              <a:rPr lang="en-US" altLang="en-US" sz="2400" b="1" dirty="0"/>
              <a:t>In the 1960s</a:t>
            </a:r>
            <a:r>
              <a:rPr lang="en-US" altLang="en-US" sz="2400" dirty="0"/>
              <a:t>, researchers emphasized developing algorithms to solve mathematical problems and geometrical theorems. </a:t>
            </a:r>
            <a:r>
              <a:rPr lang="en-US" altLang="en-US" sz="2400" b="1" dirty="0"/>
              <a:t>In the late 1960s</a:t>
            </a:r>
            <a:r>
              <a:rPr lang="en-US" altLang="en-US" sz="2400" dirty="0"/>
              <a:t>, computer scientists worked on Machine Vision Learning and developing machine learning in robots. </a:t>
            </a:r>
            <a:r>
              <a:rPr lang="en-US" altLang="en-US" sz="2400" dirty="0">
                <a:solidFill>
                  <a:srgbClr val="FF0000"/>
                </a:solidFill>
              </a:rPr>
              <a:t>WABOT-1</a:t>
            </a:r>
            <a:r>
              <a:rPr lang="en-US" altLang="en-US" sz="2400" dirty="0"/>
              <a:t>, the first ‘intelligent’ humanoid robot, was built in Japan </a:t>
            </a:r>
            <a:r>
              <a:rPr lang="en-US" altLang="en-US" sz="2400" b="1" dirty="0"/>
              <a:t>in 1972</a:t>
            </a:r>
            <a:r>
              <a:rPr lang="en-US" altLang="en-US" sz="2400" dirty="0"/>
              <a:t>.</a:t>
            </a:r>
            <a:endParaRPr lang="en-US" altLang="en-US" sz="2000" dirty="0"/>
          </a:p>
        </p:txBody>
      </p:sp>
      <p:sp>
        <p:nvSpPr>
          <p:cNvPr id="2" name="Slide Number Placeholder 1"/>
          <p:cNvSpPr>
            <a:spLocks noGrp="1"/>
          </p:cNvSpPr>
          <p:nvPr>
            <p:ph type="sldNum" sz="quarter" idx="12"/>
          </p:nvPr>
        </p:nvSpPr>
        <p:spPr/>
        <p:txBody>
          <a:bodyPr/>
          <a:lstStyle/>
          <a:p>
            <a:fld id="{10871DB6-417F-4D7C-A3D8-3DCCA25BFC27}" type="slidenum">
              <a:rPr lang="en-US" smtClean="0"/>
              <a:t>14</a:t>
            </a:fld>
            <a:endParaRPr lang="en-US"/>
          </a:p>
        </p:txBody>
      </p:sp>
    </p:spTree>
    <p:extLst>
      <p:ext uri="{BB962C8B-B14F-4D97-AF65-F5344CB8AC3E}">
        <p14:creationId xmlns:p14="http://schemas.microsoft.com/office/powerpoint/2010/main" val="1700150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33400" y="0"/>
            <a:ext cx="7886700" cy="1325563"/>
          </a:xfrm>
        </p:spPr>
        <p:txBody>
          <a:bodyPr/>
          <a:lstStyle/>
          <a:p>
            <a:r>
              <a:rPr lang="en-US" altLang="en-US"/>
              <a:t>History of AI</a:t>
            </a:r>
            <a:endParaRPr lang="en-US" altLang="en-US" dirty="0"/>
          </a:p>
        </p:txBody>
      </p:sp>
      <p:sp>
        <p:nvSpPr>
          <p:cNvPr id="140291" name="Rectangle 3"/>
          <p:cNvSpPr>
            <a:spLocks noGrp="1" noChangeArrowheads="1"/>
          </p:cNvSpPr>
          <p:nvPr>
            <p:ph idx="1"/>
          </p:nvPr>
        </p:nvSpPr>
        <p:spPr>
          <a:xfrm>
            <a:off x="628650" y="1336448"/>
            <a:ext cx="8439150" cy="5216751"/>
          </a:xfrm>
        </p:spPr>
        <p:txBody>
          <a:bodyPr>
            <a:normAutofit lnSpcReduction="10000"/>
          </a:bodyPr>
          <a:lstStyle/>
          <a:p>
            <a:pPr marL="0" indent="0">
              <a:buNone/>
            </a:pPr>
            <a:r>
              <a:rPr lang="en-US" altLang="en-US" sz="2400" b="1" dirty="0"/>
              <a:t>AI Winters </a:t>
            </a:r>
          </a:p>
          <a:p>
            <a:pPr>
              <a:lnSpc>
                <a:spcPct val="130000"/>
              </a:lnSpc>
            </a:pPr>
            <a:r>
              <a:rPr lang="en-US" altLang="en-US" sz="2400" dirty="0"/>
              <a:t>However, despite this well-funded global effort over several decades, computer scientists found it incredibly difficult to create intelligence in machines. To be successful, AI applications (such as vision learning) required the processing of enormous amount of data. Computers were not well-developed enough to process such a large magnitude of data. Governments and corporations were losing faith in AI.</a:t>
            </a:r>
          </a:p>
          <a:p>
            <a:pPr>
              <a:lnSpc>
                <a:spcPct val="130000"/>
              </a:lnSpc>
            </a:pPr>
            <a:r>
              <a:rPr lang="en-US" altLang="en-US" sz="2400" dirty="0"/>
              <a:t>Therefore, </a:t>
            </a:r>
            <a:r>
              <a:rPr lang="en-US" altLang="en-US" sz="2400" b="1" dirty="0"/>
              <a:t>from the mid 1970s to the mid 1990s</a:t>
            </a:r>
            <a:r>
              <a:rPr lang="en-US" altLang="en-US" sz="2400" dirty="0"/>
              <a:t>, computer scientists dealt with an acute shortage of funding for AI research. These years became known as the ‘AI Winters’.</a:t>
            </a:r>
            <a:endParaRPr lang="en-US" altLang="en-US" dirty="0"/>
          </a:p>
        </p:txBody>
      </p:sp>
      <p:sp>
        <p:nvSpPr>
          <p:cNvPr id="2" name="Slide Number Placeholder 1"/>
          <p:cNvSpPr>
            <a:spLocks noGrp="1"/>
          </p:cNvSpPr>
          <p:nvPr>
            <p:ph type="sldNum" sz="quarter" idx="12"/>
          </p:nvPr>
        </p:nvSpPr>
        <p:spPr/>
        <p:txBody>
          <a:bodyPr/>
          <a:lstStyle/>
          <a:p>
            <a:fld id="{10871DB6-417F-4D7C-A3D8-3DCCA25BFC27}" type="slidenum">
              <a:rPr lang="en-US" smtClean="0"/>
              <a:t>15</a:t>
            </a:fld>
            <a:endParaRPr lang="en-US"/>
          </a:p>
        </p:txBody>
      </p:sp>
    </p:spTree>
    <p:extLst>
      <p:ext uri="{BB962C8B-B14F-4D97-AF65-F5344CB8AC3E}">
        <p14:creationId xmlns:p14="http://schemas.microsoft.com/office/powerpoint/2010/main" val="1598127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28650" y="153191"/>
            <a:ext cx="7886700" cy="1325563"/>
          </a:xfrm>
        </p:spPr>
        <p:txBody>
          <a:bodyPr/>
          <a:lstStyle/>
          <a:p>
            <a:r>
              <a:rPr lang="en-US" altLang="en-US"/>
              <a:t>History of AI</a:t>
            </a:r>
            <a:endParaRPr lang="en-US" altLang="en-US" dirty="0"/>
          </a:p>
        </p:txBody>
      </p:sp>
      <p:sp>
        <p:nvSpPr>
          <p:cNvPr id="142339" name="Rectangle 3"/>
          <p:cNvSpPr>
            <a:spLocks noGrp="1" noChangeArrowheads="1"/>
          </p:cNvSpPr>
          <p:nvPr>
            <p:ph idx="1"/>
          </p:nvPr>
        </p:nvSpPr>
        <p:spPr>
          <a:xfrm>
            <a:off x="628650" y="1690689"/>
            <a:ext cx="8362950" cy="4351338"/>
          </a:xfrm>
        </p:spPr>
        <p:txBody>
          <a:bodyPr>
            <a:normAutofit lnSpcReduction="10000"/>
          </a:bodyPr>
          <a:lstStyle/>
          <a:p>
            <a:pPr marL="0" indent="0">
              <a:buNone/>
            </a:pPr>
            <a:r>
              <a:rPr lang="en-US" altLang="en-US" sz="2400" b="1"/>
              <a:t>New Millennium, New Opportunities </a:t>
            </a:r>
          </a:p>
          <a:p>
            <a:pPr>
              <a:lnSpc>
                <a:spcPct val="130000"/>
              </a:lnSpc>
            </a:pPr>
            <a:r>
              <a:rPr lang="en-US" altLang="en-US" sz="2400" b="1"/>
              <a:t>In the late 1990s</a:t>
            </a:r>
            <a:r>
              <a:rPr lang="en-US" altLang="en-US" sz="2400"/>
              <a:t>, American corporations once again became interested in AI. The Japanese government unveiled plans to develop a fifth generation computer to advance of machine learning. AI enthusiasts believed that soon computers would be able to carry on conversations, translate languages, interpret pictures, and reason like people.</a:t>
            </a:r>
          </a:p>
          <a:p>
            <a:pPr>
              <a:lnSpc>
                <a:spcPct val="130000"/>
              </a:lnSpc>
            </a:pPr>
            <a:r>
              <a:rPr lang="en-US" altLang="en-US" sz="2400" b="1"/>
              <a:t>In 1997</a:t>
            </a:r>
            <a:r>
              <a:rPr lang="en-US" altLang="en-US" sz="2400"/>
              <a:t>, </a:t>
            </a:r>
            <a:r>
              <a:rPr lang="en-US" altLang="en-US" sz="2400">
                <a:solidFill>
                  <a:srgbClr val="FF0000"/>
                </a:solidFill>
              </a:rPr>
              <a:t>IBM’s Deep Blue </a:t>
            </a:r>
            <a:r>
              <a:rPr lang="en-US" altLang="en-US" sz="2400"/>
              <a:t>defeated became the first computer to beat a reigning world chess champion, Garry Kasparov.</a:t>
            </a:r>
            <a:endParaRPr lang="en-US" altLang="en-US" sz="2000" dirty="0"/>
          </a:p>
        </p:txBody>
      </p:sp>
      <p:sp>
        <p:nvSpPr>
          <p:cNvPr id="2" name="Slide Number Placeholder 1"/>
          <p:cNvSpPr>
            <a:spLocks noGrp="1"/>
          </p:cNvSpPr>
          <p:nvPr>
            <p:ph type="sldNum" sz="quarter" idx="12"/>
          </p:nvPr>
        </p:nvSpPr>
        <p:spPr/>
        <p:txBody>
          <a:bodyPr/>
          <a:lstStyle/>
          <a:p>
            <a:fld id="{10871DB6-417F-4D7C-A3D8-3DCCA25BFC27}" type="slidenum">
              <a:rPr lang="en-US" smtClean="0"/>
              <a:t>16</a:t>
            </a:fld>
            <a:endParaRPr lang="en-US"/>
          </a:p>
        </p:txBody>
      </p:sp>
    </p:spTree>
    <p:extLst>
      <p:ext uri="{BB962C8B-B14F-4D97-AF65-F5344CB8AC3E}">
        <p14:creationId xmlns:p14="http://schemas.microsoft.com/office/powerpoint/2010/main" val="1990754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28650" y="0"/>
            <a:ext cx="7886700" cy="1325563"/>
          </a:xfrm>
        </p:spPr>
        <p:txBody>
          <a:bodyPr/>
          <a:lstStyle/>
          <a:p>
            <a:r>
              <a:rPr lang="en-US" altLang="en-US"/>
              <a:t>History of AI</a:t>
            </a:r>
            <a:endParaRPr lang="en-US" altLang="en-US" dirty="0"/>
          </a:p>
        </p:txBody>
      </p:sp>
      <p:sp>
        <p:nvSpPr>
          <p:cNvPr id="142339" name="Rectangle 3"/>
          <p:cNvSpPr>
            <a:spLocks noGrp="1" noChangeArrowheads="1"/>
          </p:cNvSpPr>
          <p:nvPr>
            <p:ph idx="1"/>
          </p:nvPr>
        </p:nvSpPr>
        <p:spPr>
          <a:xfrm>
            <a:off x="533400" y="1260249"/>
            <a:ext cx="8610600" cy="5791200"/>
          </a:xfrm>
        </p:spPr>
        <p:txBody>
          <a:bodyPr>
            <a:normAutofit fontScale="92500" lnSpcReduction="20000"/>
          </a:bodyPr>
          <a:lstStyle/>
          <a:p>
            <a:pPr marL="0" indent="0">
              <a:buNone/>
            </a:pPr>
            <a:r>
              <a:rPr lang="en-US" altLang="en-US" sz="2400" b="1" dirty="0"/>
              <a:t>New Millennium, New Opportunities </a:t>
            </a:r>
          </a:p>
          <a:p>
            <a:pPr>
              <a:lnSpc>
                <a:spcPct val="130000"/>
              </a:lnSpc>
            </a:pPr>
            <a:r>
              <a:rPr lang="en-US" altLang="en-US" sz="2600" dirty="0"/>
              <a:t>Some AI funding dried up when the dotcom bubble burst in the </a:t>
            </a:r>
            <a:r>
              <a:rPr lang="en-US" altLang="en-US" sz="2600" b="1" dirty="0"/>
              <a:t>early 2000s</a:t>
            </a:r>
            <a:r>
              <a:rPr lang="en-US" altLang="en-US" sz="2600" dirty="0"/>
              <a:t>. Yet </a:t>
            </a:r>
            <a:r>
              <a:rPr lang="en-US" altLang="en-US" sz="2600" dirty="0">
                <a:solidFill>
                  <a:srgbClr val="FF0000"/>
                </a:solidFill>
              </a:rPr>
              <a:t>machine learning </a:t>
            </a:r>
            <a:r>
              <a:rPr lang="en-US" altLang="en-US" sz="2600" dirty="0"/>
              <a:t>continued its march, largely thanks to improvements in computer hardware. Corporations and governments successfully used machine learning methods in narrow domains.</a:t>
            </a:r>
          </a:p>
          <a:p>
            <a:pPr>
              <a:lnSpc>
                <a:spcPct val="130000"/>
              </a:lnSpc>
            </a:pPr>
            <a:r>
              <a:rPr lang="en-US" altLang="en-US" sz="2600" dirty="0"/>
              <a:t>Exponential gains in computer processing power and storage ability allowed companies to store vast, and crunch, vast quantities of data for the first time. </a:t>
            </a:r>
            <a:r>
              <a:rPr lang="en-US" altLang="en-US" sz="2600" b="1" dirty="0"/>
              <a:t>In the past 15 years</a:t>
            </a:r>
            <a:r>
              <a:rPr lang="en-US" altLang="en-US" sz="2600" dirty="0"/>
              <a:t>, </a:t>
            </a:r>
            <a:r>
              <a:rPr lang="en-US" altLang="en-US" sz="2600" dirty="0">
                <a:solidFill>
                  <a:srgbClr val="FF0000"/>
                </a:solidFill>
              </a:rPr>
              <a:t>Amazon, Google, </a:t>
            </a:r>
            <a:r>
              <a:rPr lang="en-US" altLang="en-US" sz="2600" dirty="0" err="1">
                <a:solidFill>
                  <a:srgbClr val="FF0000"/>
                </a:solidFill>
              </a:rPr>
              <a:t>Baidu</a:t>
            </a:r>
            <a:r>
              <a:rPr lang="en-US" altLang="en-US" sz="2600" dirty="0"/>
              <a:t>, and others leveraged </a:t>
            </a:r>
            <a:r>
              <a:rPr lang="en-US" altLang="en-US" sz="2600" dirty="0">
                <a:solidFill>
                  <a:srgbClr val="FF0000"/>
                </a:solidFill>
              </a:rPr>
              <a:t>machine learning </a:t>
            </a:r>
            <a:r>
              <a:rPr lang="en-US" altLang="en-US" sz="2600" dirty="0"/>
              <a:t>to their huge commercial advantage. Machine learning is now embedded in many of the online services we use. As a result, today, the technology sector drives the American stock market.</a:t>
            </a:r>
          </a:p>
        </p:txBody>
      </p:sp>
      <p:sp>
        <p:nvSpPr>
          <p:cNvPr id="2" name="Slide Number Placeholder 1"/>
          <p:cNvSpPr>
            <a:spLocks noGrp="1"/>
          </p:cNvSpPr>
          <p:nvPr>
            <p:ph type="sldNum" sz="quarter" idx="12"/>
          </p:nvPr>
        </p:nvSpPr>
        <p:spPr/>
        <p:txBody>
          <a:bodyPr/>
          <a:lstStyle/>
          <a:p>
            <a:fld id="{10871DB6-417F-4D7C-A3D8-3DCCA25BFC27}" type="slidenum">
              <a:rPr lang="en-US" smtClean="0"/>
              <a:t>17</a:t>
            </a:fld>
            <a:endParaRPr lang="en-US"/>
          </a:p>
        </p:txBody>
      </p:sp>
    </p:spTree>
    <p:extLst>
      <p:ext uri="{BB962C8B-B14F-4D97-AF65-F5344CB8AC3E}">
        <p14:creationId xmlns:p14="http://schemas.microsoft.com/office/powerpoint/2010/main" val="3395571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152400" y="5934118"/>
            <a:ext cx="6934200" cy="838200"/>
          </a:xfrm>
        </p:spPr>
        <p:txBody>
          <a:bodyPr>
            <a:normAutofit/>
          </a:bodyPr>
          <a:lstStyle/>
          <a:p>
            <a:pPr marL="0" indent="0">
              <a:buNone/>
            </a:pPr>
            <a:r>
              <a:rPr lang="en-US" altLang="en-US" sz="1800" b="1" dirty="0"/>
              <a:t>Read more at:</a:t>
            </a:r>
          </a:p>
          <a:p>
            <a:pPr marL="0" indent="0">
              <a:buNone/>
            </a:pPr>
            <a:r>
              <a:rPr lang="en-US" sz="2000" dirty="0">
                <a:hlinkClick r:id="rId3"/>
              </a:rPr>
              <a:t>https://learn.g2.com/history-of-artificial-intelligence#ai-8</a:t>
            </a:r>
            <a:endParaRPr lang="en-US" altLang="en-US" sz="2000" dirty="0"/>
          </a:p>
        </p:txBody>
      </p:sp>
      <p:pic>
        <p:nvPicPr>
          <p:cNvPr id="3" name="Picture 2" descr="A screenshot of a cell phone&#10;&#10;Description automatically generated">
            <a:extLst>
              <a:ext uri="{FF2B5EF4-FFF2-40B4-BE49-F238E27FC236}">
                <a16:creationId xmlns="" xmlns:a16="http://schemas.microsoft.com/office/drawing/2014/main" id="{18338446-A7EE-475D-8561-7C619D373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961" y="174170"/>
            <a:ext cx="7250630" cy="5769430"/>
          </a:xfrm>
          <a:prstGeom prst="rect">
            <a:avLst/>
          </a:prstGeom>
        </p:spPr>
      </p:pic>
      <p:sp>
        <p:nvSpPr>
          <p:cNvPr id="2" name="Slide Number Placeholder 1"/>
          <p:cNvSpPr>
            <a:spLocks noGrp="1"/>
          </p:cNvSpPr>
          <p:nvPr>
            <p:ph type="sldNum" sz="quarter" idx="12"/>
          </p:nvPr>
        </p:nvSpPr>
        <p:spPr/>
        <p:txBody>
          <a:bodyPr/>
          <a:lstStyle/>
          <a:p>
            <a:fld id="{10871DB6-417F-4D7C-A3D8-3DCCA25BFC27}" type="slidenum">
              <a:rPr lang="en-US" smtClean="0"/>
              <a:t>18</a:t>
            </a:fld>
            <a:endParaRPr lang="en-US"/>
          </a:p>
        </p:txBody>
      </p:sp>
    </p:spTree>
    <p:extLst>
      <p:ext uri="{BB962C8B-B14F-4D97-AF65-F5344CB8AC3E}">
        <p14:creationId xmlns:p14="http://schemas.microsoft.com/office/powerpoint/2010/main" val="60381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err="1"/>
              <a:t>Những</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tiêu</a:t>
            </a:r>
            <a:r>
              <a:rPr lang="en-US" altLang="en-US" dirty="0"/>
              <a:t> </a:t>
            </a:r>
            <a:r>
              <a:rPr lang="en-US" altLang="en-US" dirty="0" err="1"/>
              <a:t>biểu</a:t>
            </a:r>
            <a:endParaRPr lang="en-US" altLang="en-US" dirty="0"/>
          </a:p>
        </p:txBody>
      </p:sp>
      <p:sp>
        <p:nvSpPr>
          <p:cNvPr id="113667" name="Rectangle 3"/>
          <p:cNvSpPr>
            <a:spLocks noGrp="1" noChangeArrowheads="1"/>
          </p:cNvSpPr>
          <p:nvPr>
            <p:ph idx="1"/>
          </p:nvPr>
        </p:nvSpPr>
        <p:spPr>
          <a:xfrm>
            <a:off x="628650" y="1825625"/>
            <a:ext cx="8286750" cy="4351338"/>
          </a:xfrm>
        </p:spPr>
        <p:txBody>
          <a:bodyPr>
            <a:normAutofit fontScale="92500" lnSpcReduction="20000"/>
          </a:bodyPr>
          <a:lstStyle/>
          <a:p>
            <a:pPr>
              <a:lnSpc>
                <a:spcPct val="150000"/>
              </a:lnSpc>
              <a:spcBef>
                <a:spcPts val="600"/>
              </a:spcBef>
            </a:pPr>
            <a:r>
              <a:rPr lang="vi-VN" altLang="en-US" sz="2600" dirty="0"/>
              <a:t>Deep Blue đánh bại đương kim vô địch cờ vua thế giới Garry Kasparov vào năm 1997</a:t>
            </a:r>
            <a:r>
              <a:rPr lang="en-US" altLang="en-US" sz="2600" dirty="0"/>
              <a:t>.</a:t>
            </a:r>
          </a:p>
          <a:p>
            <a:pPr>
              <a:lnSpc>
                <a:spcPct val="150000"/>
              </a:lnSpc>
              <a:spcBef>
                <a:spcPts val="600"/>
              </a:spcBef>
            </a:pPr>
            <a:r>
              <a:rPr lang="vi-VN" altLang="en-US" sz="2600" dirty="0"/>
              <a:t>Trong chiến tranh vùng Vịnh năm 1991, quân đội Mỹ triển khai một kế hoạch hậu cần AI và chương trình lập kế hoạch mà có liên quan lên đến 50.000 xe, vận chuyển hàng hóa, và </a:t>
            </a:r>
            <a:r>
              <a:rPr lang="en-US" altLang="en-US" sz="2600" dirty="0"/>
              <a:t>con </a:t>
            </a:r>
            <a:r>
              <a:rPr lang="vi-VN" altLang="en-US" sz="2600" dirty="0"/>
              <a:t>người </a:t>
            </a:r>
            <a:endParaRPr lang="en-US" altLang="en-US" sz="2600" dirty="0"/>
          </a:p>
          <a:p>
            <a:pPr>
              <a:lnSpc>
                <a:spcPct val="150000"/>
              </a:lnSpc>
              <a:spcBef>
                <a:spcPts val="600"/>
              </a:spcBef>
            </a:pPr>
            <a:r>
              <a:rPr lang="vi-VN" altLang="en-US" sz="2600" dirty="0"/>
              <a:t>Chương trình </a:t>
            </a:r>
            <a:r>
              <a:rPr lang="en-US" altLang="en-US" sz="2600" dirty="0" err="1"/>
              <a:t>lập</a:t>
            </a:r>
            <a:r>
              <a:rPr lang="en-US" altLang="en-US" sz="2600" dirty="0"/>
              <a:t> </a:t>
            </a:r>
            <a:r>
              <a:rPr lang="vi-VN" altLang="en-US" sz="2600" dirty="0"/>
              <a:t>kế hoạch tự </a:t>
            </a:r>
            <a:r>
              <a:rPr lang="en-US" altLang="en-US" sz="2600" dirty="0" err="1"/>
              <a:t>động</a:t>
            </a:r>
            <a:r>
              <a:rPr lang="en-US" altLang="en-US" sz="2600" dirty="0"/>
              <a:t> </a:t>
            </a:r>
            <a:r>
              <a:rPr lang="vi-VN" altLang="en-US" sz="2600" dirty="0"/>
              <a:t>trên tàu của NASA kiểm soát lịch trình của hoạt động cho một tàu vũ trụ </a:t>
            </a:r>
            <a:endParaRPr lang="en-US" altLang="en-US" sz="2600" dirty="0"/>
          </a:p>
          <a:p>
            <a:pPr marL="0" indent="0">
              <a:lnSpc>
                <a:spcPct val="150000"/>
              </a:lnSpc>
              <a:buNone/>
            </a:pPr>
            <a:r>
              <a:rPr lang="vi-VN" altLang="en-US" sz="2400" dirty="0"/>
              <a:t> </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19</a:t>
            </a:fld>
            <a:endParaRPr lang="en-US"/>
          </a:p>
        </p:txBody>
      </p:sp>
    </p:spTree>
    <p:extLst>
      <p:ext uri="{BB962C8B-B14F-4D97-AF65-F5344CB8AC3E}">
        <p14:creationId xmlns:p14="http://schemas.microsoft.com/office/powerpoint/2010/main" val="3957275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Chương</a:t>
            </a:r>
            <a:r>
              <a:rPr lang="en-US" dirty="0"/>
              <a:t> 1. </a:t>
            </a:r>
            <a:r>
              <a:rPr lang="en-US" dirty="0" err="1"/>
              <a:t>Giới</a:t>
            </a:r>
            <a:r>
              <a:rPr lang="en-US" dirty="0"/>
              <a:t> </a:t>
            </a:r>
            <a:r>
              <a:rPr lang="en-US" dirty="0" err="1"/>
              <a:t>thiệu</a:t>
            </a:r>
            <a:r>
              <a:rPr lang="en-US" dirty="0"/>
              <a:t> </a:t>
            </a:r>
            <a:r>
              <a:rPr lang="en-US" dirty="0" err="1"/>
              <a:t>về</a:t>
            </a:r>
            <a:r>
              <a:rPr lang="en-US" dirty="0"/>
              <a:t> TTNT</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err="1"/>
              <a:t>Trí</a:t>
            </a:r>
            <a:r>
              <a:rPr lang="en-US" sz="2800" dirty="0"/>
              <a:t> </a:t>
            </a:r>
            <a:r>
              <a:rPr lang="en-US" sz="2800" dirty="0" err="1"/>
              <a:t>tuệ</a:t>
            </a:r>
            <a:r>
              <a:rPr lang="en-US" sz="2800" dirty="0"/>
              <a:t> </a:t>
            </a:r>
            <a:r>
              <a:rPr lang="en-US" sz="2800" dirty="0" err="1"/>
              <a:t>nhân</a:t>
            </a:r>
            <a:r>
              <a:rPr lang="en-US" sz="2800" dirty="0"/>
              <a:t> </a:t>
            </a:r>
            <a:r>
              <a:rPr lang="en-US" sz="2800" dirty="0" err="1"/>
              <a:t>tạo</a:t>
            </a:r>
            <a:r>
              <a:rPr lang="en-US" sz="2800" dirty="0"/>
              <a:t>?</a:t>
            </a:r>
          </a:p>
          <a:p>
            <a:pPr marL="457200" indent="-457200">
              <a:buFont typeface="+mj-lt"/>
              <a:buAutoNum type="arabicPeriod"/>
            </a:pPr>
            <a:r>
              <a:rPr lang="en-US" sz="2800" dirty="0" err="1"/>
              <a:t>Lịch</a:t>
            </a:r>
            <a:r>
              <a:rPr lang="en-US" sz="2800" dirty="0"/>
              <a:t> </a:t>
            </a:r>
            <a:r>
              <a:rPr lang="en-US" sz="2800" dirty="0" err="1"/>
              <a:t>sử</a:t>
            </a:r>
            <a:r>
              <a:rPr lang="en-US" sz="2800" dirty="0"/>
              <a:t> </a:t>
            </a:r>
            <a:r>
              <a:rPr lang="en-US" sz="2800" dirty="0" err="1"/>
              <a:t>ra</a:t>
            </a:r>
            <a:r>
              <a:rPr lang="en-US" sz="2800" dirty="0"/>
              <a:t> </a:t>
            </a:r>
            <a:r>
              <a:rPr lang="en-US" sz="2800" dirty="0" err="1"/>
              <a:t>đời</a:t>
            </a:r>
            <a:endParaRPr lang="en-US" sz="2800" dirty="0"/>
          </a:p>
          <a:p>
            <a:pPr marL="457200" indent="-457200">
              <a:buFont typeface="+mj-lt"/>
              <a:buAutoNum type="arabicPeriod"/>
            </a:pPr>
            <a:r>
              <a:rPr lang="en-US" sz="2800" dirty="0" err="1"/>
              <a:t>Đối</a:t>
            </a:r>
            <a:r>
              <a:rPr lang="en-US" sz="2800" dirty="0"/>
              <a:t> </a:t>
            </a:r>
            <a:r>
              <a:rPr lang="en-US" sz="2800" dirty="0" err="1"/>
              <a:t>tượng</a:t>
            </a:r>
            <a:r>
              <a:rPr lang="en-US" sz="2800" dirty="0"/>
              <a:t> </a:t>
            </a:r>
            <a:r>
              <a:rPr lang="en-US" sz="2800" dirty="0" err="1"/>
              <a:t>nghiên</a:t>
            </a:r>
            <a:r>
              <a:rPr lang="en-US" sz="2800" dirty="0"/>
              <a:t> </a:t>
            </a:r>
            <a:r>
              <a:rPr lang="en-US" sz="2800" dirty="0" err="1"/>
              <a:t>cứu</a:t>
            </a:r>
            <a:endParaRPr lang="en-US" sz="2800" dirty="0"/>
          </a:p>
          <a:p>
            <a:pPr marL="457200" indent="-457200">
              <a:buFont typeface="+mj-lt"/>
              <a:buAutoNum type="arabicPeriod"/>
            </a:pPr>
            <a:r>
              <a:rPr lang="en-US" sz="2800" dirty="0" err="1"/>
              <a:t>Các</a:t>
            </a:r>
            <a:r>
              <a:rPr lang="en-US" sz="2800" dirty="0"/>
              <a:t> </a:t>
            </a:r>
            <a:r>
              <a:rPr lang="en-US" sz="2800" dirty="0" err="1"/>
              <a:t>lĩnh</a:t>
            </a:r>
            <a:r>
              <a:rPr lang="en-US" sz="2800" dirty="0"/>
              <a:t> </a:t>
            </a:r>
            <a:r>
              <a:rPr lang="en-US" sz="2800" dirty="0" err="1"/>
              <a:t>vực</a:t>
            </a:r>
            <a:r>
              <a:rPr lang="en-US" sz="2800" dirty="0"/>
              <a:t> </a:t>
            </a:r>
            <a:r>
              <a:rPr lang="en-US" sz="2800" dirty="0" err="1"/>
              <a:t>áp</a:t>
            </a:r>
            <a:r>
              <a:rPr lang="en-US" sz="2800" dirty="0"/>
              <a:t> </a:t>
            </a:r>
            <a:r>
              <a:rPr lang="en-US" sz="2800" dirty="0" err="1"/>
              <a:t>dụng</a:t>
            </a:r>
            <a:endParaRPr lang="en-US" sz="2800" dirty="0"/>
          </a:p>
        </p:txBody>
      </p:sp>
      <p:sp>
        <p:nvSpPr>
          <p:cNvPr id="4" name="Slide Number Placeholder 3"/>
          <p:cNvSpPr>
            <a:spLocks noGrp="1"/>
          </p:cNvSpPr>
          <p:nvPr>
            <p:ph type="sldNum" sz="quarter" idx="12"/>
          </p:nvPr>
        </p:nvSpPr>
        <p:spPr/>
        <p:txBody>
          <a:bodyPr/>
          <a:lstStyle/>
          <a:p>
            <a:fld id="{10871DB6-417F-4D7C-A3D8-3DCCA25BFC27}" type="slidenum">
              <a:rPr lang="en-US" smtClean="0"/>
              <a:t>2</a:t>
            </a:fld>
            <a:endParaRPr lang="en-US"/>
          </a:p>
        </p:txBody>
      </p:sp>
    </p:spTree>
    <p:extLst>
      <p:ext uri="{BB962C8B-B14F-4D97-AF65-F5344CB8AC3E}">
        <p14:creationId xmlns:p14="http://schemas.microsoft.com/office/powerpoint/2010/main" val="313014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err="1"/>
              <a:t>Những</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tiêu</a:t>
            </a:r>
            <a:r>
              <a:rPr lang="en-US" altLang="en-US" dirty="0"/>
              <a:t> </a:t>
            </a:r>
            <a:r>
              <a:rPr lang="en-US" altLang="en-US" dirty="0" err="1"/>
              <a:t>biểu</a:t>
            </a:r>
            <a:endParaRPr lang="en-US" altLang="en-US" dirty="0"/>
          </a:p>
        </p:txBody>
      </p:sp>
      <p:sp>
        <p:nvSpPr>
          <p:cNvPr id="113667" name="Rectangle 3"/>
          <p:cNvSpPr>
            <a:spLocks noGrp="1" noChangeArrowheads="1"/>
          </p:cNvSpPr>
          <p:nvPr>
            <p:ph idx="1"/>
          </p:nvPr>
        </p:nvSpPr>
        <p:spPr>
          <a:xfrm>
            <a:off x="628650" y="1825624"/>
            <a:ext cx="8210550" cy="4803775"/>
          </a:xfrm>
        </p:spPr>
        <p:txBody>
          <a:bodyPr>
            <a:normAutofit/>
          </a:bodyPr>
          <a:lstStyle/>
          <a:p>
            <a:pPr>
              <a:lnSpc>
                <a:spcPct val="150000"/>
              </a:lnSpc>
              <a:spcBef>
                <a:spcPts val="600"/>
              </a:spcBef>
            </a:pPr>
            <a:r>
              <a:rPr lang="vi-VN" altLang="en-US" sz="2400" dirty="0"/>
              <a:t>Proverb giải quyết các câu đố ô chữ tốt hơn so với hầu hết con người</a:t>
            </a:r>
            <a:r>
              <a:rPr lang="en-US" altLang="en-US" sz="2400" dirty="0"/>
              <a:t>.</a:t>
            </a:r>
          </a:p>
          <a:p>
            <a:pPr>
              <a:lnSpc>
                <a:spcPct val="150000"/>
              </a:lnSpc>
              <a:spcBef>
                <a:spcPts val="600"/>
              </a:spcBef>
            </a:pPr>
            <a:r>
              <a:rPr lang="vi-VN" altLang="en-US" sz="2400" dirty="0"/>
              <a:t>Robot lái xe: </a:t>
            </a:r>
            <a:r>
              <a:rPr lang="en-US" altLang="en-US" sz="2400" dirty="0" err="1"/>
              <a:t>cuộc</a:t>
            </a:r>
            <a:r>
              <a:rPr lang="en-US" altLang="en-US" sz="2400" dirty="0"/>
              <a:t> </a:t>
            </a:r>
            <a:r>
              <a:rPr lang="en-US" altLang="en-US" sz="2400" dirty="0" err="1"/>
              <a:t>thi</a:t>
            </a:r>
            <a:r>
              <a:rPr lang="en-US" altLang="en-US" sz="2400" dirty="0"/>
              <a:t> </a:t>
            </a:r>
            <a:r>
              <a:rPr lang="en-US" altLang="en-US" sz="2400" dirty="0" err="1"/>
              <a:t>thách</a:t>
            </a:r>
            <a:r>
              <a:rPr lang="en-US" altLang="en-US" sz="2400" dirty="0"/>
              <a:t> </a:t>
            </a:r>
            <a:r>
              <a:rPr lang="en-US" altLang="en-US" sz="2400" dirty="0" err="1"/>
              <a:t>thức</a:t>
            </a:r>
            <a:r>
              <a:rPr lang="en-US" altLang="en-US" sz="2400" dirty="0"/>
              <a:t> </a:t>
            </a:r>
            <a:r>
              <a:rPr lang="vi-VN" altLang="en-US" sz="2400" dirty="0"/>
              <a:t>DARPA 2003-2007 </a:t>
            </a:r>
            <a:endParaRPr lang="en-US" altLang="en-US" sz="2400" dirty="0"/>
          </a:p>
          <a:p>
            <a:pPr>
              <a:lnSpc>
                <a:spcPct val="150000"/>
              </a:lnSpc>
              <a:spcBef>
                <a:spcPts val="600"/>
              </a:spcBef>
            </a:pPr>
            <a:r>
              <a:rPr lang="en-US" altLang="en-US" sz="2400" dirty="0" err="1"/>
              <a:t>Phần</a:t>
            </a:r>
            <a:r>
              <a:rPr lang="en-US" altLang="en-US" sz="2400" dirty="0"/>
              <a:t> </a:t>
            </a:r>
            <a:r>
              <a:rPr lang="en-US" altLang="en-US" sz="2400" dirty="0" err="1"/>
              <a:t>mềm</a:t>
            </a:r>
            <a:r>
              <a:rPr lang="en-US" altLang="en-US" sz="2400" dirty="0"/>
              <a:t> n</a:t>
            </a:r>
            <a:r>
              <a:rPr lang="vi-VN" altLang="en-US" sz="2400" dirty="0"/>
              <a:t>hận diện khuôn mặt có sẵn trong máy ảnh của người dùng: 2006</a:t>
            </a:r>
            <a:r>
              <a:rPr lang="en-US" altLang="en-US" sz="2400" dirty="0"/>
              <a:t>.</a:t>
            </a:r>
          </a:p>
        </p:txBody>
      </p:sp>
      <p:sp>
        <p:nvSpPr>
          <p:cNvPr id="2" name="Slide Number Placeholder 1"/>
          <p:cNvSpPr>
            <a:spLocks noGrp="1"/>
          </p:cNvSpPr>
          <p:nvPr>
            <p:ph type="sldNum" sz="quarter" idx="12"/>
          </p:nvPr>
        </p:nvSpPr>
        <p:spPr/>
        <p:txBody>
          <a:bodyPr/>
          <a:lstStyle/>
          <a:p>
            <a:fld id="{10871DB6-417F-4D7C-A3D8-3DCCA25BFC27}" type="slidenum">
              <a:rPr lang="en-US" smtClean="0"/>
              <a:t>20</a:t>
            </a:fld>
            <a:endParaRPr lang="en-US"/>
          </a:p>
        </p:txBody>
      </p:sp>
    </p:spTree>
    <p:extLst>
      <p:ext uri="{BB962C8B-B14F-4D97-AF65-F5344CB8AC3E}">
        <p14:creationId xmlns:p14="http://schemas.microsoft.com/office/powerpoint/2010/main" val="2724867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err="1"/>
              <a:t>Những</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tiêu</a:t>
            </a:r>
            <a:r>
              <a:rPr lang="en-US" altLang="en-US" dirty="0"/>
              <a:t> </a:t>
            </a:r>
            <a:r>
              <a:rPr lang="en-US" altLang="en-US" dirty="0" err="1"/>
              <a:t>biểu</a:t>
            </a:r>
            <a:endParaRPr lang="en-US" altLang="en-US" dirty="0"/>
          </a:p>
        </p:txBody>
      </p:sp>
      <p:sp>
        <p:nvSpPr>
          <p:cNvPr id="113667" name="Rectangle 3"/>
          <p:cNvSpPr>
            <a:spLocks noGrp="1" noChangeArrowheads="1"/>
          </p:cNvSpPr>
          <p:nvPr>
            <p:ph idx="1"/>
          </p:nvPr>
        </p:nvSpPr>
        <p:spPr>
          <a:xfrm>
            <a:off x="628650" y="1825624"/>
            <a:ext cx="8210550" cy="4803775"/>
          </a:xfrm>
        </p:spPr>
        <p:txBody>
          <a:bodyPr>
            <a:normAutofit lnSpcReduction="10000"/>
          </a:bodyPr>
          <a:lstStyle/>
          <a:p>
            <a:pPr algn="just">
              <a:lnSpc>
                <a:spcPct val="150000"/>
              </a:lnSpc>
              <a:spcBef>
                <a:spcPts val="600"/>
              </a:spcBef>
            </a:pPr>
            <a:r>
              <a:rPr lang="vi-VN" altLang="en-US" sz="2400">
                <a:solidFill>
                  <a:srgbClr val="FF0000"/>
                </a:solidFill>
                <a:highlight>
                  <a:srgbClr val="FFFF00"/>
                </a:highlight>
              </a:rPr>
              <a:t>AlphaGo</a:t>
            </a:r>
            <a:r>
              <a:rPr lang="vi-VN" altLang="en-US" sz="2400"/>
              <a:t> là chương trình máy tính </a:t>
            </a:r>
            <a:r>
              <a:rPr lang="en-US" altLang="en-US" sz="2400"/>
              <a:t>đánh </a:t>
            </a:r>
            <a:r>
              <a:rPr lang="vi-VN" altLang="en-US" sz="2400"/>
              <a:t>cờ vây do Google DeepMind</a:t>
            </a:r>
            <a:r>
              <a:rPr lang="en-US" altLang="en-US" sz="2400"/>
              <a:t>. Vào tháng 3 năm 2016, nó đã đánh bại Lee Sedol. </a:t>
            </a:r>
            <a:r>
              <a:rPr lang="vi-VN" altLang="en-US" sz="2400"/>
              <a:t>Thuật toán của AlphaGo sử dụng một sự kết hợp của kỹ thuật máy học và tìm kiếm cây, kết hợp với đào tạo mở rộng, cả từ lối chơi của con người và máy tính.</a:t>
            </a:r>
            <a:endParaRPr lang="en-US" altLang="en-US" sz="2400"/>
          </a:p>
          <a:p>
            <a:pPr algn="just">
              <a:lnSpc>
                <a:spcPct val="150000"/>
              </a:lnSpc>
              <a:spcBef>
                <a:spcPts val="600"/>
              </a:spcBef>
            </a:pPr>
            <a:r>
              <a:rPr lang="vi-VN" altLang="en-US" sz="2400">
                <a:solidFill>
                  <a:srgbClr val="FF0000"/>
                </a:solidFill>
                <a:highlight>
                  <a:srgbClr val="FFFF00"/>
                </a:highlight>
              </a:rPr>
              <a:t>Sophia</a:t>
            </a:r>
            <a:r>
              <a:rPr lang="vi-VN" altLang="en-US" sz="2400"/>
              <a:t> là một robot hình dạng giống con người được phát triển bởi công ty Hanson Robotics ở Hồng Kông.</a:t>
            </a:r>
            <a:r>
              <a:rPr lang="en-US" altLang="en-US" sz="2400"/>
              <a:t> </a:t>
            </a:r>
            <a:r>
              <a:rPr lang="vi-VN" altLang="en-US" sz="2400"/>
              <a:t>Sophia được kích hoạt ngày 19</a:t>
            </a:r>
            <a:r>
              <a:rPr lang="en-US" altLang="en-US" sz="2400"/>
              <a:t>/</a:t>
            </a:r>
            <a:r>
              <a:rPr lang="vi-VN" altLang="en-US" sz="2400"/>
              <a:t>4</a:t>
            </a:r>
            <a:r>
              <a:rPr lang="en-US" altLang="en-US" sz="2400"/>
              <a:t>/</a:t>
            </a:r>
            <a:r>
              <a:rPr lang="vi-VN" altLang="en-US" sz="2400"/>
              <a:t>2015</a:t>
            </a:r>
            <a:r>
              <a:rPr lang="en-US" altLang="en-US" sz="2400"/>
              <a:t>. </a:t>
            </a:r>
            <a:r>
              <a:rPr lang="vi-VN" altLang="en-US" sz="2400"/>
              <a:t>Ngày 25</a:t>
            </a:r>
            <a:r>
              <a:rPr lang="en-US" altLang="en-US" sz="2400"/>
              <a:t>/</a:t>
            </a:r>
            <a:r>
              <a:rPr lang="vi-VN" altLang="en-US" sz="2400"/>
              <a:t>10</a:t>
            </a:r>
            <a:r>
              <a:rPr lang="en-US" altLang="en-US" sz="2400"/>
              <a:t>/</a:t>
            </a:r>
            <a:r>
              <a:rPr lang="vi-VN" altLang="en-US" sz="2400"/>
              <a:t>2017, Sophia là Robot đầu tiên được Ả Rập Saudi cấp quyền công dân như con người.</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21</a:t>
            </a:fld>
            <a:endParaRPr lang="en-US"/>
          </a:p>
        </p:txBody>
      </p:sp>
    </p:spTree>
    <p:extLst>
      <p:ext uri="{BB962C8B-B14F-4D97-AF65-F5344CB8AC3E}">
        <p14:creationId xmlns:p14="http://schemas.microsoft.com/office/powerpoint/2010/main" val="3175375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a:t>Ví</a:t>
            </a:r>
            <a:r>
              <a:rPr lang="en-US" altLang="en-US" dirty="0"/>
              <a:t> </a:t>
            </a:r>
            <a:r>
              <a:rPr lang="en-US" altLang="en-US" dirty="0" err="1"/>
              <a:t>dụ</a:t>
            </a:r>
            <a:r>
              <a:rPr lang="en-US" altLang="en-US" dirty="0"/>
              <a:t>: </a:t>
            </a:r>
            <a:r>
              <a:rPr lang="en-US" altLang="en-US" dirty="0" err="1"/>
              <a:t>Cuộc</a:t>
            </a:r>
            <a:r>
              <a:rPr lang="en-US" altLang="en-US" dirty="0"/>
              <a:t> </a:t>
            </a:r>
            <a:r>
              <a:rPr lang="en-US" altLang="en-US" dirty="0" err="1"/>
              <a:t>thi</a:t>
            </a:r>
            <a:r>
              <a:rPr lang="en-US" altLang="en-US" dirty="0"/>
              <a:t> </a:t>
            </a:r>
            <a:r>
              <a:rPr lang="en-US" altLang="en-US" dirty="0" err="1"/>
              <a:t>thách</a:t>
            </a:r>
            <a:r>
              <a:rPr lang="en-US" altLang="en-US" dirty="0"/>
              <a:t> </a:t>
            </a:r>
            <a:r>
              <a:rPr lang="en-US" altLang="en-US" dirty="0" err="1"/>
              <a:t>thức</a:t>
            </a:r>
            <a:r>
              <a:rPr lang="en-US" altLang="en-US" dirty="0"/>
              <a:t> DARPA</a:t>
            </a:r>
          </a:p>
        </p:txBody>
      </p:sp>
      <p:sp>
        <p:nvSpPr>
          <p:cNvPr id="166915" name="Rectangle 3"/>
          <p:cNvSpPr>
            <a:spLocks noGrp="1" noChangeArrowheads="1"/>
          </p:cNvSpPr>
          <p:nvPr>
            <p:ph idx="1"/>
          </p:nvPr>
        </p:nvSpPr>
        <p:spPr>
          <a:xfrm>
            <a:off x="628650" y="1825625"/>
            <a:ext cx="8210550" cy="4351338"/>
          </a:xfrm>
        </p:spPr>
        <p:txBody>
          <a:bodyPr>
            <a:normAutofit lnSpcReduction="10000"/>
          </a:bodyPr>
          <a:lstStyle/>
          <a:p>
            <a:pPr>
              <a:lnSpc>
                <a:spcPct val="150000"/>
              </a:lnSpc>
            </a:pPr>
            <a:r>
              <a:rPr lang="vi-VN" altLang="en-US" sz="2400" dirty="0"/>
              <a:t>Giải thưởng tiền mặt (1 đến 2 triệu</a:t>
            </a:r>
            <a:r>
              <a:rPr lang="en-US" altLang="en-US" sz="2400" dirty="0"/>
              <a:t> $</a:t>
            </a:r>
            <a:r>
              <a:rPr lang="vi-VN" altLang="en-US" sz="2400" dirty="0"/>
              <a:t>) </a:t>
            </a:r>
            <a:r>
              <a:rPr lang="en-US" altLang="en-US" sz="2400" dirty="0" err="1"/>
              <a:t>cho</a:t>
            </a:r>
            <a:r>
              <a:rPr lang="en-US" altLang="en-US" sz="2400" dirty="0"/>
              <a:t> </a:t>
            </a:r>
            <a:r>
              <a:rPr lang="vi-VN" altLang="en-US" sz="2400" dirty="0"/>
              <a:t>robot đầu tiên hoàn tất đườn</a:t>
            </a:r>
            <a:r>
              <a:rPr lang="en-US" altLang="en-US" sz="2400" dirty="0"/>
              <a:t>g </a:t>
            </a:r>
            <a:r>
              <a:rPr lang="en-US" altLang="en-US" sz="2400" dirty="0" err="1"/>
              <a:t>đua</a:t>
            </a:r>
            <a:r>
              <a:rPr lang="en-US" altLang="en-US" sz="2400" dirty="0"/>
              <a:t> </a:t>
            </a:r>
            <a:r>
              <a:rPr lang="en-US" altLang="en-US" sz="2400" dirty="0" err="1"/>
              <a:t>dài</a:t>
            </a:r>
            <a:r>
              <a:rPr lang="en-US" altLang="en-US" sz="2400" dirty="0"/>
              <a:t> </a:t>
            </a:r>
            <a:r>
              <a:rPr lang="vi-VN" altLang="en-US" sz="2400" dirty="0"/>
              <a:t>không cần hỗ trợ </a:t>
            </a:r>
            <a:endParaRPr lang="en-US" altLang="en-US" sz="2400" dirty="0"/>
          </a:p>
          <a:p>
            <a:pPr>
              <a:lnSpc>
                <a:spcPct val="150000"/>
              </a:lnSpc>
            </a:pPr>
            <a:r>
              <a:rPr lang="vi-VN" altLang="en-US" sz="2400" dirty="0"/>
              <a:t>Kích thích sự nghiên cứu ở thị giác, robot, lập kế hoạch, học máy, lậ</a:t>
            </a:r>
            <a:r>
              <a:rPr lang="en-US" altLang="en-US" sz="2400" dirty="0"/>
              <a:t>p</a:t>
            </a:r>
            <a:r>
              <a:rPr lang="vi-VN" altLang="en-US" sz="2400" dirty="0"/>
              <a:t> luận, </a:t>
            </a:r>
            <a:r>
              <a:rPr lang="en-US" altLang="en-US" sz="2400" dirty="0"/>
              <a:t>…</a:t>
            </a:r>
          </a:p>
          <a:p>
            <a:pPr>
              <a:lnSpc>
                <a:spcPct val="150000"/>
              </a:lnSpc>
            </a:pPr>
            <a:r>
              <a:rPr lang="en-US" altLang="en-US" sz="2400" dirty="0" err="1"/>
              <a:t>Cuộc</a:t>
            </a:r>
            <a:r>
              <a:rPr lang="en-US" altLang="en-US" sz="2400" dirty="0"/>
              <a:t> </a:t>
            </a:r>
            <a:r>
              <a:rPr lang="en-US" altLang="en-US" sz="2400" dirty="0" err="1"/>
              <a:t>thi</a:t>
            </a:r>
            <a:r>
              <a:rPr lang="en-US" altLang="en-US" sz="2400" dirty="0"/>
              <a:t> 2004: </a:t>
            </a:r>
          </a:p>
          <a:p>
            <a:pPr lvl="1">
              <a:lnSpc>
                <a:spcPct val="150000"/>
              </a:lnSpc>
              <a:buFont typeface="Wingdings" panose="05000000000000000000" pitchFamily="2" charset="2"/>
              <a:buChar char="ü"/>
            </a:pPr>
            <a:r>
              <a:rPr lang="en-US" altLang="en-US" sz="2000" dirty="0"/>
              <a:t>T</a:t>
            </a:r>
            <a:r>
              <a:rPr lang="vi-VN" altLang="en-US" sz="2000" dirty="0"/>
              <a:t>uyến đường </a:t>
            </a:r>
            <a:r>
              <a:rPr lang="en-US" altLang="en-US" sz="2000" dirty="0"/>
              <a:t>150 </a:t>
            </a:r>
            <a:r>
              <a:rPr lang="vi-VN" altLang="en-US" sz="2000" dirty="0"/>
              <a:t>dặm trong sa mạc Nevada </a:t>
            </a:r>
            <a:endParaRPr lang="en-US" altLang="en-US" sz="2000" dirty="0"/>
          </a:p>
          <a:p>
            <a:pPr lvl="1">
              <a:lnSpc>
                <a:spcPct val="150000"/>
              </a:lnSpc>
              <a:buFont typeface="Wingdings" panose="05000000000000000000" pitchFamily="2" charset="2"/>
              <a:buChar char="ü"/>
            </a:pPr>
            <a:r>
              <a:rPr lang="en-US" altLang="en-US" sz="2000" dirty="0"/>
              <a:t>R</a:t>
            </a:r>
            <a:r>
              <a:rPr lang="vi-VN" altLang="en-US" sz="2000" dirty="0"/>
              <a:t>obot đi </a:t>
            </a:r>
            <a:r>
              <a:rPr lang="en-US" altLang="en-US" sz="2000" dirty="0" err="1"/>
              <a:t>xa</a:t>
            </a:r>
            <a:r>
              <a:rPr lang="en-US" altLang="en-US" sz="2000" dirty="0"/>
              <a:t> </a:t>
            </a:r>
            <a:r>
              <a:rPr lang="en-US" altLang="en-US" sz="2000" dirty="0" err="1"/>
              <a:t>nhất</a:t>
            </a:r>
            <a:r>
              <a:rPr lang="en-US" altLang="en-US" sz="2000" dirty="0"/>
              <a:t> </a:t>
            </a:r>
            <a:r>
              <a:rPr lang="vi-VN" altLang="en-US" sz="2000" dirty="0"/>
              <a:t>là khoảng 7 dặm </a:t>
            </a:r>
            <a:endParaRPr lang="en-US" altLang="en-US" sz="2000" dirty="0"/>
          </a:p>
          <a:p>
            <a:pPr lvl="1">
              <a:lnSpc>
                <a:spcPct val="150000"/>
              </a:lnSpc>
              <a:buFont typeface="Wingdings" panose="05000000000000000000" pitchFamily="2" charset="2"/>
              <a:buChar char="ü"/>
            </a:pPr>
            <a:r>
              <a:rPr lang="vi-VN" altLang="en-US" sz="2000" dirty="0"/>
              <a:t>Địa hình khó khăn nhất </a:t>
            </a:r>
            <a:r>
              <a:rPr lang="en-US" altLang="en-US" sz="2000" dirty="0" err="1"/>
              <a:t>tại</a:t>
            </a:r>
            <a:r>
              <a:rPr lang="en-US" altLang="en-US" sz="2000" dirty="0"/>
              <a:t> </a:t>
            </a:r>
            <a:r>
              <a:rPr lang="vi-VN" altLang="en-US" sz="2000" dirty="0"/>
              <a:t>lúc bắt đầu của đườn</a:t>
            </a:r>
            <a:r>
              <a:rPr lang="en-US" altLang="en-US" sz="2000" dirty="0"/>
              <a:t>g </a:t>
            </a:r>
            <a:r>
              <a:rPr lang="en-US" altLang="en-US" sz="2000" dirty="0" err="1"/>
              <a:t>đua</a:t>
            </a:r>
            <a:endParaRPr lang="en-US" altLang="en-US" sz="2000" dirty="0"/>
          </a:p>
        </p:txBody>
      </p:sp>
      <p:sp>
        <p:nvSpPr>
          <p:cNvPr id="2" name="Slide Number Placeholder 1"/>
          <p:cNvSpPr>
            <a:spLocks noGrp="1"/>
          </p:cNvSpPr>
          <p:nvPr>
            <p:ph type="sldNum" sz="quarter" idx="12"/>
          </p:nvPr>
        </p:nvSpPr>
        <p:spPr/>
        <p:txBody>
          <a:bodyPr/>
          <a:lstStyle/>
          <a:p>
            <a:fld id="{10871DB6-417F-4D7C-A3D8-3DCCA25BFC27}" type="slidenum">
              <a:rPr lang="en-US" smtClean="0"/>
              <a:t>22</a:t>
            </a:fld>
            <a:endParaRPr lang="en-US"/>
          </a:p>
        </p:txBody>
      </p:sp>
    </p:spTree>
    <p:extLst>
      <p:ext uri="{BB962C8B-B14F-4D97-AF65-F5344CB8AC3E}">
        <p14:creationId xmlns:p14="http://schemas.microsoft.com/office/powerpoint/2010/main" val="3237962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a:t>Ví</a:t>
            </a:r>
            <a:r>
              <a:rPr lang="en-US" altLang="en-US" dirty="0"/>
              <a:t> </a:t>
            </a:r>
            <a:r>
              <a:rPr lang="en-US" altLang="en-US" dirty="0" err="1"/>
              <a:t>dụ</a:t>
            </a:r>
            <a:r>
              <a:rPr lang="en-US" altLang="en-US" dirty="0"/>
              <a:t>: </a:t>
            </a:r>
            <a:r>
              <a:rPr lang="en-US" altLang="en-US" dirty="0" err="1"/>
              <a:t>Cuộc</a:t>
            </a:r>
            <a:r>
              <a:rPr lang="en-US" altLang="en-US" dirty="0"/>
              <a:t> </a:t>
            </a:r>
            <a:r>
              <a:rPr lang="en-US" altLang="en-US" dirty="0" err="1"/>
              <a:t>thi</a:t>
            </a:r>
            <a:r>
              <a:rPr lang="en-US" altLang="en-US" dirty="0"/>
              <a:t> </a:t>
            </a:r>
            <a:r>
              <a:rPr lang="en-US" altLang="en-US" dirty="0" err="1"/>
              <a:t>thách</a:t>
            </a:r>
            <a:r>
              <a:rPr lang="en-US" altLang="en-US" dirty="0"/>
              <a:t> </a:t>
            </a:r>
            <a:r>
              <a:rPr lang="en-US" altLang="en-US" dirty="0" err="1"/>
              <a:t>thức</a:t>
            </a:r>
            <a:r>
              <a:rPr lang="en-US" altLang="en-US" dirty="0"/>
              <a:t> DARPA</a:t>
            </a:r>
          </a:p>
        </p:txBody>
      </p:sp>
      <p:sp>
        <p:nvSpPr>
          <p:cNvPr id="166915" name="Rectangle 3"/>
          <p:cNvSpPr>
            <a:spLocks noGrp="1" noChangeArrowheads="1"/>
          </p:cNvSpPr>
          <p:nvPr>
            <p:ph idx="1"/>
          </p:nvPr>
        </p:nvSpPr>
        <p:spPr/>
        <p:txBody>
          <a:bodyPr>
            <a:normAutofit/>
          </a:bodyPr>
          <a:lstStyle/>
          <a:p>
            <a:pPr>
              <a:lnSpc>
                <a:spcPct val="150000"/>
              </a:lnSpc>
            </a:pPr>
            <a:r>
              <a:rPr lang="en-US" altLang="en-US" sz="2800" dirty="0" err="1"/>
              <a:t>Cuộc</a:t>
            </a:r>
            <a:r>
              <a:rPr lang="en-US" altLang="en-US" sz="2800" dirty="0"/>
              <a:t> </a:t>
            </a:r>
            <a:r>
              <a:rPr lang="en-US" altLang="en-US" sz="2800" dirty="0" err="1"/>
              <a:t>thi</a:t>
            </a:r>
            <a:r>
              <a:rPr lang="en-US" altLang="en-US" sz="2800" dirty="0"/>
              <a:t> 2005:</a:t>
            </a:r>
          </a:p>
          <a:p>
            <a:pPr lvl="1">
              <a:lnSpc>
                <a:spcPct val="150000"/>
              </a:lnSpc>
              <a:buFont typeface="Wingdings" panose="05000000000000000000" pitchFamily="2" charset="2"/>
              <a:buChar char="ü"/>
            </a:pPr>
            <a:r>
              <a:rPr lang="vi-VN" altLang="en-US" sz="2400" dirty="0"/>
              <a:t>Đườ</a:t>
            </a:r>
            <a:r>
              <a:rPr lang="en-US" altLang="en-US" sz="2400" dirty="0"/>
              <a:t>ng đ</a:t>
            </a:r>
            <a:r>
              <a:rPr lang="vi-VN" altLang="en-US" sz="2400" dirty="0"/>
              <a:t>ua 132 dặm </a:t>
            </a:r>
            <a:endParaRPr lang="en-US" altLang="en-US" sz="2400" dirty="0"/>
          </a:p>
          <a:p>
            <a:pPr lvl="1">
              <a:lnSpc>
                <a:spcPct val="150000"/>
              </a:lnSpc>
              <a:buFont typeface="Wingdings" panose="05000000000000000000" pitchFamily="2" charset="2"/>
              <a:buChar char="ü"/>
            </a:pPr>
            <a:r>
              <a:rPr lang="vi-VN" altLang="en-US" sz="2400" dirty="0"/>
              <a:t>Đường hầm hẹp, đèo núi quanh co, </a:t>
            </a:r>
            <a:r>
              <a:rPr lang="en-US" altLang="en-US" sz="2400" dirty="0"/>
              <a:t>…</a:t>
            </a:r>
          </a:p>
          <a:p>
            <a:pPr lvl="1">
              <a:lnSpc>
                <a:spcPct val="150000"/>
              </a:lnSpc>
              <a:buFont typeface="Wingdings" panose="05000000000000000000" pitchFamily="2" charset="2"/>
              <a:buChar char="ü"/>
            </a:pPr>
            <a:r>
              <a:rPr lang="en-US" altLang="en-US" sz="2400" dirty="0" err="1"/>
              <a:t>Vị</a:t>
            </a:r>
            <a:r>
              <a:rPr lang="en-US" altLang="en-US" sz="2400" dirty="0"/>
              <a:t> </a:t>
            </a:r>
            <a:r>
              <a:rPr lang="en-US" altLang="en-US" sz="2400" dirty="0" err="1"/>
              <a:t>trí</a:t>
            </a:r>
            <a:r>
              <a:rPr lang="en-US" altLang="en-US" sz="2400" dirty="0"/>
              <a:t> </a:t>
            </a:r>
            <a:r>
              <a:rPr lang="en-US" altLang="en-US" sz="2400" dirty="0" err="1"/>
              <a:t>nhất</a:t>
            </a:r>
            <a:r>
              <a:rPr lang="en-US" altLang="en-US" sz="2400" dirty="0"/>
              <a:t> </a:t>
            </a:r>
            <a:r>
              <a:rPr lang="en-US" altLang="en-US" sz="2400" dirty="0" err="1"/>
              <a:t>là</a:t>
            </a:r>
            <a:r>
              <a:rPr lang="en-US" altLang="en-US" sz="2400" dirty="0"/>
              <a:t> </a:t>
            </a:r>
            <a:r>
              <a:rPr lang="vi-VN" altLang="en-US" sz="2400" dirty="0"/>
              <a:t>Stanford, </a:t>
            </a:r>
            <a:r>
              <a:rPr lang="en-US" altLang="en-US" sz="2400" dirty="0" err="1"/>
              <a:t>thứ</a:t>
            </a:r>
            <a:r>
              <a:rPr lang="en-US" altLang="en-US" sz="2400" dirty="0"/>
              <a:t> </a:t>
            </a:r>
            <a:r>
              <a:rPr lang="en-US" altLang="en-US" sz="2400" dirty="0" err="1"/>
              <a:t>hai</a:t>
            </a:r>
            <a:r>
              <a:rPr lang="en-US" altLang="en-US" sz="2400" dirty="0"/>
              <a:t> </a:t>
            </a:r>
            <a:r>
              <a:rPr lang="en-US" altLang="en-US" sz="2400" dirty="0" err="1"/>
              <a:t>là</a:t>
            </a:r>
            <a:r>
              <a:rPr lang="en-US" altLang="en-US" sz="2400" dirty="0"/>
              <a:t> </a:t>
            </a:r>
            <a:r>
              <a:rPr lang="vi-VN" altLang="en-US" sz="2400" dirty="0"/>
              <a:t>CMU, cả hai hoàn thành trong khoảng 6 giờ</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23</a:t>
            </a:fld>
            <a:endParaRPr lang="en-US"/>
          </a:p>
        </p:txBody>
      </p:sp>
    </p:spTree>
    <p:extLst>
      <p:ext uri="{BB962C8B-B14F-4D97-AF65-F5344CB8AC3E}">
        <p14:creationId xmlns:p14="http://schemas.microsoft.com/office/powerpoint/2010/main" val="3667246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8962" name="Picture 2" descr="2005-10-Grand Challenge -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8963" name="Text Box 3"/>
          <p:cNvSpPr txBox="1">
            <a:spLocks noChangeArrowheads="1"/>
          </p:cNvSpPr>
          <p:nvPr/>
        </p:nvSpPr>
        <p:spPr bwMode="auto">
          <a:xfrm>
            <a:off x="0" y="222250"/>
            <a:ext cx="9144000" cy="75088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3600" b="1">
                <a:latin typeface="Arial" panose="020B0604020202020204" pitchFamily="34" charset="0"/>
              </a:rPr>
              <a:t>  Stanley Robot</a:t>
            </a:r>
          </a:p>
          <a:p>
            <a:pPr algn="ctr" eaLnBrk="1" hangingPunct="1">
              <a:lnSpc>
                <a:spcPct val="20000"/>
              </a:lnSpc>
            </a:pPr>
            <a:r>
              <a:rPr lang="en-US" altLang="en-US" sz="1400" b="1">
                <a:latin typeface="Arial" panose="020B0604020202020204" pitchFamily="34" charset="0"/>
              </a:rPr>
              <a:t>Stanford Racing Team       www.stanfordracing.org</a:t>
            </a:r>
            <a:r>
              <a:rPr lang="en-US" altLang="en-US" sz="3600" b="1">
                <a:latin typeface="Arial" panose="020B0604020202020204" pitchFamily="34" charset="0"/>
              </a:rPr>
              <a:t>     </a:t>
            </a:r>
            <a:endParaRPr lang="en-US" altLang="en-US" sz="1400" b="1">
              <a:latin typeface="Arial" panose="020B0604020202020204" pitchFamily="34" charset="0"/>
            </a:endParaRPr>
          </a:p>
        </p:txBody>
      </p:sp>
      <p:sp>
        <p:nvSpPr>
          <p:cNvPr id="168964" name="Text Box 4"/>
          <p:cNvSpPr txBox="1">
            <a:spLocks noChangeArrowheads="1"/>
          </p:cNvSpPr>
          <p:nvPr/>
        </p:nvSpPr>
        <p:spPr bwMode="auto">
          <a:xfrm>
            <a:off x="4038600" y="5867400"/>
            <a:ext cx="4735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FF00"/>
                </a:solidFill>
              </a:rPr>
              <a:t>Next few slides courtesy of Prof.</a:t>
            </a:r>
          </a:p>
          <a:p>
            <a:r>
              <a:rPr lang="en-US" altLang="en-US">
                <a:solidFill>
                  <a:srgbClr val="FFFF00"/>
                </a:solidFill>
              </a:rPr>
              <a:t>Sebastian Thrun, Stanford University</a:t>
            </a:r>
          </a:p>
        </p:txBody>
      </p:sp>
      <p:sp>
        <p:nvSpPr>
          <p:cNvPr id="2" name="Slide Number Placeholder 1"/>
          <p:cNvSpPr>
            <a:spLocks noGrp="1"/>
          </p:cNvSpPr>
          <p:nvPr>
            <p:ph type="sldNum" sz="quarter" idx="12"/>
          </p:nvPr>
        </p:nvSpPr>
        <p:spPr/>
        <p:txBody>
          <a:bodyPr/>
          <a:lstStyle/>
          <a:p>
            <a:fld id="{3CC817F4-F622-4B45-8A59-DA9D3F013B71}" type="slidenum">
              <a:rPr lang="en-US" smtClean="0"/>
              <a:pPr/>
              <a:t>24</a:t>
            </a:fld>
            <a:endParaRPr lang="en-US"/>
          </a:p>
        </p:txBody>
      </p:sp>
    </p:spTree>
    <p:extLst>
      <p:ext uri="{BB962C8B-B14F-4D97-AF65-F5344CB8AC3E}">
        <p14:creationId xmlns:p14="http://schemas.microsoft.com/office/powerpoint/2010/main" val="34700225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0" y="5719763"/>
            <a:ext cx="9144000" cy="6731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07" name="Rectangle 3"/>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08" name="Line 4"/>
          <p:cNvSpPr>
            <a:spLocks noChangeShapeType="1"/>
          </p:cNvSpPr>
          <p:nvPr/>
        </p:nvSpPr>
        <p:spPr bwMode="auto">
          <a:xfrm>
            <a:off x="1698625" y="4097338"/>
            <a:ext cx="121602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09" name="Text Box 5"/>
          <p:cNvSpPr txBox="1">
            <a:spLocks noChangeArrowheads="1"/>
          </p:cNvSpPr>
          <p:nvPr/>
        </p:nvSpPr>
        <p:spPr bwMode="auto">
          <a:xfrm>
            <a:off x="7035800" y="3060700"/>
            <a:ext cx="1216025"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Touareg interface</a:t>
            </a:r>
          </a:p>
        </p:txBody>
      </p:sp>
      <p:sp>
        <p:nvSpPr>
          <p:cNvPr id="175110" name="Text Box 6"/>
          <p:cNvSpPr txBox="1">
            <a:spLocks noChangeArrowheads="1"/>
          </p:cNvSpPr>
          <p:nvPr/>
        </p:nvSpPr>
        <p:spPr bwMode="auto">
          <a:xfrm>
            <a:off x="2916238" y="2341563"/>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mapper</a:t>
            </a:r>
          </a:p>
        </p:txBody>
      </p:sp>
      <p:sp>
        <p:nvSpPr>
          <p:cNvPr id="175111" name="Text Box 7"/>
          <p:cNvSpPr txBox="1">
            <a:spLocks noChangeArrowheads="1"/>
          </p:cNvSpPr>
          <p:nvPr/>
        </p:nvSpPr>
        <p:spPr bwMode="auto">
          <a:xfrm>
            <a:off x="7035800" y="1192213"/>
            <a:ext cx="1216025"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Wireless E-Stop</a:t>
            </a:r>
          </a:p>
        </p:txBody>
      </p:sp>
      <p:sp>
        <p:nvSpPr>
          <p:cNvPr id="175112" name="Text Box 8"/>
          <p:cNvSpPr txBox="1">
            <a:spLocks noChangeArrowheads="1"/>
          </p:cNvSpPr>
          <p:nvPr/>
        </p:nvSpPr>
        <p:spPr bwMode="auto">
          <a:xfrm>
            <a:off x="5213350" y="855663"/>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Top level control</a:t>
            </a:r>
          </a:p>
        </p:txBody>
      </p:sp>
      <p:sp>
        <p:nvSpPr>
          <p:cNvPr id="175113" name="Text Box 9"/>
          <p:cNvSpPr txBox="1">
            <a:spLocks noChangeArrowheads="1"/>
          </p:cNvSpPr>
          <p:nvPr/>
        </p:nvSpPr>
        <p:spPr bwMode="auto">
          <a:xfrm>
            <a:off x="688975" y="1530350"/>
            <a:ext cx="1214438"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2 interface</a:t>
            </a:r>
          </a:p>
        </p:txBody>
      </p:sp>
      <p:sp>
        <p:nvSpPr>
          <p:cNvPr id="175114" name="Text Box 10"/>
          <p:cNvSpPr txBox="1">
            <a:spLocks noChangeArrowheads="1"/>
          </p:cNvSpPr>
          <p:nvPr/>
        </p:nvSpPr>
        <p:spPr bwMode="auto">
          <a:xfrm>
            <a:off x="688975" y="1800225"/>
            <a:ext cx="1214438"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3 interface</a:t>
            </a:r>
          </a:p>
        </p:txBody>
      </p:sp>
      <p:sp>
        <p:nvSpPr>
          <p:cNvPr id="175115" name="Text Box 11"/>
          <p:cNvSpPr txBox="1">
            <a:spLocks noChangeArrowheads="1"/>
          </p:cNvSpPr>
          <p:nvPr/>
        </p:nvSpPr>
        <p:spPr bwMode="auto">
          <a:xfrm>
            <a:off x="688975" y="2070100"/>
            <a:ext cx="1214438"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4 interface</a:t>
            </a:r>
          </a:p>
        </p:txBody>
      </p:sp>
      <p:sp>
        <p:nvSpPr>
          <p:cNvPr id="175116" name="Text Box 12"/>
          <p:cNvSpPr txBox="1">
            <a:spLocks noChangeArrowheads="1"/>
          </p:cNvSpPr>
          <p:nvPr/>
        </p:nvSpPr>
        <p:spPr bwMode="auto">
          <a:xfrm>
            <a:off x="688975" y="1260475"/>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1 interface</a:t>
            </a:r>
          </a:p>
        </p:txBody>
      </p:sp>
      <p:sp>
        <p:nvSpPr>
          <p:cNvPr id="175117" name="Text Box 13"/>
          <p:cNvSpPr txBox="1">
            <a:spLocks noChangeArrowheads="1"/>
          </p:cNvSpPr>
          <p:nvPr/>
        </p:nvSpPr>
        <p:spPr bwMode="auto">
          <a:xfrm>
            <a:off x="688975" y="2341563"/>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Laser 5 interface</a:t>
            </a:r>
          </a:p>
        </p:txBody>
      </p:sp>
      <p:sp>
        <p:nvSpPr>
          <p:cNvPr id="175118" name="Text Box 14"/>
          <p:cNvSpPr txBox="1">
            <a:spLocks noChangeArrowheads="1"/>
          </p:cNvSpPr>
          <p:nvPr/>
        </p:nvSpPr>
        <p:spPr bwMode="auto">
          <a:xfrm>
            <a:off x="688975" y="2611438"/>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Camera interface</a:t>
            </a:r>
          </a:p>
        </p:txBody>
      </p:sp>
      <p:sp>
        <p:nvSpPr>
          <p:cNvPr id="175119" name="Text Box 15"/>
          <p:cNvSpPr txBox="1">
            <a:spLocks noChangeArrowheads="1"/>
          </p:cNvSpPr>
          <p:nvPr/>
        </p:nvSpPr>
        <p:spPr bwMode="auto">
          <a:xfrm>
            <a:off x="688975" y="2881313"/>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Radar interface</a:t>
            </a:r>
          </a:p>
        </p:txBody>
      </p:sp>
      <p:cxnSp>
        <p:nvCxnSpPr>
          <p:cNvPr id="175120" name="AutoShape 16"/>
          <p:cNvCxnSpPr>
            <a:cxnSpLocks noChangeShapeType="1"/>
            <a:stCxn id="175116" idx="3"/>
            <a:endCxn id="175110" idx="1"/>
          </p:cNvCxnSpPr>
          <p:nvPr/>
        </p:nvCxnSpPr>
        <p:spPr bwMode="auto">
          <a:xfrm>
            <a:off x="1903413" y="1368425"/>
            <a:ext cx="1012825" cy="1081088"/>
          </a:xfrm>
          <a:prstGeom prst="bentConnector3">
            <a:avLst>
              <a:gd name="adj1" fmla="val 50000"/>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1" name="AutoShape 17"/>
          <p:cNvCxnSpPr>
            <a:cxnSpLocks noChangeShapeType="1"/>
            <a:stCxn id="175113" idx="3"/>
            <a:endCxn id="175110" idx="1"/>
          </p:cNvCxnSpPr>
          <p:nvPr/>
        </p:nvCxnSpPr>
        <p:spPr bwMode="auto">
          <a:xfrm>
            <a:off x="1903413" y="1638300"/>
            <a:ext cx="1012825" cy="811213"/>
          </a:xfrm>
          <a:prstGeom prst="bentConnector3">
            <a:avLst>
              <a:gd name="adj1" fmla="val 45000"/>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2" name="AutoShape 18"/>
          <p:cNvCxnSpPr>
            <a:cxnSpLocks noChangeShapeType="1"/>
            <a:stCxn id="175114" idx="3"/>
            <a:endCxn id="175110" idx="1"/>
          </p:cNvCxnSpPr>
          <p:nvPr/>
        </p:nvCxnSpPr>
        <p:spPr bwMode="auto">
          <a:xfrm>
            <a:off x="1903413" y="1909763"/>
            <a:ext cx="1012825" cy="539750"/>
          </a:xfrm>
          <a:prstGeom prst="bentConnector3">
            <a:avLst>
              <a:gd name="adj1" fmla="val 39167"/>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3" name="AutoShape 19"/>
          <p:cNvCxnSpPr>
            <a:cxnSpLocks noChangeShapeType="1"/>
            <a:stCxn id="175115" idx="3"/>
            <a:endCxn id="175110" idx="1"/>
          </p:cNvCxnSpPr>
          <p:nvPr/>
        </p:nvCxnSpPr>
        <p:spPr bwMode="auto">
          <a:xfrm>
            <a:off x="1903413" y="2179638"/>
            <a:ext cx="1012825" cy="269875"/>
          </a:xfrm>
          <a:prstGeom prst="bentConnector3">
            <a:avLst>
              <a:gd name="adj1" fmla="val 33333"/>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4" name="AutoShape 20"/>
          <p:cNvCxnSpPr>
            <a:cxnSpLocks noChangeShapeType="1"/>
            <a:stCxn id="175117" idx="3"/>
            <a:endCxn id="175110" idx="1"/>
          </p:cNvCxnSpPr>
          <p:nvPr/>
        </p:nvCxnSpPr>
        <p:spPr bwMode="auto">
          <a:xfrm>
            <a:off x="1903413" y="2449513"/>
            <a:ext cx="1012825" cy="0"/>
          </a:xfrm>
          <a:prstGeom prst="straightConnector1">
            <a:avLst/>
          </a:prstGeom>
          <a:noFill/>
          <a:ln w="9525">
            <a:solidFill>
              <a:schemeClr val="bg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5" name="AutoShape 21"/>
          <p:cNvCxnSpPr>
            <a:cxnSpLocks noChangeShapeType="1"/>
            <a:stCxn id="175118" idx="3"/>
            <a:endCxn id="175128" idx="1"/>
          </p:cNvCxnSpPr>
          <p:nvPr/>
        </p:nvCxnSpPr>
        <p:spPr bwMode="auto">
          <a:xfrm>
            <a:off x="1903413" y="2719388"/>
            <a:ext cx="1012825" cy="0"/>
          </a:xfrm>
          <a:prstGeom prst="straightConnector1">
            <a:avLst/>
          </a:prstGeom>
          <a:noFill/>
          <a:ln w="9525">
            <a:solidFill>
              <a:schemeClr val="bg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6" name="AutoShape 22"/>
          <p:cNvCxnSpPr>
            <a:cxnSpLocks noChangeShapeType="1"/>
            <a:stCxn id="175119" idx="3"/>
            <a:endCxn id="175127" idx="1"/>
          </p:cNvCxnSpPr>
          <p:nvPr/>
        </p:nvCxnSpPr>
        <p:spPr bwMode="auto">
          <a:xfrm>
            <a:off x="1903413" y="2989263"/>
            <a:ext cx="1012825" cy="0"/>
          </a:xfrm>
          <a:prstGeom prst="straightConnector1">
            <a:avLst/>
          </a:prstGeom>
          <a:noFill/>
          <a:ln w="9525">
            <a:solidFill>
              <a:schemeClr val="bg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27" name="Text Box 23"/>
          <p:cNvSpPr txBox="1">
            <a:spLocks noChangeArrowheads="1"/>
          </p:cNvSpPr>
          <p:nvPr/>
        </p:nvSpPr>
        <p:spPr bwMode="auto">
          <a:xfrm>
            <a:off x="2916238" y="2881313"/>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Radar mapper</a:t>
            </a:r>
          </a:p>
        </p:txBody>
      </p:sp>
      <p:sp>
        <p:nvSpPr>
          <p:cNvPr id="175128" name="Text Box 24"/>
          <p:cNvSpPr txBox="1">
            <a:spLocks noChangeArrowheads="1"/>
          </p:cNvSpPr>
          <p:nvPr/>
        </p:nvSpPr>
        <p:spPr bwMode="auto">
          <a:xfrm>
            <a:off x="2916238" y="2611438"/>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Vision mapper</a:t>
            </a:r>
          </a:p>
        </p:txBody>
      </p:sp>
      <p:cxnSp>
        <p:nvCxnSpPr>
          <p:cNvPr id="175129" name="AutoShape 25"/>
          <p:cNvCxnSpPr>
            <a:cxnSpLocks noChangeShapeType="1"/>
            <a:stCxn id="175110" idx="3"/>
            <a:endCxn id="175153" idx="1"/>
          </p:cNvCxnSpPr>
          <p:nvPr/>
        </p:nvCxnSpPr>
        <p:spPr bwMode="auto">
          <a:xfrm flipV="1">
            <a:off x="4132263" y="1978025"/>
            <a:ext cx="1081087" cy="471488"/>
          </a:xfrm>
          <a:prstGeom prst="bentConnector3">
            <a:avLst>
              <a:gd name="adj1" fmla="val 50000"/>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0" name="AutoShape 26"/>
          <p:cNvCxnSpPr>
            <a:cxnSpLocks noChangeShapeType="1"/>
            <a:stCxn id="175128" idx="3"/>
            <a:endCxn id="175153" idx="1"/>
          </p:cNvCxnSpPr>
          <p:nvPr/>
        </p:nvCxnSpPr>
        <p:spPr bwMode="auto">
          <a:xfrm flipV="1">
            <a:off x="4132263" y="1978025"/>
            <a:ext cx="1081087" cy="741363"/>
          </a:xfrm>
          <a:prstGeom prst="bentConnector3">
            <a:avLst>
              <a:gd name="adj1" fmla="val 54685"/>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1" name="AutoShape 27"/>
          <p:cNvCxnSpPr>
            <a:cxnSpLocks noChangeShapeType="1"/>
            <a:stCxn id="175127" idx="3"/>
            <a:endCxn id="175153" idx="1"/>
          </p:cNvCxnSpPr>
          <p:nvPr/>
        </p:nvCxnSpPr>
        <p:spPr bwMode="auto">
          <a:xfrm flipV="1">
            <a:off x="4132263" y="1978025"/>
            <a:ext cx="1081087" cy="1011238"/>
          </a:xfrm>
          <a:prstGeom prst="bentConnector3">
            <a:avLst>
              <a:gd name="adj1" fmla="val 58333"/>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2" name="AutoShape 28"/>
          <p:cNvCxnSpPr>
            <a:cxnSpLocks noChangeShapeType="1"/>
            <a:endCxn id="175128" idx="1"/>
          </p:cNvCxnSpPr>
          <p:nvPr/>
        </p:nvCxnSpPr>
        <p:spPr bwMode="auto">
          <a:xfrm rot="16200000">
            <a:off x="2565401" y="2868612"/>
            <a:ext cx="500062" cy="201613"/>
          </a:xfrm>
          <a:prstGeom prst="bentConnector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3" name="AutoShape 29"/>
          <p:cNvCxnSpPr>
            <a:cxnSpLocks noChangeShapeType="1"/>
            <a:endCxn id="175110" idx="1"/>
          </p:cNvCxnSpPr>
          <p:nvPr/>
        </p:nvCxnSpPr>
        <p:spPr bwMode="auto">
          <a:xfrm rot="16200000">
            <a:off x="2430463" y="2733675"/>
            <a:ext cx="769937" cy="201613"/>
          </a:xfrm>
          <a:prstGeom prst="bentConnector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34" name="Text Box 30"/>
          <p:cNvSpPr txBox="1">
            <a:spLocks noChangeArrowheads="1"/>
          </p:cNvSpPr>
          <p:nvPr/>
        </p:nvSpPr>
        <p:spPr bwMode="auto">
          <a:xfrm>
            <a:off x="2916238" y="3354388"/>
            <a:ext cx="1216025"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UKF Pose estimation</a:t>
            </a:r>
          </a:p>
        </p:txBody>
      </p:sp>
      <p:sp>
        <p:nvSpPr>
          <p:cNvPr id="175135" name="Text Box 31"/>
          <p:cNvSpPr txBox="1">
            <a:spLocks noChangeArrowheads="1"/>
          </p:cNvSpPr>
          <p:nvPr/>
        </p:nvSpPr>
        <p:spPr bwMode="auto">
          <a:xfrm>
            <a:off x="688975" y="4176713"/>
            <a:ext cx="1214438"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Wheel velocity</a:t>
            </a:r>
          </a:p>
        </p:txBody>
      </p:sp>
      <p:sp>
        <p:nvSpPr>
          <p:cNvPr id="175136" name="Text Box 32"/>
          <p:cNvSpPr txBox="1">
            <a:spLocks noChangeArrowheads="1"/>
          </p:cNvSpPr>
          <p:nvPr/>
        </p:nvSpPr>
        <p:spPr bwMode="auto">
          <a:xfrm>
            <a:off x="688975" y="3352800"/>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GPS position</a:t>
            </a:r>
          </a:p>
        </p:txBody>
      </p:sp>
      <p:sp>
        <p:nvSpPr>
          <p:cNvPr id="175137" name="Text Box 33"/>
          <p:cNvSpPr txBox="1">
            <a:spLocks noChangeArrowheads="1"/>
          </p:cNvSpPr>
          <p:nvPr/>
        </p:nvSpPr>
        <p:spPr bwMode="auto">
          <a:xfrm>
            <a:off x="688975" y="3636963"/>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GPS compass</a:t>
            </a:r>
          </a:p>
        </p:txBody>
      </p:sp>
      <p:sp>
        <p:nvSpPr>
          <p:cNvPr id="175138" name="Text Box 34"/>
          <p:cNvSpPr txBox="1">
            <a:spLocks noChangeArrowheads="1"/>
          </p:cNvSpPr>
          <p:nvPr/>
        </p:nvSpPr>
        <p:spPr bwMode="auto">
          <a:xfrm>
            <a:off x="688975" y="3906838"/>
            <a:ext cx="1214438"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IMU interface</a:t>
            </a:r>
          </a:p>
        </p:txBody>
      </p:sp>
      <p:cxnSp>
        <p:nvCxnSpPr>
          <p:cNvPr id="175139" name="AutoShape 35"/>
          <p:cNvCxnSpPr>
            <a:cxnSpLocks noChangeShapeType="1"/>
            <a:stCxn id="175136" idx="3"/>
          </p:cNvCxnSpPr>
          <p:nvPr/>
        </p:nvCxnSpPr>
        <p:spPr bwMode="auto">
          <a:xfrm flipV="1">
            <a:off x="1903413" y="3368675"/>
            <a:ext cx="1009650" cy="92075"/>
          </a:xfrm>
          <a:prstGeom prst="bentConnector3">
            <a:avLst>
              <a:gd name="adj1" fmla="val 40583"/>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0" name="AutoShape 36"/>
          <p:cNvCxnSpPr>
            <a:cxnSpLocks noChangeShapeType="1"/>
            <a:stCxn id="175137" idx="3"/>
          </p:cNvCxnSpPr>
          <p:nvPr/>
        </p:nvCxnSpPr>
        <p:spPr bwMode="auto">
          <a:xfrm flipV="1">
            <a:off x="1903413" y="3425825"/>
            <a:ext cx="1011237" cy="319088"/>
          </a:xfrm>
          <a:prstGeom prst="bentConnector3">
            <a:avLst>
              <a:gd name="adj1" fmla="val 44981"/>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1" name="AutoShape 37"/>
          <p:cNvCxnSpPr>
            <a:cxnSpLocks noChangeShapeType="1"/>
            <a:stCxn id="175138" idx="3"/>
          </p:cNvCxnSpPr>
          <p:nvPr/>
        </p:nvCxnSpPr>
        <p:spPr bwMode="auto">
          <a:xfrm flipV="1">
            <a:off x="1903413" y="3481388"/>
            <a:ext cx="1011237" cy="534987"/>
          </a:xfrm>
          <a:prstGeom prst="bentConnector3">
            <a:avLst>
              <a:gd name="adj1" fmla="val 50000"/>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2" name="AutoShape 38"/>
          <p:cNvCxnSpPr>
            <a:cxnSpLocks noChangeShapeType="1"/>
            <a:stCxn id="175135" idx="3"/>
          </p:cNvCxnSpPr>
          <p:nvPr/>
        </p:nvCxnSpPr>
        <p:spPr bwMode="auto">
          <a:xfrm flipV="1">
            <a:off x="1903413" y="3536950"/>
            <a:ext cx="1011237" cy="749300"/>
          </a:xfrm>
          <a:prstGeom prst="bentConnector3">
            <a:avLst>
              <a:gd name="adj1" fmla="val 54731"/>
            </a:avLst>
          </a:prstGeom>
          <a:noFill/>
          <a:ln w="9525">
            <a:solidFill>
              <a:schemeClr val="bg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43" name="Text Box 39"/>
          <p:cNvSpPr txBox="1">
            <a:spLocks noChangeArrowheads="1"/>
          </p:cNvSpPr>
          <p:nvPr/>
        </p:nvSpPr>
        <p:spPr bwMode="auto">
          <a:xfrm>
            <a:off x="2916238" y="3962400"/>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Surface assessment</a:t>
            </a:r>
          </a:p>
        </p:txBody>
      </p:sp>
      <p:sp>
        <p:nvSpPr>
          <p:cNvPr id="175144" name="Text Box 40"/>
          <p:cNvSpPr txBox="1">
            <a:spLocks noChangeArrowheads="1"/>
          </p:cNvSpPr>
          <p:nvPr/>
        </p:nvSpPr>
        <p:spPr bwMode="auto">
          <a:xfrm>
            <a:off x="5213350" y="4894263"/>
            <a:ext cx="1216025"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Health monitor</a:t>
            </a:r>
          </a:p>
        </p:txBody>
      </p:sp>
      <p:sp>
        <p:nvSpPr>
          <p:cNvPr id="175145" name="Text Box 41"/>
          <p:cNvSpPr txBox="1">
            <a:spLocks noChangeArrowheads="1"/>
          </p:cNvSpPr>
          <p:nvPr/>
        </p:nvSpPr>
        <p:spPr bwMode="auto">
          <a:xfrm>
            <a:off x="2916238" y="1868488"/>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Road finder</a:t>
            </a:r>
          </a:p>
        </p:txBody>
      </p:sp>
      <p:cxnSp>
        <p:nvCxnSpPr>
          <p:cNvPr id="175146" name="AutoShape 42"/>
          <p:cNvCxnSpPr>
            <a:cxnSpLocks noChangeShapeType="1"/>
            <a:endCxn id="175145" idx="1"/>
          </p:cNvCxnSpPr>
          <p:nvPr/>
        </p:nvCxnSpPr>
        <p:spPr bwMode="auto">
          <a:xfrm rot="16200000">
            <a:off x="2193926" y="2497137"/>
            <a:ext cx="1243012" cy="201613"/>
          </a:xfrm>
          <a:prstGeom prst="bentConnector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7" name="AutoShape 43"/>
          <p:cNvCxnSpPr>
            <a:cxnSpLocks noChangeShapeType="1"/>
            <a:stCxn id="175145" idx="3"/>
            <a:endCxn id="175153" idx="1"/>
          </p:cNvCxnSpPr>
          <p:nvPr/>
        </p:nvCxnSpPr>
        <p:spPr bwMode="auto">
          <a:xfrm>
            <a:off x="4132263" y="1976438"/>
            <a:ext cx="1081087" cy="1587"/>
          </a:xfrm>
          <a:prstGeom prst="bentConnector3">
            <a:avLst>
              <a:gd name="adj1" fmla="val 50000"/>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8" name="AutoShape 44"/>
          <p:cNvCxnSpPr>
            <a:cxnSpLocks noChangeShapeType="1"/>
            <a:stCxn id="175134" idx="3"/>
            <a:endCxn id="175153" idx="1"/>
          </p:cNvCxnSpPr>
          <p:nvPr/>
        </p:nvCxnSpPr>
        <p:spPr bwMode="auto">
          <a:xfrm flipV="1">
            <a:off x="4132263" y="1978025"/>
            <a:ext cx="1081087" cy="1485900"/>
          </a:xfrm>
          <a:prstGeom prst="bentConnector3">
            <a:avLst>
              <a:gd name="adj1" fmla="val 63671"/>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49" name="AutoShape 45"/>
          <p:cNvCxnSpPr>
            <a:cxnSpLocks noChangeShapeType="1"/>
            <a:stCxn id="175111" idx="1"/>
            <a:endCxn id="175112" idx="1"/>
          </p:cNvCxnSpPr>
          <p:nvPr/>
        </p:nvCxnSpPr>
        <p:spPr bwMode="auto">
          <a:xfrm rot="10800000">
            <a:off x="5213350" y="963613"/>
            <a:ext cx="1822450" cy="338137"/>
          </a:xfrm>
          <a:prstGeom prst="bentConnector3">
            <a:avLst>
              <a:gd name="adj1" fmla="val 111111"/>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50" name="Text Box 46"/>
          <p:cNvSpPr txBox="1">
            <a:spLocks noChangeArrowheads="1"/>
          </p:cNvSpPr>
          <p:nvPr/>
        </p:nvSpPr>
        <p:spPr bwMode="auto">
          <a:xfrm>
            <a:off x="7035800" y="855663"/>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Touch screen UI</a:t>
            </a:r>
          </a:p>
        </p:txBody>
      </p:sp>
      <p:sp>
        <p:nvSpPr>
          <p:cNvPr id="175151" name="Text Box 47"/>
          <p:cNvSpPr txBox="1">
            <a:spLocks noChangeArrowheads="1"/>
          </p:cNvSpPr>
          <p:nvPr/>
        </p:nvSpPr>
        <p:spPr bwMode="auto">
          <a:xfrm>
            <a:off x="5213350" y="3286125"/>
            <a:ext cx="1216025"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Throttle/brake control</a:t>
            </a:r>
          </a:p>
        </p:txBody>
      </p:sp>
      <p:sp>
        <p:nvSpPr>
          <p:cNvPr id="175152" name="Text Box 48"/>
          <p:cNvSpPr txBox="1">
            <a:spLocks noChangeArrowheads="1"/>
          </p:cNvSpPr>
          <p:nvPr/>
        </p:nvSpPr>
        <p:spPr bwMode="auto">
          <a:xfrm>
            <a:off x="5213350" y="2813050"/>
            <a:ext cx="1216025" cy="217488"/>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Steering control</a:t>
            </a:r>
          </a:p>
        </p:txBody>
      </p:sp>
      <p:sp>
        <p:nvSpPr>
          <p:cNvPr id="175153" name="Text Box 49"/>
          <p:cNvSpPr txBox="1">
            <a:spLocks noChangeArrowheads="1"/>
          </p:cNvSpPr>
          <p:nvPr/>
        </p:nvSpPr>
        <p:spPr bwMode="auto">
          <a:xfrm>
            <a:off x="5213350" y="1868488"/>
            <a:ext cx="1216025"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Path planner</a:t>
            </a:r>
          </a:p>
        </p:txBody>
      </p:sp>
      <p:cxnSp>
        <p:nvCxnSpPr>
          <p:cNvPr id="175154" name="AutoShape 50"/>
          <p:cNvCxnSpPr>
            <a:cxnSpLocks noChangeShapeType="1"/>
          </p:cNvCxnSpPr>
          <p:nvPr/>
        </p:nvCxnSpPr>
        <p:spPr bwMode="auto">
          <a:xfrm flipV="1">
            <a:off x="4132263" y="3430588"/>
            <a:ext cx="1079500" cy="614362"/>
          </a:xfrm>
          <a:prstGeom prst="bentConnector3">
            <a:avLst>
              <a:gd name="adj1" fmla="val 78616"/>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55" name="AutoShape 51"/>
          <p:cNvCxnSpPr>
            <a:cxnSpLocks noChangeShapeType="1"/>
            <a:stCxn id="175152" idx="3"/>
            <a:endCxn id="175216" idx="1"/>
          </p:cNvCxnSpPr>
          <p:nvPr/>
        </p:nvCxnSpPr>
        <p:spPr bwMode="auto">
          <a:xfrm>
            <a:off x="6429375" y="2922588"/>
            <a:ext cx="608013" cy="249237"/>
          </a:xfrm>
          <a:prstGeom prst="bentConnector3">
            <a:avLst>
              <a:gd name="adj1" fmla="val 49870"/>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56" name="AutoShape 52"/>
          <p:cNvCxnSpPr>
            <a:cxnSpLocks noChangeShapeType="1"/>
            <a:stCxn id="175151" idx="3"/>
            <a:endCxn id="175217" idx="1"/>
          </p:cNvCxnSpPr>
          <p:nvPr/>
        </p:nvCxnSpPr>
        <p:spPr bwMode="auto">
          <a:xfrm flipV="1">
            <a:off x="6429375" y="3211513"/>
            <a:ext cx="608013" cy="184150"/>
          </a:xfrm>
          <a:prstGeom prst="bentConnector3">
            <a:avLst>
              <a:gd name="adj1" fmla="val 49870"/>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57" name="AutoShape 53"/>
          <p:cNvCxnSpPr>
            <a:cxnSpLocks noChangeShapeType="1"/>
          </p:cNvCxnSpPr>
          <p:nvPr/>
        </p:nvCxnSpPr>
        <p:spPr bwMode="auto">
          <a:xfrm>
            <a:off x="6429375" y="922338"/>
            <a:ext cx="606425" cy="0"/>
          </a:xfrm>
          <a:prstGeom prst="straightConnector1">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58" name="AutoShape 54"/>
          <p:cNvCxnSpPr>
            <a:cxnSpLocks noChangeShapeType="1"/>
            <a:stCxn id="175153" idx="3"/>
            <a:endCxn id="175152" idx="1"/>
          </p:cNvCxnSpPr>
          <p:nvPr/>
        </p:nvCxnSpPr>
        <p:spPr bwMode="auto">
          <a:xfrm flipH="1">
            <a:off x="5213350" y="1978025"/>
            <a:ext cx="1216025" cy="944563"/>
          </a:xfrm>
          <a:prstGeom prst="bentConnector5">
            <a:avLst>
              <a:gd name="adj1" fmla="val -16667"/>
              <a:gd name="adj2" fmla="val 49926"/>
              <a:gd name="adj3" fmla="val 116667"/>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59" name="AutoShape 55"/>
          <p:cNvCxnSpPr>
            <a:cxnSpLocks noChangeShapeType="1"/>
            <a:stCxn id="175134" idx="3"/>
            <a:endCxn id="175127" idx="1"/>
          </p:cNvCxnSpPr>
          <p:nvPr/>
        </p:nvCxnSpPr>
        <p:spPr bwMode="auto">
          <a:xfrm flipH="1" flipV="1">
            <a:off x="2916238" y="2989263"/>
            <a:ext cx="1216025" cy="474662"/>
          </a:xfrm>
          <a:prstGeom prst="bentConnector5">
            <a:avLst>
              <a:gd name="adj1" fmla="val -16667"/>
              <a:gd name="adj2" fmla="val 50148"/>
              <a:gd name="adj3" fmla="val 116667"/>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60" name="AutoShape 56"/>
          <p:cNvCxnSpPr>
            <a:cxnSpLocks noChangeShapeType="1"/>
            <a:stCxn id="175134" idx="3"/>
            <a:endCxn id="175232" idx="1"/>
          </p:cNvCxnSpPr>
          <p:nvPr/>
        </p:nvCxnSpPr>
        <p:spPr bwMode="auto">
          <a:xfrm flipH="1">
            <a:off x="2914650" y="3463925"/>
            <a:ext cx="1217613" cy="557213"/>
          </a:xfrm>
          <a:prstGeom prst="bentConnector5">
            <a:avLst>
              <a:gd name="adj1" fmla="val -16630"/>
              <a:gd name="adj2" fmla="val 56060"/>
              <a:gd name="adj3" fmla="val 116630"/>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61" name="Line 57"/>
          <p:cNvSpPr>
            <a:spLocks noChangeShapeType="1"/>
          </p:cNvSpPr>
          <p:nvPr/>
        </p:nvSpPr>
        <p:spPr bwMode="auto">
          <a:xfrm>
            <a:off x="2714625" y="2792413"/>
            <a:ext cx="20161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62" name="Line 58"/>
          <p:cNvSpPr>
            <a:spLocks noChangeShapeType="1"/>
          </p:cNvSpPr>
          <p:nvPr/>
        </p:nvSpPr>
        <p:spPr bwMode="auto">
          <a:xfrm>
            <a:off x="2714625" y="3062288"/>
            <a:ext cx="20161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63" name="Line 59"/>
          <p:cNvSpPr>
            <a:spLocks noChangeShapeType="1"/>
          </p:cNvSpPr>
          <p:nvPr/>
        </p:nvSpPr>
        <p:spPr bwMode="auto">
          <a:xfrm>
            <a:off x="2714625" y="2522538"/>
            <a:ext cx="20161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cxnSp>
        <p:nvCxnSpPr>
          <p:cNvPr id="175164" name="AutoShape 60"/>
          <p:cNvCxnSpPr>
            <a:cxnSpLocks noChangeShapeType="1"/>
            <a:stCxn id="175110" idx="3"/>
            <a:endCxn id="175145" idx="1"/>
          </p:cNvCxnSpPr>
          <p:nvPr/>
        </p:nvCxnSpPr>
        <p:spPr bwMode="auto">
          <a:xfrm flipH="1" flipV="1">
            <a:off x="2916238" y="1976438"/>
            <a:ext cx="1216025" cy="473075"/>
          </a:xfrm>
          <a:prstGeom prst="bentConnector5">
            <a:avLst>
              <a:gd name="adj1" fmla="val -16667"/>
              <a:gd name="adj2" fmla="val 50000"/>
              <a:gd name="adj3" fmla="val 112269"/>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65" name="AutoShape 61"/>
          <p:cNvSpPr>
            <a:spLocks noChangeArrowheads="1"/>
          </p:cNvSpPr>
          <p:nvPr/>
        </p:nvSpPr>
        <p:spPr bwMode="auto">
          <a:xfrm>
            <a:off x="4318000" y="2427288"/>
            <a:ext cx="41275" cy="39687"/>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66" name="AutoShape 62"/>
          <p:cNvSpPr>
            <a:spLocks noChangeArrowheads="1"/>
          </p:cNvSpPr>
          <p:nvPr/>
        </p:nvSpPr>
        <p:spPr bwMode="auto">
          <a:xfrm>
            <a:off x="2693988" y="2773363"/>
            <a:ext cx="39687" cy="39687"/>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67" name="AutoShape 63"/>
          <p:cNvSpPr>
            <a:spLocks noChangeArrowheads="1"/>
          </p:cNvSpPr>
          <p:nvPr/>
        </p:nvSpPr>
        <p:spPr bwMode="auto">
          <a:xfrm>
            <a:off x="2693988" y="2498725"/>
            <a:ext cx="39687"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68" name="AutoShape 64"/>
          <p:cNvSpPr>
            <a:spLocks noChangeArrowheads="1"/>
          </p:cNvSpPr>
          <p:nvPr/>
        </p:nvSpPr>
        <p:spPr bwMode="auto">
          <a:xfrm>
            <a:off x="2693988" y="3040063"/>
            <a:ext cx="39687"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69" name="AutoShape 65"/>
          <p:cNvSpPr>
            <a:spLocks noChangeArrowheads="1"/>
          </p:cNvSpPr>
          <p:nvPr/>
        </p:nvSpPr>
        <p:spPr bwMode="auto">
          <a:xfrm>
            <a:off x="4318000" y="3443288"/>
            <a:ext cx="41275"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70" name="Text Box 66"/>
          <p:cNvSpPr txBox="1">
            <a:spLocks noChangeArrowheads="1"/>
          </p:cNvSpPr>
          <p:nvPr/>
        </p:nvSpPr>
        <p:spPr bwMode="auto">
          <a:xfrm>
            <a:off x="3232150" y="2079625"/>
            <a:ext cx="541338"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laser map</a:t>
            </a:r>
          </a:p>
        </p:txBody>
      </p:sp>
      <p:sp>
        <p:nvSpPr>
          <p:cNvPr id="175171" name="Text Box 67"/>
          <p:cNvSpPr txBox="1">
            <a:spLocks noChangeArrowheads="1"/>
          </p:cNvSpPr>
          <p:nvPr/>
        </p:nvSpPr>
        <p:spPr bwMode="auto">
          <a:xfrm>
            <a:off x="2901950" y="3611563"/>
            <a:ext cx="121761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vehicle state (pose, velocity)</a:t>
            </a:r>
          </a:p>
        </p:txBody>
      </p:sp>
      <p:sp>
        <p:nvSpPr>
          <p:cNvPr id="175172" name="Text Box 68"/>
          <p:cNvSpPr txBox="1">
            <a:spLocks noChangeArrowheads="1"/>
          </p:cNvSpPr>
          <p:nvPr/>
        </p:nvSpPr>
        <p:spPr bwMode="auto">
          <a:xfrm>
            <a:off x="4194175" y="3927475"/>
            <a:ext cx="64452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velocity limit</a:t>
            </a:r>
          </a:p>
        </p:txBody>
      </p:sp>
      <p:sp>
        <p:nvSpPr>
          <p:cNvPr id="175173" name="Text Box 69"/>
          <p:cNvSpPr txBox="1">
            <a:spLocks noChangeArrowheads="1"/>
          </p:cNvSpPr>
          <p:nvPr/>
        </p:nvSpPr>
        <p:spPr bwMode="auto">
          <a:xfrm>
            <a:off x="4329113" y="2312988"/>
            <a:ext cx="341312"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map</a:t>
            </a:r>
          </a:p>
        </p:txBody>
      </p:sp>
      <p:sp>
        <p:nvSpPr>
          <p:cNvPr id="175174" name="Text Box 70"/>
          <p:cNvSpPr txBox="1">
            <a:spLocks noChangeArrowheads="1"/>
          </p:cNvSpPr>
          <p:nvPr/>
        </p:nvSpPr>
        <p:spPr bwMode="auto">
          <a:xfrm>
            <a:off x="4103688" y="2576513"/>
            <a:ext cx="582612"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vision map</a:t>
            </a:r>
          </a:p>
        </p:txBody>
      </p:sp>
      <p:sp>
        <p:nvSpPr>
          <p:cNvPr id="175175" name="Text Box 71"/>
          <p:cNvSpPr txBox="1">
            <a:spLocks noChangeArrowheads="1"/>
          </p:cNvSpPr>
          <p:nvPr/>
        </p:nvSpPr>
        <p:spPr bwMode="auto">
          <a:xfrm>
            <a:off x="4445000" y="3227388"/>
            <a:ext cx="4429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vehicle</a:t>
            </a:r>
          </a:p>
          <a:p>
            <a:pPr algn="ctr" eaLnBrk="1" hangingPunct="1"/>
            <a:r>
              <a:rPr lang="en-US" altLang="en-US" sz="600" b="1">
                <a:solidFill>
                  <a:schemeClr val="bg1"/>
                </a:solidFill>
                <a:latin typeface="Arial" panose="020B0604020202020204" pitchFamily="34" charset="0"/>
              </a:rPr>
              <a:t>state</a:t>
            </a:r>
          </a:p>
        </p:txBody>
      </p:sp>
      <p:sp>
        <p:nvSpPr>
          <p:cNvPr id="175176" name="Text Box 72"/>
          <p:cNvSpPr txBox="1">
            <a:spLocks noChangeArrowheads="1"/>
          </p:cNvSpPr>
          <p:nvPr/>
        </p:nvSpPr>
        <p:spPr bwMode="auto">
          <a:xfrm>
            <a:off x="4141788" y="2852738"/>
            <a:ext cx="623887"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obstacle list</a:t>
            </a:r>
          </a:p>
        </p:txBody>
      </p:sp>
      <p:cxnSp>
        <p:nvCxnSpPr>
          <p:cNvPr id="175177" name="AutoShape 73"/>
          <p:cNvCxnSpPr>
            <a:cxnSpLocks noChangeShapeType="1"/>
          </p:cNvCxnSpPr>
          <p:nvPr/>
        </p:nvCxnSpPr>
        <p:spPr bwMode="auto">
          <a:xfrm rot="16200000" flipH="1">
            <a:off x="4853781" y="3013869"/>
            <a:ext cx="515938" cy="203200"/>
          </a:xfrm>
          <a:prstGeom prst="bentConnector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78" name="Text Box 74"/>
          <p:cNvSpPr txBox="1">
            <a:spLocks noChangeArrowheads="1"/>
          </p:cNvSpPr>
          <p:nvPr/>
        </p:nvSpPr>
        <p:spPr bwMode="auto">
          <a:xfrm>
            <a:off x="5478463" y="2308225"/>
            <a:ext cx="53340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trajectory</a:t>
            </a:r>
          </a:p>
        </p:txBody>
      </p:sp>
      <p:sp>
        <p:nvSpPr>
          <p:cNvPr id="175179" name="Text Box 75"/>
          <p:cNvSpPr txBox="1">
            <a:spLocks noChangeArrowheads="1"/>
          </p:cNvSpPr>
          <p:nvPr/>
        </p:nvSpPr>
        <p:spPr bwMode="auto">
          <a:xfrm>
            <a:off x="688975" y="855663"/>
            <a:ext cx="1214438"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RDDF database</a:t>
            </a:r>
          </a:p>
        </p:txBody>
      </p:sp>
      <p:cxnSp>
        <p:nvCxnSpPr>
          <p:cNvPr id="175180" name="AutoShape 76"/>
          <p:cNvCxnSpPr>
            <a:cxnSpLocks noChangeShapeType="1"/>
            <a:stCxn id="175179" idx="3"/>
            <a:endCxn id="175201" idx="1"/>
          </p:cNvCxnSpPr>
          <p:nvPr/>
        </p:nvCxnSpPr>
        <p:spPr bwMode="auto">
          <a:xfrm>
            <a:off x="1903413" y="963613"/>
            <a:ext cx="1012825" cy="965200"/>
          </a:xfrm>
          <a:prstGeom prst="bentConnector3">
            <a:avLst>
              <a:gd name="adj1" fmla="val 80139"/>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81" name="AutoShape 77"/>
          <p:cNvCxnSpPr>
            <a:cxnSpLocks noChangeShapeType="1"/>
          </p:cNvCxnSpPr>
          <p:nvPr/>
        </p:nvCxnSpPr>
        <p:spPr bwMode="auto">
          <a:xfrm flipH="1">
            <a:off x="5213350" y="947738"/>
            <a:ext cx="1216025" cy="2362200"/>
          </a:xfrm>
          <a:prstGeom prst="bentConnector5">
            <a:avLst>
              <a:gd name="adj1" fmla="val -16667"/>
              <a:gd name="adj2" fmla="val 26801"/>
              <a:gd name="adj3" fmla="val 121181"/>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82" name="Rectangle 78"/>
          <p:cNvSpPr>
            <a:spLocks noChangeArrowheads="1"/>
          </p:cNvSpPr>
          <p:nvPr/>
        </p:nvSpPr>
        <p:spPr bwMode="auto">
          <a:xfrm>
            <a:off x="5213350" y="3284538"/>
            <a:ext cx="290513" cy="8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83" name="Text Box 79"/>
          <p:cNvSpPr txBox="1">
            <a:spLocks noChangeArrowheads="1"/>
          </p:cNvSpPr>
          <p:nvPr/>
        </p:nvSpPr>
        <p:spPr bwMode="auto">
          <a:xfrm>
            <a:off x="5370513" y="1454150"/>
            <a:ext cx="66040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driving mode</a:t>
            </a:r>
          </a:p>
        </p:txBody>
      </p:sp>
      <p:sp>
        <p:nvSpPr>
          <p:cNvPr id="175184" name="Text Box 80"/>
          <p:cNvSpPr txBox="1">
            <a:spLocks noChangeArrowheads="1"/>
          </p:cNvSpPr>
          <p:nvPr/>
        </p:nvSpPr>
        <p:spPr bwMode="auto">
          <a:xfrm>
            <a:off x="5219700" y="1163638"/>
            <a:ext cx="1068388"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pause/disable command</a:t>
            </a:r>
          </a:p>
        </p:txBody>
      </p:sp>
      <p:sp>
        <p:nvSpPr>
          <p:cNvPr id="175185" name="Text Box 81"/>
          <p:cNvSpPr txBox="1">
            <a:spLocks noChangeArrowheads="1"/>
          </p:cNvSpPr>
          <p:nvPr/>
        </p:nvSpPr>
        <p:spPr bwMode="auto">
          <a:xfrm>
            <a:off x="7035800" y="3425825"/>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Power server interface</a:t>
            </a:r>
          </a:p>
        </p:txBody>
      </p:sp>
      <p:sp>
        <p:nvSpPr>
          <p:cNvPr id="175186" name="AutoShape 82"/>
          <p:cNvSpPr>
            <a:spLocks noChangeArrowheads="1"/>
          </p:cNvSpPr>
          <p:nvPr/>
        </p:nvSpPr>
        <p:spPr bwMode="auto">
          <a:xfrm>
            <a:off x="6761163" y="1287463"/>
            <a:ext cx="39687"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87" name="Text Box 83"/>
          <p:cNvSpPr txBox="1">
            <a:spLocks noChangeArrowheads="1"/>
          </p:cNvSpPr>
          <p:nvPr/>
        </p:nvSpPr>
        <p:spPr bwMode="auto">
          <a:xfrm>
            <a:off x="7446963" y="5653088"/>
            <a:ext cx="42227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clocks</a:t>
            </a:r>
          </a:p>
        </p:txBody>
      </p:sp>
      <p:cxnSp>
        <p:nvCxnSpPr>
          <p:cNvPr id="175188" name="AutoShape 84"/>
          <p:cNvCxnSpPr>
            <a:cxnSpLocks noChangeShapeType="1"/>
            <a:stCxn id="175193" idx="3"/>
            <a:endCxn id="175151" idx="2"/>
          </p:cNvCxnSpPr>
          <p:nvPr/>
        </p:nvCxnSpPr>
        <p:spPr bwMode="auto">
          <a:xfrm flipH="1" flipV="1">
            <a:off x="5821363" y="3503613"/>
            <a:ext cx="608012" cy="1423987"/>
          </a:xfrm>
          <a:prstGeom prst="bentConnector4">
            <a:avLst>
              <a:gd name="adj1" fmla="val -33333"/>
              <a:gd name="adj2" fmla="val 51185"/>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89" name="Text Box 85"/>
          <p:cNvSpPr txBox="1">
            <a:spLocks noChangeArrowheads="1"/>
          </p:cNvSpPr>
          <p:nvPr/>
        </p:nvSpPr>
        <p:spPr bwMode="auto">
          <a:xfrm>
            <a:off x="5819775" y="4613275"/>
            <a:ext cx="77152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emergency stop</a:t>
            </a:r>
          </a:p>
        </p:txBody>
      </p:sp>
      <p:sp>
        <p:nvSpPr>
          <p:cNvPr id="175190" name="Text Box 86"/>
          <p:cNvSpPr txBox="1">
            <a:spLocks noChangeArrowheads="1"/>
          </p:cNvSpPr>
          <p:nvPr/>
        </p:nvSpPr>
        <p:spPr bwMode="auto">
          <a:xfrm>
            <a:off x="6400800" y="4992688"/>
            <a:ext cx="63817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power on/off</a:t>
            </a:r>
          </a:p>
        </p:txBody>
      </p:sp>
      <p:sp>
        <p:nvSpPr>
          <p:cNvPr id="175191" name="Text Box 87"/>
          <p:cNvSpPr txBox="1">
            <a:spLocks noChangeArrowheads="1"/>
          </p:cNvSpPr>
          <p:nvPr/>
        </p:nvSpPr>
        <p:spPr bwMode="auto">
          <a:xfrm>
            <a:off x="3389313" y="4627563"/>
            <a:ext cx="1154112"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Linux processes start/stop</a:t>
            </a:r>
          </a:p>
        </p:txBody>
      </p:sp>
      <p:sp>
        <p:nvSpPr>
          <p:cNvPr id="175192" name="Text Box 88"/>
          <p:cNvSpPr txBox="1">
            <a:spLocks noChangeArrowheads="1"/>
          </p:cNvSpPr>
          <p:nvPr/>
        </p:nvSpPr>
        <p:spPr bwMode="auto">
          <a:xfrm>
            <a:off x="2336800" y="4627563"/>
            <a:ext cx="592138"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heart beats</a:t>
            </a:r>
          </a:p>
        </p:txBody>
      </p:sp>
      <p:sp>
        <p:nvSpPr>
          <p:cNvPr id="175193" name="Rectangle 89"/>
          <p:cNvSpPr>
            <a:spLocks noChangeArrowheads="1"/>
          </p:cNvSpPr>
          <p:nvPr/>
        </p:nvSpPr>
        <p:spPr bwMode="auto">
          <a:xfrm>
            <a:off x="6226175" y="4892675"/>
            <a:ext cx="203200" cy="6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175194" name="AutoShape 90"/>
          <p:cNvCxnSpPr>
            <a:cxnSpLocks noChangeShapeType="1"/>
          </p:cNvCxnSpPr>
          <p:nvPr/>
        </p:nvCxnSpPr>
        <p:spPr bwMode="auto">
          <a:xfrm>
            <a:off x="2703513" y="1577975"/>
            <a:ext cx="2509837" cy="344488"/>
          </a:xfrm>
          <a:prstGeom prst="bentConnector3">
            <a:avLst>
              <a:gd name="adj1" fmla="val 84079"/>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95" name="AutoShape 91"/>
          <p:cNvSpPr>
            <a:spLocks noChangeArrowheads="1"/>
          </p:cNvSpPr>
          <p:nvPr/>
        </p:nvSpPr>
        <p:spPr bwMode="auto">
          <a:xfrm>
            <a:off x="2689225" y="1557338"/>
            <a:ext cx="41275"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96" name="Text Box 92"/>
          <p:cNvSpPr txBox="1">
            <a:spLocks noChangeArrowheads="1"/>
          </p:cNvSpPr>
          <p:nvPr/>
        </p:nvSpPr>
        <p:spPr bwMode="auto">
          <a:xfrm>
            <a:off x="2100263" y="933450"/>
            <a:ext cx="4762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corridor</a:t>
            </a:r>
          </a:p>
        </p:txBody>
      </p:sp>
      <p:sp>
        <p:nvSpPr>
          <p:cNvPr id="175197" name="Text Box 93"/>
          <p:cNvSpPr txBox="1">
            <a:spLocks noChangeArrowheads="1"/>
          </p:cNvSpPr>
          <p:nvPr/>
        </p:nvSpPr>
        <p:spPr bwMode="auto">
          <a:xfrm>
            <a:off x="466725" y="457200"/>
            <a:ext cx="7870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a:solidFill>
                  <a:srgbClr val="FFFF00"/>
                </a:solidFill>
                <a:latin typeface="Arial" panose="020B0604020202020204" pitchFamily="34" charset="0"/>
              </a:rPr>
              <a:t>    SENSOR INTERFACE                  PERCEPTION                  PLANNING&amp;CONTROL          USER INTERFACE</a:t>
            </a:r>
          </a:p>
        </p:txBody>
      </p:sp>
      <p:sp>
        <p:nvSpPr>
          <p:cNvPr id="175198" name="Text Box 94"/>
          <p:cNvSpPr txBox="1">
            <a:spLocks noChangeArrowheads="1"/>
          </p:cNvSpPr>
          <p:nvPr/>
        </p:nvSpPr>
        <p:spPr bwMode="auto">
          <a:xfrm>
            <a:off x="7073900" y="2316163"/>
            <a:ext cx="1055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a:solidFill>
                  <a:srgbClr val="FFFF00"/>
                </a:solidFill>
                <a:latin typeface="Arial" panose="020B0604020202020204" pitchFamily="34" charset="0"/>
              </a:rPr>
              <a:t>VEHICLE</a:t>
            </a:r>
          </a:p>
          <a:p>
            <a:pPr algn="ctr" eaLnBrk="1" hangingPunct="1"/>
            <a:r>
              <a:rPr lang="en-US" altLang="en-US" sz="1200" b="1">
                <a:solidFill>
                  <a:srgbClr val="FFFF00"/>
                </a:solidFill>
                <a:latin typeface="Arial" panose="020B0604020202020204" pitchFamily="34" charset="0"/>
              </a:rPr>
              <a:t>INTERFACE</a:t>
            </a:r>
          </a:p>
        </p:txBody>
      </p:sp>
      <p:sp>
        <p:nvSpPr>
          <p:cNvPr id="175199" name="Text Box 95"/>
          <p:cNvSpPr txBox="1">
            <a:spLocks noChangeArrowheads="1"/>
          </p:cNvSpPr>
          <p:nvPr/>
        </p:nvSpPr>
        <p:spPr bwMode="auto">
          <a:xfrm>
            <a:off x="2898775" y="1438275"/>
            <a:ext cx="15938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RDDF corridor (smoothed and original)</a:t>
            </a:r>
          </a:p>
        </p:txBody>
      </p:sp>
      <p:sp>
        <p:nvSpPr>
          <p:cNvPr id="175200" name="AutoShape 96"/>
          <p:cNvSpPr>
            <a:spLocks noChangeArrowheads="1"/>
          </p:cNvSpPr>
          <p:nvPr/>
        </p:nvSpPr>
        <p:spPr bwMode="auto">
          <a:xfrm>
            <a:off x="4989513" y="2901950"/>
            <a:ext cx="41275"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01" name="Rectangle 97"/>
          <p:cNvSpPr>
            <a:spLocks noChangeArrowheads="1"/>
          </p:cNvSpPr>
          <p:nvPr/>
        </p:nvSpPr>
        <p:spPr bwMode="auto">
          <a:xfrm>
            <a:off x="2916238" y="1876425"/>
            <a:ext cx="142875" cy="10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175202" name="AutoShape 98"/>
          <p:cNvCxnSpPr>
            <a:cxnSpLocks noChangeShapeType="1"/>
            <a:stCxn id="175144" idx="3"/>
            <a:endCxn id="175185" idx="1"/>
          </p:cNvCxnSpPr>
          <p:nvPr/>
        </p:nvCxnSpPr>
        <p:spPr bwMode="auto">
          <a:xfrm flipV="1">
            <a:off x="6429375" y="3533775"/>
            <a:ext cx="606425" cy="1468438"/>
          </a:xfrm>
          <a:prstGeom prst="bentConnector3">
            <a:avLst>
              <a:gd name="adj1" fmla="val 50000"/>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03" name="Text Box 99"/>
          <p:cNvSpPr txBox="1">
            <a:spLocks noChangeArrowheads="1"/>
          </p:cNvSpPr>
          <p:nvPr/>
        </p:nvSpPr>
        <p:spPr bwMode="auto">
          <a:xfrm>
            <a:off x="2106613" y="4894263"/>
            <a:ext cx="2498725"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Process controller</a:t>
            </a:r>
          </a:p>
        </p:txBody>
      </p:sp>
      <p:cxnSp>
        <p:nvCxnSpPr>
          <p:cNvPr id="175204" name="AutoShape 100"/>
          <p:cNvCxnSpPr>
            <a:cxnSpLocks noChangeShapeType="1"/>
            <a:stCxn id="175203" idx="3"/>
            <a:endCxn id="175144" idx="1"/>
          </p:cNvCxnSpPr>
          <p:nvPr/>
        </p:nvCxnSpPr>
        <p:spPr bwMode="auto">
          <a:xfrm>
            <a:off x="4605338" y="5002213"/>
            <a:ext cx="608012" cy="0"/>
          </a:xfrm>
          <a:prstGeom prst="straightConnector1">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05" name="Text Box 101"/>
          <p:cNvSpPr txBox="1">
            <a:spLocks noChangeArrowheads="1"/>
          </p:cNvSpPr>
          <p:nvPr/>
        </p:nvSpPr>
        <p:spPr bwMode="auto">
          <a:xfrm>
            <a:off x="806450" y="5308600"/>
            <a:ext cx="954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a:solidFill>
                  <a:srgbClr val="FFFF00"/>
                </a:solidFill>
                <a:latin typeface="Arial" panose="020B0604020202020204" pitchFamily="34" charset="0"/>
              </a:rPr>
              <a:t>GLOBAL</a:t>
            </a:r>
          </a:p>
          <a:p>
            <a:pPr algn="ctr" eaLnBrk="1" hangingPunct="1"/>
            <a:r>
              <a:rPr lang="en-US" altLang="en-US" sz="1200" b="1">
                <a:solidFill>
                  <a:srgbClr val="FFFF00"/>
                </a:solidFill>
                <a:latin typeface="Arial" panose="020B0604020202020204" pitchFamily="34" charset="0"/>
              </a:rPr>
              <a:t>SERVICES</a:t>
            </a:r>
          </a:p>
        </p:txBody>
      </p:sp>
      <p:grpSp>
        <p:nvGrpSpPr>
          <p:cNvPr id="175206" name="Group 102"/>
          <p:cNvGrpSpPr>
            <a:grpSpLocks/>
          </p:cNvGrpSpPr>
          <p:nvPr/>
        </p:nvGrpSpPr>
        <p:grpSpPr bwMode="auto">
          <a:xfrm>
            <a:off x="620713" y="382588"/>
            <a:ext cx="7747000" cy="5840412"/>
            <a:chOff x="391" y="534"/>
            <a:chExt cx="4880" cy="3679"/>
          </a:xfrm>
        </p:grpSpPr>
        <p:sp>
          <p:nvSpPr>
            <p:cNvPr id="175207" name="Freeform 103"/>
            <p:cNvSpPr>
              <a:spLocks/>
            </p:cNvSpPr>
            <p:nvPr/>
          </p:nvSpPr>
          <p:spPr bwMode="auto">
            <a:xfrm>
              <a:off x="4347" y="1725"/>
              <a:ext cx="924" cy="383"/>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08" name="Freeform 104"/>
            <p:cNvSpPr>
              <a:spLocks/>
            </p:cNvSpPr>
            <p:nvPr/>
          </p:nvSpPr>
          <p:spPr bwMode="auto">
            <a:xfrm>
              <a:off x="391" y="534"/>
              <a:ext cx="1221" cy="255"/>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09" name="Freeform 105"/>
            <p:cNvSpPr>
              <a:spLocks/>
            </p:cNvSpPr>
            <p:nvPr/>
          </p:nvSpPr>
          <p:spPr bwMode="auto">
            <a:xfrm>
              <a:off x="1697" y="534"/>
              <a:ext cx="1204" cy="255"/>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10" name="Freeform 106"/>
            <p:cNvSpPr>
              <a:spLocks/>
            </p:cNvSpPr>
            <p:nvPr/>
          </p:nvSpPr>
          <p:spPr bwMode="auto">
            <a:xfrm>
              <a:off x="2986" y="534"/>
              <a:ext cx="1221" cy="255"/>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11" name="Freeform 107"/>
            <p:cNvSpPr>
              <a:spLocks/>
            </p:cNvSpPr>
            <p:nvPr/>
          </p:nvSpPr>
          <p:spPr bwMode="auto">
            <a:xfrm>
              <a:off x="4305" y="534"/>
              <a:ext cx="966" cy="255"/>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12" name="Freeform 108"/>
            <p:cNvSpPr>
              <a:spLocks/>
            </p:cNvSpPr>
            <p:nvPr/>
          </p:nvSpPr>
          <p:spPr bwMode="auto">
            <a:xfrm rot="-5400000">
              <a:off x="327" y="3341"/>
              <a:ext cx="936" cy="808"/>
            </a:xfrm>
            <a:custGeom>
              <a:avLst/>
              <a:gdLst>
                <a:gd name="T0" fmla="*/ 0 w 1488"/>
                <a:gd name="T1" fmla="*/ 336 h 336"/>
                <a:gd name="T2" fmla="*/ 0 w 1488"/>
                <a:gd name="T3" fmla="*/ 0 h 336"/>
                <a:gd name="T4" fmla="*/ 1488 w 1488"/>
                <a:gd name="T5" fmla="*/ 0 h 336"/>
                <a:gd name="T6" fmla="*/ 1488 w 1488"/>
                <a:gd name="T7" fmla="*/ 336 h 336"/>
              </a:gdLst>
              <a:ahLst/>
              <a:cxnLst>
                <a:cxn ang="0">
                  <a:pos x="T0" y="T1"/>
                </a:cxn>
                <a:cxn ang="0">
                  <a:pos x="T2" y="T3"/>
                </a:cxn>
                <a:cxn ang="0">
                  <a:pos x="T4" y="T5"/>
                </a:cxn>
                <a:cxn ang="0">
                  <a:pos x="T6" y="T7"/>
                </a:cxn>
              </a:cxnLst>
              <a:rect l="0" t="0" r="r" b="b"/>
              <a:pathLst>
                <a:path w="1488" h="336">
                  <a:moveTo>
                    <a:pt x="0" y="336"/>
                  </a:moveTo>
                  <a:lnTo>
                    <a:pt x="0" y="0"/>
                  </a:lnTo>
                  <a:lnTo>
                    <a:pt x="1488" y="0"/>
                  </a:lnTo>
                  <a:lnTo>
                    <a:pt x="1488" y="336"/>
                  </a:lnTo>
                </a:path>
              </a:pathLst>
            </a:custGeom>
            <a:noFill/>
            <a:ln w="19050"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75213" name="Text Box 109"/>
          <p:cNvSpPr txBox="1">
            <a:spLocks noChangeArrowheads="1"/>
          </p:cNvSpPr>
          <p:nvPr/>
        </p:nvSpPr>
        <p:spPr bwMode="auto">
          <a:xfrm>
            <a:off x="4583113" y="4838700"/>
            <a:ext cx="6540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health status</a:t>
            </a:r>
          </a:p>
        </p:txBody>
      </p:sp>
      <p:grpSp>
        <p:nvGrpSpPr>
          <p:cNvPr id="175214" name="Group 110"/>
          <p:cNvGrpSpPr>
            <a:grpSpLocks/>
          </p:cNvGrpSpPr>
          <p:nvPr/>
        </p:nvGrpSpPr>
        <p:grpSpPr bwMode="auto">
          <a:xfrm>
            <a:off x="7037388" y="3067050"/>
            <a:ext cx="79375" cy="204788"/>
            <a:chOff x="4801" y="2177"/>
            <a:chExt cx="56" cy="276"/>
          </a:xfrm>
        </p:grpSpPr>
        <p:sp>
          <p:nvSpPr>
            <p:cNvPr id="175215" name="Rectangle 111"/>
            <p:cNvSpPr>
              <a:spLocks noChangeArrowheads="1"/>
            </p:cNvSpPr>
            <p:nvPr/>
          </p:nvSpPr>
          <p:spPr bwMode="auto">
            <a:xfrm>
              <a:off x="4801" y="2234"/>
              <a:ext cx="56" cy="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16" name="Rectangle 112"/>
            <p:cNvSpPr>
              <a:spLocks noChangeArrowheads="1"/>
            </p:cNvSpPr>
            <p:nvPr/>
          </p:nvSpPr>
          <p:spPr bwMode="auto">
            <a:xfrm>
              <a:off x="4801" y="2291"/>
              <a:ext cx="56" cy="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17" name="Rectangle 113"/>
            <p:cNvSpPr>
              <a:spLocks noChangeArrowheads="1"/>
            </p:cNvSpPr>
            <p:nvPr/>
          </p:nvSpPr>
          <p:spPr bwMode="auto">
            <a:xfrm>
              <a:off x="4801" y="2343"/>
              <a:ext cx="56" cy="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18" name="Rectangle 114"/>
            <p:cNvSpPr>
              <a:spLocks noChangeArrowheads="1"/>
            </p:cNvSpPr>
            <p:nvPr/>
          </p:nvSpPr>
          <p:spPr bwMode="auto">
            <a:xfrm>
              <a:off x="4801" y="2397"/>
              <a:ext cx="56" cy="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19" name="Rectangle 115"/>
            <p:cNvSpPr>
              <a:spLocks noChangeArrowheads="1"/>
            </p:cNvSpPr>
            <p:nvPr/>
          </p:nvSpPr>
          <p:spPr bwMode="auto">
            <a:xfrm>
              <a:off x="4801" y="2177"/>
              <a:ext cx="56" cy="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cxnSp>
        <p:nvCxnSpPr>
          <p:cNvPr id="175220" name="AutoShape 116"/>
          <p:cNvCxnSpPr>
            <a:cxnSpLocks noChangeShapeType="1"/>
            <a:stCxn id="175186" idx="4"/>
            <a:endCxn id="175215" idx="1"/>
          </p:cNvCxnSpPr>
          <p:nvPr/>
        </p:nvCxnSpPr>
        <p:spPr bwMode="auto">
          <a:xfrm rot="16200000" flipH="1">
            <a:off x="6008688" y="2101850"/>
            <a:ext cx="1801812" cy="255588"/>
          </a:xfrm>
          <a:prstGeom prst="bentConnector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21" name="Text Box 117"/>
          <p:cNvSpPr txBox="1">
            <a:spLocks noChangeArrowheads="1"/>
          </p:cNvSpPr>
          <p:nvPr/>
        </p:nvSpPr>
        <p:spPr bwMode="auto">
          <a:xfrm>
            <a:off x="4168775" y="5114925"/>
            <a:ext cx="34131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data</a:t>
            </a:r>
          </a:p>
        </p:txBody>
      </p:sp>
      <p:sp>
        <p:nvSpPr>
          <p:cNvPr id="175222" name="Text Box 118"/>
          <p:cNvSpPr txBox="1">
            <a:spLocks noChangeArrowheads="1"/>
          </p:cNvSpPr>
          <p:nvPr/>
        </p:nvSpPr>
        <p:spPr bwMode="auto">
          <a:xfrm>
            <a:off x="2106613" y="5405438"/>
            <a:ext cx="4322762"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Data logger</a:t>
            </a:r>
          </a:p>
        </p:txBody>
      </p:sp>
      <p:sp>
        <p:nvSpPr>
          <p:cNvPr id="175223" name="Text Box 119"/>
          <p:cNvSpPr txBox="1">
            <a:spLocks noChangeArrowheads="1"/>
          </p:cNvSpPr>
          <p:nvPr/>
        </p:nvSpPr>
        <p:spPr bwMode="auto">
          <a:xfrm>
            <a:off x="7035800" y="5405438"/>
            <a:ext cx="1216025" cy="2159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File system</a:t>
            </a:r>
          </a:p>
        </p:txBody>
      </p:sp>
      <p:cxnSp>
        <p:nvCxnSpPr>
          <p:cNvPr id="175224" name="AutoShape 120"/>
          <p:cNvCxnSpPr>
            <a:cxnSpLocks noChangeShapeType="1"/>
            <a:stCxn id="175222" idx="3"/>
            <a:endCxn id="175223" idx="1"/>
          </p:cNvCxnSpPr>
          <p:nvPr/>
        </p:nvCxnSpPr>
        <p:spPr bwMode="auto">
          <a:xfrm>
            <a:off x="6429375" y="5513388"/>
            <a:ext cx="606425" cy="0"/>
          </a:xfrm>
          <a:prstGeom prst="straightConnector1">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25" name="Line 121"/>
          <p:cNvSpPr>
            <a:spLocks noChangeShapeType="1"/>
          </p:cNvSpPr>
          <p:nvPr/>
        </p:nvSpPr>
        <p:spPr bwMode="auto">
          <a:xfrm>
            <a:off x="7646988" y="5794375"/>
            <a:ext cx="0" cy="147638"/>
          </a:xfrm>
          <a:prstGeom prst="line">
            <a:avLst/>
          </a:prstGeom>
          <a:noFill/>
          <a:ln w="952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26" name="Line 122"/>
          <p:cNvSpPr>
            <a:spLocks noChangeShapeType="1"/>
          </p:cNvSpPr>
          <p:nvPr/>
        </p:nvSpPr>
        <p:spPr bwMode="auto">
          <a:xfrm>
            <a:off x="3930650" y="4741863"/>
            <a:ext cx="0" cy="146050"/>
          </a:xfrm>
          <a:prstGeom prst="line">
            <a:avLst/>
          </a:prstGeom>
          <a:noFill/>
          <a:ln w="952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27" name="Line 123"/>
          <p:cNvSpPr>
            <a:spLocks noChangeShapeType="1"/>
          </p:cNvSpPr>
          <p:nvPr/>
        </p:nvSpPr>
        <p:spPr bwMode="auto">
          <a:xfrm>
            <a:off x="2646363" y="4741863"/>
            <a:ext cx="0" cy="14605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28" name="Line 124"/>
          <p:cNvSpPr>
            <a:spLocks noChangeShapeType="1"/>
          </p:cNvSpPr>
          <p:nvPr/>
        </p:nvSpPr>
        <p:spPr bwMode="auto">
          <a:xfrm>
            <a:off x="4335463" y="5257800"/>
            <a:ext cx="0" cy="14605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29" name="Line 125"/>
          <p:cNvSpPr>
            <a:spLocks noChangeShapeType="1"/>
          </p:cNvSpPr>
          <p:nvPr/>
        </p:nvSpPr>
        <p:spPr bwMode="auto">
          <a:xfrm>
            <a:off x="3794125" y="5794375"/>
            <a:ext cx="0" cy="14763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30" name="Text Box 126"/>
          <p:cNvSpPr txBox="1">
            <a:spLocks noChangeArrowheads="1"/>
          </p:cNvSpPr>
          <p:nvPr/>
        </p:nvSpPr>
        <p:spPr bwMode="auto">
          <a:xfrm>
            <a:off x="3260725" y="5653088"/>
            <a:ext cx="10985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Communication requests</a:t>
            </a:r>
          </a:p>
        </p:txBody>
      </p:sp>
      <p:sp>
        <p:nvSpPr>
          <p:cNvPr id="175231" name="Text Box 127"/>
          <p:cNvSpPr txBox="1">
            <a:spLocks noChangeArrowheads="1"/>
          </p:cNvSpPr>
          <p:nvPr/>
        </p:nvSpPr>
        <p:spPr bwMode="auto">
          <a:xfrm>
            <a:off x="2901950" y="3097213"/>
            <a:ext cx="121761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vehicle state (pose, velocity)</a:t>
            </a:r>
          </a:p>
        </p:txBody>
      </p:sp>
      <p:sp>
        <p:nvSpPr>
          <p:cNvPr id="175232" name="Rectangle 128"/>
          <p:cNvSpPr>
            <a:spLocks noChangeArrowheads="1"/>
          </p:cNvSpPr>
          <p:nvPr/>
        </p:nvSpPr>
        <p:spPr bwMode="auto">
          <a:xfrm>
            <a:off x="2914650" y="3981450"/>
            <a:ext cx="77788" cy="7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33" name="Text Box 129"/>
          <p:cNvSpPr txBox="1">
            <a:spLocks noChangeArrowheads="1"/>
          </p:cNvSpPr>
          <p:nvPr/>
        </p:nvSpPr>
        <p:spPr bwMode="auto">
          <a:xfrm>
            <a:off x="688975" y="4459288"/>
            <a:ext cx="1214438"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Brake/steering</a:t>
            </a:r>
          </a:p>
        </p:txBody>
      </p:sp>
      <p:cxnSp>
        <p:nvCxnSpPr>
          <p:cNvPr id="175234" name="AutoShape 130"/>
          <p:cNvCxnSpPr>
            <a:cxnSpLocks noChangeShapeType="1"/>
          </p:cNvCxnSpPr>
          <p:nvPr/>
        </p:nvCxnSpPr>
        <p:spPr bwMode="auto">
          <a:xfrm flipV="1">
            <a:off x="1909763" y="2992438"/>
            <a:ext cx="3305175" cy="1576387"/>
          </a:xfrm>
          <a:prstGeom prst="bentConnector3">
            <a:avLst>
              <a:gd name="adj1" fmla="val 91102"/>
            </a:avLst>
          </a:prstGeom>
          <a:noFill/>
          <a:ln w="9525">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35" name="Line 131"/>
          <p:cNvSpPr>
            <a:spLocks noChangeShapeType="1"/>
          </p:cNvSpPr>
          <p:nvPr/>
        </p:nvSpPr>
        <p:spPr bwMode="auto">
          <a:xfrm>
            <a:off x="4914900" y="3495675"/>
            <a:ext cx="29845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36" name="AutoShape 132"/>
          <p:cNvSpPr>
            <a:spLocks noChangeArrowheads="1"/>
          </p:cNvSpPr>
          <p:nvPr/>
        </p:nvSpPr>
        <p:spPr bwMode="auto">
          <a:xfrm>
            <a:off x="4899025" y="3476625"/>
            <a:ext cx="41275"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37" name="Text Box 133"/>
          <p:cNvSpPr txBox="1">
            <a:spLocks noChangeArrowheads="1"/>
          </p:cNvSpPr>
          <p:nvPr/>
        </p:nvSpPr>
        <p:spPr bwMode="auto">
          <a:xfrm>
            <a:off x="4545013" y="5653088"/>
            <a:ext cx="1109662"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Communication channels</a:t>
            </a:r>
          </a:p>
        </p:txBody>
      </p:sp>
      <p:sp>
        <p:nvSpPr>
          <p:cNvPr id="175238" name="Line 134"/>
          <p:cNvSpPr>
            <a:spLocks noChangeShapeType="1"/>
          </p:cNvSpPr>
          <p:nvPr/>
        </p:nvSpPr>
        <p:spPr bwMode="auto">
          <a:xfrm>
            <a:off x="5078413" y="5794375"/>
            <a:ext cx="0" cy="147638"/>
          </a:xfrm>
          <a:prstGeom prst="line">
            <a:avLst/>
          </a:prstGeom>
          <a:noFill/>
          <a:ln w="952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39" name="Text Box 135"/>
          <p:cNvSpPr txBox="1">
            <a:spLocks noChangeArrowheads="1"/>
          </p:cNvSpPr>
          <p:nvPr/>
        </p:nvSpPr>
        <p:spPr bwMode="auto">
          <a:xfrm>
            <a:off x="2106613" y="5942013"/>
            <a:ext cx="4322762"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Inter-process communication (IPC) server</a:t>
            </a:r>
          </a:p>
        </p:txBody>
      </p:sp>
      <p:sp>
        <p:nvSpPr>
          <p:cNvPr id="175240" name="Text Box 136"/>
          <p:cNvSpPr txBox="1">
            <a:spLocks noChangeArrowheads="1"/>
          </p:cNvSpPr>
          <p:nvPr/>
        </p:nvSpPr>
        <p:spPr bwMode="auto">
          <a:xfrm>
            <a:off x="7035800" y="5942013"/>
            <a:ext cx="1212850" cy="217487"/>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1" hangingPunct="1"/>
            <a:r>
              <a:rPr lang="en-US" altLang="en-US" sz="900" b="1">
                <a:latin typeface="Arial" panose="020B0604020202020204" pitchFamily="34" charset="0"/>
              </a:rPr>
              <a:t>Time server</a:t>
            </a:r>
          </a:p>
        </p:txBody>
      </p:sp>
      <p:sp>
        <p:nvSpPr>
          <p:cNvPr id="175241" name="Line 137"/>
          <p:cNvSpPr>
            <a:spLocks noChangeShapeType="1"/>
          </p:cNvSpPr>
          <p:nvPr/>
        </p:nvSpPr>
        <p:spPr bwMode="auto">
          <a:xfrm>
            <a:off x="4833938" y="2862263"/>
            <a:ext cx="376237"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242" name="AutoShape 138"/>
          <p:cNvSpPr>
            <a:spLocks noChangeArrowheads="1"/>
          </p:cNvSpPr>
          <p:nvPr/>
        </p:nvSpPr>
        <p:spPr bwMode="auto">
          <a:xfrm>
            <a:off x="4800600" y="2843213"/>
            <a:ext cx="41275" cy="41275"/>
          </a:xfrm>
          <a:prstGeom prst="flowChartConnector">
            <a:avLst/>
          </a:prstGeom>
          <a:solidFill>
            <a:schemeClr val="bg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243" name="Text Box 139"/>
          <p:cNvSpPr txBox="1">
            <a:spLocks noChangeArrowheads="1"/>
          </p:cNvSpPr>
          <p:nvPr/>
        </p:nvSpPr>
        <p:spPr bwMode="auto">
          <a:xfrm>
            <a:off x="4144963" y="1827213"/>
            <a:ext cx="60007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00" b="1">
                <a:solidFill>
                  <a:schemeClr val="bg1"/>
                </a:solidFill>
                <a:latin typeface="Arial" panose="020B0604020202020204" pitchFamily="34" charset="0"/>
              </a:rPr>
              <a:t>road center</a:t>
            </a:r>
          </a:p>
        </p:txBody>
      </p:sp>
      <p:sp>
        <p:nvSpPr>
          <p:cNvPr id="175244" name="Rectangle 140"/>
          <p:cNvSpPr>
            <a:spLocks noChangeArrowheads="1"/>
          </p:cNvSpPr>
          <p:nvPr/>
        </p:nvSpPr>
        <p:spPr bwMode="auto">
          <a:xfrm>
            <a:off x="614363" y="407988"/>
            <a:ext cx="1928812" cy="4305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Slide Number Placeholder 1"/>
          <p:cNvSpPr>
            <a:spLocks noGrp="1"/>
          </p:cNvSpPr>
          <p:nvPr>
            <p:ph type="sldNum" sz="quarter" idx="12"/>
          </p:nvPr>
        </p:nvSpPr>
        <p:spPr/>
        <p:txBody>
          <a:bodyPr/>
          <a:lstStyle/>
          <a:p>
            <a:fld id="{75DE0AE9-3042-456A-A262-67C0F01767F0}" type="slidenum">
              <a:rPr lang="en-US" smtClean="0"/>
              <a:pPr/>
              <a:t>25</a:t>
            </a:fld>
            <a:endParaRPr lang="en-US"/>
          </a:p>
        </p:txBody>
      </p:sp>
    </p:spTree>
    <p:extLst>
      <p:ext uri="{BB962C8B-B14F-4D97-AF65-F5344CB8AC3E}">
        <p14:creationId xmlns:p14="http://schemas.microsoft.com/office/powerpoint/2010/main" val="26012677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7154" name="Picture 2" descr="snapshot-planner3"/>
          <p:cNvPicPr>
            <a:picLocks noChangeAspect="1" noChangeArrowheads="1"/>
          </p:cNvPicPr>
          <p:nvPr/>
        </p:nvPicPr>
        <p:blipFill>
          <a:blip r:embed="rId3">
            <a:extLst>
              <a:ext uri="{28A0092B-C50C-407E-A947-70E740481C1C}">
                <a14:useLocalDpi xmlns:a14="http://schemas.microsoft.com/office/drawing/2010/main" val="0"/>
              </a:ext>
            </a:extLst>
          </a:blip>
          <a:srcRect t="4788" r="27345" b="46085"/>
          <a:stretch>
            <a:fillRect/>
          </a:stretch>
        </p:blipFill>
        <p:spPr bwMode="auto">
          <a:xfrm>
            <a:off x="1000125" y="800323"/>
            <a:ext cx="7305675" cy="552427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5DE0AE9-3042-456A-A262-67C0F01767F0}" type="slidenum">
              <a:rPr lang="en-US" smtClean="0"/>
              <a:pPr/>
              <a:t>26</a:t>
            </a:fld>
            <a:endParaRPr lang="en-US"/>
          </a:p>
        </p:txBody>
      </p:sp>
    </p:spTree>
    <p:extLst>
      <p:ext uri="{BB962C8B-B14F-4D97-AF65-F5344CB8AC3E}">
        <p14:creationId xmlns:p14="http://schemas.microsoft.com/office/powerpoint/2010/main" val="6012920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09600" y="0"/>
            <a:ext cx="7772400" cy="609600"/>
          </a:xfrm>
        </p:spPr>
        <p:txBody>
          <a:bodyPr>
            <a:normAutofit/>
          </a:bodyPr>
          <a:lstStyle/>
          <a:p>
            <a:r>
              <a:rPr lang="en-US" altLang="en-US"/>
              <a:t>2004: Barstow, CA, to Primm, NV</a:t>
            </a:r>
          </a:p>
        </p:txBody>
      </p:sp>
      <p:sp>
        <p:nvSpPr>
          <p:cNvPr id="171011" name="Rectangle 3"/>
          <p:cNvSpPr>
            <a:spLocks noChangeArrowheads="1"/>
          </p:cNvSpPr>
          <p:nvPr/>
        </p:nvSpPr>
        <p:spPr bwMode="auto">
          <a:xfrm>
            <a:off x="0" y="6199188"/>
            <a:ext cx="9144000" cy="65881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800">
              <a:solidFill>
                <a:srgbClr val="0000FF"/>
              </a:solidFill>
              <a:latin typeface="Arial" panose="020B0604020202020204" pitchFamily="34" charset="0"/>
            </a:endParaRPr>
          </a:p>
        </p:txBody>
      </p:sp>
      <p:pic>
        <p:nvPicPr>
          <p:cNvPr id="171012" name="Picture 4" descr="The image “http://robots.stanford.edu/tmp/mqmapgend.gif” cannot be displayed, because it contains errors."/>
          <p:cNvPicPr>
            <a:picLocks noChangeAspect="1" noChangeArrowheads="1"/>
          </p:cNvPicPr>
          <p:nvPr/>
        </p:nvPicPr>
        <p:blipFill>
          <a:blip r:embed="rId3">
            <a:extLst>
              <a:ext uri="{28A0092B-C50C-407E-A947-70E740481C1C}">
                <a14:useLocalDpi xmlns:a14="http://schemas.microsoft.com/office/drawing/2010/main" val="0"/>
              </a:ext>
            </a:extLst>
          </a:blip>
          <a:srcRect t="20560" r="18947" b="5812"/>
          <a:stretch>
            <a:fillRect/>
          </a:stretch>
        </p:blipFill>
        <p:spPr bwMode="auto">
          <a:xfrm>
            <a:off x="1066800" y="533400"/>
            <a:ext cx="7878763" cy="5832475"/>
          </a:xfrm>
          <a:prstGeom prst="rect">
            <a:avLst/>
          </a:prstGeom>
          <a:noFill/>
          <a:extLst>
            <a:ext uri="{909E8E84-426E-40DD-AFC4-6F175D3DCCD1}">
              <a14:hiddenFill xmlns:a14="http://schemas.microsoft.com/office/drawing/2010/main">
                <a:solidFill>
                  <a:srgbClr val="FFFFFF"/>
                </a:solidFill>
              </a14:hiddenFill>
            </a:ext>
          </a:extLst>
        </p:spPr>
      </p:pic>
      <p:pic>
        <p:nvPicPr>
          <p:cNvPr id="171013" name="Picture 5" descr="trails_ridge_l"/>
          <p:cNvPicPr>
            <a:picLocks noChangeAspect="1" noChangeArrowheads="1"/>
          </p:cNvPicPr>
          <p:nvPr/>
        </p:nvPicPr>
        <p:blipFill>
          <a:blip r:embed="rId4" cstate="print">
            <a:extLst>
              <a:ext uri="{28A0092B-C50C-407E-A947-70E740481C1C}">
                <a14:useLocalDpi xmlns:a14="http://schemas.microsoft.com/office/drawing/2010/main" val="0"/>
              </a:ext>
            </a:extLst>
          </a:blip>
          <a:srcRect t="15286"/>
          <a:stretch>
            <a:fillRect/>
          </a:stretch>
        </p:blipFill>
        <p:spPr bwMode="auto">
          <a:xfrm>
            <a:off x="0" y="838200"/>
            <a:ext cx="2159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1014" name="Picture 6" descr="natural_obstruction_l"/>
          <p:cNvPicPr>
            <a:picLocks noChangeAspect="1" noChangeArrowheads="1"/>
          </p:cNvPicPr>
          <p:nvPr/>
        </p:nvPicPr>
        <p:blipFill>
          <a:blip r:embed="rId5" cstate="print">
            <a:extLst>
              <a:ext uri="{28A0092B-C50C-407E-A947-70E740481C1C}">
                <a14:useLocalDpi xmlns:a14="http://schemas.microsoft.com/office/drawing/2010/main" val="0"/>
              </a:ext>
            </a:extLst>
          </a:blip>
          <a:srcRect t="8571"/>
          <a:stretch>
            <a:fillRect/>
          </a:stretch>
        </p:blipFill>
        <p:spPr bwMode="auto">
          <a:xfrm>
            <a:off x="2209800" y="838200"/>
            <a:ext cx="200025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1015" name="Picture 7" descr="unsurfaced_winding"/>
          <p:cNvPicPr>
            <a:picLocks noChangeAspect="1" noChangeArrowheads="1"/>
          </p:cNvPicPr>
          <p:nvPr/>
        </p:nvPicPr>
        <p:blipFill>
          <a:blip r:embed="rId6">
            <a:extLst>
              <a:ext uri="{28A0092B-C50C-407E-A947-70E740481C1C}">
                <a14:useLocalDpi xmlns:a14="http://schemas.microsoft.com/office/drawing/2010/main" val="0"/>
              </a:ext>
            </a:extLst>
          </a:blip>
          <a:srcRect t="17455"/>
          <a:stretch>
            <a:fillRect/>
          </a:stretch>
        </p:blipFill>
        <p:spPr bwMode="auto">
          <a:xfrm>
            <a:off x="6029325" y="3124200"/>
            <a:ext cx="3114675" cy="1927225"/>
          </a:xfrm>
          <a:prstGeom prst="rect">
            <a:avLst/>
          </a:prstGeom>
          <a:noFill/>
          <a:extLst>
            <a:ext uri="{909E8E84-426E-40DD-AFC4-6F175D3DCCD1}">
              <a14:hiddenFill xmlns:a14="http://schemas.microsoft.com/office/drawing/2010/main">
                <a:solidFill>
                  <a:srgbClr val="FFFFFF"/>
                </a:solidFill>
              </a14:hiddenFill>
            </a:ext>
          </a:extLst>
        </p:spPr>
      </p:pic>
      <p:sp>
        <p:nvSpPr>
          <p:cNvPr id="171016" name="Rectangle 8"/>
          <p:cNvSpPr>
            <a:spLocks noChangeArrowheads="1"/>
          </p:cNvSpPr>
          <p:nvPr/>
        </p:nvSpPr>
        <p:spPr bwMode="auto">
          <a:xfrm>
            <a:off x="3810000" y="4267200"/>
            <a:ext cx="3541713" cy="2060575"/>
          </a:xfrm>
          <a:prstGeom prst="rect">
            <a:avLst/>
          </a:prstGeom>
          <a:gradFill rotWithShape="1">
            <a:gsLst>
              <a:gs pos="0">
                <a:srgbClr val="B2B2B2"/>
              </a:gs>
              <a:gs pos="100000">
                <a:srgbClr val="5F5F5F"/>
              </a:gs>
            </a:gsLst>
            <a:path path="rect">
              <a:fillToRect r="100000" b="100000"/>
            </a:path>
          </a:gra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bg1"/>
              </a:buClr>
              <a:buSzPct val="70000"/>
              <a:buFont typeface="Monotype Sorts" pitchFamily="2" charset="2"/>
              <a:buBlip>
                <a:blip r:embed="rId7"/>
              </a:buBlip>
            </a:pPr>
            <a:r>
              <a:rPr kumimoji="1" lang="en-US" altLang="en-US" sz="1600" b="1" dirty="0">
                <a:latin typeface="Arial" panose="020B0604020202020204" pitchFamily="34" charset="0"/>
              </a:rPr>
              <a:t>150 mile off-road robot race across the Mojave desert</a:t>
            </a:r>
          </a:p>
          <a:p>
            <a:pPr>
              <a:spcBef>
                <a:spcPct val="20000"/>
              </a:spcBef>
              <a:buClr>
                <a:schemeClr val="bg1"/>
              </a:buClr>
              <a:buSzPct val="70000"/>
              <a:buFont typeface="Monotype Sorts" pitchFamily="2" charset="2"/>
              <a:buBlip>
                <a:blip r:embed="rId7"/>
              </a:buBlip>
            </a:pPr>
            <a:r>
              <a:rPr kumimoji="1" lang="en-US" altLang="en-US" sz="1600" b="1" dirty="0">
                <a:latin typeface="Arial" panose="020B0604020202020204" pitchFamily="34" charset="0"/>
              </a:rPr>
              <a:t>Natural and manmade hazards</a:t>
            </a:r>
          </a:p>
          <a:p>
            <a:pPr>
              <a:spcBef>
                <a:spcPct val="20000"/>
              </a:spcBef>
              <a:buClr>
                <a:schemeClr val="bg1"/>
              </a:buClr>
              <a:buSzPct val="70000"/>
              <a:buFont typeface="Monotype Sorts" pitchFamily="2" charset="2"/>
              <a:buBlip>
                <a:blip r:embed="rId7"/>
              </a:buBlip>
            </a:pPr>
            <a:r>
              <a:rPr kumimoji="1" lang="en-US" altLang="en-US" sz="1600" b="1" dirty="0">
                <a:latin typeface="Arial" panose="020B0604020202020204" pitchFamily="34" charset="0"/>
              </a:rPr>
              <a:t>No driver, no remote control</a:t>
            </a:r>
          </a:p>
          <a:p>
            <a:pPr>
              <a:spcBef>
                <a:spcPct val="20000"/>
              </a:spcBef>
              <a:buClr>
                <a:schemeClr val="bg1"/>
              </a:buClr>
              <a:buSzPct val="70000"/>
              <a:buFont typeface="Monotype Sorts" pitchFamily="2" charset="2"/>
              <a:buBlip>
                <a:blip r:embed="rId7"/>
              </a:buBlip>
            </a:pPr>
            <a:r>
              <a:rPr kumimoji="1" lang="en-US" altLang="en-US" sz="1600" b="1" dirty="0">
                <a:latin typeface="Arial" panose="020B0604020202020204" pitchFamily="34" charset="0"/>
              </a:rPr>
              <a:t>No dynamic passing</a:t>
            </a:r>
          </a:p>
          <a:p>
            <a:pPr>
              <a:spcBef>
                <a:spcPct val="20000"/>
              </a:spcBef>
              <a:buClr>
                <a:schemeClr val="bg1"/>
              </a:buClr>
              <a:buSzPct val="70000"/>
              <a:buFont typeface="Monotype Sorts" pitchFamily="2" charset="2"/>
              <a:buBlip>
                <a:blip r:embed="rId7"/>
              </a:buBlip>
            </a:pPr>
            <a:r>
              <a:rPr kumimoji="1" lang="en-US" altLang="en-US" sz="1600" b="1" dirty="0">
                <a:latin typeface="Arial" panose="020B0604020202020204" pitchFamily="34" charset="0"/>
              </a:rPr>
              <a:t>Fastest vehicle wins the race (and 2 million dollar prize)</a:t>
            </a:r>
          </a:p>
        </p:txBody>
      </p:sp>
      <p:sp>
        <p:nvSpPr>
          <p:cNvPr id="2" name="Slide Number Placeholder 1"/>
          <p:cNvSpPr>
            <a:spLocks noGrp="1"/>
          </p:cNvSpPr>
          <p:nvPr>
            <p:ph type="sldNum" sz="quarter" idx="12"/>
          </p:nvPr>
        </p:nvSpPr>
        <p:spPr/>
        <p:txBody>
          <a:bodyPr/>
          <a:lstStyle/>
          <a:p>
            <a:fld id="{75DE0AE9-3042-456A-A262-67C0F01767F0}" type="slidenum">
              <a:rPr lang="en-US" smtClean="0"/>
              <a:pPr/>
              <a:t>27</a:t>
            </a:fld>
            <a:endParaRPr lang="en-US"/>
          </a:p>
        </p:txBody>
      </p:sp>
    </p:spTree>
    <p:extLst>
      <p:ext uri="{BB962C8B-B14F-4D97-AF65-F5344CB8AC3E}">
        <p14:creationId xmlns:p14="http://schemas.microsoft.com/office/powerpoint/2010/main" val="23450058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a:t>2005 Semi-Finalists: 43 Teams</a:t>
            </a:r>
          </a:p>
        </p:txBody>
      </p:sp>
      <p:pic>
        <p:nvPicPr>
          <p:cNvPr id="173059" name="Picture 3" descr="SemifinalistLo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795338"/>
            <a:ext cx="7702550" cy="5121275"/>
          </a:xfrm>
          <a:prstGeom prst="rect">
            <a:avLst/>
          </a:prstGeom>
          <a:noFill/>
          <a:extLst>
            <a:ext uri="{909E8E84-426E-40DD-AFC4-6F175D3DCCD1}">
              <a14:hiddenFill xmlns:a14="http://schemas.microsoft.com/office/drawing/2010/main">
                <a:solidFill>
                  <a:srgbClr val="FFFFFF"/>
                </a:solidFill>
              </a14:hiddenFill>
            </a:ext>
          </a:extLst>
        </p:spPr>
      </p:pic>
      <p:sp>
        <p:nvSpPr>
          <p:cNvPr id="173060" name="Rectangle 4"/>
          <p:cNvSpPr>
            <a:spLocks noChangeArrowheads="1"/>
          </p:cNvSpPr>
          <p:nvPr/>
        </p:nvSpPr>
        <p:spPr bwMode="auto">
          <a:xfrm>
            <a:off x="2732088" y="5235575"/>
            <a:ext cx="3767137" cy="7842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 name="Slide Number Placeholder 1"/>
          <p:cNvSpPr>
            <a:spLocks noGrp="1"/>
          </p:cNvSpPr>
          <p:nvPr>
            <p:ph type="sldNum" sz="quarter" idx="12"/>
          </p:nvPr>
        </p:nvSpPr>
        <p:spPr/>
        <p:txBody>
          <a:bodyPr/>
          <a:lstStyle/>
          <a:p>
            <a:fld id="{75DE0AE9-3042-456A-A262-67C0F01767F0}" type="slidenum">
              <a:rPr lang="en-US" smtClean="0"/>
              <a:pPr/>
              <a:t>28</a:t>
            </a:fld>
            <a:endParaRPr lang="en-US"/>
          </a:p>
        </p:txBody>
      </p:sp>
    </p:spTree>
    <p:extLst>
      <p:ext uri="{BB962C8B-B14F-4D97-AF65-F5344CB8AC3E}">
        <p14:creationId xmlns:p14="http://schemas.microsoft.com/office/powerpoint/2010/main" val="24174072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9202" name="RaceDay.wmv">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838200" y="619125"/>
            <a:ext cx="7504551"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5DE0AE9-3042-456A-A262-67C0F01767F0}" type="slidenum">
              <a:rPr lang="en-US" smtClean="0"/>
              <a:pPr/>
              <a:t>29</a:t>
            </a:fld>
            <a:endParaRPr lang="en-US"/>
          </a:p>
        </p:txBody>
      </p:sp>
    </p:spTree>
    <p:extLst>
      <p:ext uri="{BB962C8B-B14F-4D97-AF65-F5344CB8AC3E}">
        <p14:creationId xmlns:p14="http://schemas.microsoft.com/office/powerpoint/2010/main" val="2812479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349232" fill="hold"/>
                                        <p:tgtEl>
                                          <p:spTgt spid="17920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79202"/>
                </p:tgtEl>
              </p:cMediaNode>
            </p:video>
            <p:seq concurrent="1" nextAc="seek">
              <p:cTn id="8" restart="whenNotActive" fill="hold" evtFilter="cancelBubble" nodeType="interactiveSeq">
                <p:stCondLst>
                  <p:cond evt="onClick" delay="0">
                    <p:tgtEl>
                      <p:spTgt spid="17920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79202"/>
                                        </p:tgtEl>
                                      </p:cBhvr>
                                    </p:cmd>
                                  </p:childTnLst>
                                </p:cTn>
                              </p:par>
                            </p:childTnLst>
                          </p:cTn>
                        </p:par>
                      </p:childTnLst>
                    </p:cTn>
                  </p:par>
                </p:childTnLst>
              </p:cTn>
              <p:nextCondLst>
                <p:cond evt="onClick" delay="0">
                  <p:tgtEl>
                    <p:spTgt spid="17920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Trí</a:t>
            </a:r>
            <a:r>
              <a:rPr lang="en-US" dirty="0" smtClean="0"/>
              <a:t> </a:t>
            </a:r>
            <a:r>
              <a:rPr lang="en-US" dirty="0" err="1" smtClean="0"/>
              <a:t>tuệ</a:t>
            </a:r>
            <a:r>
              <a:rPr lang="en-US" dirty="0" smtClean="0"/>
              <a:t> </a:t>
            </a:r>
            <a:r>
              <a:rPr lang="en-US" dirty="0" err="1" smtClean="0"/>
              <a:t>nhân</a:t>
            </a:r>
            <a:r>
              <a:rPr lang="en-US" dirty="0" smtClean="0"/>
              <a:t> </a:t>
            </a:r>
            <a:r>
              <a:rPr lang="en-US" dirty="0" err="1" smtClean="0"/>
              <a:t>tạo</a:t>
            </a:r>
            <a:r>
              <a:rPr lang="en-US" dirty="0" smtClean="0"/>
              <a:t> </a:t>
            </a:r>
            <a:r>
              <a:rPr lang="en-US" dirty="0" err="1" smtClean="0"/>
              <a:t>là</a:t>
            </a:r>
            <a:r>
              <a:rPr lang="en-US" dirty="0" smtClean="0"/>
              <a:t> </a:t>
            </a:r>
            <a:r>
              <a:rPr lang="en-US" dirty="0" err="1" smtClean="0"/>
              <a:t>gì</a:t>
            </a:r>
            <a:r>
              <a:rPr lang="en-US" dirty="0" smtClean="0"/>
              <a:t>?</a:t>
            </a:r>
            <a:br>
              <a:rPr lang="en-US" dirty="0" smtClean="0"/>
            </a:br>
            <a:r>
              <a:rPr lang="en-US" dirty="0" smtClean="0"/>
              <a:t>Intelligence</a:t>
            </a:r>
            <a:r>
              <a:rPr lang="en-US" dirty="0"/>
              <a:t>?</a:t>
            </a:r>
            <a:endParaRPr lang="en-GB" dirty="0"/>
          </a:p>
        </p:txBody>
      </p:sp>
      <p:sp>
        <p:nvSpPr>
          <p:cNvPr id="3" name="Content Placeholder 2"/>
          <p:cNvSpPr>
            <a:spLocks noGrp="1"/>
          </p:cNvSpPr>
          <p:nvPr>
            <p:ph idx="1"/>
          </p:nvPr>
        </p:nvSpPr>
        <p:spPr/>
        <p:txBody>
          <a:bodyPr>
            <a:normAutofit/>
          </a:bodyPr>
          <a:lstStyle/>
          <a:p>
            <a:pPr>
              <a:lnSpc>
                <a:spcPct val="100000"/>
              </a:lnSpc>
              <a:spcBef>
                <a:spcPts val="600"/>
              </a:spcBef>
            </a:pPr>
            <a:r>
              <a:rPr lang="en-US" altLang="en-US" sz="2800" dirty="0"/>
              <a:t>“</a:t>
            </a:r>
            <a:r>
              <a:rPr lang="en-GB" altLang="en-US" sz="2800" dirty="0">
                <a:solidFill>
                  <a:srgbClr val="FF0000"/>
                </a:solidFill>
              </a:rPr>
              <a:t>T</a:t>
            </a:r>
            <a:r>
              <a:rPr lang="en-GB" sz="2800" dirty="0">
                <a:solidFill>
                  <a:srgbClr val="FF0000"/>
                </a:solidFill>
              </a:rPr>
              <a:t>he ability to learn or understand things or to deal with new or difficult situations</a:t>
            </a:r>
            <a:r>
              <a:rPr lang="en-US" altLang="en-US" sz="2800" dirty="0"/>
              <a:t>” (</a:t>
            </a:r>
            <a:r>
              <a:rPr lang="en-US" altLang="en-US" sz="2800" dirty="0" err="1"/>
              <a:t>Từ</a:t>
            </a:r>
            <a:r>
              <a:rPr lang="en-US" altLang="en-US" sz="2800" dirty="0"/>
              <a:t> </a:t>
            </a:r>
            <a:r>
              <a:rPr lang="en-US" altLang="en-US" sz="2800" dirty="0" err="1"/>
              <a:t>điển</a:t>
            </a:r>
            <a:r>
              <a:rPr lang="en-US" altLang="en-US" sz="2800" dirty="0"/>
              <a:t> </a:t>
            </a:r>
            <a:r>
              <a:rPr lang="en-US" altLang="en-US" sz="2800" dirty="0" err="1"/>
              <a:t>Websters</a:t>
            </a:r>
            <a:r>
              <a:rPr lang="en-US" altLang="en-US" sz="2800" dirty="0"/>
              <a:t>)</a:t>
            </a:r>
          </a:p>
          <a:p>
            <a:pPr>
              <a:lnSpc>
                <a:spcPct val="150000"/>
              </a:lnSpc>
            </a:pPr>
            <a:r>
              <a:rPr lang="en-US" altLang="en-US" sz="2800" dirty="0" err="1"/>
              <a:t>Cụ</a:t>
            </a:r>
            <a:r>
              <a:rPr lang="en-US" altLang="en-US" sz="2800" dirty="0"/>
              <a:t> </a:t>
            </a:r>
            <a:r>
              <a:rPr lang="en-US" altLang="en-US" sz="2800" dirty="0" err="1"/>
              <a:t>thể</a:t>
            </a:r>
            <a:r>
              <a:rPr lang="en-US" altLang="en-US" sz="2800" dirty="0"/>
              <a:t>:</a:t>
            </a:r>
          </a:p>
          <a:p>
            <a:pPr lvl="1">
              <a:lnSpc>
                <a:spcPct val="150000"/>
              </a:lnSpc>
              <a:buFont typeface="Wingdings" panose="05000000000000000000" pitchFamily="2" charset="2"/>
              <a:buChar char="ü"/>
            </a:pPr>
            <a:r>
              <a:rPr lang="en-US" altLang="en-US" sz="2400" dirty="0" err="1"/>
              <a:t>Khả</a:t>
            </a:r>
            <a:r>
              <a:rPr lang="en-US" altLang="en-US" sz="2400" dirty="0"/>
              <a:t> </a:t>
            </a:r>
            <a:r>
              <a:rPr lang="en-US" altLang="en-US" sz="2400" dirty="0" err="1"/>
              <a:t>năng</a:t>
            </a:r>
            <a:r>
              <a:rPr lang="en-US" altLang="en-US" sz="2400" dirty="0"/>
              <a:t> </a:t>
            </a:r>
            <a:r>
              <a:rPr lang="en-US" altLang="en-US" sz="2400" dirty="0" err="1"/>
              <a:t>giải</a:t>
            </a:r>
            <a:r>
              <a:rPr lang="en-US" altLang="en-US" sz="2400" dirty="0"/>
              <a:t> </a:t>
            </a:r>
            <a:r>
              <a:rPr lang="en-US" altLang="en-US" sz="2400" dirty="0" err="1"/>
              <a:t>quyết</a:t>
            </a:r>
            <a:r>
              <a:rPr lang="en-US" altLang="en-US" sz="2400" dirty="0"/>
              <a:t> </a:t>
            </a:r>
            <a:r>
              <a:rPr lang="en-US" altLang="en-US" sz="2400" dirty="0" err="1"/>
              <a:t>vấn</a:t>
            </a:r>
            <a:r>
              <a:rPr lang="en-US" altLang="en-US" sz="2400" dirty="0"/>
              <a:t> </a:t>
            </a:r>
            <a:r>
              <a:rPr lang="en-US" altLang="en-US" sz="2400" dirty="0" err="1"/>
              <a:t>đề</a:t>
            </a:r>
            <a:r>
              <a:rPr lang="en-US" altLang="en-US" sz="2400" dirty="0"/>
              <a:t> </a:t>
            </a:r>
            <a:r>
              <a:rPr lang="en-US" altLang="en-US" sz="2400" dirty="0" err="1"/>
              <a:t>mới</a:t>
            </a:r>
            <a:r>
              <a:rPr lang="en-US" altLang="en-US" sz="2400" dirty="0"/>
              <a:t> </a:t>
            </a:r>
            <a:r>
              <a:rPr lang="en-US" altLang="en-US" sz="2400" dirty="0" err="1"/>
              <a:t>lạ</a:t>
            </a:r>
            <a:endParaRPr lang="en-US" altLang="en-US" sz="2400" dirty="0"/>
          </a:p>
          <a:p>
            <a:pPr lvl="1">
              <a:lnSpc>
                <a:spcPct val="150000"/>
              </a:lnSpc>
              <a:buFont typeface="Wingdings" panose="05000000000000000000" pitchFamily="2" charset="2"/>
              <a:buChar char="ü"/>
            </a:pPr>
            <a:r>
              <a:rPr lang="en-US" altLang="en-US" sz="2400" dirty="0" err="1"/>
              <a:t>Khả</a:t>
            </a:r>
            <a:r>
              <a:rPr lang="en-US" altLang="en-US" sz="2400" dirty="0"/>
              <a:t> </a:t>
            </a:r>
            <a:r>
              <a:rPr lang="en-US" altLang="en-US" sz="2400" dirty="0" err="1"/>
              <a:t>năng</a:t>
            </a:r>
            <a:r>
              <a:rPr lang="en-US" altLang="en-US" sz="2400" dirty="0"/>
              <a:t> </a:t>
            </a:r>
            <a:r>
              <a:rPr lang="en-US" altLang="en-US" sz="2400" dirty="0" err="1"/>
              <a:t>hành</a:t>
            </a:r>
            <a:r>
              <a:rPr lang="en-US" altLang="en-US" sz="2400" dirty="0"/>
              <a:t> </a:t>
            </a:r>
            <a:r>
              <a:rPr lang="en-US" altLang="en-US" sz="2400" dirty="0" err="1"/>
              <a:t>động</a:t>
            </a:r>
            <a:r>
              <a:rPr lang="en-US" altLang="en-US" sz="2400" dirty="0"/>
              <a:t> </a:t>
            </a:r>
            <a:r>
              <a:rPr lang="en-US" altLang="en-US" sz="2400" dirty="0" err="1"/>
              <a:t>hợp</a:t>
            </a:r>
            <a:r>
              <a:rPr lang="en-US" altLang="en-US" sz="2400" dirty="0"/>
              <a:t> </a:t>
            </a:r>
            <a:r>
              <a:rPr lang="en-US" altLang="en-US" sz="2400" dirty="0" err="1"/>
              <a:t>lý</a:t>
            </a:r>
            <a:endParaRPr lang="en-US" altLang="en-US" sz="2400" dirty="0"/>
          </a:p>
          <a:p>
            <a:pPr lvl="1">
              <a:lnSpc>
                <a:spcPct val="150000"/>
              </a:lnSpc>
              <a:buFont typeface="Wingdings" panose="05000000000000000000" pitchFamily="2" charset="2"/>
              <a:buChar char="ü"/>
            </a:pPr>
            <a:r>
              <a:rPr lang="en-US" altLang="en-US" sz="2400" dirty="0" err="1"/>
              <a:t>Khả</a:t>
            </a:r>
            <a:r>
              <a:rPr lang="en-US" altLang="en-US" sz="2400" dirty="0"/>
              <a:t> </a:t>
            </a:r>
            <a:r>
              <a:rPr lang="en-US" altLang="en-US" sz="2400" dirty="0" err="1"/>
              <a:t>năng</a:t>
            </a:r>
            <a:r>
              <a:rPr lang="en-US" altLang="en-US" sz="2400" dirty="0"/>
              <a:t> </a:t>
            </a:r>
            <a:r>
              <a:rPr lang="en-US" altLang="en-US" sz="2400" dirty="0" err="1"/>
              <a:t>hành</a:t>
            </a:r>
            <a:r>
              <a:rPr lang="en-US" altLang="en-US" sz="2400" dirty="0"/>
              <a:t> </a:t>
            </a:r>
            <a:r>
              <a:rPr lang="en-US" altLang="en-US" sz="2400" dirty="0" err="1"/>
              <a:t>động</a:t>
            </a:r>
            <a:r>
              <a:rPr lang="en-US" altLang="en-US" sz="2400" dirty="0"/>
              <a:t> </a:t>
            </a:r>
            <a:r>
              <a:rPr lang="en-US" altLang="en-US" sz="2400" dirty="0" err="1"/>
              <a:t>như</a:t>
            </a:r>
            <a:r>
              <a:rPr lang="en-US" altLang="en-US" sz="2400" dirty="0"/>
              <a:t> con </a:t>
            </a:r>
            <a:r>
              <a:rPr lang="en-US" altLang="en-US" sz="2400" dirty="0" err="1"/>
              <a:t>người</a:t>
            </a:r>
            <a:endParaRPr lang="en-US" altLang="en-US" sz="2400" dirty="0"/>
          </a:p>
        </p:txBody>
      </p:sp>
      <p:sp>
        <p:nvSpPr>
          <p:cNvPr id="4" name="Slide Number Placeholder 3"/>
          <p:cNvSpPr>
            <a:spLocks noGrp="1"/>
          </p:cNvSpPr>
          <p:nvPr>
            <p:ph type="sldNum" sz="quarter" idx="12"/>
          </p:nvPr>
        </p:nvSpPr>
        <p:spPr/>
        <p:txBody>
          <a:bodyPr/>
          <a:lstStyle/>
          <a:p>
            <a:fld id="{10871DB6-417F-4D7C-A3D8-3DCCA25BFC27}" type="slidenum">
              <a:rPr lang="en-US" smtClean="0"/>
              <a:t>3</a:t>
            </a:fld>
            <a:endParaRPr lang="en-US"/>
          </a:p>
        </p:txBody>
      </p:sp>
    </p:spTree>
    <p:extLst>
      <p:ext uri="{BB962C8B-B14F-4D97-AF65-F5344CB8AC3E}">
        <p14:creationId xmlns:p14="http://schemas.microsoft.com/office/powerpoint/2010/main" val="443998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thông</a:t>
            </a:r>
            <a:r>
              <a:rPr lang="en-US" altLang="en-US" dirty="0"/>
              <a:t> minh HAL</a:t>
            </a:r>
          </a:p>
        </p:txBody>
      </p:sp>
      <p:sp>
        <p:nvSpPr>
          <p:cNvPr id="38915" name="Rectangle 3"/>
          <p:cNvSpPr>
            <a:spLocks noGrp="1" noChangeArrowheads="1"/>
          </p:cNvSpPr>
          <p:nvPr>
            <p:ph idx="1"/>
          </p:nvPr>
        </p:nvSpPr>
        <p:spPr/>
        <p:txBody>
          <a:bodyPr>
            <a:normAutofit/>
          </a:bodyPr>
          <a:lstStyle/>
          <a:p>
            <a:pPr>
              <a:lnSpc>
                <a:spcPct val="150000"/>
              </a:lnSpc>
            </a:pPr>
            <a:r>
              <a:rPr lang="en-US" altLang="en-US" sz="2400" dirty="0" err="1"/>
              <a:t>Xuất</a:t>
            </a:r>
            <a:r>
              <a:rPr lang="en-US" altLang="en-US" sz="2400" dirty="0"/>
              <a:t> </a:t>
            </a:r>
            <a:r>
              <a:rPr lang="en-US" altLang="en-US" sz="2400" dirty="0" err="1"/>
              <a:t>hiện</a:t>
            </a:r>
            <a:r>
              <a:rPr lang="en-US" altLang="en-US" sz="2400" dirty="0"/>
              <a:t> </a:t>
            </a:r>
            <a:r>
              <a:rPr lang="en-US" altLang="en-US" sz="2400" dirty="0" err="1"/>
              <a:t>trong</a:t>
            </a:r>
            <a:r>
              <a:rPr lang="en-US" altLang="en-US" sz="2400" dirty="0"/>
              <a:t> </a:t>
            </a:r>
            <a:r>
              <a:rPr lang="en-US" altLang="en-US" sz="2400" dirty="0" err="1"/>
              <a:t>bộ</a:t>
            </a:r>
            <a:r>
              <a:rPr lang="en-US" altLang="en-US" sz="2400" dirty="0"/>
              <a:t> </a:t>
            </a:r>
            <a:r>
              <a:rPr lang="en-US" altLang="en-US" sz="2400" dirty="0" err="1"/>
              <a:t>phim</a:t>
            </a:r>
            <a:r>
              <a:rPr lang="en-US" altLang="en-US" sz="2400" dirty="0"/>
              <a:t> A Space Odyssey - </a:t>
            </a:r>
            <a:r>
              <a:rPr lang="en-US" altLang="en-US" sz="2400" dirty="0" err="1"/>
              <a:t>Phim</a:t>
            </a:r>
            <a:r>
              <a:rPr lang="en-US" altLang="en-US" sz="2400" dirty="0"/>
              <a:t> khoa </a:t>
            </a:r>
            <a:r>
              <a:rPr lang="en-US" altLang="en-US" sz="2400" dirty="0" err="1"/>
              <a:t>học</a:t>
            </a:r>
            <a:r>
              <a:rPr lang="en-US" altLang="en-US" sz="2400" dirty="0"/>
              <a:t> </a:t>
            </a:r>
            <a:r>
              <a:rPr lang="en-US" altLang="en-US" sz="2400" dirty="0" err="1"/>
              <a:t>viễn</a:t>
            </a:r>
            <a:r>
              <a:rPr lang="en-US" altLang="en-US" sz="2400" dirty="0"/>
              <a:t> </a:t>
            </a:r>
            <a:r>
              <a:rPr lang="en-US" altLang="en-US" sz="2400" dirty="0" err="1"/>
              <a:t>tưởng</a:t>
            </a:r>
            <a:r>
              <a:rPr lang="en-US" altLang="en-US" sz="2400" dirty="0"/>
              <a:t> </a:t>
            </a:r>
            <a:r>
              <a:rPr lang="en-US" altLang="en-US" sz="2400" dirty="0" err="1"/>
              <a:t>kinh</a:t>
            </a:r>
            <a:r>
              <a:rPr lang="en-US" altLang="en-US" sz="2400" dirty="0"/>
              <a:t> </a:t>
            </a:r>
            <a:r>
              <a:rPr lang="en-US" altLang="en-US" sz="2400" dirty="0" err="1"/>
              <a:t>điển</a:t>
            </a:r>
            <a:r>
              <a:rPr lang="en-US" altLang="en-US" sz="2400" dirty="0"/>
              <a:t> 1969</a:t>
            </a:r>
          </a:p>
          <a:p>
            <a:pPr lvl="1">
              <a:lnSpc>
                <a:spcPct val="150000"/>
              </a:lnSpc>
              <a:buFont typeface="Wingdings" panose="05000000000000000000" pitchFamily="2" charset="2"/>
              <a:buChar char="ü"/>
            </a:pPr>
            <a:r>
              <a:rPr lang="en-US" altLang="en-US" sz="2000"/>
              <a:t> M</a:t>
            </a:r>
            <a:r>
              <a:rPr lang="vi-VN" altLang="en-US" sz="2000" dirty="0"/>
              <a:t>ột phần của câu chuyện xoay quanh một máy tính thông minh được</a:t>
            </a:r>
            <a:r>
              <a:rPr lang="en-US" altLang="en-US" sz="2000" dirty="0"/>
              <a:t> </a:t>
            </a:r>
            <a:r>
              <a:rPr lang="en-US" altLang="en-US" sz="2000" dirty="0" err="1"/>
              <a:t>gọi</a:t>
            </a:r>
            <a:r>
              <a:rPr lang="en-US" altLang="en-US" sz="2000" dirty="0"/>
              <a:t> </a:t>
            </a:r>
            <a:r>
              <a:rPr lang="en-US" altLang="en-US" sz="2000" dirty="0" err="1"/>
              <a:t>là</a:t>
            </a:r>
            <a:r>
              <a:rPr lang="en-US" altLang="en-US" sz="2000" dirty="0"/>
              <a:t> </a:t>
            </a:r>
            <a:r>
              <a:rPr lang="vi-VN" altLang="en-US" sz="2000" dirty="0"/>
              <a:t>HAL </a:t>
            </a:r>
            <a:endParaRPr lang="en-US" altLang="en-US" sz="20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67542" y="4343400"/>
            <a:ext cx="2705100" cy="123825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791200" y="4310743"/>
            <a:ext cx="1644650" cy="1233488"/>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Slide Number Placeholder 1"/>
          <p:cNvSpPr>
            <a:spLocks noGrp="1"/>
          </p:cNvSpPr>
          <p:nvPr>
            <p:ph type="sldNum" sz="quarter" idx="12"/>
          </p:nvPr>
        </p:nvSpPr>
        <p:spPr/>
        <p:txBody>
          <a:bodyPr/>
          <a:lstStyle/>
          <a:p>
            <a:fld id="{10871DB6-417F-4D7C-A3D8-3DCCA25BFC27}" type="slidenum">
              <a:rPr lang="en-US" smtClean="0"/>
              <a:t>30</a:t>
            </a:fld>
            <a:endParaRPr lang="en-US"/>
          </a:p>
        </p:txBody>
      </p:sp>
    </p:spTree>
    <p:extLst>
      <p:ext uri="{BB962C8B-B14F-4D97-AF65-F5344CB8AC3E}">
        <p14:creationId xmlns:p14="http://schemas.microsoft.com/office/powerpoint/2010/main" val="1079932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thông</a:t>
            </a:r>
            <a:r>
              <a:rPr lang="en-US" altLang="en-US" dirty="0"/>
              <a:t> minh HAL</a:t>
            </a:r>
          </a:p>
        </p:txBody>
      </p:sp>
      <p:sp>
        <p:nvSpPr>
          <p:cNvPr id="38915" name="Rectangle 3"/>
          <p:cNvSpPr>
            <a:spLocks noGrp="1" noChangeArrowheads="1"/>
          </p:cNvSpPr>
          <p:nvPr>
            <p:ph idx="1"/>
          </p:nvPr>
        </p:nvSpPr>
        <p:spPr/>
        <p:txBody>
          <a:bodyPr>
            <a:normAutofit lnSpcReduction="10000"/>
          </a:bodyPr>
          <a:lstStyle/>
          <a:p>
            <a:pPr>
              <a:lnSpc>
                <a:spcPct val="150000"/>
              </a:lnSpc>
            </a:pPr>
            <a:r>
              <a:rPr lang="vi-VN" altLang="en-US" sz="2400" dirty="0"/>
              <a:t>HAL là "bộ não" của một con tàu vũ trụ thông minh</a:t>
            </a:r>
            <a:endParaRPr lang="en-US" altLang="en-US" sz="2400" dirty="0"/>
          </a:p>
          <a:p>
            <a:pPr>
              <a:lnSpc>
                <a:spcPct val="150000"/>
              </a:lnSpc>
            </a:pPr>
            <a:r>
              <a:rPr lang="en-US" altLang="en-US" sz="2400" dirty="0"/>
              <a:t>T</a:t>
            </a:r>
            <a:r>
              <a:rPr lang="vi-VN" altLang="en-US" sz="2400" dirty="0"/>
              <a:t>rong phim, HAL có thể nói dễ dàng với các phi hành đoàn </a:t>
            </a:r>
            <a:endParaRPr lang="en-US" altLang="en-US" sz="2400" dirty="0"/>
          </a:p>
          <a:p>
            <a:pPr>
              <a:lnSpc>
                <a:spcPct val="150000"/>
              </a:lnSpc>
            </a:pPr>
            <a:r>
              <a:rPr lang="en-US" altLang="en-US" sz="2400" dirty="0"/>
              <a:t>N</a:t>
            </a:r>
            <a:r>
              <a:rPr lang="vi-VN" altLang="en-US" sz="2400" dirty="0"/>
              <a:t>hìn thấy và hiểu được cảm xúc của phi hành đoàn </a:t>
            </a:r>
            <a:endParaRPr lang="en-US" altLang="en-US" sz="2400" dirty="0"/>
          </a:p>
          <a:p>
            <a:pPr>
              <a:lnSpc>
                <a:spcPct val="150000"/>
              </a:lnSpc>
            </a:pPr>
            <a:r>
              <a:rPr lang="en-US" altLang="en-US" sz="2400" dirty="0"/>
              <a:t>D</a:t>
            </a:r>
            <a:r>
              <a:rPr lang="vi-VN" altLang="en-US" sz="2400" dirty="0"/>
              <a:t>ẫn </a:t>
            </a:r>
            <a:r>
              <a:rPr lang="en-US" altLang="en-US" sz="2400" dirty="0" err="1"/>
              <a:t>dắt</a:t>
            </a:r>
            <a:r>
              <a:rPr lang="en-US" altLang="en-US" sz="2400" dirty="0"/>
              <a:t> </a:t>
            </a:r>
            <a:r>
              <a:rPr lang="vi-VN" altLang="en-US" sz="2400" dirty="0"/>
              <a:t>tàu tự động </a:t>
            </a:r>
            <a:endParaRPr lang="en-US" altLang="en-US" sz="2400" dirty="0"/>
          </a:p>
          <a:p>
            <a:pPr>
              <a:lnSpc>
                <a:spcPct val="150000"/>
              </a:lnSpc>
            </a:pPr>
            <a:r>
              <a:rPr lang="en-US" altLang="en-US" sz="2400"/>
              <a:t>C</a:t>
            </a:r>
            <a:r>
              <a:rPr lang="vi-VN" altLang="en-US" sz="2400"/>
              <a:t>h</a:t>
            </a:r>
            <a:r>
              <a:rPr lang="en-US" altLang="en-US" sz="2400"/>
              <a:t>u</a:t>
            </a:r>
            <a:r>
              <a:rPr lang="vi-VN" altLang="en-US" sz="2400"/>
              <a:t>ẩn </a:t>
            </a:r>
            <a:r>
              <a:rPr lang="vi-VN" altLang="en-US" sz="2400" dirty="0"/>
              <a:t>đoán các vấn đề trên tàu </a:t>
            </a:r>
            <a:endParaRPr lang="en-US" altLang="en-US" sz="2400" dirty="0"/>
          </a:p>
          <a:p>
            <a:pPr>
              <a:lnSpc>
                <a:spcPct val="150000"/>
              </a:lnSpc>
            </a:pPr>
            <a:r>
              <a:rPr lang="vi-VN" altLang="en-US" sz="2400" dirty="0"/>
              <a:t>Đưa ra quyết định cuộc sống và cái chết </a:t>
            </a:r>
            <a:endParaRPr lang="en-US" altLang="en-US" sz="2400" dirty="0"/>
          </a:p>
          <a:p>
            <a:pPr>
              <a:lnSpc>
                <a:spcPct val="150000"/>
              </a:lnSpc>
            </a:pPr>
            <a:r>
              <a:rPr lang="en-US" altLang="en-US" sz="2400" dirty="0"/>
              <a:t>C</a:t>
            </a:r>
            <a:r>
              <a:rPr lang="vi-VN" altLang="en-US" sz="2400" dirty="0"/>
              <a:t>ảm xúc hiển thị</a:t>
            </a:r>
            <a:endParaRPr lang="en-US" altLang="en-US" sz="2400" dirty="0"/>
          </a:p>
        </p:txBody>
      </p:sp>
      <p:sp>
        <p:nvSpPr>
          <p:cNvPr id="2" name="Rectangle 1"/>
          <p:cNvSpPr/>
          <p:nvPr/>
        </p:nvSpPr>
        <p:spPr>
          <a:xfrm>
            <a:off x="4343400" y="6100323"/>
            <a:ext cx="467788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khoa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tưởng</a:t>
            </a:r>
            <a:r>
              <a:rPr lang="en-US" sz="2400" dirty="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10871DB6-417F-4D7C-A3D8-3DCCA25BFC27}" type="slidenum">
              <a:rPr lang="en-US" smtClean="0"/>
              <a:t>31</a:t>
            </a:fld>
            <a:endParaRPr lang="en-US"/>
          </a:p>
        </p:txBody>
      </p:sp>
    </p:spTree>
    <p:extLst>
      <p:ext uri="{BB962C8B-B14F-4D97-AF65-F5344CB8AC3E}">
        <p14:creationId xmlns:p14="http://schemas.microsoft.com/office/powerpoint/2010/main" val="1065164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dirty="0"/>
              <a:t>N</a:t>
            </a:r>
            <a:r>
              <a:rPr lang="vi-VN" altLang="en-US" dirty="0"/>
              <a:t>hững gì có thể được </a:t>
            </a:r>
            <a:r>
              <a:rPr lang="en-US" altLang="en-US" dirty="0" err="1"/>
              <a:t>bao</a:t>
            </a:r>
            <a:r>
              <a:rPr lang="en-US" altLang="en-US" dirty="0"/>
              <a:t> </a:t>
            </a:r>
            <a:r>
              <a:rPr lang="en-US" altLang="en-US" dirty="0" err="1"/>
              <a:t>gồm</a:t>
            </a:r>
            <a:r>
              <a:rPr lang="en-US" altLang="en-US" dirty="0"/>
              <a:t> </a:t>
            </a:r>
            <a:r>
              <a:rPr lang="en-US" altLang="en-US" dirty="0" err="1"/>
              <a:t>trong</a:t>
            </a:r>
            <a:r>
              <a:rPr lang="en-US" altLang="en-US" dirty="0"/>
              <a:t> </a:t>
            </a:r>
            <a:r>
              <a:rPr lang="vi-VN" altLang="en-US" dirty="0"/>
              <a:t>việc xây dựng một máy tính </a:t>
            </a:r>
            <a:r>
              <a:rPr lang="vi-VN" altLang="en-US"/>
              <a:t>như H</a:t>
            </a:r>
            <a:r>
              <a:rPr lang="en-US" altLang="en-US"/>
              <a:t>AL?</a:t>
            </a:r>
            <a:endParaRPr lang="en-US" altLang="en-US" dirty="0"/>
          </a:p>
        </p:txBody>
      </p:sp>
      <p:sp>
        <p:nvSpPr>
          <p:cNvPr id="38915" name="Rectangle 3"/>
          <p:cNvSpPr>
            <a:spLocks noGrp="1" noChangeArrowheads="1"/>
          </p:cNvSpPr>
          <p:nvPr>
            <p:ph idx="1"/>
          </p:nvPr>
        </p:nvSpPr>
        <p:spPr>
          <a:xfrm>
            <a:off x="628650" y="1825624"/>
            <a:ext cx="8439150" cy="4956175"/>
          </a:xfrm>
        </p:spPr>
        <p:txBody>
          <a:bodyPr>
            <a:normAutofit fontScale="85000" lnSpcReduction="20000"/>
          </a:bodyPr>
          <a:lstStyle/>
          <a:p>
            <a:pPr>
              <a:lnSpc>
                <a:spcPct val="150000"/>
              </a:lnSpc>
            </a:pPr>
            <a:r>
              <a:rPr lang="vi-VN" altLang="en-US" sz="2800" dirty="0"/>
              <a:t>Phần cứng nhanh? </a:t>
            </a:r>
            <a:endParaRPr lang="en-US" altLang="en-US" sz="2800" dirty="0"/>
          </a:p>
          <a:p>
            <a:pPr>
              <a:lnSpc>
                <a:spcPct val="150000"/>
              </a:lnSpc>
            </a:pPr>
            <a:r>
              <a:rPr lang="vi-VN" altLang="en-US" sz="2800" dirty="0"/>
              <a:t>Chơi</a:t>
            </a:r>
            <a:r>
              <a:rPr lang="en-US" altLang="en-US" sz="2800" dirty="0"/>
              <a:t> </a:t>
            </a:r>
            <a:r>
              <a:rPr lang="en-US" altLang="en-US" sz="2800" dirty="0" err="1"/>
              <a:t>cờ</a:t>
            </a:r>
            <a:r>
              <a:rPr lang="vi-VN" altLang="en-US" sz="2800" dirty="0"/>
              <a:t> ở cấp đại kiện tướng? </a:t>
            </a:r>
            <a:endParaRPr lang="en-US" altLang="en-US" sz="2800" dirty="0"/>
          </a:p>
          <a:p>
            <a:pPr>
              <a:lnSpc>
                <a:spcPct val="150000"/>
              </a:lnSpc>
            </a:pPr>
            <a:r>
              <a:rPr lang="en-US" altLang="en-US" sz="2800" dirty="0"/>
              <a:t>T</a:t>
            </a:r>
            <a:r>
              <a:rPr lang="vi-VN" altLang="en-US" sz="2800" dirty="0"/>
              <a:t>ương tác</a:t>
            </a:r>
            <a:r>
              <a:rPr lang="en-US" altLang="en-US" sz="2800" dirty="0"/>
              <a:t> </a:t>
            </a:r>
            <a:r>
              <a:rPr lang="en-US" altLang="en-US" sz="2800" dirty="0" err="1"/>
              <a:t>giọng</a:t>
            </a:r>
            <a:r>
              <a:rPr lang="en-US" altLang="en-US" sz="2800" dirty="0"/>
              <a:t> </a:t>
            </a:r>
            <a:r>
              <a:rPr lang="en-US" altLang="en-US" sz="2800" dirty="0" err="1"/>
              <a:t>nói</a:t>
            </a:r>
            <a:r>
              <a:rPr lang="vi-VN" altLang="en-US" sz="2800" dirty="0"/>
              <a:t>? </a:t>
            </a:r>
            <a:endParaRPr lang="en-US" altLang="en-US" sz="2800" dirty="0"/>
          </a:p>
          <a:p>
            <a:pPr lvl="1">
              <a:lnSpc>
                <a:spcPct val="150000"/>
              </a:lnSpc>
            </a:pPr>
            <a:r>
              <a:rPr lang="vi-VN" altLang="en-US" sz="2400" dirty="0"/>
              <a:t>tổng hợp giọng nói </a:t>
            </a:r>
            <a:endParaRPr lang="en-US" altLang="en-US" sz="2400" dirty="0"/>
          </a:p>
          <a:p>
            <a:pPr lvl="1">
              <a:lnSpc>
                <a:spcPct val="150000"/>
              </a:lnSpc>
            </a:pPr>
            <a:r>
              <a:rPr lang="vi-VN" altLang="en-US" sz="2400" dirty="0"/>
              <a:t>nhận dạng giọng nói </a:t>
            </a:r>
            <a:endParaRPr lang="en-US" altLang="en-US" sz="2400" dirty="0"/>
          </a:p>
          <a:p>
            <a:pPr lvl="1">
              <a:lnSpc>
                <a:spcPct val="150000"/>
              </a:lnSpc>
            </a:pPr>
            <a:r>
              <a:rPr lang="vi-VN" altLang="en-US" sz="2400" dirty="0"/>
              <a:t>hiểu lời nói </a:t>
            </a:r>
            <a:endParaRPr lang="en-US" altLang="en-US" sz="2400" dirty="0"/>
          </a:p>
          <a:p>
            <a:pPr>
              <a:lnSpc>
                <a:spcPct val="150000"/>
              </a:lnSpc>
            </a:pPr>
            <a:r>
              <a:rPr lang="vi-VN" altLang="en-US" sz="2800" dirty="0"/>
              <a:t>Nhận dạng hình ảnh và sự hiểu </a:t>
            </a:r>
            <a:r>
              <a:rPr lang="en-US" altLang="en-US" sz="2800" dirty="0" err="1"/>
              <a:t>nó</a:t>
            </a:r>
            <a:r>
              <a:rPr lang="vi-VN" altLang="en-US" sz="2800" dirty="0"/>
              <a:t>? </a:t>
            </a:r>
            <a:endParaRPr lang="en-US" altLang="en-US" sz="2800" dirty="0"/>
          </a:p>
          <a:p>
            <a:pPr>
              <a:lnSpc>
                <a:spcPct val="150000"/>
              </a:lnSpc>
            </a:pPr>
            <a:r>
              <a:rPr lang="vi-VN" altLang="en-US" sz="2800" dirty="0"/>
              <a:t>Học? </a:t>
            </a:r>
            <a:endParaRPr lang="en-US" altLang="en-US" sz="2800" dirty="0"/>
          </a:p>
          <a:p>
            <a:pPr>
              <a:lnSpc>
                <a:spcPct val="150000"/>
              </a:lnSpc>
            </a:pPr>
            <a:r>
              <a:rPr lang="vi-VN" altLang="en-US" sz="2800" dirty="0"/>
              <a:t>Lập kế hoạch và ra quyết định?</a:t>
            </a:r>
            <a:endParaRPr lang="en-US" altLang="en-US" sz="2800" dirty="0"/>
          </a:p>
          <a:p>
            <a:pPr lvl="1"/>
            <a:endParaRPr lang="en-US" altLang="en-US" dirty="0"/>
          </a:p>
        </p:txBody>
      </p:sp>
      <p:sp>
        <p:nvSpPr>
          <p:cNvPr id="2" name="Slide Number Placeholder 1"/>
          <p:cNvSpPr>
            <a:spLocks noGrp="1"/>
          </p:cNvSpPr>
          <p:nvPr>
            <p:ph type="sldNum" sz="quarter" idx="12"/>
          </p:nvPr>
        </p:nvSpPr>
        <p:spPr/>
        <p:txBody>
          <a:bodyPr/>
          <a:lstStyle/>
          <a:p>
            <a:fld id="{10871DB6-417F-4D7C-A3D8-3DCCA25BFC27}" type="slidenum">
              <a:rPr lang="en-US" smtClean="0"/>
              <a:t>32</a:t>
            </a:fld>
            <a:endParaRPr lang="en-US"/>
          </a:p>
        </p:txBody>
      </p:sp>
    </p:spTree>
    <p:extLst>
      <p:ext uri="{BB962C8B-B14F-4D97-AF65-F5344CB8AC3E}">
        <p14:creationId xmlns:p14="http://schemas.microsoft.com/office/powerpoint/2010/main" val="1930088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534400" cy="990600"/>
          </a:xfrm>
          <a:noFill/>
          <a:ln/>
        </p:spPr>
        <p:txBody>
          <a:bodyPr>
            <a:noAutofit/>
          </a:bodyPr>
          <a:lstStyle/>
          <a:p>
            <a:r>
              <a:rPr lang="en-US" altLang="en-US" sz="3200" dirty="0" smtClean="0"/>
              <a:t>3. </a:t>
            </a:r>
            <a:r>
              <a:rPr lang="en-US" altLang="en-US" sz="3200" dirty="0" err="1" smtClean="0"/>
              <a:t>Đối</a:t>
            </a:r>
            <a:r>
              <a:rPr lang="en-US" altLang="en-US" sz="3200" dirty="0" smtClean="0"/>
              <a:t> </a:t>
            </a:r>
            <a:r>
              <a:rPr lang="en-US" altLang="en-US" sz="3200" dirty="0" err="1" smtClean="0"/>
              <a:t>tượng</a:t>
            </a:r>
            <a:r>
              <a:rPr lang="en-US" altLang="en-US" sz="3200" dirty="0" smtClean="0"/>
              <a:t> </a:t>
            </a:r>
            <a:r>
              <a:rPr lang="en-US" altLang="en-US" sz="3200" dirty="0" err="1" smtClean="0"/>
              <a:t>nghiên</a:t>
            </a:r>
            <a:r>
              <a:rPr lang="en-US" altLang="en-US" sz="3200" dirty="0" smtClean="0"/>
              <a:t> </a:t>
            </a:r>
            <a:r>
              <a:rPr lang="en-US" altLang="en-US" sz="3200" dirty="0" err="1" smtClean="0"/>
              <a:t>cứu</a:t>
            </a:r>
            <a:r>
              <a:rPr lang="en-US" altLang="en-US" sz="3200" dirty="0" smtClean="0"/>
              <a:t/>
            </a:r>
            <a:br>
              <a:rPr lang="en-US" altLang="en-US" sz="3200" dirty="0" smtClean="0"/>
            </a:br>
            <a:r>
              <a:rPr lang="en-US" altLang="en-US" sz="2800" dirty="0" err="1" smtClean="0"/>
              <a:t>Có</a:t>
            </a:r>
            <a:r>
              <a:rPr lang="en-US" altLang="en-US" sz="2800" dirty="0" smtClean="0"/>
              <a:t> </a:t>
            </a:r>
            <a:r>
              <a:rPr lang="vi-VN" altLang="en-US" sz="2800" dirty="0"/>
              <a:t>thể xây dựng phần cứng phức tạp như bộ não?</a:t>
            </a:r>
            <a:endParaRPr lang="en-US" altLang="en-US" sz="2800" dirty="0"/>
          </a:p>
        </p:txBody>
      </p:sp>
      <p:sp>
        <p:nvSpPr>
          <p:cNvPr id="19459" name="Rectangle 3"/>
          <p:cNvSpPr>
            <a:spLocks noGrp="1" noChangeArrowheads="1"/>
          </p:cNvSpPr>
          <p:nvPr>
            <p:ph idx="1"/>
          </p:nvPr>
        </p:nvSpPr>
        <p:spPr>
          <a:xfrm>
            <a:off x="685800" y="1524000"/>
            <a:ext cx="7848600" cy="5181600"/>
          </a:xfrm>
          <a:noFill/>
          <a:ln/>
        </p:spPr>
        <p:txBody>
          <a:bodyPr>
            <a:normAutofit/>
          </a:bodyPr>
          <a:lstStyle/>
          <a:p>
            <a:pPr>
              <a:lnSpc>
                <a:spcPct val="150000"/>
              </a:lnSpc>
            </a:pPr>
            <a:r>
              <a:rPr lang="en-US" altLang="en-US" sz="2400" dirty="0"/>
              <a:t>B</a:t>
            </a:r>
            <a:r>
              <a:rPr lang="vi-VN" altLang="en-US" sz="2400" dirty="0"/>
              <a:t>ộ não của chúng ta</a:t>
            </a:r>
            <a:r>
              <a:rPr lang="en-US" altLang="en-US" sz="2400" dirty="0"/>
              <a:t> </a:t>
            </a:r>
            <a:r>
              <a:rPr lang="en-US" altLang="en-US" sz="2400" dirty="0" err="1"/>
              <a:t>phức</a:t>
            </a:r>
            <a:r>
              <a:rPr lang="en-US" altLang="en-US" sz="2400" dirty="0"/>
              <a:t> </a:t>
            </a:r>
            <a:r>
              <a:rPr lang="en-US" altLang="en-US" sz="2400" dirty="0" err="1"/>
              <a:t>tạp</a:t>
            </a:r>
            <a:r>
              <a:rPr lang="en-US" altLang="en-US" sz="2400" dirty="0"/>
              <a:t> </a:t>
            </a:r>
            <a:r>
              <a:rPr lang="en-US" altLang="en-US" sz="2400" dirty="0" err="1"/>
              <a:t>nh</a:t>
            </a:r>
            <a:r>
              <a:rPr lang="vi-VN" altLang="en-US" sz="2400" dirty="0"/>
              <a:t>ư</a:t>
            </a:r>
            <a:r>
              <a:rPr lang="en-US" altLang="en-US" sz="2400" dirty="0"/>
              <a:t> </a:t>
            </a:r>
            <a:r>
              <a:rPr lang="en-US" altLang="en-US" sz="2400" dirty="0" err="1"/>
              <a:t>thế</a:t>
            </a:r>
            <a:r>
              <a:rPr lang="en-US" altLang="en-US" sz="2400" dirty="0"/>
              <a:t> </a:t>
            </a:r>
            <a:r>
              <a:rPr lang="en-US" altLang="en-US" sz="2400" dirty="0" err="1"/>
              <a:t>nào</a:t>
            </a:r>
            <a:r>
              <a:rPr lang="vi-VN" altLang="en-US" sz="2400" dirty="0"/>
              <a:t>? </a:t>
            </a:r>
            <a:endParaRPr lang="en-US" altLang="en-US" sz="2400" dirty="0"/>
          </a:p>
          <a:p>
            <a:pPr lvl="1">
              <a:lnSpc>
                <a:spcPct val="150000"/>
              </a:lnSpc>
              <a:buFont typeface="Wingdings" panose="05000000000000000000" pitchFamily="2" charset="2"/>
              <a:buChar char="ü"/>
            </a:pPr>
            <a:r>
              <a:rPr lang="vi-VN" altLang="en-US" sz="2400" dirty="0"/>
              <a:t>một tế bào thần kinh là đơn vị xử lý thông tin cơ bản</a:t>
            </a:r>
            <a:endParaRPr lang="en-US" altLang="en-US" sz="2400" dirty="0"/>
          </a:p>
          <a:p>
            <a:pPr lvl="1">
              <a:lnSpc>
                <a:spcPct val="150000"/>
              </a:lnSpc>
              <a:buFont typeface="Wingdings" panose="05000000000000000000" pitchFamily="2" charset="2"/>
              <a:buChar char="ü"/>
            </a:pPr>
            <a:r>
              <a:rPr lang="vi-VN" altLang="en-US" sz="2400" dirty="0"/>
              <a:t>ước lượng vào khoảng 10</a:t>
            </a:r>
            <a:r>
              <a:rPr lang="vi-VN" altLang="en-US" sz="2400" baseline="30000" dirty="0"/>
              <a:t>12</a:t>
            </a:r>
            <a:r>
              <a:rPr lang="vi-VN" altLang="en-US" sz="2400" dirty="0"/>
              <a:t> tế bào thần kinh </a:t>
            </a:r>
            <a:endParaRPr lang="en-US" altLang="en-US" sz="2400" dirty="0"/>
          </a:p>
          <a:p>
            <a:pPr lvl="1">
              <a:lnSpc>
                <a:spcPct val="150000"/>
              </a:lnSpc>
              <a:buFont typeface="Wingdings" panose="05000000000000000000" pitchFamily="2" charset="2"/>
              <a:buChar char="ü"/>
            </a:pPr>
            <a:r>
              <a:rPr lang="vi-VN" altLang="en-US" sz="2400" dirty="0"/>
              <a:t>nhiều khớp thần kinh (10</a:t>
            </a:r>
            <a:r>
              <a:rPr lang="vi-VN" altLang="en-US" sz="2400" baseline="30000" dirty="0"/>
              <a:t>14</a:t>
            </a:r>
            <a:r>
              <a:rPr lang="vi-VN" altLang="en-US" sz="2400" dirty="0"/>
              <a:t>) kết nối các tế bào thần kinh </a:t>
            </a:r>
            <a:endParaRPr lang="en-US" altLang="en-US" sz="2400" dirty="0"/>
          </a:p>
          <a:p>
            <a:pPr lvl="1">
              <a:lnSpc>
                <a:spcPct val="150000"/>
              </a:lnSpc>
              <a:buFont typeface="Wingdings" panose="05000000000000000000" pitchFamily="2" charset="2"/>
              <a:buChar char="ü"/>
            </a:pPr>
            <a:r>
              <a:rPr lang="en-US" altLang="en-US" sz="2400" dirty="0" err="1"/>
              <a:t>chu</a:t>
            </a:r>
            <a:r>
              <a:rPr lang="en-US" altLang="en-US" sz="2400" dirty="0"/>
              <a:t> </a:t>
            </a:r>
            <a:r>
              <a:rPr lang="en-US" altLang="en-US" sz="2400" dirty="0" err="1"/>
              <a:t>kỳ</a:t>
            </a:r>
            <a:r>
              <a:rPr lang="en-US" altLang="en-US" sz="2400" dirty="0"/>
              <a:t> </a:t>
            </a:r>
            <a:r>
              <a:rPr lang="vi-VN" altLang="en-US" sz="2400" dirty="0"/>
              <a:t>thời gian: 10</a:t>
            </a:r>
            <a:r>
              <a:rPr lang="vi-VN" altLang="en-US" sz="2400" baseline="30000" dirty="0"/>
              <a:t>-3</a:t>
            </a:r>
            <a:r>
              <a:rPr lang="vi-VN" altLang="en-US" sz="2400" dirty="0"/>
              <a:t> giây</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33</a:t>
            </a:fld>
            <a:endParaRPr lang="en-US"/>
          </a:p>
        </p:txBody>
      </p:sp>
    </p:spTree>
    <p:extLst>
      <p:ext uri="{BB962C8B-B14F-4D97-AF65-F5344CB8AC3E}">
        <p14:creationId xmlns:p14="http://schemas.microsoft.com/office/powerpoint/2010/main" val="231740327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76200"/>
            <a:ext cx="8153400" cy="990600"/>
          </a:xfrm>
          <a:noFill/>
          <a:ln/>
        </p:spPr>
        <p:txBody>
          <a:bodyPr>
            <a:noAutofit/>
          </a:bodyPr>
          <a:lstStyle/>
          <a:p>
            <a:r>
              <a:rPr lang="en-US" altLang="en-US" sz="3200" dirty="0" err="1"/>
              <a:t>Có</a:t>
            </a:r>
            <a:r>
              <a:rPr lang="en-US" altLang="en-US" sz="3200" dirty="0"/>
              <a:t> </a:t>
            </a:r>
            <a:r>
              <a:rPr lang="vi-VN" altLang="en-US" sz="3200" dirty="0"/>
              <a:t>thể xây dựng phần cứng phức tạp như bộ não?</a:t>
            </a:r>
            <a:endParaRPr lang="en-US" altLang="en-US" sz="3200" dirty="0"/>
          </a:p>
        </p:txBody>
      </p:sp>
      <p:sp>
        <p:nvSpPr>
          <p:cNvPr id="19459" name="Rectangle 3"/>
          <p:cNvSpPr>
            <a:spLocks noGrp="1" noChangeArrowheads="1"/>
          </p:cNvSpPr>
          <p:nvPr>
            <p:ph idx="1"/>
          </p:nvPr>
        </p:nvSpPr>
        <p:spPr>
          <a:xfrm>
            <a:off x="685800" y="1524000"/>
            <a:ext cx="7848600" cy="5181600"/>
          </a:xfrm>
          <a:noFill/>
          <a:ln/>
        </p:spPr>
        <p:txBody>
          <a:bodyPr>
            <a:normAutofit/>
          </a:bodyPr>
          <a:lstStyle/>
          <a:p>
            <a:pPr>
              <a:lnSpc>
                <a:spcPct val="150000"/>
              </a:lnSpc>
            </a:pPr>
            <a:r>
              <a:rPr lang="en-US" altLang="en-US" sz="2800" dirty="0" err="1"/>
              <a:t>Tạo</a:t>
            </a:r>
            <a:r>
              <a:rPr lang="en-US" altLang="en-US" sz="2800" dirty="0"/>
              <a:t> </a:t>
            </a:r>
            <a:r>
              <a:rPr lang="en-US" altLang="en-US" sz="2800" dirty="0" err="1"/>
              <a:t>máy</a:t>
            </a:r>
            <a:r>
              <a:rPr lang="en-US" altLang="en-US" sz="2800" dirty="0"/>
              <a:t> </a:t>
            </a:r>
            <a:r>
              <a:rPr lang="en-US" altLang="en-US" sz="2800" dirty="0" err="1"/>
              <a:t>tính</a:t>
            </a:r>
            <a:r>
              <a:rPr lang="en-US" altLang="en-US" sz="2800" dirty="0"/>
              <a:t> </a:t>
            </a:r>
            <a:r>
              <a:rPr lang="en-US" altLang="en-US" sz="2800" dirty="0" err="1"/>
              <a:t>phức</a:t>
            </a:r>
            <a:r>
              <a:rPr lang="en-US" altLang="en-US" sz="2800" dirty="0"/>
              <a:t> </a:t>
            </a:r>
            <a:r>
              <a:rPr lang="en-US" altLang="en-US" sz="2800" dirty="0" err="1"/>
              <a:t>tạp</a:t>
            </a:r>
            <a:r>
              <a:rPr lang="en-US" altLang="en-US" sz="2800" dirty="0"/>
              <a:t> </a:t>
            </a:r>
            <a:r>
              <a:rPr lang="en-US" altLang="en-US" sz="2800" dirty="0" err="1"/>
              <a:t>nh</a:t>
            </a:r>
            <a:r>
              <a:rPr lang="vi-VN" altLang="en-US" sz="2800" dirty="0"/>
              <a:t>ư</a:t>
            </a:r>
            <a:r>
              <a:rPr lang="en-US" altLang="en-US" sz="2800" dirty="0"/>
              <a:t> </a:t>
            </a:r>
            <a:r>
              <a:rPr lang="en-US" altLang="en-US" sz="2800" dirty="0" err="1"/>
              <a:t>thế</a:t>
            </a:r>
            <a:r>
              <a:rPr lang="en-US" altLang="en-US" sz="2800" dirty="0"/>
              <a:t> </a:t>
            </a:r>
            <a:r>
              <a:rPr lang="en-US" altLang="en-US" sz="2800" dirty="0" err="1"/>
              <a:t>nào</a:t>
            </a:r>
            <a:r>
              <a:rPr lang="en-US" altLang="en-US" sz="2800" dirty="0"/>
              <a:t>?</a:t>
            </a:r>
          </a:p>
          <a:p>
            <a:pPr lvl="1">
              <a:lnSpc>
                <a:spcPct val="150000"/>
              </a:lnSpc>
              <a:buFont typeface="Wingdings" panose="05000000000000000000" pitchFamily="2" charset="2"/>
              <a:buChar char="ü"/>
            </a:pPr>
            <a:r>
              <a:rPr lang="en-US" altLang="en-US" sz="2400" dirty="0"/>
              <a:t>10</a:t>
            </a:r>
            <a:r>
              <a:rPr lang="en-US" altLang="en-US" sz="2400" baseline="30000" dirty="0"/>
              <a:t>8</a:t>
            </a:r>
            <a:r>
              <a:rPr lang="en-US" altLang="en-US" sz="2400" dirty="0"/>
              <a:t> transistor </a:t>
            </a:r>
            <a:r>
              <a:rPr lang="en-US" altLang="en-US" sz="2400" dirty="0" err="1"/>
              <a:t>hoặc</a:t>
            </a:r>
            <a:r>
              <a:rPr lang="en-US" altLang="en-US" sz="2400" dirty="0"/>
              <a:t> </a:t>
            </a:r>
            <a:r>
              <a:rPr lang="en-US" altLang="en-US" sz="2400" dirty="0" err="1"/>
              <a:t>nhiều</a:t>
            </a:r>
            <a:r>
              <a:rPr lang="en-US" altLang="en-US" sz="2400" dirty="0"/>
              <a:t> h</a:t>
            </a:r>
            <a:r>
              <a:rPr lang="vi-VN" altLang="en-US" sz="2400" dirty="0"/>
              <a:t>ơ</a:t>
            </a:r>
            <a:r>
              <a:rPr lang="en-US" altLang="en-US" sz="2400" dirty="0"/>
              <a:t>n </a:t>
            </a:r>
            <a:r>
              <a:rPr lang="en-US" altLang="en-US" sz="2400" dirty="0" err="1"/>
              <a:t>trên</a:t>
            </a:r>
            <a:r>
              <a:rPr lang="en-US" altLang="en-US" sz="2400" dirty="0"/>
              <a:t> </a:t>
            </a:r>
            <a:r>
              <a:rPr lang="en-US" altLang="en-US" sz="2400" dirty="0" err="1"/>
              <a:t>mỗi</a:t>
            </a:r>
            <a:r>
              <a:rPr lang="en-US" altLang="en-US" sz="2400" dirty="0"/>
              <a:t> CPU </a:t>
            </a:r>
          </a:p>
          <a:p>
            <a:pPr lvl="1">
              <a:lnSpc>
                <a:spcPct val="150000"/>
              </a:lnSpc>
              <a:buFont typeface="Wingdings" panose="05000000000000000000" pitchFamily="2" charset="2"/>
              <a:buChar char="ü"/>
            </a:pPr>
            <a:r>
              <a:rPr lang="en-US" altLang="en-US" sz="2400" dirty="0" err="1"/>
              <a:t>Siêu</a:t>
            </a:r>
            <a:r>
              <a:rPr lang="en-US" altLang="en-US" sz="2400" dirty="0"/>
              <a:t> </a:t>
            </a:r>
            <a:r>
              <a:rPr lang="en-US" altLang="en-US" sz="2400" dirty="0" err="1"/>
              <a:t>máy</a:t>
            </a:r>
            <a:r>
              <a:rPr lang="en-US" altLang="en-US" sz="2400" dirty="0"/>
              <a:t> </a:t>
            </a:r>
            <a:r>
              <a:rPr lang="en-US" altLang="en-US" sz="2400" dirty="0" err="1"/>
              <a:t>tính</a:t>
            </a:r>
            <a:r>
              <a:rPr lang="en-US" altLang="en-US" sz="2400" dirty="0"/>
              <a:t>: </a:t>
            </a:r>
            <a:r>
              <a:rPr lang="en-US" altLang="en-US" sz="2400" dirty="0" err="1"/>
              <a:t>hàng</a:t>
            </a:r>
            <a:r>
              <a:rPr lang="en-US" altLang="en-US" sz="2400" dirty="0"/>
              <a:t> </a:t>
            </a:r>
            <a:r>
              <a:rPr lang="en-US" altLang="en-US" sz="2400" dirty="0" err="1"/>
              <a:t>trăm</a:t>
            </a:r>
            <a:r>
              <a:rPr lang="en-US" altLang="en-US" sz="2400" dirty="0"/>
              <a:t> CPU, 10</a:t>
            </a:r>
            <a:r>
              <a:rPr lang="en-US" altLang="en-US" sz="2400" baseline="30000" dirty="0"/>
              <a:t>12</a:t>
            </a:r>
            <a:r>
              <a:rPr lang="en-US" altLang="en-US" sz="2400" dirty="0"/>
              <a:t> bit </a:t>
            </a:r>
            <a:r>
              <a:rPr lang="en-US" altLang="en-US" sz="2400" dirty="0" err="1"/>
              <a:t>bộ</a:t>
            </a:r>
            <a:r>
              <a:rPr lang="en-US" altLang="en-US" sz="2400" dirty="0"/>
              <a:t> </a:t>
            </a:r>
            <a:r>
              <a:rPr lang="en-US" altLang="en-US" sz="2400" dirty="0" err="1"/>
              <a:t>nhớ</a:t>
            </a:r>
            <a:r>
              <a:rPr lang="en-US" altLang="en-US" sz="2400" dirty="0"/>
              <a:t> RAM</a:t>
            </a:r>
          </a:p>
          <a:p>
            <a:pPr lvl="1">
              <a:lnSpc>
                <a:spcPct val="150000"/>
              </a:lnSpc>
              <a:buFont typeface="Wingdings" panose="05000000000000000000" pitchFamily="2" charset="2"/>
              <a:buChar char="ü"/>
            </a:pPr>
            <a:r>
              <a:rPr lang="en-US" altLang="en-US" sz="2400" dirty="0"/>
              <a:t>Chu </a:t>
            </a:r>
            <a:r>
              <a:rPr lang="en-US" altLang="en-US" sz="2400" dirty="0" err="1"/>
              <a:t>kỳ</a:t>
            </a:r>
            <a:r>
              <a:rPr lang="en-US" altLang="en-US" sz="2400" dirty="0"/>
              <a:t> </a:t>
            </a:r>
            <a:r>
              <a:rPr lang="en-US" altLang="en-US" sz="2400" dirty="0" err="1"/>
              <a:t>thời</a:t>
            </a:r>
            <a:r>
              <a:rPr lang="en-US" altLang="en-US" sz="2400" dirty="0"/>
              <a:t> </a:t>
            </a:r>
            <a:r>
              <a:rPr lang="en-US" altLang="en-US" sz="2400" dirty="0" err="1"/>
              <a:t>gian</a:t>
            </a:r>
            <a:r>
              <a:rPr lang="en-US" altLang="en-US" sz="2400" dirty="0"/>
              <a:t>: 10</a:t>
            </a:r>
            <a:r>
              <a:rPr lang="en-US" altLang="en-US" sz="2400" baseline="30000" dirty="0"/>
              <a:t>-9</a:t>
            </a:r>
            <a:r>
              <a:rPr lang="en-US" altLang="en-US" sz="2400" dirty="0"/>
              <a:t> </a:t>
            </a:r>
            <a:r>
              <a:rPr lang="en-US" altLang="en-US" sz="2400" dirty="0" err="1"/>
              <a:t>giây</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34</a:t>
            </a:fld>
            <a:endParaRPr lang="en-US"/>
          </a:p>
        </p:txBody>
      </p:sp>
    </p:spTree>
    <p:extLst>
      <p:ext uri="{BB962C8B-B14F-4D97-AF65-F5344CB8AC3E}">
        <p14:creationId xmlns:p14="http://schemas.microsoft.com/office/powerpoint/2010/main" val="36310252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err="1"/>
              <a:t>Có</a:t>
            </a:r>
            <a:r>
              <a:rPr lang="en-US" altLang="en-US" dirty="0"/>
              <a:t> </a:t>
            </a:r>
            <a:r>
              <a:rPr lang="vi-VN" altLang="en-US" dirty="0"/>
              <a:t>thể xây dựng phần cứng phức tạp như bộ não?</a:t>
            </a:r>
            <a:endParaRPr lang="en-US" altLang="en-US" dirty="0"/>
          </a:p>
        </p:txBody>
      </p:sp>
      <p:sp>
        <p:nvSpPr>
          <p:cNvPr id="19459" name="Rectangle 3"/>
          <p:cNvSpPr>
            <a:spLocks noGrp="1" noChangeArrowheads="1"/>
          </p:cNvSpPr>
          <p:nvPr>
            <p:ph idx="1"/>
          </p:nvPr>
        </p:nvSpPr>
        <p:spPr>
          <a:xfrm>
            <a:off x="628650" y="1825625"/>
            <a:ext cx="8134350" cy="4351338"/>
          </a:xfrm>
        </p:spPr>
        <p:txBody>
          <a:bodyPr>
            <a:normAutofit fontScale="85000" lnSpcReduction="10000"/>
          </a:bodyPr>
          <a:lstStyle/>
          <a:p>
            <a:pPr marL="0" indent="0">
              <a:buNone/>
            </a:pPr>
            <a:r>
              <a:rPr lang="en-US" altLang="en-US" sz="2800" b="1" dirty="0"/>
              <a:t>K</a:t>
            </a:r>
            <a:r>
              <a:rPr lang="vi-VN" altLang="en-US" sz="2800" b="1" dirty="0"/>
              <a:t>ết luận </a:t>
            </a:r>
            <a:endParaRPr lang="en-US" altLang="en-US" sz="2800" b="1" dirty="0"/>
          </a:p>
          <a:p>
            <a:pPr>
              <a:lnSpc>
                <a:spcPct val="150000"/>
              </a:lnSpc>
            </a:pPr>
            <a:r>
              <a:rPr lang="en-US" altLang="en-US" sz="2900" dirty="0" err="1"/>
              <a:t>Có</a:t>
            </a:r>
            <a:r>
              <a:rPr lang="vi-VN" altLang="en-US" sz="2900" dirty="0"/>
              <a:t>: trong tương lai gần, chúng t</a:t>
            </a:r>
            <a:r>
              <a:rPr lang="en-US" altLang="en-US" sz="2900" dirty="0"/>
              <a:t>a</a:t>
            </a:r>
            <a:r>
              <a:rPr lang="vi-VN" altLang="en-US" sz="2900" dirty="0"/>
              <a:t> có thể có máy tính với nhiều yếu tố xử lý cơ bản như bộ não của chúng ta, nhưng</a:t>
            </a:r>
            <a:endParaRPr lang="en-US" altLang="en-US" sz="2900" dirty="0"/>
          </a:p>
          <a:p>
            <a:pPr lvl="1">
              <a:lnSpc>
                <a:spcPct val="150000"/>
              </a:lnSpc>
              <a:buFont typeface="Wingdings" panose="05000000000000000000" pitchFamily="2" charset="2"/>
              <a:buChar char="ü"/>
            </a:pPr>
            <a:r>
              <a:rPr lang="vi-VN" altLang="en-US" sz="2500" dirty="0"/>
              <a:t>với mối liên kết (dây hoặc các khớp thần kinh) rất ít hơn so với não </a:t>
            </a:r>
            <a:endParaRPr lang="en-US" altLang="en-US" sz="2500" dirty="0"/>
          </a:p>
          <a:p>
            <a:pPr lvl="1">
              <a:lnSpc>
                <a:spcPct val="150000"/>
              </a:lnSpc>
              <a:buFont typeface="Wingdings" panose="05000000000000000000" pitchFamily="2" charset="2"/>
              <a:buChar char="ü"/>
            </a:pPr>
            <a:r>
              <a:rPr lang="vi-VN" altLang="en-US" sz="2500" dirty="0"/>
              <a:t>cập nhật nhanh hơn nhiều so với bộ não </a:t>
            </a:r>
            <a:endParaRPr lang="en-US" altLang="en-US" sz="2500" dirty="0"/>
          </a:p>
          <a:p>
            <a:pPr>
              <a:lnSpc>
                <a:spcPct val="150000"/>
              </a:lnSpc>
            </a:pPr>
            <a:r>
              <a:rPr lang="en-US" altLang="en-US" sz="2900"/>
              <a:t>N</a:t>
            </a:r>
            <a:r>
              <a:rPr lang="vi-VN" altLang="en-US" sz="2900"/>
              <a:t>hưng </a:t>
            </a:r>
            <a:r>
              <a:rPr lang="en-US" altLang="en-US" sz="2900" dirty="0" err="1"/>
              <a:t>xây</a:t>
            </a:r>
            <a:r>
              <a:rPr lang="en-US" altLang="en-US" sz="2900" dirty="0"/>
              <a:t> d</a:t>
            </a:r>
            <a:r>
              <a:rPr lang="vi-VN" altLang="en-US" sz="2900" dirty="0"/>
              <a:t>ự</a:t>
            </a:r>
            <a:r>
              <a:rPr lang="en-US" altLang="en-US" sz="2900" dirty="0"/>
              <a:t>ng </a:t>
            </a:r>
            <a:r>
              <a:rPr lang="vi-VN" altLang="en-US" sz="2900" dirty="0"/>
              <a:t>phần cứng rất khác </a:t>
            </a:r>
            <a:r>
              <a:rPr lang="en-US" altLang="en-US" sz="2900" dirty="0" err="1"/>
              <a:t>với</a:t>
            </a:r>
            <a:r>
              <a:rPr lang="en-US" altLang="en-US" sz="2900" dirty="0"/>
              <a:t> </a:t>
            </a:r>
            <a:r>
              <a:rPr lang="vi-VN" altLang="en-US" sz="2900" dirty="0"/>
              <a:t>làm một </a:t>
            </a:r>
            <a:r>
              <a:rPr lang="en-US" altLang="en-US" sz="2900" dirty="0" err="1"/>
              <a:t>máy</a:t>
            </a:r>
            <a:r>
              <a:rPr lang="en-US" altLang="en-US" sz="2900" dirty="0"/>
              <a:t> </a:t>
            </a:r>
            <a:r>
              <a:rPr lang="en-US" altLang="en-US" sz="2900" dirty="0" err="1"/>
              <a:t>tính</a:t>
            </a:r>
            <a:r>
              <a:rPr lang="en-US" altLang="en-US" sz="2900" dirty="0"/>
              <a:t> </a:t>
            </a:r>
            <a:r>
              <a:rPr lang="vi-VN" altLang="en-US" sz="2900" dirty="0"/>
              <a:t>hành xử như một bộ não!</a:t>
            </a:r>
            <a:endParaRPr lang="en-US" altLang="en-US" sz="2900" dirty="0"/>
          </a:p>
        </p:txBody>
      </p:sp>
      <p:sp>
        <p:nvSpPr>
          <p:cNvPr id="2" name="Slide Number Placeholder 1"/>
          <p:cNvSpPr>
            <a:spLocks noGrp="1"/>
          </p:cNvSpPr>
          <p:nvPr>
            <p:ph type="sldNum" sz="quarter" idx="12"/>
          </p:nvPr>
        </p:nvSpPr>
        <p:spPr/>
        <p:txBody>
          <a:bodyPr/>
          <a:lstStyle/>
          <a:p>
            <a:fld id="{10871DB6-417F-4D7C-A3D8-3DCCA25BFC27}" type="slidenum">
              <a:rPr lang="en-US" smtClean="0"/>
              <a:t>35</a:t>
            </a:fld>
            <a:endParaRPr lang="en-US"/>
          </a:p>
        </p:txBody>
      </p:sp>
    </p:spTree>
    <p:extLst>
      <p:ext uri="{BB962C8B-B14F-4D97-AF65-F5344CB8AC3E}">
        <p14:creationId xmlns:p14="http://schemas.microsoft.com/office/powerpoint/2010/main" val="138301514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normAutofit/>
          </a:bodyPr>
          <a:lstStyle/>
          <a:p>
            <a:r>
              <a:rPr lang="en-US" altLang="en-US" dirty="0" err="1"/>
              <a:t>Máy</a:t>
            </a:r>
            <a:r>
              <a:rPr lang="en-US" altLang="en-US" dirty="0"/>
              <a:t> </a:t>
            </a:r>
            <a:r>
              <a:rPr lang="en-US" altLang="en-US" dirty="0" err="1"/>
              <a:t>tính</a:t>
            </a:r>
            <a:r>
              <a:rPr lang="en-US" altLang="en-US" dirty="0"/>
              <a:t> </a:t>
            </a:r>
            <a:r>
              <a:rPr lang="en-US" altLang="en-US" dirty="0" err="1"/>
              <a:t>chơi</a:t>
            </a:r>
            <a:r>
              <a:rPr lang="en-US" altLang="en-US" dirty="0"/>
              <a:t> </a:t>
            </a:r>
            <a:r>
              <a:rPr lang="en-US" altLang="en-US" dirty="0" err="1"/>
              <a:t>cờ</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đánh</a:t>
            </a:r>
            <a:r>
              <a:rPr lang="en-US" altLang="en-US" dirty="0"/>
              <a:t> </a:t>
            </a:r>
            <a:r>
              <a:rPr lang="en-US" altLang="en-US" dirty="0" err="1"/>
              <a:t>bại</a:t>
            </a:r>
            <a:r>
              <a:rPr lang="en-US" altLang="en-US" dirty="0"/>
              <a:t> con </a:t>
            </a:r>
            <a:r>
              <a:rPr lang="en-US" altLang="en-US" dirty="0" err="1"/>
              <a:t>người</a:t>
            </a:r>
            <a:r>
              <a:rPr lang="en-US" altLang="en-US" dirty="0"/>
              <a:t>?</a:t>
            </a:r>
          </a:p>
        </p:txBody>
      </p:sp>
      <p:sp>
        <p:nvSpPr>
          <p:cNvPr id="21507" name="Rectangle 3"/>
          <p:cNvSpPr>
            <a:spLocks noGrp="1" noChangeArrowheads="1"/>
          </p:cNvSpPr>
          <p:nvPr>
            <p:ph idx="1"/>
          </p:nvPr>
        </p:nvSpPr>
        <p:spPr>
          <a:xfrm>
            <a:off x="628650" y="1846263"/>
            <a:ext cx="7848600" cy="4724400"/>
          </a:xfrm>
          <a:noFill/>
          <a:ln/>
        </p:spPr>
        <p:txBody>
          <a:bodyPr>
            <a:noAutofit/>
          </a:bodyPr>
          <a:lstStyle/>
          <a:p>
            <a:r>
              <a:rPr lang="en-US" altLang="en-US" sz="2400" dirty="0" err="1"/>
              <a:t>Chơi</a:t>
            </a:r>
            <a:r>
              <a:rPr lang="en-US" altLang="en-US" sz="2400" dirty="0"/>
              <a:t> </a:t>
            </a:r>
            <a:r>
              <a:rPr lang="en-US" altLang="en-US" sz="2400" dirty="0" err="1"/>
              <a:t>cờ</a:t>
            </a:r>
            <a:r>
              <a:rPr lang="en-US" altLang="en-US" sz="2400" dirty="0"/>
              <a:t> </a:t>
            </a:r>
            <a:r>
              <a:rPr lang="en-US" altLang="en-US" sz="2400" dirty="0" err="1"/>
              <a:t>là</a:t>
            </a:r>
            <a:r>
              <a:rPr lang="en-US" altLang="en-US" sz="2400" dirty="0"/>
              <a:t> </a:t>
            </a:r>
            <a:r>
              <a:rPr lang="en-US" altLang="en-US" sz="2400" dirty="0" err="1"/>
              <a:t>vấn</a:t>
            </a:r>
            <a:r>
              <a:rPr lang="en-US" altLang="en-US" sz="2400" dirty="0"/>
              <a:t> </a:t>
            </a:r>
            <a:r>
              <a:rPr lang="en-US" altLang="en-US" sz="2400" dirty="0" err="1"/>
              <a:t>đề</a:t>
            </a:r>
            <a:r>
              <a:rPr lang="en-US" altLang="en-US" sz="2400" dirty="0"/>
              <a:t> AI </a:t>
            </a:r>
            <a:r>
              <a:rPr lang="en-US" altLang="en-US" sz="2400" dirty="0" err="1"/>
              <a:t>kinh</a:t>
            </a:r>
            <a:r>
              <a:rPr lang="en-US" altLang="en-US" sz="2400" dirty="0"/>
              <a:t> </a:t>
            </a:r>
            <a:r>
              <a:rPr lang="en-US" altLang="en-US" sz="2400" dirty="0" err="1"/>
              <a:t>điển</a:t>
            </a:r>
            <a:endParaRPr lang="en-US" altLang="en-US" sz="2400" dirty="0"/>
          </a:p>
          <a:p>
            <a:pPr lvl="1"/>
            <a:r>
              <a:rPr lang="en-US" altLang="en-US" sz="2400" dirty="0" err="1"/>
              <a:t>Vấn</a:t>
            </a:r>
            <a:r>
              <a:rPr lang="en-US" altLang="en-US" sz="2400" dirty="0"/>
              <a:t> </a:t>
            </a:r>
            <a:r>
              <a:rPr lang="en-US" altLang="en-US" sz="2400" dirty="0" err="1"/>
              <a:t>đề</a:t>
            </a:r>
            <a:r>
              <a:rPr lang="en-US" altLang="en-US" sz="2400" dirty="0"/>
              <a:t> </a:t>
            </a:r>
            <a:r>
              <a:rPr lang="en-US" altLang="en-US" sz="2400" dirty="0" err="1"/>
              <a:t>được</a:t>
            </a:r>
            <a:r>
              <a:rPr lang="en-US" altLang="en-US" sz="2400" dirty="0"/>
              <a: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tốt</a:t>
            </a:r>
            <a:endParaRPr lang="en-US" altLang="en-US" sz="2400" dirty="0"/>
          </a:p>
          <a:p>
            <a:pPr lvl="1"/>
            <a:r>
              <a:rPr lang="en-US" altLang="en-US" sz="2400" dirty="0" err="1"/>
              <a:t>Rất</a:t>
            </a:r>
            <a:r>
              <a:rPr lang="en-US" altLang="en-US" sz="2400" dirty="0"/>
              <a:t> </a:t>
            </a:r>
            <a:r>
              <a:rPr lang="en-US" altLang="en-US" sz="2400" dirty="0" err="1"/>
              <a:t>phức</a:t>
            </a:r>
            <a:r>
              <a:rPr lang="en-US" altLang="en-US" sz="2400" dirty="0"/>
              <a:t> </a:t>
            </a:r>
            <a:r>
              <a:rPr lang="en-US" altLang="en-US" sz="2400" dirty="0" err="1"/>
              <a:t>tạp</a:t>
            </a:r>
            <a:r>
              <a:rPr lang="en-US" altLang="en-US" sz="2400" dirty="0"/>
              <a:t>: </a:t>
            </a:r>
            <a:r>
              <a:rPr lang="en-US" altLang="en-US" sz="2400" dirty="0" err="1"/>
              <a:t>khó</a:t>
            </a:r>
            <a:r>
              <a:rPr lang="en-US" altLang="en-US" sz="2400" dirty="0"/>
              <a:t> </a:t>
            </a:r>
            <a:r>
              <a:rPr lang="en-US" altLang="en-US" sz="2400" dirty="0" err="1"/>
              <a:t>để</a:t>
            </a:r>
            <a:r>
              <a:rPr lang="en-US" altLang="en-US" sz="2400" dirty="0"/>
              <a:t> con </a:t>
            </a:r>
            <a:r>
              <a:rPr lang="en-US" altLang="en-US" sz="2400" dirty="0" err="1"/>
              <a:t>người</a:t>
            </a:r>
            <a:r>
              <a:rPr lang="en-US" altLang="en-US" sz="2400" dirty="0"/>
              <a:t> </a:t>
            </a:r>
            <a:r>
              <a:rPr lang="en-US" altLang="en-US" sz="2400" err="1"/>
              <a:t>chơi</a:t>
            </a:r>
            <a:r>
              <a:rPr lang="en-US" altLang="en-US" sz="2400"/>
              <a:t> tốt</a:t>
            </a: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r>
              <a:rPr lang="en-US" altLang="en-US" sz="2400" dirty="0"/>
              <a:t/>
            </a:r>
            <a:br>
              <a:rPr lang="en-US" altLang="en-US" sz="2400" dirty="0"/>
            </a:br>
            <a:endParaRPr lang="en-US" altLang="en-US" sz="2400" dirty="0"/>
          </a:p>
          <a:p>
            <a:pPr lvl="1"/>
            <a:endParaRPr lang="en-US" altLang="en-US" sz="2400" dirty="0"/>
          </a:p>
        </p:txBody>
      </p:sp>
      <p:graphicFrame>
        <p:nvGraphicFramePr>
          <p:cNvPr id="21508" name="Object 4">
            <a:hlinkClick r:id="" action="ppaction://ole?verb=0"/>
          </p:cNvPr>
          <p:cNvGraphicFramePr>
            <a:graphicFrameLocks/>
          </p:cNvGraphicFramePr>
          <p:nvPr>
            <p:extLst>
              <p:ext uri="{D42A27DB-BD31-4B8C-83A1-F6EECF244321}">
                <p14:modId xmlns:p14="http://schemas.microsoft.com/office/powerpoint/2010/main" val="709863846"/>
              </p:ext>
            </p:extLst>
          </p:nvPr>
        </p:nvGraphicFramePr>
        <p:xfrm>
          <a:off x="1728787" y="3279775"/>
          <a:ext cx="6172200" cy="3578225"/>
        </p:xfrm>
        <a:graphic>
          <a:graphicData uri="http://schemas.openxmlformats.org/presentationml/2006/ole">
            <mc:AlternateContent xmlns:mc="http://schemas.openxmlformats.org/markup-compatibility/2006">
              <mc:Choice xmlns:v="urn:schemas-microsoft-com:vml" Requires="v">
                <p:oleObj spid="_x0000_s2164" name="Chart" r:id="rId4" imgW="7229383" imgH="4028977" progId="MSGraph.Chart.8">
                  <p:embed followColorScheme="full"/>
                </p:oleObj>
              </mc:Choice>
              <mc:Fallback>
                <p:oleObj name="Chart" r:id="rId4" imgW="7229383" imgH="4028977" progId="MSGraph.Chart.8">
                  <p:embed followColorScheme="full"/>
                  <p:pic>
                    <p:nvPicPr>
                      <p:cNvPr id="0" name=""/>
                      <p:cNvPicPr>
                        <a:picLocks noChangeArrowheads="1"/>
                      </p:cNvPicPr>
                      <p:nvPr/>
                    </p:nvPicPr>
                    <p:blipFill>
                      <a:blip r:embed="rId5"/>
                      <a:srcRect/>
                      <a:stretch>
                        <a:fillRect/>
                      </a:stretch>
                    </p:blipFill>
                    <p:spPr bwMode="auto">
                      <a:xfrm>
                        <a:off x="1728787" y="3279775"/>
                        <a:ext cx="6172200"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Line 5"/>
          <p:cNvSpPr>
            <a:spLocks noChangeShapeType="1"/>
          </p:cNvSpPr>
          <p:nvPr/>
        </p:nvSpPr>
        <p:spPr bwMode="auto">
          <a:xfrm>
            <a:off x="2338387" y="4041775"/>
            <a:ext cx="4619625" cy="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0" name="Rectangle 6"/>
          <p:cNvSpPr>
            <a:spLocks noChangeArrowheads="1"/>
          </p:cNvSpPr>
          <p:nvPr/>
        </p:nvSpPr>
        <p:spPr bwMode="auto">
          <a:xfrm>
            <a:off x="2947987" y="3813175"/>
            <a:ext cx="198913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Human World Champion</a:t>
            </a:r>
            <a:r>
              <a:rPr lang="en-US" altLang="en-US" sz="1100"/>
              <a:t> </a:t>
            </a:r>
          </a:p>
        </p:txBody>
      </p:sp>
      <p:sp>
        <p:nvSpPr>
          <p:cNvPr id="21511" name="Rectangle 7"/>
          <p:cNvSpPr>
            <a:spLocks noChangeArrowheads="1"/>
          </p:cNvSpPr>
          <p:nvPr/>
        </p:nvSpPr>
        <p:spPr bwMode="auto">
          <a:xfrm>
            <a:off x="6376987" y="3660775"/>
            <a:ext cx="9032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Deep Blue</a:t>
            </a:r>
          </a:p>
        </p:txBody>
      </p:sp>
      <p:sp>
        <p:nvSpPr>
          <p:cNvPr id="21512" name="Rectangle 8"/>
          <p:cNvSpPr>
            <a:spLocks noChangeArrowheads="1"/>
          </p:cNvSpPr>
          <p:nvPr/>
        </p:nvSpPr>
        <p:spPr bwMode="auto">
          <a:xfrm>
            <a:off x="5767387" y="4270375"/>
            <a:ext cx="1168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Deep Thought</a:t>
            </a:r>
          </a:p>
        </p:txBody>
      </p:sp>
      <p:sp>
        <p:nvSpPr>
          <p:cNvPr id="21513" name="Rectangle 9"/>
          <p:cNvSpPr>
            <a:spLocks noChangeArrowheads="1"/>
          </p:cNvSpPr>
          <p:nvPr/>
        </p:nvSpPr>
        <p:spPr bwMode="auto">
          <a:xfrm rot="16200000">
            <a:off x="723106" y="4780757"/>
            <a:ext cx="1508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a:t>Points Ratings</a:t>
            </a:r>
          </a:p>
        </p:txBody>
      </p:sp>
      <p:sp>
        <p:nvSpPr>
          <p:cNvPr id="2" name="Slide Number Placeholder 1"/>
          <p:cNvSpPr>
            <a:spLocks noGrp="1"/>
          </p:cNvSpPr>
          <p:nvPr>
            <p:ph type="sldNum" sz="quarter" idx="12"/>
          </p:nvPr>
        </p:nvSpPr>
        <p:spPr/>
        <p:txBody>
          <a:bodyPr/>
          <a:lstStyle/>
          <a:p>
            <a:fld id="{10871DB6-417F-4D7C-A3D8-3DCCA25BFC27}" type="slidenum">
              <a:rPr lang="en-US" smtClean="0"/>
              <a:t>36</a:t>
            </a:fld>
            <a:endParaRPr lang="en-US"/>
          </a:p>
        </p:txBody>
      </p:sp>
    </p:spTree>
    <p:extLst>
      <p:ext uri="{BB962C8B-B14F-4D97-AF65-F5344CB8AC3E}">
        <p14:creationId xmlns:p14="http://schemas.microsoft.com/office/powerpoint/2010/main" val="10960719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nói</a:t>
            </a:r>
            <a:r>
              <a:rPr lang="en-US" altLang="en-US" dirty="0"/>
              <a:t> </a:t>
            </a:r>
            <a:r>
              <a:rPr lang="en-US" altLang="en-US" dirty="0" err="1"/>
              <a:t>chuyện</a:t>
            </a:r>
            <a:r>
              <a:rPr lang="en-US" altLang="en-US" dirty="0"/>
              <a:t>?</a:t>
            </a:r>
          </a:p>
        </p:txBody>
      </p:sp>
      <p:sp>
        <p:nvSpPr>
          <p:cNvPr id="22531" name="Rectangle 3"/>
          <p:cNvSpPr>
            <a:spLocks noGrp="1" noChangeArrowheads="1"/>
          </p:cNvSpPr>
          <p:nvPr>
            <p:ph idx="1"/>
          </p:nvPr>
        </p:nvSpPr>
        <p:spPr/>
        <p:txBody>
          <a:bodyPr>
            <a:normAutofit/>
          </a:bodyPr>
          <a:lstStyle/>
          <a:p>
            <a:pPr marL="0" indent="0">
              <a:lnSpc>
                <a:spcPct val="150000"/>
              </a:lnSpc>
              <a:buNone/>
            </a:pPr>
            <a:r>
              <a:rPr lang="vi-VN" altLang="en-US" sz="2800" dirty="0"/>
              <a:t>Được gọi là "tổng hợp giọng nói" </a:t>
            </a:r>
            <a:endParaRPr lang="en-US" altLang="en-US" sz="2800" dirty="0"/>
          </a:p>
          <a:p>
            <a:pPr lvl="1">
              <a:lnSpc>
                <a:spcPct val="150000"/>
              </a:lnSpc>
            </a:pPr>
            <a:r>
              <a:rPr lang="vi-VN" altLang="en-US" sz="2400"/>
              <a:t>Dịch văn </a:t>
            </a:r>
            <a:r>
              <a:rPr lang="vi-VN" altLang="en-US" sz="2400" dirty="0"/>
              <a:t>bản sang hình thức ngữ âm </a:t>
            </a:r>
            <a:endParaRPr lang="en-US" altLang="en-US" sz="2400" dirty="0"/>
          </a:p>
          <a:p>
            <a:pPr lvl="2">
              <a:lnSpc>
                <a:spcPct val="150000"/>
              </a:lnSpc>
            </a:pPr>
            <a:r>
              <a:rPr lang="en-US" altLang="en-US" sz="2400" dirty="0"/>
              <a:t>VD</a:t>
            </a:r>
            <a:r>
              <a:rPr lang="vi-VN" altLang="en-US" sz="2400" dirty="0"/>
              <a:t> “</a:t>
            </a:r>
            <a:r>
              <a:rPr lang="en-US" altLang="en-US" sz="2400" dirty="0"/>
              <a:t>fictitious</a:t>
            </a:r>
            <a:r>
              <a:rPr lang="vi-VN" altLang="en-US" sz="2400" dirty="0"/>
              <a:t>" -&gt; fik-tish-es </a:t>
            </a:r>
            <a:endParaRPr lang="en-US" altLang="en-US" sz="2400" dirty="0"/>
          </a:p>
          <a:p>
            <a:pPr lvl="1">
              <a:lnSpc>
                <a:spcPct val="150000"/>
              </a:lnSpc>
            </a:pPr>
            <a:r>
              <a:rPr lang="vi-VN" altLang="en-US" sz="2400"/>
              <a:t>Sử dụng </a:t>
            </a:r>
            <a:r>
              <a:rPr lang="vi-VN" altLang="en-US" sz="2400" dirty="0"/>
              <a:t>quy tắc phát âm vào bản đồ âm vị </a:t>
            </a:r>
            <a:r>
              <a:rPr lang="en-US" altLang="en-US" sz="2400" dirty="0" err="1"/>
              <a:t>thành</a:t>
            </a:r>
            <a:r>
              <a:rPr lang="en-US" altLang="en-US" sz="2400" dirty="0"/>
              <a:t> </a:t>
            </a:r>
            <a:r>
              <a:rPr lang="vi-VN" altLang="en-US" sz="2400" dirty="0"/>
              <a:t>âm thanh thực tế </a:t>
            </a:r>
            <a:endParaRPr lang="en-US" altLang="en-US" sz="2400" dirty="0"/>
          </a:p>
          <a:p>
            <a:pPr lvl="2">
              <a:lnSpc>
                <a:spcPct val="150000"/>
              </a:lnSpc>
            </a:pPr>
            <a:r>
              <a:rPr lang="en-US" altLang="en-US" sz="2400" dirty="0"/>
              <a:t>VD</a:t>
            </a:r>
            <a:r>
              <a:rPr lang="vi-VN" altLang="en-US" sz="2400" dirty="0"/>
              <a:t> "tish" -&gt; chuỗi các âm thanh âm thanh cơ bản</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37</a:t>
            </a:fld>
            <a:endParaRPr lang="en-US"/>
          </a:p>
        </p:txBody>
      </p:sp>
    </p:spTree>
    <p:extLst>
      <p:ext uri="{BB962C8B-B14F-4D97-AF65-F5344CB8AC3E}">
        <p14:creationId xmlns:p14="http://schemas.microsoft.com/office/powerpoint/2010/main" val="39833885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nói</a:t>
            </a:r>
            <a:r>
              <a:rPr lang="en-US" altLang="en-US" dirty="0"/>
              <a:t> </a:t>
            </a:r>
            <a:r>
              <a:rPr lang="en-US" altLang="en-US" dirty="0" err="1"/>
              <a:t>chuyện</a:t>
            </a:r>
            <a:r>
              <a:rPr lang="en-US" altLang="en-US" dirty="0"/>
              <a:t>?</a:t>
            </a:r>
          </a:p>
        </p:txBody>
      </p:sp>
      <p:sp>
        <p:nvSpPr>
          <p:cNvPr id="22531" name="Rectangle 3"/>
          <p:cNvSpPr>
            <a:spLocks noGrp="1" noChangeArrowheads="1"/>
          </p:cNvSpPr>
          <p:nvPr>
            <p:ph idx="1"/>
          </p:nvPr>
        </p:nvSpPr>
        <p:spPr>
          <a:xfrm>
            <a:off x="628650" y="1371600"/>
            <a:ext cx="8362950" cy="5562600"/>
          </a:xfrm>
        </p:spPr>
        <p:txBody>
          <a:bodyPr>
            <a:normAutofit fontScale="92500" lnSpcReduction="20000"/>
          </a:bodyPr>
          <a:lstStyle/>
          <a:p>
            <a:pPr marL="0" indent="0">
              <a:lnSpc>
                <a:spcPct val="150000"/>
              </a:lnSpc>
              <a:buNone/>
            </a:pPr>
            <a:r>
              <a:rPr lang="en-US" altLang="en-US" sz="2800" dirty="0" err="1"/>
              <a:t>Khó</a:t>
            </a:r>
            <a:r>
              <a:rPr lang="en-US" altLang="en-US" sz="2800" dirty="0"/>
              <a:t> </a:t>
            </a:r>
            <a:r>
              <a:rPr lang="en-US" altLang="en-US" sz="2800" dirty="0" err="1"/>
              <a:t>khăn</a:t>
            </a:r>
            <a:endParaRPr lang="en-US" altLang="en-US" sz="2800" dirty="0"/>
          </a:p>
          <a:p>
            <a:pPr lvl="1">
              <a:lnSpc>
                <a:spcPct val="150000"/>
              </a:lnSpc>
            </a:pPr>
            <a:r>
              <a:rPr lang="vi-VN" altLang="en-US" sz="2600" dirty="0"/>
              <a:t>âm thanh được thực hiện bởi </a:t>
            </a:r>
            <a:r>
              <a:rPr lang="en-US" altLang="en-US" sz="2600" dirty="0" err="1"/>
              <a:t>tiếp</a:t>
            </a:r>
            <a:r>
              <a:rPr lang="en-US" altLang="en-US" sz="2600" dirty="0"/>
              <a:t> </a:t>
            </a:r>
            <a:r>
              <a:rPr lang="en-US" altLang="en-US" sz="2600" dirty="0" err="1"/>
              <a:t>cận</a:t>
            </a:r>
            <a:r>
              <a:rPr lang="en-US" altLang="en-US" sz="2600" dirty="0"/>
              <a:t> </a:t>
            </a:r>
            <a:r>
              <a:rPr lang="en-US" altLang="en-US" sz="2600" dirty="0" err="1"/>
              <a:t>phương</a:t>
            </a:r>
            <a:r>
              <a:rPr lang="en-US" altLang="en-US" sz="2600" dirty="0"/>
              <a:t> </a:t>
            </a:r>
            <a:r>
              <a:rPr lang="en-US" altLang="en-US" sz="2600" dirty="0" err="1"/>
              <a:t>pháp</a:t>
            </a:r>
            <a:r>
              <a:rPr lang="en-US" altLang="en-US" sz="2600" dirty="0"/>
              <a:t> </a:t>
            </a:r>
            <a:r>
              <a:rPr lang="vi-VN" altLang="en-US" sz="2600" dirty="0"/>
              <a:t>"tra cứu" không tự nhiên </a:t>
            </a:r>
            <a:endParaRPr lang="en-US" altLang="en-US" sz="2600" dirty="0"/>
          </a:p>
          <a:p>
            <a:pPr lvl="1">
              <a:lnSpc>
                <a:spcPct val="150000"/>
              </a:lnSpc>
            </a:pPr>
            <a:r>
              <a:rPr lang="vi-VN" altLang="en-US" sz="2600" dirty="0"/>
              <a:t>âm thanh là không độc lập</a:t>
            </a:r>
            <a:endParaRPr lang="en-US" altLang="en-US" sz="2600" dirty="0"/>
          </a:p>
          <a:p>
            <a:pPr lvl="2">
              <a:lnSpc>
                <a:spcPct val="120000"/>
              </a:lnSpc>
            </a:pPr>
            <a:r>
              <a:rPr lang="en-US" altLang="en-US" sz="2200" dirty="0"/>
              <a:t>VD</a:t>
            </a:r>
            <a:r>
              <a:rPr lang="vi-VN" altLang="en-US" sz="2200" dirty="0"/>
              <a:t> “</a:t>
            </a:r>
            <a:r>
              <a:rPr lang="en-US" altLang="en-US" sz="2200" dirty="0"/>
              <a:t>act</a:t>
            </a:r>
            <a:r>
              <a:rPr lang="vi-VN" altLang="en-US" sz="2200" dirty="0"/>
              <a:t>" và “</a:t>
            </a:r>
            <a:r>
              <a:rPr lang="en-US" altLang="en-US" sz="2200" dirty="0"/>
              <a:t>action</a:t>
            </a:r>
            <a:r>
              <a:rPr lang="vi-VN" altLang="en-US" sz="2200" dirty="0"/>
              <a:t>" </a:t>
            </a:r>
            <a:endParaRPr lang="en-US" altLang="en-US" sz="2200" dirty="0"/>
          </a:p>
          <a:p>
            <a:pPr lvl="2">
              <a:lnSpc>
                <a:spcPct val="120000"/>
              </a:lnSpc>
            </a:pPr>
            <a:r>
              <a:rPr lang="vi-VN" altLang="en-US" sz="2200" dirty="0"/>
              <a:t>hệ thống hiện đại có thể xử lý này khá tốt </a:t>
            </a:r>
            <a:endParaRPr lang="en-US" altLang="en-US" sz="2200" dirty="0"/>
          </a:p>
          <a:p>
            <a:pPr lvl="1">
              <a:lnSpc>
                <a:spcPct val="150000"/>
              </a:lnSpc>
            </a:pPr>
            <a:r>
              <a:rPr lang="vi-VN" altLang="en-US" sz="2600" dirty="0"/>
              <a:t>một vấn đề khó hơn là nhấn mạnh, cảm xúc, </a:t>
            </a:r>
            <a:r>
              <a:rPr lang="en-US" altLang="en-US" sz="2600" dirty="0"/>
              <a:t>…</a:t>
            </a:r>
          </a:p>
          <a:p>
            <a:pPr lvl="2">
              <a:lnSpc>
                <a:spcPct val="120000"/>
              </a:lnSpc>
            </a:pPr>
            <a:r>
              <a:rPr lang="vi-VN" altLang="en-US" sz="2200" dirty="0"/>
              <a:t>con người hiểu được những gì họ đang nói </a:t>
            </a:r>
            <a:endParaRPr lang="en-US" altLang="en-US" sz="2200" dirty="0"/>
          </a:p>
          <a:p>
            <a:pPr lvl="2">
              <a:lnSpc>
                <a:spcPct val="120000"/>
              </a:lnSpc>
            </a:pPr>
            <a:r>
              <a:rPr lang="en-US" altLang="en-US" sz="2200" dirty="0"/>
              <a:t>m</a:t>
            </a:r>
            <a:r>
              <a:rPr lang="vi-VN" altLang="en-US" sz="2200" dirty="0"/>
              <a:t>áy </a:t>
            </a:r>
            <a:r>
              <a:rPr lang="en-US" altLang="en-US" sz="2200" dirty="0" err="1"/>
              <a:t>thì</a:t>
            </a:r>
            <a:r>
              <a:rPr lang="en-US" altLang="en-US" sz="2200" dirty="0"/>
              <a:t> k</a:t>
            </a:r>
            <a:r>
              <a:rPr lang="vi-VN" altLang="en-US" sz="2200" dirty="0"/>
              <a:t>hông: vì vậy âm thanh không tự nhiên</a:t>
            </a:r>
            <a:endParaRPr lang="en-US" altLang="en-US" sz="2200" dirty="0"/>
          </a:p>
          <a:p>
            <a:pPr marL="0" indent="0">
              <a:lnSpc>
                <a:spcPct val="150000"/>
              </a:lnSpc>
              <a:buNone/>
            </a:pPr>
            <a:r>
              <a:rPr lang="en-US" altLang="en-US" sz="2800" dirty="0" err="1"/>
              <a:t>Kết</a:t>
            </a:r>
            <a:r>
              <a:rPr lang="en-US" altLang="en-US" sz="2800" dirty="0"/>
              <a:t> </a:t>
            </a:r>
            <a:r>
              <a:rPr lang="en-US" altLang="en-US" sz="2800" dirty="0" err="1"/>
              <a:t>luận</a:t>
            </a:r>
            <a:r>
              <a:rPr lang="en-US" altLang="en-US" sz="2800" dirty="0"/>
              <a:t>: </a:t>
            </a:r>
          </a:p>
          <a:p>
            <a:pPr lvl="1">
              <a:lnSpc>
                <a:spcPct val="110000"/>
              </a:lnSpc>
            </a:pPr>
            <a:r>
              <a:rPr lang="en-US" altLang="en-US" sz="2400" dirty="0"/>
              <a:t>KHÔNG </a:t>
            </a:r>
            <a:r>
              <a:rPr lang="en-US" altLang="en-US" sz="2400" dirty="0" err="1"/>
              <a:t>cho</a:t>
            </a:r>
            <a:r>
              <a:rPr lang="en-US" altLang="en-US" sz="2400" dirty="0"/>
              <a:t> </a:t>
            </a:r>
            <a:r>
              <a:rPr lang="en-US" altLang="en-US" sz="2400" dirty="0" err="1"/>
              <a:t>những</a:t>
            </a:r>
            <a:r>
              <a:rPr lang="en-US" altLang="en-US" sz="2400" dirty="0"/>
              <a:t> </a:t>
            </a:r>
            <a:r>
              <a:rPr lang="en-US" altLang="en-US" sz="2400" dirty="0" err="1"/>
              <a:t>câu</a:t>
            </a:r>
            <a:r>
              <a:rPr lang="en-US" altLang="en-US" sz="2400" dirty="0"/>
              <a:t> </a:t>
            </a:r>
            <a:r>
              <a:rPr lang="en-US" altLang="en-US" sz="2400" dirty="0" err="1"/>
              <a:t>hoàn</a:t>
            </a:r>
            <a:r>
              <a:rPr lang="en-US" altLang="en-US" sz="2400" dirty="0"/>
              <a:t> </a:t>
            </a:r>
            <a:r>
              <a:rPr lang="en-US" altLang="en-US" sz="2400" dirty="0" err="1"/>
              <a:t>chỉnh</a:t>
            </a:r>
            <a:endParaRPr lang="en-US" altLang="en-US" sz="2400" dirty="0"/>
          </a:p>
          <a:p>
            <a:pPr lvl="1">
              <a:lnSpc>
                <a:spcPct val="110000"/>
              </a:lnSpc>
            </a:pPr>
            <a:r>
              <a:rPr lang="en-US" altLang="en-US" sz="2400" dirty="0"/>
              <a:t>CÓ </a:t>
            </a:r>
            <a:r>
              <a:rPr lang="en-US" altLang="en-US" sz="2400" dirty="0" err="1"/>
              <a:t>cho</a:t>
            </a:r>
            <a:r>
              <a:rPr lang="en-US" altLang="en-US" sz="2400" dirty="0"/>
              <a:t> </a:t>
            </a:r>
            <a:r>
              <a:rPr lang="en-US" altLang="en-US" sz="2400" dirty="0" err="1"/>
              <a:t>những</a:t>
            </a:r>
            <a:r>
              <a:rPr lang="en-US" altLang="en-US" sz="2400" dirty="0"/>
              <a:t> </a:t>
            </a:r>
            <a:r>
              <a:rPr lang="en-US" altLang="en-US" sz="2400" dirty="0" err="1"/>
              <a:t>từ</a:t>
            </a:r>
            <a:r>
              <a:rPr lang="en-US" altLang="en-US" sz="2400" dirty="0"/>
              <a:t> </a:t>
            </a:r>
            <a:r>
              <a:rPr lang="en-US" altLang="en-US" sz="2400" dirty="0" err="1"/>
              <a:t>riêng</a:t>
            </a:r>
            <a:r>
              <a:rPr lang="en-US" altLang="en-US" sz="2400" dirty="0"/>
              <a:t> </a:t>
            </a:r>
            <a:r>
              <a:rPr lang="en-US" altLang="en-US" sz="2400" dirty="0" err="1"/>
              <a:t>biệt</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38</a:t>
            </a:fld>
            <a:endParaRPr lang="en-US"/>
          </a:p>
        </p:txBody>
      </p:sp>
    </p:spTree>
    <p:extLst>
      <p:ext uri="{BB962C8B-B14F-4D97-AF65-F5344CB8AC3E}">
        <p14:creationId xmlns:p14="http://schemas.microsoft.com/office/powerpoint/2010/main" val="229074127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r>
              <a:rPr lang="en-US" altLang="en-US" dirty="0" err="1"/>
              <a:t>dạng</a:t>
            </a:r>
            <a:r>
              <a:rPr lang="en-US" altLang="en-US" dirty="0"/>
              <a:t> </a:t>
            </a:r>
            <a:r>
              <a:rPr lang="en-US" altLang="en-US" dirty="0" err="1"/>
              <a:t>giọng</a:t>
            </a:r>
            <a:r>
              <a:rPr lang="en-US" altLang="en-US" dirty="0"/>
              <a:t> </a:t>
            </a:r>
            <a:r>
              <a:rPr lang="en-US" altLang="en-US" dirty="0" err="1"/>
              <a:t>nói</a:t>
            </a:r>
            <a:r>
              <a:rPr lang="en-US" altLang="en-US" dirty="0"/>
              <a:t>?</a:t>
            </a:r>
          </a:p>
        </p:txBody>
      </p:sp>
      <p:sp>
        <p:nvSpPr>
          <p:cNvPr id="23555" name="Rectangle 3"/>
          <p:cNvSpPr>
            <a:spLocks noGrp="1" noChangeArrowheads="1"/>
          </p:cNvSpPr>
          <p:nvPr>
            <p:ph idx="1"/>
          </p:nvPr>
        </p:nvSpPr>
        <p:spPr/>
        <p:txBody>
          <a:bodyPr/>
          <a:lstStyle/>
          <a:p>
            <a:pPr>
              <a:lnSpc>
                <a:spcPct val="150000"/>
              </a:lnSpc>
            </a:pPr>
            <a:r>
              <a:rPr lang="vi-VN" altLang="en-US" sz="2400" dirty="0"/>
              <a:t>Nhận dạng giọng nói: </a:t>
            </a:r>
            <a:endParaRPr lang="en-US" altLang="en-US" sz="2400" dirty="0"/>
          </a:p>
          <a:p>
            <a:pPr lvl="1">
              <a:lnSpc>
                <a:spcPct val="150000"/>
              </a:lnSpc>
            </a:pPr>
            <a:r>
              <a:rPr lang="vi-VN" altLang="en-US" sz="2200" dirty="0"/>
              <a:t>lập bản đồ âm thanh từ microphone vào một danh sách các từ </a:t>
            </a:r>
            <a:endParaRPr lang="en-US" altLang="en-US" sz="2200" dirty="0"/>
          </a:p>
          <a:p>
            <a:pPr lvl="1">
              <a:lnSpc>
                <a:spcPct val="150000"/>
              </a:lnSpc>
            </a:pPr>
            <a:r>
              <a:rPr lang="vi-VN" altLang="en-US" sz="2200" dirty="0"/>
              <a:t>vấn đề kinh điển trong AI, rất khó khăn </a:t>
            </a:r>
            <a:endParaRPr lang="en-US" altLang="en-US" sz="2200" dirty="0"/>
          </a:p>
          <a:p>
            <a:pPr>
              <a:lnSpc>
                <a:spcPct val="150000"/>
              </a:lnSpc>
            </a:pPr>
            <a:r>
              <a:rPr lang="vi-VN" altLang="en-US" sz="2400" dirty="0"/>
              <a:t>Nhận </a:t>
            </a:r>
            <a:r>
              <a:rPr lang="en-US" altLang="en-US" sz="2400" dirty="0" err="1"/>
              <a:t>dạng</a:t>
            </a:r>
            <a:r>
              <a:rPr lang="en-US" altLang="en-US" sz="2400" dirty="0"/>
              <a:t> </a:t>
            </a:r>
            <a:r>
              <a:rPr lang="vi-VN" altLang="en-US" sz="2400" dirty="0"/>
              <a:t>được những từ đơn lẻ từ một từ vựng nhỏ </a:t>
            </a:r>
            <a:endParaRPr lang="en-US" altLang="en-US" sz="2400" dirty="0"/>
          </a:p>
          <a:p>
            <a:pPr lvl="1">
              <a:lnSpc>
                <a:spcPct val="150000"/>
              </a:lnSpc>
            </a:pPr>
            <a:r>
              <a:rPr lang="vi-VN" altLang="en-US" sz="2200" dirty="0"/>
              <a:t>hệ thống có thể làm điều này với độ chính xác cao (99%)</a:t>
            </a:r>
            <a:endParaRPr lang="en-US" altLang="en-US" sz="2200" dirty="0"/>
          </a:p>
          <a:p>
            <a:pPr lvl="1"/>
            <a:endParaRPr lang="en-US" altLang="en-US" dirty="0"/>
          </a:p>
        </p:txBody>
      </p:sp>
      <p:sp>
        <p:nvSpPr>
          <p:cNvPr id="2" name="Slide Number Placeholder 1"/>
          <p:cNvSpPr>
            <a:spLocks noGrp="1"/>
          </p:cNvSpPr>
          <p:nvPr>
            <p:ph type="sldNum" sz="quarter" idx="12"/>
          </p:nvPr>
        </p:nvSpPr>
        <p:spPr/>
        <p:txBody>
          <a:bodyPr/>
          <a:lstStyle/>
          <a:p>
            <a:fld id="{10871DB6-417F-4D7C-A3D8-3DCCA25BFC27}" type="slidenum">
              <a:rPr lang="en-US" smtClean="0"/>
              <a:t>39</a:t>
            </a:fld>
            <a:endParaRPr lang="en-US"/>
          </a:p>
        </p:txBody>
      </p:sp>
    </p:spTree>
    <p:extLst>
      <p:ext uri="{BB962C8B-B14F-4D97-AF65-F5344CB8AC3E}">
        <p14:creationId xmlns:p14="http://schemas.microsoft.com/office/powerpoint/2010/main" val="30619143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Intelligence?</a:t>
            </a:r>
            <a:endParaRPr lang="en-GB" dirty="0"/>
          </a:p>
        </p:txBody>
      </p:sp>
      <p:sp>
        <p:nvSpPr>
          <p:cNvPr id="3" name="Content Placeholder 2"/>
          <p:cNvSpPr>
            <a:spLocks noGrp="1"/>
          </p:cNvSpPr>
          <p:nvPr>
            <p:ph idx="1"/>
          </p:nvPr>
        </p:nvSpPr>
        <p:spPr>
          <a:xfrm>
            <a:off x="628650" y="1825625"/>
            <a:ext cx="8134350" cy="4351338"/>
          </a:xfrm>
        </p:spPr>
        <p:txBody>
          <a:bodyPr>
            <a:noAutofit/>
          </a:bodyPr>
          <a:lstStyle/>
          <a:p>
            <a:pPr>
              <a:lnSpc>
                <a:spcPct val="150000"/>
              </a:lnSpc>
            </a:pPr>
            <a:r>
              <a:rPr lang="vi-VN" sz="2600" dirty="0"/>
              <a:t>Tính chất thông minh của một đối tượng là sự tổng hợp của cả 3 yếu tố: </a:t>
            </a:r>
            <a:r>
              <a:rPr lang="vi-VN" sz="2600" dirty="0">
                <a:solidFill>
                  <a:srgbClr val="FF0000"/>
                </a:solidFill>
              </a:rPr>
              <a:t>thu thập tri thức, suy luận</a:t>
            </a:r>
            <a:r>
              <a:rPr lang="vi-VN" sz="2600" dirty="0"/>
              <a:t> và </a:t>
            </a:r>
            <a:r>
              <a:rPr lang="vi-VN" sz="2600" dirty="0">
                <a:solidFill>
                  <a:srgbClr val="FF0000"/>
                </a:solidFill>
              </a:rPr>
              <a:t>hành xử </a:t>
            </a:r>
            <a:r>
              <a:rPr lang="vi-VN" sz="2600" dirty="0"/>
              <a:t>của đối tượng trên tri thức thu thập được. Chúng hòa quyện vào nhau thành một thể thống nhất “</a:t>
            </a:r>
            <a:r>
              <a:rPr lang="vi-VN" sz="2600" dirty="0">
                <a:solidFill>
                  <a:srgbClr val="FF0000"/>
                </a:solidFill>
              </a:rPr>
              <a:t>Sự Thông Minh</a:t>
            </a:r>
            <a:r>
              <a:rPr lang="vi-VN" sz="2600" dirty="0"/>
              <a:t>”</a:t>
            </a:r>
          </a:p>
          <a:p>
            <a:pPr>
              <a:lnSpc>
                <a:spcPct val="150000"/>
              </a:lnSpc>
            </a:pPr>
            <a:r>
              <a:rPr lang="vi-VN" sz="2600" dirty="0"/>
              <a:t>Không thể đánh giá riêng l</a:t>
            </a:r>
            <a:r>
              <a:rPr lang="en-US" sz="2600" dirty="0"/>
              <a:t>ẻ</a:t>
            </a:r>
            <a:r>
              <a:rPr lang="vi-VN" sz="2600" dirty="0"/>
              <a:t> bất kỳ một khía cạnh nào để nói về tính thông minh</a:t>
            </a:r>
            <a:r>
              <a:rPr lang="en-US" sz="2600" dirty="0"/>
              <a:t>.</a:t>
            </a:r>
            <a:endParaRPr lang="en-GB" sz="2600" dirty="0"/>
          </a:p>
        </p:txBody>
      </p:sp>
      <p:sp>
        <p:nvSpPr>
          <p:cNvPr id="4" name="Slide Number Placeholder 3"/>
          <p:cNvSpPr>
            <a:spLocks noGrp="1"/>
          </p:cNvSpPr>
          <p:nvPr>
            <p:ph type="sldNum" sz="quarter" idx="12"/>
          </p:nvPr>
        </p:nvSpPr>
        <p:spPr/>
        <p:txBody>
          <a:bodyPr/>
          <a:lstStyle/>
          <a:p>
            <a:fld id="{10871DB6-417F-4D7C-A3D8-3DCCA25BFC27}" type="slidenum">
              <a:rPr lang="en-US" smtClean="0"/>
              <a:t>4</a:t>
            </a:fld>
            <a:endParaRPr lang="en-US"/>
          </a:p>
        </p:txBody>
      </p:sp>
    </p:spTree>
    <p:extLst>
      <p:ext uri="{BB962C8B-B14F-4D97-AF65-F5344CB8AC3E}">
        <p14:creationId xmlns:p14="http://schemas.microsoft.com/office/powerpoint/2010/main" val="825928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7"/>
            <a:ext cx="7886700" cy="1006474"/>
          </a:xfrm>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r>
              <a:rPr lang="en-US" altLang="en-US" dirty="0" err="1"/>
              <a:t>dạng</a:t>
            </a:r>
            <a:r>
              <a:rPr lang="en-US" altLang="en-US" dirty="0"/>
              <a:t> </a:t>
            </a:r>
            <a:r>
              <a:rPr lang="en-US" altLang="en-US" dirty="0" err="1"/>
              <a:t>giọng</a:t>
            </a:r>
            <a:r>
              <a:rPr lang="en-US" altLang="en-US" dirty="0"/>
              <a:t> </a:t>
            </a:r>
            <a:r>
              <a:rPr lang="en-US" altLang="en-US" dirty="0" err="1"/>
              <a:t>nói</a:t>
            </a:r>
            <a:r>
              <a:rPr lang="en-US" altLang="en-US" dirty="0"/>
              <a:t>?</a:t>
            </a:r>
          </a:p>
        </p:txBody>
      </p:sp>
      <p:sp>
        <p:nvSpPr>
          <p:cNvPr id="23555" name="Rectangle 3"/>
          <p:cNvSpPr>
            <a:spLocks noGrp="1" noChangeArrowheads="1"/>
          </p:cNvSpPr>
          <p:nvPr>
            <p:ph idx="1"/>
          </p:nvPr>
        </p:nvSpPr>
        <p:spPr>
          <a:xfrm>
            <a:off x="304800" y="1295400"/>
            <a:ext cx="8896350" cy="4746627"/>
          </a:xfrm>
        </p:spPr>
        <p:txBody>
          <a:bodyPr>
            <a:normAutofit fontScale="92500" lnSpcReduction="20000"/>
          </a:bodyPr>
          <a:lstStyle/>
          <a:p>
            <a:pPr>
              <a:lnSpc>
                <a:spcPct val="150000"/>
              </a:lnSpc>
            </a:pPr>
            <a:r>
              <a:rPr lang="vi-VN" altLang="en-US" sz="2600" dirty="0"/>
              <a:t>Nhận </a:t>
            </a:r>
            <a:r>
              <a:rPr lang="en-US" altLang="en-US" sz="2600" dirty="0" err="1"/>
              <a:t>dạng</a:t>
            </a:r>
            <a:r>
              <a:rPr lang="en-US" altLang="en-US" sz="2600" dirty="0"/>
              <a:t> </a:t>
            </a:r>
            <a:r>
              <a:rPr lang="vi-VN" altLang="en-US" sz="2600" dirty="0"/>
              <a:t>được lời nói bình thường là khó khăn hơn nhiều </a:t>
            </a:r>
            <a:endParaRPr lang="en-US" altLang="en-US" sz="2600" dirty="0"/>
          </a:p>
          <a:p>
            <a:pPr lvl="1">
              <a:lnSpc>
                <a:spcPct val="150000"/>
              </a:lnSpc>
              <a:buFont typeface="Wingdings" panose="05000000000000000000" pitchFamily="2" charset="2"/>
              <a:buChar char="ü"/>
            </a:pPr>
            <a:r>
              <a:rPr lang="en-US" altLang="en-US" sz="2400" dirty="0" err="1"/>
              <a:t>Giọng</a:t>
            </a:r>
            <a:r>
              <a:rPr lang="en-US" altLang="en-US" sz="2400" dirty="0"/>
              <a:t> </a:t>
            </a:r>
            <a:r>
              <a:rPr lang="en-US" altLang="en-US" sz="2400" dirty="0" err="1"/>
              <a:t>nói</a:t>
            </a:r>
            <a:r>
              <a:rPr lang="en-US" altLang="en-US" sz="2400" dirty="0"/>
              <a:t> </a:t>
            </a:r>
            <a:r>
              <a:rPr lang="vi-VN" altLang="en-US" sz="2400" dirty="0"/>
              <a:t>là liên tục: đâu là ranh giới giữa các từ? </a:t>
            </a:r>
            <a:endParaRPr lang="en-US" altLang="en-US" sz="2400" dirty="0"/>
          </a:p>
          <a:p>
            <a:pPr lvl="1">
              <a:lnSpc>
                <a:spcPct val="150000"/>
              </a:lnSpc>
              <a:buFont typeface="Wingdings" panose="05000000000000000000" pitchFamily="2" charset="2"/>
              <a:buChar char="ü"/>
            </a:pPr>
            <a:r>
              <a:rPr lang="en-US" altLang="en-US" sz="2400" dirty="0"/>
              <a:t>T</a:t>
            </a:r>
            <a:r>
              <a:rPr lang="vi-VN" altLang="en-US" sz="2400" dirty="0"/>
              <a:t>ừ vựng lớn </a:t>
            </a:r>
            <a:endParaRPr lang="en-US" altLang="en-US" sz="2400" dirty="0"/>
          </a:p>
          <a:p>
            <a:pPr lvl="1">
              <a:lnSpc>
                <a:spcPct val="150000"/>
              </a:lnSpc>
              <a:buFont typeface="Wingdings" panose="05000000000000000000" pitchFamily="2" charset="2"/>
              <a:buChar char="ü"/>
            </a:pPr>
            <a:r>
              <a:rPr lang="en-US" altLang="en-US" sz="2400" dirty="0"/>
              <a:t>T</a:t>
            </a:r>
            <a:r>
              <a:rPr lang="vi-VN" altLang="en-US" sz="2400" dirty="0"/>
              <a:t>iếng ồn nền, </a:t>
            </a:r>
            <a:r>
              <a:rPr lang="en-US" altLang="en-US" sz="2400" dirty="0" err="1"/>
              <a:t>người</a:t>
            </a:r>
            <a:r>
              <a:rPr lang="en-US" altLang="en-US" sz="2400" dirty="0"/>
              <a:t> </a:t>
            </a:r>
            <a:r>
              <a:rPr lang="en-US" altLang="en-US" sz="2400" dirty="0" err="1"/>
              <a:t>khác</a:t>
            </a:r>
            <a:r>
              <a:rPr lang="en-US" altLang="en-US" sz="2400" dirty="0"/>
              <a:t> </a:t>
            </a:r>
            <a:r>
              <a:rPr lang="en-US" altLang="en-US" sz="2400" dirty="0" err="1"/>
              <a:t>nói</a:t>
            </a:r>
            <a:r>
              <a:rPr lang="vi-VN" altLang="en-US" sz="2400" dirty="0"/>
              <a:t>, điểm nhấn, cảm lạnh, </a:t>
            </a:r>
            <a:r>
              <a:rPr lang="en-US" altLang="en-US" sz="2400" dirty="0"/>
              <a:t>…</a:t>
            </a:r>
          </a:p>
          <a:p>
            <a:pPr lvl="1">
              <a:lnSpc>
                <a:spcPct val="150000"/>
              </a:lnSpc>
              <a:buFont typeface="Wingdings" panose="05000000000000000000" pitchFamily="2" charset="2"/>
              <a:buChar char="ü"/>
            </a:pPr>
            <a:r>
              <a:rPr lang="en-US" altLang="en-US" sz="2400" dirty="0"/>
              <a:t>V</a:t>
            </a:r>
            <a:r>
              <a:rPr lang="vi-VN" altLang="en-US" sz="2400" dirty="0"/>
              <a:t>ề </a:t>
            </a:r>
            <a:r>
              <a:rPr lang="en-US" altLang="en-US" sz="2400" dirty="0" err="1"/>
              <a:t>giọng</a:t>
            </a:r>
            <a:r>
              <a:rPr lang="en-US" altLang="en-US" sz="2400" dirty="0"/>
              <a:t> </a:t>
            </a:r>
            <a:r>
              <a:rPr lang="vi-VN" altLang="en-US" sz="2400" dirty="0"/>
              <a:t>nói bình thường, hệ thống hiện đại</a:t>
            </a:r>
            <a:r>
              <a:rPr lang="en-US" altLang="en-US" sz="2400" dirty="0"/>
              <a:t> </a:t>
            </a:r>
            <a:r>
              <a:rPr lang="en-US" altLang="en-US" sz="2400" dirty="0" err="1"/>
              <a:t>chính</a:t>
            </a:r>
            <a:r>
              <a:rPr lang="en-US" altLang="en-US" sz="2400" dirty="0"/>
              <a:t> </a:t>
            </a:r>
            <a:r>
              <a:rPr lang="en-US" altLang="en-US" sz="2400" dirty="0" err="1"/>
              <a:t>xác</a:t>
            </a:r>
            <a:r>
              <a:rPr lang="en-US" altLang="en-US" sz="2400" dirty="0"/>
              <a:t> </a:t>
            </a:r>
            <a:r>
              <a:rPr lang="vi-VN" altLang="en-US" sz="2400" dirty="0"/>
              <a:t>chỉ </a:t>
            </a:r>
            <a:r>
              <a:rPr lang="en-US" altLang="en-US" sz="2400" dirty="0"/>
              <a:t>k</a:t>
            </a:r>
            <a:r>
              <a:rPr lang="vi-VN" altLang="en-US" sz="2400" dirty="0"/>
              <a:t>hoảng 60-70%</a:t>
            </a:r>
            <a:endParaRPr lang="en-US" altLang="en-US" sz="2400" dirty="0"/>
          </a:p>
          <a:p>
            <a:pPr>
              <a:lnSpc>
                <a:spcPct val="150000"/>
              </a:lnSpc>
            </a:pPr>
            <a:r>
              <a:rPr lang="en-US" altLang="en-US" sz="2600" dirty="0"/>
              <a:t>K</a:t>
            </a:r>
            <a:r>
              <a:rPr lang="vi-VN" altLang="en-US" sz="2600" dirty="0"/>
              <a:t>ết luận: </a:t>
            </a:r>
            <a:endParaRPr lang="en-US" altLang="en-US" sz="2600" dirty="0"/>
          </a:p>
          <a:p>
            <a:pPr lvl="1">
              <a:lnSpc>
                <a:spcPct val="150000"/>
              </a:lnSpc>
              <a:buFont typeface="Wingdings" panose="05000000000000000000" pitchFamily="2" charset="2"/>
              <a:buChar char="ü"/>
            </a:pPr>
            <a:r>
              <a:rPr lang="en-US" altLang="en-US" sz="2400" dirty="0"/>
              <a:t>KHÔNG:</a:t>
            </a:r>
            <a:r>
              <a:rPr lang="vi-VN" altLang="en-US" sz="2400" dirty="0"/>
              <a:t> lời nói bình thường là quá phức tạp để nhận diện chính xác </a:t>
            </a:r>
            <a:endParaRPr lang="en-US" altLang="en-US" sz="2400" dirty="0"/>
          </a:p>
          <a:p>
            <a:pPr lvl="1">
              <a:lnSpc>
                <a:spcPct val="150000"/>
              </a:lnSpc>
              <a:buFont typeface="Wingdings" panose="05000000000000000000" pitchFamily="2" charset="2"/>
              <a:buChar char="ü"/>
            </a:pPr>
            <a:r>
              <a:rPr lang="en-US" altLang="en-US" sz="2400" dirty="0"/>
              <a:t>CÓ: </a:t>
            </a:r>
            <a:r>
              <a:rPr lang="vi-VN" altLang="en-US" sz="2400" dirty="0"/>
              <a:t>cho các vấn đề hạn chế (từ vựng nhỏ, </a:t>
            </a:r>
            <a:r>
              <a:rPr lang="en-US" altLang="en-US" sz="2400" dirty="0" err="1"/>
              <a:t>người</a:t>
            </a:r>
            <a:r>
              <a:rPr lang="en-US" altLang="en-US" sz="2400" dirty="0"/>
              <a:t> </a:t>
            </a:r>
            <a:r>
              <a:rPr lang="en-US" altLang="en-US" sz="2400" dirty="0" err="1"/>
              <a:t>nói</a:t>
            </a:r>
            <a:r>
              <a:rPr lang="en-US" altLang="en-US" sz="2400" dirty="0"/>
              <a:t> </a:t>
            </a:r>
            <a:r>
              <a:rPr lang="en-US" altLang="en-US" sz="2400" dirty="0" err="1"/>
              <a:t>đơn</a:t>
            </a:r>
            <a:r>
              <a:rPr lang="en-US" altLang="en-US" sz="2400" dirty="0"/>
              <a:t> </a:t>
            </a:r>
            <a:r>
              <a:rPr lang="en-US" altLang="en-US" sz="2400" dirty="0" err="1"/>
              <a:t>lẻ</a:t>
            </a:r>
            <a:r>
              <a:rPr lang="vi-VN" altLang="en-US" sz="2400" dirty="0"/>
              <a:t>)</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40</a:t>
            </a:fld>
            <a:endParaRPr lang="en-US"/>
          </a:p>
        </p:txBody>
      </p:sp>
    </p:spTree>
    <p:extLst>
      <p:ext uri="{BB962C8B-B14F-4D97-AF65-F5344CB8AC3E}">
        <p14:creationId xmlns:p14="http://schemas.microsoft.com/office/powerpoint/2010/main" val="10965073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hiểu</a:t>
            </a:r>
            <a:r>
              <a:rPr lang="en-US" altLang="en-US" dirty="0"/>
              <a:t> </a:t>
            </a:r>
            <a:r>
              <a:rPr lang="en-US" altLang="en-US" dirty="0" err="1"/>
              <a:t>giọng</a:t>
            </a:r>
            <a:r>
              <a:rPr lang="en-US" altLang="en-US" dirty="0"/>
              <a:t> </a:t>
            </a:r>
            <a:r>
              <a:rPr lang="en-US" altLang="en-US" dirty="0" err="1"/>
              <a:t>nói</a:t>
            </a:r>
            <a:r>
              <a:rPr lang="en-US" altLang="en-US" dirty="0"/>
              <a:t>?</a:t>
            </a:r>
          </a:p>
        </p:txBody>
      </p:sp>
      <p:sp>
        <p:nvSpPr>
          <p:cNvPr id="25603" name="Rectangle 3"/>
          <p:cNvSpPr>
            <a:spLocks noGrp="1" noChangeArrowheads="1"/>
          </p:cNvSpPr>
          <p:nvPr>
            <p:ph idx="1"/>
          </p:nvPr>
        </p:nvSpPr>
        <p:spPr/>
        <p:txBody>
          <a:bodyPr/>
          <a:lstStyle/>
          <a:p>
            <a:pPr>
              <a:lnSpc>
                <a:spcPct val="150000"/>
              </a:lnSpc>
            </a:pPr>
            <a:r>
              <a:rPr lang="en-US" altLang="en-US" sz="2400" dirty="0" err="1"/>
              <a:t>Hiểu</a:t>
            </a:r>
            <a:r>
              <a:rPr lang="en-US" altLang="en-US" sz="2400" dirty="0"/>
              <a:t> </a:t>
            </a:r>
            <a:r>
              <a:rPr lang="en-US" altLang="en-US" sz="2400" dirty="0" err="1"/>
              <a:t>là</a:t>
            </a:r>
            <a:r>
              <a:rPr lang="en-US" altLang="en-US" sz="2400" dirty="0"/>
              <a:t> </a:t>
            </a:r>
            <a:r>
              <a:rPr lang="en-US" altLang="en-US" sz="2400" dirty="0" err="1"/>
              <a:t>khó</a:t>
            </a:r>
            <a:r>
              <a:rPr lang="en-US" altLang="en-US" sz="2400" dirty="0"/>
              <a:t> </a:t>
            </a:r>
            <a:r>
              <a:rPr lang="en-US" altLang="en-US" sz="2400" dirty="0" err="1"/>
              <a:t>nhận</a:t>
            </a:r>
            <a:r>
              <a:rPr lang="en-US" altLang="en-US" sz="2400" dirty="0"/>
              <a:t> </a:t>
            </a:r>
            <a:r>
              <a:rPr lang="en-US" altLang="en-US" sz="2400" dirty="0" err="1"/>
              <a:t>dạng</a:t>
            </a:r>
            <a:endParaRPr lang="en-US" altLang="en-US" sz="2400" dirty="0"/>
          </a:p>
          <a:p>
            <a:pPr>
              <a:lnSpc>
                <a:spcPct val="150000"/>
              </a:lnSpc>
            </a:pPr>
            <a:r>
              <a:rPr lang="en-US" altLang="en-US" sz="2400" dirty="0" err="1"/>
              <a:t>Kết</a:t>
            </a:r>
            <a:r>
              <a:rPr lang="en-US" altLang="en-US" sz="2400" dirty="0"/>
              <a:t> </a:t>
            </a:r>
            <a:r>
              <a:rPr lang="en-US" altLang="en-US" sz="2400" dirty="0" err="1"/>
              <a:t>luận</a:t>
            </a:r>
            <a:r>
              <a:rPr lang="en-US" altLang="en-US" sz="2400" dirty="0"/>
              <a:t>: </a:t>
            </a:r>
          </a:p>
          <a:p>
            <a:pPr lvl="1">
              <a:lnSpc>
                <a:spcPct val="150000"/>
              </a:lnSpc>
            </a:pPr>
            <a:r>
              <a:rPr lang="en-US" altLang="en-US" sz="2000" dirty="0"/>
              <a:t>KHÔNG: </a:t>
            </a:r>
            <a:r>
              <a:rPr lang="en-US" altLang="en-US" sz="2000" dirty="0" err="1"/>
              <a:t>nhiều</a:t>
            </a:r>
            <a:r>
              <a:rPr lang="en-US" altLang="en-US" sz="2000" dirty="0"/>
              <a:t> </a:t>
            </a:r>
            <a:r>
              <a:rPr lang="en-US" altLang="en-US" sz="2000" dirty="0" err="1"/>
              <a:t>vấn</a:t>
            </a:r>
            <a:r>
              <a:rPr lang="en-US" altLang="en-US" sz="2000" dirty="0"/>
              <a:t> </a:t>
            </a:r>
            <a:r>
              <a:rPr lang="en-US" altLang="en-US" sz="2000" dirty="0" err="1"/>
              <a:t>đề</a:t>
            </a:r>
            <a:r>
              <a:rPr lang="en-US" altLang="en-US" sz="2000" dirty="0"/>
              <a:t> ta </a:t>
            </a:r>
            <a:r>
              <a:rPr lang="en-US" altLang="en-US" sz="2000" dirty="0" err="1"/>
              <a:t>nói</a:t>
            </a:r>
            <a:r>
              <a:rPr lang="en-US" altLang="en-US" sz="2000" dirty="0"/>
              <a:t> </a:t>
            </a:r>
            <a:r>
              <a:rPr lang="en-US" altLang="en-US" sz="2000" dirty="0" err="1"/>
              <a:t>vượt</a:t>
            </a:r>
            <a:r>
              <a:rPr lang="en-US" altLang="en-US" sz="2000" dirty="0"/>
              <a:t> qua </a:t>
            </a:r>
            <a:r>
              <a:rPr lang="en-US" altLang="en-US" sz="2000" dirty="0" err="1"/>
              <a:t>khả</a:t>
            </a:r>
            <a:r>
              <a:rPr lang="en-US" altLang="en-US" sz="2000" dirty="0"/>
              <a:t> </a:t>
            </a:r>
            <a:r>
              <a:rPr lang="en-US" altLang="en-US" sz="2000" dirty="0" err="1"/>
              <a:t>năng</a:t>
            </a:r>
            <a:r>
              <a:rPr lang="en-US" altLang="en-US" sz="2000" dirty="0"/>
              <a:t> </a:t>
            </a:r>
            <a:r>
              <a:rPr lang="en-US" altLang="en-US" sz="2000" dirty="0" err="1"/>
              <a:t>của</a:t>
            </a:r>
            <a:r>
              <a:rPr lang="en-US" altLang="en-US" sz="2000" dirty="0"/>
              <a:t> </a:t>
            </a:r>
            <a:r>
              <a:rPr lang="en-US" altLang="en-US" sz="2000" dirty="0" err="1"/>
              <a:t>máy</a:t>
            </a:r>
            <a:r>
              <a:rPr lang="en-US" altLang="en-US" sz="2000" dirty="0"/>
              <a:t> </a:t>
            </a:r>
            <a:r>
              <a:rPr lang="en-US" altLang="en-US" sz="2000" dirty="0" err="1"/>
              <a:t>tính</a:t>
            </a:r>
            <a:r>
              <a:rPr lang="en-US" altLang="en-US" sz="2000" dirty="0"/>
              <a:t> </a:t>
            </a:r>
            <a:r>
              <a:rPr lang="en-US" altLang="en-US" sz="2000" err="1"/>
              <a:t>để</a:t>
            </a:r>
            <a:r>
              <a:rPr lang="en-US" altLang="en-US" sz="2000"/>
              <a:t> hiểu</a:t>
            </a:r>
          </a:p>
          <a:p>
            <a:pPr marL="342900" lvl="1" indent="0">
              <a:lnSpc>
                <a:spcPct val="150000"/>
              </a:lnSpc>
              <a:buNone/>
            </a:pPr>
            <a:r>
              <a:rPr lang="en-US" altLang="en-US" sz="2000" b="1">
                <a:sym typeface="Wingdings" panose="05000000000000000000" pitchFamily="2" charset="2"/>
              </a:rPr>
              <a:t> </a:t>
            </a:r>
            <a:r>
              <a:rPr lang="en-US" altLang="en-US" sz="2000" b="1"/>
              <a:t>Xử lý nh</a:t>
            </a:r>
            <a:r>
              <a:rPr lang="vi-VN" altLang="en-US" sz="2000" b="1"/>
              <a:t>ư</a:t>
            </a:r>
            <a:r>
              <a:rPr lang="en-US" altLang="en-US" sz="2000" b="1"/>
              <a:t> thế nào?</a:t>
            </a:r>
            <a:endParaRPr lang="en-US" altLang="en-US" sz="2000" b="1" dirty="0"/>
          </a:p>
          <a:p>
            <a:endParaRPr lang="en-US" altLang="en-US" dirty="0"/>
          </a:p>
        </p:txBody>
      </p:sp>
      <p:sp>
        <p:nvSpPr>
          <p:cNvPr id="2" name="Slide Number Placeholder 1"/>
          <p:cNvSpPr>
            <a:spLocks noGrp="1"/>
          </p:cNvSpPr>
          <p:nvPr>
            <p:ph type="sldNum" sz="quarter" idx="12"/>
          </p:nvPr>
        </p:nvSpPr>
        <p:spPr/>
        <p:txBody>
          <a:bodyPr/>
          <a:lstStyle/>
          <a:p>
            <a:fld id="{10871DB6-417F-4D7C-A3D8-3DCCA25BFC27}" type="slidenum">
              <a:rPr lang="en-US" smtClean="0"/>
              <a:t>41</a:t>
            </a:fld>
            <a:endParaRPr lang="en-US"/>
          </a:p>
        </p:txBody>
      </p:sp>
    </p:spTree>
    <p:extLst>
      <p:ext uri="{BB962C8B-B14F-4D97-AF65-F5344CB8AC3E}">
        <p14:creationId xmlns:p14="http://schemas.microsoft.com/office/powerpoint/2010/main" val="173976883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học</a:t>
            </a:r>
            <a:r>
              <a:rPr lang="en-US" altLang="en-US" dirty="0"/>
              <a:t> </a:t>
            </a:r>
            <a:r>
              <a:rPr lang="en-US" altLang="en-US" dirty="0" err="1"/>
              <a:t>và</a:t>
            </a:r>
            <a:r>
              <a:rPr lang="en-US" altLang="en-US" dirty="0"/>
              <a:t> </a:t>
            </a:r>
            <a:r>
              <a:rPr lang="en-US" altLang="en-US" dirty="0" err="1"/>
              <a:t>thích</a:t>
            </a:r>
            <a:r>
              <a:rPr lang="en-US" altLang="en-US" dirty="0"/>
              <a:t> </a:t>
            </a:r>
            <a:r>
              <a:rPr lang="en-US" altLang="en-US" dirty="0" err="1"/>
              <a:t>nghi</a:t>
            </a:r>
            <a:r>
              <a:rPr lang="en-US" altLang="en-US" dirty="0"/>
              <a:t>?</a:t>
            </a:r>
          </a:p>
        </p:txBody>
      </p:sp>
      <p:sp>
        <p:nvSpPr>
          <p:cNvPr id="26627" name="Rectangle 3"/>
          <p:cNvSpPr>
            <a:spLocks noGrp="1" noChangeArrowheads="1"/>
          </p:cNvSpPr>
          <p:nvPr>
            <p:ph idx="1"/>
          </p:nvPr>
        </p:nvSpPr>
        <p:spPr/>
        <p:txBody>
          <a:bodyPr>
            <a:normAutofit lnSpcReduction="10000"/>
          </a:bodyPr>
          <a:lstStyle/>
          <a:p>
            <a:r>
              <a:rPr lang="en-US" altLang="en-US" sz="2400" dirty="0"/>
              <a:t>M</a:t>
            </a:r>
            <a:r>
              <a:rPr lang="vi-VN" altLang="en-US" sz="2400" dirty="0"/>
              <a:t>áy tính </a:t>
            </a:r>
            <a:r>
              <a:rPr lang="en-US" altLang="en-US" sz="2400" dirty="0" err="1"/>
              <a:t>học</a:t>
            </a:r>
            <a:r>
              <a:rPr lang="en-US" altLang="en-US" sz="2400" dirty="0"/>
              <a:t> </a:t>
            </a:r>
            <a:r>
              <a:rPr lang="vi-VN" altLang="en-US" sz="2400" dirty="0"/>
              <a:t>để lái xe trên đường cao tốc </a:t>
            </a:r>
            <a:endParaRPr lang="en-US" altLang="en-US" sz="2400" dirty="0"/>
          </a:p>
          <a:p>
            <a:r>
              <a:rPr lang="en-US" altLang="en-US" sz="2400" dirty="0"/>
              <a:t>C</a:t>
            </a:r>
            <a:r>
              <a:rPr lang="vi-VN" altLang="en-US" sz="2400" dirty="0"/>
              <a:t>húng ta có thể dạy cho nó rất nhiều quy tắc về những gì để làm </a:t>
            </a:r>
            <a:endParaRPr lang="en-US" altLang="en-US" sz="2400" dirty="0"/>
          </a:p>
          <a:p>
            <a:r>
              <a:rPr lang="vi-VN" altLang="en-US" sz="2400" dirty="0"/>
              <a:t>hoặc chúng ta có thể để cho nó </a:t>
            </a:r>
            <a:r>
              <a:rPr lang="en-US" altLang="en-US" sz="2400" dirty="0" err="1"/>
              <a:t>tự</a:t>
            </a:r>
            <a:r>
              <a:rPr lang="en-US" altLang="en-US" sz="2400" dirty="0"/>
              <a:t> </a:t>
            </a:r>
            <a:r>
              <a:rPr lang="vi-VN" altLang="en-US" sz="2400" dirty="0"/>
              <a:t>lái</a:t>
            </a:r>
            <a:endParaRPr lang="en-US" altLang="en-US" sz="2400" dirty="0"/>
          </a:p>
          <a:p>
            <a:pPr lvl="1"/>
            <a:r>
              <a:rPr lang="en-US" altLang="en-US" sz="2000" dirty="0"/>
              <a:t>VD</a:t>
            </a:r>
            <a:r>
              <a:rPr lang="vi-VN" altLang="en-US" sz="2000" dirty="0"/>
              <a:t> Daimler Benz</a:t>
            </a:r>
            <a:endParaRPr lang="en-US" altLang="en-US" sz="2000" dirty="0"/>
          </a:p>
          <a:p>
            <a:pPr lvl="1"/>
            <a:r>
              <a:rPr lang="en-US" altLang="en-US" sz="2000" dirty="0"/>
              <a:t>VD</a:t>
            </a:r>
            <a:r>
              <a:rPr lang="vi-VN" altLang="en-US" sz="2000" dirty="0"/>
              <a:t> RALPH tại CMU</a:t>
            </a:r>
            <a:r>
              <a:rPr lang="en-US" altLang="en-US" sz="2000" dirty="0"/>
              <a:t>: </a:t>
            </a:r>
            <a:r>
              <a:rPr lang="vi-VN" altLang="en-US" sz="2000" dirty="0"/>
              <a:t>vào giữa những năm 90 nó đã </a:t>
            </a:r>
            <a:r>
              <a:rPr lang="en-US" altLang="en-US" sz="2000" dirty="0" err="1"/>
              <a:t>đi</a:t>
            </a:r>
            <a:r>
              <a:rPr lang="vi-VN" altLang="en-US" sz="2000" dirty="0"/>
              <a:t> 98% quãng đường từ Pittsburgh đến San Diego mà không cần bất kỳ sự trợ giúp của con người </a:t>
            </a:r>
            <a:endParaRPr lang="en-US" altLang="en-US" sz="2000" dirty="0"/>
          </a:p>
          <a:p>
            <a:r>
              <a:rPr lang="en-US" altLang="en-US" sz="2400" b="1" dirty="0"/>
              <a:t>M</a:t>
            </a:r>
            <a:r>
              <a:rPr lang="vi-VN" altLang="en-US" sz="2400" b="1" dirty="0"/>
              <a:t>áy học</a:t>
            </a:r>
            <a:r>
              <a:rPr lang="vi-VN" altLang="en-US" sz="2400" dirty="0"/>
              <a:t> </a:t>
            </a:r>
            <a:r>
              <a:rPr lang="en-US" altLang="en-US" sz="2400" dirty="0" smtClean="0"/>
              <a:t>(machine learning) </a:t>
            </a:r>
            <a:r>
              <a:rPr lang="vi-VN" altLang="en-US" sz="2400" dirty="0" smtClean="0"/>
              <a:t>cho </a:t>
            </a:r>
            <a:r>
              <a:rPr lang="vi-VN" altLang="en-US" sz="2400" dirty="0"/>
              <a:t>phép các máy tính để tìm hiểu để làm những việc mà không cần lập trình rõ ràng </a:t>
            </a:r>
            <a:endParaRPr lang="en-US" altLang="en-US" sz="2400" dirty="0"/>
          </a:p>
          <a:p>
            <a:r>
              <a:rPr lang="en-US" altLang="en-US" sz="2400" dirty="0"/>
              <a:t>N</a:t>
            </a:r>
            <a:r>
              <a:rPr lang="vi-VN" altLang="en-US" sz="2400" dirty="0"/>
              <a:t>hiều ứng dụng thành công</a:t>
            </a:r>
            <a:endParaRPr lang="en-US" altLang="en-US" sz="2400" dirty="0"/>
          </a:p>
          <a:p>
            <a:r>
              <a:rPr lang="vi-VN" altLang="en-US" sz="2400" dirty="0"/>
              <a:t>Kết luận: </a:t>
            </a:r>
            <a:r>
              <a:rPr lang="en-US" altLang="en-US" sz="2400" dirty="0"/>
              <a:t>CÓ:</a:t>
            </a:r>
            <a:r>
              <a:rPr lang="vi-VN" altLang="en-US" sz="2400" dirty="0"/>
              <a:t> máy tính có thể học hỏi và thích nghi, khi </a:t>
            </a:r>
            <a:r>
              <a:rPr lang="en-US" altLang="en-US" sz="2400" dirty="0" err="1"/>
              <a:t>thể</a:t>
            </a:r>
            <a:r>
              <a:rPr lang="en-US" altLang="en-US" sz="2400" dirty="0"/>
              <a:t> </a:t>
            </a:r>
            <a:r>
              <a:rPr lang="en-US" altLang="en-US" sz="2400" dirty="0" err="1"/>
              <a:t>hiện</a:t>
            </a:r>
            <a:r>
              <a:rPr lang="vi-VN" altLang="en-US" sz="2400" dirty="0"/>
              <a:t> với thông tin một cách phù hợp</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42</a:t>
            </a:fld>
            <a:endParaRPr lang="en-US"/>
          </a:p>
        </p:txBody>
      </p:sp>
    </p:spTree>
    <p:extLst>
      <p:ext uri="{BB962C8B-B14F-4D97-AF65-F5344CB8AC3E}">
        <p14:creationId xmlns:p14="http://schemas.microsoft.com/office/powerpoint/2010/main" val="31728444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nhìn</a:t>
            </a:r>
            <a:r>
              <a:rPr lang="en-US" altLang="en-US" dirty="0"/>
              <a:t> </a:t>
            </a:r>
            <a:r>
              <a:rPr lang="en-US" altLang="en-US" dirty="0" err="1"/>
              <a:t>thấy</a:t>
            </a:r>
            <a:r>
              <a:rPr lang="en-US" altLang="en-US" dirty="0"/>
              <a:t>?</a:t>
            </a:r>
          </a:p>
        </p:txBody>
      </p:sp>
      <p:sp>
        <p:nvSpPr>
          <p:cNvPr id="27650" name="Rectangle 2"/>
          <p:cNvSpPr>
            <a:spLocks noGrp="1" noChangeArrowheads="1"/>
          </p:cNvSpPr>
          <p:nvPr>
            <p:ph idx="1"/>
          </p:nvPr>
        </p:nvSpPr>
        <p:spPr>
          <a:xfrm>
            <a:off x="628650" y="1447800"/>
            <a:ext cx="7886700" cy="4729163"/>
          </a:xfrm>
        </p:spPr>
        <p:txBody>
          <a:bodyPr>
            <a:normAutofit lnSpcReduction="10000"/>
          </a:bodyPr>
          <a:lstStyle/>
          <a:p>
            <a:r>
              <a:rPr lang="en-US" altLang="en-US" sz="2400" dirty="0" err="1"/>
              <a:t>Nhận</a:t>
            </a:r>
            <a:r>
              <a:rPr lang="en-US" altLang="en-US" sz="2400" dirty="0"/>
              <a:t> </a:t>
            </a:r>
            <a:r>
              <a:rPr lang="en-US" altLang="en-US" sz="2400" dirty="0" err="1"/>
              <a:t>dạng</a:t>
            </a:r>
            <a:r>
              <a:rPr lang="en-US" altLang="en-US" sz="2400" dirty="0"/>
              <a:t> </a:t>
            </a:r>
            <a:r>
              <a:rPr lang="vi-VN" altLang="en-US" sz="2400" dirty="0"/>
              <a:t>và hiểu biết về các đối tượng trong một cảnh </a:t>
            </a:r>
            <a:endParaRPr lang="en-US" altLang="en-US" sz="2400" dirty="0"/>
          </a:p>
          <a:p>
            <a:pPr lvl="1">
              <a:buFont typeface="Wingdings" panose="05000000000000000000" pitchFamily="2" charset="2"/>
              <a:buChar char="ü"/>
            </a:pPr>
            <a:r>
              <a:rPr lang="en-US" altLang="en-US" sz="2000" dirty="0"/>
              <a:t>N</a:t>
            </a:r>
            <a:r>
              <a:rPr lang="vi-VN" altLang="en-US" sz="2000" dirty="0"/>
              <a:t>hìn xung quanh căn phòng này </a:t>
            </a:r>
            <a:endParaRPr lang="en-US" altLang="en-US" sz="2000" dirty="0"/>
          </a:p>
          <a:p>
            <a:pPr lvl="1">
              <a:buFont typeface="Wingdings" panose="05000000000000000000" pitchFamily="2" charset="2"/>
              <a:buChar char="ü"/>
            </a:pPr>
            <a:r>
              <a:rPr lang="en-US" altLang="en-US" sz="2000" dirty="0"/>
              <a:t>B</a:t>
            </a:r>
            <a:r>
              <a:rPr lang="vi-VN" altLang="en-US" sz="2000" dirty="0"/>
              <a:t>ạn có thể dễ dàng nhận ra các vật </a:t>
            </a:r>
            <a:endParaRPr lang="en-US" altLang="en-US" sz="2000" dirty="0"/>
          </a:p>
          <a:p>
            <a:pPr lvl="1">
              <a:buFont typeface="Wingdings" panose="05000000000000000000" pitchFamily="2" charset="2"/>
              <a:buChar char="ü"/>
            </a:pPr>
            <a:r>
              <a:rPr lang="vi-VN" altLang="en-US" sz="2000" dirty="0"/>
              <a:t>Bộ não con người có thể bản đồ hình ảnh trực quan 2d </a:t>
            </a:r>
            <a:r>
              <a:rPr lang="en-US" altLang="en-US" sz="2000" dirty="0" err="1"/>
              <a:t>thành</a:t>
            </a:r>
            <a:r>
              <a:rPr lang="en-US" altLang="en-US" sz="2000" dirty="0"/>
              <a:t> </a:t>
            </a:r>
            <a:r>
              <a:rPr lang="vi-VN" altLang="en-US" sz="2000" dirty="0"/>
              <a:t>"bản đồ“3d </a:t>
            </a:r>
            <a:endParaRPr lang="en-US" altLang="en-US" sz="2000" dirty="0"/>
          </a:p>
          <a:p>
            <a:r>
              <a:rPr lang="vi-VN" altLang="en-US" sz="2400" dirty="0"/>
              <a:t>Tại sao </a:t>
            </a:r>
            <a:r>
              <a:rPr lang="en-US" altLang="en-US" sz="2400" dirty="0" err="1"/>
              <a:t>nhận</a:t>
            </a:r>
            <a:r>
              <a:rPr lang="en-US" altLang="en-US" sz="2400" dirty="0"/>
              <a:t> </a:t>
            </a:r>
            <a:r>
              <a:rPr lang="en-US" altLang="en-US" sz="2400" dirty="0" err="1"/>
              <a:t>dạng</a:t>
            </a:r>
            <a:r>
              <a:rPr lang="en-US" altLang="en-US" sz="2400" dirty="0"/>
              <a:t> </a:t>
            </a:r>
            <a:r>
              <a:rPr lang="vi-VN" altLang="en-US" sz="2400" dirty="0"/>
              <a:t>thị giác </a:t>
            </a:r>
            <a:r>
              <a:rPr lang="en-US" altLang="en-US" sz="2400" dirty="0" err="1"/>
              <a:t>là</a:t>
            </a:r>
            <a:r>
              <a:rPr lang="en-US" altLang="en-US" sz="2400" dirty="0"/>
              <a:t> </a:t>
            </a:r>
            <a:r>
              <a:rPr lang="vi-VN" altLang="en-US" sz="2400" dirty="0"/>
              <a:t>một vấn đề khó khăn?</a:t>
            </a: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r>
              <a:rPr lang="en-US" altLang="en-US" sz="2400" dirty="0" err="1"/>
              <a:t>Kết</a:t>
            </a:r>
            <a:r>
              <a:rPr lang="en-US" altLang="en-US" sz="2400" dirty="0"/>
              <a:t> </a:t>
            </a:r>
            <a:r>
              <a:rPr lang="en-US" altLang="en-US" sz="2400" dirty="0" err="1"/>
              <a:t>luận</a:t>
            </a:r>
            <a:r>
              <a:rPr lang="en-US" altLang="en-US" sz="2400" dirty="0"/>
              <a:t>: </a:t>
            </a:r>
          </a:p>
          <a:p>
            <a:pPr lvl="1">
              <a:buFont typeface="Wingdings" panose="05000000000000000000" pitchFamily="2" charset="2"/>
              <a:buChar char="ü"/>
            </a:pPr>
            <a:r>
              <a:rPr lang="en-US" altLang="en-US" sz="2000" dirty="0" err="1"/>
              <a:t>Phần</a:t>
            </a:r>
            <a:r>
              <a:rPr lang="en-US" altLang="en-US" sz="2000" dirty="0"/>
              <a:t> </a:t>
            </a:r>
            <a:r>
              <a:rPr lang="en-US" altLang="en-US" sz="2000" dirty="0" err="1"/>
              <a:t>lớn</a:t>
            </a:r>
            <a:r>
              <a:rPr lang="en-US" altLang="en-US" sz="2000" dirty="0"/>
              <a:t> KHÔNG: </a:t>
            </a:r>
            <a:r>
              <a:rPr lang="vi-VN" altLang="en-US" sz="2000" dirty="0"/>
              <a:t>máy tính chỉ có thể "nhìn thấy" một số loại của các đối tượng trong những hoàn cảnh giới hạn</a:t>
            </a:r>
            <a:endParaRPr lang="en-US" altLang="en-US" sz="2000" dirty="0"/>
          </a:p>
          <a:p>
            <a:pPr lvl="1">
              <a:buFont typeface="Wingdings" panose="05000000000000000000" pitchFamily="2" charset="2"/>
              <a:buChar char="ü"/>
            </a:pPr>
            <a:r>
              <a:rPr lang="en-US" altLang="en-US" sz="2000" dirty="0"/>
              <a:t>CÓ: </a:t>
            </a:r>
            <a:r>
              <a:rPr lang="en-US" altLang="en-US" sz="2000" dirty="0" err="1"/>
              <a:t>cho</a:t>
            </a:r>
            <a:r>
              <a:rPr lang="en-US" altLang="en-US" sz="2000" dirty="0"/>
              <a:t> </a:t>
            </a:r>
            <a:r>
              <a:rPr lang="en-US" altLang="en-US" sz="2000" dirty="0" err="1"/>
              <a:t>vấn</a:t>
            </a:r>
            <a:r>
              <a:rPr lang="en-US" altLang="en-US" sz="2000" dirty="0"/>
              <a:t> </a:t>
            </a:r>
            <a:r>
              <a:rPr lang="en-US" altLang="en-US" sz="2000" dirty="0" err="1"/>
              <a:t>đề</a:t>
            </a:r>
            <a:r>
              <a:rPr lang="en-US" altLang="en-US" sz="2000" dirty="0"/>
              <a:t> </a:t>
            </a:r>
            <a:r>
              <a:rPr lang="en-US" altLang="en-US" sz="2000" dirty="0" err="1"/>
              <a:t>bó</a:t>
            </a:r>
            <a:r>
              <a:rPr lang="en-US" altLang="en-US" sz="2000" dirty="0"/>
              <a:t> </a:t>
            </a:r>
            <a:r>
              <a:rPr lang="en-US" altLang="en-US" sz="2000" dirty="0" err="1"/>
              <a:t>buộc</a:t>
            </a:r>
            <a:r>
              <a:rPr lang="en-US" altLang="en-US" sz="2000" dirty="0"/>
              <a:t> </a:t>
            </a:r>
            <a:r>
              <a:rPr lang="en-US" altLang="en-US" sz="2000" dirty="0" err="1"/>
              <a:t>nhất</a:t>
            </a:r>
            <a:r>
              <a:rPr lang="en-US" altLang="en-US" sz="2000" dirty="0"/>
              <a:t> </a:t>
            </a:r>
            <a:r>
              <a:rPr lang="en-US" altLang="en-US" sz="2000" dirty="0" err="1"/>
              <a:t>định</a:t>
            </a:r>
            <a:r>
              <a:rPr lang="en-US" altLang="en-US" sz="2000" dirty="0"/>
              <a:t> (</a:t>
            </a:r>
            <a:r>
              <a:rPr lang="en-US" altLang="en-US" sz="2000" dirty="0" err="1"/>
              <a:t>ví</a:t>
            </a:r>
            <a:r>
              <a:rPr lang="en-US" altLang="en-US" sz="2000" dirty="0"/>
              <a:t> </a:t>
            </a:r>
            <a:r>
              <a:rPr lang="en-US" altLang="en-US" sz="2000" dirty="0" err="1"/>
              <a:t>dụ</a:t>
            </a:r>
            <a:r>
              <a:rPr lang="en-US" altLang="en-US" sz="2000" dirty="0"/>
              <a:t>, </a:t>
            </a:r>
            <a:r>
              <a:rPr lang="en-US" altLang="en-US" sz="2000" dirty="0" err="1"/>
              <a:t>nhận</a:t>
            </a:r>
            <a:r>
              <a:rPr lang="en-US" altLang="en-US" sz="2000" dirty="0"/>
              <a:t> </a:t>
            </a:r>
            <a:r>
              <a:rPr lang="en-US" altLang="en-US" sz="2000" dirty="0" err="1"/>
              <a:t>dạng</a:t>
            </a:r>
            <a:r>
              <a:rPr lang="en-US" altLang="en-US" sz="2000" dirty="0"/>
              <a:t> </a:t>
            </a:r>
            <a:r>
              <a:rPr lang="en-US" altLang="en-US" sz="2000" dirty="0" err="1"/>
              <a:t>khuôn</a:t>
            </a:r>
            <a:r>
              <a:rPr lang="en-US" altLang="en-US" sz="2000" dirty="0"/>
              <a:t> </a:t>
            </a:r>
            <a:r>
              <a:rPr lang="en-US" altLang="en-US" sz="2000" dirty="0" err="1"/>
              <a:t>mặt</a:t>
            </a:r>
            <a:r>
              <a:rPr lang="en-US" altLang="en-US" sz="2000" dirty="0"/>
              <a:t>)</a:t>
            </a:r>
          </a:p>
        </p:txBody>
      </p:sp>
      <p:grpSp>
        <p:nvGrpSpPr>
          <p:cNvPr id="27669" name="Group 21"/>
          <p:cNvGrpSpPr>
            <a:grpSpLocks/>
          </p:cNvGrpSpPr>
          <p:nvPr/>
        </p:nvGrpSpPr>
        <p:grpSpPr bwMode="auto">
          <a:xfrm>
            <a:off x="1822450" y="3435350"/>
            <a:ext cx="5410200" cy="1143000"/>
            <a:chOff x="1148" y="2164"/>
            <a:chExt cx="3408" cy="720"/>
          </a:xfrm>
        </p:grpSpPr>
        <p:sp>
          <p:nvSpPr>
            <p:cNvPr id="27652" name="Line 4"/>
            <p:cNvSpPr>
              <a:spLocks noChangeShapeType="1"/>
            </p:cNvSpPr>
            <p:nvPr/>
          </p:nvSpPr>
          <p:spPr bwMode="auto">
            <a:xfrm flipH="1">
              <a:off x="1148" y="2308"/>
              <a:ext cx="20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3" name="Line 5"/>
            <p:cNvSpPr>
              <a:spLocks noChangeShapeType="1"/>
            </p:cNvSpPr>
            <p:nvPr/>
          </p:nvSpPr>
          <p:spPr bwMode="auto">
            <a:xfrm>
              <a:off x="1348" y="2308"/>
              <a:ext cx="88"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4" name="Line 6"/>
            <p:cNvSpPr>
              <a:spLocks noChangeShapeType="1"/>
            </p:cNvSpPr>
            <p:nvPr/>
          </p:nvSpPr>
          <p:spPr bwMode="auto">
            <a:xfrm>
              <a:off x="1252" y="24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5" name="Line 7"/>
            <p:cNvSpPr>
              <a:spLocks noChangeShapeType="1"/>
            </p:cNvSpPr>
            <p:nvPr/>
          </p:nvSpPr>
          <p:spPr bwMode="auto">
            <a:xfrm>
              <a:off x="2172" y="2412"/>
              <a:ext cx="168" cy="360"/>
            </a:xfrm>
            <a:prstGeom prst="line">
              <a:avLst/>
            </a:prstGeom>
            <a:noFill/>
            <a:ln w="38100" cmpd="dbl">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6" name="Line 8"/>
            <p:cNvSpPr>
              <a:spLocks noChangeShapeType="1"/>
            </p:cNvSpPr>
            <p:nvPr/>
          </p:nvSpPr>
          <p:spPr bwMode="auto">
            <a:xfrm flipH="1">
              <a:off x="2340" y="2412"/>
              <a:ext cx="120" cy="360"/>
            </a:xfrm>
            <a:prstGeom prst="line">
              <a:avLst/>
            </a:prstGeom>
            <a:noFill/>
            <a:ln w="38100" cmpd="dbl">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7" name="Line 9"/>
            <p:cNvSpPr>
              <a:spLocks noChangeShapeType="1"/>
            </p:cNvSpPr>
            <p:nvPr/>
          </p:nvSpPr>
          <p:spPr bwMode="auto">
            <a:xfrm flipH="1">
              <a:off x="2244" y="2592"/>
              <a:ext cx="168" cy="0"/>
            </a:xfrm>
            <a:prstGeom prst="line">
              <a:avLst/>
            </a:prstGeom>
            <a:noFill/>
            <a:ln w="38100" cmpd="dbl">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7661" name="Group 13"/>
            <p:cNvGrpSpPr>
              <a:grpSpLocks/>
            </p:cNvGrpSpPr>
            <p:nvPr/>
          </p:nvGrpSpPr>
          <p:grpSpPr bwMode="auto">
            <a:xfrm>
              <a:off x="3104" y="2528"/>
              <a:ext cx="320" cy="288"/>
              <a:chOff x="3104" y="2528"/>
              <a:chExt cx="320" cy="288"/>
            </a:xfrm>
          </p:grpSpPr>
          <p:sp>
            <p:nvSpPr>
              <p:cNvPr id="27658" name="Line 10"/>
              <p:cNvSpPr>
                <a:spLocks noChangeShapeType="1"/>
              </p:cNvSpPr>
              <p:nvPr/>
            </p:nvSpPr>
            <p:spPr bwMode="auto">
              <a:xfrm flipV="1">
                <a:off x="3104" y="2560"/>
                <a:ext cx="320" cy="256"/>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9" name="Line 11"/>
              <p:cNvSpPr>
                <a:spLocks noChangeShapeType="1"/>
              </p:cNvSpPr>
              <p:nvPr/>
            </p:nvSpPr>
            <p:spPr bwMode="auto">
              <a:xfrm>
                <a:off x="3104" y="2528"/>
                <a:ext cx="320" cy="32"/>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0" name="Line 12"/>
              <p:cNvSpPr>
                <a:spLocks noChangeShapeType="1"/>
              </p:cNvSpPr>
              <p:nvPr/>
            </p:nvSpPr>
            <p:spPr bwMode="auto">
              <a:xfrm>
                <a:off x="3264" y="2576"/>
                <a:ext cx="0" cy="8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7665" name="Group 17"/>
            <p:cNvGrpSpPr>
              <a:grpSpLocks/>
            </p:cNvGrpSpPr>
            <p:nvPr/>
          </p:nvGrpSpPr>
          <p:grpSpPr bwMode="auto">
            <a:xfrm>
              <a:off x="1732" y="2740"/>
              <a:ext cx="184" cy="144"/>
              <a:chOff x="1732" y="2740"/>
              <a:chExt cx="184" cy="144"/>
            </a:xfrm>
          </p:grpSpPr>
          <p:sp>
            <p:nvSpPr>
              <p:cNvPr id="27662" name="Line 14"/>
              <p:cNvSpPr>
                <a:spLocks noChangeShapeType="1"/>
              </p:cNvSpPr>
              <p:nvPr/>
            </p:nvSpPr>
            <p:spPr bwMode="auto">
              <a:xfrm flipV="1">
                <a:off x="1732" y="2780"/>
                <a:ext cx="18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3" name="Line 15"/>
              <p:cNvSpPr>
                <a:spLocks noChangeShapeType="1"/>
              </p:cNvSpPr>
              <p:nvPr/>
            </p:nvSpPr>
            <p:spPr bwMode="auto">
              <a:xfrm>
                <a:off x="1732" y="2740"/>
                <a:ext cx="184"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4" name="Line 16"/>
              <p:cNvSpPr>
                <a:spLocks noChangeShapeType="1"/>
              </p:cNvSpPr>
              <p:nvPr/>
            </p:nvSpPr>
            <p:spPr bwMode="auto">
              <a:xfrm>
                <a:off x="1824" y="2764"/>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7666" name="Line 18"/>
            <p:cNvSpPr>
              <a:spLocks noChangeShapeType="1"/>
            </p:cNvSpPr>
            <p:nvPr/>
          </p:nvSpPr>
          <p:spPr bwMode="auto">
            <a:xfrm>
              <a:off x="3604" y="2164"/>
              <a:ext cx="376" cy="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7" name="Line 19"/>
            <p:cNvSpPr>
              <a:spLocks noChangeShapeType="1"/>
            </p:cNvSpPr>
            <p:nvPr/>
          </p:nvSpPr>
          <p:spPr bwMode="auto">
            <a:xfrm>
              <a:off x="3604" y="2164"/>
              <a:ext cx="952" cy="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8" name="Line 20"/>
            <p:cNvSpPr>
              <a:spLocks noChangeShapeType="1"/>
            </p:cNvSpPr>
            <p:nvPr/>
          </p:nvSpPr>
          <p:spPr bwMode="auto">
            <a:xfrm>
              <a:off x="3796" y="2496"/>
              <a:ext cx="2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 name="Slide Number Placeholder 1"/>
          <p:cNvSpPr>
            <a:spLocks noGrp="1"/>
          </p:cNvSpPr>
          <p:nvPr>
            <p:ph type="sldNum" sz="quarter" idx="12"/>
          </p:nvPr>
        </p:nvSpPr>
        <p:spPr/>
        <p:txBody>
          <a:bodyPr/>
          <a:lstStyle/>
          <a:p>
            <a:fld id="{10871DB6-417F-4D7C-A3D8-3DCCA25BFC27}" type="slidenum">
              <a:rPr lang="en-US" smtClean="0"/>
              <a:t>43</a:t>
            </a:fld>
            <a:endParaRPr lang="en-US"/>
          </a:p>
        </p:txBody>
      </p:sp>
    </p:spTree>
    <p:extLst>
      <p:ext uri="{BB962C8B-B14F-4D97-AF65-F5344CB8AC3E}">
        <p14:creationId xmlns:p14="http://schemas.microsoft.com/office/powerpoint/2010/main" val="30086790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đưa</a:t>
            </a:r>
            <a:r>
              <a:rPr lang="en-US" altLang="en-US" dirty="0"/>
              <a:t> </a:t>
            </a:r>
            <a:r>
              <a:rPr lang="en-US" altLang="en-US" dirty="0" err="1"/>
              <a:t>ra</a:t>
            </a:r>
            <a:r>
              <a:rPr lang="en-US" altLang="en-US" dirty="0"/>
              <a:t> </a:t>
            </a:r>
            <a:r>
              <a:rPr lang="en-US" altLang="en-US" dirty="0" err="1"/>
              <a:t>kế</a:t>
            </a:r>
            <a:r>
              <a:rPr lang="en-US" altLang="en-US" dirty="0"/>
              <a:t> </a:t>
            </a:r>
            <a:r>
              <a:rPr lang="en-US" altLang="en-US" dirty="0" err="1"/>
              <a:t>hoạch</a:t>
            </a:r>
            <a:r>
              <a:rPr lang="en-US" altLang="en-US" dirty="0"/>
              <a:t> </a:t>
            </a:r>
            <a:r>
              <a:rPr lang="en-US" altLang="en-US" dirty="0" err="1"/>
              <a:t>và</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tối</a:t>
            </a:r>
            <a:r>
              <a:rPr lang="en-US" altLang="en-US" dirty="0"/>
              <a:t> </a:t>
            </a:r>
            <a:r>
              <a:rPr lang="en-US" altLang="en-US" dirty="0" err="1"/>
              <a:t>ưu</a:t>
            </a:r>
            <a:r>
              <a:rPr lang="en-US" altLang="en-US" dirty="0"/>
              <a:t>?</a:t>
            </a:r>
          </a:p>
        </p:txBody>
      </p:sp>
      <p:sp>
        <p:nvSpPr>
          <p:cNvPr id="28675" name="Rectangle 1027"/>
          <p:cNvSpPr>
            <a:spLocks noGrp="1" noChangeArrowheads="1"/>
          </p:cNvSpPr>
          <p:nvPr>
            <p:ph idx="1"/>
          </p:nvPr>
        </p:nvSpPr>
        <p:spPr>
          <a:xfrm>
            <a:off x="609600" y="1600200"/>
            <a:ext cx="7886700" cy="4351338"/>
          </a:xfrm>
        </p:spPr>
        <p:txBody>
          <a:bodyPr>
            <a:normAutofit/>
          </a:bodyPr>
          <a:lstStyle/>
          <a:p>
            <a:pPr>
              <a:lnSpc>
                <a:spcPct val="150000"/>
              </a:lnSpc>
            </a:pPr>
            <a:r>
              <a:rPr lang="en-US" altLang="en-US" sz="2800" dirty="0" err="1"/>
              <a:t>Sự</a:t>
            </a:r>
            <a:r>
              <a:rPr lang="en-US" altLang="en-US" sz="2800" dirty="0"/>
              <a:t> </a:t>
            </a:r>
            <a:r>
              <a:rPr lang="en-US" altLang="en-US" sz="2800" dirty="0" err="1"/>
              <a:t>thông</a:t>
            </a:r>
            <a:r>
              <a:rPr lang="en-US" altLang="en-US" sz="2800" dirty="0"/>
              <a:t> minh </a:t>
            </a:r>
          </a:p>
          <a:p>
            <a:pPr lvl="1">
              <a:lnSpc>
                <a:spcPct val="150000"/>
              </a:lnSpc>
              <a:buFont typeface="Wingdings" panose="05000000000000000000" pitchFamily="2" charset="2"/>
              <a:buChar char="ü"/>
            </a:pPr>
            <a:r>
              <a:rPr lang="en-US" altLang="en-US" sz="2400" dirty="0" err="1"/>
              <a:t>liên</a:t>
            </a:r>
            <a:r>
              <a:rPr lang="en-US" altLang="en-US" sz="2400" dirty="0"/>
              <a:t> </a:t>
            </a:r>
            <a:r>
              <a:rPr lang="en-US" altLang="en-US" sz="2400" dirty="0" err="1"/>
              <a:t>quan</a:t>
            </a:r>
            <a:r>
              <a:rPr lang="en-US" altLang="en-US" sz="2400" dirty="0"/>
              <a:t> </a:t>
            </a:r>
            <a:r>
              <a:rPr lang="en-US" altLang="en-US" sz="2400" dirty="0" err="1"/>
              <a:t>đến</a:t>
            </a:r>
            <a:r>
              <a:rPr lang="en-US" altLang="en-US" sz="2400" dirty="0"/>
              <a:t> </a:t>
            </a:r>
            <a:r>
              <a:rPr lang="en-US" altLang="en-US" sz="2400" dirty="0" err="1"/>
              <a:t>việc</a:t>
            </a:r>
            <a:r>
              <a:rPr lang="en-US" altLang="en-US" sz="2400" dirty="0"/>
              <a:t> </a:t>
            </a:r>
            <a:r>
              <a:rPr lang="en-US" altLang="en-US" sz="2400" dirty="0" err="1"/>
              <a:t>giải</a:t>
            </a:r>
            <a:r>
              <a:rPr lang="en-US" altLang="en-US" sz="2400" dirty="0"/>
              <a:t> </a:t>
            </a:r>
            <a:r>
              <a:rPr lang="en-US" altLang="en-US" sz="2400" dirty="0" err="1"/>
              <a:t>quyết</a:t>
            </a:r>
            <a:r>
              <a:rPr lang="en-US" altLang="en-US" sz="2400" dirty="0"/>
              <a:t> </a:t>
            </a:r>
            <a:r>
              <a:rPr lang="en-US" altLang="en-US" sz="2400" dirty="0" err="1"/>
              <a:t>vấn</a:t>
            </a:r>
            <a:r>
              <a:rPr lang="en-US" altLang="en-US" sz="2400" dirty="0"/>
              <a:t> </a:t>
            </a:r>
            <a:r>
              <a:rPr lang="en-US" altLang="en-US" sz="2400" dirty="0" err="1"/>
              <a:t>đề</a:t>
            </a:r>
            <a:r>
              <a:rPr lang="en-US" altLang="en-US" sz="2400" dirty="0"/>
              <a:t> </a:t>
            </a:r>
            <a:r>
              <a:rPr lang="en-US" altLang="en-US" sz="2400" dirty="0" err="1"/>
              <a:t>và</a:t>
            </a:r>
            <a:r>
              <a:rPr lang="en-US" altLang="en-US" sz="2400" dirty="0"/>
              <a:t> </a:t>
            </a:r>
            <a:r>
              <a:rPr lang="en-US" altLang="en-US" sz="2400" dirty="0" err="1"/>
              <a:t>ra</a:t>
            </a:r>
            <a:r>
              <a:rPr lang="en-US" altLang="en-US" sz="2400" dirty="0"/>
              <a:t>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và</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p>
          <a:p>
            <a:pPr lvl="1">
              <a:lnSpc>
                <a:spcPct val="150000"/>
              </a:lnSpc>
              <a:buFont typeface="Wingdings" panose="05000000000000000000" pitchFamily="2" charset="2"/>
              <a:buChar char="ü"/>
            </a:pPr>
            <a:r>
              <a:rPr lang="en-US" altLang="en-US" sz="2400" dirty="0" err="1"/>
              <a:t>bạn</a:t>
            </a:r>
            <a:r>
              <a:rPr lang="en-US" altLang="en-US" sz="2400" dirty="0"/>
              <a:t> </a:t>
            </a:r>
            <a:r>
              <a:rPr lang="en-US" altLang="en-US" sz="2400" dirty="0" err="1"/>
              <a:t>cần</a:t>
            </a:r>
            <a:r>
              <a:rPr lang="en-US" altLang="en-US" sz="2400" dirty="0"/>
              <a:t> </a:t>
            </a:r>
            <a:r>
              <a:rPr lang="en-US" altLang="en-US" sz="2400" dirty="0" err="1"/>
              <a:t>phải</a:t>
            </a:r>
            <a:r>
              <a:rPr lang="en-US" altLang="en-US" sz="2400" dirty="0"/>
              <a:t>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ngày</a:t>
            </a:r>
            <a:r>
              <a:rPr lang="en-US" altLang="en-US" sz="2400" dirty="0"/>
              <a:t>, </a:t>
            </a:r>
            <a:r>
              <a:rPr lang="en-US" altLang="en-US" sz="2400" dirty="0" err="1"/>
              <a:t>các</a:t>
            </a:r>
            <a:r>
              <a:rPr lang="en-US" altLang="en-US" sz="2400" dirty="0"/>
              <a:t> </a:t>
            </a:r>
            <a:r>
              <a:rPr lang="en-US" altLang="en-US" sz="2400" dirty="0" err="1"/>
              <a:t>chuyến</a:t>
            </a:r>
            <a:r>
              <a:rPr lang="en-US" altLang="en-US" sz="2400" dirty="0"/>
              <a:t> bay </a:t>
            </a:r>
          </a:p>
          <a:p>
            <a:pPr lvl="1">
              <a:lnSpc>
                <a:spcPct val="150000"/>
              </a:lnSpc>
              <a:buFont typeface="Wingdings" panose="05000000000000000000" pitchFamily="2" charset="2"/>
              <a:buChar char="ü"/>
            </a:pPr>
            <a:r>
              <a:rPr lang="en-US" altLang="en-US" sz="2400" dirty="0" err="1"/>
              <a:t>bạn</a:t>
            </a:r>
            <a:r>
              <a:rPr lang="en-US" altLang="en-US" sz="2400" dirty="0"/>
              <a:t> </a:t>
            </a:r>
            <a:r>
              <a:rPr lang="en-US" altLang="en-US" sz="2400" dirty="0" err="1"/>
              <a:t>cần</a:t>
            </a:r>
            <a:r>
              <a:rPr lang="en-US" altLang="en-US" sz="2400" dirty="0"/>
              <a:t> </a:t>
            </a:r>
            <a:r>
              <a:rPr lang="en-US" altLang="en-US" sz="2400" dirty="0" err="1"/>
              <a:t>phải</a:t>
            </a:r>
            <a:r>
              <a:rPr lang="en-US" altLang="en-US" sz="2400" dirty="0"/>
              <a:t> </a:t>
            </a:r>
            <a:r>
              <a:rPr lang="en-US" altLang="en-US" sz="2400" dirty="0" err="1"/>
              <a:t>đến</a:t>
            </a:r>
            <a:r>
              <a:rPr lang="en-US" altLang="en-US" sz="2400" dirty="0"/>
              <a:t> </a:t>
            </a:r>
            <a:r>
              <a:rPr lang="en-US" altLang="en-US" sz="2400" dirty="0" err="1"/>
              <a:t>sân</a:t>
            </a:r>
            <a:r>
              <a:rPr lang="en-US" altLang="en-US" sz="2400" dirty="0"/>
              <a:t> bay, …</a:t>
            </a:r>
          </a:p>
          <a:p>
            <a:pPr lvl="1">
              <a:lnSpc>
                <a:spcPct val="150000"/>
              </a:lnSpc>
              <a:buFont typeface="Wingdings" panose="05000000000000000000" pitchFamily="2" charset="2"/>
              <a:buChar char="ü"/>
            </a:pPr>
            <a:r>
              <a:rPr lang="en-US" altLang="en-US" sz="2400" dirty="0" err="1"/>
              <a:t>liên</a:t>
            </a:r>
            <a:r>
              <a:rPr lang="en-US" altLang="en-US" sz="2400" dirty="0"/>
              <a:t> </a:t>
            </a:r>
            <a:r>
              <a:rPr lang="en-US" altLang="en-US" sz="2400" dirty="0" err="1"/>
              <a:t>quan</a:t>
            </a:r>
            <a:r>
              <a:rPr lang="en-US" altLang="en-US" sz="2400" dirty="0"/>
              <a:t> </a:t>
            </a:r>
            <a:r>
              <a:rPr lang="en-US" altLang="en-US" sz="2400" dirty="0" err="1"/>
              <a:t>đến</a:t>
            </a:r>
            <a:r>
              <a:rPr lang="en-US" altLang="en-US" sz="2400" dirty="0"/>
              <a:t> </a:t>
            </a:r>
            <a:r>
              <a:rPr lang="en-US" altLang="en-US" sz="2400" dirty="0" err="1"/>
              <a:t>một</a:t>
            </a:r>
            <a:r>
              <a:rPr lang="en-US" altLang="en-US" sz="2400" dirty="0"/>
              <a:t> </a:t>
            </a:r>
            <a:r>
              <a:rPr lang="en-US" altLang="en-US" sz="2400" dirty="0" err="1"/>
              <a:t>chuỗi</a:t>
            </a:r>
            <a:r>
              <a:rPr lang="en-US" altLang="en-US" sz="2400" dirty="0"/>
              <a:t> </a:t>
            </a:r>
            <a:r>
              <a:rPr lang="en-US" altLang="en-US" sz="2400" dirty="0" err="1"/>
              <a:t>các</a:t>
            </a:r>
            <a:r>
              <a:rPr lang="en-US" altLang="en-US" sz="2400" dirty="0"/>
              <a:t>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và</a:t>
            </a:r>
            <a:r>
              <a:rPr lang="en-US" altLang="en-US" sz="2400" dirty="0"/>
              <a:t> </a:t>
            </a:r>
            <a:r>
              <a:rPr lang="en-US" altLang="en-US" sz="2400" dirty="0" err="1"/>
              <a:t>hành</a:t>
            </a:r>
            <a:r>
              <a:rPr lang="en-US" altLang="en-US" sz="2400" dirty="0"/>
              <a:t> </a:t>
            </a:r>
            <a:r>
              <a:rPr lang="en-US" altLang="en-US" sz="2400" dirty="0" err="1"/>
              <a:t>động</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44</a:t>
            </a:fld>
            <a:endParaRPr lang="en-US"/>
          </a:p>
        </p:txBody>
      </p:sp>
    </p:spTree>
    <p:extLst>
      <p:ext uri="{BB962C8B-B14F-4D97-AF65-F5344CB8AC3E}">
        <p14:creationId xmlns:p14="http://schemas.microsoft.com/office/powerpoint/2010/main" val="391166582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en-US" dirty="0" err="1"/>
              <a:t>Máy</a:t>
            </a:r>
            <a:r>
              <a:rPr lang="en-US" altLang="en-US" dirty="0"/>
              <a:t> </a:t>
            </a:r>
            <a:r>
              <a:rPr lang="en-US" altLang="en-US" dirty="0" err="1"/>
              <a:t>tính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đưa</a:t>
            </a:r>
            <a:r>
              <a:rPr lang="en-US" altLang="en-US" dirty="0"/>
              <a:t> </a:t>
            </a:r>
            <a:r>
              <a:rPr lang="en-US" altLang="en-US" dirty="0" err="1"/>
              <a:t>ra</a:t>
            </a:r>
            <a:r>
              <a:rPr lang="en-US" altLang="en-US" dirty="0"/>
              <a:t> </a:t>
            </a:r>
            <a:r>
              <a:rPr lang="en-US" altLang="en-US" dirty="0" err="1"/>
              <a:t>kế</a:t>
            </a:r>
            <a:r>
              <a:rPr lang="en-US" altLang="en-US" dirty="0"/>
              <a:t> </a:t>
            </a:r>
            <a:r>
              <a:rPr lang="en-US" altLang="en-US" dirty="0" err="1"/>
              <a:t>hoạch</a:t>
            </a:r>
            <a:r>
              <a:rPr lang="en-US" altLang="en-US" dirty="0"/>
              <a:t> </a:t>
            </a:r>
            <a:r>
              <a:rPr lang="en-US" altLang="en-US" dirty="0" err="1"/>
              <a:t>và</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tối</a:t>
            </a:r>
            <a:r>
              <a:rPr lang="en-US" altLang="en-US" dirty="0"/>
              <a:t> </a:t>
            </a:r>
            <a:r>
              <a:rPr lang="en-US" altLang="en-US" dirty="0" err="1"/>
              <a:t>ưu</a:t>
            </a:r>
            <a:r>
              <a:rPr lang="en-US" altLang="en-US" dirty="0"/>
              <a:t>?</a:t>
            </a:r>
          </a:p>
        </p:txBody>
      </p:sp>
      <p:sp>
        <p:nvSpPr>
          <p:cNvPr id="28675" name="Rectangle 1027"/>
          <p:cNvSpPr>
            <a:spLocks noGrp="1" noChangeArrowheads="1"/>
          </p:cNvSpPr>
          <p:nvPr>
            <p:ph idx="1"/>
          </p:nvPr>
        </p:nvSpPr>
        <p:spPr/>
        <p:txBody>
          <a:bodyPr>
            <a:normAutofit lnSpcReduction="10000"/>
          </a:bodyPr>
          <a:lstStyle/>
          <a:p>
            <a:r>
              <a:rPr lang="vi-VN" altLang="en-US" sz="2800" dirty="0"/>
              <a:t>Điều gì làm cho kế hoạch </a:t>
            </a:r>
            <a:r>
              <a:rPr lang="en-US" altLang="en-US" sz="2800" dirty="0" err="1"/>
              <a:t>khó</a:t>
            </a:r>
            <a:r>
              <a:rPr lang="en-US" altLang="en-US" sz="2800" dirty="0"/>
              <a:t> </a:t>
            </a:r>
            <a:r>
              <a:rPr lang="en-US" altLang="en-US" sz="2800" dirty="0" err="1"/>
              <a:t>khăn</a:t>
            </a:r>
            <a:r>
              <a:rPr lang="vi-VN" altLang="en-US" sz="2800" dirty="0"/>
              <a:t>? </a:t>
            </a:r>
            <a:endParaRPr lang="en-US" altLang="en-US" sz="2800" dirty="0"/>
          </a:p>
          <a:p>
            <a:pPr lvl="1"/>
            <a:r>
              <a:rPr lang="vi-VN" altLang="en-US" sz="2400" dirty="0"/>
              <a:t>thế giới là không thể dự đoán được:</a:t>
            </a:r>
            <a:endParaRPr lang="en-US" altLang="en-US" sz="2400" dirty="0"/>
          </a:p>
          <a:p>
            <a:pPr lvl="2"/>
            <a:r>
              <a:rPr lang="vi-VN" altLang="en-US" sz="2000" dirty="0"/>
              <a:t>chuyến bay của bạn bị hủy bỏ hoặc có một </a:t>
            </a:r>
            <a:r>
              <a:rPr lang="en-US" altLang="en-US" sz="2000" dirty="0" err="1"/>
              <a:t>dự</a:t>
            </a:r>
            <a:r>
              <a:rPr lang="en-US" altLang="en-US" sz="2000" dirty="0"/>
              <a:t> phòng </a:t>
            </a:r>
            <a:r>
              <a:rPr lang="vi-VN" altLang="en-US" sz="2000" dirty="0"/>
              <a:t>trên</a:t>
            </a:r>
            <a:r>
              <a:rPr lang="en-US" altLang="en-US" sz="2000" dirty="0"/>
              <a:t> </a:t>
            </a:r>
            <a:r>
              <a:rPr lang="en-US" altLang="en-US" sz="2000" dirty="0" err="1"/>
              <a:t>chuyến</a:t>
            </a:r>
            <a:r>
              <a:rPr lang="vi-VN" altLang="en-US" sz="2000" dirty="0"/>
              <a:t> 405 </a:t>
            </a:r>
            <a:endParaRPr lang="en-US" altLang="en-US" sz="2000" dirty="0"/>
          </a:p>
          <a:p>
            <a:pPr lvl="1"/>
            <a:r>
              <a:rPr lang="vi-VN" altLang="en-US" sz="2400" dirty="0"/>
              <a:t>có một số tiềm năng rất lớn của các chi tiết </a:t>
            </a:r>
            <a:endParaRPr lang="en-US" altLang="en-US" sz="2400" dirty="0"/>
          </a:p>
          <a:p>
            <a:pPr lvl="2"/>
            <a:r>
              <a:rPr lang="vi-VN" altLang="en-US" sz="2000" dirty="0"/>
              <a:t>để bạn xem xét tất cả các chuyến bay? tất cả các ngày? </a:t>
            </a:r>
            <a:endParaRPr lang="en-US" altLang="en-US" sz="2000" dirty="0"/>
          </a:p>
          <a:p>
            <a:pPr lvl="3"/>
            <a:r>
              <a:rPr lang="en-US" altLang="en-US" sz="1800" dirty="0" err="1"/>
              <a:t>không</a:t>
            </a:r>
            <a:r>
              <a:rPr lang="vi-VN" altLang="en-US" sz="1800" dirty="0"/>
              <a:t>: </a:t>
            </a:r>
            <a:r>
              <a:rPr lang="en-US" altLang="en-US" sz="1800" dirty="0" smtClean="0"/>
              <a:t> </a:t>
            </a:r>
            <a:r>
              <a:rPr lang="en-US" altLang="en-US" sz="1800" dirty="0" err="1" smtClean="0"/>
              <a:t>thông</a:t>
            </a:r>
            <a:r>
              <a:rPr lang="en-US" altLang="en-US" sz="1800" dirty="0" smtClean="0"/>
              <a:t> </a:t>
            </a:r>
            <a:r>
              <a:rPr lang="en-US" altLang="en-US" sz="1800" dirty="0" err="1"/>
              <a:t>thường</a:t>
            </a:r>
            <a:r>
              <a:rPr lang="en-US" altLang="en-US" sz="1800" dirty="0"/>
              <a:t> </a:t>
            </a:r>
            <a:r>
              <a:rPr lang="en-US" altLang="en-US" sz="1800" dirty="0" err="1"/>
              <a:t>làm</a:t>
            </a:r>
            <a:r>
              <a:rPr lang="en-US" altLang="en-US" sz="1800" dirty="0"/>
              <a:t> </a:t>
            </a:r>
            <a:r>
              <a:rPr lang="en-US" altLang="en-US" sz="1800" dirty="0" err="1"/>
              <a:t>hạn</a:t>
            </a:r>
            <a:r>
              <a:rPr lang="en-US" altLang="en-US" sz="1800" dirty="0"/>
              <a:t> </a:t>
            </a:r>
            <a:r>
              <a:rPr lang="en-US" altLang="en-US" sz="1800" dirty="0" err="1"/>
              <a:t>chế</a:t>
            </a:r>
            <a:r>
              <a:rPr lang="en-US" altLang="en-US" sz="1800" dirty="0"/>
              <a:t> </a:t>
            </a:r>
            <a:r>
              <a:rPr lang="vi-VN" altLang="en-US" sz="1800" dirty="0"/>
              <a:t>giải pháp của bạn  </a:t>
            </a:r>
            <a:endParaRPr lang="en-US" altLang="en-US" sz="1800" dirty="0"/>
          </a:p>
          <a:p>
            <a:pPr lvl="1"/>
            <a:r>
              <a:rPr lang="vi-VN" altLang="en-US" sz="2400" dirty="0"/>
              <a:t>Hệ thống AI thường chỉ thành công trong vấn đề lập kế hoạch </a:t>
            </a:r>
            <a:r>
              <a:rPr lang="en-US" altLang="en-US" sz="2400" dirty="0" err="1"/>
              <a:t>có</a:t>
            </a:r>
            <a:r>
              <a:rPr lang="en-US" altLang="en-US" sz="2400" dirty="0"/>
              <a:t> </a:t>
            </a:r>
            <a:r>
              <a:rPr lang="en-US" altLang="en-US" sz="2400" dirty="0" err="1"/>
              <a:t>ràng</a:t>
            </a:r>
            <a:r>
              <a:rPr lang="en-US" altLang="en-US" sz="2400" dirty="0"/>
              <a:t> </a:t>
            </a:r>
            <a:r>
              <a:rPr lang="vi-VN" altLang="en-US" sz="2400" dirty="0"/>
              <a:t>buộc</a:t>
            </a:r>
            <a:endParaRPr lang="en-US" altLang="en-US" sz="2400" dirty="0"/>
          </a:p>
          <a:p>
            <a:r>
              <a:rPr lang="vi-VN" altLang="en-US" sz="2800" dirty="0"/>
              <a:t>Kết luận: </a:t>
            </a:r>
            <a:endParaRPr lang="en-US" altLang="en-US" sz="2800" dirty="0"/>
          </a:p>
          <a:p>
            <a:pPr lvl="1"/>
            <a:r>
              <a:rPr lang="en-US" altLang="en-US" sz="2400" dirty="0"/>
              <a:t>KHÔNG: </a:t>
            </a:r>
            <a:r>
              <a:rPr lang="vi-VN" altLang="en-US" sz="2400" dirty="0"/>
              <a:t>lập kế hoạch thực tế và ra quyết định vẫn là vượt quá khả năng của máy tính hiện đại </a:t>
            </a:r>
            <a:endParaRPr lang="en-US" altLang="en-US" sz="2400" dirty="0"/>
          </a:p>
          <a:p>
            <a:pPr lvl="1"/>
            <a:r>
              <a:rPr lang="vi-VN" altLang="en-US" sz="2400" dirty="0"/>
              <a:t>ngoại lệ: </a:t>
            </a:r>
            <a:r>
              <a:rPr lang="en-US" altLang="en-US" sz="2400" dirty="0" err="1"/>
              <a:t>được</a:t>
            </a:r>
            <a:r>
              <a:rPr lang="en-US" altLang="en-US" sz="2400" dirty="0"/>
              <a:t> </a:t>
            </a:r>
            <a:r>
              <a:rPr lang="en-US" altLang="en-US" sz="2400" dirty="0" err="1"/>
              <a:t>định</a:t>
            </a:r>
            <a:r>
              <a:rPr lang="en-US" altLang="en-US" sz="2400" dirty="0"/>
              <a:t> </a:t>
            </a:r>
            <a:r>
              <a:rPr lang="en-US" altLang="en-US" sz="2400" dirty="0" err="1"/>
              <a:t>nghĩa</a:t>
            </a:r>
            <a:r>
              <a:rPr lang="en-US" altLang="en-US" sz="2400" dirty="0"/>
              <a:t> </a:t>
            </a:r>
            <a:r>
              <a:rPr lang="vi-VN" altLang="en-US" sz="2400" dirty="0"/>
              <a:t>rất rõ ràng, vấn đề </a:t>
            </a:r>
            <a:r>
              <a:rPr lang="en-US" altLang="en-US" sz="2400" dirty="0" err="1"/>
              <a:t>ràng</a:t>
            </a:r>
            <a:r>
              <a:rPr lang="en-US" altLang="en-US" sz="2400" dirty="0"/>
              <a:t> </a:t>
            </a:r>
            <a:r>
              <a:rPr lang="en-US" altLang="en-US" sz="2400" dirty="0" err="1"/>
              <a:t>buộc</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45</a:t>
            </a:fld>
            <a:endParaRPr lang="en-US"/>
          </a:p>
        </p:txBody>
      </p:sp>
    </p:spTree>
    <p:extLst>
      <p:ext uri="{BB962C8B-B14F-4D97-AF65-F5344CB8AC3E}">
        <p14:creationId xmlns:p14="http://schemas.microsoft.com/office/powerpoint/2010/main" val="6531183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365126"/>
            <a:ext cx="7886700" cy="1616074"/>
          </a:xfrm>
        </p:spPr>
        <p:txBody>
          <a:bodyPr>
            <a:normAutofit/>
          </a:bodyPr>
          <a:lstStyle/>
          <a:p>
            <a:r>
              <a:rPr lang="en-US" altLang="en-US" dirty="0" smtClean="0"/>
              <a:t>4. </a:t>
            </a:r>
            <a:r>
              <a:rPr lang="en-US" altLang="en-US" dirty="0" err="1" smtClean="0"/>
              <a:t>Các</a:t>
            </a:r>
            <a:r>
              <a:rPr lang="en-US" altLang="en-US" dirty="0" smtClean="0"/>
              <a:t> </a:t>
            </a:r>
            <a:r>
              <a:rPr lang="en-US" altLang="en-US" dirty="0" err="1" smtClean="0"/>
              <a:t>lãnh</a:t>
            </a:r>
            <a:r>
              <a:rPr lang="en-US" altLang="en-US" dirty="0" smtClean="0"/>
              <a:t> </a:t>
            </a:r>
            <a:r>
              <a:rPr lang="en-US" altLang="en-US" dirty="0" err="1" smtClean="0"/>
              <a:t>vực</a:t>
            </a:r>
            <a:r>
              <a:rPr lang="en-US" altLang="en-US" dirty="0" smtClean="0"/>
              <a:t> </a:t>
            </a:r>
            <a:r>
              <a:rPr lang="en-US" altLang="en-US" dirty="0" err="1" smtClean="0"/>
              <a:t>áp</a:t>
            </a:r>
            <a:r>
              <a:rPr lang="en-US" altLang="en-US" dirty="0" smtClean="0"/>
              <a:t> </a:t>
            </a:r>
            <a:r>
              <a:rPr lang="en-US" altLang="en-US" smtClean="0"/>
              <a:t>dụng</a:t>
            </a:r>
            <a:r>
              <a:rPr lang="en-US" altLang="en-US" dirty="0" smtClean="0"/>
              <a:t/>
            </a:r>
            <a:br>
              <a:rPr lang="en-US" altLang="en-US" dirty="0" smtClean="0"/>
            </a:br>
            <a:r>
              <a:rPr lang="en-US" altLang="en-US" sz="2800" dirty="0" err="1" smtClean="0"/>
              <a:t>Trạng</a:t>
            </a:r>
            <a:r>
              <a:rPr lang="en-US" altLang="en-US" sz="2800" dirty="0" smtClean="0"/>
              <a:t> </a:t>
            </a:r>
            <a:r>
              <a:rPr lang="en-US" altLang="en-US" sz="2800" dirty="0" err="1"/>
              <a:t>thái</a:t>
            </a:r>
            <a:r>
              <a:rPr lang="en-US" altLang="en-US" sz="2800" dirty="0"/>
              <a:t> </a:t>
            </a:r>
            <a:r>
              <a:rPr lang="en-US" altLang="en-US" sz="2800" dirty="0" err="1"/>
              <a:t>của</a:t>
            </a:r>
            <a:r>
              <a:rPr lang="en-US" altLang="en-US" sz="2800" dirty="0"/>
              <a:t> </a:t>
            </a:r>
            <a:r>
              <a:rPr lang="en-US" altLang="en-US" sz="2800" dirty="0" err="1"/>
              <a:t>các</a:t>
            </a:r>
            <a:r>
              <a:rPr lang="en-US" altLang="en-US" sz="2800" dirty="0"/>
              <a:t> </a:t>
            </a:r>
            <a:r>
              <a:rPr lang="en-US" altLang="en-US" sz="2800" dirty="0" err="1"/>
              <a:t>hệ</a:t>
            </a:r>
            <a:r>
              <a:rPr lang="en-US" altLang="en-US" sz="2800" dirty="0"/>
              <a:t> </a:t>
            </a:r>
            <a:r>
              <a:rPr lang="en-US" altLang="en-US" sz="2800" dirty="0" err="1"/>
              <a:t>thống</a:t>
            </a:r>
            <a:r>
              <a:rPr lang="en-US" altLang="en-US" sz="2800" dirty="0"/>
              <a:t> AI </a:t>
            </a:r>
            <a:r>
              <a:rPr lang="en-US" altLang="en-US" sz="2800" dirty="0" err="1"/>
              <a:t>trong</a:t>
            </a:r>
            <a:r>
              <a:rPr lang="en-US" altLang="en-US" sz="2800" dirty="0"/>
              <a:t> </a:t>
            </a:r>
            <a:r>
              <a:rPr lang="en-US" altLang="en-US" sz="2800" dirty="0" err="1"/>
              <a:t>thực</a:t>
            </a:r>
            <a:r>
              <a:rPr lang="en-US" altLang="en-US" sz="2800" dirty="0"/>
              <a:t> </a:t>
            </a:r>
            <a:r>
              <a:rPr lang="en-US" altLang="en-US" sz="2800" dirty="0" err="1"/>
              <a:t>tế</a:t>
            </a:r>
            <a:endParaRPr lang="en-US" altLang="en-US" sz="2800" dirty="0"/>
          </a:p>
        </p:txBody>
      </p:sp>
      <p:sp>
        <p:nvSpPr>
          <p:cNvPr id="29699" name="Rectangle 3"/>
          <p:cNvSpPr>
            <a:spLocks noGrp="1" noChangeArrowheads="1"/>
          </p:cNvSpPr>
          <p:nvPr>
            <p:ph idx="1"/>
          </p:nvPr>
        </p:nvSpPr>
        <p:spPr>
          <a:xfrm>
            <a:off x="628650" y="1825625"/>
            <a:ext cx="8134350" cy="4351338"/>
          </a:xfrm>
        </p:spPr>
        <p:txBody>
          <a:bodyPr>
            <a:normAutofit/>
          </a:bodyPr>
          <a:lstStyle/>
          <a:p>
            <a:pPr>
              <a:lnSpc>
                <a:spcPct val="150000"/>
              </a:lnSpc>
            </a:pPr>
            <a:r>
              <a:rPr lang="en-US" altLang="en-US" sz="2400" dirty="0" err="1"/>
              <a:t>Tổng</a:t>
            </a:r>
            <a:r>
              <a:rPr lang="en-US" altLang="en-US" sz="2400" dirty="0"/>
              <a:t> </a:t>
            </a:r>
            <a:r>
              <a:rPr lang="en-US" altLang="en-US" sz="2400" dirty="0" err="1"/>
              <a:t>hợp</a:t>
            </a:r>
            <a:r>
              <a:rPr lang="en-US" altLang="en-US" sz="2400" dirty="0"/>
              <a:t> </a:t>
            </a:r>
            <a:r>
              <a:rPr lang="en-US" altLang="en-US" sz="2400" dirty="0" err="1"/>
              <a:t>giọng</a:t>
            </a:r>
            <a:r>
              <a:rPr lang="en-US" altLang="en-US" sz="2400" dirty="0"/>
              <a:t> </a:t>
            </a:r>
            <a:r>
              <a:rPr lang="en-US" altLang="en-US" sz="2400" dirty="0" err="1"/>
              <a:t>nói</a:t>
            </a:r>
            <a:r>
              <a:rPr lang="en-US" altLang="en-US" sz="2400" dirty="0"/>
              <a:t>, </a:t>
            </a:r>
            <a:r>
              <a:rPr lang="en-US" altLang="en-US" sz="2400" dirty="0" err="1"/>
              <a:t>nhận</a:t>
            </a:r>
            <a:r>
              <a:rPr lang="en-US" altLang="en-US" sz="2400" dirty="0"/>
              <a:t> </a:t>
            </a:r>
            <a:r>
              <a:rPr lang="en-US" altLang="en-US" sz="2400" dirty="0" err="1"/>
              <a:t>dạng</a:t>
            </a:r>
            <a:r>
              <a:rPr lang="en-US" altLang="en-US" sz="2400" dirty="0"/>
              <a:t> </a:t>
            </a:r>
            <a:r>
              <a:rPr lang="en-US" altLang="en-US" sz="2400" dirty="0" err="1"/>
              <a:t>và</a:t>
            </a:r>
            <a:r>
              <a:rPr lang="en-US" altLang="en-US" sz="2400" dirty="0"/>
              <a:t> </a:t>
            </a:r>
            <a:r>
              <a:rPr lang="en-US" altLang="en-US" sz="2400" dirty="0" err="1"/>
              <a:t>hiểu</a:t>
            </a:r>
            <a:r>
              <a:rPr lang="en-US" altLang="en-US" sz="2400" dirty="0"/>
              <a:t> </a:t>
            </a:r>
          </a:p>
          <a:p>
            <a:pPr lvl="1">
              <a:lnSpc>
                <a:spcPct val="150000"/>
              </a:lnSpc>
            </a:pPr>
            <a:r>
              <a:rPr lang="en-US" altLang="en-US" sz="2200" dirty="0" err="1"/>
              <a:t>rất</a:t>
            </a:r>
            <a:r>
              <a:rPr lang="en-US" altLang="en-US" sz="2200" dirty="0"/>
              <a:t> </a:t>
            </a:r>
            <a:r>
              <a:rPr lang="en-US" altLang="en-US" sz="2200" dirty="0" err="1"/>
              <a:t>hữu</a:t>
            </a:r>
            <a:r>
              <a:rPr lang="en-US" altLang="en-US" sz="2200" dirty="0"/>
              <a:t> </a:t>
            </a:r>
            <a:r>
              <a:rPr lang="en-US" altLang="en-US" sz="2200" dirty="0" err="1"/>
              <a:t>ích</a:t>
            </a:r>
            <a:r>
              <a:rPr lang="en-US" altLang="en-US" sz="2200" dirty="0"/>
              <a:t> </a:t>
            </a:r>
            <a:r>
              <a:rPr lang="en-US" altLang="en-US" sz="2200" dirty="0" err="1"/>
              <a:t>cho</a:t>
            </a:r>
            <a:r>
              <a:rPr lang="en-US" altLang="en-US" sz="2200" dirty="0"/>
              <a:t> </a:t>
            </a:r>
            <a:r>
              <a:rPr lang="en-US" altLang="en-US" sz="2200" dirty="0" err="1"/>
              <a:t>các</a:t>
            </a:r>
            <a:r>
              <a:rPr lang="en-US" altLang="en-US" sz="2200" dirty="0"/>
              <a:t> </a:t>
            </a:r>
            <a:r>
              <a:rPr lang="en-US" altLang="en-US" sz="2200" dirty="0" err="1"/>
              <a:t>ứng</a:t>
            </a:r>
            <a:r>
              <a:rPr lang="en-US" altLang="en-US" sz="2200" dirty="0"/>
              <a:t> </a:t>
            </a:r>
            <a:r>
              <a:rPr lang="en-US" altLang="en-US" sz="2200" dirty="0" err="1"/>
              <a:t>dụng</a:t>
            </a:r>
            <a:r>
              <a:rPr lang="en-US" altLang="en-US" sz="2200" dirty="0"/>
              <a:t> </a:t>
            </a:r>
            <a:r>
              <a:rPr lang="en-US" altLang="en-US" sz="2200" dirty="0" err="1"/>
              <a:t>từ</a:t>
            </a:r>
            <a:r>
              <a:rPr lang="en-US" altLang="en-US" sz="2200" dirty="0"/>
              <a:t> </a:t>
            </a:r>
            <a:r>
              <a:rPr lang="en-US" altLang="en-US" sz="2200" dirty="0" err="1"/>
              <a:t>vựng</a:t>
            </a:r>
            <a:r>
              <a:rPr lang="en-US" altLang="en-US" sz="2200" dirty="0"/>
              <a:t> </a:t>
            </a:r>
            <a:r>
              <a:rPr lang="en-US" altLang="en-US" sz="2200" dirty="0" err="1"/>
              <a:t>hạn</a:t>
            </a:r>
            <a:r>
              <a:rPr lang="en-US" altLang="en-US" sz="2200" dirty="0"/>
              <a:t> </a:t>
            </a:r>
            <a:r>
              <a:rPr lang="en-US" altLang="en-US" sz="2200" dirty="0" err="1"/>
              <a:t>chế</a:t>
            </a:r>
            <a:r>
              <a:rPr lang="en-US" altLang="en-US" sz="2200" dirty="0"/>
              <a:t> </a:t>
            </a:r>
          </a:p>
          <a:p>
            <a:pPr lvl="1">
              <a:lnSpc>
                <a:spcPct val="150000"/>
              </a:lnSpc>
            </a:pPr>
            <a:r>
              <a:rPr lang="en-US" altLang="en-US" sz="2200" dirty="0" err="1"/>
              <a:t>hiểu</a:t>
            </a:r>
            <a:r>
              <a:rPr lang="en-US" altLang="en-US" sz="2200" dirty="0"/>
              <a:t> </a:t>
            </a:r>
            <a:r>
              <a:rPr lang="en-US" altLang="en-US" sz="2200" dirty="0" err="1"/>
              <a:t>lời</a:t>
            </a:r>
            <a:r>
              <a:rPr lang="en-US" altLang="en-US" sz="2200" dirty="0"/>
              <a:t> </a:t>
            </a:r>
            <a:r>
              <a:rPr lang="en-US" altLang="en-US" sz="2200" dirty="0" err="1"/>
              <a:t>nói</a:t>
            </a:r>
            <a:r>
              <a:rPr lang="en-US" altLang="en-US" sz="2200" dirty="0"/>
              <a:t> </a:t>
            </a:r>
            <a:r>
              <a:rPr lang="en-US" altLang="en-US" sz="2200" dirty="0" err="1"/>
              <a:t>không</a:t>
            </a:r>
            <a:r>
              <a:rPr lang="en-US" altLang="en-US" sz="2200" dirty="0"/>
              <a:t> </a:t>
            </a:r>
            <a:r>
              <a:rPr lang="en-US" altLang="en-US" sz="2200" dirty="0" err="1"/>
              <a:t>bị</a:t>
            </a:r>
            <a:r>
              <a:rPr lang="en-US" altLang="en-US" sz="2200" dirty="0"/>
              <a:t> </a:t>
            </a:r>
            <a:r>
              <a:rPr lang="en-US" altLang="en-US" sz="2200" dirty="0" err="1"/>
              <a:t>giới</a:t>
            </a:r>
            <a:r>
              <a:rPr lang="en-US" altLang="en-US" sz="2200" dirty="0"/>
              <a:t> </a:t>
            </a:r>
            <a:r>
              <a:rPr lang="en-US" altLang="en-US" sz="2200" dirty="0" err="1"/>
              <a:t>hạn</a:t>
            </a:r>
            <a:r>
              <a:rPr lang="en-US" altLang="en-US" sz="2200" dirty="0"/>
              <a:t> </a:t>
            </a:r>
            <a:r>
              <a:rPr lang="en-US" altLang="en-US" sz="2200" dirty="0" err="1"/>
              <a:t>vẫn</a:t>
            </a:r>
            <a:r>
              <a:rPr lang="en-US" altLang="en-US" sz="2200" dirty="0"/>
              <a:t> </a:t>
            </a:r>
            <a:r>
              <a:rPr lang="en-US" altLang="en-US" sz="2200" dirty="0" err="1"/>
              <a:t>là</a:t>
            </a:r>
            <a:r>
              <a:rPr lang="en-US" altLang="en-US" sz="2200" dirty="0"/>
              <a:t> </a:t>
            </a:r>
            <a:r>
              <a:rPr lang="en-US" altLang="en-US" sz="2200" dirty="0" err="1"/>
              <a:t>quá</a:t>
            </a:r>
            <a:r>
              <a:rPr lang="en-US" altLang="en-US" sz="2200" dirty="0"/>
              <a:t> </a:t>
            </a:r>
            <a:r>
              <a:rPr lang="en-US" altLang="en-US" sz="2200" dirty="0" err="1"/>
              <a:t>khó</a:t>
            </a:r>
            <a:endParaRPr lang="en-US" altLang="en-US" sz="2200" dirty="0"/>
          </a:p>
          <a:p>
            <a:pPr>
              <a:lnSpc>
                <a:spcPct val="150000"/>
              </a:lnSpc>
            </a:pPr>
            <a:r>
              <a:rPr lang="en-US" altLang="en-US" sz="2400" dirty="0"/>
              <a:t>Thị </a:t>
            </a:r>
            <a:r>
              <a:rPr lang="en-US" altLang="en-US" sz="2400" dirty="0" err="1"/>
              <a:t>giác</a:t>
            </a:r>
            <a:r>
              <a:rPr lang="en-US" altLang="en-US" sz="2400" dirty="0"/>
              <a:t> </a:t>
            </a:r>
            <a:r>
              <a:rPr lang="en-US" altLang="en-US" sz="2400" dirty="0" err="1"/>
              <a:t>máy</a:t>
            </a:r>
            <a:r>
              <a:rPr lang="en-US" altLang="en-US" sz="2400" dirty="0"/>
              <a:t> </a:t>
            </a:r>
            <a:r>
              <a:rPr lang="en-US" altLang="en-US" sz="2400" dirty="0" err="1" smtClean="0"/>
              <a:t>tính</a:t>
            </a:r>
            <a:r>
              <a:rPr lang="en-US" altLang="en-US" sz="2400" dirty="0" smtClean="0"/>
              <a:t> (computer vision) </a:t>
            </a:r>
            <a:endParaRPr lang="en-US" altLang="en-US" sz="2400" dirty="0"/>
          </a:p>
          <a:p>
            <a:pPr lvl="1">
              <a:lnSpc>
                <a:spcPct val="150000"/>
              </a:lnSpc>
            </a:pP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cho</a:t>
            </a:r>
            <a:r>
              <a:rPr lang="en-US" altLang="en-US" sz="2200" dirty="0"/>
              <a:t> </a:t>
            </a:r>
            <a:r>
              <a:rPr lang="en-US" altLang="en-US" sz="2200" dirty="0" err="1"/>
              <a:t>các</a:t>
            </a:r>
            <a:r>
              <a:rPr lang="en-US" altLang="en-US" sz="2200" dirty="0"/>
              <a:t> </a:t>
            </a:r>
            <a:r>
              <a:rPr lang="en-US" altLang="en-US" sz="2200" dirty="0" err="1"/>
              <a:t>vấn</a:t>
            </a:r>
            <a:r>
              <a:rPr lang="en-US" altLang="en-US" sz="2200" dirty="0"/>
              <a:t> </a:t>
            </a:r>
            <a:r>
              <a:rPr lang="en-US" altLang="en-US" sz="2200" dirty="0" err="1"/>
              <a:t>đề</a:t>
            </a:r>
            <a:r>
              <a:rPr lang="en-US" altLang="en-US" sz="2200" dirty="0"/>
              <a:t> </a:t>
            </a:r>
            <a:r>
              <a:rPr lang="en-US" altLang="en-US" sz="2200" dirty="0" err="1"/>
              <a:t>hạn</a:t>
            </a:r>
            <a:r>
              <a:rPr lang="en-US" altLang="en-US" sz="2200" dirty="0"/>
              <a:t> </a:t>
            </a:r>
            <a:r>
              <a:rPr lang="en-US" altLang="en-US" sz="2200" dirty="0" err="1"/>
              <a:t>chế</a:t>
            </a:r>
            <a:r>
              <a:rPr lang="en-US" altLang="en-US" sz="2200" dirty="0"/>
              <a:t> (</a:t>
            </a:r>
            <a:r>
              <a:rPr lang="en-US" altLang="en-US" sz="2200" dirty="0" err="1"/>
              <a:t>viết</a:t>
            </a:r>
            <a:r>
              <a:rPr lang="en-US" altLang="en-US" sz="2200" dirty="0"/>
              <a:t> </a:t>
            </a:r>
            <a:r>
              <a:rPr lang="en-US" altLang="en-US" sz="2200" dirty="0" err="1"/>
              <a:t>tay</a:t>
            </a:r>
            <a:r>
              <a:rPr lang="en-US" altLang="en-US" sz="2200" dirty="0"/>
              <a:t>, zip-code) </a:t>
            </a:r>
          </a:p>
          <a:p>
            <a:pPr lvl="1">
              <a:lnSpc>
                <a:spcPct val="150000"/>
              </a:lnSpc>
            </a:pPr>
            <a:r>
              <a:rPr lang="en-US" altLang="en-US" sz="2200" dirty="0" err="1"/>
              <a:t>sự</a:t>
            </a:r>
            <a:r>
              <a:rPr lang="en-US" altLang="en-US" sz="2200" dirty="0"/>
              <a:t> </a:t>
            </a:r>
            <a:r>
              <a:rPr lang="en-US" altLang="en-US" sz="2200" dirty="0" err="1"/>
              <a:t>hiểu</a:t>
            </a:r>
            <a:r>
              <a:rPr lang="en-US" altLang="en-US" sz="2200" dirty="0"/>
              <a:t> </a:t>
            </a:r>
            <a:r>
              <a:rPr lang="en-US" altLang="en-US" sz="2200" dirty="0" err="1"/>
              <a:t>biết</a:t>
            </a:r>
            <a:r>
              <a:rPr lang="en-US" altLang="en-US" sz="2200" dirty="0"/>
              <a:t> </a:t>
            </a:r>
            <a:r>
              <a:rPr lang="en-US" altLang="en-US" sz="2200" dirty="0" err="1"/>
              <a:t>thế</a:t>
            </a:r>
            <a:r>
              <a:rPr lang="en-US" altLang="en-US" sz="2200" dirty="0"/>
              <a:t> </a:t>
            </a:r>
            <a:r>
              <a:rPr lang="en-US" altLang="en-US" sz="2200" dirty="0" err="1"/>
              <a:t>giới</a:t>
            </a:r>
            <a:r>
              <a:rPr lang="en-US" altLang="en-US" sz="2200" dirty="0"/>
              <a:t> </a:t>
            </a:r>
            <a:r>
              <a:rPr lang="en-US" altLang="en-US" sz="2200" dirty="0" err="1"/>
              <a:t>thực</a:t>
            </a:r>
            <a:r>
              <a:rPr lang="en-US" altLang="en-US" sz="2200" dirty="0"/>
              <a:t>, </a:t>
            </a:r>
            <a:r>
              <a:rPr lang="en-US" altLang="en-US" sz="2200" dirty="0" err="1"/>
              <a:t>những</a:t>
            </a:r>
            <a:r>
              <a:rPr lang="en-US" altLang="en-US" sz="2200" dirty="0"/>
              <a:t> </a:t>
            </a:r>
            <a:r>
              <a:rPr lang="en-US" altLang="en-US" sz="2200" dirty="0" err="1"/>
              <a:t>cảnh</a:t>
            </a:r>
            <a:r>
              <a:rPr lang="en-US" altLang="en-US" sz="2200" dirty="0"/>
              <a:t> </a:t>
            </a:r>
            <a:r>
              <a:rPr lang="en-US" altLang="en-US" sz="2200" dirty="0" err="1"/>
              <a:t>thiên</a:t>
            </a:r>
            <a:r>
              <a:rPr lang="en-US" altLang="en-US" sz="2200" dirty="0"/>
              <a:t> </a:t>
            </a:r>
            <a:r>
              <a:rPr lang="en-US" altLang="en-US" sz="2200" dirty="0" err="1"/>
              <a:t>nhiên</a:t>
            </a:r>
            <a:r>
              <a:rPr lang="en-US" altLang="en-US" sz="2200" dirty="0"/>
              <a:t> </a:t>
            </a:r>
            <a:r>
              <a:rPr lang="en-US" altLang="en-US" sz="2200" dirty="0" err="1"/>
              <a:t>vẫn</a:t>
            </a:r>
            <a:r>
              <a:rPr lang="en-US" altLang="en-US" sz="2200" dirty="0"/>
              <a:t> </a:t>
            </a:r>
            <a:r>
              <a:rPr lang="en-US" altLang="en-US" sz="2200" dirty="0" err="1"/>
              <a:t>là</a:t>
            </a:r>
            <a:r>
              <a:rPr lang="en-US" altLang="en-US" sz="2200" dirty="0"/>
              <a:t> </a:t>
            </a:r>
            <a:r>
              <a:rPr lang="en-US" altLang="en-US" sz="2200" dirty="0" err="1"/>
              <a:t>quá</a:t>
            </a:r>
            <a:r>
              <a:rPr lang="en-US" altLang="en-US" sz="2200" dirty="0"/>
              <a:t> </a:t>
            </a:r>
            <a:r>
              <a:rPr lang="en-US" altLang="en-US" sz="2200" dirty="0" err="1"/>
              <a:t>khó</a:t>
            </a:r>
            <a:endParaRPr lang="en-US" altLang="en-US" sz="2200" dirty="0"/>
          </a:p>
        </p:txBody>
      </p:sp>
      <p:sp>
        <p:nvSpPr>
          <p:cNvPr id="2" name="Slide Number Placeholder 1"/>
          <p:cNvSpPr>
            <a:spLocks noGrp="1"/>
          </p:cNvSpPr>
          <p:nvPr>
            <p:ph type="sldNum" sz="quarter" idx="12"/>
          </p:nvPr>
        </p:nvSpPr>
        <p:spPr/>
        <p:txBody>
          <a:bodyPr/>
          <a:lstStyle/>
          <a:p>
            <a:fld id="{10871DB6-417F-4D7C-A3D8-3DCCA25BFC27}" type="slidenum">
              <a:rPr lang="en-US" smtClean="0"/>
              <a:t>46</a:t>
            </a:fld>
            <a:endParaRPr lang="en-US"/>
          </a:p>
        </p:txBody>
      </p:sp>
    </p:spTree>
    <p:extLst>
      <p:ext uri="{BB962C8B-B14F-4D97-AF65-F5344CB8AC3E}">
        <p14:creationId xmlns:p14="http://schemas.microsoft.com/office/powerpoint/2010/main" val="250132705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err="1"/>
              <a:t>Trạng</a:t>
            </a:r>
            <a:r>
              <a:rPr lang="en-US" altLang="en-US" dirty="0"/>
              <a:t> </a:t>
            </a:r>
            <a:r>
              <a:rPr lang="en-US" altLang="en-US" dirty="0" err="1"/>
              <a:t>thái</a:t>
            </a:r>
            <a:r>
              <a:rPr lang="en-US" altLang="en-US" dirty="0"/>
              <a:t> </a:t>
            </a:r>
            <a:r>
              <a:rPr lang="en-US" altLang="en-US" dirty="0" err="1"/>
              <a:t>của</a:t>
            </a:r>
            <a:r>
              <a:rPr lang="en-US" altLang="en-US" dirty="0"/>
              <a:t> </a:t>
            </a:r>
            <a:r>
              <a:rPr lang="en-US" altLang="en-US" dirty="0" err="1"/>
              <a:t>các</a:t>
            </a:r>
            <a:r>
              <a:rPr lang="en-US" altLang="en-US" dirty="0"/>
              <a:t> </a:t>
            </a:r>
            <a:r>
              <a:rPr lang="en-US" altLang="en-US" dirty="0" err="1"/>
              <a:t>hệ</a:t>
            </a:r>
            <a:r>
              <a:rPr lang="en-US" altLang="en-US" dirty="0"/>
              <a:t> </a:t>
            </a:r>
            <a:r>
              <a:rPr lang="en-US" altLang="en-US" dirty="0" err="1"/>
              <a:t>thống</a:t>
            </a:r>
            <a:r>
              <a:rPr lang="en-US" altLang="en-US" dirty="0"/>
              <a:t> AI </a:t>
            </a:r>
            <a:r>
              <a:rPr lang="en-US" altLang="en-US" dirty="0" err="1"/>
              <a:t>trong</a:t>
            </a:r>
            <a:r>
              <a:rPr lang="en-US" altLang="en-US" dirty="0"/>
              <a:t> </a:t>
            </a:r>
            <a:r>
              <a:rPr lang="en-US" altLang="en-US" dirty="0" err="1"/>
              <a:t>thực</a:t>
            </a:r>
            <a:r>
              <a:rPr lang="en-US" altLang="en-US" dirty="0"/>
              <a:t> </a:t>
            </a:r>
            <a:r>
              <a:rPr lang="en-US" altLang="en-US" dirty="0" err="1"/>
              <a:t>tế</a:t>
            </a:r>
            <a:endParaRPr lang="en-US" altLang="en-US" dirty="0"/>
          </a:p>
        </p:txBody>
      </p:sp>
      <p:sp>
        <p:nvSpPr>
          <p:cNvPr id="29699" name="Rectangle 3"/>
          <p:cNvSpPr>
            <a:spLocks noGrp="1" noChangeArrowheads="1"/>
          </p:cNvSpPr>
          <p:nvPr>
            <p:ph idx="1"/>
          </p:nvPr>
        </p:nvSpPr>
        <p:spPr>
          <a:xfrm>
            <a:off x="381000" y="1676400"/>
            <a:ext cx="8382000" cy="4351338"/>
          </a:xfrm>
        </p:spPr>
        <p:txBody>
          <a:bodyPr>
            <a:normAutofit fontScale="92500" lnSpcReduction="10000"/>
          </a:bodyPr>
          <a:lstStyle/>
          <a:p>
            <a:pPr>
              <a:lnSpc>
                <a:spcPct val="150000"/>
              </a:lnSpc>
            </a:pPr>
            <a:r>
              <a:rPr lang="en-US" altLang="en-US" sz="2600" dirty="0" err="1"/>
              <a:t>Học</a:t>
            </a:r>
            <a:endParaRPr lang="en-US" altLang="en-US" sz="2600" dirty="0"/>
          </a:p>
          <a:p>
            <a:pPr lvl="1">
              <a:lnSpc>
                <a:spcPct val="150000"/>
              </a:lnSpc>
            </a:pPr>
            <a:r>
              <a:rPr lang="vi-VN" altLang="en-US" sz="2200" dirty="0"/>
              <a:t>hệ thống thích nghi được sử dụng trong nhiều ứng dụng: </a:t>
            </a:r>
            <a:r>
              <a:rPr lang="en-US" altLang="en-US" sz="2200" dirty="0" err="1"/>
              <a:t>vẫn</a:t>
            </a:r>
            <a:r>
              <a:rPr lang="en-US" altLang="en-US" sz="2200" dirty="0"/>
              <a:t> </a:t>
            </a:r>
            <a:r>
              <a:rPr lang="vi-VN" altLang="en-US" sz="2200" dirty="0"/>
              <a:t>có giới hạn</a:t>
            </a:r>
            <a:endParaRPr lang="en-US" altLang="en-US" sz="2200" dirty="0"/>
          </a:p>
          <a:p>
            <a:pPr>
              <a:lnSpc>
                <a:spcPct val="150000"/>
              </a:lnSpc>
            </a:pPr>
            <a:r>
              <a:rPr lang="en-US" altLang="en-US" sz="2600" dirty="0" err="1"/>
              <a:t>Kế</a:t>
            </a:r>
            <a:r>
              <a:rPr lang="en-US" altLang="en-US" sz="2600" dirty="0"/>
              <a:t> </a:t>
            </a:r>
            <a:r>
              <a:rPr lang="en-US" altLang="en-US" sz="2600" dirty="0" err="1"/>
              <a:t>hoạch</a:t>
            </a:r>
            <a:r>
              <a:rPr lang="en-US" altLang="en-US" sz="2600" dirty="0"/>
              <a:t> </a:t>
            </a:r>
            <a:r>
              <a:rPr lang="en-US" altLang="en-US" sz="2600" dirty="0" err="1"/>
              <a:t>và</a:t>
            </a:r>
            <a:r>
              <a:rPr lang="en-US" altLang="en-US" sz="2600" dirty="0"/>
              <a:t> </a:t>
            </a:r>
            <a:r>
              <a:rPr lang="en-US" altLang="en-US" sz="2600" dirty="0" err="1"/>
              <a:t>Lập</a:t>
            </a:r>
            <a:r>
              <a:rPr lang="en-US" altLang="en-US" sz="2600" dirty="0"/>
              <a:t> </a:t>
            </a:r>
            <a:r>
              <a:rPr lang="en-US" altLang="en-US" sz="2600" dirty="0" err="1"/>
              <a:t>luận</a:t>
            </a:r>
            <a:endParaRPr lang="en-US" altLang="en-US" sz="2600" dirty="0"/>
          </a:p>
          <a:p>
            <a:pPr lvl="1">
              <a:lnSpc>
                <a:spcPct val="150000"/>
              </a:lnSpc>
            </a:pPr>
            <a:r>
              <a:rPr lang="en-US" altLang="en-US" sz="2200" dirty="0" err="1"/>
              <a:t>chỉ</a:t>
            </a:r>
            <a:r>
              <a:rPr lang="en-US" altLang="en-US" sz="2200" dirty="0"/>
              <a:t> </a:t>
            </a: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cho</a:t>
            </a:r>
            <a:r>
              <a:rPr lang="en-US" altLang="en-US" sz="2200" dirty="0"/>
              <a:t> </a:t>
            </a:r>
            <a:r>
              <a:rPr lang="en-US" altLang="en-US" sz="2200" dirty="0" err="1"/>
              <a:t>các</a:t>
            </a:r>
            <a:r>
              <a:rPr lang="en-US" altLang="en-US" sz="2200" dirty="0"/>
              <a:t> </a:t>
            </a:r>
            <a:r>
              <a:rPr lang="en-US" altLang="en-US" sz="2200" dirty="0" err="1"/>
              <a:t>vấn</a:t>
            </a:r>
            <a:r>
              <a:rPr lang="en-US" altLang="en-US" sz="2200" dirty="0"/>
              <a:t> </a:t>
            </a:r>
            <a:r>
              <a:rPr lang="en-US" altLang="en-US" sz="2200" dirty="0" err="1"/>
              <a:t>đề</a:t>
            </a:r>
            <a:r>
              <a:rPr lang="en-US" altLang="en-US" sz="2200" dirty="0"/>
              <a:t> </a:t>
            </a:r>
            <a:r>
              <a:rPr lang="en-US" altLang="en-US" sz="2200" dirty="0" err="1"/>
              <a:t>hạn</a:t>
            </a:r>
            <a:r>
              <a:rPr lang="en-US" altLang="en-US" sz="2200" dirty="0"/>
              <a:t> </a:t>
            </a:r>
            <a:r>
              <a:rPr lang="en-US" altLang="en-US" sz="2200" dirty="0" err="1"/>
              <a:t>chế</a:t>
            </a:r>
            <a:r>
              <a:rPr lang="en-US" altLang="en-US" sz="2200" dirty="0"/>
              <a:t>: </a:t>
            </a:r>
            <a:r>
              <a:rPr lang="en-US" altLang="en-US" sz="2200" dirty="0" err="1"/>
              <a:t>ví</a:t>
            </a:r>
            <a:r>
              <a:rPr lang="en-US" altLang="en-US" sz="2200" dirty="0"/>
              <a:t> </a:t>
            </a:r>
            <a:r>
              <a:rPr lang="en-US" altLang="en-US" sz="2200" dirty="0" err="1"/>
              <a:t>dụ</a:t>
            </a:r>
            <a:r>
              <a:rPr lang="en-US" altLang="en-US" sz="2200" dirty="0"/>
              <a:t> </a:t>
            </a:r>
            <a:r>
              <a:rPr lang="en-US" altLang="en-US" sz="2200" dirty="0" err="1"/>
              <a:t>cờ</a:t>
            </a:r>
            <a:r>
              <a:rPr lang="en-US" altLang="en-US" sz="2200" dirty="0"/>
              <a:t> </a:t>
            </a:r>
            <a:r>
              <a:rPr lang="en-US" altLang="en-US" sz="2200" dirty="0" err="1"/>
              <a:t>vua</a:t>
            </a:r>
            <a:r>
              <a:rPr lang="en-US" altLang="en-US" sz="2200" dirty="0"/>
              <a:t> </a:t>
            </a:r>
          </a:p>
          <a:p>
            <a:pPr lvl="1">
              <a:lnSpc>
                <a:spcPct val="150000"/>
              </a:lnSpc>
            </a:pPr>
            <a:r>
              <a:rPr lang="en-US" altLang="en-US" sz="2200" dirty="0" err="1"/>
              <a:t>thế</a:t>
            </a:r>
            <a:r>
              <a:rPr lang="en-US" altLang="en-US" sz="2200" dirty="0"/>
              <a:t> </a:t>
            </a:r>
            <a:r>
              <a:rPr lang="en-US" altLang="en-US" sz="2200" dirty="0" err="1"/>
              <a:t>giới</a:t>
            </a:r>
            <a:r>
              <a:rPr lang="en-US" altLang="en-US" sz="2200" dirty="0"/>
              <a:t> </a:t>
            </a:r>
            <a:r>
              <a:rPr lang="en-US" altLang="en-US" sz="2200" dirty="0" err="1"/>
              <a:t>thực</a:t>
            </a:r>
            <a:r>
              <a:rPr lang="en-US" altLang="en-US" sz="2200" dirty="0"/>
              <a:t> </a:t>
            </a:r>
            <a:r>
              <a:rPr lang="en-US" altLang="en-US" sz="2200" dirty="0" err="1"/>
              <a:t>là</a:t>
            </a:r>
            <a:r>
              <a:rPr lang="en-US" altLang="en-US" sz="2200" dirty="0"/>
              <a:t> </a:t>
            </a:r>
            <a:r>
              <a:rPr lang="en-US" altLang="en-US" sz="2200" dirty="0" err="1"/>
              <a:t>quá</a:t>
            </a:r>
            <a:r>
              <a:rPr lang="en-US" altLang="en-US" sz="2200" dirty="0"/>
              <a:t> </a:t>
            </a:r>
            <a:r>
              <a:rPr lang="en-US" altLang="en-US" sz="2200" dirty="0" err="1"/>
              <a:t>phức</a:t>
            </a:r>
            <a:r>
              <a:rPr lang="en-US" altLang="en-US" sz="2200" dirty="0"/>
              <a:t> </a:t>
            </a:r>
            <a:r>
              <a:rPr lang="en-US" altLang="en-US" sz="2200" dirty="0" err="1"/>
              <a:t>tạp</a:t>
            </a:r>
            <a:r>
              <a:rPr lang="en-US" altLang="en-US" sz="2200" dirty="0"/>
              <a:t> </a:t>
            </a:r>
            <a:r>
              <a:rPr lang="en-US" altLang="en-US" sz="2200" dirty="0" err="1"/>
              <a:t>cho</a:t>
            </a:r>
            <a:r>
              <a:rPr lang="en-US" altLang="en-US" sz="2200" dirty="0"/>
              <a:t> </a:t>
            </a:r>
            <a:r>
              <a:rPr lang="en-US" altLang="en-US" sz="2200" dirty="0" err="1"/>
              <a:t>các</a:t>
            </a:r>
            <a:r>
              <a:rPr lang="en-US" altLang="en-US" sz="2200" dirty="0"/>
              <a:t> </a:t>
            </a:r>
            <a:r>
              <a:rPr lang="en-US" altLang="en-US" sz="2200" dirty="0" err="1"/>
              <a:t>hệ</a:t>
            </a:r>
            <a:r>
              <a:rPr lang="en-US" altLang="en-US" sz="2200" dirty="0"/>
              <a:t> </a:t>
            </a:r>
            <a:r>
              <a:rPr lang="en-US" altLang="en-US" sz="2200" dirty="0" err="1"/>
              <a:t>thống</a:t>
            </a:r>
            <a:r>
              <a:rPr lang="en-US" altLang="en-US" sz="2200" dirty="0"/>
              <a:t> </a:t>
            </a:r>
            <a:r>
              <a:rPr lang="en-US" altLang="en-US" sz="2200" dirty="0" err="1"/>
              <a:t>nói</a:t>
            </a:r>
            <a:r>
              <a:rPr lang="en-US" altLang="en-US" sz="2200" dirty="0"/>
              <a:t> </a:t>
            </a:r>
            <a:r>
              <a:rPr lang="en-US" altLang="en-US" sz="2200" dirty="0" err="1"/>
              <a:t>chung</a:t>
            </a:r>
            <a:endParaRPr lang="en-US" altLang="en-US" sz="2200" dirty="0"/>
          </a:p>
          <a:p>
            <a:pPr>
              <a:lnSpc>
                <a:spcPct val="150000"/>
              </a:lnSpc>
            </a:pPr>
            <a:r>
              <a:rPr lang="en-US" altLang="en-US" sz="2600" dirty="0" err="1"/>
              <a:t>Nhìn</a:t>
            </a:r>
            <a:r>
              <a:rPr lang="en-US" altLang="en-US" sz="2600" dirty="0"/>
              <a:t> </a:t>
            </a:r>
            <a:r>
              <a:rPr lang="en-US" altLang="en-US" sz="2600" dirty="0" err="1"/>
              <a:t>chung</a:t>
            </a:r>
            <a:r>
              <a:rPr lang="en-US" altLang="en-US" sz="2600" dirty="0"/>
              <a:t>:</a:t>
            </a:r>
            <a:r>
              <a:rPr lang="en-US" altLang="en-US" sz="2400" dirty="0"/>
              <a:t> </a:t>
            </a:r>
          </a:p>
          <a:p>
            <a:pPr lvl="1">
              <a:lnSpc>
                <a:spcPct val="150000"/>
              </a:lnSpc>
            </a:pPr>
            <a:r>
              <a:rPr lang="en-US" altLang="en-US" sz="2200" dirty="0" err="1"/>
              <a:t>nhiều</a:t>
            </a:r>
            <a:r>
              <a:rPr lang="en-US" altLang="en-US" sz="2200" dirty="0"/>
              <a:t> </a:t>
            </a:r>
            <a:r>
              <a:rPr lang="en-US" altLang="en-US" sz="2200" dirty="0" err="1"/>
              <a:t>thành</a:t>
            </a:r>
            <a:r>
              <a:rPr lang="en-US" altLang="en-US" sz="2200" dirty="0"/>
              <a:t> </a:t>
            </a:r>
            <a:r>
              <a:rPr lang="en-US" altLang="en-US" sz="2200" dirty="0" err="1"/>
              <a:t>phần</a:t>
            </a:r>
            <a:r>
              <a:rPr lang="en-US" altLang="en-US" sz="2200" dirty="0"/>
              <a:t> </a:t>
            </a:r>
            <a:r>
              <a:rPr lang="en-US" altLang="en-US" sz="2200" dirty="0" err="1"/>
              <a:t>của</a:t>
            </a:r>
            <a:r>
              <a:rPr lang="en-US" altLang="en-US" sz="2200" dirty="0"/>
              <a:t> </a:t>
            </a:r>
            <a:r>
              <a:rPr lang="en-US" altLang="en-US" sz="2200" dirty="0" err="1"/>
              <a:t>hệ</a:t>
            </a:r>
            <a:r>
              <a:rPr lang="en-US" altLang="en-US" sz="2200" dirty="0"/>
              <a:t> </a:t>
            </a:r>
            <a:r>
              <a:rPr lang="en-US" altLang="en-US" sz="2200" dirty="0" err="1"/>
              <a:t>thống</a:t>
            </a:r>
            <a:r>
              <a:rPr lang="en-US" altLang="en-US" sz="2200" dirty="0"/>
              <a:t> </a:t>
            </a:r>
            <a:r>
              <a:rPr lang="en-US" altLang="en-US" sz="2200" dirty="0" err="1"/>
              <a:t>thông</a:t>
            </a:r>
            <a:r>
              <a:rPr lang="en-US" altLang="en-US" sz="2200" dirty="0"/>
              <a:t> minh </a:t>
            </a:r>
            <a:r>
              <a:rPr lang="en-US" altLang="en-US" sz="2200" dirty="0" err="1"/>
              <a:t>là</a:t>
            </a:r>
            <a:r>
              <a:rPr lang="en-US" altLang="en-US" sz="2200" dirty="0"/>
              <a:t> "</a:t>
            </a:r>
            <a:r>
              <a:rPr lang="en-US" altLang="en-US" sz="2200" dirty="0" err="1"/>
              <a:t>khả</a:t>
            </a:r>
            <a:r>
              <a:rPr lang="en-US" altLang="en-US" sz="2200" dirty="0"/>
              <a:t> </a:t>
            </a:r>
            <a:r>
              <a:rPr lang="en-US" altLang="en-US" sz="2200" dirty="0" err="1"/>
              <a:t>thi</a:t>
            </a:r>
            <a:r>
              <a:rPr lang="en-US" altLang="en-US" sz="2200" dirty="0"/>
              <a:t>" </a:t>
            </a:r>
          </a:p>
          <a:p>
            <a:pPr lvl="1">
              <a:lnSpc>
                <a:spcPct val="150000"/>
              </a:lnSpc>
            </a:pPr>
            <a:r>
              <a:rPr lang="en-US" altLang="en-US" sz="2200" dirty="0" err="1"/>
              <a:t>có</a:t>
            </a:r>
            <a:r>
              <a:rPr lang="en-US" altLang="en-US" sz="2200" dirty="0"/>
              <a:t> </a:t>
            </a:r>
            <a:r>
              <a:rPr lang="en-US" altLang="en-US" sz="2200" dirty="0" err="1"/>
              <a:t>nhiều</a:t>
            </a:r>
            <a:r>
              <a:rPr lang="en-US" altLang="en-US" sz="2200" dirty="0"/>
              <a:t> </a:t>
            </a:r>
            <a:r>
              <a:rPr lang="en-US" altLang="en-US" sz="2200" dirty="0" err="1"/>
              <a:t>vấn</a:t>
            </a:r>
            <a:r>
              <a:rPr lang="en-US" altLang="en-US" sz="2200" dirty="0"/>
              <a:t> </a:t>
            </a:r>
            <a:r>
              <a:rPr lang="en-US" altLang="en-US" sz="2200" dirty="0" err="1"/>
              <a:t>đề</a:t>
            </a:r>
            <a:r>
              <a:rPr lang="en-US" altLang="en-US" sz="2200" dirty="0"/>
              <a:t> </a:t>
            </a:r>
            <a:r>
              <a:rPr lang="en-US" altLang="en-US" sz="2200" dirty="0" err="1"/>
              <a:t>nghiên</a:t>
            </a:r>
            <a:r>
              <a:rPr lang="en-US" altLang="en-US" sz="2200" dirty="0"/>
              <a:t> </a:t>
            </a:r>
            <a:r>
              <a:rPr lang="en-US" altLang="en-US" sz="2200" dirty="0" err="1"/>
              <a:t>cứu</a:t>
            </a:r>
            <a:r>
              <a:rPr lang="en-US" altLang="en-US" sz="2200" dirty="0"/>
              <a:t> </a:t>
            </a:r>
            <a:r>
              <a:rPr lang="en-US" altLang="en-US" sz="2200" dirty="0" err="1"/>
              <a:t>thú</a:t>
            </a:r>
            <a:r>
              <a:rPr lang="en-US" altLang="en-US" sz="2200" dirty="0"/>
              <a:t> </a:t>
            </a:r>
            <a:r>
              <a:rPr lang="en-US" altLang="en-US" sz="2200" dirty="0" err="1"/>
              <a:t>vị</a:t>
            </a:r>
            <a:r>
              <a:rPr lang="en-US" altLang="en-US" sz="2200" dirty="0"/>
              <a:t> </a:t>
            </a:r>
            <a:r>
              <a:rPr lang="en-US" altLang="en-US" sz="2200" dirty="0" err="1"/>
              <a:t>còn</a:t>
            </a:r>
            <a:r>
              <a:rPr lang="en-US" altLang="en-US" sz="2200" dirty="0"/>
              <a:t> </a:t>
            </a:r>
            <a:r>
              <a:rPr lang="en-US" altLang="en-US" sz="2200" dirty="0" err="1"/>
              <a:t>lại</a:t>
            </a:r>
            <a:endParaRPr lang="en-US" altLang="en-US" sz="2200" dirty="0"/>
          </a:p>
        </p:txBody>
      </p:sp>
      <p:sp>
        <p:nvSpPr>
          <p:cNvPr id="2" name="Slide Number Placeholder 1"/>
          <p:cNvSpPr>
            <a:spLocks noGrp="1"/>
          </p:cNvSpPr>
          <p:nvPr>
            <p:ph type="sldNum" sz="quarter" idx="12"/>
          </p:nvPr>
        </p:nvSpPr>
        <p:spPr/>
        <p:txBody>
          <a:bodyPr/>
          <a:lstStyle/>
          <a:p>
            <a:fld id="{10871DB6-417F-4D7C-A3D8-3DCCA25BFC27}" type="slidenum">
              <a:rPr lang="en-US" smtClean="0"/>
              <a:t>47</a:t>
            </a:fld>
            <a:endParaRPr lang="en-US"/>
          </a:p>
        </p:txBody>
      </p:sp>
    </p:spTree>
    <p:extLst>
      <p:ext uri="{BB962C8B-B14F-4D97-AF65-F5344CB8AC3E}">
        <p14:creationId xmlns:p14="http://schemas.microsoft.com/office/powerpoint/2010/main" val="323484957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err="1"/>
              <a:t>Các</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thông</a:t>
            </a:r>
            <a:r>
              <a:rPr lang="en-US" altLang="en-US" dirty="0"/>
              <a:t> minh </a:t>
            </a:r>
            <a:r>
              <a:rPr lang="en-US" altLang="en-US" dirty="0" err="1"/>
              <a:t>trong</a:t>
            </a:r>
            <a:r>
              <a:rPr lang="en-US" altLang="en-US" dirty="0"/>
              <a:t> </a:t>
            </a:r>
            <a:r>
              <a:rPr lang="en-US" altLang="en-US" dirty="0" err="1"/>
              <a:t>cuộc</a:t>
            </a:r>
            <a:r>
              <a:rPr lang="en-US" altLang="en-US" dirty="0"/>
              <a:t> </a:t>
            </a:r>
            <a:r>
              <a:rPr lang="en-US" altLang="en-US" dirty="0" err="1"/>
              <a:t>sống</a:t>
            </a:r>
            <a:endParaRPr lang="en-US" altLang="en-US" dirty="0"/>
          </a:p>
        </p:txBody>
      </p:sp>
      <p:sp>
        <p:nvSpPr>
          <p:cNvPr id="31747" name="Rectangle 3"/>
          <p:cNvSpPr>
            <a:spLocks noGrp="1" noChangeArrowheads="1"/>
          </p:cNvSpPr>
          <p:nvPr>
            <p:ph idx="1"/>
          </p:nvPr>
        </p:nvSpPr>
        <p:spPr/>
        <p:txBody>
          <a:bodyPr>
            <a:normAutofit/>
          </a:bodyPr>
          <a:lstStyle/>
          <a:p>
            <a:pPr>
              <a:lnSpc>
                <a:spcPct val="150000"/>
              </a:lnSpc>
            </a:pPr>
            <a:r>
              <a:rPr lang="vi-VN" altLang="en-US" sz="2400" dirty="0"/>
              <a:t>Bưu điện </a:t>
            </a:r>
            <a:endParaRPr lang="en-US" altLang="en-US" sz="2400" dirty="0"/>
          </a:p>
          <a:p>
            <a:pPr lvl="1">
              <a:lnSpc>
                <a:spcPct val="150000"/>
              </a:lnSpc>
            </a:pPr>
            <a:r>
              <a:rPr lang="en-US" altLang="en-US" sz="2200" dirty="0" err="1"/>
              <a:t>Nhận</a:t>
            </a:r>
            <a:r>
              <a:rPr lang="en-US" altLang="en-US" sz="2200" dirty="0"/>
              <a:t> </a:t>
            </a:r>
            <a:r>
              <a:rPr lang="en-US" altLang="en-US" sz="2200" dirty="0" err="1"/>
              <a:t>dạng</a:t>
            </a:r>
            <a:r>
              <a:rPr lang="en-US" altLang="en-US" sz="2200" dirty="0"/>
              <a:t> </a:t>
            </a:r>
            <a:r>
              <a:rPr lang="vi-VN" altLang="en-US" sz="2200" dirty="0"/>
              <a:t>địa chỉ tự động và phân loại thư</a:t>
            </a:r>
            <a:endParaRPr lang="en-US" altLang="en-US" sz="2200" dirty="0"/>
          </a:p>
          <a:p>
            <a:pPr>
              <a:lnSpc>
                <a:spcPct val="150000"/>
              </a:lnSpc>
            </a:pPr>
            <a:r>
              <a:rPr lang="en-US" altLang="en-US" sz="2400" dirty="0"/>
              <a:t>N</a:t>
            </a:r>
            <a:r>
              <a:rPr lang="vi-VN" altLang="en-US" sz="2400" dirty="0"/>
              <a:t>gân hàng </a:t>
            </a:r>
            <a:endParaRPr lang="en-US" altLang="en-US" sz="2400" dirty="0"/>
          </a:p>
          <a:p>
            <a:pPr lvl="1">
              <a:lnSpc>
                <a:spcPct val="150000"/>
              </a:lnSpc>
            </a:pPr>
            <a:r>
              <a:rPr lang="en-US" altLang="en-US" sz="2200" dirty="0"/>
              <a:t>H</a:t>
            </a:r>
            <a:r>
              <a:rPr lang="vi-VN" altLang="en-US" sz="2200" dirty="0"/>
              <a:t>ệ thống xác minh chữ ký </a:t>
            </a:r>
            <a:endParaRPr lang="en-US" altLang="en-US" sz="2200" dirty="0"/>
          </a:p>
          <a:p>
            <a:pPr lvl="1">
              <a:lnSpc>
                <a:spcPct val="150000"/>
              </a:lnSpc>
            </a:pPr>
            <a:r>
              <a:rPr lang="en-US" altLang="en-US" sz="2200" dirty="0"/>
              <a:t>C</a:t>
            </a:r>
            <a:r>
              <a:rPr lang="vi-VN" altLang="en-US" sz="2200" dirty="0"/>
              <a:t>ho vay tự động</a:t>
            </a:r>
            <a:endParaRPr lang="en-US" altLang="en-US" sz="2200" dirty="0"/>
          </a:p>
          <a:p>
            <a:pPr>
              <a:lnSpc>
                <a:spcPct val="150000"/>
              </a:lnSpc>
            </a:pPr>
            <a:r>
              <a:rPr lang="vi-VN" altLang="en-US" sz="2400" dirty="0"/>
              <a:t>Dịch vụ chăm sóc khách hàng </a:t>
            </a:r>
            <a:endParaRPr lang="en-US" altLang="en-US" sz="2400" dirty="0"/>
          </a:p>
          <a:p>
            <a:pPr lvl="1">
              <a:lnSpc>
                <a:spcPct val="150000"/>
              </a:lnSpc>
            </a:pPr>
            <a:r>
              <a:rPr lang="vi-VN" altLang="en-US" sz="2200" dirty="0"/>
              <a:t>nhận dạng giọng nói tự động</a:t>
            </a:r>
            <a:endParaRPr lang="en-US" altLang="en-US" sz="2200" dirty="0"/>
          </a:p>
        </p:txBody>
      </p:sp>
      <p:sp>
        <p:nvSpPr>
          <p:cNvPr id="2" name="Slide Number Placeholder 1"/>
          <p:cNvSpPr>
            <a:spLocks noGrp="1"/>
          </p:cNvSpPr>
          <p:nvPr>
            <p:ph type="sldNum" sz="quarter" idx="12"/>
          </p:nvPr>
        </p:nvSpPr>
        <p:spPr/>
        <p:txBody>
          <a:bodyPr/>
          <a:lstStyle/>
          <a:p>
            <a:fld id="{10871DB6-417F-4D7C-A3D8-3DCCA25BFC27}" type="slidenum">
              <a:rPr lang="en-US" smtClean="0"/>
              <a:t>48</a:t>
            </a:fld>
            <a:endParaRPr lang="en-US"/>
          </a:p>
        </p:txBody>
      </p:sp>
    </p:spTree>
    <p:extLst>
      <p:ext uri="{BB962C8B-B14F-4D97-AF65-F5344CB8AC3E}">
        <p14:creationId xmlns:p14="http://schemas.microsoft.com/office/powerpoint/2010/main" val="6329189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err="1"/>
              <a:t>Các</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thông</a:t>
            </a:r>
            <a:r>
              <a:rPr lang="en-US" altLang="en-US" dirty="0"/>
              <a:t> minh </a:t>
            </a:r>
            <a:r>
              <a:rPr lang="en-US" altLang="en-US" dirty="0" err="1"/>
              <a:t>trong</a:t>
            </a:r>
            <a:r>
              <a:rPr lang="en-US" altLang="en-US" dirty="0"/>
              <a:t> </a:t>
            </a:r>
            <a:r>
              <a:rPr lang="en-US" altLang="en-US" dirty="0" err="1"/>
              <a:t>cuộc</a:t>
            </a:r>
            <a:r>
              <a:rPr lang="en-US" altLang="en-US" dirty="0"/>
              <a:t> </a:t>
            </a:r>
            <a:r>
              <a:rPr lang="en-US" altLang="en-US" dirty="0" err="1"/>
              <a:t>sống</a:t>
            </a:r>
            <a:endParaRPr lang="en-US" altLang="en-US" dirty="0"/>
          </a:p>
        </p:txBody>
      </p:sp>
      <p:sp>
        <p:nvSpPr>
          <p:cNvPr id="31747" name="Rectangle 3"/>
          <p:cNvSpPr>
            <a:spLocks noGrp="1" noChangeArrowheads="1"/>
          </p:cNvSpPr>
          <p:nvPr>
            <p:ph idx="1"/>
          </p:nvPr>
        </p:nvSpPr>
        <p:spPr/>
        <p:txBody>
          <a:bodyPr>
            <a:normAutofit/>
          </a:bodyPr>
          <a:lstStyle/>
          <a:p>
            <a:pPr>
              <a:lnSpc>
                <a:spcPct val="150000"/>
              </a:lnSpc>
            </a:pPr>
            <a:r>
              <a:rPr lang="vi-VN" altLang="en-US" sz="2400" dirty="0"/>
              <a:t>Trang </a:t>
            </a:r>
            <a:r>
              <a:rPr lang="en-US" altLang="en-US" sz="2400" dirty="0"/>
              <a:t>W</a:t>
            </a:r>
            <a:r>
              <a:rPr lang="vi-VN" altLang="en-US" sz="2400" dirty="0"/>
              <a:t>eb </a:t>
            </a:r>
            <a:endParaRPr lang="en-US" altLang="en-US" sz="2400" dirty="0"/>
          </a:p>
          <a:p>
            <a:pPr lvl="1">
              <a:lnSpc>
                <a:spcPct val="150000"/>
              </a:lnSpc>
            </a:pPr>
            <a:r>
              <a:rPr lang="vi-VN" altLang="en-US" sz="2200" dirty="0"/>
              <a:t>Xác định độ tuổi, giới tính, địa điểm, từ việc lướt </a:t>
            </a:r>
            <a:r>
              <a:rPr lang="en-US" altLang="en-US" sz="2200" dirty="0"/>
              <a:t>W</a:t>
            </a:r>
            <a:r>
              <a:rPr lang="vi-VN" altLang="en-US" sz="2200" dirty="0"/>
              <a:t>eb</a:t>
            </a:r>
            <a:endParaRPr lang="en-US" altLang="en-US" sz="2200" dirty="0"/>
          </a:p>
          <a:p>
            <a:pPr lvl="1">
              <a:lnSpc>
                <a:spcPct val="150000"/>
              </a:lnSpc>
            </a:pPr>
            <a:r>
              <a:rPr lang="vi-VN" altLang="en-US" sz="2200" dirty="0"/>
              <a:t>Phát hiện gian lận tự động </a:t>
            </a:r>
            <a:endParaRPr lang="en-US" altLang="en-US" sz="2200" dirty="0"/>
          </a:p>
          <a:p>
            <a:pPr>
              <a:lnSpc>
                <a:spcPct val="150000"/>
              </a:lnSpc>
            </a:pPr>
            <a:r>
              <a:rPr lang="vi-VN" altLang="en-US" sz="2400" dirty="0"/>
              <a:t>Máy ảnh kỹ thuật số </a:t>
            </a:r>
            <a:endParaRPr lang="en-US" altLang="en-US" sz="2400" dirty="0"/>
          </a:p>
          <a:p>
            <a:pPr lvl="1">
              <a:lnSpc>
                <a:spcPct val="150000"/>
              </a:lnSpc>
            </a:pPr>
            <a:r>
              <a:rPr lang="vi-VN" altLang="en-US" sz="2200" dirty="0"/>
              <a:t>Nhận diện khuôn mặt tự động và </a:t>
            </a:r>
            <a:r>
              <a:rPr lang="en-US" altLang="en-US" sz="2200" dirty="0" err="1"/>
              <a:t>chỉnh</a:t>
            </a:r>
            <a:r>
              <a:rPr lang="en-US" altLang="en-US" sz="2200" dirty="0"/>
              <a:t> </a:t>
            </a:r>
            <a:r>
              <a:rPr lang="en-US" altLang="en-US" sz="2200" dirty="0" err="1"/>
              <a:t>tiêu</a:t>
            </a:r>
            <a:r>
              <a:rPr lang="en-US" altLang="en-US" sz="2200" dirty="0"/>
              <a:t> </a:t>
            </a:r>
            <a:r>
              <a:rPr lang="en-US" altLang="en-US" sz="2200" dirty="0" err="1"/>
              <a:t>cự</a:t>
            </a:r>
            <a:endParaRPr lang="en-US" altLang="en-US" sz="2200" dirty="0"/>
          </a:p>
          <a:p>
            <a:pPr>
              <a:lnSpc>
                <a:spcPct val="150000"/>
              </a:lnSpc>
            </a:pPr>
            <a:r>
              <a:rPr lang="vi-VN" altLang="en-US" sz="2400" dirty="0"/>
              <a:t>Game </a:t>
            </a:r>
            <a:endParaRPr lang="en-US" altLang="en-US" sz="2400" dirty="0"/>
          </a:p>
          <a:p>
            <a:pPr lvl="1">
              <a:lnSpc>
                <a:spcPct val="150000"/>
              </a:lnSpc>
            </a:pPr>
            <a:r>
              <a:rPr lang="en-US" altLang="en-US" sz="2200" dirty="0" err="1"/>
              <a:t>Nhân</a:t>
            </a:r>
            <a:r>
              <a:rPr lang="en-US" altLang="en-US" sz="2200" dirty="0"/>
              <a:t> </a:t>
            </a:r>
            <a:r>
              <a:rPr lang="en-US" altLang="en-US" sz="2200" dirty="0" err="1"/>
              <a:t>vật</a:t>
            </a:r>
            <a:r>
              <a:rPr lang="vi-VN" altLang="en-US" sz="2200" dirty="0"/>
              <a:t> thông minh / </a:t>
            </a:r>
            <a:r>
              <a:rPr lang="en-US" altLang="en-US" sz="2200" dirty="0" err="1"/>
              <a:t>tác</a:t>
            </a:r>
            <a:r>
              <a:rPr lang="en-US" altLang="en-US" sz="2200" dirty="0"/>
              <a:t> </a:t>
            </a:r>
            <a:r>
              <a:rPr lang="en-US" altLang="en-US" sz="2200" dirty="0" err="1"/>
              <a:t>nhân</a:t>
            </a:r>
            <a:endParaRPr lang="en-US" altLang="en-US" sz="2200" dirty="0"/>
          </a:p>
        </p:txBody>
      </p:sp>
      <p:sp>
        <p:nvSpPr>
          <p:cNvPr id="2" name="Slide Number Placeholder 1"/>
          <p:cNvSpPr>
            <a:spLocks noGrp="1"/>
          </p:cNvSpPr>
          <p:nvPr>
            <p:ph type="sldNum" sz="quarter" idx="12"/>
          </p:nvPr>
        </p:nvSpPr>
        <p:spPr/>
        <p:txBody>
          <a:bodyPr/>
          <a:lstStyle/>
          <a:p>
            <a:fld id="{10871DB6-417F-4D7C-A3D8-3DCCA25BFC27}" type="slidenum">
              <a:rPr lang="en-US" smtClean="0"/>
              <a:t>49</a:t>
            </a:fld>
            <a:endParaRPr lang="en-US"/>
          </a:p>
        </p:txBody>
      </p:sp>
    </p:spTree>
    <p:extLst>
      <p:ext uri="{BB962C8B-B14F-4D97-AF65-F5344CB8AC3E}">
        <p14:creationId xmlns:p14="http://schemas.microsoft.com/office/powerpoint/2010/main" val="154103105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dirty="0"/>
              <a:t>Intelligence </a:t>
            </a:r>
            <a:r>
              <a:rPr lang="en-US" altLang="en-US" dirty="0" err="1"/>
              <a:t>bao</a:t>
            </a:r>
            <a:r>
              <a:rPr lang="en-US" altLang="en-US" dirty="0"/>
              <a:t> </a:t>
            </a:r>
            <a:r>
              <a:rPr lang="en-US" altLang="en-US" dirty="0" err="1"/>
              <a:t>gồm</a:t>
            </a:r>
            <a:r>
              <a:rPr lang="en-US" altLang="en-US" dirty="0"/>
              <a:t> </a:t>
            </a:r>
            <a:r>
              <a:rPr lang="en-US" altLang="en-US" dirty="0" err="1"/>
              <a:t>gì</a:t>
            </a:r>
            <a:r>
              <a:rPr lang="en-US" altLang="en-US" dirty="0"/>
              <a:t>?</a:t>
            </a:r>
          </a:p>
        </p:txBody>
      </p:sp>
      <p:sp>
        <p:nvSpPr>
          <p:cNvPr id="201731" name="Rectangle 3"/>
          <p:cNvSpPr>
            <a:spLocks noGrp="1" noChangeArrowheads="1"/>
          </p:cNvSpPr>
          <p:nvPr>
            <p:ph idx="1"/>
          </p:nvPr>
        </p:nvSpPr>
        <p:spPr>
          <a:xfrm>
            <a:off x="628650" y="1690689"/>
            <a:ext cx="8515350" cy="4968874"/>
          </a:xfrm>
        </p:spPr>
        <p:txBody>
          <a:bodyPr>
            <a:normAutofit/>
          </a:bodyPr>
          <a:lstStyle/>
          <a:p>
            <a:pPr>
              <a:lnSpc>
                <a:spcPct val="130000"/>
              </a:lnSpc>
            </a:pPr>
            <a:r>
              <a:rPr lang="en-US" altLang="en-US" sz="2400" dirty="0" err="1"/>
              <a:t>Khả</a:t>
            </a:r>
            <a:r>
              <a:rPr lang="en-US" altLang="en-US" sz="2400" dirty="0"/>
              <a:t> </a:t>
            </a:r>
            <a:r>
              <a:rPr lang="en-US" altLang="en-US" sz="2400" dirty="0" err="1"/>
              <a:t>năng</a:t>
            </a:r>
            <a:r>
              <a:rPr lang="en-US" altLang="en-US" sz="2400" dirty="0"/>
              <a:t> </a:t>
            </a:r>
            <a:r>
              <a:rPr lang="en-US" altLang="en-US" sz="2400" dirty="0" err="1"/>
              <a:t>tương</a:t>
            </a:r>
            <a:r>
              <a:rPr lang="en-US" altLang="en-US" sz="2400" dirty="0"/>
              <a:t> </a:t>
            </a:r>
            <a:r>
              <a:rPr lang="en-US" altLang="en-US" sz="2400" dirty="0" err="1"/>
              <a:t>tác</a:t>
            </a:r>
            <a:r>
              <a:rPr lang="en-US" altLang="en-US" sz="2400" dirty="0"/>
              <a:t> </a:t>
            </a:r>
            <a:r>
              <a:rPr lang="en-US" altLang="en-US" sz="2400" dirty="0" err="1"/>
              <a:t>với</a:t>
            </a:r>
            <a:r>
              <a:rPr lang="en-US" altLang="en-US" sz="2400" dirty="0"/>
              <a:t> </a:t>
            </a:r>
            <a:r>
              <a:rPr lang="en-US" altLang="en-US" sz="2400" dirty="0" err="1"/>
              <a:t>thế</a:t>
            </a:r>
            <a:r>
              <a:rPr lang="en-US" altLang="en-US" sz="2400" dirty="0"/>
              <a:t> </a:t>
            </a:r>
            <a:r>
              <a:rPr lang="en-US" altLang="en-US" sz="2400" dirty="0" err="1"/>
              <a:t>giới</a:t>
            </a:r>
            <a:r>
              <a:rPr lang="en-US" altLang="en-US" sz="2400" dirty="0"/>
              <a:t> </a:t>
            </a:r>
            <a:r>
              <a:rPr lang="en-US" altLang="en-US" sz="2400" dirty="0" err="1"/>
              <a:t>thực</a:t>
            </a:r>
            <a:r>
              <a:rPr lang="en-US" altLang="en-US" sz="2400" dirty="0"/>
              <a:t>: </a:t>
            </a:r>
            <a:r>
              <a:rPr lang="en-US" altLang="en-US" sz="2400" dirty="0" err="1"/>
              <a:t>Tiếp</a:t>
            </a:r>
            <a:r>
              <a:rPr lang="en-US" altLang="en-US" sz="2400" dirty="0"/>
              <a:t> </a:t>
            </a:r>
            <a:r>
              <a:rPr lang="en-US" altLang="en-US" sz="2400" dirty="0" err="1"/>
              <a:t>nhận</a:t>
            </a:r>
            <a:r>
              <a:rPr lang="en-US" altLang="en-US" sz="2400" dirty="0"/>
              <a:t>, </a:t>
            </a:r>
            <a:r>
              <a:rPr lang="en-US" altLang="en-US" sz="2400" dirty="0" err="1"/>
              <a:t>hiểu</a:t>
            </a:r>
            <a:r>
              <a:rPr lang="en-US" altLang="en-US" sz="2400" dirty="0"/>
              <a:t> </a:t>
            </a:r>
            <a:r>
              <a:rPr lang="en-US" altLang="en-US" sz="2400" dirty="0" err="1"/>
              <a:t>và</a:t>
            </a:r>
            <a:r>
              <a:rPr lang="en-US" altLang="en-US" sz="2400" dirty="0"/>
              <a:t> </a:t>
            </a:r>
            <a:r>
              <a:rPr lang="en-US" altLang="en-US" sz="2400" dirty="0" err="1"/>
              <a:t>phản</a:t>
            </a:r>
            <a:r>
              <a:rPr lang="en-US" altLang="en-US" sz="2400" dirty="0"/>
              <a:t> </a:t>
            </a:r>
            <a:r>
              <a:rPr lang="en-US" altLang="en-US" sz="2400" dirty="0" err="1"/>
              <a:t>hồi</a:t>
            </a:r>
            <a:endParaRPr lang="en-US" altLang="en-US" sz="2400" dirty="0"/>
          </a:p>
          <a:p>
            <a:pPr lvl="1">
              <a:lnSpc>
                <a:spcPct val="130000"/>
              </a:lnSpc>
              <a:buFont typeface="Wingdings" panose="05000000000000000000" pitchFamily="2" charset="2"/>
              <a:buChar char="ü"/>
            </a:pPr>
            <a:r>
              <a:rPr lang="en-US" altLang="en-US" sz="2200" dirty="0" err="1"/>
              <a:t>Nhận</a:t>
            </a:r>
            <a:r>
              <a:rPr lang="en-US" altLang="en-US" sz="2200" dirty="0"/>
              <a:t> </a:t>
            </a:r>
            <a:r>
              <a:rPr lang="en-US" altLang="en-US" sz="2200" dirty="0" err="1"/>
              <a:t>dạng</a:t>
            </a:r>
            <a:r>
              <a:rPr lang="en-US" altLang="en-US" sz="2200" dirty="0"/>
              <a:t> </a:t>
            </a:r>
            <a:r>
              <a:rPr lang="en-US" altLang="en-US" sz="2200" dirty="0" err="1"/>
              <a:t>tiếng</a:t>
            </a:r>
            <a:r>
              <a:rPr lang="en-US" altLang="en-US" sz="2200" dirty="0"/>
              <a:t> </a:t>
            </a:r>
            <a:r>
              <a:rPr lang="en-US" altLang="en-US" sz="2200" dirty="0" err="1"/>
              <a:t>nói</a:t>
            </a:r>
            <a:r>
              <a:rPr lang="en-US" altLang="en-US" sz="2200" dirty="0"/>
              <a:t>, </a:t>
            </a:r>
            <a:r>
              <a:rPr lang="en-US" altLang="en-US" sz="2200" dirty="0" err="1"/>
              <a:t>hiểu</a:t>
            </a:r>
            <a:r>
              <a:rPr lang="en-US" altLang="en-US" sz="2200" dirty="0"/>
              <a:t> </a:t>
            </a:r>
            <a:r>
              <a:rPr lang="en-US" altLang="en-US" sz="2200" dirty="0" err="1"/>
              <a:t>và</a:t>
            </a:r>
            <a:r>
              <a:rPr lang="en-US" altLang="en-US" sz="2200" dirty="0"/>
              <a:t> </a:t>
            </a:r>
            <a:r>
              <a:rPr lang="en-US" altLang="en-US" sz="2200" dirty="0" err="1"/>
              <a:t>tổng</a:t>
            </a:r>
            <a:r>
              <a:rPr lang="en-US" altLang="en-US" sz="2200" dirty="0"/>
              <a:t> </a:t>
            </a:r>
            <a:r>
              <a:rPr lang="en-US" altLang="en-US" sz="2200" dirty="0" err="1"/>
              <a:t>hợp</a:t>
            </a:r>
            <a:endParaRPr lang="en-US" altLang="en-US" sz="2200" dirty="0"/>
          </a:p>
          <a:p>
            <a:pPr lvl="1">
              <a:lnSpc>
                <a:spcPct val="130000"/>
              </a:lnSpc>
              <a:buFont typeface="Wingdings" panose="05000000000000000000" pitchFamily="2" charset="2"/>
              <a:buChar char="ü"/>
            </a:pPr>
            <a:r>
              <a:rPr lang="en-US" altLang="en-US" sz="2200" dirty="0" err="1"/>
              <a:t>Hiểu</a:t>
            </a:r>
            <a:r>
              <a:rPr lang="en-US" altLang="en-US" sz="2200" dirty="0"/>
              <a:t> </a:t>
            </a:r>
            <a:r>
              <a:rPr lang="en-US" altLang="en-US" sz="2200" dirty="0" err="1"/>
              <a:t>hình</a:t>
            </a:r>
            <a:r>
              <a:rPr lang="en-US" altLang="en-US" sz="2200" dirty="0"/>
              <a:t> </a:t>
            </a:r>
            <a:r>
              <a:rPr lang="en-US" altLang="en-US" sz="2200" dirty="0" err="1"/>
              <a:t>ảnh</a:t>
            </a:r>
            <a:endParaRPr lang="en-US" altLang="en-US" sz="2200" dirty="0"/>
          </a:p>
          <a:p>
            <a:pPr lvl="1">
              <a:lnSpc>
                <a:spcPct val="130000"/>
              </a:lnSpc>
              <a:buFont typeface="Wingdings" panose="05000000000000000000" pitchFamily="2" charset="2"/>
              <a:buChar char="ü"/>
            </a:pPr>
            <a:r>
              <a:rPr lang="en-US" altLang="en-US" sz="2200" dirty="0" err="1"/>
              <a:t>Khả</a:t>
            </a:r>
            <a:r>
              <a:rPr lang="en-US" altLang="en-US" sz="2200" dirty="0"/>
              <a:t> </a:t>
            </a:r>
            <a:r>
              <a:rPr lang="en-US" altLang="en-US" sz="2200" dirty="0" err="1"/>
              <a:t>năng</a:t>
            </a:r>
            <a:r>
              <a:rPr lang="en-US" altLang="en-US" sz="2200" dirty="0"/>
              <a:t> </a:t>
            </a:r>
            <a:r>
              <a:rPr lang="en-US" altLang="en-US" sz="2200" dirty="0" err="1"/>
              <a:t>nhận</a:t>
            </a:r>
            <a:r>
              <a:rPr lang="en-US" altLang="en-US" sz="2200" dirty="0"/>
              <a:t> </a:t>
            </a:r>
            <a:r>
              <a:rPr lang="en-US" altLang="en-US" sz="2200" dirty="0" err="1"/>
              <a:t>hành</a:t>
            </a:r>
            <a:r>
              <a:rPr lang="en-US" altLang="en-US" sz="2200" dirty="0"/>
              <a:t> </a:t>
            </a:r>
            <a:r>
              <a:rPr lang="en-US" altLang="en-US" sz="2200" dirty="0" err="1"/>
              <a:t>động</a:t>
            </a:r>
            <a:r>
              <a:rPr lang="en-US" altLang="en-US" sz="2200" dirty="0"/>
              <a:t> </a:t>
            </a:r>
            <a:r>
              <a:rPr lang="en-US" altLang="en-US" sz="2200" dirty="0" err="1"/>
              <a:t>và</a:t>
            </a:r>
            <a:r>
              <a:rPr lang="en-US" altLang="en-US" sz="2200" dirty="0"/>
              <a:t> </a:t>
            </a:r>
            <a:r>
              <a:rPr lang="en-US" altLang="en-US" sz="2200" dirty="0" err="1"/>
              <a:t>có</a:t>
            </a:r>
            <a:r>
              <a:rPr lang="en-US" altLang="en-US" sz="2200" dirty="0"/>
              <a:t> </a:t>
            </a:r>
            <a:r>
              <a:rPr lang="en-US" altLang="en-US" sz="2200" dirty="0" err="1"/>
              <a:t>tác</a:t>
            </a:r>
            <a:r>
              <a:rPr lang="en-US" altLang="en-US" sz="2200" dirty="0"/>
              <a:t> </a:t>
            </a:r>
            <a:r>
              <a:rPr lang="en-US" altLang="en-US" sz="2200" dirty="0" err="1"/>
              <a:t>động</a:t>
            </a:r>
            <a:endParaRPr lang="en-US" altLang="en-US" sz="2200" dirty="0"/>
          </a:p>
          <a:p>
            <a:pPr>
              <a:lnSpc>
                <a:spcPct val="130000"/>
              </a:lnSpc>
            </a:pPr>
            <a:r>
              <a:rPr lang="en-US" altLang="en-US" sz="2400" dirty="0" err="1"/>
              <a:t>Lập</a:t>
            </a:r>
            <a:r>
              <a:rPr lang="en-US" altLang="en-US" sz="2400" dirty="0"/>
              <a:t> </a:t>
            </a:r>
            <a:r>
              <a:rPr lang="en-US" altLang="en-US" sz="2400" dirty="0" err="1"/>
              <a:t>luận</a:t>
            </a:r>
            <a:r>
              <a:rPr lang="en-US" altLang="en-US" sz="2400" dirty="0"/>
              <a:t> (reasoning) </a:t>
            </a:r>
            <a:r>
              <a:rPr lang="en-US" altLang="en-US" sz="2400" dirty="0" err="1"/>
              <a:t>và</a:t>
            </a:r>
            <a:r>
              <a:rPr lang="en-US" altLang="en-US" sz="2400" dirty="0"/>
              <a:t> </a:t>
            </a: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endParaRPr lang="en-US" altLang="en-US" sz="2400" dirty="0"/>
          </a:p>
          <a:p>
            <a:pPr lvl="1">
              <a:lnSpc>
                <a:spcPct val="130000"/>
              </a:lnSpc>
              <a:buFont typeface="Wingdings" panose="05000000000000000000" pitchFamily="2" charset="2"/>
              <a:buChar char="ü"/>
            </a:pPr>
            <a:r>
              <a:rPr lang="en-US" altLang="en-US" sz="2200" dirty="0" err="1"/>
              <a:t>Mô</a:t>
            </a:r>
            <a:r>
              <a:rPr lang="en-US" altLang="en-US" sz="2200" dirty="0"/>
              <a:t> </a:t>
            </a:r>
            <a:r>
              <a:rPr lang="en-US" altLang="en-US" sz="2200" dirty="0" err="1"/>
              <a:t>hình</a:t>
            </a:r>
            <a:r>
              <a:rPr lang="en-US" altLang="en-US" sz="2200" dirty="0"/>
              <a:t> </a:t>
            </a:r>
            <a:r>
              <a:rPr lang="en-US" altLang="en-US" sz="2200" dirty="0" err="1"/>
              <a:t>hóa</a:t>
            </a:r>
            <a:r>
              <a:rPr lang="en-US" altLang="en-US" sz="2200" dirty="0"/>
              <a:t> </a:t>
            </a:r>
            <a:r>
              <a:rPr lang="en-US" altLang="en-US" sz="2200" dirty="0" err="1"/>
              <a:t>thế</a:t>
            </a:r>
            <a:r>
              <a:rPr lang="en-US" altLang="en-US" sz="2200" dirty="0"/>
              <a:t> </a:t>
            </a:r>
            <a:r>
              <a:rPr lang="en-US" altLang="en-US" sz="2200" dirty="0" err="1"/>
              <a:t>giới</a:t>
            </a:r>
            <a:r>
              <a:rPr lang="en-US" altLang="en-US" sz="2200" dirty="0"/>
              <a:t> </a:t>
            </a:r>
            <a:r>
              <a:rPr lang="en-US" altLang="en-US" sz="2200" dirty="0" err="1"/>
              <a:t>thực</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được</a:t>
            </a:r>
            <a:r>
              <a:rPr lang="en-US" altLang="en-US" sz="2200" dirty="0"/>
              <a:t> </a:t>
            </a:r>
            <a:r>
              <a:rPr lang="en-US" altLang="en-US" sz="2200" dirty="0" err="1"/>
              <a:t>cung</a:t>
            </a:r>
            <a:r>
              <a:rPr lang="en-US" altLang="en-US" sz="2200" dirty="0"/>
              <a:t> </a:t>
            </a:r>
            <a:r>
              <a:rPr lang="en-US" altLang="en-US" sz="2200" dirty="0" err="1"/>
              <a:t>cấp</a:t>
            </a:r>
            <a:endParaRPr lang="en-US" altLang="en-US" sz="2200" dirty="0"/>
          </a:p>
          <a:p>
            <a:pPr lvl="1">
              <a:lnSpc>
                <a:spcPct val="130000"/>
              </a:lnSpc>
              <a:buFont typeface="Wingdings" panose="05000000000000000000" pitchFamily="2" charset="2"/>
              <a:buChar char="ü"/>
            </a:pPr>
            <a:r>
              <a:rPr lang="en-US" altLang="en-US" sz="2200" dirty="0" err="1"/>
              <a:t>Giải</a:t>
            </a:r>
            <a:r>
              <a:rPr lang="en-US" altLang="en-US" sz="2200" dirty="0"/>
              <a:t> </a:t>
            </a:r>
            <a:r>
              <a:rPr lang="en-US" altLang="en-US" sz="2200" dirty="0" err="1"/>
              <a:t>quyết</a:t>
            </a:r>
            <a:r>
              <a:rPr lang="en-US" altLang="en-US" sz="2200" dirty="0"/>
              <a:t> </a:t>
            </a:r>
            <a:r>
              <a:rPr lang="en-US" altLang="en-US" sz="2200" dirty="0" err="1"/>
              <a:t>vấn</a:t>
            </a:r>
            <a:r>
              <a:rPr lang="en-US" altLang="en-US" sz="2200" dirty="0"/>
              <a:t> </a:t>
            </a:r>
            <a:r>
              <a:rPr lang="en-US" altLang="en-US" sz="2200" dirty="0" err="1"/>
              <a:t>đề</a:t>
            </a:r>
            <a:r>
              <a:rPr lang="en-US" altLang="en-US" sz="2200" dirty="0"/>
              <a:t> </a:t>
            </a:r>
            <a:r>
              <a:rPr lang="en-US" altLang="en-US" sz="2200" dirty="0" err="1"/>
              <a:t>mới</a:t>
            </a:r>
            <a:r>
              <a:rPr lang="en-US" altLang="en-US" sz="2200" dirty="0"/>
              <a:t>, </a:t>
            </a:r>
            <a:r>
              <a:rPr lang="en-US" altLang="en-US" sz="2200" dirty="0" err="1"/>
              <a:t>lập</a:t>
            </a:r>
            <a:r>
              <a:rPr lang="en-US" altLang="en-US" sz="2200" dirty="0"/>
              <a:t> </a:t>
            </a:r>
            <a:r>
              <a:rPr lang="en-US" altLang="en-US" sz="2200" dirty="0" err="1"/>
              <a:t>kế</a:t>
            </a:r>
            <a:r>
              <a:rPr lang="en-US" altLang="en-US" sz="2200" dirty="0"/>
              <a:t> </a:t>
            </a:r>
            <a:r>
              <a:rPr lang="en-US" altLang="en-US" sz="2200" dirty="0" err="1"/>
              <a:t>hoạch</a:t>
            </a:r>
            <a:r>
              <a:rPr lang="en-US" altLang="en-US" sz="2200" dirty="0"/>
              <a:t> </a:t>
            </a:r>
            <a:r>
              <a:rPr lang="en-US" altLang="en-US" sz="2200" dirty="0" err="1"/>
              <a:t>và</a:t>
            </a:r>
            <a:r>
              <a:rPr lang="en-US" altLang="en-US" sz="2200" dirty="0"/>
              <a:t> </a:t>
            </a:r>
            <a:r>
              <a:rPr lang="en-US" altLang="en-US" sz="2200" dirty="0" err="1"/>
              <a:t>ra</a:t>
            </a:r>
            <a:r>
              <a:rPr lang="en-US" altLang="en-US" sz="2200" dirty="0"/>
              <a:t> </a:t>
            </a:r>
            <a:r>
              <a:rPr lang="en-US" altLang="en-US" sz="2200" dirty="0" err="1"/>
              <a:t>quyết</a:t>
            </a:r>
            <a:r>
              <a:rPr lang="en-US" altLang="en-US" sz="2200" dirty="0"/>
              <a:t> </a:t>
            </a:r>
            <a:r>
              <a:rPr lang="en-US" altLang="en-US" sz="2200" dirty="0" err="1"/>
              <a:t>định</a:t>
            </a:r>
            <a:endParaRPr lang="en-US" altLang="en-US" sz="2200" dirty="0"/>
          </a:p>
          <a:p>
            <a:pPr lvl="1">
              <a:lnSpc>
                <a:spcPct val="130000"/>
              </a:lnSpc>
              <a:buFont typeface="Wingdings" panose="05000000000000000000" pitchFamily="2" charset="2"/>
              <a:buChar char="ü"/>
            </a:pPr>
            <a:r>
              <a:rPr lang="en-US" altLang="en-US" sz="2200" dirty="0" err="1"/>
              <a:t>Khả</a:t>
            </a:r>
            <a:r>
              <a:rPr lang="en-US" altLang="en-US" sz="2200" dirty="0"/>
              <a:t> </a:t>
            </a:r>
            <a:r>
              <a:rPr lang="en-US" altLang="en-US" sz="2200" dirty="0" err="1"/>
              <a:t>năng</a:t>
            </a:r>
            <a:r>
              <a:rPr lang="en-US" altLang="en-US" sz="2200" dirty="0"/>
              <a:t> </a:t>
            </a:r>
            <a:r>
              <a:rPr lang="en-US" altLang="en-US" sz="2200" dirty="0" err="1"/>
              <a:t>giải</a:t>
            </a:r>
            <a:r>
              <a:rPr lang="en-US" altLang="en-US" sz="2200" dirty="0"/>
              <a:t> </a:t>
            </a:r>
            <a:r>
              <a:rPr lang="en-US" altLang="en-US" sz="2200" dirty="0" err="1"/>
              <a:t>quyết</a:t>
            </a:r>
            <a:r>
              <a:rPr lang="en-US" altLang="en-US" sz="2200" dirty="0"/>
              <a:t> </a:t>
            </a:r>
            <a:r>
              <a:rPr lang="en-US" altLang="en-US" sz="2200" dirty="0" err="1"/>
              <a:t>vấn</a:t>
            </a:r>
            <a:r>
              <a:rPr lang="en-US" altLang="en-US" sz="2200" dirty="0"/>
              <a:t> </a:t>
            </a:r>
            <a:r>
              <a:rPr lang="en-US" altLang="en-US" sz="2200" dirty="0" err="1"/>
              <a:t>đề</a:t>
            </a:r>
            <a:r>
              <a:rPr lang="en-US" altLang="en-US" sz="2200" dirty="0"/>
              <a:t> </a:t>
            </a:r>
            <a:r>
              <a:rPr lang="en-US" altLang="en-US" sz="2200" dirty="0" err="1"/>
              <a:t>đột</a:t>
            </a:r>
            <a:r>
              <a:rPr lang="en-US" altLang="en-US" sz="2200" dirty="0"/>
              <a:t> </a:t>
            </a:r>
            <a:r>
              <a:rPr lang="en-US" altLang="en-US" sz="2200" dirty="0" err="1"/>
              <a:t>xuất</a:t>
            </a:r>
            <a:r>
              <a:rPr lang="en-US" altLang="en-US" sz="2200" dirty="0"/>
              <a:t>, </a:t>
            </a:r>
            <a:r>
              <a:rPr lang="en-US" altLang="en-US" sz="2200" dirty="0" err="1"/>
              <a:t>bất</a:t>
            </a:r>
            <a:r>
              <a:rPr lang="en-US" altLang="en-US" sz="2200" dirty="0"/>
              <a:t> </a:t>
            </a:r>
            <a:r>
              <a:rPr lang="en-US" altLang="en-US" sz="2200" dirty="0" err="1"/>
              <a:t>ổn</a:t>
            </a:r>
            <a:endParaRPr lang="en-US" altLang="en-US" sz="2200" dirty="0"/>
          </a:p>
        </p:txBody>
      </p:sp>
      <p:sp>
        <p:nvSpPr>
          <p:cNvPr id="2" name="Slide Number Placeholder 1"/>
          <p:cNvSpPr>
            <a:spLocks noGrp="1"/>
          </p:cNvSpPr>
          <p:nvPr>
            <p:ph type="sldNum" sz="quarter" idx="12"/>
          </p:nvPr>
        </p:nvSpPr>
        <p:spPr/>
        <p:txBody>
          <a:bodyPr/>
          <a:lstStyle/>
          <a:p>
            <a:fld id="{10871DB6-417F-4D7C-A3D8-3DCCA25BFC27}" type="slidenum">
              <a:rPr lang="en-US" smtClean="0"/>
              <a:t>5</a:t>
            </a:fld>
            <a:endParaRPr lang="en-US"/>
          </a:p>
        </p:txBody>
      </p:sp>
    </p:spTree>
    <p:extLst>
      <p:ext uri="{BB962C8B-B14F-4D97-AF65-F5344CB8AC3E}">
        <p14:creationId xmlns:p14="http://schemas.microsoft.com/office/powerpoint/2010/main" val="24288978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3600" dirty="0" err="1"/>
              <a:t>Dịch</a:t>
            </a:r>
            <a:r>
              <a:rPr lang="en-US" altLang="en-US" sz="3600" dirty="0"/>
              <a:t> </a:t>
            </a:r>
            <a:r>
              <a:rPr lang="en-US" altLang="en-US" sz="3600" dirty="0" err="1"/>
              <a:t>máy</a:t>
            </a:r>
            <a:endParaRPr lang="en-US" altLang="en-US" sz="3600" dirty="0"/>
          </a:p>
        </p:txBody>
      </p:sp>
      <p:sp>
        <p:nvSpPr>
          <p:cNvPr id="36867" name="Rectangle 3"/>
          <p:cNvSpPr>
            <a:spLocks noGrp="1" noChangeArrowheads="1"/>
          </p:cNvSpPr>
          <p:nvPr>
            <p:ph idx="1"/>
          </p:nvPr>
        </p:nvSpPr>
        <p:spPr/>
        <p:txBody>
          <a:bodyPr>
            <a:normAutofit/>
          </a:bodyPr>
          <a:lstStyle/>
          <a:p>
            <a:pPr>
              <a:lnSpc>
                <a:spcPct val="150000"/>
              </a:lnSpc>
            </a:pPr>
            <a:r>
              <a:rPr lang="vi-VN" altLang="en-US" sz="2400" dirty="0"/>
              <a:t>Vấn đề ngôn ngữ trong kinh doanh quốc tế </a:t>
            </a:r>
            <a:endParaRPr lang="en-US" altLang="en-US" sz="2400" dirty="0"/>
          </a:p>
          <a:p>
            <a:pPr lvl="1">
              <a:lnSpc>
                <a:spcPct val="150000"/>
              </a:lnSpc>
            </a:pPr>
            <a:r>
              <a:rPr lang="en-US" altLang="en-US" sz="2200" dirty="0"/>
              <a:t>VD</a:t>
            </a:r>
            <a:r>
              <a:rPr lang="vi-VN" altLang="en-US" sz="2200" dirty="0"/>
              <a:t> tại một cuộc họp của Nhật Bản, Hàn Quốc, Việt Nam và các nhà đầu tư Thụy Điển không có ngôn ngữ chung </a:t>
            </a:r>
            <a:endParaRPr lang="en-US" altLang="en-US" sz="2200" dirty="0"/>
          </a:p>
          <a:p>
            <a:pPr lvl="1">
              <a:lnSpc>
                <a:spcPct val="150000"/>
              </a:lnSpc>
            </a:pPr>
            <a:r>
              <a:rPr lang="vi-VN" altLang="en-US" sz="2200" dirty="0"/>
              <a:t>hoặc: bạn chuyển hướng dẫn sử dụng phần mềm của bạn đến 127 quốc gia</a:t>
            </a:r>
            <a:endParaRPr lang="en-US" altLang="en-US" sz="2200" dirty="0"/>
          </a:p>
          <a:p>
            <a:pPr marL="342900" lvl="1" indent="0">
              <a:lnSpc>
                <a:spcPct val="150000"/>
              </a:lnSpc>
              <a:buNone/>
            </a:pPr>
            <a:r>
              <a:rPr lang="en-US" altLang="en-US" sz="2200" dirty="0">
                <a:sym typeface="Wingdings" panose="05000000000000000000" pitchFamily="2" charset="2"/>
              </a:rPr>
              <a:t> </a:t>
            </a:r>
            <a:r>
              <a:rPr lang="vi-VN" altLang="en-US" sz="2200" dirty="0"/>
              <a:t>giải pháp</a:t>
            </a:r>
            <a:r>
              <a:rPr lang="en-US" altLang="en-US" sz="2200" dirty="0"/>
              <a:t>?</a:t>
            </a:r>
          </a:p>
        </p:txBody>
      </p:sp>
      <p:sp>
        <p:nvSpPr>
          <p:cNvPr id="2" name="Slide Number Placeholder 1"/>
          <p:cNvSpPr>
            <a:spLocks noGrp="1"/>
          </p:cNvSpPr>
          <p:nvPr>
            <p:ph type="sldNum" sz="quarter" idx="12"/>
          </p:nvPr>
        </p:nvSpPr>
        <p:spPr/>
        <p:txBody>
          <a:bodyPr/>
          <a:lstStyle/>
          <a:p>
            <a:fld id="{10871DB6-417F-4D7C-A3D8-3DCCA25BFC27}" type="slidenum">
              <a:rPr lang="en-US" smtClean="0"/>
              <a:t>50</a:t>
            </a:fld>
            <a:endParaRPr lang="en-US"/>
          </a:p>
        </p:txBody>
      </p:sp>
    </p:spTree>
    <p:extLst>
      <p:ext uri="{BB962C8B-B14F-4D97-AF65-F5344CB8AC3E}">
        <p14:creationId xmlns:p14="http://schemas.microsoft.com/office/powerpoint/2010/main" val="142165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err="1"/>
              <a:t>Dịch</a:t>
            </a:r>
            <a:r>
              <a:rPr lang="en-US" altLang="en-US" dirty="0"/>
              <a:t> </a:t>
            </a:r>
            <a:r>
              <a:rPr lang="en-US" altLang="en-US" dirty="0" err="1"/>
              <a:t>máy</a:t>
            </a:r>
            <a:endParaRPr lang="en-US" altLang="en-US" dirty="0"/>
          </a:p>
        </p:txBody>
      </p:sp>
      <p:sp>
        <p:nvSpPr>
          <p:cNvPr id="36867" name="Rectangle 3"/>
          <p:cNvSpPr>
            <a:spLocks noGrp="1" noChangeArrowheads="1"/>
          </p:cNvSpPr>
          <p:nvPr>
            <p:ph idx="1"/>
          </p:nvPr>
        </p:nvSpPr>
        <p:spPr/>
        <p:txBody>
          <a:bodyPr>
            <a:normAutofit/>
          </a:bodyPr>
          <a:lstStyle/>
          <a:p>
            <a:pPr>
              <a:lnSpc>
                <a:spcPct val="150000"/>
              </a:lnSpc>
            </a:pPr>
            <a:r>
              <a:rPr lang="en-US" altLang="en-US" sz="2400" dirty="0" err="1"/>
              <a:t>Độ</a:t>
            </a:r>
            <a:r>
              <a:rPr lang="en-US" altLang="en-US" sz="2400" dirty="0"/>
              <a:t> </a:t>
            </a:r>
            <a:r>
              <a:rPr lang="en-US" altLang="en-US" sz="2400" dirty="0" err="1"/>
              <a:t>khó</a:t>
            </a:r>
            <a:r>
              <a:rPr lang="en-US" altLang="en-US" sz="2400" dirty="0"/>
              <a:t> </a:t>
            </a:r>
            <a:r>
              <a:rPr lang="en-US" altLang="en-US" sz="2400" dirty="0" err="1"/>
              <a:t>của</a:t>
            </a:r>
            <a:r>
              <a:rPr lang="en-US" altLang="en-US" sz="2400" dirty="0"/>
              <a:t> </a:t>
            </a:r>
            <a:r>
              <a:rPr lang="en-US" altLang="en-US" sz="2400" dirty="0" err="1"/>
              <a:t>dịch</a:t>
            </a:r>
            <a:r>
              <a:rPr lang="en-US" altLang="en-US" sz="2400" dirty="0"/>
              <a:t> </a:t>
            </a:r>
            <a:r>
              <a:rPr lang="en-US" altLang="en-US" sz="2400" dirty="0" err="1"/>
              <a:t>tự</a:t>
            </a:r>
            <a:r>
              <a:rPr lang="en-US" altLang="en-US" sz="2400" dirty="0"/>
              <a:t> </a:t>
            </a:r>
            <a:r>
              <a:rPr lang="en-US" altLang="en-US" sz="2400" dirty="0" err="1"/>
              <a:t>động</a:t>
            </a:r>
            <a:endParaRPr lang="en-US" altLang="en-US" sz="2400" dirty="0"/>
          </a:p>
          <a:p>
            <a:pPr lvl="1">
              <a:lnSpc>
                <a:spcPct val="150000"/>
              </a:lnSpc>
            </a:pPr>
            <a:r>
              <a:rPr lang="en-US" altLang="en-US" sz="2200" dirty="0" err="1"/>
              <a:t>Không</a:t>
            </a:r>
            <a:r>
              <a:rPr lang="en-US" altLang="en-US" sz="2200" dirty="0"/>
              <a:t> </a:t>
            </a:r>
            <a:r>
              <a:rPr lang="en-US" altLang="en-US" sz="2200" dirty="0" err="1"/>
              <a:t>chỉ</a:t>
            </a:r>
            <a:r>
              <a:rPr lang="en-US" altLang="en-US" sz="2200" dirty="0"/>
              <a:t> </a:t>
            </a:r>
            <a:r>
              <a:rPr lang="en-US" altLang="en-US" sz="2200" dirty="0" err="1"/>
              <a:t>dịch</a:t>
            </a:r>
            <a:r>
              <a:rPr lang="en-US" altLang="en-US" sz="2200" dirty="0"/>
              <a:t> </a:t>
            </a:r>
            <a:r>
              <a:rPr lang="en-US" altLang="en-US" sz="2200" dirty="0" err="1"/>
              <a:t>từ</a:t>
            </a:r>
            <a:r>
              <a:rPr lang="en-US" altLang="en-US" sz="2200" dirty="0"/>
              <a:t> </a:t>
            </a:r>
            <a:r>
              <a:rPr lang="en-US" altLang="en-US" sz="2200" dirty="0" err="1"/>
              <a:t>mà</a:t>
            </a:r>
            <a:r>
              <a:rPr lang="en-US" altLang="en-US" sz="2200" dirty="0"/>
              <a:t> </a:t>
            </a:r>
            <a:r>
              <a:rPr lang="en-US" altLang="en-US" sz="2200" dirty="0" err="1"/>
              <a:t>phải</a:t>
            </a:r>
            <a:r>
              <a:rPr lang="en-US" altLang="en-US" sz="2200" dirty="0"/>
              <a:t> </a:t>
            </a:r>
            <a:r>
              <a:rPr lang="en-US" altLang="en-US" sz="2200" dirty="0" err="1"/>
              <a:t>dịch</a:t>
            </a:r>
            <a:r>
              <a:rPr lang="en-US" altLang="en-US" sz="2200" dirty="0"/>
              <a:t> </a:t>
            </a:r>
            <a:r>
              <a:rPr lang="en-US" altLang="en-US" sz="2200" dirty="0" err="1"/>
              <a:t>nghĩa</a:t>
            </a:r>
            <a:endParaRPr lang="en-US" altLang="en-US" sz="2200" dirty="0"/>
          </a:p>
          <a:p>
            <a:pPr>
              <a:lnSpc>
                <a:spcPct val="150000"/>
              </a:lnSpc>
            </a:pPr>
            <a:r>
              <a:rPr lang="vi-VN" altLang="en-US" sz="2400" dirty="0"/>
              <a:t>Tuy nhiên .... </a:t>
            </a:r>
            <a:endParaRPr lang="en-US" altLang="en-US" sz="2400" dirty="0"/>
          </a:p>
          <a:p>
            <a:pPr lvl="1">
              <a:lnSpc>
                <a:spcPct val="150000"/>
              </a:lnSpc>
            </a:pPr>
            <a:r>
              <a:rPr lang="vi-VN" altLang="en-US" sz="2200" dirty="0"/>
              <a:t>hệ thống thương mại có thể làm rất nhiều công việc rất tốt (ví dụ từ vựng hạn chế trong tài liệu phần mềm) </a:t>
            </a:r>
            <a:endParaRPr lang="en-US" altLang="en-US" sz="2200" dirty="0"/>
          </a:p>
          <a:p>
            <a:pPr lvl="1">
              <a:lnSpc>
                <a:spcPct val="150000"/>
              </a:lnSpc>
            </a:pPr>
            <a:r>
              <a:rPr lang="vi-VN" altLang="en-US" sz="2200" dirty="0"/>
              <a:t>các thuật toán kết hợp bộ từ điển </a:t>
            </a:r>
            <a:endParaRPr lang="en-US" altLang="en-US" sz="2200" dirty="0"/>
          </a:p>
          <a:p>
            <a:pPr lvl="1">
              <a:lnSpc>
                <a:spcPct val="150000"/>
              </a:lnSpc>
            </a:pPr>
            <a:r>
              <a:rPr lang="vi-VN" altLang="en-US" sz="2200" dirty="0"/>
              <a:t>các mô hình ngữ pháp</a:t>
            </a:r>
            <a:r>
              <a:rPr lang="en-US" altLang="en-US" sz="2200" dirty="0"/>
              <a:t>…</a:t>
            </a:r>
          </a:p>
        </p:txBody>
      </p:sp>
      <p:sp>
        <p:nvSpPr>
          <p:cNvPr id="2" name="Slide Number Placeholder 1"/>
          <p:cNvSpPr>
            <a:spLocks noGrp="1"/>
          </p:cNvSpPr>
          <p:nvPr>
            <p:ph type="sldNum" sz="quarter" idx="12"/>
          </p:nvPr>
        </p:nvSpPr>
        <p:spPr/>
        <p:txBody>
          <a:bodyPr/>
          <a:lstStyle/>
          <a:p>
            <a:fld id="{10871DB6-417F-4D7C-A3D8-3DCCA25BFC27}" type="slidenum">
              <a:rPr lang="en-US" smtClean="0"/>
              <a:t>51</a:t>
            </a:fld>
            <a:endParaRPr lang="en-US"/>
          </a:p>
        </p:txBody>
      </p:sp>
    </p:spTree>
    <p:extLst>
      <p:ext uri="{BB962C8B-B14F-4D97-AF65-F5344CB8AC3E}">
        <p14:creationId xmlns:p14="http://schemas.microsoft.com/office/powerpoint/2010/main" val="5941436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33400" y="21771"/>
            <a:ext cx="7886700" cy="968829"/>
          </a:xfrm>
        </p:spPr>
        <p:txBody>
          <a:bodyPr/>
          <a:lstStyle/>
          <a:p>
            <a:r>
              <a:rPr lang="en-US" altLang="en-US"/>
              <a:t>AI?</a:t>
            </a:r>
            <a:endParaRPr lang="en-US" altLang="en-US" dirty="0"/>
          </a:p>
        </p:txBody>
      </p:sp>
      <p:sp>
        <p:nvSpPr>
          <p:cNvPr id="183299" name="Rectangle 3"/>
          <p:cNvSpPr>
            <a:spLocks noGrp="1" noChangeArrowheads="1"/>
          </p:cNvSpPr>
          <p:nvPr>
            <p:ph idx="1"/>
          </p:nvPr>
        </p:nvSpPr>
        <p:spPr>
          <a:xfrm>
            <a:off x="555171" y="1371600"/>
            <a:ext cx="8286750" cy="4652963"/>
          </a:xfrm>
        </p:spPr>
        <p:txBody>
          <a:bodyPr>
            <a:normAutofit/>
          </a:bodyPr>
          <a:lstStyle/>
          <a:p>
            <a:pPr marL="0" indent="0" algn="just">
              <a:lnSpc>
                <a:spcPct val="150000"/>
              </a:lnSpc>
              <a:buNone/>
            </a:pPr>
            <a:r>
              <a:rPr lang="vi-VN" altLang="en-US" sz="2400" dirty="0"/>
              <a:t>Vậy</a:t>
            </a:r>
            <a:r>
              <a:rPr lang="en-US" altLang="en-US" sz="2400" dirty="0"/>
              <a:t> AI</a:t>
            </a:r>
            <a:r>
              <a:rPr lang="vi-VN" altLang="en-US" sz="2400" dirty="0"/>
              <a:t> là máy móc có khả năng bắt </a:t>
            </a:r>
            <a:r>
              <a:rPr lang="en-US" altLang="en-US" sz="2400" dirty="0" err="1"/>
              <a:t>ch</a:t>
            </a:r>
            <a:r>
              <a:rPr lang="vi-VN" altLang="en-US" sz="2400" dirty="0"/>
              <a:t>ước/mô phỏng các chức năng nhận thức, lập luận, hành động và thích ứng của con người; </a:t>
            </a:r>
            <a:endParaRPr lang="en-US" altLang="en-US" sz="2400" dirty="0"/>
          </a:p>
          <a:p>
            <a:pPr>
              <a:lnSpc>
                <a:spcPct val="150000"/>
              </a:lnSpc>
              <a:buFont typeface="Wingdings" panose="05000000000000000000" pitchFamily="2" charset="2"/>
              <a:buChar char="è"/>
            </a:pPr>
            <a:r>
              <a:rPr lang="en-US" altLang="en-US" sz="2400" dirty="0">
                <a:sym typeface="Wingdings" panose="05000000000000000000" pitchFamily="2" charset="2"/>
              </a:rPr>
              <a:t>C</a:t>
            </a:r>
            <a:r>
              <a:rPr lang="vi-VN" altLang="en-US" sz="2400" dirty="0"/>
              <a:t>hương trình máy tính</a:t>
            </a:r>
            <a:r>
              <a:rPr lang="en-US" altLang="en-US" sz="2400" dirty="0"/>
              <a:t>:</a:t>
            </a:r>
            <a:r>
              <a:rPr lang="vi-VN" altLang="en-US" sz="2400" dirty="0"/>
              <a:t> là chương trình, hệ thống có khả năng</a:t>
            </a:r>
            <a:r>
              <a:rPr lang="en-US" altLang="en-US" sz="2400" dirty="0"/>
              <a:t>:</a:t>
            </a:r>
            <a:r>
              <a:rPr lang="vi-VN" altLang="en-US" sz="2400" dirty="0"/>
              <a:t> </a:t>
            </a:r>
            <a:endParaRPr lang="en-US" altLang="en-US" sz="2400" dirty="0"/>
          </a:p>
          <a:p>
            <a:pPr lvl="1">
              <a:lnSpc>
                <a:spcPct val="150000"/>
              </a:lnSpc>
            </a:pPr>
            <a:r>
              <a:rPr lang="vi-VN" altLang="en-US" sz="2400" dirty="0">
                <a:solidFill>
                  <a:srgbClr val="FF0000"/>
                </a:solidFill>
              </a:rPr>
              <a:t>Sense</a:t>
            </a:r>
            <a:endParaRPr lang="en-US" altLang="en-US" sz="2400" dirty="0">
              <a:solidFill>
                <a:srgbClr val="FF0000"/>
              </a:solidFill>
            </a:endParaRPr>
          </a:p>
          <a:p>
            <a:pPr lvl="1">
              <a:lnSpc>
                <a:spcPct val="150000"/>
              </a:lnSpc>
            </a:pPr>
            <a:r>
              <a:rPr lang="vi-VN" altLang="en-US" sz="2400" dirty="0">
                <a:solidFill>
                  <a:srgbClr val="FF0000"/>
                </a:solidFill>
              </a:rPr>
              <a:t>Reason</a:t>
            </a:r>
            <a:endParaRPr lang="en-US" altLang="en-US" sz="2400" dirty="0">
              <a:solidFill>
                <a:srgbClr val="FF0000"/>
              </a:solidFill>
            </a:endParaRPr>
          </a:p>
          <a:p>
            <a:pPr lvl="1">
              <a:lnSpc>
                <a:spcPct val="150000"/>
              </a:lnSpc>
            </a:pPr>
            <a:r>
              <a:rPr lang="vi-VN" altLang="en-US" sz="2400" dirty="0">
                <a:solidFill>
                  <a:srgbClr val="FF0000"/>
                </a:solidFill>
              </a:rPr>
              <a:t>Act</a:t>
            </a:r>
            <a:endParaRPr lang="en-US" altLang="en-US" sz="2400" dirty="0">
              <a:solidFill>
                <a:srgbClr val="FF0000"/>
              </a:solidFill>
            </a:endParaRPr>
          </a:p>
          <a:p>
            <a:pPr lvl="1">
              <a:lnSpc>
                <a:spcPct val="150000"/>
              </a:lnSpc>
            </a:pPr>
            <a:r>
              <a:rPr lang="vi-VN" altLang="en-US" sz="2400" dirty="0">
                <a:solidFill>
                  <a:srgbClr val="FF0000"/>
                </a:solidFill>
              </a:rPr>
              <a:t>Adapt</a:t>
            </a:r>
            <a:endParaRPr lang="en-US" altLang="en-US" sz="2400" dirty="0">
              <a:solidFill>
                <a:srgbClr val="FF0000"/>
              </a:solidFill>
            </a:endParaRPr>
          </a:p>
        </p:txBody>
      </p:sp>
      <p:sp>
        <p:nvSpPr>
          <p:cNvPr id="2" name="Slide Number Placeholder 1"/>
          <p:cNvSpPr>
            <a:spLocks noGrp="1"/>
          </p:cNvSpPr>
          <p:nvPr>
            <p:ph type="sldNum" sz="quarter" idx="12"/>
          </p:nvPr>
        </p:nvSpPr>
        <p:spPr/>
        <p:txBody>
          <a:bodyPr/>
          <a:lstStyle/>
          <a:p>
            <a:fld id="{10871DB6-417F-4D7C-A3D8-3DCCA25BFC27}" type="slidenum">
              <a:rPr lang="en-US" smtClean="0"/>
              <a:t>52</a:t>
            </a:fld>
            <a:endParaRPr lang="en-US"/>
          </a:p>
        </p:txBody>
      </p:sp>
    </p:spTree>
    <p:extLst>
      <p:ext uri="{BB962C8B-B14F-4D97-AF65-F5344CB8AC3E}">
        <p14:creationId xmlns:p14="http://schemas.microsoft.com/office/powerpoint/2010/main" val="352501050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95993" y="0"/>
            <a:ext cx="7886700" cy="1325563"/>
          </a:xfrm>
        </p:spPr>
        <p:txBody>
          <a:bodyPr/>
          <a:lstStyle/>
          <a:p>
            <a:r>
              <a:rPr lang="en-US" altLang="en-US"/>
              <a:t>AI?</a:t>
            </a:r>
            <a:endParaRPr lang="en-US" altLang="en-US" dirty="0"/>
          </a:p>
        </p:txBody>
      </p:sp>
      <p:sp>
        <p:nvSpPr>
          <p:cNvPr id="183299" name="Rectangle 3"/>
          <p:cNvSpPr>
            <a:spLocks noGrp="1" noChangeArrowheads="1"/>
          </p:cNvSpPr>
          <p:nvPr>
            <p:ph idx="1"/>
          </p:nvPr>
        </p:nvSpPr>
        <p:spPr>
          <a:xfrm>
            <a:off x="595992" y="1292906"/>
            <a:ext cx="8395608" cy="5260294"/>
          </a:xfrm>
        </p:spPr>
        <p:txBody>
          <a:bodyPr>
            <a:normAutofit fontScale="92500" lnSpcReduction="20000"/>
          </a:bodyPr>
          <a:lstStyle/>
          <a:p>
            <a:pPr marL="0" indent="0" algn="just">
              <a:lnSpc>
                <a:spcPct val="150000"/>
              </a:lnSpc>
              <a:buNone/>
            </a:pPr>
            <a:r>
              <a:rPr lang="vi-VN" altLang="en-US" sz="2400" dirty="0"/>
              <a:t>1. Máy có Camera, Sensors... để tiếp nhận thông tin (</a:t>
            </a:r>
            <a:r>
              <a:rPr lang="vi-VN" altLang="en-US" sz="2400" b="1" dirty="0">
                <a:solidFill>
                  <a:srgbClr val="FF0000"/>
                </a:solidFill>
              </a:rPr>
              <a:t>Sense</a:t>
            </a:r>
            <a:r>
              <a:rPr lang="vi-VN" altLang="en-US" sz="2400" dirty="0"/>
              <a:t>) như con người có mắt, mũi... </a:t>
            </a:r>
            <a:endParaRPr lang="en-US" altLang="en-US" sz="2400" dirty="0"/>
          </a:p>
          <a:p>
            <a:pPr marL="0" indent="0" algn="just">
              <a:lnSpc>
                <a:spcPct val="150000"/>
              </a:lnSpc>
              <a:buNone/>
            </a:pPr>
            <a:r>
              <a:rPr lang="vi-VN" altLang="en-US" sz="2400" dirty="0"/>
              <a:t>2. Máy mã hoá dữ liệu, lưu trữ, truy xuất, suy luận thông qua các giải thuật, mô hình máy học... được lập trình sẵn, sau này có khả năng tự lập trình. (</a:t>
            </a:r>
            <a:r>
              <a:rPr lang="vi-VN" altLang="en-US" sz="2400" b="1" dirty="0">
                <a:solidFill>
                  <a:srgbClr val="FF0000"/>
                </a:solidFill>
              </a:rPr>
              <a:t>Reason</a:t>
            </a:r>
            <a:r>
              <a:rPr lang="vi-VN" altLang="en-US" sz="2400" dirty="0"/>
              <a:t>) </a:t>
            </a:r>
            <a:endParaRPr lang="en-US" altLang="en-US" sz="2400" dirty="0"/>
          </a:p>
          <a:p>
            <a:pPr marL="0" indent="0" algn="just">
              <a:lnSpc>
                <a:spcPct val="150000"/>
              </a:lnSpc>
              <a:buNone/>
            </a:pPr>
            <a:r>
              <a:rPr lang="vi-VN" altLang="en-US" sz="2400" dirty="0"/>
              <a:t>3. Có những hành động tác động lại, hiệu chỉnh... thay đổi môi trường (Ví dụ trong nông nghiệp, nếu nhiệt độ quá cao thường quyết định kéo rèm chống nắng; hay độ pH</a:t>
            </a:r>
            <a:r>
              <a:rPr lang="en-US" altLang="en-US" sz="2400" dirty="0"/>
              <a:t> </a:t>
            </a:r>
            <a:r>
              <a:rPr lang="vi-VN" altLang="en-US" sz="2400" dirty="0"/>
              <a:t>mức thường cho phép trong nông nghiệp thì cần hiệu chỉnh phù hợp. (</a:t>
            </a:r>
            <a:r>
              <a:rPr lang="vi-VN" altLang="en-US" sz="2400" b="1" dirty="0">
                <a:solidFill>
                  <a:srgbClr val="FF0000"/>
                </a:solidFill>
              </a:rPr>
              <a:t>Act</a:t>
            </a:r>
            <a:r>
              <a:rPr lang="vi-VN" altLang="en-US" sz="2400" dirty="0"/>
              <a:t>) </a:t>
            </a:r>
            <a:endParaRPr lang="en-US" altLang="en-US" sz="2400" dirty="0"/>
          </a:p>
          <a:p>
            <a:pPr marL="0" indent="0" algn="just">
              <a:lnSpc>
                <a:spcPct val="150000"/>
              </a:lnSpc>
              <a:buNone/>
            </a:pPr>
            <a:r>
              <a:rPr lang="vi-VN" altLang="en-US" sz="2400" dirty="0"/>
              <a:t>4. Thích nghi, thích ứng bằng các hiệu chỉnh... và tiếp nhận lại môi trường... lặp lại. (</a:t>
            </a:r>
            <a:r>
              <a:rPr lang="vi-VN" altLang="en-US" sz="2400" b="1" dirty="0">
                <a:solidFill>
                  <a:srgbClr val="FF0000"/>
                </a:solidFill>
              </a:rPr>
              <a:t>Adapt</a:t>
            </a:r>
            <a:r>
              <a:rPr lang="vi-VN" altLang="en-US" sz="2400" dirty="0"/>
              <a:t>)</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53</a:t>
            </a:fld>
            <a:endParaRPr lang="en-US"/>
          </a:p>
        </p:txBody>
      </p:sp>
    </p:spTree>
    <p:extLst>
      <p:ext uri="{BB962C8B-B14F-4D97-AF65-F5344CB8AC3E}">
        <p14:creationId xmlns:p14="http://schemas.microsoft.com/office/powerpoint/2010/main" val="161613580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28650" y="18255"/>
            <a:ext cx="7886700" cy="1325563"/>
          </a:xfrm>
        </p:spPr>
        <p:txBody>
          <a:bodyPr/>
          <a:lstStyle/>
          <a:p>
            <a:r>
              <a:rPr lang="en-US" altLang="en-US"/>
              <a:t>AI?</a:t>
            </a:r>
            <a:endParaRPr lang="en-US" altLang="en-US" dirty="0"/>
          </a:p>
        </p:txBody>
      </p:sp>
      <p:sp>
        <p:nvSpPr>
          <p:cNvPr id="183299" name="Rectangle 3"/>
          <p:cNvSpPr>
            <a:spLocks noGrp="1" noChangeArrowheads="1"/>
          </p:cNvSpPr>
          <p:nvPr>
            <p:ph idx="1"/>
          </p:nvPr>
        </p:nvSpPr>
        <p:spPr>
          <a:xfrm>
            <a:off x="628650" y="1343818"/>
            <a:ext cx="8362950" cy="4828382"/>
          </a:xfrm>
        </p:spPr>
        <p:txBody>
          <a:bodyPr>
            <a:normAutofit fontScale="92500" lnSpcReduction="20000"/>
          </a:bodyPr>
          <a:lstStyle/>
          <a:p>
            <a:pPr algn="just">
              <a:lnSpc>
                <a:spcPct val="150000"/>
              </a:lnSpc>
            </a:pPr>
            <a:r>
              <a:rPr lang="en-US" altLang="en-US" sz="2400" dirty="0" err="1"/>
              <a:t>Để</a:t>
            </a:r>
            <a:r>
              <a:rPr lang="en-US" altLang="en-US" sz="2400" dirty="0"/>
              <a:t> </a:t>
            </a:r>
            <a:r>
              <a:rPr lang="en-US" altLang="en-US" sz="2400" dirty="0" err="1"/>
              <a:t>có</a:t>
            </a:r>
            <a:r>
              <a:rPr lang="en-US" altLang="en-US" sz="2400" dirty="0"/>
              <a:t> </a:t>
            </a:r>
            <a:r>
              <a:rPr lang="en-US" altLang="en-US" sz="2400" dirty="0" err="1"/>
              <a:t>kiến</a:t>
            </a:r>
            <a:r>
              <a:rPr lang="en-US" altLang="en-US" sz="2400" dirty="0"/>
              <a:t> </a:t>
            </a:r>
            <a:r>
              <a:rPr lang="en-US" altLang="en-US" sz="2400" dirty="0" err="1"/>
              <a:t>thức</a:t>
            </a:r>
            <a:r>
              <a:rPr lang="en-US" altLang="en-US" sz="2400" dirty="0"/>
              <a:t> </a:t>
            </a:r>
            <a:r>
              <a:rPr lang="en-US" altLang="en-US" sz="2400" dirty="0" err="1"/>
              <a:t>về</a:t>
            </a:r>
            <a:r>
              <a:rPr lang="en-US" altLang="en-US" sz="2400" dirty="0"/>
              <a:t> 1: </a:t>
            </a:r>
            <a:r>
              <a:rPr lang="vi-VN" altLang="en-US" sz="2400" dirty="0"/>
              <a:t>cần học về lập trình, lập trình nhúng, thiết bị sensors... IoT, thị </a:t>
            </a:r>
            <a:r>
              <a:rPr lang="en-US" altLang="en-US" sz="2400" dirty="0" err="1" smtClean="0"/>
              <a:t>giác</a:t>
            </a:r>
            <a:r>
              <a:rPr lang="vi-VN" altLang="en-US" sz="2400" dirty="0" smtClean="0"/>
              <a:t> </a:t>
            </a:r>
            <a:r>
              <a:rPr lang="vi-VN" altLang="en-US" sz="2400" dirty="0"/>
              <a:t>máy tính (computer vision) ở các môn tự chọn, chuyên đề. </a:t>
            </a:r>
            <a:endParaRPr lang="en-US" altLang="en-US" sz="2400" dirty="0"/>
          </a:p>
          <a:p>
            <a:pPr algn="just">
              <a:lnSpc>
                <a:spcPct val="150000"/>
              </a:lnSpc>
            </a:pPr>
            <a:r>
              <a:rPr lang="en-US" altLang="en-US" sz="2400" dirty="0" err="1"/>
              <a:t>Để</a:t>
            </a:r>
            <a:r>
              <a:rPr lang="en-US" altLang="en-US" sz="2400" dirty="0"/>
              <a:t> </a:t>
            </a:r>
            <a:r>
              <a:rPr lang="en-US" altLang="en-US" sz="2400" dirty="0" err="1"/>
              <a:t>có</a:t>
            </a:r>
            <a:r>
              <a:rPr lang="en-US" altLang="en-US" sz="2400" dirty="0"/>
              <a:t> </a:t>
            </a:r>
            <a:r>
              <a:rPr lang="en-US" altLang="en-US" sz="2400" dirty="0" err="1"/>
              <a:t>kiến</a:t>
            </a:r>
            <a:r>
              <a:rPr lang="en-US" altLang="en-US" sz="2400" dirty="0"/>
              <a:t> </a:t>
            </a:r>
            <a:r>
              <a:rPr lang="en-US" altLang="en-US" sz="2400" dirty="0" err="1"/>
              <a:t>thức</a:t>
            </a:r>
            <a:r>
              <a:rPr lang="en-US" altLang="en-US" sz="2400" dirty="0"/>
              <a:t> </a:t>
            </a:r>
            <a:r>
              <a:rPr lang="en-US" altLang="en-US" sz="2400" dirty="0" err="1"/>
              <a:t>về</a:t>
            </a:r>
            <a:r>
              <a:rPr lang="en-US" altLang="en-US" sz="2400" dirty="0"/>
              <a:t> 2: </a:t>
            </a:r>
            <a:r>
              <a:rPr lang="en-US" altLang="en-US" sz="2400" dirty="0" err="1"/>
              <a:t>cần</a:t>
            </a:r>
            <a:r>
              <a:rPr lang="en-US" altLang="en-US" sz="2400" dirty="0"/>
              <a:t> </a:t>
            </a:r>
            <a:r>
              <a:rPr lang="vi-VN" altLang="en-US" sz="2400" dirty="0"/>
              <a:t>học về ngôn ngữ lập trình, cơ sở dữ liệu, cấu trúc dữ liệu và giải thuật, và tự chọn hay chuyên đề máy học. </a:t>
            </a:r>
            <a:endParaRPr lang="en-US" altLang="en-US" sz="2400" dirty="0"/>
          </a:p>
          <a:p>
            <a:pPr algn="just">
              <a:lnSpc>
                <a:spcPct val="150000"/>
              </a:lnSpc>
            </a:pPr>
            <a:r>
              <a:rPr lang="en-US" altLang="en-US" sz="2400" dirty="0" err="1"/>
              <a:t>Để</a:t>
            </a:r>
            <a:r>
              <a:rPr lang="en-US" altLang="en-US" sz="2400" dirty="0"/>
              <a:t> </a:t>
            </a:r>
            <a:r>
              <a:rPr lang="en-US" altLang="en-US" sz="2400" dirty="0" err="1"/>
              <a:t>có</a:t>
            </a:r>
            <a:r>
              <a:rPr lang="en-US" altLang="en-US" sz="2400" dirty="0"/>
              <a:t> </a:t>
            </a:r>
            <a:r>
              <a:rPr lang="en-US" altLang="en-US" sz="2400" dirty="0" err="1"/>
              <a:t>kiến</a:t>
            </a:r>
            <a:r>
              <a:rPr lang="en-US" altLang="en-US" sz="2400" dirty="0"/>
              <a:t> </a:t>
            </a:r>
            <a:r>
              <a:rPr lang="en-US" altLang="en-US" sz="2400" dirty="0" err="1"/>
              <a:t>thức</a:t>
            </a:r>
            <a:r>
              <a:rPr lang="en-US" altLang="en-US" sz="2400" dirty="0"/>
              <a:t> </a:t>
            </a:r>
            <a:r>
              <a:rPr lang="en-US" altLang="en-US" sz="2400" dirty="0" err="1"/>
              <a:t>về</a:t>
            </a:r>
            <a:r>
              <a:rPr lang="en-US" altLang="en-US" sz="2400" dirty="0"/>
              <a:t> </a:t>
            </a:r>
            <a:r>
              <a:rPr lang="vi-VN" altLang="en-US" sz="2400" dirty="0"/>
              <a:t>3 và 4 thường phải học thêm các nghiệp vụ khác, ví dụ như Nông nghiệp, Dầu khí, Chăm sóc sức khoẻ... nhưng thường ta cần kết hợp với các chuyên gia, doanh nghiệp ở những lĩnh vực đó; Cái này không được học ở Trường mà ở công việc thực tế các bên liên quan sẽ chia sẻ hay training cho mình.</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54</a:t>
            </a:fld>
            <a:endParaRPr lang="en-US"/>
          </a:p>
        </p:txBody>
      </p:sp>
    </p:spTree>
    <p:extLst>
      <p:ext uri="{BB962C8B-B14F-4D97-AF65-F5344CB8AC3E}">
        <p14:creationId xmlns:p14="http://schemas.microsoft.com/office/powerpoint/2010/main" val="69131467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Q&amp;A</a:t>
            </a:r>
            <a:endParaRPr lang="en-US" dirty="0">
              <a:solidFill>
                <a:schemeClr val="accent1"/>
              </a:solidFill>
            </a:endParaRPr>
          </a:p>
        </p:txBody>
      </p:sp>
      <p:sp>
        <p:nvSpPr>
          <p:cNvPr id="3174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1749" name="Picture 15" descr="C:\Users\Minh Thanh\Desktop\f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749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0871DB6-417F-4D7C-A3D8-3DCCA25BFC27}" type="slidenum">
              <a:rPr lang="en-US" smtClean="0"/>
              <a:t>55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a:bodyPr>
          <a:lstStyle/>
          <a:p>
            <a:r>
              <a:rPr lang="en-US" altLang="en-US" sz="4000" dirty="0"/>
              <a:t>Intelligence </a:t>
            </a:r>
            <a:r>
              <a:rPr lang="en-US" altLang="en-US" sz="4000" dirty="0" err="1"/>
              <a:t>bao</a:t>
            </a:r>
            <a:r>
              <a:rPr lang="en-US" altLang="en-US" sz="4000" dirty="0"/>
              <a:t> </a:t>
            </a:r>
            <a:r>
              <a:rPr lang="en-US" altLang="en-US" sz="4000" dirty="0" err="1"/>
              <a:t>gồm</a:t>
            </a:r>
            <a:r>
              <a:rPr lang="en-US" altLang="en-US" sz="4000" dirty="0"/>
              <a:t> </a:t>
            </a:r>
            <a:r>
              <a:rPr lang="en-US" altLang="en-US" sz="4000" dirty="0" err="1"/>
              <a:t>gì</a:t>
            </a:r>
            <a:r>
              <a:rPr lang="en-US" altLang="en-US" sz="4000" dirty="0"/>
              <a:t>?</a:t>
            </a:r>
          </a:p>
        </p:txBody>
      </p:sp>
      <p:sp>
        <p:nvSpPr>
          <p:cNvPr id="201731" name="Rectangle 3"/>
          <p:cNvSpPr>
            <a:spLocks noGrp="1" noChangeArrowheads="1"/>
          </p:cNvSpPr>
          <p:nvPr>
            <p:ph idx="1"/>
          </p:nvPr>
        </p:nvSpPr>
        <p:spPr/>
        <p:txBody>
          <a:bodyPr>
            <a:normAutofit/>
          </a:bodyPr>
          <a:lstStyle/>
          <a:p>
            <a:pPr>
              <a:lnSpc>
                <a:spcPct val="150000"/>
              </a:lnSpc>
            </a:pPr>
            <a:r>
              <a:rPr lang="en-US" altLang="en-US" sz="2800" dirty="0" err="1"/>
              <a:t>Học</a:t>
            </a:r>
            <a:r>
              <a:rPr lang="en-US" altLang="en-US" sz="2800" dirty="0"/>
              <a:t> </a:t>
            </a:r>
            <a:r>
              <a:rPr lang="en-US" altLang="en-US" sz="2800" dirty="0" err="1"/>
              <a:t>và</a:t>
            </a:r>
            <a:r>
              <a:rPr lang="en-US" altLang="en-US" sz="2800" dirty="0"/>
              <a:t> </a:t>
            </a:r>
            <a:r>
              <a:rPr lang="en-US" altLang="en-US" sz="2800" dirty="0" err="1"/>
              <a:t>thích</a:t>
            </a:r>
            <a:r>
              <a:rPr lang="en-US" altLang="en-US" sz="2800" dirty="0"/>
              <a:t> </a:t>
            </a:r>
            <a:r>
              <a:rPr lang="en-US" altLang="en-US" sz="2800" dirty="0" err="1"/>
              <a:t>nghi</a:t>
            </a:r>
            <a:endParaRPr lang="en-US" altLang="en-US" sz="2800" dirty="0"/>
          </a:p>
          <a:p>
            <a:pPr lvl="1">
              <a:lnSpc>
                <a:spcPct val="150000"/>
              </a:lnSpc>
              <a:buFont typeface="Wingdings" panose="05000000000000000000" pitchFamily="2" charset="2"/>
              <a:buChar char="ü"/>
            </a:pPr>
            <a:r>
              <a:rPr lang="en-US" altLang="en-US" sz="2400" dirty="0" err="1"/>
              <a:t>Học</a:t>
            </a:r>
            <a:r>
              <a:rPr lang="en-US" altLang="en-US" sz="2400" dirty="0"/>
              <a:t> </a:t>
            </a:r>
            <a:r>
              <a:rPr lang="en-US" altLang="en-US" sz="2400" dirty="0" err="1"/>
              <a:t>liên</a:t>
            </a:r>
            <a:r>
              <a:rPr lang="en-US" altLang="en-US" sz="2400" dirty="0"/>
              <a:t> </a:t>
            </a:r>
            <a:r>
              <a:rPr lang="en-US" altLang="en-US" sz="2400" dirty="0" err="1"/>
              <a:t>tục</a:t>
            </a:r>
            <a:r>
              <a:rPr lang="en-US" altLang="en-US" sz="2400" dirty="0"/>
              <a:t> </a:t>
            </a:r>
            <a:r>
              <a:rPr lang="en-US" altLang="en-US" sz="2400" dirty="0" err="1"/>
              <a:t>và</a:t>
            </a:r>
            <a:r>
              <a:rPr lang="en-US" altLang="en-US" sz="2400" dirty="0"/>
              <a:t> </a:t>
            </a:r>
            <a:r>
              <a:rPr lang="en-US" altLang="en-US" sz="2400" dirty="0" err="1"/>
              <a:t>thích</a:t>
            </a:r>
            <a:r>
              <a:rPr lang="en-US" altLang="en-US" sz="2400" dirty="0"/>
              <a:t> </a:t>
            </a:r>
            <a:r>
              <a:rPr lang="en-US" altLang="en-US" sz="2400" dirty="0" err="1"/>
              <a:t>nghi</a:t>
            </a:r>
            <a:endParaRPr lang="en-US" altLang="en-US" sz="2400" dirty="0"/>
          </a:p>
          <a:p>
            <a:pPr lvl="1">
              <a:lnSpc>
                <a:spcPct val="150000"/>
              </a:lnSpc>
              <a:buFont typeface="Wingdings" panose="05000000000000000000" pitchFamily="2" charset="2"/>
              <a:buChar char="ü"/>
            </a:pPr>
            <a:r>
              <a:rPr lang="en-US" altLang="en-US" sz="2400" dirty="0" err="1"/>
              <a:t>Mô</a:t>
            </a:r>
            <a:r>
              <a:rPr lang="en-US" altLang="en-US" sz="2400" dirty="0"/>
              <a:t> </a:t>
            </a:r>
            <a:r>
              <a:rPr lang="en-US" altLang="en-US" sz="2400" dirty="0" err="1"/>
              <a:t>hình</a:t>
            </a:r>
            <a:r>
              <a:rPr lang="en-US" altLang="en-US" sz="2400" dirty="0"/>
              <a:t> </a:t>
            </a:r>
            <a:r>
              <a:rPr lang="en-US" altLang="en-US" sz="2400" dirty="0" err="1"/>
              <a:t>luôn</a:t>
            </a:r>
            <a:r>
              <a:rPr lang="en-US" altLang="en-US" sz="2400" dirty="0"/>
              <a:t> </a:t>
            </a:r>
            <a:r>
              <a:rPr lang="en-US" altLang="en-US" sz="2400" dirty="0" err="1"/>
              <a:t>luôn</a:t>
            </a:r>
            <a:r>
              <a:rPr lang="en-US" altLang="en-US" sz="2400" dirty="0"/>
              <a:t> </a:t>
            </a:r>
            <a:r>
              <a:rPr lang="en-US" altLang="en-US" sz="2400" dirty="0" err="1"/>
              <a:t>được</a:t>
            </a:r>
            <a:r>
              <a:rPr lang="en-US" altLang="en-US" sz="2400" dirty="0"/>
              <a:t> </a:t>
            </a:r>
            <a:r>
              <a:rPr lang="en-US" altLang="en-US" sz="2400" dirty="0" err="1"/>
              <a:t>cập</a:t>
            </a:r>
            <a:r>
              <a:rPr lang="en-US" altLang="en-US" sz="2400" dirty="0"/>
              <a:t> </a:t>
            </a:r>
            <a:r>
              <a:rPr lang="en-US" altLang="en-US" sz="2400" dirty="0" err="1"/>
              <a:t>nhật</a:t>
            </a:r>
            <a:endParaRPr lang="en-US" altLang="en-US" sz="2400" dirty="0"/>
          </a:p>
          <a:p>
            <a:pPr lvl="1">
              <a:lnSpc>
                <a:spcPct val="150000"/>
              </a:lnSpc>
              <a:buFont typeface="Wingdings" panose="05000000000000000000" pitchFamily="2" charset="2"/>
              <a:buChar char="ü"/>
            </a:pPr>
            <a:r>
              <a:rPr lang="en-US" altLang="en-US" sz="2400" dirty="0" err="1"/>
              <a:t>Chẳng</a:t>
            </a:r>
            <a:r>
              <a:rPr lang="en-US" altLang="en-US" sz="2400" dirty="0"/>
              <a:t> </a:t>
            </a:r>
            <a:r>
              <a:rPr lang="en-US" altLang="en-US" sz="2400" dirty="0" err="1"/>
              <a:t>hạn</a:t>
            </a:r>
            <a:r>
              <a:rPr lang="en-US" altLang="en-US" sz="2400" dirty="0"/>
              <a:t> </a:t>
            </a:r>
            <a:r>
              <a:rPr lang="en-US" altLang="en-US" sz="2400" dirty="0" err="1"/>
              <a:t>như</a:t>
            </a:r>
            <a:r>
              <a:rPr lang="en-US" altLang="en-US" sz="2400" dirty="0"/>
              <a:t> </a:t>
            </a:r>
            <a:r>
              <a:rPr lang="en-US" altLang="en-US" sz="2400" dirty="0" err="1"/>
              <a:t>đứa</a:t>
            </a:r>
            <a:r>
              <a:rPr lang="en-US" altLang="en-US" sz="2400" dirty="0"/>
              <a:t> </a:t>
            </a:r>
            <a:r>
              <a:rPr lang="en-US" altLang="en-US" sz="2400" dirty="0" err="1"/>
              <a:t>bé</a:t>
            </a:r>
            <a:r>
              <a:rPr lang="en-US" altLang="en-US" sz="2400" dirty="0"/>
              <a:t> </a:t>
            </a:r>
            <a:r>
              <a:rPr lang="en-US" altLang="en-US" sz="2400" dirty="0" err="1"/>
              <a:t>học</a:t>
            </a:r>
            <a:r>
              <a:rPr lang="en-US" altLang="en-US" sz="2400" dirty="0"/>
              <a:t> </a:t>
            </a:r>
            <a:r>
              <a:rPr lang="en-US" altLang="en-US" sz="2400" dirty="0" err="1"/>
              <a:t>phân</a:t>
            </a:r>
            <a:r>
              <a:rPr lang="en-US" altLang="en-US" sz="2400" dirty="0"/>
              <a:t> </a:t>
            </a:r>
            <a:r>
              <a:rPr lang="en-US" altLang="en-US" sz="2400" dirty="0" err="1"/>
              <a:t>loại</a:t>
            </a:r>
            <a:r>
              <a:rPr lang="en-US" altLang="en-US" sz="2400" dirty="0"/>
              <a:t> </a:t>
            </a:r>
            <a:r>
              <a:rPr lang="en-US" altLang="en-US" sz="2400" dirty="0" err="1"/>
              <a:t>và</a:t>
            </a:r>
            <a:r>
              <a:rPr lang="en-US" altLang="en-US" sz="2400" dirty="0"/>
              <a:t> </a:t>
            </a:r>
            <a:r>
              <a:rPr lang="en-US" altLang="en-US" sz="2400" dirty="0" err="1"/>
              <a:t>nhận</a:t>
            </a:r>
            <a:r>
              <a:rPr lang="en-US" altLang="en-US" sz="2400" dirty="0"/>
              <a:t> </a:t>
            </a:r>
            <a:r>
              <a:rPr lang="en-US" altLang="en-US" sz="2400" dirty="0" err="1"/>
              <a:t>biết</a:t>
            </a:r>
            <a:r>
              <a:rPr lang="en-US" altLang="en-US" sz="2400" dirty="0"/>
              <a:t> </a:t>
            </a:r>
            <a:r>
              <a:rPr lang="en-US" altLang="en-US" sz="2400" dirty="0" err="1"/>
              <a:t>các</a:t>
            </a:r>
            <a:r>
              <a:rPr lang="en-US" altLang="en-US" sz="2400" dirty="0"/>
              <a:t> </a:t>
            </a:r>
            <a:r>
              <a:rPr lang="en-US" altLang="en-US" sz="2400" dirty="0" err="1"/>
              <a:t>động</a:t>
            </a:r>
            <a:r>
              <a:rPr lang="en-US" altLang="en-US" sz="2400" dirty="0"/>
              <a:t> </a:t>
            </a:r>
            <a:r>
              <a:rPr lang="en-US" altLang="en-US" sz="2400" dirty="0" err="1"/>
              <a:t>vật</a:t>
            </a:r>
            <a:endParaRPr lang="en-US" altLang="en-US" sz="2400" dirty="0"/>
          </a:p>
        </p:txBody>
      </p:sp>
      <p:sp>
        <p:nvSpPr>
          <p:cNvPr id="2" name="Slide Number Placeholder 1"/>
          <p:cNvSpPr>
            <a:spLocks noGrp="1"/>
          </p:cNvSpPr>
          <p:nvPr>
            <p:ph type="sldNum" sz="quarter" idx="12"/>
          </p:nvPr>
        </p:nvSpPr>
        <p:spPr/>
        <p:txBody>
          <a:bodyPr/>
          <a:lstStyle/>
          <a:p>
            <a:fld id="{10871DB6-417F-4D7C-A3D8-3DCCA25BFC27}" type="slidenum">
              <a:rPr lang="en-US" smtClean="0"/>
              <a:t>6</a:t>
            </a:fld>
            <a:endParaRPr lang="en-US"/>
          </a:p>
        </p:txBody>
      </p:sp>
    </p:spTree>
    <p:extLst>
      <p:ext uri="{BB962C8B-B14F-4D97-AF65-F5344CB8AC3E}">
        <p14:creationId xmlns:p14="http://schemas.microsoft.com/office/powerpoint/2010/main" val="23884028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altLang="en-US" dirty="0"/>
              <a:t>Artificial Intelligence</a:t>
            </a:r>
            <a:r>
              <a:rPr lang="en-US" dirty="0"/>
              <a:t>)?</a:t>
            </a:r>
            <a:endParaRPr lang="en-GB" dirty="0"/>
          </a:p>
        </p:txBody>
      </p:sp>
      <p:sp>
        <p:nvSpPr>
          <p:cNvPr id="3" name="Content Placeholder 2"/>
          <p:cNvSpPr>
            <a:spLocks noGrp="1"/>
          </p:cNvSpPr>
          <p:nvPr>
            <p:ph idx="1"/>
          </p:nvPr>
        </p:nvSpPr>
        <p:spPr>
          <a:xfrm>
            <a:off x="628650" y="1690689"/>
            <a:ext cx="8134350" cy="4351338"/>
          </a:xfrm>
        </p:spPr>
        <p:txBody>
          <a:bodyPr>
            <a:normAutofit/>
          </a:bodyPr>
          <a:lstStyle/>
          <a:p>
            <a:pPr>
              <a:lnSpc>
                <a:spcPct val="150000"/>
              </a:lnSpc>
            </a:pPr>
            <a:r>
              <a:rPr lang="en-US" altLang="en-US" sz="2600" dirty="0" err="1"/>
              <a:t>Là</a:t>
            </a:r>
            <a:r>
              <a:rPr lang="en-US" altLang="en-US" sz="2600" dirty="0"/>
              <a:t> khoa </a:t>
            </a:r>
            <a:r>
              <a:rPr lang="en-US" altLang="en-US" sz="2600" dirty="0" err="1"/>
              <a:t>học</a:t>
            </a:r>
            <a:r>
              <a:rPr lang="en-US" altLang="en-US" sz="2600" dirty="0"/>
              <a:t> </a:t>
            </a:r>
            <a:r>
              <a:rPr lang="en-US" altLang="en-US" sz="2600" dirty="0" err="1"/>
              <a:t>và</a:t>
            </a:r>
            <a:r>
              <a:rPr lang="en-US" altLang="en-US" sz="2600" dirty="0"/>
              <a:t> </a:t>
            </a:r>
            <a:r>
              <a:rPr lang="en-US" altLang="en-US" sz="2600" dirty="0" err="1"/>
              <a:t>công</a:t>
            </a:r>
            <a:r>
              <a:rPr lang="en-US" altLang="en-US" sz="2600" dirty="0"/>
              <a:t> </a:t>
            </a:r>
            <a:r>
              <a:rPr lang="en-US" altLang="en-US" sz="2600" dirty="0" err="1"/>
              <a:t>nghệ</a:t>
            </a:r>
            <a:r>
              <a:rPr lang="en-US" altLang="en-US" sz="2600" dirty="0"/>
              <a:t> </a:t>
            </a:r>
            <a:r>
              <a:rPr lang="en-US" altLang="en-US" sz="2600" dirty="0" err="1"/>
              <a:t>để</a:t>
            </a:r>
            <a:r>
              <a:rPr lang="en-US" altLang="en-US" sz="2600" dirty="0"/>
              <a:t> </a:t>
            </a:r>
            <a:r>
              <a:rPr lang="en-US" altLang="en-US" sz="2600" dirty="0" err="1"/>
              <a:t>tạo</a:t>
            </a:r>
            <a:r>
              <a:rPr lang="en-US" altLang="en-US" sz="2600" dirty="0"/>
              <a:t> </a:t>
            </a:r>
            <a:r>
              <a:rPr lang="en-US" altLang="en-US" sz="2600" dirty="0" err="1"/>
              <a:t>ra</a:t>
            </a:r>
            <a:r>
              <a:rPr lang="en-US" altLang="en-US" sz="2600" dirty="0"/>
              <a:t> </a:t>
            </a:r>
            <a:r>
              <a:rPr lang="en-US" altLang="en-US" sz="2600" dirty="0" err="1"/>
              <a:t>các</a:t>
            </a:r>
            <a:r>
              <a:rPr lang="en-US" altLang="en-US" sz="2600" dirty="0"/>
              <a:t> </a:t>
            </a:r>
            <a:r>
              <a:rPr lang="en-US" altLang="en-US" sz="2600" dirty="0" err="1"/>
              <a:t>máy</a:t>
            </a:r>
            <a:r>
              <a:rPr lang="en-US" altLang="en-US" sz="2600" dirty="0"/>
              <a:t> </a:t>
            </a:r>
            <a:r>
              <a:rPr lang="en-US" altLang="en-US" sz="2600" dirty="0" err="1"/>
              <a:t>thông</a:t>
            </a:r>
            <a:r>
              <a:rPr lang="en-US" altLang="en-US" sz="2600" dirty="0"/>
              <a:t> minh (</a:t>
            </a:r>
            <a:r>
              <a:rPr lang="en-US" altLang="en-US" sz="2600" dirty="0" err="1"/>
              <a:t>các</a:t>
            </a:r>
            <a:r>
              <a:rPr lang="en-US" altLang="en-US" sz="2600" dirty="0"/>
              <a:t> </a:t>
            </a:r>
            <a:r>
              <a:rPr lang="en-US" altLang="en-US" sz="2600" dirty="0" err="1"/>
              <a:t>chương</a:t>
            </a:r>
            <a:r>
              <a:rPr lang="en-US" altLang="en-US" sz="2600" dirty="0"/>
              <a:t> </a:t>
            </a:r>
            <a:r>
              <a:rPr lang="en-US" altLang="en-US" sz="2600" dirty="0" err="1"/>
              <a:t>trình</a:t>
            </a:r>
            <a:r>
              <a:rPr lang="en-US" altLang="en-US" sz="2600" dirty="0"/>
              <a:t> </a:t>
            </a:r>
            <a:r>
              <a:rPr lang="en-US" altLang="en-US" sz="2600" dirty="0" err="1"/>
              <a:t>máy</a:t>
            </a:r>
            <a:r>
              <a:rPr lang="en-US" altLang="en-US" sz="2600" dirty="0"/>
              <a:t> </a:t>
            </a:r>
            <a:r>
              <a:rPr lang="en-US" altLang="en-US" sz="2600" dirty="0" err="1"/>
              <a:t>tính</a:t>
            </a:r>
            <a:r>
              <a:rPr lang="en-US" altLang="en-US" sz="2600" dirty="0"/>
              <a:t> </a:t>
            </a:r>
            <a:r>
              <a:rPr lang="en-US" altLang="en-US" sz="2600" dirty="0" err="1"/>
              <a:t>thông</a:t>
            </a:r>
            <a:r>
              <a:rPr lang="en-US" altLang="en-US" sz="2600" dirty="0"/>
              <a:t> minh).</a:t>
            </a:r>
          </a:p>
          <a:p>
            <a:pPr>
              <a:lnSpc>
                <a:spcPct val="150000"/>
              </a:lnSpc>
            </a:pPr>
            <a:r>
              <a:rPr lang="en-US" altLang="en-US" sz="2600" dirty="0" err="1"/>
              <a:t>Liên</a:t>
            </a:r>
            <a:r>
              <a:rPr lang="en-US" altLang="en-US" sz="2600" dirty="0"/>
              <a:t> </a:t>
            </a:r>
            <a:r>
              <a:rPr lang="en-US" altLang="en-US" sz="2600" dirty="0" err="1"/>
              <a:t>quan</a:t>
            </a:r>
            <a:r>
              <a:rPr lang="en-US" altLang="en-US" sz="2600" dirty="0"/>
              <a:t> </a:t>
            </a:r>
            <a:r>
              <a:rPr lang="en-US" altLang="en-US" sz="2600" dirty="0" err="1"/>
              <a:t>đến</a:t>
            </a:r>
            <a:r>
              <a:rPr lang="en-US" altLang="en-US" sz="2600" dirty="0"/>
              <a:t> </a:t>
            </a:r>
            <a:r>
              <a:rPr lang="en-US" altLang="en-US" sz="2600" dirty="0" err="1"/>
              <a:t>việc</a:t>
            </a:r>
            <a:r>
              <a:rPr lang="en-US" altLang="en-US" sz="2600" dirty="0"/>
              <a:t> </a:t>
            </a:r>
            <a:r>
              <a:rPr lang="en-US" altLang="en-US" sz="2600" dirty="0" err="1"/>
              <a:t>sử</a:t>
            </a:r>
            <a:r>
              <a:rPr lang="en-US" altLang="en-US" sz="2600" dirty="0"/>
              <a:t> </a:t>
            </a:r>
            <a:r>
              <a:rPr lang="en-US" altLang="en-US" sz="2600" dirty="0" err="1"/>
              <a:t>dụng</a:t>
            </a:r>
            <a:r>
              <a:rPr lang="en-US" altLang="en-US" sz="2600" dirty="0"/>
              <a:t> </a:t>
            </a:r>
            <a:r>
              <a:rPr lang="en-US" altLang="en-US" sz="2600" dirty="0" err="1"/>
              <a:t>máy</a:t>
            </a:r>
            <a:r>
              <a:rPr lang="en-US" altLang="en-US" sz="2600" dirty="0"/>
              <a:t> </a:t>
            </a:r>
            <a:r>
              <a:rPr lang="en-US" altLang="en-US" sz="2600" dirty="0" err="1"/>
              <a:t>tính</a:t>
            </a:r>
            <a:r>
              <a:rPr lang="en-US" altLang="en-US" sz="2600" dirty="0"/>
              <a:t> </a:t>
            </a:r>
            <a:r>
              <a:rPr lang="en-US" altLang="en-US" sz="2600" dirty="0" err="1"/>
              <a:t>để</a:t>
            </a:r>
            <a:r>
              <a:rPr lang="en-US" altLang="en-US" sz="2600" dirty="0"/>
              <a:t> </a:t>
            </a:r>
            <a:r>
              <a:rPr lang="en-US" altLang="en-US" sz="2600" dirty="0" err="1"/>
              <a:t>hiểu</a:t>
            </a:r>
            <a:r>
              <a:rPr lang="en-US" altLang="en-US" sz="2600" dirty="0"/>
              <a:t> </a:t>
            </a:r>
            <a:r>
              <a:rPr lang="en-US" altLang="en-US" sz="2600" dirty="0" err="1"/>
              <a:t>trí</a:t>
            </a:r>
            <a:r>
              <a:rPr lang="en-US" altLang="en-US" sz="2600" dirty="0"/>
              <a:t> </a:t>
            </a:r>
            <a:r>
              <a:rPr lang="en-US" altLang="en-US" sz="2600" dirty="0" err="1"/>
              <a:t>thông</a:t>
            </a:r>
            <a:r>
              <a:rPr lang="en-US" altLang="en-US" sz="2600" dirty="0"/>
              <a:t> minh </a:t>
            </a:r>
            <a:r>
              <a:rPr lang="en-US" altLang="en-US" sz="2600" dirty="0" err="1"/>
              <a:t>của</a:t>
            </a:r>
            <a:r>
              <a:rPr lang="en-US" altLang="en-US" sz="2600" dirty="0"/>
              <a:t> con </a:t>
            </a:r>
            <a:r>
              <a:rPr lang="en-US" altLang="en-US" sz="2600" dirty="0" err="1"/>
              <a:t>người</a:t>
            </a:r>
            <a:r>
              <a:rPr lang="en-US" altLang="en-US" sz="2600" dirty="0"/>
              <a:t> (</a:t>
            </a:r>
            <a:r>
              <a:rPr lang="en-US" altLang="en-US" sz="2600" dirty="0" err="1"/>
              <a:t>tư</a:t>
            </a:r>
            <a:r>
              <a:rPr lang="en-US" altLang="en-US" sz="2600" dirty="0"/>
              <a:t> </a:t>
            </a:r>
            <a:r>
              <a:rPr lang="en-US" altLang="en-US" sz="2600" dirty="0" err="1"/>
              <a:t>duy</a:t>
            </a:r>
            <a:r>
              <a:rPr lang="en-US" altLang="en-US" sz="2600" dirty="0"/>
              <a:t> </a:t>
            </a:r>
            <a:r>
              <a:rPr lang="en-US" altLang="en-US" sz="2600" dirty="0" err="1"/>
              <a:t>của</a:t>
            </a:r>
            <a:r>
              <a:rPr lang="en-US" altLang="en-US" sz="2600" dirty="0"/>
              <a:t> con </a:t>
            </a:r>
            <a:r>
              <a:rPr lang="en-US" altLang="en-US" sz="2600" dirty="0" err="1"/>
              <a:t>người</a:t>
            </a:r>
            <a:r>
              <a:rPr lang="en-US" altLang="en-US" sz="2600" dirty="0"/>
              <a:t>): </a:t>
            </a:r>
            <a:r>
              <a:rPr lang="en-US" altLang="en-US" sz="2600" dirty="0" err="1"/>
              <a:t>Xây</a:t>
            </a:r>
            <a:r>
              <a:rPr lang="en-US" altLang="en-US" sz="2600" dirty="0"/>
              <a:t> </a:t>
            </a:r>
            <a:r>
              <a:rPr lang="en-US" altLang="en-US" sz="2600" dirty="0" err="1"/>
              <a:t>dựng</a:t>
            </a:r>
            <a:r>
              <a:rPr lang="en-US" altLang="en-US" sz="2600" dirty="0"/>
              <a:t> </a:t>
            </a:r>
            <a:r>
              <a:rPr lang="en-US" altLang="en-US" sz="2600" dirty="0" err="1"/>
              <a:t>và</a:t>
            </a:r>
            <a:r>
              <a:rPr lang="en-US" altLang="en-US" sz="2600" dirty="0"/>
              <a:t> </a:t>
            </a:r>
            <a:r>
              <a:rPr lang="en-US" altLang="en-US" sz="2600" dirty="0" err="1"/>
              <a:t>hiểu</a:t>
            </a:r>
            <a:r>
              <a:rPr lang="en-US" altLang="en-US" sz="2600" dirty="0"/>
              <a:t> </a:t>
            </a:r>
            <a:r>
              <a:rPr lang="en-US" altLang="en-US" sz="2600" dirty="0" err="1"/>
              <a:t>các</a:t>
            </a:r>
            <a:r>
              <a:rPr lang="en-US" altLang="en-US" sz="2600" dirty="0"/>
              <a:t> </a:t>
            </a:r>
            <a:r>
              <a:rPr lang="en-US" altLang="en-US" sz="2600" dirty="0" err="1"/>
              <a:t>thực</a:t>
            </a:r>
            <a:r>
              <a:rPr lang="en-US" altLang="en-US" sz="2600" dirty="0"/>
              <a:t> </a:t>
            </a:r>
            <a:r>
              <a:rPr lang="en-US" altLang="en-US" sz="2600" dirty="0" err="1"/>
              <a:t>thể</a:t>
            </a:r>
            <a:r>
              <a:rPr lang="en-US" altLang="en-US" sz="2600" dirty="0"/>
              <a:t> hay </a:t>
            </a:r>
            <a:r>
              <a:rPr lang="en-US" altLang="en-US" sz="2600" dirty="0" err="1"/>
              <a:t>các</a:t>
            </a:r>
            <a:r>
              <a:rPr lang="en-US" altLang="en-US" sz="2600" dirty="0"/>
              <a:t> </a:t>
            </a:r>
            <a:r>
              <a:rPr lang="en-US" altLang="en-US" sz="2600" dirty="0" err="1"/>
              <a:t>tác</a:t>
            </a:r>
            <a:r>
              <a:rPr lang="en-US" altLang="en-US" sz="2600" dirty="0"/>
              <a:t> </a:t>
            </a:r>
            <a:r>
              <a:rPr lang="en-US" altLang="en-US" sz="2600" dirty="0" err="1"/>
              <a:t>nhân</a:t>
            </a:r>
            <a:r>
              <a:rPr lang="en-US" altLang="en-US" sz="2600" dirty="0"/>
              <a:t> </a:t>
            </a:r>
            <a:r>
              <a:rPr lang="en-US" altLang="en-US" sz="2600" dirty="0" err="1"/>
              <a:t>thông</a:t>
            </a:r>
            <a:r>
              <a:rPr lang="en-US" altLang="en-US" sz="2600" dirty="0"/>
              <a:t> minh.</a:t>
            </a:r>
          </a:p>
        </p:txBody>
      </p:sp>
      <p:sp>
        <p:nvSpPr>
          <p:cNvPr id="4" name="Slide Number Placeholder 3"/>
          <p:cNvSpPr>
            <a:spLocks noGrp="1"/>
          </p:cNvSpPr>
          <p:nvPr>
            <p:ph type="sldNum" sz="quarter" idx="12"/>
          </p:nvPr>
        </p:nvSpPr>
        <p:spPr/>
        <p:txBody>
          <a:bodyPr/>
          <a:lstStyle/>
          <a:p>
            <a:fld id="{10871DB6-417F-4D7C-A3D8-3DCCA25BFC27}" type="slidenum">
              <a:rPr lang="en-US" smtClean="0"/>
              <a:t>7</a:t>
            </a:fld>
            <a:endParaRPr lang="en-US"/>
          </a:p>
        </p:txBody>
      </p:sp>
    </p:spTree>
    <p:extLst>
      <p:ext uri="{BB962C8B-B14F-4D97-AF65-F5344CB8AC3E}">
        <p14:creationId xmlns:p14="http://schemas.microsoft.com/office/powerpoint/2010/main" val="389960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AI</a:t>
            </a:r>
            <a:endParaRPr lang="en-GB" dirty="0"/>
          </a:p>
        </p:txBody>
      </p:sp>
      <p:sp>
        <p:nvSpPr>
          <p:cNvPr id="3" name="Content Placeholder 2"/>
          <p:cNvSpPr>
            <a:spLocks noGrp="1"/>
          </p:cNvSpPr>
          <p:nvPr>
            <p:ph idx="1"/>
          </p:nvPr>
        </p:nvSpPr>
        <p:spPr>
          <a:xfrm>
            <a:off x="609600" y="1676400"/>
            <a:ext cx="8134350" cy="4575175"/>
          </a:xfrm>
        </p:spPr>
        <p:txBody>
          <a:bodyPr>
            <a:normAutofit/>
          </a:bodyPr>
          <a:lstStyle/>
          <a:p>
            <a:pPr>
              <a:lnSpc>
                <a:spcPct val="150000"/>
              </a:lnSpc>
            </a:pPr>
            <a:r>
              <a:rPr lang="vi-VN" sz="2400" dirty="0"/>
              <a:t>Xây dựng lý thuyết về </a:t>
            </a:r>
            <a:r>
              <a:rPr lang="en-US" sz="2400" dirty="0" err="1"/>
              <a:t>sự</a:t>
            </a:r>
            <a:r>
              <a:rPr lang="en-US" sz="2400" dirty="0"/>
              <a:t> </a:t>
            </a:r>
            <a:r>
              <a:rPr lang="vi-VN" sz="2400" dirty="0"/>
              <a:t>thông minh để giải thích các hoạt động thông minh</a:t>
            </a:r>
            <a:r>
              <a:rPr lang="en-US" sz="2400" dirty="0"/>
              <a:t>.</a:t>
            </a:r>
            <a:endParaRPr lang="vi-VN" sz="2400" dirty="0"/>
          </a:p>
          <a:p>
            <a:pPr>
              <a:lnSpc>
                <a:spcPct val="150000"/>
              </a:lnSpc>
            </a:pPr>
            <a:r>
              <a:rPr lang="vi-VN" sz="2400" dirty="0"/>
              <a:t>Tìm hiểu cơ chế sự thông minh của con người </a:t>
            </a:r>
            <a:endParaRPr lang="en-US" sz="2400" dirty="0"/>
          </a:p>
          <a:p>
            <a:pPr lvl="1">
              <a:lnSpc>
                <a:spcPct val="150000"/>
              </a:lnSpc>
              <a:buFont typeface="Wingdings" panose="05000000000000000000" pitchFamily="2" charset="2"/>
              <a:buChar char="ü"/>
            </a:pPr>
            <a:r>
              <a:rPr lang="vi-VN" sz="2200" dirty="0"/>
              <a:t>Cơ chế lưu trữ tri thức </a:t>
            </a:r>
            <a:endParaRPr lang="en-US" sz="2200" dirty="0"/>
          </a:p>
          <a:p>
            <a:pPr lvl="1">
              <a:lnSpc>
                <a:spcPct val="150000"/>
              </a:lnSpc>
              <a:buFont typeface="Wingdings" panose="05000000000000000000" pitchFamily="2" charset="2"/>
              <a:buChar char="ü"/>
            </a:pPr>
            <a:r>
              <a:rPr lang="vi-VN" sz="2200" dirty="0"/>
              <a:t>Cơ chế khai thác tri thức</a:t>
            </a:r>
          </a:p>
          <a:p>
            <a:pPr>
              <a:lnSpc>
                <a:spcPct val="150000"/>
              </a:lnSpc>
            </a:pPr>
            <a:r>
              <a:rPr lang="vi-VN" sz="2400" dirty="0"/>
              <a:t>Xây dựng cơ chế hiện thực sự thông minh</a:t>
            </a:r>
            <a:r>
              <a:rPr lang="en-US" sz="2400" dirty="0"/>
              <a:t>.</a:t>
            </a:r>
            <a:endParaRPr lang="vi-VN" sz="2400" dirty="0"/>
          </a:p>
          <a:p>
            <a:pPr>
              <a:lnSpc>
                <a:spcPct val="150000"/>
              </a:lnSpc>
            </a:pPr>
            <a:r>
              <a:rPr lang="vi-VN" sz="2400" dirty="0"/>
              <a:t>Áp dụng các hiểu biết này vào các máy móc phục vụ con người</a:t>
            </a:r>
            <a:r>
              <a:rPr lang="en-US" sz="2400" dirty="0"/>
              <a:t>.</a:t>
            </a:r>
            <a:endParaRPr lang="en-GB" sz="2400" dirty="0"/>
          </a:p>
        </p:txBody>
      </p:sp>
      <p:sp>
        <p:nvSpPr>
          <p:cNvPr id="4" name="Slide Number Placeholder 3"/>
          <p:cNvSpPr>
            <a:spLocks noGrp="1"/>
          </p:cNvSpPr>
          <p:nvPr>
            <p:ph type="sldNum" sz="quarter" idx="12"/>
          </p:nvPr>
        </p:nvSpPr>
        <p:spPr/>
        <p:txBody>
          <a:bodyPr/>
          <a:lstStyle/>
          <a:p>
            <a:fld id="{10871DB6-417F-4D7C-A3D8-3DCCA25BFC27}" type="slidenum">
              <a:rPr lang="en-US" smtClean="0"/>
              <a:t>8</a:t>
            </a:fld>
            <a:endParaRPr lang="en-US"/>
          </a:p>
        </p:txBody>
      </p:sp>
    </p:spTree>
    <p:extLst>
      <p:ext uri="{BB962C8B-B14F-4D97-AF65-F5344CB8AC3E}">
        <p14:creationId xmlns:p14="http://schemas.microsoft.com/office/powerpoint/2010/main" val="3014304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t>
            </a:r>
            <a:r>
              <a:rPr lang="en-US" dirty="0" err="1"/>
              <a:t>của</a:t>
            </a:r>
            <a:r>
              <a:rPr lang="en-US" dirty="0"/>
              <a:t> AI</a:t>
            </a:r>
            <a:endParaRPr lang="en-GB" dirty="0"/>
          </a:p>
        </p:txBody>
      </p:sp>
      <p:sp>
        <p:nvSpPr>
          <p:cNvPr id="3" name="Content Placeholder 2"/>
          <p:cNvSpPr>
            <a:spLocks noGrp="1"/>
          </p:cNvSpPr>
          <p:nvPr>
            <p:ph idx="1"/>
          </p:nvPr>
        </p:nvSpPr>
        <p:spPr>
          <a:xfrm>
            <a:off x="628650" y="1825625"/>
            <a:ext cx="8286750" cy="4351338"/>
          </a:xfrm>
        </p:spPr>
        <p:txBody>
          <a:bodyPr>
            <a:normAutofit/>
          </a:bodyPr>
          <a:lstStyle/>
          <a:p>
            <a:pPr>
              <a:lnSpc>
                <a:spcPct val="150000"/>
              </a:lnSpc>
            </a:pPr>
            <a:r>
              <a:rPr lang="en-US" sz="2400" dirty="0"/>
              <a:t>N</a:t>
            </a:r>
            <a:r>
              <a:rPr lang="vi-VN" sz="2400" dirty="0"/>
              <a:t>ghiên cứu về cách hành xử thông minh (intellgent behaviour) bao gồm: thu thập, lưu trữ tri thức, suy </a:t>
            </a:r>
            <a:r>
              <a:rPr lang="en-US" sz="2400" dirty="0" err="1" smtClean="0"/>
              <a:t>diễn</a:t>
            </a:r>
            <a:r>
              <a:rPr lang="vi-VN" sz="2400" dirty="0" smtClean="0"/>
              <a:t>, </a:t>
            </a:r>
            <a:r>
              <a:rPr lang="vi-VN" sz="2400" dirty="0"/>
              <a:t>hoạt động và kỹ năng.</a:t>
            </a:r>
          </a:p>
          <a:p>
            <a:pPr>
              <a:lnSpc>
                <a:spcPct val="150000"/>
              </a:lnSpc>
            </a:pPr>
            <a:r>
              <a:rPr lang="vi-VN" sz="2400" dirty="0"/>
              <a:t>Đối tượng nghiên cứu là các “</a:t>
            </a:r>
            <a:r>
              <a:rPr lang="vi-VN" sz="2400" dirty="0">
                <a:solidFill>
                  <a:srgbClr val="FF0000"/>
                </a:solidFill>
              </a:rPr>
              <a:t>hành xử thông minh</a:t>
            </a:r>
            <a:r>
              <a:rPr lang="vi-VN" sz="2400" dirty="0"/>
              <a:t>” chứ không phải là “sự thông minh”.</a:t>
            </a:r>
          </a:p>
        </p:txBody>
      </p:sp>
      <p:sp>
        <p:nvSpPr>
          <p:cNvPr id="4" name="Slide Number Placeholder 3"/>
          <p:cNvSpPr>
            <a:spLocks noGrp="1"/>
          </p:cNvSpPr>
          <p:nvPr>
            <p:ph type="sldNum" sz="quarter" idx="12"/>
          </p:nvPr>
        </p:nvSpPr>
        <p:spPr/>
        <p:txBody>
          <a:bodyPr/>
          <a:lstStyle/>
          <a:p>
            <a:fld id="{10871DB6-417F-4D7C-A3D8-3DCCA25BFC27}" type="slidenum">
              <a:rPr lang="en-US" smtClean="0"/>
              <a:t>9</a:t>
            </a:fld>
            <a:endParaRPr lang="en-US"/>
          </a:p>
        </p:txBody>
      </p:sp>
    </p:spTree>
    <p:extLst>
      <p:ext uri="{BB962C8B-B14F-4D97-AF65-F5344CB8AC3E}">
        <p14:creationId xmlns:p14="http://schemas.microsoft.com/office/powerpoint/2010/main" val="260168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3771</TotalTime>
  <Words>3891</Words>
  <Application>Microsoft Office PowerPoint</Application>
  <PresentationFormat>On-screen Show (4:3)</PresentationFormat>
  <Paragraphs>433</Paragraphs>
  <Slides>55</Slides>
  <Notes>48</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Chart</vt:lpstr>
      <vt:lpstr>PowerPoint Presentation</vt:lpstr>
      <vt:lpstr>Chương 1. Giới thiệu về TTNT</vt:lpstr>
      <vt:lpstr>1. Trí tuệ nhân tạo là gì? Intelligence?</vt:lpstr>
      <vt:lpstr>Intelligence?</vt:lpstr>
      <vt:lpstr>Intelligence bao gồm gì?</vt:lpstr>
      <vt:lpstr>Intelligence bao gồm gì?</vt:lpstr>
      <vt:lpstr>Trí tuệ nhân tạo (Artificial Intelligence)?</vt:lpstr>
      <vt:lpstr>Mục tiêu của AI</vt:lpstr>
      <vt:lpstr>Đối tượng nghiên cứu của AI</vt:lpstr>
      <vt:lpstr>Đối tượng nghiên cứu của AI</vt:lpstr>
      <vt:lpstr>Các lĩnh vực liên quan đến AI</vt:lpstr>
      <vt:lpstr>Các lĩnh vực liên quan đến AI</vt:lpstr>
      <vt:lpstr>2. History of AI</vt:lpstr>
      <vt:lpstr>History of AI</vt:lpstr>
      <vt:lpstr>History of AI</vt:lpstr>
      <vt:lpstr>History of AI</vt:lpstr>
      <vt:lpstr>History of AI</vt:lpstr>
      <vt:lpstr>PowerPoint Presentation</vt:lpstr>
      <vt:lpstr>Những thành công tiêu biểu</vt:lpstr>
      <vt:lpstr>Những thành công tiêu biểu</vt:lpstr>
      <vt:lpstr>Những thành công tiêu biểu</vt:lpstr>
      <vt:lpstr>Ví dụ: Cuộc thi thách thức DARPA</vt:lpstr>
      <vt:lpstr>Ví dụ: Cuộc thi thách thức DARPA</vt:lpstr>
      <vt:lpstr>PowerPoint Presentation</vt:lpstr>
      <vt:lpstr>PowerPoint Presentation</vt:lpstr>
      <vt:lpstr>PowerPoint Presentation</vt:lpstr>
      <vt:lpstr>2004: Barstow, CA, to Primm, NV</vt:lpstr>
      <vt:lpstr>2005 Semi-Finalists: 43 Teams</vt:lpstr>
      <vt:lpstr>PowerPoint Presentation</vt:lpstr>
      <vt:lpstr>Máy tính thông minh HAL</vt:lpstr>
      <vt:lpstr>Máy tính thông minh HAL</vt:lpstr>
      <vt:lpstr>Những gì có thể được bao gồm trong việc xây dựng một máy tính như HAL?</vt:lpstr>
      <vt:lpstr>3. Đối tượng nghiên cứu Có thể xây dựng phần cứng phức tạp như bộ não?</vt:lpstr>
      <vt:lpstr>Có thể xây dựng phần cứng phức tạp như bộ não?</vt:lpstr>
      <vt:lpstr>Có thể xây dựng phần cứng phức tạp như bộ não?</vt:lpstr>
      <vt:lpstr>Máy tính chơi cờ có thể đánh bại con người?</vt:lpstr>
      <vt:lpstr>Máy tính có thể nói chuyện?</vt:lpstr>
      <vt:lpstr>Máy tính có thể nói chuyện?</vt:lpstr>
      <vt:lpstr>Máy tính có thể nhận dạng giọng nói?</vt:lpstr>
      <vt:lpstr>Máy tính có thể nhận dạng giọng nói?</vt:lpstr>
      <vt:lpstr>Máy tính có thể hiểu giọng nói?</vt:lpstr>
      <vt:lpstr>Máy tính có thể học và thích nghi?</vt:lpstr>
      <vt:lpstr>Máy tính có thể nhìn thấy?</vt:lpstr>
      <vt:lpstr>Máy tính có thể đưa ra kế hoạch và quyết định tối ưu?</vt:lpstr>
      <vt:lpstr>Máy tính có thể đưa ra kế hoạch và quyết định tối ưu?</vt:lpstr>
      <vt:lpstr>4. Các lãnh vực áp dụng Trạng thái của các hệ thống AI trong thực tế</vt:lpstr>
      <vt:lpstr>Trạng thái của các hệ thống AI trong thực tế</vt:lpstr>
      <vt:lpstr>Các hệ thống thông minh trong cuộc sống</vt:lpstr>
      <vt:lpstr>Các hệ thống thông minh trong cuộc sống</vt:lpstr>
      <vt:lpstr>Dịch máy</vt:lpstr>
      <vt:lpstr>Dịch máy</vt:lpstr>
      <vt:lpstr>AI?</vt:lpstr>
      <vt:lpstr>AI?</vt:lpstr>
      <vt:lpstr>AI?</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Minh-Thai Tran</dc:creator>
  <cp:lastModifiedBy>USER</cp:lastModifiedBy>
  <cp:revision>370</cp:revision>
  <cp:lastPrinted>2020-09-05T11:16:25Z</cp:lastPrinted>
  <dcterms:created xsi:type="dcterms:W3CDTF">2010-12-24T02:50:35Z</dcterms:created>
  <dcterms:modified xsi:type="dcterms:W3CDTF">2020-09-08T23:40:03Z</dcterms:modified>
</cp:coreProperties>
</file>