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31" r:id="rId3"/>
    <p:sldId id="353" r:id="rId4"/>
    <p:sldId id="359" r:id="rId5"/>
    <p:sldId id="360" r:id="rId6"/>
    <p:sldId id="361" r:id="rId7"/>
    <p:sldId id="362" r:id="rId8"/>
    <p:sldId id="363" r:id="rId9"/>
    <p:sldId id="414" r:id="rId10"/>
    <p:sldId id="428" r:id="rId11"/>
    <p:sldId id="372" r:id="rId12"/>
    <p:sldId id="429" r:id="rId13"/>
    <p:sldId id="415" r:id="rId14"/>
    <p:sldId id="365" r:id="rId15"/>
    <p:sldId id="366" r:id="rId16"/>
    <p:sldId id="339" r:id="rId17"/>
    <p:sldId id="379" r:id="rId18"/>
    <p:sldId id="340" r:id="rId19"/>
    <p:sldId id="373" r:id="rId20"/>
    <p:sldId id="374" r:id="rId21"/>
    <p:sldId id="375" r:id="rId22"/>
    <p:sldId id="376" r:id="rId23"/>
    <p:sldId id="377" r:id="rId24"/>
    <p:sldId id="378" r:id="rId25"/>
    <p:sldId id="382" r:id="rId26"/>
    <p:sldId id="383" r:id="rId27"/>
    <p:sldId id="423" r:id="rId28"/>
    <p:sldId id="422" r:id="rId29"/>
    <p:sldId id="424" r:id="rId30"/>
    <p:sldId id="425" r:id="rId31"/>
    <p:sldId id="426" r:id="rId32"/>
    <p:sldId id="384" r:id="rId33"/>
    <p:sldId id="430"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91166" autoAdjust="0"/>
  </p:normalViewPr>
  <p:slideViewPr>
    <p:cSldViewPr snapToGrid="0">
      <p:cViewPr>
        <p:scale>
          <a:sx n="74" d="100"/>
          <a:sy n="74" d="100"/>
        </p:scale>
        <p:origin x="-528" y="198"/>
      </p:cViewPr>
      <p:guideLst>
        <p:guide orient="horz" pos="2160"/>
        <p:guide pos="3840"/>
      </p:guideLst>
    </p:cSldViewPr>
  </p:slideViewPr>
  <p:notesTextViewPr>
    <p:cViewPr>
      <p:scale>
        <a:sx n="1" d="1"/>
        <a:sy n="1" d="1"/>
      </p:scale>
      <p:origin x="0" y="0"/>
    </p:cViewPr>
  </p:notesTextViewPr>
  <p:sorterViewPr>
    <p:cViewPr>
      <p:scale>
        <a:sx n="100" d="100"/>
        <a:sy n="100" d="100"/>
      </p:scale>
      <p:origin x="0" y="12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69C3E-F4B5-4F71-A194-27DEFC0E5C33}" type="datetimeFigureOut">
              <a:rPr lang="en-US" smtClean="0"/>
              <a:t>04-Sep-20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D4DAA-E883-424B-A0C1-FFDA97ABCA66}" type="slidenum">
              <a:rPr lang="en-US" smtClean="0"/>
              <a:t>‹#›</a:t>
            </a:fld>
            <a:endParaRPr lang="en-US"/>
          </a:p>
        </p:txBody>
      </p:sp>
    </p:spTree>
    <p:extLst>
      <p:ext uri="{BB962C8B-B14F-4D97-AF65-F5344CB8AC3E}">
        <p14:creationId xmlns:p14="http://schemas.microsoft.com/office/powerpoint/2010/main" val="380140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eaLnBrk="1" hangingPunct="1"/>
            <a:fld id="{24019627-2F9F-4591-81B7-D6AA010D6A0F}"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8539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Thuật giải AKT mở rộng AT bằng cách sử dụng thêm thông tin ước lượng h’. Độ tốt của một trạng thái f là tổng của hai hàm g và h’.</a:t>
            </a:r>
          </a:p>
        </p:txBody>
      </p:sp>
      <p:sp>
        <p:nvSpPr>
          <p:cNvPr id="4" name="Slide Number Placeholder 3"/>
          <p:cNvSpPr>
            <a:spLocks noGrp="1"/>
          </p:cNvSpPr>
          <p:nvPr>
            <p:ph type="sldNum" sz="quarter" idx="5"/>
          </p:nvPr>
        </p:nvSpPr>
        <p:spPr/>
        <p:txBody>
          <a:bodyPr/>
          <a:lstStyle/>
          <a:p>
            <a:fld id="{111D4DAA-E883-424B-A0C1-FFDA97ABCA66}" type="slidenum">
              <a:rPr lang="en-US" smtClean="0"/>
              <a:t>23</a:t>
            </a:fld>
            <a:endParaRPr lang="en-US"/>
          </a:p>
        </p:txBody>
      </p:sp>
    </p:spTree>
    <p:extLst>
      <p:ext uri="{BB962C8B-B14F-4D97-AF65-F5344CB8AC3E}">
        <p14:creationId xmlns:p14="http://schemas.microsoft.com/office/powerpoint/2010/main" val="5297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A* là một phiên bản đặc biệt của AKT áp dụng cho trường hợp đồ thị. Thuật giải A* có sử dụng thêm tập hợp CLOSE để lưu trữ những trường hợp đã được xét đến. A* mở rộng AKT bằng cách bổ sung cách giải quyết trường hợp khi "mở" một nút mà nút này đã có sẵn trong OPEN hoặc CLOSE. Khi xét đến một trạng thái Ti bên cạnh việc lưu trữ 3 giá trị cơ bản g,h’, f’ để phản ánh độ tốt của trạng thái đó, A* còn lưu trữ thêm hai thông số sau :</a:t>
            </a:r>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24</a:t>
            </a:fld>
            <a:endParaRPr lang="en-US"/>
          </a:p>
        </p:txBody>
      </p:sp>
    </p:spTree>
    <p:extLst>
      <p:ext uri="{BB962C8B-B14F-4D97-AF65-F5344CB8AC3E}">
        <p14:creationId xmlns:p14="http://schemas.microsoft.com/office/powerpoint/2010/main" val="239355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 CHỌN K</a:t>
            </a:r>
          </a:p>
        </p:txBody>
      </p:sp>
      <p:sp>
        <p:nvSpPr>
          <p:cNvPr id="4" name="Slide Number Placeholder 3"/>
          <p:cNvSpPr>
            <a:spLocks noGrp="1"/>
          </p:cNvSpPr>
          <p:nvPr>
            <p:ph type="sldNum" sz="quarter" idx="5"/>
          </p:nvPr>
        </p:nvSpPr>
        <p:spPr/>
        <p:txBody>
          <a:bodyPr/>
          <a:lstStyle/>
          <a:p>
            <a:fld id="{111D4DAA-E883-424B-A0C1-FFDA97ABCA66}" type="slidenum">
              <a:rPr lang="en-US" smtClean="0"/>
              <a:t>29</a:t>
            </a:fld>
            <a:endParaRPr lang="en-US"/>
          </a:p>
        </p:txBody>
      </p:sp>
    </p:spTree>
    <p:extLst>
      <p:ext uri="{BB962C8B-B14F-4D97-AF65-F5344CB8AC3E}">
        <p14:creationId xmlns:p14="http://schemas.microsoft.com/office/powerpoint/2010/main" val="881311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 CHỌN I</a:t>
            </a:r>
            <a:endParaRPr lang="en-US" dirty="0"/>
          </a:p>
        </p:txBody>
      </p:sp>
      <p:sp>
        <p:nvSpPr>
          <p:cNvPr id="4" name="Slide Number Placeholder 3"/>
          <p:cNvSpPr>
            <a:spLocks noGrp="1"/>
          </p:cNvSpPr>
          <p:nvPr>
            <p:ph type="sldNum" sz="quarter" idx="10"/>
          </p:nvPr>
        </p:nvSpPr>
        <p:spPr/>
        <p:txBody>
          <a:bodyPr/>
          <a:lstStyle/>
          <a:p>
            <a:fld id="{8C673890-8C1B-4CDA-9EA7-0BB8FF1E523C}" type="slidenum">
              <a:rPr lang="en-US" smtClean="0"/>
              <a:pPr/>
              <a:t>30</a:t>
            </a:fld>
            <a:endParaRPr lang="en-US"/>
          </a:p>
        </p:txBody>
      </p:sp>
    </p:spTree>
    <p:extLst>
      <p:ext uri="{BB962C8B-B14F-4D97-AF65-F5344CB8AC3E}">
        <p14:creationId xmlns:p14="http://schemas.microsoft.com/office/powerpoint/2010/main" val="282303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673890-8C1B-4CDA-9EA7-0BB8FF1E523C}" type="slidenum">
              <a:rPr lang="en-US" smtClean="0"/>
              <a:pPr/>
              <a:t>31</a:t>
            </a:fld>
            <a:endParaRPr lang="en-US"/>
          </a:p>
        </p:txBody>
      </p:sp>
    </p:spTree>
    <p:extLst>
      <p:ext uri="{BB962C8B-B14F-4D97-AF65-F5344CB8AC3E}">
        <p14:creationId xmlns:p14="http://schemas.microsoft.com/office/powerpoint/2010/main" val="319890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eaLnBrk="1" hangingPunct="1"/>
            <a:fld id="{D175296C-DF00-4573-8F2A-E9DC20BAACFE}"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5080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eaLnBrk="1" hangingPunct="1"/>
            <a:fld id="{8CE8DF19-D1C1-42BA-BEC6-B7DCB617835F}"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9281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eaLnBrk="1" hangingPunct="1"/>
            <a:fld id="{6A5D45A3-DB3F-4726-8189-93805E382E78}" type="slidenum">
              <a:rPr lang="en-US" altLang="en-US" sz="1200">
                <a:latin typeface="Times New Roman" panose="02020603050405020304" pitchFamily="18" charset="0"/>
              </a:rPr>
              <a:pPr eaLnBrk="1" hangingPunct="1"/>
              <a:t>8</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en-US" altLang="en-US"/>
              <a:t>Vết dầu loang</a:t>
            </a:r>
          </a:p>
        </p:txBody>
      </p:sp>
    </p:spTree>
    <p:extLst>
      <p:ext uri="{BB962C8B-B14F-4D97-AF65-F5344CB8AC3E}">
        <p14:creationId xmlns:p14="http://schemas.microsoft.com/office/powerpoint/2010/main" val="334330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Nguyên lý h</a:t>
            </a:r>
            <a:r>
              <a:rPr lang="vi-VN"/>
              <a:t>ư</a:t>
            </a:r>
            <a:r>
              <a:rPr lang="en-US"/>
              <a:t>ớng đích. Leo đồi: giống TK sâu nh</a:t>
            </a:r>
            <a:r>
              <a:rPr lang="vi-VN"/>
              <a:t>ư</a:t>
            </a:r>
            <a:r>
              <a:rPr lang="en-US"/>
              <a:t>ng không quay lui. Hàm Heuriistic: </a:t>
            </a:r>
            <a:r>
              <a:rPr lang="vi-VN"/>
              <a:t>ư</a:t>
            </a:r>
            <a:r>
              <a:rPr lang="en-US"/>
              <a:t>ớc l</a:t>
            </a:r>
            <a:r>
              <a:rPr lang="vi-VN"/>
              <a:t>ư</a:t>
            </a:r>
            <a:r>
              <a:rPr lang="en-US"/>
              <a:t>ợng khả năng h</a:t>
            </a:r>
            <a:r>
              <a:rPr lang="vi-VN"/>
              <a:t>ư</a:t>
            </a:r>
            <a:r>
              <a:rPr lang="en-US"/>
              <a:t>ơng đến lời giải</a:t>
            </a:r>
          </a:p>
        </p:txBody>
      </p:sp>
      <p:sp>
        <p:nvSpPr>
          <p:cNvPr id="4" name="Slide Number Placeholder 3"/>
          <p:cNvSpPr>
            <a:spLocks noGrp="1"/>
          </p:cNvSpPr>
          <p:nvPr>
            <p:ph type="sldNum" sz="quarter" idx="5"/>
          </p:nvPr>
        </p:nvSpPr>
        <p:spPr/>
        <p:txBody>
          <a:bodyPr/>
          <a:lstStyle/>
          <a:p>
            <a:fld id="{111D4DAA-E883-424B-A0C1-FFDA97ABCA66}" type="slidenum">
              <a:rPr lang="en-US" smtClean="0"/>
              <a:t>16</a:t>
            </a:fld>
            <a:endParaRPr lang="en-US"/>
          </a:p>
        </p:txBody>
      </p:sp>
    </p:spTree>
    <p:extLst>
      <p:ext uri="{BB962C8B-B14F-4D97-AF65-F5344CB8AC3E}">
        <p14:creationId xmlns:p14="http://schemas.microsoft.com/office/powerpoint/2010/main" val="238867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Tốt nhất? Vd: Ngắn nhất</a:t>
            </a:r>
          </a:p>
        </p:txBody>
      </p:sp>
      <p:sp>
        <p:nvSpPr>
          <p:cNvPr id="4" name="Slide Number Placeholder 3"/>
          <p:cNvSpPr>
            <a:spLocks noGrp="1"/>
          </p:cNvSpPr>
          <p:nvPr>
            <p:ph type="sldNum" sz="quarter" idx="5"/>
          </p:nvPr>
        </p:nvSpPr>
        <p:spPr/>
        <p:txBody>
          <a:bodyPr/>
          <a:lstStyle/>
          <a:p>
            <a:fld id="{111D4DAA-E883-424B-A0C1-FFDA97ABCA66}" type="slidenum">
              <a:rPr lang="en-US" smtClean="0"/>
              <a:t>17</a:t>
            </a:fld>
            <a:endParaRPr lang="en-US"/>
          </a:p>
        </p:txBody>
      </p:sp>
    </p:spTree>
    <p:extLst>
      <p:ext uri="{BB962C8B-B14F-4D97-AF65-F5344CB8AC3E}">
        <p14:creationId xmlns:p14="http://schemas.microsoft.com/office/powerpoint/2010/main" val="55357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Khác với tìm kiếm leo đồi ntn? Leo đồi: Khả năng cao nhất trong số các trạng thái kế tiếp có thể đến từ </a:t>
            </a:r>
            <a:r>
              <a:rPr lang="en-US" b="1"/>
              <a:t>trạng thái hiện tại</a:t>
            </a:r>
          </a:p>
        </p:txBody>
      </p:sp>
      <p:sp>
        <p:nvSpPr>
          <p:cNvPr id="4" name="Slide Number Placeholder 3"/>
          <p:cNvSpPr>
            <a:spLocks noGrp="1"/>
          </p:cNvSpPr>
          <p:nvPr>
            <p:ph type="sldNum" sz="quarter" idx="5"/>
          </p:nvPr>
        </p:nvSpPr>
        <p:spPr/>
        <p:txBody>
          <a:bodyPr/>
          <a:lstStyle/>
          <a:p>
            <a:fld id="{111D4DAA-E883-424B-A0C1-FFDA97ABCA66}" type="slidenum">
              <a:rPr lang="en-US" smtClean="0"/>
              <a:t>20</a:t>
            </a:fld>
            <a:endParaRPr lang="en-US"/>
          </a:p>
        </p:txBody>
      </p:sp>
    </p:spTree>
    <p:extLst>
      <p:ext uri="{BB962C8B-B14F-4D97-AF65-F5344CB8AC3E}">
        <p14:creationId xmlns:p14="http://schemas.microsoft.com/office/powerpoint/2010/main" val="708292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BFS đ</a:t>
            </a:r>
            <a:r>
              <a:rPr lang="vi-VN"/>
              <a:t>ơ</a:t>
            </a:r>
            <a:r>
              <a:rPr lang="en-US"/>
              <a:t>n giản nh</a:t>
            </a:r>
            <a:r>
              <a:rPr lang="vi-VN"/>
              <a:t>ư</a:t>
            </a:r>
            <a:r>
              <a:rPr lang="en-US"/>
              <a:t>ng ít sử dụng đc ngay =&gt; A*</a:t>
            </a:r>
          </a:p>
        </p:txBody>
      </p:sp>
      <p:sp>
        <p:nvSpPr>
          <p:cNvPr id="4" name="Slide Number Placeholder 3"/>
          <p:cNvSpPr>
            <a:spLocks noGrp="1"/>
          </p:cNvSpPr>
          <p:nvPr>
            <p:ph type="sldNum" sz="quarter" idx="5"/>
          </p:nvPr>
        </p:nvSpPr>
        <p:spPr/>
        <p:txBody>
          <a:bodyPr/>
          <a:lstStyle/>
          <a:p>
            <a:fld id="{111D4DAA-E883-424B-A0C1-FFDA97ABCA66}" type="slidenum">
              <a:rPr lang="en-US" smtClean="0"/>
              <a:t>21</a:t>
            </a:fld>
            <a:endParaRPr lang="en-US"/>
          </a:p>
        </p:txBody>
      </p:sp>
    </p:spTree>
    <p:extLst>
      <p:ext uri="{BB962C8B-B14F-4D97-AF65-F5344CB8AC3E}">
        <p14:creationId xmlns:p14="http://schemas.microsoft.com/office/powerpoint/2010/main" val="276331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Thuật giải AT là một phương pháp tìm kiếm theo kiểu BFS với độ tốt của nút là giá trị hàm g – tổng chiều dài con đường đã đi từ trạng thái bắt đầu đến trạng thái hiện tại.</a:t>
            </a:r>
            <a:endParaRPr lang="en-US"/>
          </a:p>
          <a:p>
            <a:r>
              <a:rPr lang="en-US"/>
              <a:t>g: chiều dài quãng d</a:t>
            </a:r>
            <a:r>
              <a:rPr lang="vi-VN"/>
              <a:t>ư</a:t>
            </a:r>
            <a:r>
              <a:rPr lang="en-US"/>
              <a:t>ờng từ trạng thái đầu đén trạng thái hiện tại (chi phí thực sự) </a:t>
            </a:r>
            <a:r>
              <a:rPr lang="en-US" b="1"/>
              <a:t>AT chỉ là thuật toán, vì sao?</a:t>
            </a:r>
          </a:p>
        </p:txBody>
      </p:sp>
      <p:sp>
        <p:nvSpPr>
          <p:cNvPr id="4" name="Slide Number Placeholder 3"/>
          <p:cNvSpPr>
            <a:spLocks noGrp="1"/>
          </p:cNvSpPr>
          <p:nvPr>
            <p:ph type="sldNum" sz="quarter" idx="5"/>
          </p:nvPr>
        </p:nvSpPr>
        <p:spPr/>
        <p:txBody>
          <a:bodyPr/>
          <a:lstStyle/>
          <a:p>
            <a:fld id="{111D4DAA-E883-424B-A0C1-FFDA97ABCA66}" type="slidenum">
              <a:rPr lang="en-US" smtClean="0"/>
              <a:t>22</a:t>
            </a:fld>
            <a:endParaRPr lang="en-US"/>
          </a:p>
        </p:txBody>
      </p:sp>
    </p:spTree>
    <p:extLst>
      <p:ext uri="{BB962C8B-B14F-4D97-AF65-F5344CB8AC3E}">
        <p14:creationId xmlns:p14="http://schemas.microsoft.com/office/powerpoint/2010/main" val="27337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67539-D6AF-4455-BD1D-AC5B5C066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EBAC529-707F-403B-AE21-F4EBF92C4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0F833A9-6814-481B-A583-A64F28838208}"/>
              </a:ext>
            </a:extLst>
          </p:cNvPr>
          <p:cNvSpPr>
            <a:spLocks noGrp="1"/>
          </p:cNvSpPr>
          <p:nvPr>
            <p:ph type="dt" sz="half" idx="10"/>
          </p:nvPr>
        </p:nvSpPr>
        <p:spPr/>
        <p:txBody>
          <a:bodyPr/>
          <a:lstStyle/>
          <a:p>
            <a:fld id="{18CDE2D9-5BEE-45F7-B8FA-6ADA4DAB9D90}" type="datetime1">
              <a:rPr lang="en-US" smtClean="0"/>
              <a:t>04-Sep-20</a:t>
            </a:fld>
            <a:endParaRPr lang="en-US"/>
          </a:p>
        </p:txBody>
      </p:sp>
      <p:sp>
        <p:nvSpPr>
          <p:cNvPr id="5" name="Footer Placeholder 4">
            <a:extLst>
              <a:ext uri="{FF2B5EF4-FFF2-40B4-BE49-F238E27FC236}">
                <a16:creationId xmlns:a16="http://schemas.microsoft.com/office/drawing/2014/main" xmlns="" id="{386DCA53-D08C-419B-9948-AF3AC46E5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380BBE-CB25-4853-A53F-62101384E95B}"/>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212388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AF544-B030-4443-AAED-C43A9EC93E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13A74D-CFE1-4A0B-A63B-11C5402961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ADB0C9-20C1-4E95-91DD-2052FC928A5E}"/>
              </a:ext>
            </a:extLst>
          </p:cNvPr>
          <p:cNvSpPr>
            <a:spLocks noGrp="1"/>
          </p:cNvSpPr>
          <p:nvPr>
            <p:ph type="dt" sz="half" idx="10"/>
          </p:nvPr>
        </p:nvSpPr>
        <p:spPr/>
        <p:txBody>
          <a:bodyPr/>
          <a:lstStyle/>
          <a:p>
            <a:fld id="{103070D1-7AAA-4DE8-B109-7E7B9B4DE2DD}" type="datetime1">
              <a:rPr lang="en-US" smtClean="0"/>
              <a:t>04-Sep-20</a:t>
            </a:fld>
            <a:endParaRPr lang="en-US"/>
          </a:p>
        </p:txBody>
      </p:sp>
      <p:sp>
        <p:nvSpPr>
          <p:cNvPr id="5" name="Footer Placeholder 4">
            <a:extLst>
              <a:ext uri="{FF2B5EF4-FFF2-40B4-BE49-F238E27FC236}">
                <a16:creationId xmlns:a16="http://schemas.microsoft.com/office/drawing/2014/main" xmlns="" id="{F907CA2D-2339-4148-B8BA-933D40870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8A6B83-EAFC-4AEB-8F59-3E98AA41A660}"/>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258873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A78CF27-0D80-4CBE-BF13-921A780F0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E7D979-BD73-4A5C-87C6-A9907C52E3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AB10D2-2463-40F0-A3BE-4F0B45E4E353}"/>
              </a:ext>
            </a:extLst>
          </p:cNvPr>
          <p:cNvSpPr>
            <a:spLocks noGrp="1"/>
          </p:cNvSpPr>
          <p:nvPr>
            <p:ph type="dt" sz="half" idx="10"/>
          </p:nvPr>
        </p:nvSpPr>
        <p:spPr/>
        <p:txBody>
          <a:bodyPr/>
          <a:lstStyle/>
          <a:p>
            <a:fld id="{76A9E4E2-E8E1-47A8-8B90-B013FDADCC6C}" type="datetime1">
              <a:rPr lang="en-US" smtClean="0"/>
              <a:t>04-Sep-20</a:t>
            </a:fld>
            <a:endParaRPr lang="en-US"/>
          </a:p>
        </p:txBody>
      </p:sp>
      <p:sp>
        <p:nvSpPr>
          <p:cNvPr id="5" name="Footer Placeholder 4">
            <a:extLst>
              <a:ext uri="{FF2B5EF4-FFF2-40B4-BE49-F238E27FC236}">
                <a16:creationId xmlns:a16="http://schemas.microsoft.com/office/drawing/2014/main" xmlns="" id="{5D73BF6E-6A0C-44BC-B237-EDF9E39C4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55D184-C205-45F5-9ECC-A3948F84CBBB}"/>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31275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8EA69-79A0-4BDD-BA92-C53B2ED92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2063599-29AB-4CD4-A5D8-CE683DEB6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B67120-618B-4D54-A84E-C0C6ACE25D89}"/>
              </a:ext>
            </a:extLst>
          </p:cNvPr>
          <p:cNvSpPr>
            <a:spLocks noGrp="1"/>
          </p:cNvSpPr>
          <p:nvPr>
            <p:ph type="dt" sz="half" idx="10"/>
          </p:nvPr>
        </p:nvSpPr>
        <p:spPr/>
        <p:txBody>
          <a:bodyPr/>
          <a:lstStyle/>
          <a:p>
            <a:fld id="{B632AAC3-DC70-4F05-B47D-5E55FA89FB61}" type="datetime1">
              <a:rPr lang="en-US" smtClean="0"/>
              <a:t>04-Sep-20</a:t>
            </a:fld>
            <a:endParaRPr lang="en-US"/>
          </a:p>
        </p:txBody>
      </p:sp>
      <p:sp>
        <p:nvSpPr>
          <p:cNvPr id="5" name="Footer Placeholder 4">
            <a:extLst>
              <a:ext uri="{FF2B5EF4-FFF2-40B4-BE49-F238E27FC236}">
                <a16:creationId xmlns:a16="http://schemas.microsoft.com/office/drawing/2014/main" xmlns="" id="{DC9DA792-9480-4037-A68B-5CB326985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A06A3D-F29D-4AC2-B466-209EEDABBEB0}"/>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8585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FE093-3D53-41D1-BE94-A42845E02F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B07B7B3-9E7E-4792-8A2D-7E78F7B8F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CCE52EC-6EB7-4080-AD53-E92C82017BE0}"/>
              </a:ext>
            </a:extLst>
          </p:cNvPr>
          <p:cNvSpPr>
            <a:spLocks noGrp="1"/>
          </p:cNvSpPr>
          <p:nvPr>
            <p:ph type="dt" sz="half" idx="10"/>
          </p:nvPr>
        </p:nvSpPr>
        <p:spPr/>
        <p:txBody>
          <a:bodyPr/>
          <a:lstStyle/>
          <a:p>
            <a:fld id="{6EEE941C-A1F4-4925-9DE7-B0947EFCF222}" type="datetime1">
              <a:rPr lang="en-US" smtClean="0"/>
              <a:t>04-Sep-20</a:t>
            </a:fld>
            <a:endParaRPr lang="en-US"/>
          </a:p>
        </p:txBody>
      </p:sp>
      <p:sp>
        <p:nvSpPr>
          <p:cNvPr id="5" name="Footer Placeholder 4">
            <a:extLst>
              <a:ext uri="{FF2B5EF4-FFF2-40B4-BE49-F238E27FC236}">
                <a16:creationId xmlns:a16="http://schemas.microsoft.com/office/drawing/2014/main" xmlns="" id="{6EB7E22C-FB61-452A-97BE-FB8A914C1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83FCFA-6189-4F68-824E-3DA2FA63B178}"/>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374726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68A4E-5212-4E0E-A7E8-B6EE40A6C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52E1BC7-9F90-4387-84FD-2A46F565D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4441DFC-B6A7-4FE9-B192-48F889DCE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79BF0AC-B085-4A60-9C1D-2541DEAFB6C8}"/>
              </a:ext>
            </a:extLst>
          </p:cNvPr>
          <p:cNvSpPr>
            <a:spLocks noGrp="1"/>
          </p:cNvSpPr>
          <p:nvPr>
            <p:ph type="dt" sz="half" idx="10"/>
          </p:nvPr>
        </p:nvSpPr>
        <p:spPr/>
        <p:txBody>
          <a:bodyPr/>
          <a:lstStyle/>
          <a:p>
            <a:fld id="{E8134484-54FC-4C70-B5A8-D7D62610C22C}" type="datetime1">
              <a:rPr lang="en-US" smtClean="0"/>
              <a:t>04-Sep-20</a:t>
            </a:fld>
            <a:endParaRPr lang="en-US"/>
          </a:p>
        </p:txBody>
      </p:sp>
      <p:sp>
        <p:nvSpPr>
          <p:cNvPr id="6" name="Footer Placeholder 5">
            <a:extLst>
              <a:ext uri="{FF2B5EF4-FFF2-40B4-BE49-F238E27FC236}">
                <a16:creationId xmlns:a16="http://schemas.microsoft.com/office/drawing/2014/main" xmlns="" id="{04F35248-A1F1-4062-A89C-AB40FA2FE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2FF837-70CB-4457-B491-A3273E9EE837}"/>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222640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A5C67-0756-4F66-85A4-B0F099036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DEE201-5A4E-43C6-9889-06F2EE0DF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AD7FFF3-EAFE-4765-965D-9BC754FA0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75279D3-0A8F-4D7D-AB72-2F0DA3D8E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37CA6A1-C159-4951-8814-539EA19C1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44D32E8-8FE2-46F3-B9A2-D20D0A1A32BE}"/>
              </a:ext>
            </a:extLst>
          </p:cNvPr>
          <p:cNvSpPr>
            <a:spLocks noGrp="1"/>
          </p:cNvSpPr>
          <p:nvPr>
            <p:ph type="dt" sz="half" idx="10"/>
          </p:nvPr>
        </p:nvSpPr>
        <p:spPr/>
        <p:txBody>
          <a:bodyPr/>
          <a:lstStyle/>
          <a:p>
            <a:fld id="{2DFFD241-F9B9-4A77-8CEF-56E71D34324E}" type="datetime1">
              <a:rPr lang="en-US" smtClean="0"/>
              <a:t>04-Sep-20</a:t>
            </a:fld>
            <a:endParaRPr lang="en-US"/>
          </a:p>
        </p:txBody>
      </p:sp>
      <p:sp>
        <p:nvSpPr>
          <p:cNvPr id="8" name="Footer Placeholder 7">
            <a:extLst>
              <a:ext uri="{FF2B5EF4-FFF2-40B4-BE49-F238E27FC236}">
                <a16:creationId xmlns:a16="http://schemas.microsoft.com/office/drawing/2014/main" xmlns="" id="{ECFE57B5-BF51-4286-87E1-C1A9BCD3AF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89C6CAC-9592-4FDD-B07C-05993075D9F7}"/>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311251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FBB54-E78B-4244-9931-49E4EA323B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1114CD2-CF51-4697-AE78-F547077B56E6}"/>
              </a:ext>
            </a:extLst>
          </p:cNvPr>
          <p:cNvSpPr>
            <a:spLocks noGrp="1"/>
          </p:cNvSpPr>
          <p:nvPr>
            <p:ph type="dt" sz="half" idx="10"/>
          </p:nvPr>
        </p:nvSpPr>
        <p:spPr/>
        <p:txBody>
          <a:bodyPr/>
          <a:lstStyle/>
          <a:p>
            <a:fld id="{F7015A4C-B437-4034-9066-3D80D1285CCE}" type="datetime1">
              <a:rPr lang="en-US" smtClean="0"/>
              <a:t>04-Sep-20</a:t>
            </a:fld>
            <a:endParaRPr lang="en-US"/>
          </a:p>
        </p:txBody>
      </p:sp>
      <p:sp>
        <p:nvSpPr>
          <p:cNvPr id="4" name="Footer Placeholder 3">
            <a:extLst>
              <a:ext uri="{FF2B5EF4-FFF2-40B4-BE49-F238E27FC236}">
                <a16:creationId xmlns:a16="http://schemas.microsoft.com/office/drawing/2014/main" xmlns="" id="{7564A17A-342E-4CC1-ACE5-195869928A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4BF3A83-76BF-482C-B1B2-E1B512E5362A}"/>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421353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9CD171-8892-4387-9499-6715F0786EDC}"/>
              </a:ext>
            </a:extLst>
          </p:cNvPr>
          <p:cNvSpPr>
            <a:spLocks noGrp="1"/>
          </p:cNvSpPr>
          <p:nvPr>
            <p:ph type="dt" sz="half" idx="10"/>
          </p:nvPr>
        </p:nvSpPr>
        <p:spPr/>
        <p:txBody>
          <a:bodyPr/>
          <a:lstStyle/>
          <a:p>
            <a:fld id="{00B28EE5-6DA3-48C9-B1F2-F574A794A6A2}" type="datetime1">
              <a:rPr lang="en-US" smtClean="0"/>
              <a:t>04-Sep-20</a:t>
            </a:fld>
            <a:endParaRPr lang="en-US"/>
          </a:p>
        </p:txBody>
      </p:sp>
      <p:sp>
        <p:nvSpPr>
          <p:cNvPr id="3" name="Footer Placeholder 2">
            <a:extLst>
              <a:ext uri="{FF2B5EF4-FFF2-40B4-BE49-F238E27FC236}">
                <a16:creationId xmlns:a16="http://schemas.microsoft.com/office/drawing/2014/main" xmlns="" id="{E1D938A4-D4B7-4C65-A235-FA6FE9418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D70A2FD-B86B-4A77-83C0-B01217490D83}"/>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233140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733B0-4B50-45E0-96F9-AAB9126DE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32B19BB-5038-4363-9336-D91464DB9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EEC9A85-4420-43C6-9E7A-337652E0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643302-52C1-4402-9BED-A66ED6426ED2}"/>
              </a:ext>
            </a:extLst>
          </p:cNvPr>
          <p:cNvSpPr>
            <a:spLocks noGrp="1"/>
          </p:cNvSpPr>
          <p:nvPr>
            <p:ph type="dt" sz="half" idx="10"/>
          </p:nvPr>
        </p:nvSpPr>
        <p:spPr/>
        <p:txBody>
          <a:bodyPr/>
          <a:lstStyle/>
          <a:p>
            <a:fld id="{F1CD64A3-D385-44B1-8172-377D8439107C}" type="datetime1">
              <a:rPr lang="en-US" smtClean="0"/>
              <a:t>04-Sep-20</a:t>
            </a:fld>
            <a:endParaRPr lang="en-US"/>
          </a:p>
        </p:txBody>
      </p:sp>
      <p:sp>
        <p:nvSpPr>
          <p:cNvPr id="6" name="Footer Placeholder 5">
            <a:extLst>
              <a:ext uri="{FF2B5EF4-FFF2-40B4-BE49-F238E27FC236}">
                <a16:creationId xmlns:a16="http://schemas.microsoft.com/office/drawing/2014/main" xmlns="" id="{F380FC49-1D3B-40AE-8C3E-448111E29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EE61855-A115-495D-879A-038F8AD8EA01}"/>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238854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CF6E7-1612-449B-8905-8A3271DA4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255DCA7-D516-4D68-A6B4-0522F16E5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F570264-BDF8-4D12-B7B5-89DD0D534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AC4A44-5EA7-4518-8355-9FCEDB47BE27}"/>
              </a:ext>
            </a:extLst>
          </p:cNvPr>
          <p:cNvSpPr>
            <a:spLocks noGrp="1"/>
          </p:cNvSpPr>
          <p:nvPr>
            <p:ph type="dt" sz="half" idx="10"/>
          </p:nvPr>
        </p:nvSpPr>
        <p:spPr/>
        <p:txBody>
          <a:bodyPr/>
          <a:lstStyle/>
          <a:p>
            <a:fld id="{76494863-8FFA-403A-AB04-1F53E100068B}" type="datetime1">
              <a:rPr lang="en-US" smtClean="0"/>
              <a:t>04-Sep-20</a:t>
            </a:fld>
            <a:endParaRPr lang="en-US"/>
          </a:p>
        </p:txBody>
      </p:sp>
      <p:sp>
        <p:nvSpPr>
          <p:cNvPr id="6" name="Footer Placeholder 5">
            <a:extLst>
              <a:ext uri="{FF2B5EF4-FFF2-40B4-BE49-F238E27FC236}">
                <a16:creationId xmlns:a16="http://schemas.microsoft.com/office/drawing/2014/main" xmlns="" id="{4E70BC07-6BB2-4CCE-9052-7F6FA91E0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61B191-5295-4C8D-948A-FB34E1F645D9}"/>
              </a:ext>
            </a:extLst>
          </p:cNvPr>
          <p:cNvSpPr>
            <a:spLocks noGrp="1"/>
          </p:cNvSpPr>
          <p:nvPr>
            <p:ph type="sldNum" sz="quarter" idx="12"/>
          </p:nvPr>
        </p:nvSpPr>
        <p:spPr/>
        <p:txBody>
          <a:bodyPr/>
          <a:lstStyle/>
          <a:p>
            <a:fld id="{404E76C4-6752-4A98-AA34-F785B988B251}" type="slidenum">
              <a:rPr lang="en-US" smtClean="0"/>
              <a:t>‹#›</a:t>
            </a:fld>
            <a:endParaRPr lang="en-US"/>
          </a:p>
        </p:txBody>
      </p:sp>
    </p:spTree>
    <p:extLst>
      <p:ext uri="{BB962C8B-B14F-4D97-AF65-F5344CB8AC3E}">
        <p14:creationId xmlns:p14="http://schemas.microsoft.com/office/powerpoint/2010/main" val="129625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DD5A754-4BEA-42E8-9EC0-1068FE509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45BB068-5198-4F4C-B900-DA3BFD969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8776A1-91F9-4B25-B4E4-F0E1E216C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62670-7505-4365-918C-F7AD79330CF0}" type="datetime1">
              <a:rPr lang="en-US" smtClean="0"/>
              <a:t>04-Sep-20</a:t>
            </a:fld>
            <a:endParaRPr lang="en-US"/>
          </a:p>
        </p:txBody>
      </p:sp>
      <p:sp>
        <p:nvSpPr>
          <p:cNvPr id="5" name="Footer Placeholder 4">
            <a:extLst>
              <a:ext uri="{FF2B5EF4-FFF2-40B4-BE49-F238E27FC236}">
                <a16:creationId xmlns:a16="http://schemas.microsoft.com/office/drawing/2014/main" xmlns="" id="{54039429-E77E-4D0C-8D76-7A2897816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85377AC-4415-43C5-A381-4AAAA753A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E76C4-6752-4A98-AA34-F785B988B251}" type="slidenum">
              <a:rPr lang="en-US" smtClean="0"/>
              <a:t>‹#›</a:t>
            </a:fld>
            <a:endParaRPr lang="en-US"/>
          </a:p>
        </p:txBody>
      </p:sp>
    </p:spTree>
    <p:extLst>
      <p:ext uri="{BB962C8B-B14F-4D97-AF65-F5344CB8AC3E}">
        <p14:creationId xmlns:p14="http://schemas.microsoft.com/office/powerpoint/2010/main" val="398051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echdifferences.com/difference-between-bfs-and-df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F78E-3D1D-45FF-8F2C-7A46216508C1}"/>
              </a:ext>
            </a:extLst>
          </p:cNvPr>
          <p:cNvSpPr>
            <a:spLocks noGrp="1"/>
          </p:cNvSpPr>
          <p:nvPr>
            <p:ph type="ctrTitle"/>
          </p:nvPr>
        </p:nvSpPr>
        <p:spPr/>
        <p:txBody>
          <a:bodyPr/>
          <a:lstStyle/>
          <a:p>
            <a:r>
              <a:rPr lang="en-US" dirty="0"/>
              <a:t>C</a:t>
            </a:r>
            <a:r>
              <a:rPr lang="vi-VN" dirty="0"/>
              <a:t>ơ</a:t>
            </a:r>
            <a:r>
              <a:rPr lang="en-US" dirty="0"/>
              <a:t> </a:t>
            </a:r>
            <a:r>
              <a:rPr lang="en-US" dirty="0" err="1"/>
              <a:t>sở</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endParaRPr lang="en-US" dirty="0"/>
          </a:p>
        </p:txBody>
      </p:sp>
      <p:sp>
        <p:nvSpPr>
          <p:cNvPr id="3" name="Subtitle 2">
            <a:extLst>
              <a:ext uri="{FF2B5EF4-FFF2-40B4-BE49-F238E27FC236}">
                <a16:creationId xmlns:a16="http://schemas.microsoft.com/office/drawing/2014/main" xmlns="" id="{F9F6E37C-C747-43C9-921B-2397E557E691}"/>
              </a:ext>
            </a:extLst>
          </p:cNvPr>
          <p:cNvSpPr>
            <a:spLocks noGrp="1"/>
          </p:cNvSpPr>
          <p:nvPr>
            <p:ph type="subTitle" idx="1"/>
          </p:nvPr>
        </p:nvSpPr>
        <p:spPr/>
        <p:txBody>
          <a:bodyPr>
            <a:normAutofit lnSpcReduction="10000"/>
          </a:bodyPr>
          <a:lstStyle/>
          <a:p>
            <a:r>
              <a:rPr lang="en-US" b="1" dirty="0" err="1" smtClean="0"/>
              <a:t>Chương</a:t>
            </a:r>
            <a:r>
              <a:rPr lang="en-US" b="1" dirty="0" smtClean="0"/>
              <a:t> 2 – </a:t>
            </a:r>
            <a:r>
              <a:rPr lang="en-US" b="1" dirty="0" err="1" smtClean="0"/>
              <a:t>Phần</a:t>
            </a:r>
            <a:r>
              <a:rPr lang="en-US" b="1" dirty="0" smtClean="0"/>
              <a:t> II</a:t>
            </a:r>
          </a:p>
          <a:p>
            <a:r>
              <a:rPr lang="en-US" b="1" dirty="0" smtClean="0"/>
              <a:t> </a:t>
            </a:r>
            <a:r>
              <a:rPr lang="en-US" b="1" dirty="0" err="1"/>
              <a:t>Các</a:t>
            </a:r>
            <a:r>
              <a:rPr lang="en-US" b="1" dirty="0"/>
              <a:t> </a:t>
            </a:r>
            <a:r>
              <a:rPr lang="en-US" b="1" dirty="0" err="1"/>
              <a:t>chiến</a:t>
            </a:r>
            <a:r>
              <a:rPr lang="en-US" b="1" dirty="0"/>
              <a:t> l</a:t>
            </a:r>
            <a:r>
              <a:rPr lang="vi-VN" b="1" dirty="0"/>
              <a:t>ư</a:t>
            </a:r>
            <a:r>
              <a:rPr lang="en-US" b="1" dirty="0" err="1"/>
              <a:t>ợc</a:t>
            </a:r>
            <a:r>
              <a:rPr lang="en-US" b="1" dirty="0"/>
              <a:t> </a:t>
            </a:r>
            <a:r>
              <a:rPr lang="en-US" b="1" dirty="0" err="1"/>
              <a:t>tìm</a:t>
            </a:r>
            <a:r>
              <a:rPr lang="en-US" b="1" dirty="0"/>
              <a:t> </a:t>
            </a:r>
            <a:r>
              <a:rPr lang="en-US" b="1" dirty="0" err="1"/>
              <a:t>kiếm</a:t>
            </a:r>
            <a:endParaRPr lang="en-US" b="1" dirty="0"/>
          </a:p>
          <a:p>
            <a:endParaRPr lang="en-US" dirty="0"/>
          </a:p>
          <a:p>
            <a:r>
              <a:rPr lang="en-US" dirty="0" err="1"/>
              <a:t>Khoa</a:t>
            </a:r>
            <a:r>
              <a:rPr lang="en-US" dirty="0"/>
              <a:t> CNTT - </a:t>
            </a:r>
            <a:r>
              <a:rPr lang="en-US" dirty="0" err="1"/>
              <a:t>Huflit</a:t>
            </a:r>
            <a:endParaRPr lang="en-US" dirty="0"/>
          </a:p>
        </p:txBody>
      </p:sp>
      <p:sp>
        <p:nvSpPr>
          <p:cNvPr id="4" name="Slide Number Placeholder 3"/>
          <p:cNvSpPr>
            <a:spLocks noGrp="1"/>
          </p:cNvSpPr>
          <p:nvPr>
            <p:ph type="sldNum" sz="quarter" idx="12"/>
          </p:nvPr>
        </p:nvSpPr>
        <p:spPr/>
        <p:txBody>
          <a:bodyPr/>
          <a:lstStyle/>
          <a:p>
            <a:fld id="{404E76C4-6752-4A98-AA34-F785B988B251}" type="slidenum">
              <a:rPr lang="en-US" smtClean="0"/>
              <a:t>1</a:t>
            </a:fld>
            <a:endParaRPr lang="en-US"/>
          </a:p>
        </p:txBody>
      </p:sp>
    </p:spTree>
    <p:extLst>
      <p:ext uri="{BB962C8B-B14F-4D97-AF65-F5344CB8AC3E}">
        <p14:creationId xmlns:p14="http://schemas.microsoft.com/office/powerpoint/2010/main" val="71847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smtClean="0"/>
              <a:t>4 </a:t>
            </a:r>
            <a:endParaRPr lang="en-US" dirty="0"/>
          </a:p>
        </p:txBody>
      </p:sp>
      <p:sp>
        <p:nvSpPr>
          <p:cNvPr id="3" name="Content Placeholder 2"/>
          <p:cNvSpPr>
            <a:spLocks noGrp="1"/>
          </p:cNvSpPr>
          <p:nvPr>
            <p:ph idx="1"/>
          </p:nvPr>
        </p:nvSpPr>
        <p:spPr/>
        <p:txBody>
          <a:bodyPr/>
          <a:lstStyle/>
          <a:p>
            <a:pPr algn="just"/>
            <a:r>
              <a:rPr lang="en-US"/>
              <a:t>Xây </a:t>
            </a:r>
            <a:r>
              <a:rPr lang="en-US" dirty="0" err="1"/>
              <a:t>dựng</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endParaRPr lang="en-US" dirty="0"/>
          </a:p>
          <a:p>
            <a:pPr algn="just"/>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 </a:t>
            </a:r>
            <a:r>
              <a:rPr lang="en-US" dirty="0" err="1"/>
              <a:t>nhằm</a:t>
            </a:r>
            <a:r>
              <a:rPr lang="en-US" dirty="0"/>
              <a:t> </a:t>
            </a:r>
            <a:r>
              <a:rPr lang="en-US" dirty="0" err="1"/>
              <a:t>xử</a:t>
            </a:r>
            <a:r>
              <a:rPr lang="en-US" dirty="0"/>
              <a:t> </a:t>
            </a:r>
            <a:r>
              <a:rPr lang="en-US" dirty="0" err="1"/>
              <a:t>lý</a:t>
            </a:r>
            <a:r>
              <a:rPr lang="en-US" dirty="0"/>
              <a:t> minh </a:t>
            </a:r>
            <a:r>
              <a:rPr lang="en-US" dirty="0" err="1"/>
              <a:t>hoạ</a:t>
            </a:r>
            <a:r>
              <a:rPr lang="en-US" dirty="0"/>
              <a:t> </a:t>
            </a:r>
            <a:r>
              <a:rPr lang="en-US" dirty="0" err="1"/>
              <a:t>quá</a:t>
            </a:r>
            <a:r>
              <a:rPr lang="en-US" dirty="0"/>
              <a:t> </a:t>
            </a:r>
            <a:r>
              <a:rPr lang="en-US" dirty="0" err="1"/>
              <a:t>trình</a:t>
            </a:r>
            <a:r>
              <a:rPr lang="en-US" dirty="0"/>
              <a:t> </a:t>
            </a:r>
            <a:r>
              <a:rPr lang="en-US" dirty="0" err="1"/>
              <a:t>duyệt</a:t>
            </a:r>
            <a:r>
              <a:rPr lang="en-US" dirty="0"/>
              <a:t> </a:t>
            </a:r>
            <a:r>
              <a:rPr lang="en-US" dirty="0" err="1"/>
              <a:t>theo</a:t>
            </a:r>
            <a:r>
              <a:rPr lang="en-US" dirty="0"/>
              <a:t> </a:t>
            </a:r>
            <a:r>
              <a:rPr lang="en-US" dirty="0" err="1"/>
              <a:t>chiều</a:t>
            </a:r>
            <a:r>
              <a:rPr lang="en-US" dirty="0"/>
              <a:t> </a:t>
            </a:r>
            <a:r>
              <a:rPr lang="en-US" dirty="0" err="1"/>
              <a:t>rộng</a:t>
            </a:r>
            <a:r>
              <a:rPr lang="en-US" dirty="0"/>
              <a:t>, </a:t>
            </a:r>
            <a:r>
              <a:rPr lang="en-US" dirty="0" err="1"/>
              <a:t>gồm</a:t>
            </a:r>
            <a:r>
              <a:rPr lang="en-US" dirty="0"/>
              <a:t> </a:t>
            </a:r>
            <a:r>
              <a:rPr lang="en-US" dirty="0" err="1"/>
              <a:t>tập</a:t>
            </a:r>
            <a:r>
              <a:rPr lang="en-US" dirty="0"/>
              <a:t>: Open </a:t>
            </a:r>
            <a:r>
              <a:rPr lang="en-US" dirty="0" err="1"/>
              <a:t>và</a:t>
            </a:r>
            <a:r>
              <a:rPr lang="en-US" dirty="0"/>
              <a:t> Closed</a:t>
            </a:r>
          </a:p>
        </p:txBody>
      </p:sp>
      <p:sp>
        <p:nvSpPr>
          <p:cNvPr id="4" name="Slide Number Placeholder 3"/>
          <p:cNvSpPr>
            <a:spLocks noGrp="1"/>
          </p:cNvSpPr>
          <p:nvPr>
            <p:ph type="sldNum" sz="quarter" idx="12"/>
          </p:nvPr>
        </p:nvSpPr>
        <p:spPr/>
        <p:txBody>
          <a:bodyPr/>
          <a:lstStyle/>
          <a:p>
            <a:fld id="{404E76C4-6752-4A98-AA34-F785B988B251}" type="slidenum">
              <a:rPr lang="en-US" smtClean="0"/>
              <a:t>10</a:t>
            </a:fld>
            <a:endParaRPr lang="en-US"/>
          </a:p>
        </p:txBody>
      </p:sp>
    </p:spTree>
    <p:extLst>
      <p:ext uri="{BB962C8B-B14F-4D97-AF65-F5344CB8AC3E}">
        <p14:creationId xmlns:p14="http://schemas.microsoft.com/office/powerpoint/2010/main" val="38181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7" y="0"/>
            <a:ext cx="10515600" cy="1325563"/>
          </a:xfrm>
        </p:spPr>
        <p:txBody>
          <a:bodyPr>
            <a:normAutofit/>
          </a:bodyPr>
          <a:lstStyle/>
          <a:p>
            <a:r>
              <a:rPr lang="vi-VN" sz="4800" dirty="0"/>
              <a:t>Tìm kiếm chiều </a:t>
            </a:r>
            <a:r>
              <a:rPr lang="vi-VN" sz="4800" dirty="0" smtClean="0"/>
              <a:t>sâu</a:t>
            </a:r>
            <a:r>
              <a:rPr lang="en-US" sz="4800" dirty="0" smtClean="0"/>
              <a:t> </a:t>
            </a:r>
            <a:r>
              <a:rPr lang="en-US" sz="4800" b="1" dirty="0" err="1" smtClean="0"/>
              <a:t>trước</a:t>
            </a:r>
            <a:endParaRPr lang="en-US" sz="4800" b="1" dirty="0"/>
          </a:p>
        </p:txBody>
      </p:sp>
      <p:sp>
        <p:nvSpPr>
          <p:cNvPr id="4" name="Rectangle 10"/>
          <p:cNvSpPr txBox="1">
            <a:spLocks noChangeArrowheads="1"/>
          </p:cNvSpPr>
          <p:nvPr/>
        </p:nvSpPr>
        <p:spPr>
          <a:xfrm>
            <a:off x="1063869" y="1524000"/>
            <a:ext cx="5336931" cy="5257800"/>
          </a:xfrm>
          <a:prstGeom prst="rect">
            <a:avLst/>
          </a:prstGeom>
          <a:noFill/>
        </p:spPr>
        <p:txBody>
          <a:bodyPr vert="horz" lIns="91440" tIns="45720" rIns="91440" bIns="45720" rtlCol="0">
            <a:normAutofit fontScale="92500" lnSpcReduction="20000"/>
          </a:bodyPr>
          <a:lstStyle>
            <a:lvl1pPr marL="355600" indent="-355600" algn="l" defTabSz="685800" rtl="0" eaLnBrk="1" latinLnBrk="0" hangingPunct="1">
              <a:lnSpc>
                <a:spcPct val="150000"/>
              </a:lnSpc>
              <a:spcBef>
                <a:spcPct val="30000"/>
              </a:spcBef>
              <a:buFontTx/>
              <a:buBlip>
                <a:blip r:embed="rId2"/>
              </a:buBlip>
              <a:defRPr sz="2800" kern="1200">
                <a:solidFill>
                  <a:schemeClr val="tx1"/>
                </a:solidFill>
                <a:latin typeface="Times New Roman" panose="02020603050405020304" pitchFamily="18" charset="0"/>
                <a:ea typeface="+mn-ea"/>
                <a:cs typeface="Times New Roman" panose="02020603050405020304" pitchFamily="18" charset="0"/>
              </a:defRPr>
            </a:lvl1pPr>
            <a:lvl2pPr marL="571500" indent="-228600" algn="l" defTabSz="685800" rtl="0" eaLnBrk="1" latinLnBrk="0" hangingPunct="1">
              <a:lnSpc>
                <a:spcPct val="150000"/>
              </a:lnSpc>
              <a:spcBef>
                <a:spcPct val="30000"/>
              </a:spcBef>
              <a:buFont typeface="Wingdings" panose="05000000000000000000"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685800" rtl="0" eaLnBrk="1" latinLnBrk="0" hangingPunct="1">
              <a:lnSpc>
                <a:spcPct val="150000"/>
              </a:lnSpc>
              <a:spcBef>
                <a:spcPct val="30000"/>
              </a:spcBef>
              <a:buFont typeface="Wingdings" panose="05000000000000000000"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50000"/>
              </a:lnSpc>
              <a:spcBef>
                <a:spcPct val="30000"/>
              </a:spcBef>
              <a:buFont typeface="Wingdings" panose="05000000000000000000"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150000"/>
              </a:lnSpc>
              <a:spcBef>
                <a:spcPct val="30000"/>
              </a:spcBef>
              <a:buFont typeface="Wingdings" panose="05000000000000000000"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266700" indent="-266700">
              <a:lnSpc>
                <a:spcPct val="90000"/>
              </a:lnSpc>
              <a:buFont typeface="Wingdings" panose="05000000000000000000" pitchFamily="2" charset="2"/>
              <a:buAutoNum type="arabicPeriod"/>
            </a:pPr>
            <a:r>
              <a:rPr lang="vi-VN" altLang="en-US" sz="2200" dirty="0">
                <a:solidFill>
                  <a:srgbClr val="0070C0"/>
                </a:solidFill>
              </a:rPr>
              <a:t>Khởi tạo: </a:t>
            </a:r>
            <a:r>
              <a:rPr lang="en-US" altLang="en-US" sz="2200" dirty="0">
                <a:solidFill>
                  <a:srgbClr val="0070C0"/>
                </a:solidFill>
              </a:rPr>
              <a:t>Open = [A]; </a:t>
            </a:r>
          </a:p>
          <a:p>
            <a:pPr marL="266700" indent="-266700">
              <a:lnSpc>
                <a:spcPct val="90000"/>
              </a:lnSpc>
              <a:buNone/>
            </a:pPr>
            <a:r>
              <a:rPr lang="en-US" altLang="en-US" sz="2200" dirty="0">
                <a:solidFill>
                  <a:srgbClr val="0070C0"/>
                </a:solidFill>
              </a:rPr>
              <a:t>	</a:t>
            </a:r>
            <a:r>
              <a:rPr lang="vi-VN" altLang="en-US" sz="2200" dirty="0">
                <a:solidFill>
                  <a:srgbClr val="0070C0"/>
                </a:solidFill>
              </a:rPr>
              <a:t>C</a:t>
            </a:r>
            <a:r>
              <a:rPr lang="en-US" altLang="en-US" sz="2200" dirty="0" err="1">
                <a:solidFill>
                  <a:srgbClr val="0070C0"/>
                </a:solidFill>
              </a:rPr>
              <a:t>losed</a:t>
            </a:r>
            <a:r>
              <a:rPr lang="en-US" altLang="en-US" sz="2200" dirty="0">
                <a:solidFill>
                  <a:srgbClr val="0070C0"/>
                </a:solidFill>
              </a:rPr>
              <a:t> = []</a:t>
            </a:r>
          </a:p>
          <a:p>
            <a:pPr marL="266700" indent="-266700">
              <a:lnSpc>
                <a:spcPct val="90000"/>
              </a:lnSpc>
              <a:buAutoNum type="arabicPeriod" startAt="2"/>
            </a:pPr>
            <a:r>
              <a:rPr lang="en-US" altLang="en-US" sz="2200" dirty="0"/>
              <a:t>Open = [</a:t>
            </a:r>
            <a:r>
              <a:rPr lang="en-US" altLang="en-US" sz="2200" dirty="0">
                <a:solidFill>
                  <a:srgbClr val="FF0000"/>
                </a:solidFill>
              </a:rPr>
              <a:t>B</a:t>
            </a:r>
            <a:r>
              <a:rPr lang="en-US" altLang="en-US" sz="2200" dirty="0"/>
              <a:t>,C,D]; </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[A]</a:t>
            </a:r>
          </a:p>
          <a:p>
            <a:pPr marL="266700" indent="-266700">
              <a:lnSpc>
                <a:spcPct val="90000"/>
              </a:lnSpc>
              <a:buAutoNum type="arabicPeriod" startAt="3"/>
            </a:pPr>
            <a:r>
              <a:rPr lang="en-US" altLang="en-US" sz="2200" dirty="0"/>
              <a:t>Open = [</a:t>
            </a:r>
            <a:r>
              <a:rPr lang="en-US" altLang="en-US" sz="2200" dirty="0">
                <a:solidFill>
                  <a:srgbClr val="FF0000"/>
                </a:solidFill>
              </a:rPr>
              <a:t>E,F</a:t>
            </a:r>
            <a:r>
              <a:rPr lang="en-US" altLang="en-US" sz="2200" dirty="0"/>
              <a:t>,C,D];</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[B,A]</a:t>
            </a:r>
          </a:p>
          <a:p>
            <a:pPr marL="266700" indent="-266700">
              <a:lnSpc>
                <a:spcPct val="90000"/>
              </a:lnSpc>
              <a:buAutoNum type="arabicPeriod" startAt="4"/>
            </a:pPr>
            <a:r>
              <a:rPr lang="en-US" altLang="en-US" sz="2200" dirty="0"/>
              <a:t>Open = [K,L,F,C,D];	</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[E,B,A]</a:t>
            </a:r>
          </a:p>
          <a:p>
            <a:pPr marL="266700" indent="-266700">
              <a:lnSpc>
                <a:spcPct val="90000"/>
              </a:lnSpc>
              <a:buAutoNum type="arabicPeriod" startAt="5"/>
            </a:pPr>
            <a:r>
              <a:rPr lang="en-US" altLang="en-US" sz="2200" dirty="0"/>
              <a:t>Open = [S,L,F,C,D];</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[K,E,B,A]</a:t>
            </a:r>
          </a:p>
          <a:p>
            <a:pPr marL="266700" indent="-266700">
              <a:lnSpc>
                <a:spcPct val="90000"/>
              </a:lnSpc>
              <a:buNone/>
            </a:pPr>
            <a:r>
              <a:rPr lang="vi-VN" altLang="en-US" sz="2200" dirty="0"/>
              <a:t>6.	</a:t>
            </a:r>
            <a:r>
              <a:rPr lang="en-US" altLang="en-US" sz="2200" dirty="0"/>
              <a:t>Open = [L,F,C,D]; 		</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[S,K,E,B,A]</a:t>
            </a:r>
          </a:p>
          <a:p>
            <a:pPr marL="266700" indent="-266700">
              <a:lnSpc>
                <a:spcPct val="90000"/>
              </a:lnSpc>
              <a:buNone/>
            </a:pPr>
            <a:r>
              <a:rPr lang="vi-VN" altLang="en-US" sz="2200" dirty="0"/>
              <a:t>7.	</a:t>
            </a:r>
            <a:r>
              <a:rPr lang="en-US" altLang="en-US" sz="2200" dirty="0"/>
              <a:t>Open = [T,F,C,D];		</a:t>
            </a:r>
          </a:p>
          <a:p>
            <a:pPr marL="266700" indent="-266700">
              <a:lnSpc>
                <a:spcPct val="90000"/>
              </a:lnSpc>
              <a:buNone/>
            </a:pPr>
            <a:r>
              <a:rPr lang="en-US" altLang="en-US" sz="2200" dirty="0"/>
              <a:t>	</a:t>
            </a:r>
            <a:r>
              <a:rPr lang="vi-VN" altLang="en-US" sz="2200" dirty="0"/>
              <a:t>C</a:t>
            </a:r>
            <a:r>
              <a:rPr lang="en-US" altLang="en-US" sz="2200" dirty="0" err="1"/>
              <a:t>losed</a:t>
            </a:r>
            <a:r>
              <a:rPr lang="en-US" altLang="en-US" sz="2200" dirty="0"/>
              <a:t> = [L,S,K,E,B,A]</a:t>
            </a:r>
          </a:p>
          <a:p>
            <a:pPr marL="266700" indent="-266700">
              <a:lnSpc>
                <a:spcPct val="90000"/>
              </a:lnSpc>
              <a:buNone/>
            </a:pPr>
            <a:r>
              <a:rPr lang="vi-VN" altLang="en-US" sz="2200" dirty="0"/>
              <a:t>8.	</a:t>
            </a:r>
            <a:r>
              <a:rPr lang="en-US" altLang="en-US" sz="2200" dirty="0"/>
              <a:t>Open = [F,C,D]; 			</a:t>
            </a:r>
          </a:p>
          <a:p>
            <a:pPr marL="266700" indent="-266700">
              <a:lnSpc>
                <a:spcPct val="90000"/>
              </a:lnSpc>
              <a:buNone/>
            </a:pPr>
            <a:r>
              <a:rPr lang="vi-VN" altLang="en-US" sz="2200" dirty="0"/>
              <a:t>	C</a:t>
            </a:r>
            <a:r>
              <a:rPr lang="en-US" altLang="en-US" sz="2200" dirty="0" err="1"/>
              <a:t>losed</a:t>
            </a:r>
            <a:r>
              <a:rPr lang="en-US" altLang="en-US" sz="2200" dirty="0"/>
              <a:t> = [T,L,S,K,E,B,A]</a:t>
            </a:r>
          </a:p>
          <a:p>
            <a:pPr marL="266700" indent="-266700">
              <a:lnSpc>
                <a:spcPct val="90000"/>
              </a:lnSpc>
              <a:buNone/>
            </a:pPr>
            <a:r>
              <a:rPr lang="en-US" altLang="en-US" sz="2000" dirty="0"/>
              <a:t>	…</a:t>
            </a:r>
          </a:p>
        </p:txBody>
      </p:sp>
      <p:pic>
        <p:nvPicPr>
          <p:cNvPr id="5" name="Picture 11" descr="scan001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019800" y="1568450"/>
            <a:ext cx="4572000" cy="4451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404E76C4-6752-4A98-AA34-F785B988B251}" type="slidenum">
              <a:rPr lang="en-US" smtClean="0"/>
              <a:t>11</a:t>
            </a:fld>
            <a:endParaRPr lang="en-US"/>
          </a:p>
        </p:txBody>
      </p:sp>
    </p:spTree>
    <p:extLst>
      <p:ext uri="{BB962C8B-B14F-4D97-AF65-F5344CB8AC3E}">
        <p14:creationId xmlns:p14="http://schemas.microsoft.com/office/powerpoint/2010/main" val="179707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7" y="0"/>
            <a:ext cx="10515600" cy="1325563"/>
          </a:xfrm>
        </p:spPr>
        <p:txBody>
          <a:bodyPr>
            <a:normAutofit/>
          </a:bodyPr>
          <a:lstStyle/>
          <a:p>
            <a:r>
              <a:rPr lang="vi-VN" sz="4800" dirty="0"/>
              <a:t>Tìm kiếm chiều </a:t>
            </a:r>
            <a:r>
              <a:rPr lang="vi-VN" sz="4800" dirty="0" smtClean="0"/>
              <a:t>sâu</a:t>
            </a:r>
            <a:r>
              <a:rPr lang="en-US" sz="4800" dirty="0" smtClean="0"/>
              <a:t> </a:t>
            </a:r>
            <a:r>
              <a:rPr lang="en-US" sz="4800" b="1" dirty="0" err="1" smtClean="0"/>
              <a:t>trước</a:t>
            </a:r>
            <a:endParaRPr lang="en-US" sz="4800" b="1" dirty="0"/>
          </a:p>
        </p:txBody>
      </p:sp>
      <p:pic>
        <p:nvPicPr>
          <p:cNvPr id="6" name="Picture 5" descr="A picture containing sitting, photo, table, computer&#10;&#10;Description automatically generated">
            <a:extLst>
              <a:ext uri="{FF2B5EF4-FFF2-40B4-BE49-F238E27FC236}">
                <a16:creationId xmlns:a16="http://schemas.microsoft.com/office/drawing/2014/main" xmlns="" id="{B0A16742-B9BC-4B8B-9E40-55129E3D2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22" y="2918040"/>
            <a:ext cx="7725853" cy="2962688"/>
          </a:xfrm>
          <a:prstGeom prst="rect">
            <a:avLst/>
          </a:prstGeom>
        </p:spPr>
      </p:pic>
      <p:sp>
        <p:nvSpPr>
          <p:cNvPr id="7" name="Rectangle 6">
            <a:extLst>
              <a:ext uri="{FF2B5EF4-FFF2-40B4-BE49-F238E27FC236}">
                <a16:creationId xmlns:a16="http://schemas.microsoft.com/office/drawing/2014/main" xmlns="" id="{AA876D67-2348-4B1F-923A-583845E0507E}"/>
              </a:ext>
            </a:extLst>
          </p:cNvPr>
          <p:cNvSpPr/>
          <p:nvPr/>
        </p:nvSpPr>
        <p:spPr>
          <a:xfrm>
            <a:off x="1021045" y="1213861"/>
            <a:ext cx="9783804" cy="1815882"/>
          </a:xfrm>
          <a:prstGeom prst="rect">
            <a:avLst/>
          </a:prstGeom>
        </p:spPr>
        <p:txBody>
          <a:bodyPr wrap="square">
            <a:spAutoFit/>
          </a:bodyPr>
          <a:lstStyle/>
          <a:p>
            <a:r>
              <a:rPr lang="en-US" sz="2800"/>
              <a:t>Consider the graph G along with its adjacency list, given in the figure below. Calculate the order to print all the nodes of the graph starting from node H, by using depth first search (DFS) algorithm.</a:t>
            </a:r>
          </a:p>
        </p:txBody>
      </p:sp>
      <p:sp>
        <p:nvSpPr>
          <p:cNvPr id="3" name="Slide Number Placeholder 2"/>
          <p:cNvSpPr>
            <a:spLocks noGrp="1"/>
          </p:cNvSpPr>
          <p:nvPr>
            <p:ph type="sldNum" sz="quarter" idx="12"/>
          </p:nvPr>
        </p:nvSpPr>
        <p:spPr/>
        <p:txBody>
          <a:bodyPr/>
          <a:lstStyle/>
          <a:p>
            <a:fld id="{404E76C4-6752-4A98-AA34-F785B988B251}" type="slidenum">
              <a:rPr lang="en-US" smtClean="0"/>
              <a:t>12</a:t>
            </a:fld>
            <a:endParaRPr lang="en-US"/>
          </a:p>
        </p:txBody>
      </p:sp>
    </p:spTree>
    <p:extLst>
      <p:ext uri="{BB962C8B-B14F-4D97-AF65-F5344CB8AC3E}">
        <p14:creationId xmlns:p14="http://schemas.microsoft.com/office/powerpoint/2010/main" val="283179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smtClean="0"/>
              <a:t>5 </a:t>
            </a:r>
            <a:endParaRPr lang="en-US" dirty="0"/>
          </a:p>
        </p:txBody>
      </p:sp>
      <p:sp>
        <p:nvSpPr>
          <p:cNvPr id="3" name="Content Placeholder 2"/>
          <p:cNvSpPr>
            <a:spLocks noGrp="1"/>
          </p:cNvSpPr>
          <p:nvPr>
            <p:ph idx="1"/>
          </p:nvPr>
        </p:nvSpPr>
        <p:spPr/>
        <p:txBody>
          <a:bodyPr/>
          <a:lstStyle/>
          <a:p>
            <a:pPr algn="just"/>
            <a:r>
              <a:rPr lang="en-US" dirty="0" err="1"/>
              <a:t>Xây</a:t>
            </a:r>
            <a:r>
              <a:rPr lang="en-US" dirty="0"/>
              <a:t> </a:t>
            </a:r>
            <a:r>
              <a:rPr lang="en-US" dirty="0" err="1"/>
              <a:t>dựng</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endParaRPr lang="en-US" dirty="0"/>
          </a:p>
          <a:p>
            <a:pPr algn="just"/>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 </a:t>
            </a:r>
            <a:r>
              <a:rPr lang="en-US" dirty="0" err="1"/>
              <a:t>nhằm</a:t>
            </a:r>
            <a:r>
              <a:rPr lang="en-US" dirty="0"/>
              <a:t> </a:t>
            </a:r>
            <a:r>
              <a:rPr lang="en-US" dirty="0" err="1"/>
              <a:t>xử</a:t>
            </a:r>
            <a:r>
              <a:rPr lang="en-US" dirty="0"/>
              <a:t> </a:t>
            </a:r>
            <a:r>
              <a:rPr lang="en-US" dirty="0" err="1"/>
              <a:t>lý</a:t>
            </a:r>
            <a:r>
              <a:rPr lang="en-US" dirty="0"/>
              <a:t> minh </a:t>
            </a:r>
            <a:r>
              <a:rPr lang="en-US" dirty="0" err="1"/>
              <a:t>hoạ</a:t>
            </a:r>
            <a:r>
              <a:rPr lang="en-US" dirty="0"/>
              <a:t> </a:t>
            </a:r>
            <a:r>
              <a:rPr lang="en-US" dirty="0" err="1"/>
              <a:t>quá</a:t>
            </a:r>
            <a:r>
              <a:rPr lang="en-US" dirty="0"/>
              <a:t> </a:t>
            </a:r>
            <a:r>
              <a:rPr lang="en-US" dirty="0" err="1"/>
              <a:t>trình</a:t>
            </a:r>
            <a:r>
              <a:rPr lang="en-US" dirty="0"/>
              <a:t> </a:t>
            </a:r>
            <a:r>
              <a:rPr lang="en-US" dirty="0" err="1"/>
              <a:t>duyệt</a:t>
            </a:r>
            <a:r>
              <a:rPr lang="en-US" dirty="0"/>
              <a:t> </a:t>
            </a:r>
            <a:r>
              <a:rPr lang="en-US" dirty="0" err="1"/>
              <a:t>theo</a:t>
            </a:r>
            <a:r>
              <a:rPr lang="en-US" dirty="0"/>
              <a:t> </a:t>
            </a:r>
            <a:r>
              <a:rPr lang="en-US" dirty="0" err="1"/>
              <a:t>chiều</a:t>
            </a:r>
            <a:r>
              <a:rPr lang="en-US" dirty="0"/>
              <a:t> </a:t>
            </a:r>
            <a:r>
              <a:rPr lang="en-US" dirty="0" err="1"/>
              <a:t>sâu</a:t>
            </a:r>
            <a:r>
              <a:rPr lang="en-US" dirty="0"/>
              <a:t>, </a:t>
            </a:r>
            <a:r>
              <a:rPr lang="en-US" dirty="0" err="1"/>
              <a:t>gồm</a:t>
            </a:r>
            <a:r>
              <a:rPr lang="en-US" dirty="0"/>
              <a:t> </a:t>
            </a:r>
            <a:r>
              <a:rPr lang="en-US" dirty="0" err="1"/>
              <a:t>tập</a:t>
            </a:r>
            <a:r>
              <a:rPr lang="en-US" dirty="0"/>
              <a:t>: Open </a:t>
            </a:r>
            <a:r>
              <a:rPr lang="en-US" dirty="0" err="1"/>
              <a:t>và</a:t>
            </a:r>
            <a:r>
              <a:rPr lang="en-US" dirty="0"/>
              <a:t> Closed</a:t>
            </a:r>
          </a:p>
        </p:txBody>
      </p:sp>
      <p:sp>
        <p:nvSpPr>
          <p:cNvPr id="4" name="Slide Number Placeholder 3"/>
          <p:cNvSpPr>
            <a:spLocks noGrp="1"/>
          </p:cNvSpPr>
          <p:nvPr>
            <p:ph type="sldNum" sz="quarter" idx="12"/>
          </p:nvPr>
        </p:nvSpPr>
        <p:spPr/>
        <p:txBody>
          <a:bodyPr/>
          <a:lstStyle/>
          <a:p>
            <a:fld id="{404E76C4-6752-4A98-AA34-F785B988B251}" type="slidenum">
              <a:rPr lang="en-US" smtClean="0"/>
              <a:t>13</a:t>
            </a:fld>
            <a:endParaRPr lang="en-US"/>
          </a:p>
        </p:txBody>
      </p:sp>
    </p:spTree>
    <p:extLst>
      <p:ext uri="{BB962C8B-B14F-4D97-AF65-F5344CB8AC3E}">
        <p14:creationId xmlns:p14="http://schemas.microsoft.com/office/powerpoint/2010/main" val="105275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199" y="365125"/>
            <a:ext cx="11061879" cy="1325563"/>
          </a:xfrm>
        </p:spPr>
        <p:txBody>
          <a:bodyPr>
            <a:normAutofit/>
          </a:bodyPr>
          <a:lstStyle/>
          <a:p>
            <a:pPr eaLnBrk="1" hangingPunct="1"/>
            <a:r>
              <a:rPr lang="en-US" altLang="en-US" sz="3600" b="1" dirty="0" err="1">
                <a:latin typeface="Calibri Light (Headings)"/>
              </a:rPr>
              <a:t>Tìm</a:t>
            </a:r>
            <a:r>
              <a:rPr lang="en-US" altLang="en-US" sz="3600" b="1" dirty="0">
                <a:latin typeface="Calibri Light (Headings)"/>
              </a:rPr>
              <a:t> </a:t>
            </a:r>
            <a:r>
              <a:rPr lang="vi-VN" altLang="en-US" sz="3600" b="1" dirty="0">
                <a:latin typeface="Calibri Light (Headings)"/>
              </a:rPr>
              <a:t>k</a:t>
            </a:r>
            <a:r>
              <a:rPr lang="en-US" altLang="en-US" sz="3600" b="1" dirty="0" err="1">
                <a:latin typeface="Calibri Light (Headings)"/>
              </a:rPr>
              <a:t>iếm</a:t>
            </a:r>
            <a:r>
              <a:rPr lang="en-US" altLang="en-US" sz="3600" b="1" dirty="0">
                <a:latin typeface="Calibri Light (Headings)"/>
              </a:rPr>
              <a:t> </a:t>
            </a:r>
            <a:r>
              <a:rPr lang="vi-VN" altLang="en-US" sz="3600" b="1" dirty="0">
                <a:latin typeface="Calibri Light (Headings)"/>
              </a:rPr>
              <a:t>chiều </a:t>
            </a:r>
            <a:r>
              <a:rPr lang="vi-VN" altLang="en-US" sz="3600" b="1" dirty="0" smtClean="0">
                <a:latin typeface="Calibri Light (Headings)"/>
              </a:rPr>
              <a:t>sâu</a:t>
            </a:r>
            <a:r>
              <a:rPr lang="en-US" altLang="en-US" sz="3600" b="1" dirty="0" smtClean="0">
                <a:latin typeface="Calibri Light (Headings)"/>
              </a:rPr>
              <a:t> </a:t>
            </a:r>
            <a:r>
              <a:rPr lang="en-US" altLang="en-US" sz="3600" b="1" dirty="0" err="1" smtClean="0">
                <a:latin typeface="Calibri Light (Headings)"/>
              </a:rPr>
              <a:t>trước</a:t>
            </a:r>
            <a:r>
              <a:rPr lang="vi-VN" altLang="en-US" sz="3600" b="1" dirty="0" smtClean="0">
                <a:latin typeface="Calibri Light (Headings)"/>
              </a:rPr>
              <a:t> </a:t>
            </a:r>
            <a:r>
              <a:rPr lang="vi-VN" altLang="en-US" sz="3600" b="1" dirty="0">
                <a:latin typeface="Calibri Light (Headings)"/>
              </a:rPr>
              <a:t>hay chiều </a:t>
            </a:r>
            <a:r>
              <a:rPr lang="vi-VN" altLang="en-US" sz="3600" b="1" dirty="0" smtClean="0">
                <a:latin typeface="Calibri Light (Headings)"/>
              </a:rPr>
              <a:t>rộng</a:t>
            </a:r>
            <a:r>
              <a:rPr lang="en-US" altLang="en-US" sz="3600" b="1" dirty="0" smtClean="0">
                <a:latin typeface="Calibri Light (Headings)"/>
              </a:rPr>
              <a:t> </a:t>
            </a:r>
            <a:r>
              <a:rPr lang="en-US" altLang="en-US" sz="3600" b="1" dirty="0" err="1" smtClean="0">
                <a:latin typeface="Calibri Light (Headings)"/>
              </a:rPr>
              <a:t>trước</a:t>
            </a:r>
            <a:r>
              <a:rPr lang="vi-VN" altLang="en-US" sz="3600" b="1" dirty="0" smtClean="0">
                <a:latin typeface="Calibri Light (Headings)"/>
              </a:rPr>
              <a:t>?</a:t>
            </a:r>
            <a:endParaRPr lang="en-US" altLang="en-US" sz="3600" b="1" dirty="0">
              <a:latin typeface="Calibri Light (Headings)"/>
            </a:endParaRPr>
          </a:p>
        </p:txBody>
      </p:sp>
      <p:sp>
        <p:nvSpPr>
          <p:cNvPr id="56323" name="Rectangle 3"/>
          <p:cNvSpPr>
            <a:spLocks noGrp="1" noChangeArrowheads="1"/>
          </p:cNvSpPr>
          <p:nvPr>
            <p:ph type="body" idx="1"/>
          </p:nvPr>
        </p:nvSpPr>
        <p:spPr>
          <a:xfrm>
            <a:off x="967153" y="1626232"/>
            <a:ext cx="10999177" cy="5079368"/>
          </a:xfrm>
        </p:spPr>
        <p:txBody>
          <a:bodyPr>
            <a:normAutofit lnSpcReduction="10000"/>
          </a:bodyPr>
          <a:lstStyle/>
          <a:p>
            <a:pPr algn="just" eaLnBrk="1" hangingPunct="1">
              <a:lnSpc>
                <a:spcPct val="150000"/>
              </a:lnSpc>
              <a:spcBef>
                <a:spcPts val="0"/>
              </a:spcBef>
            </a:pPr>
            <a:r>
              <a:rPr lang="en-US" altLang="en-US" dirty="0" err="1"/>
              <a:t>Có</a:t>
            </a:r>
            <a:r>
              <a:rPr lang="en-US" altLang="en-US" dirty="0"/>
              <a:t> </a:t>
            </a:r>
            <a:r>
              <a:rPr lang="en-US" altLang="en-US" dirty="0" err="1"/>
              <a:t>cần</a:t>
            </a:r>
            <a:r>
              <a:rPr lang="en-US" altLang="en-US" dirty="0"/>
              <a:t> </a:t>
            </a:r>
            <a:r>
              <a:rPr lang="en-US" altLang="en-US" dirty="0" err="1"/>
              <a:t>thiết</a:t>
            </a:r>
            <a:r>
              <a:rPr lang="en-US" altLang="en-US" dirty="0"/>
              <a:t> </a:t>
            </a:r>
            <a:r>
              <a:rPr lang="en-US" altLang="en-US" dirty="0" err="1"/>
              <a:t>tìm</a:t>
            </a:r>
            <a:r>
              <a:rPr lang="en-US" altLang="en-US" dirty="0"/>
              <a:t> </a:t>
            </a:r>
            <a:r>
              <a:rPr lang="en-US" altLang="en-US" dirty="0" err="1"/>
              <a:t>một</a:t>
            </a:r>
            <a:r>
              <a:rPr lang="en-US" altLang="en-US" dirty="0"/>
              <a:t> </a:t>
            </a:r>
            <a:r>
              <a:rPr lang="en-US" altLang="en-US" dirty="0" err="1"/>
              <a:t>đường</a:t>
            </a:r>
            <a:r>
              <a:rPr lang="en-US" altLang="en-US" dirty="0"/>
              <a:t> </a:t>
            </a:r>
            <a:r>
              <a:rPr lang="en-US" altLang="en-US" dirty="0" err="1"/>
              <a:t>đi</a:t>
            </a:r>
            <a:r>
              <a:rPr lang="en-US" altLang="en-US" dirty="0"/>
              <a:t> </a:t>
            </a:r>
            <a:r>
              <a:rPr lang="en-US" altLang="en-US" dirty="0" err="1"/>
              <a:t>ngắn</a:t>
            </a:r>
            <a:r>
              <a:rPr lang="en-US" altLang="en-US" dirty="0"/>
              <a:t> </a:t>
            </a:r>
            <a:r>
              <a:rPr lang="en-US" altLang="en-US" dirty="0" err="1"/>
              <a:t>nhất</a:t>
            </a:r>
            <a:r>
              <a:rPr lang="en-US" altLang="en-US" dirty="0"/>
              <a:t> </a:t>
            </a:r>
            <a:r>
              <a:rPr lang="en-US" altLang="en-US" dirty="0" err="1"/>
              <a:t>đến</a:t>
            </a:r>
            <a:r>
              <a:rPr lang="en-US" altLang="en-US" dirty="0"/>
              <a:t> </a:t>
            </a:r>
            <a:r>
              <a:rPr lang="en-US" altLang="en-US" dirty="0" err="1"/>
              <a:t>mục</a:t>
            </a:r>
            <a:r>
              <a:rPr lang="en-US" altLang="en-US" dirty="0"/>
              <a:t> </a:t>
            </a:r>
            <a:r>
              <a:rPr lang="en-US" altLang="en-US" dirty="0" err="1"/>
              <a:t>tiêu</a:t>
            </a:r>
            <a:r>
              <a:rPr lang="en-US" altLang="en-US" dirty="0"/>
              <a:t> hay </a:t>
            </a:r>
            <a:r>
              <a:rPr lang="en-US" altLang="en-US" dirty="0" err="1"/>
              <a:t>không</a:t>
            </a:r>
            <a:r>
              <a:rPr lang="en-US" altLang="en-US" dirty="0"/>
              <a:t>?</a:t>
            </a:r>
          </a:p>
          <a:p>
            <a:pPr algn="just" eaLnBrk="1" hangingPunct="1">
              <a:lnSpc>
                <a:spcPct val="150000"/>
              </a:lnSpc>
              <a:spcBef>
                <a:spcPts val="0"/>
              </a:spcBef>
            </a:pPr>
            <a:r>
              <a:rPr lang="en-US" altLang="en-US" dirty="0" err="1"/>
              <a:t>Sự</a:t>
            </a:r>
            <a:r>
              <a:rPr lang="en-US" altLang="en-US" dirty="0"/>
              <a:t> </a:t>
            </a:r>
            <a:r>
              <a:rPr lang="en-US" altLang="en-US" dirty="0" err="1"/>
              <a:t>phân</a:t>
            </a:r>
            <a:r>
              <a:rPr lang="en-US" altLang="en-US" dirty="0"/>
              <a:t> </a:t>
            </a:r>
            <a:r>
              <a:rPr lang="en-US" altLang="en-US" dirty="0" err="1"/>
              <a:t>nhánh</a:t>
            </a:r>
            <a:r>
              <a:rPr lang="en-US" altLang="en-US" dirty="0"/>
              <a:t> </a:t>
            </a:r>
            <a:r>
              <a:rPr lang="en-US" altLang="en-US" dirty="0" err="1"/>
              <a:t>của</a:t>
            </a:r>
            <a:r>
              <a:rPr lang="en-US" altLang="en-US" dirty="0"/>
              <a:t> </a:t>
            </a:r>
            <a:r>
              <a:rPr lang="en-US" altLang="en-US" dirty="0" err="1"/>
              <a:t>không</a:t>
            </a:r>
            <a:r>
              <a:rPr lang="en-US" altLang="en-US" dirty="0"/>
              <a:t> </a:t>
            </a:r>
            <a:r>
              <a:rPr lang="en-US" altLang="en-US" dirty="0" err="1"/>
              <a:t>gian</a:t>
            </a:r>
            <a:r>
              <a:rPr lang="en-US" altLang="en-US" dirty="0"/>
              <a:t> </a:t>
            </a:r>
            <a:r>
              <a:rPr lang="en-US" altLang="en-US" err="1"/>
              <a:t>trạng</a:t>
            </a:r>
            <a:r>
              <a:rPr lang="en-US" altLang="en-US"/>
              <a:t> thái?</a:t>
            </a:r>
            <a:endParaRPr lang="en-US" altLang="en-US" dirty="0"/>
          </a:p>
          <a:p>
            <a:pPr algn="just" eaLnBrk="1" hangingPunct="1">
              <a:lnSpc>
                <a:spcPct val="150000"/>
              </a:lnSpc>
              <a:spcBef>
                <a:spcPts val="0"/>
              </a:spcBef>
            </a:pPr>
            <a:r>
              <a:rPr lang="en-US" altLang="en-US" dirty="0" err="1"/>
              <a:t>Tài</a:t>
            </a:r>
            <a:r>
              <a:rPr lang="en-US" altLang="en-US" dirty="0"/>
              <a:t> </a:t>
            </a:r>
            <a:r>
              <a:rPr lang="en-US" altLang="en-US" dirty="0" err="1"/>
              <a:t>nguyên</a:t>
            </a:r>
            <a:r>
              <a:rPr lang="en-US" altLang="en-US" dirty="0"/>
              <a:t> </a:t>
            </a:r>
            <a:r>
              <a:rPr lang="en-US" altLang="en-US" dirty="0" err="1"/>
              <a:t>về</a:t>
            </a:r>
            <a:r>
              <a:rPr lang="en-US" altLang="en-US" dirty="0"/>
              <a:t> </a:t>
            </a:r>
            <a:r>
              <a:rPr lang="en-US" altLang="en-US" dirty="0" err="1"/>
              <a:t>không</a:t>
            </a:r>
            <a:r>
              <a:rPr lang="en-US" altLang="en-US" dirty="0"/>
              <a:t> </a:t>
            </a:r>
            <a:r>
              <a:rPr lang="en-US" altLang="en-US" dirty="0" err="1"/>
              <a:t>gian</a:t>
            </a:r>
            <a:r>
              <a:rPr lang="en-US" altLang="en-US" dirty="0"/>
              <a:t> &amp; </a:t>
            </a:r>
            <a:r>
              <a:rPr lang="en-US" altLang="en-US" dirty="0" err="1"/>
              <a:t>thời</a:t>
            </a:r>
            <a:r>
              <a:rPr lang="en-US" altLang="en-US" dirty="0"/>
              <a:t> </a:t>
            </a:r>
            <a:r>
              <a:rPr lang="en-US" altLang="en-US" dirty="0" err="1"/>
              <a:t>gian</a:t>
            </a:r>
            <a:r>
              <a:rPr lang="en-US" altLang="en-US" dirty="0"/>
              <a:t> </a:t>
            </a:r>
            <a:r>
              <a:rPr lang="en-US" altLang="en-US" err="1"/>
              <a:t>sẵn</a:t>
            </a:r>
            <a:r>
              <a:rPr lang="en-US" altLang="en-US"/>
              <a:t> có?</a:t>
            </a:r>
            <a:endParaRPr lang="en-US" altLang="en-US" dirty="0"/>
          </a:p>
          <a:p>
            <a:pPr algn="just" eaLnBrk="1" hangingPunct="1">
              <a:lnSpc>
                <a:spcPct val="150000"/>
              </a:lnSpc>
              <a:spcBef>
                <a:spcPts val="0"/>
              </a:spcBef>
            </a:pPr>
            <a:r>
              <a:rPr lang="en-US" altLang="en-US" dirty="0" err="1"/>
              <a:t>Khoảng</a:t>
            </a:r>
            <a:r>
              <a:rPr lang="en-US" altLang="en-US" dirty="0"/>
              <a:t> </a:t>
            </a:r>
            <a:r>
              <a:rPr lang="en-US" altLang="en-US" dirty="0" err="1"/>
              <a:t>cách</a:t>
            </a:r>
            <a:r>
              <a:rPr lang="en-US" altLang="en-US" dirty="0"/>
              <a:t> </a:t>
            </a:r>
            <a:r>
              <a:rPr lang="en-US" altLang="en-US" dirty="0" err="1"/>
              <a:t>trung</a:t>
            </a:r>
            <a:r>
              <a:rPr lang="en-US" altLang="en-US" dirty="0"/>
              <a:t> </a:t>
            </a:r>
            <a:r>
              <a:rPr lang="en-US" altLang="en-US" dirty="0" err="1"/>
              <a:t>bình</a:t>
            </a:r>
            <a:r>
              <a:rPr lang="en-US" altLang="en-US" dirty="0"/>
              <a:t> </a:t>
            </a:r>
            <a:r>
              <a:rPr lang="en-US" altLang="en-US" dirty="0" err="1"/>
              <a:t>của</a:t>
            </a:r>
            <a:r>
              <a:rPr lang="en-US" altLang="en-US" dirty="0"/>
              <a:t> </a:t>
            </a:r>
            <a:r>
              <a:rPr lang="en-US" altLang="en-US" dirty="0" err="1"/>
              <a:t>đường</a:t>
            </a:r>
            <a:r>
              <a:rPr lang="en-US" altLang="en-US" dirty="0"/>
              <a:t> </a:t>
            </a:r>
            <a:r>
              <a:rPr lang="en-US" altLang="en-US" dirty="0" err="1"/>
              <a:t>dẫn</a:t>
            </a:r>
            <a:r>
              <a:rPr lang="en-US" altLang="en-US" dirty="0"/>
              <a:t> </a:t>
            </a:r>
            <a:r>
              <a:rPr lang="en-US" altLang="en-US" dirty="0" err="1"/>
              <a:t>đến</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err="1"/>
              <a:t>mục</a:t>
            </a:r>
            <a:r>
              <a:rPr lang="en-US" altLang="en-US"/>
              <a:t> tiêu?</a:t>
            </a:r>
            <a:endParaRPr lang="en-US" altLang="en-US" dirty="0"/>
          </a:p>
          <a:p>
            <a:pPr algn="just" eaLnBrk="1" hangingPunct="1">
              <a:lnSpc>
                <a:spcPct val="150000"/>
              </a:lnSpc>
              <a:spcBef>
                <a:spcPts val="0"/>
              </a:spcBef>
            </a:pPr>
            <a:r>
              <a:rPr lang="en-US" altLang="en-US" dirty="0" err="1"/>
              <a:t>Yêu</a:t>
            </a:r>
            <a:r>
              <a:rPr lang="en-US" altLang="en-US" dirty="0"/>
              <a:t> </a:t>
            </a:r>
            <a:r>
              <a:rPr lang="en-US" altLang="en-US" dirty="0" err="1"/>
              <a:t>cầu</a:t>
            </a:r>
            <a:r>
              <a:rPr lang="en-US" altLang="en-US" dirty="0"/>
              <a:t> </a:t>
            </a:r>
            <a:r>
              <a:rPr lang="en-US" altLang="en-US" dirty="0" err="1"/>
              <a:t>đưa</a:t>
            </a:r>
            <a:r>
              <a:rPr lang="en-US" altLang="en-US" dirty="0"/>
              <a:t> </a:t>
            </a:r>
            <a:r>
              <a:rPr lang="en-US" altLang="en-US" dirty="0" err="1"/>
              <a:t>ra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lời</a:t>
            </a:r>
            <a:r>
              <a:rPr lang="en-US" altLang="en-US" dirty="0"/>
              <a:t> </a:t>
            </a:r>
            <a:r>
              <a:rPr lang="en-US" altLang="en-US" dirty="0" err="1"/>
              <a:t>giải</a:t>
            </a:r>
            <a:r>
              <a:rPr lang="en-US" altLang="en-US" dirty="0"/>
              <a:t>/</a:t>
            </a:r>
            <a:r>
              <a:rPr lang="en-US" altLang="en-US" dirty="0" err="1"/>
              <a:t>chỉ</a:t>
            </a:r>
            <a:r>
              <a:rPr lang="en-US" altLang="en-US" dirty="0"/>
              <a:t> </a:t>
            </a:r>
            <a:r>
              <a:rPr lang="en-US" altLang="en-US" dirty="0" err="1"/>
              <a:t>là</a:t>
            </a:r>
            <a:r>
              <a:rPr lang="en-US" altLang="en-US" dirty="0"/>
              <a:t> </a:t>
            </a:r>
            <a:r>
              <a:rPr lang="en-US" altLang="en-US" dirty="0" err="1"/>
              <a:t>lời</a:t>
            </a:r>
            <a:r>
              <a:rPr lang="en-US" altLang="en-US" dirty="0"/>
              <a:t> </a:t>
            </a:r>
            <a:r>
              <a:rPr lang="en-US" altLang="en-US" dirty="0" err="1"/>
              <a:t>giải</a:t>
            </a:r>
            <a:r>
              <a:rPr lang="en-US" altLang="en-US" dirty="0"/>
              <a:t> </a:t>
            </a:r>
            <a:r>
              <a:rPr lang="en-US" altLang="en-US" dirty="0" err="1"/>
              <a:t>tìm</a:t>
            </a:r>
            <a:r>
              <a:rPr lang="en-US" altLang="en-US" dirty="0"/>
              <a:t> </a:t>
            </a:r>
            <a:r>
              <a:rPr lang="en-US" altLang="en-US" dirty="0" err="1"/>
              <a:t>được</a:t>
            </a:r>
            <a:r>
              <a:rPr lang="en-US" altLang="en-US" dirty="0"/>
              <a:t> </a:t>
            </a:r>
            <a:r>
              <a:rPr lang="en-US" altLang="en-US" err="1"/>
              <a:t>đầu</a:t>
            </a:r>
            <a:r>
              <a:rPr lang="en-US" altLang="en-US"/>
              <a:t> tiên?</a:t>
            </a:r>
          </a:p>
          <a:p>
            <a:pPr algn="just" eaLnBrk="1" hangingPunct="1">
              <a:lnSpc>
                <a:spcPct val="150000"/>
              </a:lnSpc>
              <a:spcBef>
                <a:spcPts val="0"/>
              </a:spcBef>
            </a:pPr>
            <a:endParaRPr lang="en-US" altLang="en-US"/>
          </a:p>
          <a:p>
            <a:pPr marL="0" indent="0">
              <a:lnSpc>
                <a:spcPct val="150000"/>
              </a:lnSpc>
              <a:spcBef>
                <a:spcPts val="0"/>
              </a:spcBef>
              <a:buNone/>
            </a:pPr>
            <a:r>
              <a:rPr lang="en-US" altLang="en-US"/>
              <a:t>Tham khảo thêm: </a:t>
            </a:r>
            <a:r>
              <a:rPr lang="en-US">
                <a:hlinkClick r:id="rId2"/>
              </a:rPr>
              <a:t>https://techdifferences.com/difference-between-bfs-and-dfs.html</a:t>
            </a:r>
            <a:endParaRPr lang="en-US" altLang="en-US" dirty="0"/>
          </a:p>
        </p:txBody>
      </p:sp>
      <p:sp>
        <p:nvSpPr>
          <p:cNvPr id="2" name="Slide Number Placeholder 1"/>
          <p:cNvSpPr>
            <a:spLocks noGrp="1"/>
          </p:cNvSpPr>
          <p:nvPr>
            <p:ph type="sldNum" sz="quarter" idx="12"/>
          </p:nvPr>
        </p:nvSpPr>
        <p:spPr/>
        <p:txBody>
          <a:bodyPr/>
          <a:lstStyle/>
          <a:p>
            <a:fld id="{404E76C4-6752-4A98-AA34-F785B988B251}" type="slidenum">
              <a:rPr lang="en-US" smtClean="0"/>
              <a:t>14</a:t>
            </a:fld>
            <a:endParaRPr lang="en-US"/>
          </a:p>
        </p:txBody>
      </p:sp>
    </p:spTree>
    <p:extLst>
      <p:ext uri="{BB962C8B-B14F-4D97-AF65-F5344CB8AC3E}">
        <p14:creationId xmlns:p14="http://schemas.microsoft.com/office/powerpoint/2010/main" val="196765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64931" y="0"/>
            <a:ext cx="11359661" cy="1459524"/>
          </a:xfrm>
        </p:spPr>
        <p:txBody>
          <a:bodyPr>
            <a:normAutofit/>
          </a:bodyPr>
          <a:lstStyle/>
          <a:p>
            <a:pPr eaLnBrk="1" hangingPunct="1"/>
            <a:r>
              <a:rPr lang="en-US" altLang="en-US" b="1" dirty="0" err="1">
                <a:latin typeface="Calibri Light (Headings)"/>
              </a:rPr>
              <a:t>Tìm</a:t>
            </a:r>
            <a:r>
              <a:rPr lang="en-US" altLang="en-US" b="1" dirty="0">
                <a:latin typeface="Calibri Light (Headings)"/>
              </a:rPr>
              <a:t> </a:t>
            </a:r>
            <a:r>
              <a:rPr lang="en-US" altLang="en-US" b="1" dirty="0" err="1">
                <a:latin typeface="Calibri Light (Headings)"/>
              </a:rPr>
              <a:t>kiếm</a:t>
            </a:r>
            <a:r>
              <a:rPr lang="en-US" altLang="en-US" b="1" dirty="0">
                <a:latin typeface="Calibri Light (Headings)"/>
              </a:rPr>
              <a:t> </a:t>
            </a:r>
            <a:r>
              <a:rPr lang="vi-VN" altLang="en-US" b="1" dirty="0">
                <a:latin typeface="Calibri Light (Headings)"/>
              </a:rPr>
              <a:t>chiều </a:t>
            </a:r>
            <a:r>
              <a:rPr lang="en-US" altLang="en-US" b="1" dirty="0" err="1">
                <a:latin typeface="Calibri Light (Headings)"/>
              </a:rPr>
              <a:t>sâu</a:t>
            </a:r>
            <a:r>
              <a:rPr lang="en-US" altLang="en-US" b="1" dirty="0">
                <a:latin typeface="Calibri Light (Headings)"/>
              </a:rPr>
              <a:t> </a:t>
            </a:r>
            <a:r>
              <a:rPr lang="en-US" altLang="en-US" b="1" dirty="0" err="1">
                <a:latin typeface="Calibri Light (Headings)"/>
              </a:rPr>
              <a:t>bằng</a:t>
            </a:r>
            <a:r>
              <a:rPr lang="en-US" altLang="en-US" b="1" dirty="0">
                <a:latin typeface="Calibri Light (Headings)"/>
              </a:rPr>
              <a:t> </a:t>
            </a:r>
            <a:r>
              <a:rPr lang="en-US" altLang="en-US" b="1" dirty="0" err="1">
                <a:latin typeface="Calibri Light (Headings)"/>
              </a:rPr>
              <a:t>cách</a:t>
            </a:r>
            <a:r>
              <a:rPr lang="en-US" altLang="en-US" b="1" dirty="0">
                <a:latin typeface="Calibri Light (Headings)"/>
              </a:rPr>
              <a:t> </a:t>
            </a:r>
            <a:r>
              <a:rPr lang="en-US" altLang="en-US" b="1" dirty="0" err="1">
                <a:latin typeface="Calibri Light (Headings)"/>
              </a:rPr>
              <a:t>đào</a:t>
            </a:r>
            <a:r>
              <a:rPr lang="en-US" altLang="en-US" b="1" dirty="0">
                <a:latin typeface="Calibri Light (Headings)"/>
              </a:rPr>
              <a:t> </a:t>
            </a:r>
            <a:r>
              <a:rPr lang="en-US" altLang="en-US" b="1" dirty="0" err="1">
                <a:latin typeface="Calibri Light (Headings)"/>
              </a:rPr>
              <a:t>sâu</a:t>
            </a:r>
            <a:r>
              <a:rPr lang="en-US" altLang="en-US" b="1" dirty="0">
                <a:latin typeface="Calibri Light (Headings)"/>
              </a:rPr>
              <a:t> </a:t>
            </a:r>
            <a:r>
              <a:rPr lang="en-US" altLang="en-US" b="1" dirty="0" err="1">
                <a:latin typeface="Calibri Light (Headings)"/>
              </a:rPr>
              <a:t>nhiều</a:t>
            </a:r>
            <a:r>
              <a:rPr lang="en-US" altLang="en-US" b="1" dirty="0">
                <a:latin typeface="Calibri Light (Headings)"/>
              </a:rPr>
              <a:t> </a:t>
            </a:r>
            <a:r>
              <a:rPr lang="en-US" altLang="en-US" b="1" dirty="0" err="1">
                <a:latin typeface="Calibri Light (Headings)"/>
              </a:rPr>
              <a:t>lần</a:t>
            </a:r>
            <a:endParaRPr lang="en-US" altLang="en-US" b="1" dirty="0">
              <a:latin typeface="Calibri Light (Headings)"/>
            </a:endParaRPr>
          </a:p>
        </p:txBody>
      </p:sp>
      <p:sp>
        <p:nvSpPr>
          <p:cNvPr id="57347" name="Rectangle 3"/>
          <p:cNvSpPr>
            <a:spLocks noGrp="1" noChangeArrowheads="1"/>
          </p:cNvSpPr>
          <p:nvPr>
            <p:ph type="body" idx="1"/>
          </p:nvPr>
        </p:nvSpPr>
        <p:spPr>
          <a:xfrm>
            <a:off x="764931" y="1459524"/>
            <a:ext cx="11069515" cy="5029200"/>
          </a:xfrm>
        </p:spPr>
        <p:txBody>
          <a:bodyPr>
            <a:normAutofit/>
          </a:bodyPr>
          <a:lstStyle/>
          <a:p>
            <a:pPr eaLnBrk="1" hangingPunct="1">
              <a:lnSpc>
                <a:spcPct val="150000"/>
              </a:lnSpc>
              <a:spcBef>
                <a:spcPts val="600"/>
              </a:spcBef>
            </a:pPr>
            <a:r>
              <a:rPr lang="en-US" altLang="en-US" dirty="0" err="1"/>
              <a:t>Độ</a:t>
            </a:r>
            <a:r>
              <a:rPr lang="en-US" altLang="en-US" dirty="0"/>
              <a:t> </a:t>
            </a:r>
            <a:r>
              <a:rPr lang="en-US" altLang="en-US" dirty="0" err="1"/>
              <a:t>sâu</a:t>
            </a:r>
            <a:r>
              <a:rPr lang="en-US" altLang="en-US" dirty="0"/>
              <a:t> </a:t>
            </a:r>
            <a:r>
              <a:rPr lang="en-US" altLang="en-US" dirty="0" err="1"/>
              <a:t>giới</a:t>
            </a:r>
            <a:r>
              <a:rPr lang="en-US" altLang="en-US" dirty="0"/>
              <a:t> </a:t>
            </a:r>
            <a:r>
              <a:rPr lang="en-US" altLang="en-US" dirty="0" err="1"/>
              <a:t>hạn</a:t>
            </a:r>
            <a:r>
              <a:rPr lang="en-US" altLang="en-US" dirty="0"/>
              <a:t> (depth bound): </a:t>
            </a:r>
            <a:r>
              <a:rPr lang="en-US" altLang="en-US" dirty="0" err="1"/>
              <a:t>giải</a:t>
            </a:r>
            <a:r>
              <a:rPr lang="en-US" altLang="en-US" dirty="0"/>
              <a:t> </a:t>
            </a:r>
            <a:r>
              <a:rPr lang="en-US" altLang="en-US" dirty="0" err="1"/>
              <a:t>thuật</a:t>
            </a:r>
            <a:r>
              <a:rPr lang="en-US" altLang="en-US" dirty="0"/>
              <a:t> TK </a:t>
            </a:r>
            <a:r>
              <a:rPr lang="en-US" altLang="en-US" dirty="0" err="1"/>
              <a:t>sâu</a:t>
            </a:r>
            <a:r>
              <a:rPr lang="en-US" altLang="en-US" dirty="0"/>
              <a:t> </a:t>
            </a:r>
            <a:r>
              <a:rPr lang="en-US" altLang="en-US" dirty="0" err="1"/>
              <a:t>sẽ</a:t>
            </a:r>
            <a:r>
              <a:rPr lang="en-US" altLang="en-US" dirty="0"/>
              <a:t> quay </a:t>
            </a:r>
            <a:r>
              <a:rPr lang="en-US" altLang="en-US" dirty="0" err="1"/>
              <a:t>lui</a:t>
            </a:r>
            <a:r>
              <a:rPr lang="en-US" altLang="en-US" dirty="0"/>
              <a:t> </a:t>
            </a:r>
            <a:r>
              <a:rPr lang="en-US" altLang="en-US" dirty="0" err="1"/>
              <a:t>khi</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dirty="0" err="1"/>
              <a:t>đang</a:t>
            </a:r>
            <a:r>
              <a:rPr lang="en-US" altLang="en-US" dirty="0"/>
              <a:t> </a:t>
            </a:r>
            <a:r>
              <a:rPr lang="en-US" altLang="en-US" dirty="0" err="1"/>
              <a:t>xét</a:t>
            </a:r>
            <a:r>
              <a:rPr lang="en-US" altLang="en-US" dirty="0"/>
              <a:t> </a:t>
            </a:r>
            <a:r>
              <a:rPr lang="en-US" altLang="en-US" dirty="0" err="1"/>
              <a:t>đạt</a:t>
            </a:r>
            <a:r>
              <a:rPr lang="en-US" altLang="en-US" dirty="0"/>
              <a:t> </a:t>
            </a:r>
            <a:r>
              <a:rPr lang="en-US" altLang="en-US" dirty="0" err="1"/>
              <a:t>đến</a:t>
            </a:r>
            <a:r>
              <a:rPr lang="en-US" altLang="en-US" dirty="0"/>
              <a:t> </a:t>
            </a:r>
            <a:r>
              <a:rPr lang="en-US" altLang="en-US" dirty="0" err="1"/>
              <a:t>độ</a:t>
            </a:r>
            <a:r>
              <a:rPr lang="en-US" altLang="en-US" dirty="0"/>
              <a:t> </a:t>
            </a:r>
            <a:r>
              <a:rPr lang="en-US" altLang="en-US" dirty="0" err="1"/>
              <a:t>sâu</a:t>
            </a:r>
            <a:r>
              <a:rPr lang="en-US" altLang="en-US" dirty="0"/>
              <a:t> </a:t>
            </a:r>
            <a:r>
              <a:rPr lang="en-US" altLang="en-US" dirty="0" err="1"/>
              <a:t>giới</a:t>
            </a:r>
            <a:r>
              <a:rPr lang="en-US" altLang="en-US" dirty="0"/>
              <a:t> </a:t>
            </a:r>
            <a:r>
              <a:rPr lang="en-US" altLang="en-US" dirty="0" err="1"/>
              <a:t>hạn</a:t>
            </a:r>
            <a:r>
              <a:rPr lang="en-US" altLang="en-US" dirty="0"/>
              <a:t> </a:t>
            </a:r>
            <a:r>
              <a:rPr lang="en-US" altLang="en-US" dirty="0" err="1"/>
              <a:t>đã</a:t>
            </a:r>
            <a:r>
              <a:rPr lang="en-US" altLang="en-US" dirty="0"/>
              <a:t> </a:t>
            </a:r>
            <a:r>
              <a:rPr lang="en-US" altLang="en-US" dirty="0" err="1"/>
              <a:t>định</a:t>
            </a:r>
            <a:endParaRPr lang="en-US" altLang="en-US" dirty="0"/>
          </a:p>
          <a:p>
            <a:pPr eaLnBrk="1" hangingPunct="1">
              <a:lnSpc>
                <a:spcPct val="150000"/>
              </a:lnSpc>
              <a:spcBef>
                <a:spcPts val="600"/>
              </a:spcBef>
            </a:pPr>
            <a:r>
              <a:rPr lang="en-US" altLang="en-US" dirty="0"/>
              <a:t>TK </a:t>
            </a:r>
            <a:r>
              <a:rPr lang="vi-VN" altLang="en-US" dirty="0"/>
              <a:t>chiều s</a:t>
            </a:r>
            <a:r>
              <a:rPr lang="en-US" altLang="en-US" dirty="0" err="1"/>
              <a:t>âu</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đào</a:t>
            </a:r>
            <a:r>
              <a:rPr lang="en-US" altLang="en-US" dirty="0"/>
              <a:t> </a:t>
            </a:r>
            <a:r>
              <a:rPr lang="en-US" altLang="en-US" dirty="0" err="1"/>
              <a:t>sâu</a:t>
            </a:r>
            <a:r>
              <a:rPr lang="en-US" altLang="en-US" dirty="0"/>
              <a:t> </a:t>
            </a:r>
            <a:r>
              <a:rPr lang="en-US" altLang="en-US" dirty="0" err="1"/>
              <a:t>nhiều</a:t>
            </a:r>
            <a:r>
              <a:rPr lang="en-US" altLang="en-US" dirty="0"/>
              <a:t> </a:t>
            </a:r>
            <a:r>
              <a:rPr lang="en-US" altLang="en-US" dirty="0" err="1"/>
              <a:t>lần</a:t>
            </a:r>
            <a:r>
              <a:rPr lang="en-US" altLang="en-US" dirty="0"/>
              <a:t>: TK </a:t>
            </a:r>
            <a:r>
              <a:rPr lang="en-US" altLang="en-US" dirty="0" err="1"/>
              <a:t>sâu</a:t>
            </a:r>
            <a:r>
              <a:rPr lang="en-US" altLang="en-US" dirty="0"/>
              <a:t> </a:t>
            </a:r>
            <a:r>
              <a:rPr lang="en-US" altLang="en-US" dirty="0" err="1"/>
              <a:t>với</a:t>
            </a:r>
            <a:r>
              <a:rPr lang="en-US" altLang="en-US" dirty="0"/>
              <a:t> </a:t>
            </a:r>
            <a:r>
              <a:rPr lang="en-US" altLang="en-US" dirty="0" err="1"/>
              <a:t>độ</a:t>
            </a:r>
            <a:r>
              <a:rPr lang="en-US" altLang="en-US" dirty="0"/>
              <a:t> </a:t>
            </a:r>
            <a:r>
              <a:rPr lang="en-US" altLang="en-US" dirty="0" err="1"/>
              <a:t>sâu</a:t>
            </a:r>
            <a:r>
              <a:rPr lang="en-US" altLang="en-US" dirty="0"/>
              <a:t> </a:t>
            </a:r>
            <a:r>
              <a:rPr lang="en-US" altLang="en-US" dirty="0" err="1"/>
              <a:t>giới</a:t>
            </a:r>
            <a:r>
              <a:rPr lang="en-US" altLang="en-US" dirty="0"/>
              <a:t> </a:t>
            </a:r>
            <a:r>
              <a:rPr lang="en-US" altLang="en-US" dirty="0" err="1"/>
              <a:t>hạn</a:t>
            </a:r>
            <a:r>
              <a:rPr lang="en-US" altLang="en-US" dirty="0"/>
              <a:t> </a:t>
            </a:r>
            <a:r>
              <a:rPr lang="en-US" altLang="en-US" dirty="0" err="1"/>
              <a:t>là</a:t>
            </a:r>
            <a:r>
              <a:rPr lang="en-US" altLang="en-US" dirty="0"/>
              <a:t> 1, </a:t>
            </a:r>
            <a:r>
              <a:rPr lang="en-US" altLang="en-US" dirty="0" err="1"/>
              <a:t>nếu</a:t>
            </a:r>
            <a:r>
              <a:rPr lang="en-US" altLang="en-US" dirty="0"/>
              <a:t> </a:t>
            </a:r>
            <a:r>
              <a:rPr lang="en-US" altLang="en-US" dirty="0" err="1"/>
              <a:t>thất</a:t>
            </a:r>
            <a:r>
              <a:rPr lang="en-US" altLang="en-US" dirty="0"/>
              <a:t> </a:t>
            </a:r>
            <a:r>
              <a:rPr lang="en-US" altLang="en-US" dirty="0" err="1"/>
              <a:t>bại</a:t>
            </a:r>
            <a:r>
              <a:rPr lang="en-US" altLang="en-US" dirty="0"/>
              <a:t>, </a:t>
            </a:r>
            <a:r>
              <a:rPr lang="en-US" altLang="en-US" dirty="0" err="1"/>
              <a:t>nó</a:t>
            </a:r>
            <a:r>
              <a:rPr lang="en-US" altLang="en-US" dirty="0"/>
              <a:t> </a:t>
            </a:r>
            <a:r>
              <a:rPr lang="en-US" altLang="en-US" dirty="0" err="1"/>
              <a:t>sẽ</a:t>
            </a:r>
            <a:r>
              <a:rPr lang="en-US" altLang="en-US" dirty="0"/>
              <a:t> </a:t>
            </a:r>
            <a:r>
              <a:rPr lang="en-US" altLang="en-US" dirty="0" err="1"/>
              <a:t>lặp</a:t>
            </a:r>
            <a:r>
              <a:rPr lang="en-US" altLang="en-US" dirty="0"/>
              <a:t> </a:t>
            </a:r>
            <a:r>
              <a:rPr lang="en-US" altLang="en-US" dirty="0" err="1"/>
              <a:t>lại</a:t>
            </a:r>
            <a:r>
              <a:rPr lang="en-US" altLang="en-US" dirty="0"/>
              <a:t> GT TK </a:t>
            </a:r>
            <a:r>
              <a:rPr lang="vi-VN" altLang="en-US" dirty="0"/>
              <a:t>chiều </a:t>
            </a:r>
            <a:r>
              <a:rPr lang="en-US" altLang="en-US" dirty="0" err="1"/>
              <a:t>sâu</a:t>
            </a:r>
            <a:r>
              <a:rPr lang="en-US" altLang="en-US" dirty="0"/>
              <a:t> </a:t>
            </a:r>
            <a:r>
              <a:rPr lang="en-US" altLang="en-US" dirty="0" err="1"/>
              <a:t>với</a:t>
            </a:r>
            <a:r>
              <a:rPr lang="en-US" altLang="en-US" dirty="0"/>
              <a:t> </a:t>
            </a:r>
            <a:r>
              <a:rPr lang="en-US" altLang="en-US" dirty="0" err="1"/>
              <a:t>độ</a:t>
            </a:r>
            <a:r>
              <a:rPr lang="en-US" altLang="en-US" dirty="0"/>
              <a:t> </a:t>
            </a:r>
            <a:r>
              <a:rPr lang="en-US" altLang="en-US" dirty="0" err="1"/>
              <a:t>sâu</a:t>
            </a:r>
            <a:r>
              <a:rPr lang="en-US" altLang="en-US" dirty="0"/>
              <a:t> </a:t>
            </a:r>
            <a:r>
              <a:rPr lang="en-US" altLang="en-US" dirty="0" err="1"/>
              <a:t>là</a:t>
            </a:r>
            <a:r>
              <a:rPr lang="en-US" altLang="en-US" dirty="0"/>
              <a:t> 2,… GT </a:t>
            </a:r>
            <a:r>
              <a:rPr lang="en-US" altLang="en-US" dirty="0" err="1"/>
              <a:t>tiếp</a:t>
            </a:r>
            <a:r>
              <a:rPr lang="en-US" altLang="en-US" dirty="0"/>
              <a:t> </a:t>
            </a:r>
            <a:r>
              <a:rPr lang="en-US" altLang="en-US" dirty="0" err="1"/>
              <a:t>tục</a:t>
            </a:r>
            <a:r>
              <a:rPr lang="en-US" altLang="en-US" dirty="0"/>
              <a:t> </a:t>
            </a:r>
            <a:r>
              <a:rPr lang="en-US" altLang="en-US" dirty="0" err="1"/>
              <a:t>cho</a:t>
            </a:r>
            <a:r>
              <a:rPr lang="en-US" altLang="en-US" dirty="0"/>
              <a:t> </a:t>
            </a:r>
            <a:r>
              <a:rPr lang="en-US" altLang="en-US" dirty="0" err="1"/>
              <a:t>đến</a:t>
            </a:r>
            <a:r>
              <a:rPr lang="en-US" altLang="en-US" dirty="0"/>
              <a:t> </a:t>
            </a:r>
            <a:r>
              <a:rPr lang="en-US" altLang="en-US" dirty="0" err="1"/>
              <a:t>khi</a:t>
            </a:r>
            <a:r>
              <a:rPr lang="en-US" altLang="en-US" dirty="0"/>
              <a:t> </a:t>
            </a:r>
            <a:r>
              <a:rPr lang="en-US" altLang="en-US" dirty="0" err="1"/>
              <a:t>tìm</a:t>
            </a:r>
            <a:r>
              <a:rPr lang="en-US" altLang="en-US" dirty="0"/>
              <a:t> </a:t>
            </a:r>
            <a:r>
              <a:rPr lang="en-US" altLang="en-US" dirty="0" err="1"/>
              <a:t>được</a:t>
            </a:r>
            <a:r>
              <a:rPr lang="en-US" altLang="en-US" dirty="0"/>
              <a:t> </a:t>
            </a:r>
            <a:r>
              <a:rPr lang="en-US" altLang="en-US" dirty="0" err="1"/>
              <a:t>mục</a:t>
            </a:r>
            <a:r>
              <a:rPr lang="en-US" altLang="en-US" dirty="0"/>
              <a:t> </a:t>
            </a:r>
            <a:r>
              <a:rPr lang="en-US" altLang="en-US" dirty="0" err="1"/>
              <a:t>tiêu</a:t>
            </a:r>
            <a:r>
              <a:rPr lang="en-US" altLang="en-US" dirty="0"/>
              <a:t>, </a:t>
            </a:r>
            <a:r>
              <a:rPr lang="en-US" altLang="en-US" dirty="0" err="1"/>
              <a:t>mỗi</a:t>
            </a:r>
            <a:r>
              <a:rPr lang="en-US" altLang="en-US" dirty="0"/>
              <a:t> </a:t>
            </a:r>
            <a:r>
              <a:rPr lang="en-US" altLang="en-US" dirty="0" err="1"/>
              <a:t>lần</a:t>
            </a:r>
            <a:r>
              <a:rPr lang="en-US" altLang="en-US" dirty="0"/>
              <a:t> </a:t>
            </a:r>
            <a:r>
              <a:rPr lang="en-US" altLang="en-US" dirty="0" err="1"/>
              <a:t>lặp</a:t>
            </a:r>
            <a:r>
              <a:rPr lang="en-US" altLang="en-US" dirty="0"/>
              <a:t> </a:t>
            </a:r>
            <a:r>
              <a:rPr lang="en-US" altLang="en-US" dirty="0" err="1"/>
              <a:t>lại</a:t>
            </a:r>
            <a:r>
              <a:rPr lang="en-US" altLang="en-US" dirty="0"/>
              <a:t> </a:t>
            </a:r>
            <a:r>
              <a:rPr lang="en-US" altLang="en-US" dirty="0" err="1"/>
              <a:t>tăng</a:t>
            </a:r>
            <a:r>
              <a:rPr lang="en-US" altLang="en-US" dirty="0"/>
              <a:t> </a:t>
            </a:r>
            <a:r>
              <a:rPr lang="en-US" altLang="en-US" dirty="0" err="1"/>
              <a:t>độ</a:t>
            </a:r>
            <a:r>
              <a:rPr lang="en-US" altLang="en-US" dirty="0"/>
              <a:t> </a:t>
            </a:r>
            <a:r>
              <a:rPr lang="en-US" altLang="en-US" dirty="0" err="1"/>
              <a:t>sâu</a:t>
            </a:r>
            <a:r>
              <a:rPr lang="en-US" altLang="en-US" dirty="0"/>
              <a:t> </a:t>
            </a:r>
            <a:r>
              <a:rPr lang="en-US" altLang="en-US" dirty="0" err="1"/>
              <a:t>lên</a:t>
            </a:r>
            <a:r>
              <a:rPr lang="en-US" altLang="en-US" dirty="0"/>
              <a:t> 1</a:t>
            </a:r>
          </a:p>
          <a:p>
            <a:pPr eaLnBrk="1" hangingPunct="1">
              <a:lnSpc>
                <a:spcPct val="150000"/>
              </a:lnSpc>
              <a:spcBef>
                <a:spcPts val="600"/>
              </a:spcBef>
            </a:pPr>
            <a:r>
              <a:rPr lang="en-US" altLang="en-US" dirty="0"/>
              <a:t>GT </a:t>
            </a:r>
            <a:r>
              <a:rPr lang="en-US" altLang="en-US" dirty="0" err="1"/>
              <a:t>này</a:t>
            </a:r>
            <a:r>
              <a:rPr lang="en-US" altLang="en-US" dirty="0"/>
              <a:t> </a:t>
            </a:r>
            <a:r>
              <a:rPr lang="en-US" altLang="en-US" dirty="0" err="1"/>
              <a:t>có</a:t>
            </a:r>
            <a:r>
              <a:rPr lang="en-US" altLang="en-US" dirty="0"/>
              <a:t> </a:t>
            </a:r>
            <a:r>
              <a:rPr lang="en-US" altLang="en-US" dirty="0" err="1"/>
              <a:t>độ</a:t>
            </a:r>
            <a:r>
              <a:rPr lang="en-US" altLang="en-US" dirty="0"/>
              <a:t> </a:t>
            </a:r>
            <a:r>
              <a:rPr lang="en-US" altLang="en-US" dirty="0" err="1"/>
              <a:t>phức</a:t>
            </a:r>
            <a:r>
              <a:rPr lang="en-US" altLang="en-US" dirty="0"/>
              <a:t> </a:t>
            </a:r>
            <a:r>
              <a:rPr lang="en-US" altLang="en-US" dirty="0" err="1"/>
              <a:t>tạp</a:t>
            </a:r>
            <a:r>
              <a:rPr lang="en-US" altLang="en-US" dirty="0"/>
              <a:t> </a:t>
            </a:r>
            <a:r>
              <a:rPr lang="en-US" altLang="en-US" dirty="0" err="1"/>
              <a:t>về</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cùng</a:t>
            </a:r>
            <a:r>
              <a:rPr lang="en-US" altLang="en-US" dirty="0"/>
              <a:t> </a:t>
            </a:r>
            <a:r>
              <a:rPr lang="en-US" altLang="en-US" dirty="0" err="1"/>
              <a:t>bậc</a:t>
            </a:r>
            <a:r>
              <a:rPr lang="en-US" altLang="en-US" dirty="0"/>
              <a:t> </a:t>
            </a:r>
            <a:r>
              <a:rPr lang="en-US" altLang="en-US" dirty="0" err="1"/>
              <a:t>với</a:t>
            </a:r>
            <a:r>
              <a:rPr lang="en-US" altLang="en-US" dirty="0"/>
              <a:t> TK </a:t>
            </a:r>
            <a:r>
              <a:rPr lang="en-US" altLang="en-US" dirty="0" err="1"/>
              <a:t>Rộng</a:t>
            </a:r>
            <a:r>
              <a:rPr lang="en-US" altLang="en-US" dirty="0"/>
              <a:t> </a:t>
            </a:r>
            <a:r>
              <a:rPr lang="en-US" altLang="en-US" dirty="0" err="1"/>
              <a:t>và</a:t>
            </a:r>
            <a:r>
              <a:rPr lang="en-US" altLang="en-US" dirty="0"/>
              <a:t> TK </a:t>
            </a:r>
            <a:r>
              <a:rPr lang="en-US" altLang="en-US" dirty="0" err="1"/>
              <a:t>Sâu</a:t>
            </a:r>
            <a:endParaRPr lang="en-US" altLang="en-US" dirty="0"/>
          </a:p>
        </p:txBody>
      </p:sp>
      <p:sp>
        <p:nvSpPr>
          <p:cNvPr id="2" name="Slide Number Placeholder 1"/>
          <p:cNvSpPr>
            <a:spLocks noGrp="1"/>
          </p:cNvSpPr>
          <p:nvPr>
            <p:ph type="sldNum" sz="quarter" idx="12"/>
          </p:nvPr>
        </p:nvSpPr>
        <p:spPr/>
        <p:txBody>
          <a:bodyPr/>
          <a:lstStyle/>
          <a:p>
            <a:fld id="{404E76C4-6752-4A98-AA34-F785B988B251}" type="slidenum">
              <a:rPr lang="en-US" smtClean="0"/>
              <a:t>15</a:t>
            </a:fld>
            <a:endParaRPr lang="en-US"/>
          </a:p>
        </p:txBody>
      </p:sp>
    </p:spTree>
    <p:extLst>
      <p:ext uri="{BB962C8B-B14F-4D97-AF65-F5344CB8AC3E}">
        <p14:creationId xmlns:p14="http://schemas.microsoft.com/office/powerpoint/2010/main" val="188354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58361" y="-100868"/>
            <a:ext cx="10515600" cy="1325563"/>
          </a:xfrm>
        </p:spPr>
        <p:txBody>
          <a:bodyPr/>
          <a:lstStyle/>
          <a:p>
            <a:pPr eaLnBrk="1" hangingPunct="1"/>
            <a:r>
              <a:rPr lang="vi-VN" altLang="en-US" b="1" dirty="0">
                <a:latin typeface="Times New Roman (Headings)"/>
              </a:rPr>
              <a:t>Tìm </a:t>
            </a:r>
            <a:r>
              <a:rPr lang="vi-VN" altLang="en-US" b="1" dirty="0" err="1">
                <a:latin typeface="Times New Roman (Headings)"/>
              </a:rPr>
              <a:t>kiếm</a:t>
            </a:r>
            <a:r>
              <a:rPr lang="vi-VN" altLang="en-US" b="1" dirty="0">
                <a:latin typeface="Times New Roman (Headings)"/>
              </a:rPr>
              <a:t> </a:t>
            </a:r>
            <a:r>
              <a:rPr lang="en-US" altLang="en-US" b="1" dirty="0" err="1">
                <a:latin typeface="Times New Roman (Headings)"/>
              </a:rPr>
              <a:t>leo</a:t>
            </a:r>
            <a:r>
              <a:rPr lang="en-US" altLang="en-US" b="1" dirty="0">
                <a:latin typeface="Times New Roman (Headings)"/>
              </a:rPr>
              <a:t> </a:t>
            </a:r>
            <a:r>
              <a:rPr lang="vi-VN" altLang="en-US" b="1" dirty="0" err="1">
                <a:latin typeface="Times New Roman (Headings)"/>
              </a:rPr>
              <a:t>đồi</a:t>
            </a:r>
            <a:endParaRPr lang="en-US" altLang="en-US" b="1" dirty="0">
              <a:latin typeface="Times New Roman (Headings)"/>
            </a:endParaRPr>
          </a:p>
        </p:txBody>
      </p:sp>
      <p:sp>
        <p:nvSpPr>
          <p:cNvPr id="69635" name="Rectangle 3"/>
          <p:cNvSpPr>
            <a:spLocks noGrp="1" noChangeArrowheads="1"/>
          </p:cNvSpPr>
          <p:nvPr>
            <p:ph type="body" idx="1"/>
          </p:nvPr>
        </p:nvSpPr>
        <p:spPr>
          <a:xfrm>
            <a:off x="1138603" y="1224695"/>
            <a:ext cx="10515600" cy="5003167"/>
          </a:xfrm>
        </p:spPr>
        <p:txBody>
          <a:bodyPr>
            <a:normAutofit fontScale="92500" lnSpcReduction="10000"/>
          </a:bodyPr>
          <a:lstStyle/>
          <a:p>
            <a:pPr eaLnBrk="1" hangingPunct="1">
              <a:lnSpc>
                <a:spcPct val="120000"/>
              </a:lnSpc>
            </a:pPr>
            <a:r>
              <a:rPr lang="en-US" altLang="en-US" sz="3200" dirty="0" err="1"/>
              <a:t>Giải</a:t>
            </a:r>
            <a:r>
              <a:rPr lang="en-US" altLang="en-US" sz="3200" dirty="0"/>
              <a:t> </a:t>
            </a:r>
            <a:r>
              <a:rPr lang="en-US" altLang="en-US" sz="3200" dirty="0" err="1"/>
              <a:t>thuật</a:t>
            </a:r>
            <a:r>
              <a:rPr lang="en-US" altLang="en-US" sz="3200" dirty="0"/>
              <a:t>:</a:t>
            </a:r>
          </a:p>
          <a:p>
            <a:pPr lvl="1" eaLnBrk="1" hangingPunct="1">
              <a:lnSpc>
                <a:spcPct val="120000"/>
              </a:lnSpc>
            </a:pPr>
            <a:r>
              <a:rPr lang="en-US" altLang="en-US" sz="2800" dirty="0" err="1"/>
              <a:t>Mở</a:t>
            </a:r>
            <a:r>
              <a:rPr lang="en-US" altLang="en-US" sz="2800" dirty="0"/>
              <a:t> </a:t>
            </a:r>
            <a:r>
              <a:rPr lang="en-US" altLang="en-US" sz="2800" dirty="0" err="1"/>
              <a:t>rộng</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hiện</a:t>
            </a:r>
            <a:r>
              <a:rPr lang="en-US" altLang="en-US" sz="2800" dirty="0"/>
              <a:t> </a:t>
            </a:r>
            <a:r>
              <a:rPr lang="en-US" altLang="en-US" sz="2800" dirty="0" err="1"/>
              <a:t>tại</a:t>
            </a:r>
            <a:r>
              <a:rPr lang="en-US" altLang="en-US" sz="2800" dirty="0"/>
              <a:t> </a:t>
            </a:r>
            <a:r>
              <a:rPr lang="en-US" altLang="en-US" sz="2800" dirty="0" err="1"/>
              <a:t>và</a:t>
            </a:r>
            <a:r>
              <a:rPr lang="en-US" altLang="en-US" sz="2800" dirty="0"/>
              <a:t> </a:t>
            </a:r>
            <a:r>
              <a:rPr lang="en-US" altLang="en-US" sz="2800" dirty="0" err="1"/>
              <a:t>đánh</a:t>
            </a:r>
            <a:r>
              <a:rPr lang="en-US" altLang="en-US" sz="2800" dirty="0"/>
              <a:t> </a:t>
            </a:r>
            <a:r>
              <a:rPr lang="en-US" altLang="en-US" sz="2800" dirty="0" err="1"/>
              <a:t>giá</a:t>
            </a:r>
            <a:r>
              <a:rPr lang="en-US" altLang="en-US" sz="2800" dirty="0"/>
              <a:t> </a:t>
            </a:r>
            <a:r>
              <a:rPr lang="en-US" altLang="en-US" sz="2800" dirty="0" err="1"/>
              <a:t>các</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con </a:t>
            </a:r>
            <a:r>
              <a:rPr lang="en-US" altLang="en-US" sz="2800" dirty="0" err="1"/>
              <a:t>của</a:t>
            </a:r>
            <a:r>
              <a:rPr lang="en-US" altLang="en-US" sz="2800" dirty="0"/>
              <a:t> </a:t>
            </a:r>
            <a:r>
              <a:rPr lang="en-US" altLang="en-US" sz="2800" dirty="0" err="1"/>
              <a:t>nó</a:t>
            </a:r>
            <a:r>
              <a:rPr lang="en-US" altLang="en-US" sz="2800" dirty="0"/>
              <a:t> </a:t>
            </a:r>
            <a:r>
              <a:rPr lang="en-US" altLang="en-US" sz="2800" dirty="0" err="1"/>
              <a:t>bằng</a:t>
            </a:r>
            <a:r>
              <a:rPr lang="en-US" altLang="en-US" sz="2800" dirty="0"/>
              <a:t> </a:t>
            </a:r>
            <a:r>
              <a:rPr lang="en-US" altLang="en-US" sz="2800" b="1" i="1" dirty="0" err="1"/>
              <a:t>hàm</a:t>
            </a:r>
            <a:r>
              <a:rPr lang="en-US" altLang="en-US" sz="2800" b="1" i="1" dirty="0"/>
              <a:t> </a:t>
            </a:r>
            <a:r>
              <a:rPr lang="en-US" altLang="en-US" sz="2800" b="1" i="1" dirty="0" err="1"/>
              <a:t>đánh</a:t>
            </a:r>
            <a:r>
              <a:rPr lang="en-US" altLang="en-US" sz="2800" b="1" i="1" dirty="0"/>
              <a:t> </a:t>
            </a:r>
            <a:r>
              <a:rPr lang="en-US" altLang="en-US" sz="2800" b="1" i="1" dirty="0" err="1"/>
              <a:t>giá</a:t>
            </a:r>
            <a:r>
              <a:rPr lang="en-US" altLang="en-US" sz="2800" b="1" i="1" dirty="0"/>
              <a:t> heuristic</a:t>
            </a:r>
          </a:p>
          <a:p>
            <a:pPr lvl="1" eaLnBrk="1" hangingPunct="1">
              <a:lnSpc>
                <a:spcPct val="120000"/>
              </a:lnSpc>
            </a:pPr>
            <a:r>
              <a:rPr lang="en-US" altLang="en-US" sz="2800" dirty="0"/>
              <a:t>Con “</a:t>
            </a:r>
            <a:r>
              <a:rPr lang="en-US" altLang="en-US" sz="2800" dirty="0" err="1"/>
              <a:t>tốt</a:t>
            </a:r>
            <a:r>
              <a:rPr lang="en-US" altLang="en-US" sz="2800" dirty="0"/>
              <a:t> </a:t>
            </a:r>
            <a:r>
              <a:rPr lang="en-US" altLang="en-US" sz="2800" dirty="0" err="1"/>
              <a:t>nhất</a:t>
            </a:r>
            <a:r>
              <a:rPr lang="en-US" altLang="en-US" sz="2800" dirty="0"/>
              <a:t>” </a:t>
            </a:r>
            <a:r>
              <a:rPr lang="en-US" altLang="en-US" sz="2800" dirty="0" err="1"/>
              <a:t>sẽ</a:t>
            </a:r>
            <a:r>
              <a:rPr lang="en-US" altLang="en-US" sz="2800" dirty="0"/>
              <a:t> </a:t>
            </a:r>
            <a:r>
              <a:rPr lang="en-US" altLang="en-US" sz="2800" dirty="0" err="1"/>
              <a:t>được</a:t>
            </a:r>
            <a:r>
              <a:rPr lang="en-US" altLang="en-US" sz="2800" dirty="0"/>
              <a:t> </a:t>
            </a:r>
            <a:r>
              <a:rPr lang="en-US" altLang="en-US" sz="2800" dirty="0" err="1"/>
              <a:t>chọn</a:t>
            </a:r>
            <a:r>
              <a:rPr lang="en-US" altLang="en-US" sz="2800" dirty="0"/>
              <a:t> </a:t>
            </a:r>
            <a:r>
              <a:rPr lang="en-US" altLang="en-US" sz="2800" dirty="0" err="1"/>
              <a:t>để</a:t>
            </a:r>
            <a:r>
              <a:rPr lang="en-US" altLang="en-US" sz="2800" dirty="0"/>
              <a:t> </a:t>
            </a:r>
            <a:r>
              <a:rPr lang="en-US" altLang="en-US" sz="2800" dirty="0" err="1"/>
              <a:t>đi</a:t>
            </a:r>
            <a:r>
              <a:rPr lang="en-US" altLang="en-US" sz="2800" dirty="0"/>
              <a:t> </a:t>
            </a:r>
            <a:r>
              <a:rPr lang="en-US" altLang="en-US" sz="2800" dirty="0" err="1"/>
              <a:t>tiếp</a:t>
            </a:r>
            <a:endParaRPr lang="en-US" altLang="en-US" sz="2800" dirty="0"/>
          </a:p>
          <a:p>
            <a:pPr eaLnBrk="1" hangingPunct="1">
              <a:lnSpc>
                <a:spcPct val="120000"/>
              </a:lnSpc>
            </a:pPr>
            <a:r>
              <a:rPr lang="en-US" altLang="en-US" sz="3200" dirty="0" err="1"/>
              <a:t>Giới</a:t>
            </a:r>
            <a:r>
              <a:rPr lang="en-US" altLang="en-US" sz="3200" dirty="0"/>
              <a:t> </a:t>
            </a:r>
            <a:r>
              <a:rPr lang="en-US" altLang="en-US" sz="3200" dirty="0" err="1"/>
              <a:t>hạn</a:t>
            </a:r>
            <a:r>
              <a:rPr lang="en-US" altLang="en-US" sz="3200" dirty="0"/>
              <a:t>: </a:t>
            </a:r>
          </a:p>
          <a:p>
            <a:pPr lvl="1" eaLnBrk="1" hangingPunct="1">
              <a:lnSpc>
                <a:spcPct val="120000"/>
              </a:lnSpc>
            </a:pPr>
            <a:r>
              <a:rPr lang="en-US" altLang="en-US" sz="2800" dirty="0" err="1"/>
              <a:t>Giải</a:t>
            </a:r>
            <a:r>
              <a:rPr lang="en-US" altLang="en-US" sz="2800" dirty="0"/>
              <a:t> </a:t>
            </a:r>
            <a:r>
              <a:rPr lang="en-US" altLang="en-US" sz="2800" dirty="0" err="1"/>
              <a:t>thuật</a:t>
            </a:r>
            <a:r>
              <a:rPr lang="en-US" altLang="en-US" sz="2800" dirty="0"/>
              <a:t> </a:t>
            </a:r>
            <a:r>
              <a:rPr lang="en-US" altLang="en-US" sz="2800" dirty="0" err="1"/>
              <a:t>có</a:t>
            </a:r>
            <a:r>
              <a:rPr lang="en-US" altLang="en-US" sz="2800" dirty="0"/>
              <a:t> </a:t>
            </a:r>
            <a:r>
              <a:rPr lang="en-US" altLang="en-US" sz="2800" dirty="0" err="1"/>
              <a:t>khuynh</a:t>
            </a:r>
            <a:r>
              <a:rPr lang="en-US" altLang="en-US" sz="2800" dirty="0"/>
              <a:t> </a:t>
            </a:r>
            <a:r>
              <a:rPr lang="en-US" altLang="en-US" sz="2800" dirty="0" err="1"/>
              <a:t>hướng</a:t>
            </a:r>
            <a:r>
              <a:rPr lang="en-US" altLang="en-US" sz="2800" dirty="0"/>
              <a:t> </a:t>
            </a:r>
            <a:r>
              <a:rPr lang="en-US" altLang="en-US" sz="2800" dirty="0" err="1"/>
              <a:t>bị</a:t>
            </a:r>
            <a:r>
              <a:rPr lang="en-US" altLang="en-US" sz="2800" dirty="0"/>
              <a:t> </a:t>
            </a:r>
            <a:r>
              <a:rPr lang="en-US" altLang="en-US" sz="2800" dirty="0" err="1"/>
              <a:t>sa</a:t>
            </a:r>
            <a:r>
              <a:rPr lang="en-US" altLang="en-US" sz="2800" dirty="0"/>
              <a:t> </a:t>
            </a:r>
            <a:r>
              <a:rPr lang="en-US" altLang="en-US" sz="2800" dirty="0" err="1"/>
              <a:t>lầy</a:t>
            </a:r>
            <a:r>
              <a:rPr lang="en-US" altLang="en-US" sz="2800" dirty="0"/>
              <a:t> </a:t>
            </a:r>
            <a:r>
              <a:rPr lang="en-US" altLang="en-US" sz="2800" dirty="0" err="1"/>
              <a:t>ở</a:t>
            </a:r>
            <a:r>
              <a:rPr lang="en-US" altLang="en-US" sz="2800" dirty="0"/>
              <a:t> </a:t>
            </a:r>
            <a:r>
              <a:rPr lang="en-US" altLang="en-US" sz="2800" dirty="0" err="1"/>
              <a:t>những</a:t>
            </a:r>
            <a:r>
              <a:rPr lang="en-US" altLang="en-US" sz="2800" dirty="0"/>
              <a:t> </a:t>
            </a:r>
            <a:r>
              <a:rPr lang="en-US" altLang="en-US" sz="2800" dirty="0" err="1"/>
              <a:t>cực</a:t>
            </a:r>
            <a:r>
              <a:rPr lang="en-US" altLang="en-US" sz="2800" dirty="0"/>
              <a:t> </a:t>
            </a:r>
            <a:r>
              <a:rPr lang="en-US" altLang="en-US" sz="2800" dirty="0" err="1"/>
              <a:t>đại</a:t>
            </a:r>
            <a:r>
              <a:rPr lang="en-US" altLang="en-US" sz="2800" dirty="0"/>
              <a:t> </a:t>
            </a:r>
            <a:r>
              <a:rPr lang="en-US" altLang="en-US" sz="2800" dirty="0" err="1"/>
              <a:t>cục</a:t>
            </a:r>
            <a:r>
              <a:rPr lang="en-US" altLang="en-US" sz="2800" dirty="0"/>
              <a:t> </a:t>
            </a:r>
            <a:r>
              <a:rPr lang="en-US" altLang="en-US" sz="2800" dirty="0" err="1"/>
              <a:t>bộ</a:t>
            </a:r>
            <a:r>
              <a:rPr lang="en-US" altLang="en-US" sz="2800" dirty="0"/>
              <a:t>:</a:t>
            </a:r>
          </a:p>
          <a:p>
            <a:pPr lvl="2" eaLnBrk="1" hangingPunct="1">
              <a:lnSpc>
                <a:spcPct val="120000"/>
              </a:lnSpc>
              <a:buFont typeface="Wingdings" panose="05000000000000000000" pitchFamily="2" charset="2"/>
              <a:buChar char="Ø"/>
            </a:pPr>
            <a:r>
              <a:rPr lang="en-US" altLang="en-US" sz="2400" dirty="0"/>
              <a:t> </a:t>
            </a:r>
            <a:r>
              <a:rPr lang="en-US" altLang="en-US" sz="2400" dirty="0" err="1"/>
              <a:t>Lời</a:t>
            </a:r>
            <a:r>
              <a:rPr lang="en-US" altLang="en-US" sz="2400" dirty="0"/>
              <a:t> </a:t>
            </a:r>
            <a:r>
              <a:rPr lang="en-US" altLang="en-US" sz="2400" dirty="0" err="1"/>
              <a:t>giải</a:t>
            </a:r>
            <a:r>
              <a:rPr lang="en-US" altLang="en-US" sz="2400" dirty="0"/>
              <a:t> </a:t>
            </a:r>
            <a:r>
              <a:rPr lang="en-US" altLang="en-US" sz="2400" dirty="0" err="1"/>
              <a:t>tìm</a:t>
            </a:r>
            <a:r>
              <a:rPr lang="en-US" altLang="en-US" sz="2400" dirty="0"/>
              <a:t> </a:t>
            </a:r>
            <a:r>
              <a:rPr lang="en-US" altLang="en-US" sz="2400" dirty="0" err="1"/>
              <a:t>được</a:t>
            </a:r>
            <a:r>
              <a:rPr lang="en-US" altLang="en-US" sz="2400" dirty="0"/>
              <a:t> </a:t>
            </a:r>
            <a:r>
              <a:rPr lang="en-US" altLang="en-US" sz="2400" dirty="0" err="1"/>
              <a:t>không</a:t>
            </a:r>
            <a:r>
              <a:rPr lang="en-US" altLang="en-US" sz="2400" dirty="0"/>
              <a:t> </a:t>
            </a:r>
            <a:r>
              <a:rPr lang="en-US" altLang="en-US" sz="2400" dirty="0" err="1"/>
              <a:t>tối</a:t>
            </a:r>
            <a:r>
              <a:rPr lang="en-US" altLang="en-US" sz="2400" dirty="0"/>
              <a:t> </a:t>
            </a:r>
            <a:r>
              <a:rPr lang="en-US" altLang="en-US" sz="2400" dirty="0" err="1"/>
              <a:t>ưu</a:t>
            </a:r>
            <a:endParaRPr lang="en-US" altLang="en-US" sz="2400" dirty="0"/>
          </a:p>
          <a:p>
            <a:pPr lvl="2" eaLnBrk="1" hangingPunct="1">
              <a:lnSpc>
                <a:spcPct val="120000"/>
              </a:lnSpc>
              <a:buFont typeface="Wingdings" panose="05000000000000000000" pitchFamily="2" charset="2"/>
              <a:buChar char="Ø"/>
            </a:pPr>
            <a:r>
              <a:rPr lang="en-US" altLang="en-US" sz="2400" dirty="0"/>
              <a:t> </a:t>
            </a:r>
            <a:r>
              <a:rPr lang="en-US" altLang="en-US" sz="2400" dirty="0" err="1"/>
              <a:t>Không</a:t>
            </a:r>
            <a:r>
              <a:rPr lang="en-US" altLang="en-US" sz="2400" dirty="0"/>
              <a:t> </a:t>
            </a:r>
            <a:r>
              <a:rPr lang="en-US" altLang="en-US" sz="2400" dirty="0" err="1"/>
              <a:t>tìm</a:t>
            </a:r>
            <a:r>
              <a:rPr lang="en-US" altLang="en-US" sz="2400" dirty="0"/>
              <a:t> </a:t>
            </a:r>
            <a:r>
              <a:rPr lang="en-US" altLang="en-US" sz="2400" dirty="0" err="1"/>
              <a:t>được</a:t>
            </a:r>
            <a:r>
              <a:rPr lang="en-US" altLang="en-US" sz="2400" dirty="0"/>
              <a:t> </a:t>
            </a:r>
            <a:r>
              <a:rPr lang="en-US" altLang="en-US" sz="2400" dirty="0" err="1"/>
              <a:t>lời</a:t>
            </a:r>
            <a:r>
              <a:rPr lang="en-US" altLang="en-US" sz="2400" dirty="0"/>
              <a:t> </a:t>
            </a:r>
            <a:r>
              <a:rPr lang="en-US" altLang="en-US" sz="2400" dirty="0" err="1"/>
              <a:t>giải</a:t>
            </a:r>
            <a:r>
              <a:rPr lang="en-US" altLang="en-US" sz="2400" dirty="0"/>
              <a:t> </a:t>
            </a:r>
            <a:r>
              <a:rPr lang="en-US" altLang="en-US" sz="2400" dirty="0" err="1"/>
              <a:t>mặc</a:t>
            </a:r>
            <a:r>
              <a:rPr lang="en-US" altLang="en-US" sz="2400" dirty="0"/>
              <a:t> </a:t>
            </a:r>
            <a:r>
              <a:rPr lang="en-US" altLang="en-US" sz="2400" dirty="0" err="1"/>
              <a:t>dù</a:t>
            </a:r>
            <a:r>
              <a:rPr lang="en-US" altLang="en-US" sz="2400" dirty="0"/>
              <a:t> </a:t>
            </a:r>
            <a:r>
              <a:rPr lang="en-US" altLang="en-US" sz="2400" dirty="0" err="1"/>
              <a:t>có</a:t>
            </a:r>
            <a:r>
              <a:rPr lang="en-US" altLang="en-US" sz="2400" dirty="0"/>
              <a:t> </a:t>
            </a:r>
            <a:r>
              <a:rPr lang="en-US" altLang="en-US" sz="2400" dirty="0" err="1"/>
              <a:t>tồn</a:t>
            </a:r>
            <a:r>
              <a:rPr lang="en-US" altLang="en-US" sz="2400" dirty="0"/>
              <a:t> </a:t>
            </a:r>
            <a:r>
              <a:rPr lang="en-US" altLang="en-US" sz="2400" dirty="0" err="1"/>
              <a:t>tại</a:t>
            </a:r>
            <a:r>
              <a:rPr lang="en-US" altLang="en-US" sz="2400" dirty="0"/>
              <a:t> </a:t>
            </a:r>
            <a:r>
              <a:rPr lang="en-US" altLang="en-US" sz="2400" dirty="0" err="1"/>
              <a:t>lời</a:t>
            </a:r>
            <a:r>
              <a:rPr lang="en-US" altLang="en-US" sz="2400" dirty="0"/>
              <a:t> </a:t>
            </a:r>
            <a:r>
              <a:rPr lang="en-US" altLang="en-US" sz="2400" dirty="0" err="1"/>
              <a:t>giải</a:t>
            </a:r>
            <a:endParaRPr lang="en-US" altLang="en-US" sz="2400" dirty="0"/>
          </a:p>
          <a:p>
            <a:pPr lvl="1" eaLnBrk="1" hangingPunct="1">
              <a:lnSpc>
                <a:spcPct val="120000"/>
              </a:lnSpc>
            </a:pPr>
            <a:r>
              <a:rPr lang="en-US" altLang="en-US" sz="2800" dirty="0" err="1"/>
              <a:t>Giải</a:t>
            </a:r>
            <a:r>
              <a:rPr lang="en-US" altLang="en-US" sz="2800" dirty="0"/>
              <a:t> </a:t>
            </a:r>
            <a:r>
              <a:rPr lang="en-US" altLang="en-US" sz="2800" dirty="0" err="1"/>
              <a:t>thuật</a:t>
            </a:r>
            <a:r>
              <a:rPr lang="en-US" altLang="en-US" sz="2800" dirty="0"/>
              <a:t> </a:t>
            </a:r>
            <a:r>
              <a:rPr lang="en-US" altLang="en-US" sz="2800" dirty="0" err="1"/>
              <a:t>có</a:t>
            </a:r>
            <a:r>
              <a:rPr lang="en-US" altLang="en-US" sz="2800" dirty="0"/>
              <a:t> </a:t>
            </a:r>
            <a:r>
              <a:rPr lang="en-US" altLang="en-US" sz="2800" dirty="0" err="1"/>
              <a:t>thể</a:t>
            </a:r>
            <a:r>
              <a:rPr lang="en-US" altLang="en-US" sz="2800" dirty="0"/>
              <a:t> </a:t>
            </a:r>
            <a:r>
              <a:rPr lang="en-US" altLang="en-US" sz="2800" dirty="0" err="1"/>
              <a:t>gặp</a:t>
            </a:r>
            <a:r>
              <a:rPr lang="en-US" altLang="en-US" sz="2800" dirty="0"/>
              <a:t> </a:t>
            </a:r>
            <a:r>
              <a:rPr lang="en-US" altLang="en-US" sz="2800" dirty="0" err="1"/>
              <a:t>vòng</a:t>
            </a:r>
            <a:r>
              <a:rPr lang="en-US" altLang="en-US" sz="2800" dirty="0"/>
              <a:t> </a:t>
            </a:r>
            <a:r>
              <a:rPr lang="en-US" altLang="en-US" sz="2800" dirty="0" err="1"/>
              <a:t>lặp</a:t>
            </a:r>
            <a:r>
              <a:rPr lang="en-US" altLang="en-US" sz="2800" dirty="0"/>
              <a:t> </a:t>
            </a:r>
            <a:r>
              <a:rPr lang="en-US" altLang="en-US" sz="2800" dirty="0" err="1"/>
              <a:t>vô</a:t>
            </a:r>
            <a:r>
              <a:rPr lang="en-US" altLang="en-US" sz="2800" dirty="0"/>
              <a:t> </a:t>
            </a:r>
            <a:r>
              <a:rPr lang="en-US" altLang="en-US" sz="2800" dirty="0" err="1"/>
              <a:t>hạn</a:t>
            </a:r>
            <a:r>
              <a:rPr lang="en-US" altLang="en-US" sz="2800" dirty="0"/>
              <a:t> do </a:t>
            </a:r>
            <a:r>
              <a:rPr lang="en-US" altLang="en-US" sz="2800" dirty="0" err="1"/>
              <a:t>không</a:t>
            </a:r>
            <a:r>
              <a:rPr lang="en-US" altLang="en-US" sz="2800" dirty="0"/>
              <a:t> </a:t>
            </a:r>
            <a:r>
              <a:rPr lang="en-US" altLang="en-US" sz="2800" dirty="0" err="1"/>
              <a:t>lưu</a:t>
            </a:r>
            <a:r>
              <a:rPr lang="en-US" altLang="en-US" sz="2800" dirty="0"/>
              <a:t> </a:t>
            </a:r>
            <a:r>
              <a:rPr lang="en-US" altLang="en-US" sz="2800" dirty="0" err="1"/>
              <a:t>giữ</a:t>
            </a:r>
            <a:r>
              <a:rPr lang="en-US" altLang="en-US" sz="2800" dirty="0"/>
              <a:t> </a:t>
            </a:r>
            <a:r>
              <a:rPr lang="en-US" altLang="en-US" sz="2800" dirty="0" err="1"/>
              <a:t>thông</a:t>
            </a:r>
            <a:r>
              <a:rPr lang="en-US" altLang="en-US" sz="2800" dirty="0"/>
              <a:t> tin </a:t>
            </a:r>
            <a:r>
              <a:rPr lang="en-US" altLang="en-US" sz="2800" dirty="0" err="1"/>
              <a:t>về</a:t>
            </a:r>
            <a:r>
              <a:rPr lang="en-US" altLang="en-US" sz="2800" dirty="0"/>
              <a:t> </a:t>
            </a:r>
            <a:r>
              <a:rPr lang="en-US" altLang="en-US" sz="2800" dirty="0" err="1"/>
              <a:t>các</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đã</a:t>
            </a:r>
            <a:r>
              <a:rPr lang="en-US" altLang="en-US" sz="2800" dirty="0"/>
              <a:t> </a:t>
            </a:r>
            <a:r>
              <a:rPr lang="en-US" altLang="en-US" sz="2800" dirty="0" err="1"/>
              <a:t>duyệt</a:t>
            </a:r>
            <a:r>
              <a:rPr lang="en-US" altLang="en-US" sz="2800" dirty="0"/>
              <a:t> </a:t>
            </a:r>
          </a:p>
        </p:txBody>
      </p:sp>
      <p:sp>
        <p:nvSpPr>
          <p:cNvPr id="2" name="Slide Number Placeholder 1"/>
          <p:cNvSpPr>
            <a:spLocks noGrp="1"/>
          </p:cNvSpPr>
          <p:nvPr>
            <p:ph type="sldNum" sz="quarter" idx="12"/>
          </p:nvPr>
        </p:nvSpPr>
        <p:spPr/>
        <p:txBody>
          <a:bodyPr/>
          <a:lstStyle/>
          <a:p>
            <a:fld id="{404E76C4-6752-4A98-AA34-F785B988B251}" type="slidenum">
              <a:rPr lang="en-US" smtClean="0"/>
              <a:t>16</a:t>
            </a:fld>
            <a:endParaRPr lang="en-US"/>
          </a:p>
        </p:txBody>
      </p:sp>
    </p:spTree>
    <p:extLst>
      <p:ext uri="{BB962C8B-B14F-4D97-AF65-F5344CB8AC3E}">
        <p14:creationId xmlns:p14="http://schemas.microsoft.com/office/powerpoint/2010/main" val="7995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452"/>
            <a:ext cx="10515600" cy="1325563"/>
          </a:xfrm>
        </p:spPr>
        <p:txBody>
          <a:bodyPr/>
          <a:lstStyle/>
          <a:p>
            <a:r>
              <a:rPr lang="en-US" b="1" dirty="0" err="1"/>
              <a:t>Tìm</a:t>
            </a:r>
            <a:r>
              <a:rPr lang="en-US" b="1" dirty="0"/>
              <a:t> </a:t>
            </a:r>
            <a:r>
              <a:rPr lang="en-US" b="1" dirty="0" err="1"/>
              <a:t>kiếm</a:t>
            </a:r>
            <a:r>
              <a:rPr lang="en-US" b="1" dirty="0"/>
              <a:t> </a:t>
            </a:r>
            <a:r>
              <a:rPr lang="en-US" b="1" dirty="0" err="1"/>
              <a:t>leo</a:t>
            </a:r>
            <a:r>
              <a:rPr lang="en-US" b="1" dirty="0"/>
              <a:t> </a:t>
            </a:r>
            <a:r>
              <a:rPr lang="en-US" b="1" dirty="0" err="1"/>
              <a:t>đồi</a:t>
            </a:r>
            <a:endParaRPr lang="en-US" b="1" dirty="0"/>
          </a:p>
        </p:txBody>
      </p:sp>
      <p:sp>
        <p:nvSpPr>
          <p:cNvPr id="3" name="Content Placeholder 2"/>
          <p:cNvSpPr>
            <a:spLocks noGrp="1"/>
          </p:cNvSpPr>
          <p:nvPr>
            <p:ph idx="1"/>
          </p:nvPr>
        </p:nvSpPr>
        <p:spPr>
          <a:xfrm>
            <a:off x="926123" y="914399"/>
            <a:ext cx="10427677" cy="5644663"/>
          </a:xfrm>
        </p:spPr>
        <p:txBody>
          <a:bodyPr>
            <a:noAutofit/>
          </a:bodyPr>
          <a:lstStyle/>
          <a:p>
            <a:pPr marL="0" indent="0">
              <a:lnSpc>
                <a:spcPct val="120000"/>
              </a:lnSpc>
              <a:spcBef>
                <a:spcPts val="0"/>
              </a:spcBef>
              <a:buNone/>
            </a:pPr>
            <a:r>
              <a:rPr lang="en-US" dirty="0"/>
              <a:t>1. </a:t>
            </a:r>
            <a:r>
              <a:rPr lang="en-US" dirty="0" err="1"/>
              <a:t>Khởi</a:t>
            </a:r>
            <a:r>
              <a:rPr lang="en-US" dirty="0"/>
              <a:t> </a:t>
            </a:r>
            <a:r>
              <a:rPr lang="en-US" dirty="0" err="1"/>
              <a:t>tạo</a:t>
            </a:r>
            <a:r>
              <a:rPr lang="en-US" dirty="0"/>
              <a:t> </a:t>
            </a:r>
            <a:r>
              <a:rPr lang="en-US" dirty="0" err="1"/>
              <a:t>ngăn</a:t>
            </a:r>
            <a:r>
              <a:rPr lang="en-US" dirty="0"/>
              <a:t> </a:t>
            </a:r>
            <a:r>
              <a:rPr lang="en-US" dirty="0" err="1"/>
              <a:t>xếp</a:t>
            </a:r>
            <a:r>
              <a:rPr lang="en-US" dirty="0"/>
              <a:t> S </a:t>
            </a:r>
            <a:r>
              <a:rPr lang="en-US" dirty="0" err="1"/>
              <a:t>chỉ</a:t>
            </a:r>
            <a:r>
              <a:rPr lang="en-US" dirty="0"/>
              <a:t> </a:t>
            </a:r>
            <a:r>
              <a:rPr lang="en-US" dirty="0" err="1"/>
              <a:t>chứa</a:t>
            </a:r>
            <a:r>
              <a:rPr lang="en-US" dirty="0"/>
              <a:t> </a:t>
            </a:r>
            <a:r>
              <a:rPr lang="en-US" dirty="0" err="1"/>
              <a:t>trạng</a:t>
            </a:r>
            <a:r>
              <a:rPr lang="en-US" dirty="0"/>
              <a:t> </a:t>
            </a:r>
            <a:r>
              <a:rPr lang="en-US" dirty="0" err="1"/>
              <a:t>thái</a:t>
            </a:r>
            <a:r>
              <a:rPr lang="en-US" dirty="0"/>
              <a:t> </a:t>
            </a:r>
            <a:r>
              <a:rPr lang="en-US" dirty="0" err="1"/>
              <a:t>đầu</a:t>
            </a:r>
            <a:r>
              <a:rPr lang="en-US" dirty="0"/>
              <a:t>;   </a:t>
            </a:r>
          </a:p>
          <a:p>
            <a:pPr marL="0" indent="0">
              <a:lnSpc>
                <a:spcPct val="120000"/>
              </a:lnSpc>
              <a:spcBef>
                <a:spcPts val="0"/>
              </a:spcBef>
              <a:buNone/>
            </a:pPr>
            <a:r>
              <a:rPr lang="en-US" dirty="0"/>
              <a:t>2. </a:t>
            </a:r>
            <a:r>
              <a:rPr lang="en-US" dirty="0" err="1"/>
              <a:t>Lặp</a:t>
            </a:r>
            <a:r>
              <a:rPr lang="en-US" dirty="0"/>
              <a:t> </a:t>
            </a:r>
          </a:p>
          <a:p>
            <a:pPr marL="0" indent="0">
              <a:lnSpc>
                <a:spcPct val="120000"/>
              </a:lnSpc>
              <a:spcBef>
                <a:spcPts val="0"/>
              </a:spcBef>
              <a:buNone/>
            </a:pPr>
            <a:r>
              <a:rPr lang="en-US" dirty="0"/>
              <a:t>	2.1 If  S </a:t>
            </a:r>
            <a:r>
              <a:rPr lang="en-US" dirty="0" err="1"/>
              <a:t>rỗng</a:t>
            </a:r>
            <a:r>
              <a:rPr lang="en-US" dirty="0"/>
              <a:t> then </a:t>
            </a:r>
          </a:p>
          <a:p>
            <a:pPr marL="0" indent="0">
              <a:lnSpc>
                <a:spcPct val="120000"/>
              </a:lnSpc>
              <a:spcBef>
                <a:spcPts val="0"/>
              </a:spcBef>
              <a:buNone/>
            </a:pPr>
            <a:r>
              <a:rPr lang="en-US" dirty="0"/>
              <a:t>		{</a:t>
            </a:r>
            <a:r>
              <a:rPr lang="en-US" dirty="0" err="1"/>
              <a:t>thông</a:t>
            </a:r>
            <a:r>
              <a:rPr lang="en-US" dirty="0"/>
              <a:t> </a:t>
            </a:r>
            <a:r>
              <a:rPr lang="en-US" dirty="0" err="1"/>
              <a:t>báo</a:t>
            </a:r>
            <a:r>
              <a:rPr lang="en-US" dirty="0"/>
              <a:t> </a:t>
            </a:r>
            <a:r>
              <a:rPr lang="en-US" dirty="0" err="1"/>
              <a:t>thất</a:t>
            </a:r>
            <a:r>
              <a:rPr lang="en-US" dirty="0"/>
              <a:t> </a:t>
            </a:r>
            <a:r>
              <a:rPr lang="en-US" dirty="0" err="1"/>
              <a:t>bại</a:t>
            </a:r>
            <a:r>
              <a:rPr lang="en-US" dirty="0"/>
              <a:t>; stop};    </a:t>
            </a:r>
          </a:p>
          <a:p>
            <a:pPr marL="0" indent="0">
              <a:lnSpc>
                <a:spcPct val="120000"/>
              </a:lnSpc>
              <a:spcBef>
                <a:spcPts val="0"/>
              </a:spcBef>
              <a:buNone/>
            </a:pPr>
            <a:r>
              <a:rPr lang="en-US" dirty="0"/>
              <a:t>	2.2 </a:t>
            </a:r>
            <a:r>
              <a:rPr lang="en-US" dirty="0" err="1"/>
              <a:t>Lấy</a:t>
            </a:r>
            <a:r>
              <a:rPr lang="en-US" dirty="0"/>
              <a:t> </a:t>
            </a:r>
            <a:r>
              <a:rPr lang="en-US" dirty="0" err="1"/>
              <a:t>trạng</a:t>
            </a:r>
            <a:r>
              <a:rPr lang="en-US" dirty="0"/>
              <a:t> </a:t>
            </a:r>
            <a:r>
              <a:rPr lang="en-US" dirty="0" err="1"/>
              <a:t>thái</a:t>
            </a:r>
            <a:r>
              <a:rPr lang="en-US" dirty="0"/>
              <a:t> u ở </a:t>
            </a:r>
            <a:r>
              <a:rPr lang="en-US" dirty="0" err="1"/>
              <a:t>đầu</a:t>
            </a:r>
            <a:r>
              <a:rPr lang="en-US" dirty="0"/>
              <a:t> </a:t>
            </a:r>
            <a:r>
              <a:rPr lang="en-US" dirty="0" err="1"/>
              <a:t>ngăn</a:t>
            </a:r>
            <a:r>
              <a:rPr lang="en-US" dirty="0"/>
              <a:t> </a:t>
            </a:r>
            <a:r>
              <a:rPr lang="en-US" dirty="0" err="1"/>
              <a:t>xếp</a:t>
            </a:r>
            <a:r>
              <a:rPr lang="en-US" dirty="0"/>
              <a:t> S;    </a:t>
            </a:r>
          </a:p>
          <a:p>
            <a:pPr marL="0" indent="0">
              <a:lnSpc>
                <a:spcPct val="120000"/>
              </a:lnSpc>
              <a:spcBef>
                <a:spcPts val="0"/>
              </a:spcBef>
              <a:buNone/>
            </a:pPr>
            <a:r>
              <a:rPr lang="en-US" dirty="0"/>
              <a:t>	2.3 If u </a:t>
            </a:r>
            <a:r>
              <a:rPr lang="en-US" dirty="0" err="1"/>
              <a:t>là</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then      </a:t>
            </a:r>
          </a:p>
          <a:p>
            <a:pPr marL="0" indent="0">
              <a:lnSpc>
                <a:spcPct val="120000"/>
              </a:lnSpc>
              <a:spcBef>
                <a:spcPts val="0"/>
              </a:spcBef>
              <a:buNone/>
            </a:pPr>
            <a:r>
              <a:rPr lang="en-US" dirty="0"/>
              <a:t>		{</a:t>
            </a:r>
            <a:r>
              <a:rPr lang="en-US" dirty="0" err="1"/>
              <a:t>thông</a:t>
            </a:r>
            <a:r>
              <a:rPr lang="en-US" dirty="0"/>
              <a:t> </a:t>
            </a:r>
            <a:r>
              <a:rPr lang="en-US" dirty="0" err="1"/>
              <a:t>báo</a:t>
            </a:r>
            <a:r>
              <a:rPr lang="en-US" dirty="0"/>
              <a:t> </a:t>
            </a:r>
            <a:r>
              <a:rPr lang="en-US" dirty="0" err="1"/>
              <a:t>thành</a:t>
            </a:r>
            <a:r>
              <a:rPr lang="en-US" dirty="0"/>
              <a:t> </a:t>
            </a:r>
            <a:r>
              <a:rPr lang="en-US" dirty="0" err="1"/>
              <a:t>công</a:t>
            </a:r>
            <a:r>
              <a:rPr lang="en-US" dirty="0"/>
              <a:t>; stop};    </a:t>
            </a:r>
          </a:p>
          <a:p>
            <a:pPr marL="0" indent="0">
              <a:lnSpc>
                <a:spcPct val="120000"/>
              </a:lnSpc>
              <a:spcBef>
                <a:spcPts val="0"/>
              </a:spcBef>
              <a:buNone/>
            </a:pPr>
            <a:r>
              <a:rPr lang="en-US" dirty="0"/>
              <a:t>	2.4 For </a:t>
            </a:r>
            <a:r>
              <a:rPr lang="en-US" dirty="0" err="1"/>
              <a:t>mỗi</a:t>
            </a:r>
            <a:r>
              <a:rPr lang="en-US" dirty="0"/>
              <a:t> </a:t>
            </a:r>
            <a:r>
              <a:rPr lang="en-US" dirty="0" err="1"/>
              <a:t>trạng</a:t>
            </a:r>
            <a:r>
              <a:rPr lang="en-US" dirty="0"/>
              <a:t> </a:t>
            </a:r>
            <a:r>
              <a:rPr lang="en-US" dirty="0" err="1"/>
              <a:t>thái</a:t>
            </a:r>
            <a:r>
              <a:rPr lang="en-US" dirty="0"/>
              <a:t> v </a:t>
            </a:r>
            <a:r>
              <a:rPr lang="en-US" dirty="0" err="1"/>
              <a:t>kề</a:t>
            </a:r>
            <a:r>
              <a:rPr lang="en-US" dirty="0"/>
              <a:t> u do </a:t>
            </a:r>
          </a:p>
          <a:p>
            <a:pPr marL="0" indent="0">
              <a:lnSpc>
                <a:spcPct val="120000"/>
              </a:lnSpc>
              <a:spcBef>
                <a:spcPts val="0"/>
              </a:spcBef>
              <a:buNone/>
            </a:pPr>
            <a:r>
              <a:rPr lang="en-US" dirty="0"/>
              <a:t>		</a:t>
            </a:r>
            <a:r>
              <a:rPr lang="en-US" dirty="0" err="1"/>
              <a:t>đặt</a:t>
            </a:r>
            <a:r>
              <a:rPr lang="en-US" dirty="0"/>
              <a:t> v </a:t>
            </a:r>
            <a:r>
              <a:rPr lang="en-US" dirty="0" err="1"/>
              <a:t>vào</a:t>
            </a:r>
            <a:r>
              <a:rPr lang="en-US" dirty="0"/>
              <a:t> </a:t>
            </a:r>
            <a:r>
              <a:rPr lang="en-US" dirty="0" err="1"/>
              <a:t>danh</a:t>
            </a:r>
            <a:r>
              <a:rPr lang="en-US" dirty="0"/>
              <a:t> </a:t>
            </a:r>
            <a:r>
              <a:rPr lang="en-US" dirty="0" err="1"/>
              <a:t>sách</a:t>
            </a:r>
            <a:r>
              <a:rPr lang="en-US" dirty="0"/>
              <a:t> L; </a:t>
            </a:r>
          </a:p>
          <a:p>
            <a:pPr marL="0" indent="0">
              <a:lnSpc>
                <a:spcPct val="120000"/>
              </a:lnSpc>
              <a:spcBef>
                <a:spcPts val="0"/>
              </a:spcBef>
              <a:buNone/>
            </a:pPr>
            <a:r>
              <a:rPr lang="en-US" b="1" i="1" dirty="0"/>
              <a:t>	2.5 </a:t>
            </a:r>
            <a:r>
              <a:rPr lang="en-US" b="1" i="1" dirty="0" err="1"/>
              <a:t>Sắp</a:t>
            </a:r>
            <a:r>
              <a:rPr lang="en-US" b="1" i="1" dirty="0"/>
              <a:t> </a:t>
            </a:r>
            <a:r>
              <a:rPr lang="en-US" b="1" i="1" dirty="0" err="1"/>
              <a:t>xếp</a:t>
            </a:r>
            <a:r>
              <a:rPr lang="en-US" b="1" i="1" dirty="0"/>
              <a:t> L </a:t>
            </a:r>
            <a:r>
              <a:rPr lang="en-US" b="1" i="1" dirty="0" err="1"/>
              <a:t>theo</a:t>
            </a:r>
            <a:r>
              <a:rPr lang="en-US" b="1" i="1" dirty="0"/>
              <a:t> </a:t>
            </a:r>
            <a:r>
              <a:rPr lang="en-US" b="1" i="1" dirty="0" err="1"/>
              <a:t>thứ</a:t>
            </a:r>
            <a:r>
              <a:rPr lang="en-US" b="1" i="1" dirty="0"/>
              <a:t> </a:t>
            </a:r>
            <a:r>
              <a:rPr lang="en-US" b="1" i="1" dirty="0" err="1"/>
              <a:t>tự</a:t>
            </a:r>
            <a:r>
              <a:rPr lang="en-US" b="1" i="1" dirty="0"/>
              <a:t>: </a:t>
            </a:r>
            <a:r>
              <a:rPr lang="en-US" b="1" i="1" dirty="0" err="1">
                <a:solidFill>
                  <a:srgbClr val="FF0000"/>
                </a:solidFill>
              </a:rPr>
              <a:t>trạng</a:t>
            </a:r>
            <a:r>
              <a:rPr lang="en-US" b="1" i="1" dirty="0">
                <a:solidFill>
                  <a:srgbClr val="FF0000"/>
                </a:solidFill>
              </a:rPr>
              <a:t> </a:t>
            </a:r>
            <a:r>
              <a:rPr lang="en-US" b="1" i="1" dirty="0" err="1">
                <a:solidFill>
                  <a:srgbClr val="FF0000"/>
                </a:solidFill>
              </a:rPr>
              <a:t>thái</a:t>
            </a:r>
            <a:r>
              <a:rPr lang="en-US" b="1" i="1" dirty="0">
                <a:solidFill>
                  <a:srgbClr val="FF0000"/>
                </a:solidFill>
              </a:rPr>
              <a:t> </a:t>
            </a:r>
            <a:r>
              <a:rPr lang="en-US" b="1" i="1" dirty="0" err="1">
                <a:solidFill>
                  <a:srgbClr val="FF0000"/>
                </a:solidFill>
              </a:rPr>
              <a:t>tốt</a:t>
            </a:r>
            <a:r>
              <a:rPr lang="en-US" b="1" i="1" dirty="0">
                <a:solidFill>
                  <a:srgbClr val="FF0000"/>
                </a:solidFill>
              </a:rPr>
              <a:t> </a:t>
            </a:r>
            <a:r>
              <a:rPr lang="en-US" b="1" i="1" dirty="0" err="1">
                <a:solidFill>
                  <a:srgbClr val="FF0000"/>
                </a:solidFill>
              </a:rPr>
              <a:t>nhất</a:t>
            </a:r>
            <a:r>
              <a:rPr lang="en-US" b="1" i="1" dirty="0">
                <a:solidFill>
                  <a:srgbClr val="FF0000"/>
                </a:solidFill>
              </a:rPr>
              <a:t> </a:t>
            </a:r>
            <a:r>
              <a:rPr lang="en-US" b="1" i="1" dirty="0"/>
              <a:t>ở </a:t>
            </a:r>
            <a:r>
              <a:rPr lang="en-US" b="1" i="1" dirty="0" err="1"/>
              <a:t>đầu</a:t>
            </a:r>
            <a:r>
              <a:rPr lang="en-US" b="1" i="1" dirty="0"/>
              <a:t> </a:t>
            </a:r>
            <a:r>
              <a:rPr lang="en-US" b="1" i="1" dirty="0" err="1"/>
              <a:t>danh</a:t>
            </a:r>
            <a:r>
              <a:rPr lang="en-US" b="1" i="1" dirty="0"/>
              <a:t> </a:t>
            </a:r>
            <a:r>
              <a:rPr lang="en-US" b="1" i="1" dirty="0" err="1"/>
              <a:t>sách</a:t>
            </a:r>
            <a:r>
              <a:rPr lang="en-US" b="1" i="1" dirty="0"/>
              <a:t>;    </a:t>
            </a:r>
          </a:p>
          <a:p>
            <a:pPr marL="0" indent="0">
              <a:lnSpc>
                <a:spcPct val="120000"/>
              </a:lnSpc>
              <a:spcBef>
                <a:spcPts val="0"/>
              </a:spcBef>
              <a:buNone/>
            </a:pPr>
            <a:r>
              <a:rPr lang="en-US" dirty="0"/>
              <a:t>	2.6 </a:t>
            </a:r>
            <a:r>
              <a:rPr lang="en-US" dirty="0" err="1"/>
              <a:t>Chuyển</a:t>
            </a:r>
            <a:r>
              <a:rPr lang="en-US" dirty="0"/>
              <a:t> </a:t>
            </a:r>
            <a:r>
              <a:rPr lang="en-US" dirty="0" err="1"/>
              <a:t>danh</a:t>
            </a:r>
            <a:r>
              <a:rPr lang="en-US" dirty="0"/>
              <a:t> </a:t>
            </a:r>
            <a:r>
              <a:rPr lang="en-US" dirty="0" err="1"/>
              <a:t>sách</a:t>
            </a:r>
            <a:r>
              <a:rPr lang="en-US" dirty="0"/>
              <a:t> L </a:t>
            </a:r>
            <a:r>
              <a:rPr lang="en-US" dirty="0" err="1"/>
              <a:t>vào</a:t>
            </a:r>
            <a:r>
              <a:rPr lang="en-US" dirty="0"/>
              <a:t> </a:t>
            </a:r>
            <a:r>
              <a:rPr lang="en-US" dirty="0" err="1"/>
              <a:t>ngăn</a:t>
            </a:r>
            <a:r>
              <a:rPr lang="en-US" dirty="0"/>
              <a:t> </a:t>
            </a:r>
            <a:r>
              <a:rPr lang="en-US" dirty="0" err="1"/>
              <a:t>xếp</a:t>
            </a:r>
            <a:r>
              <a:rPr lang="en-US" dirty="0"/>
              <a:t> S;  </a:t>
            </a:r>
          </a:p>
        </p:txBody>
      </p:sp>
      <p:sp>
        <p:nvSpPr>
          <p:cNvPr id="4" name="Slide Number Placeholder 3"/>
          <p:cNvSpPr>
            <a:spLocks noGrp="1"/>
          </p:cNvSpPr>
          <p:nvPr>
            <p:ph type="sldNum" sz="quarter" idx="12"/>
          </p:nvPr>
        </p:nvSpPr>
        <p:spPr/>
        <p:txBody>
          <a:bodyPr/>
          <a:lstStyle/>
          <a:p>
            <a:fld id="{404E76C4-6752-4A98-AA34-F785B988B251}" type="slidenum">
              <a:rPr lang="en-US" smtClean="0"/>
              <a:t>17</a:t>
            </a:fld>
            <a:endParaRPr lang="en-US"/>
          </a:p>
        </p:txBody>
      </p:sp>
    </p:spTree>
    <p:extLst>
      <p:ext uri="{BB962C8B-B14F-4D97-AF65-F5344CB8AC3E}">
        <p14:creationId xmlns:p14="http://schemas.microsoft.com/office/powerpoint/2010/main" val="192102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p:nvPr>
        </p:nvSpPr>
        <p:spPr>
          <a:xfrm>
            <a:off x="838200" y="-119857"/>
            <a:ext cx="10515600" cy="1325563"/>
          </a:xfrm>
        </p:spPr>
        <p:txBody>
          <a:bodyPr/>
          <a:lstStyle/>
          <a:p>
            <a:pPr eaLnBrk="1" hangingPunct="1"/>
            <a:r>
              <a:rPr lang="en-US" altLang="en-US" b="1" dirty="0"/>
              <a:t>T</a:t>
            </a:r>
            <a:r>
              <a:rPr lang="vi-VN" altLang="en-US" b="1" dirty="0"/>
              <a:t>ìm </a:t>
            </a:r>
            <a:r>
              <a:rPr lang="vi-VN" altLang="en-US" b="1"/>
              <a:t>kiếm </a:t>
            </a:r>
            <a:r>
              <a:rPr lang="en-US" altLang="en-US" b="1" dirty="0"/>
              <a:t>l</a:t>
            </a:r>
            <a:r>
              <a:rPr lang="vi-VN" altLang="en-US" b="1"/>
              <a:t>eo đồi</a:t>
            </a:r>
            <a:endParaRPr lang="en-US" altLang="en-US" b="1" dirty="0"/>
          </a:p>
        </p:txBody>
      </p:sp>
      <p:sp>
        <p:nvSpPr>
          <p:cNvPr id="70659" name="Rectangle 2052"/>
          <p:cNvSpPr>
            <a:spLocks noChangeArrowheads="1"/>
          </p:cNvSpPr>
          <p:nvPr/>
        </p:nvSpPr>
        <p:spPr bwMode="auto">
          <a:xfrm>
            <a:off x="923192" y="990600"/>
            <a:ext cx="618099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1. Khởi tạo O</a:t>
            </a:r>
            <a:r>
              <a:rPr lang="en-US" altLang="en-US" sz="2200" dirty="0">
                <a:latin typeface="Times New Roman" panose="02020603050405020304" pitchFamily="18" charset="0"/>
              </a:rPr>
              <a:t>pen = [A5]; </a:t>
            </a:r>
            <a:r>
              <a:rPr lang="vi-VN" altLang="en-US" sz="2200" dirty="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2.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A5</a:t>
            </a:r>
            <a:r>
              <a:rPr lang="en-US" altLang="en-US" sz="2200">
                <a:latin typeface="Times New Roman" panose="02020603050405020304" pitchFamily="18" charset="0"/>
              </a:rPr>
              <a:t>: </a:t>
            </a:r>
          </a:p>
          <a:p>
            <a:pPr marL="0" indent="0" eaLnBrk="1" hangingPunct="1">
              <a:lnSpc>
                <a:spcPct val="90000"/>
              </a:lnSpc>
              <a:spcBef>
                <a:spcPct val="20000"/>
              </a:spcBef>
              <a:buClr>
                <a:schemeClr val="accent1"/>
              </a:buClr>
              <a:buSzPct val="80000"/>
            </a:pPr>
            <a:r>
              <a:rPr lang="en-US" altLang="en-US" sz="2200">
                <a:latin typeface="Times New Roman" panose="02020603050405020304" pitchFamily="18" charset="0"/>
              </a:rPr>
              <a:t>	</a:t>
            </a:r>
            <a:r>
              <a:rPr lang="vi-VN" altLang="en-US" sz="2200">
                <a:latin typeface="Times New Roman" panose="02020603050405020304" pitchFamily="18" charset="0"/>
              </a:rPr>
              <a:t>O</a:t>
            </a:r>
            <a:r>
              <a:rPr lang="en-US" altLang="en-US" sz="2200" dirty="0">
                <a:latin typeface="Times New Roman" panose="02020603050405020304" pitchFamily="18" charset="0"/>
              </a:rPr>
              <a:t>pen = [B4,C4,D6]; </a:t>
            </a:r>
          </a:p>
          <a:p>
            <a:pPr marL="0" indent="0" eaLnBrk="1" hangingPunct="1">
              <a:lnSpc>
                <a:spcPct val="90000"/>
              </a:lnSpc>
              <a:spcBef>
                <a:spcPct val="20000"/>
              </a:spcBef>
              <a:buClr>
                <a:schemeClr val="accent1"/>
              </a:buClr>
              <a:buSzPct val="80000"/>
            </a:pPr>
            <a:r>
              <a:rPr lang="en-US" altLang="en-US" sz="2200" dirty="0">
                <a:latin typeface="Times New Roman" panose="02020603050405020304" pitchFamily="18" charset="0"/>
              </a:rPr>
              <a:t>	</a:t>
            </a:r>
            <a:r>
              <a:rPr lang="vi-VN" altLang="en-US" sz="2200" dirty="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[A5]</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3.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B4</a:t>
            </a:r>
            <a:r>
              <a:rPr lang="en-US" altLang="en-US" sz="2200">
                <a:latin typeface="Times New Roman" panose="02020603050405020304" pitchFamily="18" charset="0"/>
              </a:rPr>
              <a:t>:  </a:t>
            </a:r>
          </a:p>
          <a:p>
            <a:pPr marL="0" indent="0" eaLnBrk="1" hangingPunct="1">
              <a:lnSpc>
                <a:spcPct val="90000"/>
              </a:lnSpc>
              <a:spcBef>
                <a:spcPct val="20000"/>
              </a:spcBef>
              <a:buClr>
                <a:schemeClr val="accent1"/>
              </a:buClr>
              <a:buSzPct val="80000"/>
            </a:pPr>
            <a:r>
              <a:rPr lang="en-US" altLang="en-US" sz="2200">
                <a:latin typeface="Times New Roman" panose="02020603050405020304" pitchFamily="18" charset="0"/>
              </a:rPr>
              <a:t>	</a:t>
            </a:r>
            <a:r>
              <a:rPr lang="vi-VN" altLang="en-US" sz="2200">
                <a:latin typeface="Times New Roman" panose="02020603050405020304" pitchFamily="18" charset="0"/>
              </a:rPr>
              <a:t>O</a:t>
            </a:r>
            <a:r>
              <a:rPr lang="en-US" altLang="en-US" sz="2200" dirty="0">
                <a:latin typeface="Times New Roman" panose="02020603050405020304" pitchFamily="18" charset="0"/>
              </a:rPr>
              <a:t>pen = [C4,E5,F5,D6];  </a:t>
            </a:r>
          </a:p>
          <a:p>
            <a:pPr marL="0" indent="0" eaLnBrk="1" hangingPunct="1">
              <a:lnSpc>
                <a:spcPct val="90000"/>
              </a:lnSpc>
              <a:spcBef>
                <a:spcPct val="20000"/>
              </a:spcBef>
              <a:buClr>
                <a:schemeClr val="accent1"/>
              </a:buClr>
              <a:buSzPct val="80000"/>
            </a:pPr>
            <a:r>
              <a:rPr lang="en-US" altLang="en-US" sz="2200" dirty="0">
                <a:latin typeface="Times New Roman" panose="02020603050405020304" pitchFamily="18" charset="0"/>
              </a:rPr>
              <a:t>	</a:t>
            </a:r>
            <a:r>
              <a:rPr lang="vi-VN" altLang="en-US" sz="2200" dirty="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[B4,A5]</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4.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C4: </a:t>
            </a:r>
          </a:p>
          <a:p>
            <a:pPr marL="0" indent="0" eaLnBrk="1" hangingPunct="1">
              <a:lnSpc>
                <a:spcPct val="90000"/>
              </a:lnSpc>
              <a:spcBef>
                <a:spcPct val="20000"/>
              </a:spcBef>
              <a:buClr>
                <a:schemeClr val="accent1"/>
              </a:buClr>
              <a:buSzPct val="80000"/>
            </a:pPr>
            <a:r>
              <a:rPr lang="en-US" altLang="en-US" sz="2200" dirty="0">
                <a:latin typeface="Times New Roman" panose="02020603050405020304" pitchFamily="18" charset="0"/>
              </a:rPr>
              <a:t>	</a:t>
            </a:r>
            <a:r>
              <a:rPr lang="vi-VN" altLang="en-US" sz="2200" dirty="0">
                <a:latin typeface="Times New Roman" panose="02020603050405020304" pitchFamily="18" charset="0"/>
              </a:rPr>
              <a:t>O</a:t>
            </a:r>
            <a:r>
              <a:rPr lang="en-US" altLang="en-US" sz="2200" dirty="0">
                <a:latin typeface="Times New Roman" panose="02020603050405020304" pitchFamily="18" charset="0"/>
              </a:rPr>
              <a:t>pen = [H3,G4,E5,F5,D6];</a:t>
            </a:r>
            <a:r>
              <a:rPr lang="en-US" altLang="en-US" sz="2200">
                <a:latin typeface="Times New Roman" panose="02020603050405020304" pitchFamily="18" charset="0"/>
              </a:rPr>
              <a:t>	</a:t>
            </a:r>
          </a:p>
          <a:p>
            <a:pPr marL="0" indent="0" eaLnBrk="1" hangingPunct="1">
              <a:lnSpc>
                <a:spcPct val="90000"/>
              </a:lnSpc>
              <a:spcBef>
                <a:spcPct val="20000"/>
              </a:spcBef>
              <a:buClr>
                <a:schemeClr val="accent1"/>
              </a:buClr>
              <a:buSzPct val="80000"/>
            </a:pPr>
            <a:r>
              <a:rPr lang="en-US" altLang="en-US" sz="2200">
                <a:latin typeface="Times New Roman" panose="02020603050405020304" pitchFamily="18" charset="0"/>
              </a:rPr>
              <a:t>	</a:t>
            </a:r>
            <a:r>
              <a:rPr lang="vi-VN" altLang="en-US" sz="220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[C4,B4,A5]</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5.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H3: </a:t>
            </a:r>
          </a:p>
          <a:p>
            <a:pPr marL="0" indent="0" eaLnBrk="1" hangingPunct="1">
              <a:lnSpc>
                <a:spcPct val="90000"/>
              </a:lnSpc>
              <a:spcBef>
                <a:spcPct val="20000"/>
              </a:spcBef>
              <a:buClr>
                <a:schemeClr val="accent1"/>
              </a:buClr>
              <a:buSzPct val="80000"/>
            </a:pPr>
            <a:r>
              <a:rPr lang="en-US" altLang="en-US" sz="2200" dirty="0">
                <a:latin typeface="Times New Roman" panose="02020603050405020304" pitchFamily="18" charset="0"/>
              </a:rPr>
              <a:t>	</a:t>
            </a:r>
            <a:r>
              <a:rPr lang="vi-VN" altLang="en-US" sz="2200" dirty="0">
                <a:latin typeface="Times New Roman" panose="02020603050405020304" pitchFamily="18" charset="0"/>
              </a:rPr>
              <a:t>O</a:t>
            </a:r>
            <a:r>
              <a:rPr lang="en-US" altLang="en-US" sz="2200" dirty="0">
                <a:latin typeface="Times New Roman" panose="02020603050405020304" pitchFamily="18" charset="0"/>
              </a:rPr>
              <a:t>pen = [O2,P3,G4,E5,F5,D6]; </a:t>
            </a:r>
          </a:p>
          <a:p>
            <a:pPr marL="0" indent="0" eaLnBrk="1" hangingPunct="1">
              <a:lnSpc>
                <a:spcPct val="90000"/>
              </a:lnSpc>
              <a:spcBef>
                <a:spcPct val="20000"/>
              </a:spcBef>
              <a:buClr>
                <a:schemeClr val="accent1"/>
              </a:buClr>
              <a:buSzPct val="80000"/>
            </a:pPr>
            <a:r>
              <a:rPr lang="en-US" altLang="en-US" sz="2200" dirty="0">
                <a:latin typeface="Times New Roman" panose="02020603050405020304" pitchFamily="18" charset="0"/>
              </a:rPr>
              <a:t>	</a:t>
            </a:r>
            <a:r>
              <a:rPr lang="vi-VN" altLang="en-US" sz="2200" dirty="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[H3,C4,B4,A5]</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6.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O2: </a:t>
            </a:r>
            <a:r>
              <a:rPr lang="vi-VN" altLang="en-US" sz="2200" dirty="0">
                <a:latin typeface="Times New Roman" panose="02020603050405020304" pitchFamily="18" charset="0"/>
              </a:rPr>
              <a:t>O</a:t>
            </a:r>
            <a:r>
              <a:rPr lang="en-US" altLang="en-US" sz="2200" dirty="0">
                <a:latin typeface="Times New Roman" panose="02020603050405020304" pitchFamily="18" charset="0"/>
              </a:rPr>
              <a:t>pen = [P3,G4,E5,F5,D6]; 	</a:t>
            </a:r>
            <a:r>
              <a:rPr lang="vi-VN" altLang="en-US" sz="2200" dirty="0">
                <a:latin typeface="Times New Roman" panose="02020603050405020304" pitchFamily="18" charset="0"/>
              </a:rPr>
              <a:t>C</a:t>
            </a:r>
            <a:r>
              <a:rPr lang="en-US" altLang="en-US" sz="2200" dirty="0" err="1">
                <a:latin typeface="Times New Roman" panose="02020603050405020304" pitchFamily="18" charset="0"/>
              </a:rPr>
              <a:t>losed</a:t>
            </a:r>
            <a:r>
              <a:rPr lang="en-US" altLang="en-US" sz="2200" dirty="0">
                <a:latin typeface="Times New Roman" panose="02020603050405020304" pitchFamily="18" charset="0"/>
              </a:rPr>
              <a:t> = [O2,H3,C4,B4,A5]</a:t>
            </a:r>
          </a:p>
          <a:p>
            <a:pPr marL="0" indent="0" eaLnBrk="1" hangingPunct="1">
              <a:lnSpc>
                <a:spcPct val="90000"/>
              </a:lnSpc>
              <a:spcBef>
                <a:spcPct val="20000"/>
              </a:spcBef>
              <a:buClr>
                <a:schemeClr val="accent1"/>
              </a:buClr>
              <a:buSzPct val="80000"/>
            </a:pPr>
            <a:r>
              <a:rPr lang="vi-VN" altLang="en-US" sz="2200" dirty="0">
                <a:latin typeface="Times New Roman" panose="02020603050405020304" pitchFamily="18" charset="0"/>
              </a:rPr>
              <a:t>7.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giá</a:t>
            </a:r>
            <a:r>
              <a:rPr lang="en-US" altLang="en-US" sz="2200" dirty="0">
                <a:latin typeface="Times New Roman" panose="02020603050405020304" pitchFamily="18" charset="0"/>
              </a:rPr>
              <a:t> P3: </a:t>
            </a:r>
            <a:r>
              <a:rPr lang="en-US" altLang="en-US" sz="2200" dirty="0" err="1">
                <a:latin typeface="Times New Roman" panose="02020603050405020304" pitchFamily="18" charset="0"/>
              </a:rPr>
              <a:t>tìm</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được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lời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giải</a:t>
            </a:r>
            <a:r>
              <a:rPr lang="en-US" altLang="en-US" sz="2200" dirty="0">
                <a:latin typeface="Times New Roman" panose="02020603050405020304" pitchFamily="18" charset="0"/>
              </a:rPr>
              <a:t>!</a:t>
            </a:r>
          </a:p>
        </p:txBody>
      </p:sp>
      <p:pic>
        <p:nvPicPr>
          <p:cNvPr id="70661" name="Picture 205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15114" y="1590675"/>
            <a:ext cx="3989387"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04E76C4-6752-4A98-AA34-F785B988B251}" type="slidenum">
              <a:rPr lang="en-US" smtClean="0"/>
              <a:t>18</a:t>
            </a:fld>
            <a:endParaRPr lang="en-US"/>
          </a:p>
        </p:txBody>
      </p:sp>
    </p:spTree>
    <p:extLst>
      <p:ext uri="{BB962C8B-B14F-4D97-AF65-F5344CB8AC3E}">
        <p14:creationId xmlns:p14="http://schemas.microsoft.com/office/powerpoint/2010/main" val="359779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8" y="67201"/>
            <a:ext cx="10430608" cy="1000697"/>
          </a:xfrm>
        </p:spPr>
        <p:txBody>
          <a:bodyPr>
            <a:normAutofit/>
          </a:bodyPr>
          <a:lstStyle/>
          <a:p>
            <a:r>
              <a:rPr lang="vi-VN" b="1" dirty="0"/>
              <a:t>Tìm kiếm </a:t>
            </a:r>
            <a:r>
              <a:rPr lang="vi-VN" b="1" dirty="0" smtClean="0"/>
              <a:t>tố</a:t>
            </a:r>
            <a:r>
              <a:rPr lang="en-US" b="1" dirty="0" smtClean="0"/>
              <a:t>t </a:t>
            </a:r>
            <a:r>
              <a:rPr lang="en-US" b="1" dirty="0" err="1" smtClean="0">
                <a:latin typeface="Times New Roman" pitchFamily="18" charset="0"/>
                <a:cs typeface="Times New Roman" pitchFamily="18" charset="0"/>
              </a:rPr>
              <a:t>nhất</a:t>
            </a:r>
            <a:r>
              <a:rPr lang="vi-VN"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trước</a:t>
            </a:r>
            <a:r>
              <a:rPr lang="vi-VN" b="1" dirty="0" smtClean="0">
                <a:latin typeface="Times New Roman" pitchFamily="18" charset="0"/>
                <a:cs typeface="Times New Roman" pitchFamily="18" charset="0"/>
              </a:rPr>
              <a:t> </a:t>
            </a:r>
            <a:r>
              <a:rPr lang="vi-VN" b="1" dirty="0"/>
              <a:t>(B</a:t>
            </a:r>
            <a:r>
              <a:rPr lang="en-US" b="1" dirty="0" err="1"/>
              <a:t>est</a:t>
            </a:r>
            <a:r>
              <a:rPr lang="en-US" b="1" dirty="0"/>
              <a:t>-</a:t>
            </a:r>
            <a:r>
              <a:rPr lang="vi-VN" b="1" dirty="0"/>
              <a:t>F</a:t>
            </a:r>
            <a:r>
              <a:rPr lang="en-US" b="1" dirty="0" err="1"/>
              <a:t>irst</a:t>
            </a:r>
            <a:r>
              <a:rPr lang="en-US" b="1" dirty="0"/>
              <a:t> </a:t>
            </a:r>
            <a:r>
              <a:rPr lang="vi-VN" b="1" dirty="0"/>
              <a:t>S</a:t>
            </a:r>
            <a:r>
              <a:rPr lang="en-US" b="1" dirty="0" err="1"/>
              <a:t>earch</a:t>
            </a:r>
            <a:r>
              <a:rPr lang="en-US" b="1" dirty="0"/>
              <a:t>)</a:t>
            </a:r>
          </a:p>
        </p:txBody>
      </p:sp>
      <p:sp>
        <p:nvSpPr>
          <p:cNvPr id="3" name="Content Placeholder 2"/>
          <p:cNvSpPr>
            <a:spLocks noGrp="1"/>
          </p:cNvSpPr>
          <p:nvPr>
            <p:ph idx="1"/>
          </p:nvPr>
        </p:nvSpPr>
        <p:spPr>
          <a:xfrm>
            <a:off x="880695" y="1438764"/>
            <a:ext cx="10909789" cy="4351338"/>
          </a:xfrm>
        </p:spPr>
        <p:txBody>
          <a:bodyPr>
            <a:normAutofit/>
          </a:bodyPr>
          <a:lstStyle/>
          <a:p>
            <a:pPr>
              <a:lnSpc>
                <a:spcPct val="120000"/>
              </a:lnSpc>
              <a:spcBef>
                <a:spcPts val="0"/>
              </a:spcBef>
            </a:pPr>
            <a:r>
              <a:rPr lang="vi-VN" dirty="0"/>
              <a:t>T</a:t>
            </a:r>
            <a:r>
              <a:rPr lang="en-US" dirty="0" err="1"/>
              <a:t>ìm</a:t>
            </a:r>
            <a:r>
              <a:rPr lang="en-US" dirty="0"/>
              <a:t> </a:t>
            </a:r>
            <a:r>
              <a:rPr lang="en-US" dirty="0" err="1"/>
              <a:t>kiếm</a:t>
            </a:r>
            <a:r>
              <a:rPr lang="en-US" dirty="0"/>
              <a:t> </a:t>
            </a:r>
            <a:r>
              <a:rPr lang="en-US" dirty="0" err="1"/>
              <a:t>chiều</a:t>
            </a:r>
            <a:r>
              <a:rPr lang="en-US" dirty="0"/>
              <a:t> </a:t>
            </a:r>
            <a:r>
              <a:rPr lang="en-US" dirty="0" err="1"/>
              <a:t>sâu</a:t>
            </a:r>
            <a:r>
              <a:rPr lang="en-US" dirty="0"/>
              <a:t>: </a:t>
            </a:r>
            <a:r>
              <a:rPr lang="en-US" dirty="0" err="1"/>
              <a:t>không</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sự</a:t>
            </a:r>
            <a:r>
              <a:rPr lang="en-US" dirty="0"/>
              <a:t> </a:t>
            </a:r>
            <a:r>
              <a:rPr lang="en-US" dirty="0" err="1"/>
              <a:t>mở</a:t>
            </a:r>
            <a:r>
              <a:rPr lang="en-US" dirty="0"/>
              <a:t> </a:t>
            </a:r>
            <a:r>
              <a:rPr lang="en-US" dirty="0" err="1"/>
              <a:t>rộng</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nhánh</a:t>
            </a:r>
            <a:r>
              <a:rPr lang="en-US" dirty="0"/>
              <a:t>. </a:t>
            </a:r>
          </a:p>
          <a:p>
            <a:pPr>
              <a:lnSpc>
                <a:spcPct val="120000"/>
              </a:lnSpc>
              <a:spcBef>
                <a:spcPts val="0"/>
              </a:spcBef>
            </a:pPr>
            <a:r>
              <a:rPr lang="vi-VN" dirty="0"/>
              <a:t>T</a:t>
            </a:r>
            <a:r>
              <a:rPr lang="en-US" dirty="0" err="1"/>
              <a:t>ìm</a:t>
            </a:r>
            <a:r>
              <a:rPr lang="en-US" dirty="0"/>
              <a:t> </a:t>
            </a:r>
            <a:r>
              <a:rPr lang="en-US" dirty="0" err="1"/>
              <a:t>kiếm</a:t>
            </a:r>
            <a:r>
              <a:rPr lang="en-US" dirty="0"/>
              <a:t> </a:t>
            </a:r>
            <a:r>
              <a:rPr lang="en-US" dirty="0" err="1"/>
              <a:t>chiều</a:t>
            </a:r>
            <a:r>
              <a:rPr lang="en-US" dirty="0"/>
              <a:t> </a:t>
            </a:r>
            <a:r>
              <a:rPr lang="en-US" dirty="0" err="1"/>
              <a:t>rộng</a:t>
            </a:r>
            <a:r>
              <a:rPr lang="en-US" dirty="0"/>
              <a:t>: </a:t>
            </a:r>
            <a:r>
              <a:rPr lang="en-US" dirty="0" err="1"/>
              <a:t>không</a:t>
            </a:r>
            <a:r>
              <a:rPr lang="en-US" dirty="0"/>
              <a:t> </a:t>
            </a:r>
            <a:r>
              <a:rPr lang="en-US" dirty="0" err="1"/>
              <a:t>bị</a:t>
            </a:r>
            <a:r>
              <a:rPr lang="en-US" dirty="0"/>
              <a:t> </a:t>
            </a:r>
            <a:r>
              <a:rPr lang="vi-VN" dirty="0"/>
              <a:t>rơi vào các nhánh cụt</a:t>
            </a:r>
            <a:r>
              <a:rPr lang="en-US" dirty="0"/>
              <a:t>.</a:t>
            </a:r>
          </a:p>
          <a:p>
            <a:pPr>
              <a:lnSpc>
                <a:spcPct val="120000"/>
              </a:lnSpc>
              <a:spcBef>
                <a:spcPts val="0"/>
              </a:spcBef>
            </a:pPr>
            <a:r>
              <a:rPr lang="en-US" dirty="0" err="1"/>
              <a:t>Tìm</a:t>
            </a:r>
            <a:r>
              <a:rPr lang="en-US" dirty="0"/>
              <a:t> </a:t>
            </a:r>
            <a:r>
              <a:rPr lang="en-US" dirty="0" err="1"/>
              <a:t>kiếm</a:t>
            </a:r>
            <a:r>
              <a:rPr lang="en-US" dirty="0"/>
              <a:t> </a:t>
            </a:r>
            <a:r>
              <a:rPr lang="en-US" dirty="0" err="1" smtClean="0"/>
              <a:t>tốt</a:t>
            </a:r>
            <a:r>
              <a:rPr lang="en-US" dirty="0" smtClean="0"/>
              <a:t> </a:t>
            </a:r>
            <a:r>
              <a:rPr lang="en-US" dirty="0" err="1" smtClean="0"/>
              <a:t>nhất</a:t>
            </a:r>
            <a:r>
              <a:rPr lang="en-US" dirty="0" smtClean="0"/>
              <a:t> </a:t>
            </a:r>
            <a:r>
              <a:rPr lang="en-US" dirty="0" err="1" smtClean="0"/>
              <a:t>trước</a:t>
            </a:r>
            <a:r>
              <a:rPr lang="en-US" dirty="0" smtClean="0"/>
              <a:t>: </a:t>
            </a:r>
            <a:r>
              <a:rPr lang="en-US" dirty="0" err="1"/>
              <a:t>kết</a:t>
            </a:r>
            <a:r>
              <a:rPr lang="en-US" dirty="0"/>
              <a:t> </a:t>
            </a:r>
            <a:r>
              <a:rPr lang="en-US" dirty="0" err="1"/>
              <a:t>hợp</a:t>
            </a:r>
            <a:r>
              <a:rPr lang="en-US" dirty="0"/>
              <a:t> </a:t>
            </a:r>
            <a:r>
              <a:rPr lang="vi-VN" dirty="0"/>
              <a:t>tìm kiếm chiều sâu + tìm kiếm chiều rộng</a:t>
            </a:r>
          </a:p>
          <a:p>
            <a:pPr marL="0" indent="0">
              <a:lnSpc>
                <a:spcPct val="120000"/>
              </a:lnSpc>
              <a:buNone/>
            </a:pPr>
            <a:r>
              <a:rPr lang="vi-VN" dirty="0">
                <a:sym typeface="Wingdings"/>
              </a:rPr>
              <a:t> </a:t>
            </a:r>
            <a:r>
              <a:rPr lang="vi-VN" dirty="0"/>
              <a:t>Mở rộng cây theo các nút có </a:t>
            </a:r>
            <a:r>
              <a:rPr lang="vi-VN" b="1" i="1" dirty="0"/>
              <a:t>nhiều tiềm năng</a:t>
            </a:r>
            <a:r>
              <a:rPr lang="vi-VN" dirty="0"/>
              <a:t> chứa trạng thái đích hơn các nút khác</a:t>
            </a:r>
            <a:r>
              <a:rPr lang="en-US" dirty="0"/>
              <a:t>.</a:t>
            </a:r>
          </a:p>
        </p:txBody>
      </p:sp>
      <p:sp>
        <p:nvSpPr>
          <p:cNvPr id="4" name="Slide Number Placeholder 3"/>
          <p:cNvSpPr>
            <a:spLocks noGrp="1"/>
          </p:cNvSpPr>
          <p:nvPr>
            <p:ph type="sldNum" sz="quarter" idx="12"/>
          </p:nvPr>
        </p:nvSpPr>
        <p:spPr/>
        <p:txBody>
          <a:bodyPr/>
          <a:lstStyle/>
          <a:p>
            <a:fld id="{404E76C4-6752-4A98-AA34-F785B988B251}" type="slidenum">
              <a:rPr lang="en-US" smtClean="0"/>
              <a:t>19</a:t>
            </a:fld>
            <a:endParaRPr lang="en-US"/>
          </a:p>
        </p:txBody>
      </p:sp>
    </p:spTree>
    <p:extLst>
      <p:ext uri="{BB962C8B-B14F-4D97-AF65-F5344CB8AC3E}">
        <p14:creationId xmlns:p14="http://schemas.microsoft.com/office/powerpoint/2010/main" val="85749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lnSpc>
                <a:spcPct val="150000"/>
              </a:lnSpc>
              <a:spcBef>
                <a:spcPts val="600"/>
              </a:spcBef>
              <a:buNone/>
            </a:pPr>
            <a:r>
              <a:rPr lang="en-US" b="1" dirty="0" err="1"/>
              <a:t>Phần</a:t>
            </a:r>
            <a:r>
              <a:rPr lang="en-US" b="1" dirty="0"/>
              <a:t> II</a:t>
            </a:r>
          </a:p>
          <a:p>
            <a:pPr marL="514350" indent="-514350">
              <a:lnSpc>
                <a:spcPct val="150000"/>
              </a:lnSpc>
              <a:spcBef>
                <a:spcPts val="600"/>
              </a:spcBef>
              <a:buFont typeface="+mj-lt"/>
              <a:buAutoNum type="arabicPeriod"/>
            </a:pPr>
            <a:r>
              <a:rPr lang="en-US" dirty="0" err="1"/>
              <a:t>Tìm</a:t>
            </a:r>
            <a:r>
              <a:rPr lang="en-US" dirty="0"/>
              <a:t> </a:t>
            </a:r>
            <a:r>
              <a:rPr lang="en-US" dirty="0" err="1"/>
              <a:t>kiếm</a:t>
            </a:r>
            <a:r>
              <a:rPr lang="en-US" dirty="0"/>
              <a:t> </a:t>
            </a:r>
            <a:r>
              <a:rPr lang="en-US" dirty="0" err="1"/>
              <a:t>chiều</a:t>
            </a:r>
            <a:r>
              <a:rPr lang="en-US" dirty="0"/>
              <a:t> </a:t>
            </a:r>
            <a:r>
              <a:rPr lang="en-US" dirty="0" err="1" smtClean="0"/>
              <a:t>sâu</a:t>
            </a:r>
            <a:r>
              <a:rPr lang="en-US" dirty="0" smtClean="0"/>
              <a:t> </a:t>
            </a:r>
            <a:r>
              <a:rPr lang="en-US" dirty="0" err="1" smtClean="0"/>
              <a:t>trước</a:t>
            </a:r>
            <a:r>
              <a:rPr lang="en-US" dirty="0" smtClean="0"/>
              <a:t> </a:t>
            </a:r>
            <a:r>
              <a:rPr lang="en-US" dirty="0"/>
              <a:t>&amp; </a:t>
            </a:r>
            <a:r>
              <a:rPr lang="en-US" dirty="0" err="1"/>
              <a:t>Tìm</a:t>
            </a:r>
            <a:r>
              <a:rPr lang="en-US" dirty="0"/>
              <a:t> </a:t>
            </a:r>
            <a:r>
              <a:rPr lang="en-US" dirty="0" err="1"/>
              <a:t>kiếm</a:t>
            </a:r>
            <a:r>
              <a:rPr lang="en-US" dirty="0"/>
              <a:t> </a:t>
            </a:r>
            <a:r>
              <a:rPr lang="en-US" dirty="0" err="1"/>
              <a:t>chiều</a:t>
            </a:r>
            <a:r>
              <a:rPr lang="en-US" dirty="0"/>
              <a:t> </a:t>
            </a:r>
            <a:r>
              <a:rPr lang="en-US" dirty="0" err="1" smtClean="0"/>
              <a:t>rộng</a:t>
            </a:r>
            <a:r>
              <a:rPr lang="en-US" dirty="0" smtClean="0"/>
              <a:t> </a:t>
            </a:r>
            <a:r>
              <a:rPr lang="en-US" dirty="0" err="1" smtClean="0"/>
              <a:t>trước</a:t>
            </a:r>
            <a:endParaRPr lang="en-US" dirty="0"/>
          </a:p>
          <a:p>
            <a:pPr marL="514350" indent="-514350">
              <a:lnSpc>
                <a:spcPct val="150000"/>
              </a:lnSpc>
              <a:spcBef>
                <a:spcPts val="600"/>
              </a:spcBef>
              <a:buFont typeface="+mj-lt"/>
              <a:buAutoNum type="arabicPeriod"/>
            </a:pPr>
            <a:r>
              <a:rPr lang="en-US" dirty="0" err="1"/>
              <a:t>Tìm</a:t>
            </a:r>
            <a:r>
              <a:rPr lang="en-US" dirty="0"/>
              <a:t> </a:t>
            </a:r>
            <a:r>
              <a:rPr lang="en-US" dirty="0" err="1"/>
              <a:t>kiếm</a:t>
            </a:r>
            <a:r>
              <a:rPr lang="en-US" dirty="0"/>
              <a:t> </a:t>
            </a:r>
            <a:r>
              <a:rPr lang="en-US" dirty="0" err="1"/>
              <a:t>leo</a:t>
            </a:r>
            <a:r>
              <a:rPr lang="en-US" dirty="0"/>
              <a:t> </a:t>
            </a:r>
            <a:r>
              <a:rPr lang="en-US" dirty="0" err="1"/>
              <a:t>đồi</a:t>
            </a:r>
            <a:endParaRPr lang="en-US" dirty="0"/>
          </a:p>
          <a:p>
            <a:pPr marL="514350" indent="-514350">
              <a:lnSpc>
                <a:spcPct val="150000"/>
              </a:lnSpc>
              <a:spcBef>
                <a:spcPts val="600"/>
              </a:spcBef>
              <a:buFont typeface="+mj-lt"/>
              <a:buAutoNum type="arabicPeriod"/>
            </a:pPr>
            <a:r>
              <a:rPr lang="en-US" dirty="0" err="1"/>
              <a:t>Tìm</a:t>
            </a:r>
            <a:r>
              <a:rPr lang="en-US" dirty="0"/>
              <a:t> </a:t>
            </a:r>
            <a:r>
              <a:rPr lang="en-US" dirty="0" err="1"/>
              <a:t>kiếm</a:t>
            </a:r>
            <a:r>
              <a:rPr lang="en-US" dirty="0"/>
              <a:t> </a:t>
            </a:r>
            <a:r>
              <a:rPr lang="en-US" dirty="0" err="1">
                <a:latin typeface="Times New Roman" pitchFamily="18" charset="0"/>
                <a:cs typeface="Times New Roman" pitchFamily="18" charset="0"/>
              </a:rPr>
              <a:t>tốt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a:t>(best first search)</a:t>
            </a:r>
          </a:p>
          <a:p>
            <a:pPr marL="514350" indent="-514350">
              <a:lnSpc>
                <a:spcPct val="150000"/>
              </a:lnSpc>
              <a:spcBef>
                <a:spcPts val="600"/>
              </a:spcBef>
              <a:buFont typeface="+mj-lt"/>
              <a:buAutoNum type="arabicPeriod"/>
            </a:pPr>
            <a:r>
              <a:rPr lang="en-US" dirty="0" err="1"/>
              <a:t>Một</a:t>
            </a:r>
            <a:r>
              <a:rPr lang="en-US" dirty="0"/>
              <a:t> </a:t>
            </a:r>
            <a:r>
              <a:rPr lang="en-US" dirty="0" err="1"/>
              <a:t>số</a:t>
            </a:r>
            <a:r>
              <a:rPr lang="en-US" dirty="0"/>
              <a:t> </a:t>
            </a:r>
            <a:r>
              <a:rPr lang="en-US" dirty="0" err="1"/>
              <a:t>thuật</a:t>
            </a:r>
            <a:r>
              <a:rPr lang="en-US" dirty="0"/>
              <a:t> </a:t>
            </a:r>
            <a:r>
              <a:rPr lang="en-US" dirty="0" err="1"/>
              <a:t>giải</a:t>
            </a:r>
            <a:r>
              <a:rPr lang="en-US" dirty="0"/>
              <a:t> </a:t>
            </a:r>
            <a:r>
              <a:rPr lang="en-US" dirty="0" err="1"/>
              <a:t>cơ</a:t>
            </a:r>
            <a:r>
              <a:rPr lang="en-US" dirty="0"/>
              <a:t> </a:t>
            </a:r>
            <a:r>
              <a:rPr lang="en-US" dirty="0" err="1"/>
              <a:t>bản</a:t>
            </a:r>
            <a:endParaRPr lang="en-GB" dirty="0"/>
          </a:p>
          <a:p>
            <a:endParaRPr lang="en-US" dirty="0"/>
          </a:p>
        </p:txBody>
      </p:sp>
      <p:sp>
        <p:nvSpPr>
          <p:cNvPr id="4" name="Slide Number Placeholder 3"/>
          <p:cNvSpPr>
            <a:spLocks noGrp="1"/>
          </p:cNvSpPr>
          <p:nvPr>
            <p:ph type="sldNum" sz="quarter" idx="12"/>
          </p:nvPr>
        </p:nvSpPr>
        <p:spPr/>
        <p:txBody>
          <a:bodyPr/>
          <a:lstStyle/>
          <a:p>
            <a:fld id="{404E76C4-6752-4A98-AA34-F785B988B251}" type="slidenum">
              <a:rPr lang="en-US" smtClean="0"/>
              <a:t>2</a:t>
            </a:fld>
            <a:endParaRPr lang="en-US"/>
          </a:p>
        </p:txBody>
      </p:sp>
    </p:spTree>
    <p:extLst>
      <p:ext uri="{BB962C8B-B14F-4D97-AF65-F5344CB8AC3E}">
        <p14:creationId xmlns:p14="http://schemas.microsoft.com/office/powerpoint/2010/main" val="537437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0148"/>
            <a:ext cx="10515600" cy="1325563"/>
          </a:xfrm>
        </p:spPr>
        <p:txBody>
          <a:bodyPr/>
          <a:lstStyle/>
          <a:p>
            <a:r>
              <a:rPr lang="vi-VN" b="1" dirty="0"/>
              <a:t>Tìm kiếm </a:t>
            </a:r>
            <a:r>
              <a:rPr lang="vi-VN" b="1" dirty="0" smtClean="0"/>
              <a:t>B</a:t>
            </a:r>
            <a:r>
              <a:rPr lang="en-US" b="1" dirty="0" err="1" smtClean="0"/>
              <a:t>est</a:t>
            </a:r>
            <a:r>
              <a:rPr lang="en-US" b="1" dirty="0" smtClean="0"/>
              <a:t> </a:t>
            </a:r>
            <a:r>
              <a:rPr lang="vi-VN" b="1" dirty="0" smtClean="0"/>
              <a:t>F</a:t>
            </a:r>
            <a:r>
              <a:rPr lang="en-US" b="1" dirty="0" err="1" smtClean="0"/>
              <a:t>irst</a:t>
            </a:r>
            <a:r>
              <a:rPr lang="en-US" b="1" dirty="0" smtClean="0"/>
              <a:t> </a:t>
            </a:r>
            <a:r>
              <a:rPr lang="vi-VN" b="1" dirty="0" smtClean="0"/>
              <a:t>S</a:t>
            </a:r>
            <a:r>
              <a:rPr lang="en-US" b="1" dirty="0" err="1" smtClean="0"/>
              <a:t>earch</a:t>
            </a:r>
            <a:r>
              <a:rPr lang="vi-VN" b="1" dirty="0" smtClean="0"/>
              <a:t> </a:t>
            </a:r>
            <a:r>
              <a:rPr lang="vi-VN" b="1" dirty="0"/>
              <a:t>- Ví dụ</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106" y="1435710"/>
            <a:ext cx="8313576" cy="5312141"/>
          </a:xfrm>
          <a:prstGeom prst="rect">
            <a:avLst/>
          </a:prstGeom>
        </p:spPr>
      </p:pic>
      <p:sp>
        <p:nvSpPr>
          <p:cNvPr id="3" name="Slide Number Placeholder 2"/>
          <p:cNvSpPr>
            <a:spLocks noGrp="1"/>
          </p:cNvSpPr>
          <p:nvPr>
            <p:ph type="sldNum" sz="quarter" idx="12"/>
          </p:nvPr>
        </p:nvSpPr>
        <p:spPr/>
        <p:txBody>
          <a:bodyPr/>
          <a:lstStyle/>
          <a:p>
            <a:fld id="{404E76C4-6752-4A98-AA34-F785B988B251}" type="slidenum">
              <a:rPr lang="en-US" smtClean="0"/>
              <a:t>20</a:t>
            </a:fld>
            <a:endParaRPr lang="en-US"/>
          </a:p>
        </p:txBody>
      </p:sp>
    </p:spTree>
    <p:extLst>
      <p:ext uri="{BB962C8B-B14F-4D97-AF65-F5344CB8AC3E}">
        <p14:creationId xmlns:p14="http://schemas.microsoft.com/office/powerpoint/2010/main" val="108375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vi-VN" b="1" dirty="0"/>
              <a:t>Thuật giải </a:t>
            </a:r>
            <a:r>
              <a:rPr lang="vi-VN" b="1" dirty="0" smtClean="0"/>
              <a:t>B</a:t>
            </a:r>
            <a:r>
              <a:rPr lang="en-US" b="1" dirty="0" err="1" smtClean="0"/>
              <a:t>est</a:t>
            </a:r>
            <a:r>
              <a:rPr lang="en-US" b="1" dirty="0" smtClean="0"/>
              <a:t> </a:t>
            </a:r>
            <a:r>
              <a:rPr lang="vi-VN" b="1" dirty="0" smtClean="0"/>
              <a:t>F</a:t>
            </a:r>
            <a:r>
              <a:rPr lang="en-US" b="1" dirty="0" err="1" smtClean="0"/>
              <a:t>irst</a:t>
            </a:r>
            <a:r>
              <a:rPr lang="en-US" b="1" dirty="0" smtClean="0"/>
              <a:t> </a:t>
            </a:r>
            <a:r>
              <a:rPr lang="vi-VN" b="1" dirty="0" smtClean="0"/>
              <a:t>S</a:t>
            </a:r>
            <a:r>
              <a:rPr lang="en-US" b="1" dirty="0" err="1" smtClean="0"/>
              <a:t>earch</a:t>
            </a:r>
            <a:endParaRPr lang="en-US" b="1" dirty="0"/>
          </a:p>
        </p:txBody>
      </p:sp>
      <p:sp>
        <p:nvSpPr>
          <p:cNvPr id="3" name="Content Placeholder 2"/>
          <p:cNvSpPr>
            <a:spLocks noGrp="1"/>
          </p:cNvSpPr>
          <p:nvPr>
            <p:ph idx="1"/>
          </p:nvPr>
        </p:nvSpPr>
        <p:spPr>
          <a:xfrm>
            <a:off x="838200" y="1325563"/>
            <a:ext cx="10278207" cy="5181599"/>
          </a:xfrm>
        </p:spPr>
        <p:txBody>
          <a:bodyPr>
            <a:normAutofit/>
          </a:bodyPr>
          <a:lstStyle/>
          <a:p>
            <a:pPr marL="0" indent="0">
              <a:buNone/>
            </a:pPr>
            <a:r>
              <a:rPr lang="en-US" dirty="0"/>
              <a:t>1. </a:t>
            </a:r>
            <a:r>
              <a:rPr lang="en-US" dirty="0" err="1"/>
              <a:t>Đặt</a:t>
            </a:r>
            <a:r>
              <a:rPr lang="en-US" dirty="0"/>
              <a:t> OPEN </a:t>
            </a:r>
            <a:r>
              <a:rPr lang="en-US" dirty="0" err="1"/>
              <a:t>chứa</a:t>
            </a:r>
            <a:r>
              <a:rPr lang="en-US" dirty="0"/>
              <a:t> </a:t>
            </a:r>
            <a:r>
              <a:rPr lang="en-US" dirty="0" err="1"/>
              <a:t>trạng</a:t>
            </a:r>
            <a:r>
              <a:rPr lang="en-US" dirty="0"/>
              <a:t> </a:t>
            </a:r>
            <a:r>
              <a:rPr lang="en-US" dirty="0" err="1"/>
              <a:t>thái</a:t>
            </a:r>
            <a:r>
              <a:rPr lang="en-US" dirty="0"/>
              <a:t> </a:t>
            </a:r>
            <a:r>
              <a:rPr lang="en-US" dirty="0" err="1"/>
              <a:t>khởi</a:t>
            </a:r>
            <a:r>
              <a:rPr lang="en-US" dirty="0"/>
              <a:t> </a:t>
            </a:r>
            <a:r>
              <a:rPr lang="en-US" dirty="0" err="1"/>
              <a:t>đầu</a:t>
            </a:r>
            <a:r>
              <a:rPr lang="en-US" dirty="0"/>
              <a:t>.</a:t>
            </a:r>
          </a:p>
          <a:p>
            <a:pPr marL="0" indent="0">
              <a:buNone/>
            </a:pPr>
            <a:r>
              <a:rPr lang="en-US" dirty="0"/>
              <a:t>2. Cho </a:t>
            </a:r>
            <a:r>
              <a:rPr lang="en-US" dirty="0" err="1"/>
              <a:t>đến</a:t>
            </a:r>
            <a:r>
              <a:rPr lang="en-US" dirty="0"/>
              <a:t> </a:t>
            </a:r>
            <a:r>
              <a:rPr lang="en-US" dirty="0" err="1"/>
              <a:t>khi</a:t>
            </a:r>
            <a:r>
              <a:rPr lang="en-US" dirty="0"/>
              <a:t> </a:t>
            </a:r>
            <a:r>
              <a:rPr lang="en-US" dirty="0" err="1"/>
              <a:t>tìm</a:t>
            </a:r>
            <a:r>
              <a:rPr lang="en-US" dirty="0"/>
              <a:t> </a:t>
            </a:r>
            <a:r>
              <a:rPr lang="en-US" dirty="0" err="1"/>
              <a:t>được</a:t>
            </a:r>
            <a:r>
              <a:rPr lang="en-US" dirty="0"/>
              <a:t> </a:t>
            </a:r>
            <a:r>
              <a:rPr lang="en-US" dirty="0" err="1"/>
              <a:t>trạng</a:t>
            </a:r>
            <a:r>
              <a:rPr lang="en-US" dirty="0"/>
              <a:t> </a:t>
            </a:r>
            <a:r>
              <a:rPr lang="en-US" dirty="0" err="1"/>
              <a:t>thái</a:t>
            </a:r>
            <a:r>
              <a:rPr lang="en-US" dirty="0"/>
              <a:t> </a:t>
            </a:r>
            <a:r>
              <a:rPr lang="en-US" dirty="0" err="1"/>
              <a:t>đích</a:t>
            </a:r>
            <a:r>
              <a:rPr lang="en-US" dirty="0"/>
              <a:t> </a:t>
            </a:r>
            <a:r>
              <a:rPr lang="en-US" dirty="0" err="1"/>
              <a:t>hoặc</a:t>
            </a:r>
            <a:r>
              <a:rPr lang="en-US" dirty="0"/>
              <a:t> </a:t>
            </a:r>
            <a:r>
              <a:rPr lang="en-US" dirty="0" err="1"/>
              <a:t>không</a:t>
            </a:r>
            <a:r>
              <a:rPr lang="en-US" dirty="0"/>
              <a:t> </a:t>
            </a:r>
            <a:r>
              <a:rPr lang="en-US" dirty="0" err="1"/>
              <a:t>còn</a:t>
            </a:r>
            <a:r>
              <a:rPr lang="en-US" dirty="0"/>
              <a:t> </a:t>
            </a:r>
            <a:r>
              <a:rPr lang="en-US" dirty="0" err="1"/>
              <a:t>nút</a:t>
            </a:r>
            <a:r>
              <a:rPr lang="en-US" dirty="0"/>
              <a:t> </a:t>
            </a:r>
            <a:r>
              <a:rPr lang="en-US" dirty="0" err="1"/>
              <a:t>nào</a:t>
            </a:r>
            <a:r>
              <a:rPr lang="en-US" dirty="0"/>
              <a:t> </a:t>
            </a:r>
            <a:r>
              <a:rPr lang="en-US" dirty="0" err="1"/>
              <a:t>trong</a:t>
            </a:r>
            <a:r>
              <a:rPr lang="en-US" dirty="0"/>
              <a:t> OPEN, </a:t>
            </a:r>
            <a:r>
              <a:rPr lang="en-US" dirty="0" err="1"/>
              <a:t>thực</a:t>
            </a:r>
            <a:r>
              <a:rPr lang="en-US" dirty="0"/>
              <a:t> </a:t>
            </a:r>
            <a:r>
              <a:rPr lang="en-US" dirty="0" err="1"/>
              <a:t>hiện</a:t>
            </a:r>
            <a:r>
              <a:rPr lang="en-US" dirty="0"/>
              <a:t>:</a:t>
            </a:r>
          </a:p>
          <a:p>
            <a:pPr marL="0" indent="0">
              <a:buNone/>
            </a:pPr>
            <a:r>
              <a:rPr lang="en-US" dirty="0"/>
              <a:t>	2.</a:t>
            </a:r>
            <a:r>
              <a:rPr lang="vi-VN" dirty="0"/>
              <a:t>1</a:t>
            </a:r>
            <a:r>
              <a:rPr lang="en-US" dirty="0"/>
              <a:t>. </a:t>
            </a:r>
            <a:r>
              <a:rPr lang="en-US" dirty="0" err="1"/>
              <a:t>Chọn</a:t>
            </a:r>
            <a:r>
              <a:rPr lang="en-US" dirty="0"/>
              <a:t> </a:t>
            </a:r>
            <a:r>
              <a:rPr lang="en-US" dirty="0" err="1"/>
              <a:t>trạng</a:t>
            </a:r>
            <a:r>
              <a:rPr lang="en-US" dirty="0"/>
              <a:t> </a:t>
            </a:r>
            <a:r>
              <a:rPr lang="en-US" dirty="0" err="1"/>
              <a:t>thái</a:t>
            </a:r>
            <a:r>
              <a:rPr lang="en-US" dirty="0"/>
              <a:t> </a:t>
            </a:r>
            <a:r>
              <a:rPr lang="en-US" dirty="0" err="1"/>
              <a:t>tốt</a:t>
            </a:r>
            <a:r>
              <a:rPr lang="en-US" dirty="0"/>
              <a:t> </a:t>
            </a:r>
            <a:r>
              <a:rPr lang="en-US" dirty="0" err="1"/>
              <a:t>nhất</a:t>
            </a:r>
            <a:r>
              <a:rPr lang="en-US" dirty="0"/>
              <a:t> (</a:t>
            </a:r>
            <a:r>
              <a:rPr lang="en-US" dirty="0" err="1"/>
              <a:t>Tmax</a:t>
            </a:r>
            <a:r>
              <a:rPr lang="en-US" dirty="0"/>
              <a:t>) </a:t>
            </a:r>
            <a:r>
              <a:rPr lang="en-US" dirty="0" err="1"/>
              <a:t>trong</a:t>
            </a:r>
            <a:r>
              <a:rPr lang="en-US" dirty="0"/>
              <a:t> OPEN (</a:t>
            </a:r>
            <a:r>
              <a:rPr lang="en-US" dirty="0" err="1"/>
              <a:t>và</a:t>
            </a:r>
            <a:r>
              <a:rPr lang="en-US" dirty="0"/>
              <a:t> </a:t>
            </a:r>
            <a:r>
              <a:rPr lang="en-US" dirty="0" err="1"/>
              <a:t>xóa</a:t>
            </a:r>
            <a:r>
              <a:rPr lang="en-US" dirty="0"/>
              <a:t> 		</a:t>
            </a:r>
            <a:r>
              <a:rPr lang="en-US" dirty="0" err="1"/>
              <a:t>Tmax</a:t>
            </a:r>
            <a:r>
              <a:rPr lang="en-US" dirty="0"/>
              <a:t> </a:t>
            </a:r>
            <a:r>
              <a:rPr lang="en-US" dirty="0" err="1"/>
              <a:t>khỏi</a:t>
            </a:r>
            <a:r>
              <a:rPr lang="en-US" dirty="0"/>
              <a:t> OPEN)</a:t>
            </a:r>
          </a:p>
          <a:p>
            <a:pPr marL="0" indent="0">
              <a:buNone/>
            </a:pPr>
            <a:r>
              <a:rPr lang="en-US" dirty="0"/>
              <a:t>	2.</a:t>
            </a:r>
            <a:r>
              <a:rPr lang="vi-VN" dirty="0"/>
              <a:t>2</a:t>
            </a:r>
            <a:r>
              <a:rPr lang="en-US" dirty="0"/>
              <a:t>. </a:t>
            </a:r>
            <a:r>
              <a:rPr lang="en-US" dirty="0" err="1"/>
              <a:t>Nếu</a:t>
            </a:r>
            <a:r>
              <a:rPr lang="en-US" dirty="0"/>
              <a:t> </a:t>
            </a:r>
            <a:r>
              <a:rPr lang="en-US" dirty="0" err="1"/>
              <a:t>Tmax</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thoát</a:t>
            </a:r>
            <a:r>
              <a:rPr lang="en-US" dirty="0"/>
              <a:t>.</a:t>
            </a:r>
          </a:p>
          <a:p>
            <a:pPr marL="0" indent="0">
              <a:buNone/>
            </a:pPr>
            <a:r>
              <a:rPr lang="en-US" dirty="0"/>
              <a:t>	2.</a:t>
            </a:r>
            <a:r>
              <a:rPr lang="vi-VN" dirty="0"/>
              <a:t>3</a:t>
            </a:r>
            <a:r>
              <a:rPr lang="en-US" dirty="0"/>
              <a:t>. </a:t>
            </a:r>
            <a:r>
              <a:rPr lang="en-US" dirty="0" err="1"/>
              <a:t>Ngược</a:t>
            </a:r>
            <a:r>
              <a:rPr lang="en-US" dirty="0"/>
              <a:t> </a:t>
            </a:r>
            <a:r>
              <a:rPr lang="en-US" dirty="0" err="1"/>
              <a:t>lại</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kế</a:t>
            </a:r>
            <a:r>
              <a:rPr lang="en-US" dirty="0"/>
              <a:t> </a:t>
            </a:r>
            <a:r>
              <a:rPr lang="en-US" dirty="0" err="1"/>
              <a:t>tiếp</a:t>
            </a:r>
            <a:r>
              <a:rPr lang="en-US" dirty="0"/>
              <a:t> </a:t>
            </a:r>
            <a:r>
              <a:rPr lang="en-US" dirty="0" err="1"/>
              <a:t>Tk</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từ</a:t>
            </a:r>
            <a:r>
              <a:rPr lang="en-US" dirty="0"/>
              <a:t> 	</a:t>
            </a:r>
            <a:r>
              <a:rPr lang="en-US" dirty="0" err="1"/>
              <a:t>trạng</a:t>
            </a:r>
            <a:r>
              <a:rPr lang="en-US" dirty="0"/>
              <a:t> </a:t>
            </a:r>
            <a:r>
              <a:rPr lang="en-US" dirty="0" err="1"/>
              <a:t>thái</a:t>
            </a:r>
            <a:r>
              <a:rPr lang="en-US" dirty="0"/>
              <a:t> </a:t>
            </a:r>
            <a:r>
              <a:rPr lang="en-US" dirty="0" err="1"/>
              <a:t>Tmax</a:t>
            </a:r>
            <a:r>
              <a:rPr lang="en-US" dirty="0"/>
              <a:t>. </a:t>
            </a:r>
            <a:r>
              <a:rPr lang="en-US" dirty="0" err="1"/>
              <a:t>Đối</a:t>
            </a:r>
            <a:r>
              <a:rPr lang="en-US" dirty="0"/>
              <a:t> </a:t>
            </a:r>
            <a:r>
              <a:rPr lang="en-US" dirty="0" err="1"/>
              <a:t>với</a:t>
            </a:r>
            <a:r>
              <a:rPr lang="en-US" dirty="0"/>
              <a:t> </a:t>
            </a:r>
            <a:r>
              <a:rPr lang="en-US" dirty="0" err="1"/>
              <a:t>mỗi</a:t>
            </a:r>
            <a:r>
              <a:rPr lang="en-US" dirty="0"/>
              <a:t> </a:t>
            </a:r>
            <a:r>
              <a:rPr lang="en-US" dirty="0" err="1"/>
              <a:t>trạng</a:t>
            </a:r>
            <a:r>
              <a:rPr lang="en-US" dirty="0"/>
              <a:t> </a:t>
            </a:r>
            <a:r>
              <a:rPr lang="en-US" dirty="0" err="1"/>
              <a:t>thái</a:t>
            </a:r>
            <a:r>
              <a:rPr lang="en-US" dirty="0"/>
              <a:t> </a:t>
            </a:r>
            <a:r>
              <a:rPr lang="en-US" dirty="0" err="1"/>
              <a:t>kế</a:t>
            </a:r>
            <a:r>
              <a:rPr lang="en-US" dirty="0"/>
              <a:t> </a:t>
            </a:r>
            <a:r>
              <a:rPr lang="en-US" dirty="0" err="1"/>
              <a:t>tiếp</a:t>
            </a:r>
            <a:r>
              <a:rPr lang="en-US" dirty="0"/>
              <a:t> </a:t>
            </a:r>
            <a:r>
              <a:rPr lang="en-US" dirty="0" err="1"/>
              <a:t>Tk</a:t>
            </a:r>
            <a:r>
              <a:rPr lang="en-US" dirty="0"/>
              <a:t> </a:t>
            </a:r>
            <a:r>
              <a:rPr lang="en-US" dirty="0" err="1"/>
              <a:t>thực</a:t>
            </a:r>
            <a:r>
              <a:rPr lang="en-US" dirty="0"/>
              <a:t> </a:t>
            </a:r>
            <a:r>
              <a:rPr lang="en-US" dirty="0" err="1"/>
              <a:t>hiện</a:t>
            </a:r>
            <a:r>
              <a:rPr lang="en-US" dirty="0"/>
              <a:t>:</a:t>
            </a:r>
          </a:p>
          <a:p>
            <a:pPr marL="0" indent="0">
              <a:buNone/>
            </a:pPr>
            <a:r>
              <a:rPr lang="en-US" dirty="0"/>
              <a:t>		</a:t>
            </a:r>
            <a:r>
              <a:rPr lang="en-US" dirty="0" err="1"/>
              <a:t>Tính</a:t>
            </a:r>
            <a:r>
              <a:rPr lang="en-US" dirty="0"/>
              <a:t> f(</a:t>
            </a:r>
            <a:r>
              <a:rPr lang="en-US" dirty="0" err="1"/>
              <a:t>Tk</a:t>
            </a:r>
            <a:r>
              <a:rPr lang="en-US" dirty="0"/>
              <a:t>); </a:t>
            </a:r>
          </a:p>
          <a:p>
            <a:pPr marL="0" indent="0">
              <a:buNone/>
            </a:pPr>
            <a:r>
              <a:rPr lang="en-US" dirty="0"/>
              <a:t>		</a:t>
            </a:r>
            <a:r>
              <a:rPr lang="en-US" dirty="0" err="1"/>
              <a:t>Thêm</a:t>
            </a:r>
            <a:r>
              <a:rPr lang="en-US" dirty="0"/>
              <a:t> </a:t>
            </a:r>
            <a:r>
              <a:rPr lang="en-US" dirty="0" err="1"/>
              <a:t>Tk</a:t>
            </a:r>
            <a:r>
              <a:rPr lang="en-US" dirty="0"/>
              <a:t> </a:t>
            </a:r>
            <a:r>
              <a:rPr lang="en-US" dirty="0" err="1"/>
              <a:t>vào</a:t>
            </a:r>
            <a:r>
              <a:rPr lang="en-US" dirty="0"/>
              <a:t> OPEN</a:t>
            </a:r>
          </a:p>
        </p:txBody>
      </p:sp>
      <p:sp>
        <p:nvSpPr>
          <p:cNvPr id="4" name="Slide Number Placeholder 3"/>
          <p:cNvSpPr>
            <a:spLocks noGrp="1"/>
          </p:cNvSpPr>
          <p:nvPr>
            <p:ph type="sldNum" sz="quarter" idx="12"/>
          </p:nvPr>
        </p:nvSpPr>
        <p:spPr/>
        <p:txBody>
          <a:bodyPr/>
          <a:lstStyle/>
          <a:p>
            <a:fld id="{404E76C4-6752-4A98-AA34-F785B988B251}" type="slidenum">
              <a:rPr lang="en-US" smtClean="0"/>
              <a:t>21</a:t>
            </a:fld>
            <a:endParaRPr lang="en-US"/>
          </a:p>
        </p:txBody>
      </p:sp>
    </p:spTree>
    <p:extLst>
      <p:ext uri="{BB962C8B-B14F-4D97-AF65-F5344CB8AC3E}">
        <p14:creationId xmlns:p14="http://schemas.microsoft.com/office/powerpoint/2010/main" val="113935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0"/>
            <a:ext cx="10515600" cy="1325563"/>
          </a:xfrm>
        </p:spPr>
        <p:txBody>
          <a:bodyPr/>
          <a:lstStyle/>
          <a:p>
            <a:r>
              <a:rPr lang="vi-VN" b="1" dirty="0"/>
              <a:t>Thuật giải A</a:t>
            </a:r>
            <a:r>
              <a:rPr lang="vi-VN" b="1" baseline="30000" dirty="0"/>
              <a:t>T</a:t>
            </a:r>
            <a:endParaRPr lang="en-US" b="1" baseline="30000" dirty="0"/>
          </a:p>
        </p:txBody>
      </p:sp>
      <p:sp>
        <p:nvSpPr>
          <p:cNvPr id="3" name="Content Placeholder 2"/>
          <p:cNvSpPr>
            <a:spLocks noGrp="1"/>
          </p:cNvSpPr>
          <p:nvPr>
            <p:ph idx="1"/>
          </p:nvPr>
        </p:nvSpPr>
        <p:spPr>
          <a:xfrm>
            <a:off x="833714" y="1325563"/>
            <a:ext cx="10037885" cy="4926967"/>
          </a:xfrm>
        </p:spPr>
        <p:txBody>
          <a:bodyPr>
            <a:normAutofit/>
          </a:bodyPr>
          <a:lstStyle/>
          <a:p>
            <a:pPr marL="0" indent="0">
              <a:buNone/>
            </a:pPr>
            <a:r>
              <a:rPr lang="vi-VN" dirty="0"/>
              <a:t>1. </a:t>
            </a:r>
            <a:r>
              <a:rPr lang="en-US" dirty="0" err="1"/>
              <a:t>Đặt</a:t>
            </a:r>
            <a:r>
              <a:rPr lang="en-US" dirty="0"/>
              <a:t> OPEN </a:t>
            </a:r>
            <a:r>
              <a:rPr lang="en-US" dirty="0" err="1"/>
              <a:t>chứa</a:t>
            </a:r>
            <a:r>
              <a:rPr lang="en-US" dirty="0"/>
              <a:t> </a:t>
            </a:r>
            <a:r>
              <a:rPr lang="en-US" dirty="0" err="1"/>
              <a:t>trạng</a:t>
            </a:r>
            <a:r>
              <a:rPr lang="en-US" dirty="0"/>
              <a:t> </a:t>
            </a:r>
            <a:r>
              <a:rPr lang="en-US" dirty="0" err="1"/>
              <a:t>thái</a:t>
            </a:r>
            <a:r>
              <a:rPr lang="en-US" dirty="0"/>
              <a:t> </a:t>
            </a:r>
            <a:r>
              <a:rPr lang="en-US" dirty="0" err="1"/>
              <a:t>khởi</a:t>
            </a:r>
            <a:r>
              <a:rPr lang="en-US" dirty="0"/>
              <a:t> </a:t>
            </a:r>
            <a:r>
              <a:rPr lang="en-US" dirty="0" err="1"/>
              <a:t>đầu</a:t>
            </a:r>
            <a:r>
              <a:rPr lang="en-US" dirty="0"/>
              <a:t>.</a:t>
            </a:r>
          </a:p>
          <a:p>
            <a:pPr marL="0" indent="0">
              <a:buNone/>
            </a:pPr>
            <a:r>
              <a:rPr lang="en-US" dirty="0"/>
              <a:t>2. Cho </a:t>
            </a:r>
            <a:r>
              <a:rPr lang="en-US" dirty="0" err="1"/>
              <a:t>đến</a:t>
            </a:r>
            <a:r>
              <a:rPr lang="en-US" dirty="0"/>
              <a:t> </a:t>
            </a:r>
            <a:r>
              <a:rPr lang="en-US" dirty="0" err="1"/>
              <a:t>khi</a:t>
            </a:r>
            <a:r>
              <a:rPr lang="en-US" dirty="0"/>
              <a:t> </a:t>
            </a:r>
            <a:r>
              <a:rPr lang="en-US" dirty="0" err="1"/>
              <a:t>tìm</a:t>
            </a:r>
            <a:r>
              <a:rPr lang="en-US" dirty="0"/>
              <a:t> </a:t>
            </a:r>
            <a:r>
              <a:rPr lang="en-US" dirty="0" err="1"/>
              <a:t>được</a:t>
            </a:r>
            <a:r>
              <a:rPr lang="en-US" dirty="0"/>
              <a:t> </a:t>
            </a:r>
            <a:r>
              <a:rPr lang="en-US" dirty="0" err="1"/>
              <a:t>trạng</a:t>
            </a:r>
            <a:r>
              <a:rPr lang="en-US" dirty="0"/>
              <a:t> </a:t>
            </a:r>
            <a:r>
              <a:rPr lang="en-US" dirty="0" err="1"/>
              <a:t>thái</a:t>
            </a:r>
            <a:r>
              <a:rPr lang="en-US" dirty="0"/>
              <a:t> </a:t>
            </a:r>
            <a:r>
              <a:rPr lang="en-US" dirty="0" err="1"/>
              <a:t>đích</a:t>
            </a:r>
            <a:r>
              <a:rPr lang="en-US" dirty="0"/>
              <a:t> </a:t>
            </a:r>
            <a:r>
              <a:rPr lang="en-US" dirty="0" err="1"/>
              <a:t>hoặc</a:t>
            </a:r>
            <a:r>
              <a:rPr lang="en-US" dirty="0"/>
              <a:t> </a:t>
            </a:r>
            <a:r>
              <a:rPr lang="en-US" dirty="0" err="1"/>
              <a:t>không</a:t>
            </a:r>
            <a:r>
              <a:rPr lang="en-US" dirty="0"/>
              <a:t> </a:t>
            </a:r>
            <a:r>
              <a:rPr lang="en-US" dirty="0" err="1"/>
              <a:t>còn</a:t>
            </a:r>
            <a:r>
              <a:rPr lang="en-US" dirty="0"/>
              <a:t> </a:t>
            </a:r>
            <a:r>
              <a:rPr lang="en-US" dirty="0" err="1"/>
              <a:t>nút</a:t>
            </a:r>
            <a:r>
              <a:rPr lang="en-US" dirty="0"/>
              <a:t> </a:t>
            </a:r>
            <a:r>
              <a:rPr lang="en-US" dirty="0" err="1"/>
              <a:t>nào</a:t>
            </a:r>
            <a:r>
              <a:rPr lang="en-US" dirty="0"/>
              <a:t> </a:t>
            </a:r>
            <a:r>
              <a:rPr lang="en-US" dirty="0" err="1"/>
              <a:t>trong</a:t>
            </a:r>
            <a:r>
              <a:rPr lang="en-US" dirty="0"/>
              <a:t> OPEN, </a:t>
            </a:r>
            <a:r>
              <a:rPr lang="en-US" dirty="0" err="1"/>
              <a:t>thực</a:t>
            </a:r>
            <a:r>
              <a:rPr lang="en-US" dirty="0"/>
              <a:t> </a:t>
            </a:r>
            <a:r>
              <a:rPr lang="en-US" dirty="0" err="1"/>
              <a:t>hiện</a:t>
            </a:r>
            <a:r>
              <a:rPr lang="en-US" dirty="0"/>
              <a:t> :</a:t>
            </a:r>
          </a:p>
          <a:p>
            <a:pPr marL="0" indent="0">
              <a:buNone/>
            </a:pPr>
            <a:r>
              <a:rPr lang="en-US" dirty="0"/>
              <a:t>	2.</a:t>
            </a:r>
            <a:r>
              <a:rPr lang="vi-VN" dirty="0"/>
              <a:t>1</a:t>
            </a:r>
            <a:r>
              <a:rPr lang="en-US" dirty="0"/>
              <a:t>. </a:t>
            </a:r>
            <a:r>
              <a:rPr lang="en-US" dirty="0" err="1"/>
              <a:t>Chọn</a:t>
            </a:r>
            <a:r>
              <a:rPr lang="en-US" dirty="0"/>
              <a:t> </a:t>
            </a:r>
            <a:r>
              <a:rPr lang="en-US" dirty="0" err="1"/>
              <a:t>trạng</a:t>
            </a:r>
            <a:r>
              <a:rPr lang="en-US" dirty="0"/>
              <a:t> </a:t>
            </a:r>
            <a:r>
              <a:rPr lang="en-US" dirty="0" err="1"/>
              <a:t>thái</a:t>
            </a:r>
            <a:r>
              <a:rPr lang="en-US" dirty="0"/>
              <a:t> (</a:t>
            </a:r>
            <a:r>
              <a:rPr lang="en-US" dirty="0" err="1"/>
              <a:t>Tmax</a:t>
            </a:r>
            <a:r>
              <a:rPr lang="en-US" dirty="0"/>
              <a:t>) </a:t>
            </a:r>
            <a:r>
              <a:rPr lang="en-US" dirty="0" err="1"/>
              <a:t>có</a:t>
            </a:r>
            <a:r>
              <a:rPr lang="en-US" dirty="0"/>
              <a:t> </a:t>
            </a:r>
            <a:r>
              <a:rPr lang="en-US" dirty="0" err="1"/>
              <a:t>giá</a:t>
            </a:r>
            <a:r>
              <a:rPr lang="en-US" dirty="0"/>
              <a:t> </a:t>
            </a:r>
            <a:r>
              <a:rPr lang="en-US" dirty="0" err="1"/>
              <a:t>trị</a:t>
            </a:r>
            <a:r>
              <a:rPr lang="en-US" dirty="0"/>
              <a:t> g </a:t>
            </a:r>
            <a:r>
              <a:rPr lang="en-US" dirty="0" err="1"/>
              <a:t>nhỏ</a:t>
            </a:r>
            <a:r>
              <a:rPr lang="en-US" dirty="0"/>
              <a:t> </a:t>
            </a:r>
            <a:r>
              <a:rPr lang="en-US" dirty="0" err="1"/>
              <a:t>nhất</a:t>
            </a:r>
            <a:r>
              <a:rPr lang="en-US" dirty="0"/>
              <a:t> </a:t>
            </a:r>
            <a:r>
              <a:rPr lang="en-US" dirty="0" err="1"/>
              <a:t>trong</a:t>
            </a:r>
            <a:r>
              <a:rPr lang="en-US" dirty="0"/>
              <a:t> OPEN (</a:t>
            </a:r>
            <a:r>
              <a:rPr lang="en-US" err="1"/>
              <a:t>và</a:t>
            </a:r>
            <a:r>
              <a:rPr lang="en-US"/>
              <a:t> xóa </a:t>
            </a:r>
            <a:r>
              <a:rPr lang="en-US" dirty="0" err="1"/>
              <a:t>Tmax</a:t>
            </a:r>
            <a:r>
              <a:rPr lang="en-US" dirty="0"/>
              <a:t> </a:t>
            </a:r>
            <a:r>
              <a:rPr lang="en-US" dirty="0" err="1"/>
              <a:t>khỏi</a:t>
            </a:r>
            <a:r>
              <a:rPr lang="en-US" dirty="0"/>
              <a:t> OPEN)</a:t>
            </a:r>
          </a:p>
          <a:p>
            <a:pPr marL="0" indent="0">
              <a:buNone/>
            </a:pPr>
            <a:r>
              <a:rPr lang="en-US" dirty="0"/>
              <a:t>	2.</a:t>
            </a:r>
            <a:r>
              <a:rPr lang="vi-VN" dirty="0"/>
              <a:t>2</a:t>
            </a:r>
            <a:r>
              <a:rPr lang="en-US" dirty="0"/>
              <a:t>. </a:t>
            </a:r>
            <a:r>
              <a:rPr lang="en-US" dirty="0" err="1"/>
              <a:t>Nếu</a:t>
            </a:r>
            <a:r>
              <a:rPr lang="en-US" dirty="0"/>
              <a:t> </a:t>
            </a:r>
            <a:r>
              <a:rPr lang="en-US" dirty="0" err="1"/>
              <a:t>Tmax</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thoát</a:t>
            </a:r>
            <a:r>
              <a:rPr lang="en-US" dirty="0"/>
              <a:t>.</a:t>
            </a:r>
          </a:p>
          <a:p>
            <a:pPr marL="0" indent="0">
              <a:buNone/>
            </a:pPr>
            <a:r>
              <a:rPr lang="en-US" dirty="0"/>
              <a:t>	2.</a:t>
            </a:r>
            <a:r>
              <a:rPr lang="vi-VN" dirty="0"/>
              <a:t>3</a:t>
            </a:r>
            <a:r>
              <a:rPr lang="en-US" dirty="0"/>
              <a:t>. </a:t>
            </a:r>
            <a:r>
              <a:rPr lang="en-US" dirty="0" err="1"/>
              <a:t>Ngược</a:t>
            </a:r>
            <a:r>
              <a:rPr lang="en-US" dirty="0"/>
              <a:t> </a:t>
            </a:r>
            <a:r>
              <a:rPr lang="en-US" dirty="0" err="1"/>
              <a:t>lại</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kế</a:t>
            </a:r>
            <a:r>
              <a:rPr lang="en-US" dirty="0"/>
              <a:t> </a:t>
            </a:r>
            <a:r>
              <a:rPr lang="en-US" dirty="0" err="1"/>
              <a:t>tiếp</a:t>
            </a:r>
            <a:r>
              <a:rPr lang="en-US" dirty="0"/>
              <a:t> </a:t>
            </a:r>
            <a:r>
              <a:rPr lang="en-US" dirty="0" err="1"/>
              <a:t>Tk</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từ</a:t>
            </a:r>
            <a:r>
              <a:rPr lang="en-US" dirty="0"/>
              <a:t> </a:t>
            </a:r>
            <a:r>
              <a:rPr lang="en-US" dirty="0" err="1"/>
              <a:t>trạng</a:t>
            </a:r>
            <a:r>
              <a:rPr lang="en-US" dirty="0"/>
              <a:t> </a:t>
            </a:r>
            <a:r>
              <a:rPr lang="en-US" err="1"/>
              <a:t>thái</a:t>
            </a:r>
            <a:r>
              <a:rPr lang="en-US"/>
              <a:t> Tmax</a:t>
            </a:r>
            <a:r>
              <a:rPr lang="en-US" dirty="0"/>
              <a:t>. </a:t>
            </a:r>
            <a:r>
              <a:rPr lang="en-US" dirty="0" err="1"/>
              <a:t>Đối</a:t>
            </a:r>
            <a:r>
              <a:rPr lang="en-US" dirty="0"/>
              <a:t> </a:t>
            </a:r>
            <a:r>
              <a:rPr lang="en-US" dirty="0" err="1"/>
              <a:t>với</a:t>
            </a:r>
            <a:r>
              <a:rPr lang="en-US" dirty="0"/>
              <a:t> </a:t>
            </a:r>
            <a:r>
              <a:rPr lang="en-US" dirty="0" err="1"/>
              <a:t>mỗi</a:t>
            </a:r>
            <a:r>
              <a:rPr lang="en-US" dirty="0"/>
              <a:t> </a:t>
            </a:r>
            <a:r>
              <a:rPr lang="en-US" dirty="0" err="1"/>
              <a:t>trạng</a:t>
            </a:r>
            <a:r>
              <a:rPr lang="en-US" dirty="0"/>
              <a:t> </a:t>
            </a:r>
            <a:r>
              <a:rPr lang="en-US" dirty="0" err="1"/>
              <a:t>thái</a:t>
            </a:r>
            <a:r>
              <a:rPr lang="en-US" dirty="0"/>
              <a:t> </a:t>
            </a:r>
            <a:r>
              <a:rPr lang="en-US" dirty="0" err="1"/>
              <a:t>kế</a:t>
            </a:r>
            <a:r>
              <a:rPr lang="en-US" dirty="0"/>
              <a:t> </a:t>
            </a:r>
            <a:r>
              <a:rPr lang="en-US" dirty="0" err="1"/>
              <a:t>tiếp</a:t>
            </a:r>
            <a:r>
              <a:rPr lang="en-US" dirty="0"/>
              <a:t> </a:t>
            </a:r>
            <a:r>
              <a:rPr lang="en-US" dirty="0" err="1"/>
              <a:t>Tk</a:t>
            </a:r>
            <a:r>
              <a:rPr lang="en-US" dirty="0"/>
              <a:t> </a:t>
            </a:r>
            <a:r>
              <a:rPr lang="en-US" dirty="0" err="1"/>
              <a:t>thực</a:t>
            </a:r>
            <a:r>
              <a:rPr lang="en-US" dirty="0"/>
              <a:t> </a:t>
            </a:r>
            <a:r>
              <a:rPr lang="en-US" dirty="0" err="1"/>
              <a:t>hiện</a:t>
            </a:r>
            <a:r>
              <a:rPr lang="en-US" dirty="0"/>
              <a:t> :</a:t>
            </a:r>
          </a:p>
          <a:p>
            <a:pPr marL="0" indent="0">
              <a:buNone/>
            </a:pPr>
            <a:r>
              <a:rPr lang="en-US" dirty="0"/>
              <a:t>		g(</a:t>
            </a:r>
            <a:r>
              <a:rPr lang="en-US" dirty="0" err="1"/>
              <a:t>Tk</a:t>
            </a:r>
            <a:r>
              <a:rPr lang="en-US" dirty="0"/>
              <a:t>) = g(</a:t>
            </a:r>
            <a:r>
              <a:rPr lang="en-US" dirty="0" err="1"/>
              <a:t>Tmax</a:t>
            </a:r>
            <a:r>
              <a:rPr lang="en-US" dirty="0"/>
              <a:t>) + cost(</a:t>
            </a:r>
            <a:r>
              <a:rPr lang="en-US" dirty="0" err="1"/>
              <a:t>Tmax</a:t>
            </a:r>
            <a:r>
              <a:rPr lang="en-US" dirty="0"/>
              <a:t>, </a:t>
            </a:r>
            <a:r>
              <a:rPr lang="en-US" dirty="0" err="1"/>
              <a:t>Tk</a:t>
            </a:r>
            <a:r>
              <a:rPr lang="en-US" dirty="0"/>
              <a:t>);</a:t>
            </a:r>
          </a:p>
          <a:p>
            <a:pPr marL="0" indent="0">
              <a:buNone/>
            </a:pPr>
            <a:r>
              <a:rPr lang="en-US" dirty="0"/>
              <a:t>		</a:t>
            </a:r>
            <a:r>
              <a:rPr lang="en-US" dirty="0" err="1"/>
              <a:t>Thêm</a:t>
            </a:r>
            <a:r>
              <a:rPr lang="en-US" dirty="0"/>
              <a:t> </a:t>
            </a:r>
            <a:r>
              <a:rPr lang="en-US" dirty="0" err="1"/>
              <a:t>Tk</a:t>
            </a:r>
            <a:r>
              <a:rPr lang="en-US" dirty="0"/>
              <a:t> </a:t>
            </a:r>
            <a:r>
              <a:rPr lang="en-US" dirty="0" err="1"/>
              <a:t>vào</a:t>
            </a:r>
            <a:r>
              <a:rPr lang="en-US" dirty="0"/>
              <a:t> OPEN.</a:t>
            </a:r>
          </a:p>
        </p:txBody>
      </p:sp>
      <p:sp>
        <p:nvSpPr>
          <p:cNvPr id="4" name="Slide Number Placeholder 3"/>
          <p:cNvSpPr>
            <a:spLocks noGrp="1"/>
          </p:cNvSpPr>
          <p:nvPr>
            <p:ph type="sldNum" sz="quarter" idx="12"/>
          </p:nvPr>
        </p:nvSpPr>
        <p:spPr/>
        <p:txBody>
          <a:bodyPr/>
          <a:lstStyle/>
          <a:p>
            <a:fld id="{404E76C4-6752-4A98-AA34-F785B988B251}" type="slidenum">
              <a:rPr lang="en-US" smtClean="0"/>
              <a:t>22</a:t>
            </a:fld>
            <a:endParaRPr lang="en-US"/>
          </a:p>
        </p:txBody>
      </p:sp>
    </p:spTree>
    <p:extLst>
      <p:ext uri="{BB962C8B-B14F-4D97-AF65-F5344CB8AC3E}">
        <p14:creationId xmlns:p14="http://schemas.microsoft.com/office/powerpoint/2010/main" val="213268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228600"/>
            <a:ext cx="9390185" cy="1000697"/>
          </a:xfrm>
        </p:spPr>
        <p:txBody>
          <a:bodyPr>
            <a:normAutofit fontScale="90000"/>
          </a:bodyPr>
          <a:lstStyle/>
          <a:p>
            <a:r>
              <a:rPr lang="vi-VN" b="1" dirty="0"/>
              <a:t>Thuật giải A</a:t>
            </a:r>
            <a:r>
              <a:rPr lang="vi-VN" b="1" baseline="30000" dirty="0"/>
              <a:t>KT</a:t>
            </a:r>
            <a:r>
              <a:rPr lang="vi-VN" b="1" dirty="0"/>
              <a:t> </a:t>
            </a:r>
            <a:br>
              <a:rPr lang="vi-VN" b="1" dirty="0"/>
            </a:br>
            <a:r>
              <a:rPr lang="vi-VN" b="1" dirty="0"/>
              <a:t>(</a:t>
            </a:r>
            <a:r>
              <a:rPr lang="en-US" b="1" dirty="0"/>
              <a:t>Algorithm for Knowledgeable Tree Search</a:t>
            </a:r>
            <a:r>
              <a:rPr lang="vi-VN" b="1" dirty="0"/>
              <a:t>)</a:t>
            </a:r>
            <a:endParaRPr lang="en-US" b="1" dirty="0"/>
          </a:p>
        </p:txBody>
      </p:sp>
      <p:sp>
        <p:nvSpPr>
          <p:cNvPr id="3" name="Content Placeholder 2"/>
          <p:cNvSpPr>
            <a:spLocks noGrp="1"/>
          </p:cNvSpPr>
          <p:nvPr>
            <p:ph idx="1"/>
          </p:nvPr>
        </p:nvSpPr>
        <p:spPr>
          <a:xfrm>
            <a:off x="984738" y="1447800"/>
            <a:ext cx="10146324" cy="5181600"/>
          </a:xfrm>
        </p:spPr>
        <p:txBody>
          <a:bodyPr>
            <a:noAutofit/>
          </a:bodyPr>
          <a:lstStyle/>
          <a:p>
            <a:pPr marL="0" indent="0" algn="just">
              <a:lnSpc>
                <a:spcPct val="100000"/>
              </a:lnSpc>
              <a:spcBef>
                <a:spcPts val="0"/>
              </a:spcBef>
              <a:buNone/>
            </a:pPr>
            <a:r>
              <a:rPr lang="en-US" sz="2400" dirty="0"/>
              <a:t>1. </a:t>
            </a:r>
            <a:r>
              <a:rPr lang="en-US" sz="2400" dirty="0" err="1"/>
              <a:t>Đặt</a:t>
            </a:r>
            <a:r>
              <a:rPr lang="en-US" sz="2400" dirty="0"/>
              <a:t> OPEN </a:t>
            </a:r>
            <a:r>
              <a:rPr lang="en-US" sz="2400" dirty="0" err="1"/>
              <a:t>chứa</a:t>
            </a:r>
            <a:r>
              <a:rPr lang="en-US" sz="2400" dirty="0"/>
              <a:t> </a:t>
            </a:r>
            <a:r>
              <a:rPr lang="en-US" sz="2400" dirty="0" err="1"/>
              <a:t>trạng</a:t>
            </a:r>
            <a:r>
              <a:rPr lang="en-US" sz="2400" dirty="0"/>
              <a:t> </a:t>
            </a:r>
            <a:r>
              <a:rPr lang="en-US" sz="2400" dirty="0" err="1"/>
              <a:t>thái</a:t>
            </a:r>
            <a:r>
              <a:rPr lang="en-US" sz="2400" dirty="0"/>
              <a:t> </a:t>
            </a:r>
            <a:r>
              <a:rPr lang="en-US" sz="2400" dirty="0" err="1"/>
              <a:t>khởi</a:t>
            </a:r>
            <a:r>
              <a:rPr lang="en-US" sz="2400" dirty="0"/>
              <a:t> </a:t>
            </a:r>
            <a:r>
              <a:rPr lang="en-US" sz="2400" dirty="0" err="1"/>
              <a:t>đầu</a:t>
            </a:r>
            <a:r>
              <a:rPr lang="en-US" sz="2400" dirty="0"/>
              <a:t>.</a:t>
            </a:r>
          </a:p>
          <a:p>
            <a:pPr marL="0" indent="0" algn="just">
              <a:lnSpc>
                <a:spcPct val="100000"/>
              </a:lnSpc>
              <a:spcBef>
                <a:spcPts val="0"/>
              </a:spcBef>
              <a:buNone/>
            </a:pPr>
            <a:r>
              <a:rPr lang="en-US" sz="2400" dirty="0"/>
              <a:t>2. Cho </a:t>
            </a:r>
            <a:r>
              <a:rPr lang="en-US" sz="2400" dirty="0" err="1"/>
              <a:t>đến</a:t>
            </a:r>
            <a:r>
              <a:rPr lang="en-US" sz="2400" dirty="0"/>
              <a:t> </a:t>
            </a:r>
            <a:r>
              <a:rPr lang="en-US" sz="2400" dirty="0" err="1"/>
              <a:t>khi</a:t>
            </a:r>
            <a:r>
              <a:rPr lang="en-US" sz="2400" dirty="0"/>
              <a:t> </a:t>
            </a:r>
            <a:r>
              <a:rPr lang="en-US" sz="2400" dirty="0" err="1"/>
              <a:t>tìm</a:t>
            </a:r>
            <a:r>
              <a:rPr lang="en-US" sz="2400" dirty="0"/>
              <a:t> </a:t>
            </a:r>
            <a:r>
              <a:rPr lang="en-US" sz="2400" dirty="0" err="1"/>
              <a:t>được</a:t>
            </a:r>
            <a:r>
              <a:rPr lang="en-US" sz="2400" dirty="0"/>
              <a:t> </a:t>
            </a:r>
            <a:r>
              <a:rPr lang="en-US" sz="2400" dirty="0" err="1"/>
              <a:t>trạng</a:t>
            </a:r>
            <a:r>
              <a:rPr lang="en-US" sz="2400" dirty="0"/>
              <a:t> </a:t>
            </a:r>
            <a:r>
              <a:rPr lang="en-US" sz="2400" dirty="0" err="1"/>
              <a:t>thái</a:t>
            </a:r>
            <a:r>
              <a:rPr lang="en-US" sz="2400" dirty="0"/>
              <a:t> </a:t>
            </a:r>
            <a:r>
              <a:rPr lang="en-US" sz="2400" dirty="0" err="1"/>
              <a:t>đích</a:t>
            </a:r>
            <a:r>
              <a:rPr lang="en-US" sz="2400" dirty="0"/>
              <a:t>/ </a:t>
            </a:r>
            <a:r>
              <a:rPr lang="en-US" sz="2400" dirty="0" err="1"/>
              <a:t>không</a:t>
            </a:r>
            <a:r>
              <a:rPr lang="en-US" sz="2400" dirty="0"/>
              <a:t> </a:t>
            </a:r>
            <a:r>
              <a:rPr lang="en-US" sz="2400" dirty="0" err="1"/>
              <a:t>còn</a:t>
            </a:r>
            <a:r>
              <a:rPr lang="en-US" sz="2400" dirty="0"/>
              <a:t> </a:t>
            </a:r>
            <a:r>
              <a:rPr lang="en-US" sz="2400" dirty="0" err="1"/>
              <a:t>nút</a:t>
            </a:r>
            <a:r>
              <a:rPr lang="en-US" sz="2400" dirty="0"/>
              <a:t> </a:t>
            </a:r>
            <a:r>
              <a:rPr lang="en-US" sz="2400" dirty="0" err="1"/>
              <a:t>nào</a:t>
            </a:r>
            <a:r>
              <a:rPr lang="en-US" sz="2400" dirty="0"/>
              <a:t> </a:t>
            </a:r>
            <a:r>
              <a:rPr lang="en-US" sz="2400" dirty="0" err="1"/>
              <a:t>trong</a:t>
            </a:r>
            <a:r>
              <a:rPr lang="en-US" sz="2400" dirty="0"/>
              <a:t> OPEN:</a:t>
            </a:r>
          </a:p>
          <a:p>
            <a:pPr marL="0" indent="0" algn="just">
              <a:lnSpc>
                <a:spcPct val="100000"/>
              </a:lnSpc>
              <a:spcBef>
                <a:spcPts val="0"/>
              </a:spcBef>
              <a:buNone/>
            </a:pPr>
            <a:r>
              <a:rPr lang="en-US" sz="2400" dirty="0"/>
              <a:t>	2.</a:t>
            </a:r>
            <a:r>
              <a:rPr lang="vi-VN" sz="2400" dirty="0"/>
              <a:t>1</a:t>
            </a:r>
            <a:r>
              <a:rPr lang="en-US" sz="2400" dirty="0"/>
              <a:t>. </a:t>
            </a:r>
            <a:r>
              <a:rPr lang="en-US" sz="2400" dirty="0" err="1"/>
              <a:t>Chọn</a:t>
            </a:r>
            <a:r>
              <a:rPr lang="en-US" sz="2400" dirty="0"/>
              <a:t> </a:t>
            </a:r>
            <a:r>
              <a:rPr lang="en-US" sz="2400" dirty="0" err="1"/>
              <a:t>trạng</a:t>
            </a:r>
            <a:r>
              <a:rPr lang="en-US" sz="2400" dirty="0"/>
              <a:t> </a:t>
            </a:r>
            <a:r>
              <a:rPr lang="en-US" sz="2400" dirty="0" err="1"/>
              <a:t>thái</a:t>
            </a:r>
            <a:r>
              <a:rPr lang="en-US" sz="2400" dirty="0"/>
              <a:t> (</a:t>
            </a:r>
            <a:r>
              <a:rPr lang="en-US" sz="2400" dirty="0" err="1"/>
              <a:t>Tmax</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f </a:t>
            </a:r>
            <a:r>
              <a:rPr lang="en-US" sz="2400" dirty="0" err="1"/>
              <a:t>nhỏ</a:t>
            </a:r>
            <a:r>
              <a:rPr lang="en-US" sz="2400" dirty="0"/>
              <a:t> </a:t>
            </a:r>
            <a:r>
              <a:rPr lang="en-US" sz="2400" dirty="0" err="1"/>
              <a:t>nhất</a:t>
            </a:r>
            <a:r>
              <a:rPr lang="en-US" sz="2400" dirty="0"/>
              <a:t> </a:t>
            </a:r>
            <a:r>
              <a:rPr lang="en-US" sz="2400" dirty="0" err="1"/>
              <a:t>trong</a:t>
            </a:r>
            <a:r>
              <a:rPr lang="en-US" sz="2400" dirty="0"/>
              <a:t> 			OPEN (</a:t>
            </a:r>
            <a:r>
              <a:rPr lang="en-US" sz="2400" err="1"/>
              <a:t>và</a:t>
            </a:r>
            <a:r>
              <a:rPr lang="en-US" sz="2400"/>
              <a:t> xóa </a:t>
            </a:r>
            <a:r>
              <a:rPr lang="en-US" sz="2400" dirty="0" err="1"/>
              <a:t>Tmax</a:t>
            </a:r>
            <a:r>
              <a:rPr lang="en-US" sz="2400" dirty="0"/>
              <a:t> </a:t>
            </a:r>
            <a:r>
              <a:rPr lang="en-US" sz="2400" dirty="0" err="1"/>
              <a:t>khỏi</a:t>
            </a:r>
            <a:r>
              <a:rPr lang="en-US" sz="2400" dirty="0"/>
              <a:t> OPEN)</a:t>
            </a:r>
          </a:p>
          <a:p>
            <a:pPr marL="0" indent="0" algn="just">
              <a:lnSpc>
                <a:spcPct val="100000"/>
              </a:lnSpc>
              <a:spcBef>
                <a:spcPts val="0"/>
              </a:spcBef>
              <a:buNone/>
            </a:pPr>
            <a:r>
              <a:rPr lang="en-US" sz="2400" dirty="0"/>
              <a:t>	2.</a:t>
            </a:r>
            <a:r>
              <a:rPr lang="vi-VN" sz="2400" dirty="0"/>
              <a:t>2</a:t>
            </a:r>
            <a:r>
              <a:rPr lang="en-US" sz="2400" dirty="0"/>
              <a:t>. </a:t>
            </a:r>
            <a:r>
              <a:rPr lang="en-US" sz="2400" dirty="0" err="1"/>
              <a:t>Nếu</a:t>
            </a:r>
            <a:r>
              <a:rPr lang="en-US" sz="2400" dirty="0"/>
              <a:t> </a:t>
            </a:r>
            <a:r>
              <a:rPr lang="en-US" sz="2400" dirty="0" err="1"/>
              <a:t>Tmax</a:t>
            </a:r>
            <a:r>
              <a:rPr lang="en-US" sz="2400" dirty="0"/>
              <a:t> </a:t>
            </a:r>
            <a:r>
              <a:rPr lang="en-US" sz="2400" dirty="0" err="1"/>
              <a:t>là</a:t>
            </a:r>
            <a:r>
              <a:rPr lang="en-US" sz="2400" dirty="0"/>
              <a:t> </a:t>
            </a:r>
            <a:r>
              <a:rPr lang="en-US" sz="2400" dirty="0" err="1"/>
              <a:t>trạng</a:t>
            </a:r>
            <a:r>
              <a:rPr lang="en-US" sz="2400" dirty="0"/>
              <a:t> </a:t>
            </a:r>
            <a:r>
              <a:rPr lang="en-US" sz="2400" dirty="0" err="1"/>
              <a:t>thái</a:t>
            </a:r>
            <a:r>
              <a:rPr lang="en-US" sz="2400" dirty="0"/>
              <a:t> </a:t>
            </a:r>
            <a:r>
              <a:rPr lang="en-US" sz="2400" dirty="0" err="1"/>
              <a:t>kết</a:t>
            </a:r>
            <a:r>
              <a:rPr lang="en-US" sz="2400" dirty="0"/>
              <a:t> </a:t>
            </a:r>
            <a:r>
              <a:rPr lang="en-US" sz="2400" dirty="0" err="1"/>
              <a:t>thúc</a:t>
            </a:r>
            <a:r>
              <a:rPr lang="en-US" sz="2400" dirty="0"/>
              <a:t> </a:t>
            </a:r>
            <a:r>
              <a:rPr lang="en-US" sz="2400" dirty="0" err="1"/>
              <a:t>thì</a:t>
            </a:r>
            <a:r>
              <a:rPr lang="en-US" sz="2400" dirty="0"/>
              <a:t> </a:t>
            </a:r>
            <a:r>
              <a:rPr lang="en-US" sz="2400" dirty="0" err="1"/>
              <a:t>thoát</a:t>
            </a:r>
            <a:r>
              <a:rPr lang="en-US" sz="2400" dirty="0"/>
              <a:t>.</a:t>
            </a:r>
          </a:p>
          <a:p>
            <a:pPr marL="0" indent="0" algn="just">
              <a:lnSpc>
                <a:spcPct val="100000"/>
              </a:lnSpc>
              <a:spcBef>
                <a:spcPts val="0"/>
              </a:spcBef>
              <a:buNone/>
            </a:pPr>
            <a:r>
              <a:rPr lang="en-US" sz="2400" dirty="0"/>
              <a:t>	2.</a:t>
            </a:r>
            <a:r>
              <a:rPr lang="vi-VN" sz="2400" dirty="0"/>
              <a:t>3</a:t>
            </a:r>
            <a:r>
              <a:rPr lang="en-US" sz="2400" dirty="0"/>
              <a:t>. </a:t>
            </a:r>
            <a:r>
              <a:rPr lang="en-US" sz="2400" dirty="0" err="1"/>
              <a:t>Ngược</a:t>
            </a:r>
            <a:r>
              <a:rPr lang="en-US" sz="2400" dirty="0"/>
              <a:t> </a:t>
            </a:r>
            <a:r>
              <a:rPr lang="en-US" sz="2400" dirty="0" err="1"/>
              <a:t>lại</a:t>
            </a:r>
            <a:r>
              <a:rPr lang="en-US" sz="2400" dirty="0"/>
              <a:t>, </a:t>
            </a:r>
            <a:r>
              <a:rPr lang="en-US" sz="2400" dirty="0" err="1"/>
              <a:t>tạo</a:t>
            </a:r>
            <a:r>
              <a:rPr lang="en-US" sz="2400" dirty="0"/>
              <a:t> </a:t>
            </a:r>
            <a:r>
              <a:rPr lang="en-US" sz="2400" dirty="0" err="1"/>
              <a:t>ra</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r>
              <a:rPr lang="en-US" sz="2400" dirty="0" err="1"/>
              <a:t>kế</a:t>
            </a:r>
            <a:r>
              <a:rPr lang="en-US" sz="2400" dirty="0"/>
              <a:t> </a:t>
            </a:r>
            <a:r>
              <a:rPr lang="en-US" sz="2400" dirty="0" err="1"/>
              <a:t>tiếp</a:t>
            </a:r>
            <a:r>
              <a:rPr lang="en-US" sz="2400" dirty="0"/>
              <a:t> </a:t>
            </a:r>
            <a:r>
              <a:rPr lang="en-US" sz="2400" dirty="0" err="1"/>
              <a:t>Tk</a:t>
            </a:r>
            <a:r>
              <a:rPr lang="en-US" sz="2400" dirty="0"/>
              <a:t> </a:t>
            </a:r>
            <a:r>
              <a:rPr lang="en-US" sz="2400" dirty="0" err="1"/>
              <a:t>có</a:t>
            </a:r>
            <a:r>
              <a:rPr lang="en-US" sz="2400" dirty="0"/>
              <a:t> </a:t>
            </a:r>
            <a:r>
              <a:rPr lang="en-US" sz="2400" dirty="0" err="1"/>
              <a:t>thể</a:t>
            </a:r>
            <a:r>
              <a:rPr lang="en-US" sz="2400" dirty="0"/>
              <a:t> </a:t>
            </a:r>
            <a:r>
              <a:rPr lang="en-US" sz="2400" dirty="0" err="1"/>
              <a:t>có</a:t>
            </a:r>
            <a:r>
              <a:rPr lang="en-US" sz="2400" dirty="0"/>
              <a:t> </a:t>
            </a:r>
            <a:r>
              <a:rPr lang="en-US" sz="2400" err="1"/>
              <a:t>từ</a:t>
            </a:r>
            <a:r>
              <a:rPr lang="en-US" sz="2400"/>
              <a:t> trạng </a:t>
            </a:r>
            <a:r>
              <a:rPr lang="en-US" sz="2400" dirty="0" err="1"/>
              <a:t>thái</a:t>
            </a:r>
            <a:r>
              <a:rPr lang="en-US" sz="2400" dirty="0"/>
              <a:t> </a:t>
            </a:r>
            <a:r>
              <a:rPr lang="en-US" sz="2400" dirty="0" err="1"/>
              <a:t>Tmax</a:t>
            </a:r>
            <a:r>
              <a:rPr lang="en-US" sz="2400" dirty="0"/>
              <a:t>. </a:t>
            </a:r>
            <a:r>
              <a:rPr lang="en-US" sz="2400" dirty="0" err="1"/>
              <a:t>Đối</a:t>
            </a:r>
            <a:r>
              <a:rPr lang="en-US" sz="2400" dirty="0"/>
              <a:t> </a:t>
            </a:r>
            <a:r>
              <a:rPr lang="en-US" sz="2400" dirty="0" err="1"/>
              <a:t>với</a:t>
            </a:r>
            <a:r>
              <a:rPr lang="en-US" sz="2400" dirty="0"/>
              <a:t> </a:t>
            </a:r>
            <a:r>
              <a:rPr lang="en-US" sz="2400" dirty="0" err="1"/>
              <a:t>mỗi</a:t>
            </a:r>
            <a:r>
              <a:rPr lang="en-US" sz="2400" dirty="0"/>
              <a:t> </a:t>
            </a:r>
            <a:r>
              <a:rPr lang="en-US" sz="2400" dirty="0" err="1"/>
              <a:t>trạng</a:t>
            </a:r>
            <a:r>
              <a:rPr lang="en-US" sz="2400" dirty="0"/>
              <a:t> </a:t>
            </a:r>
            <a:r>
              <a:rPr lang="en-US" sz="2400" dirty="0" err="1"/>
              <a:t>thái</a:t>
            </a:r>
            <a:r>
              <a:rPr lang="en-US" sz="2400" dirty="0"/>
              <a:t> </a:t>
            </a:r>
            <a:r>
              <a:rPr lang="en-US" sz="2400" dirty="0" err="1"/>
              <a:t>kế</a:t>
            </a:r>
            <a:r>
              <a:rPr lang="en-US" sz="2400" dirty="0"/>
              <a:t> </a:t>
            </a:r>
            <a:r>
              <a:rPr lang="en-US" sz="2400" dirty="0" err="1"/>
              <a:t>tiếp</a:t>
            </a:r>
            <a:r>
              <a:rPr lang="en-US" sz="2400" dirty="0"/>
              <a:t> </a:t>
            </a:r>
            <a:r>
              <a:rPr lang="en-US" sz="2400" err="1"/>
              <a:t>Tk</a:t>
            </a:r>
            <a:r>
              <a:rPr lang="en-US" sz="2400"/>
              <a:t> thực </a:t>
            </a:r>
            <a:r>
              <a:rPr lang="en-US" sz="2400" dirty="0" err="1"/>
              <a:t>hiện</a:t>
            </a:r>
            <a:r>
              <a:rPr lang="en-US" sz="2400" dirty="0"/>
              <a:t> :</a:t>
            </a:r>
          </a:p>
          <a:p>
            <a:pPr marL="0" indent="0" algn="just">
              <a:lnSpc>
                <a:spcPct val="100000"/>
              </a:lnSpc>
              <a:spcBef>
                <a:spcPts val="0"/>
              </a:spcBef>
              <a:buNone/>
            </a:pPr>
            <a:r>
              <a:rPr lang="en-US" sz="2400" dirty="0"/>
              <a:t>			g(</a:t>
            </a:r>
            <a:r>
              <a:rPr lang="en-US" sz="2400" dirty="0" err="1"/>
              <a:t>Tk</a:t>
            </a:r>
            <a:r>
              <a:rPr lang="en-US" sz="2400" dirty="0"/>
              <a:t>) = g(</a:t>
            </a:r>
            <a:r>
              <a:rPr lang="en-US" sz="2400" dirty="0" err="1"/>
              <a:t>Tmax</a:t>
            </a:r>
            <a:r>
              <a:rPr lang="en-US" sz="2400" dirty="0"/>
              <a:t>) + cost(</a:t>
            </a:r>
            <a:r>
              <a:rPr lang="en-US" sz="2400" dirty="0" err="1"/>
              <a:t>Tmax</a:t>
            </a:r>
            <a:r>
              <a:rPr lang="en-US" sz="2400" dirty="0"/>
              <a:t>, </a:t>
            </a:r>
            <a:r>
              <a:rPr lang="en-US" sz="2400" dirty="0" err="1"/>
              <a:t>Tk</a:t>
            </a:r>
            <a:r>
              <a:rPr lang="en-US" sz="2400" dirty="0"/>
              <a:t>);</a:t>
            </a:r>
          </a:p>
          <a:p>
            <a:pPr marL="0" indent="0" algn="just">
              <a:lnSpc>
                <a:spcPct val="100000"/>
              </a:lnSpc>
              <a:spcBef>
                <a:spcPts val="0"/>
              </a:spcBef>
              <a:buNone/>
            </a:pPr>
            <a:r>
              <a:rPr lang="en-US" sz="2400" dirty="0"/>
              <a:t>			</a:t>
            </a:r>
            <a:r>
              <a:rPr lang="en-US" sz="2400" dirty="0" err="1"/>
              <a:t>Tính</a:t>
            </a:r>
            <a:r>
              <a:rPr lang="en-US" sz="2400" dirty="0"/>
              <a:t> h’(</a:t>
            </a:r>
            <a:r>
              <a:rPr lang="en-US" sz="2400" dirty="0" err="1"/>
              <a:t>Tk</a:t>
            </a:r>
            <a:r>
              <a:rPr lang="en-US" sz="2400" dirty="0"/>
              <a:t>)</a:t>
            </a:r>
          </a:p>
          <a:p>
            <a:pPr marL="0" indent="0" algn="just">
              <a:lnSpc>
                <a:spcPct val="100000"/>
              </a:lnSpc>
              <a:spcBef>
                <a:spcPts val="0"/>
              </a:spcBef>
              <a:buNone/>
            </a:pPr>
            <a:r>
              <a:rPr lang="hr-HR" sz="2400" dirty="0"/>
              <a:t>	</a:t>
            </a:r>
            <a:r>
              <a:rPr lang="en-US" sz="2400" dirty="0"/>
              <a:t>	</a:t>
            </a:r>
            <a:r>
              <a:rPr lang="hr-HR" sz="2400" dirty="0"/>
              <a:t>	f(</a:t>
            </a:r>
            <a:r>
              <a:rPr lang="hr-HR" sz="2400" dirty="0" err="1"/>
              <a:t>Tk</a:t>
            </a:r>
            <a:r>
              <a:rPr lang="hr-HR" sz="2400" dirty="0"/>
              <a:t>) = g(</a:t>
            </a:r>
            <a:r>
              <a:rPr lang="hr-HR" sz="2400" dirty="0" err="1"/>
              <a:t>Tk</a:t>
            </a:r>
            <a:r>
              <a:rPr lang="hr-HR" sz="2400" dirty="0"/>
              <a:t>) + h’(</a:t>
            </a:r>
            <a:r>
              <a:rPr lang="hr-HR" sz="2400" dirty="0" err="1"/>
              <a:t>Tk</a:t>
            </a:r>
            <a:r>
              <a:rPr lang="hr-HR" sz="2400" dirty="0"/>
              <a:t>);</a:t>
            </a:r>
          </a:p>
          <a:p>
            <a:pPr marL="0" indent="0" algn="just">
              <a:lnSpc>
                <a:spcPct val="100000"/>
              </a:lnSpc>
              <a:spcBef>
                <a:spcPts val="0"/>
              </a:spcBef>
              <a:buNone/>
            </a:pPr>
            <a:r>
              <a:rPr lang="en-US" sz="2400" dirty="0"/>
              <a:t>			</a:t>
            </a:r>
            <a:r>
              <a:rPr lang="en-US" sz="2400" dirty="0" err="1"/>
              <a:t>Thêm</a:t>
            </a:r>
            <a:r>
              <a:rPr lang="en-US" sz="2400" dirty="0"/>
              <a:t> </a:t>
            </a:r>
            <a:r>
              <a:rPr lang="en-US" sz="2400" dirty="0" err="1"/>
              <a:t>Tk</a:t>
            </a:r>
            <a:r>
              <a:rPr lang="en-US" sz="2400" dirty="0"/>
              <a:t> </a:t>
            </a:r>
            <a:r>
              <a:rPr lang="en-US" sz="2400" dirty="0" err="1"/>
              <a:t>vào</a:t>
            </a:r>
            <a:r>
              <a:rPr lang="en-US" sz="2400" dirty="0"/>
              <a:t> OPEN.</a:t>
            </a:r>
          </a:p>
        </p:txBody>
      </p:sp>
      <p:sp>
        <p:nvSpPr>
          <p:cNvPr id="4" name="Slide Number Placeholder 3"/>
          <p:cNvSpPr>
            <a:spLocks noGrp="1"/>
          </p:cNvSpPr>
          <p:nvPr>
            <p:ph type="sldNum" sz="quarter" idx="12"/>
          </p:nvPr>
        </p:nvSpPr>
        <p:spPr/>
        <p:txBody>
          <a:bodyPr/>
          <a:lstStyle/>
          <a:p>
            <a:fld id="{404E76C4-6752-4A98-AA34-F785B988B251}" type="slidenum">
              <a:rPr lang="en-US" smtClean="0"/>
              <a:t>23</a:t>
            </a:fld>
            <a:endParaRPr lang="en-US"/>
          </a:p>
        </p:txBody>
      </p:sp>
    </p:spTree>
    <p:extLst>
      <p:ext uri="{BB962C8B-B14F-4D97-AF65-F5344CB8AC3E}">
        <p14:creationId xmlns:p14="http://schemas.microsoft.com/office/powerpoint/2010/main" val="202043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1" y="4"/>
            <a:ext cx="7886699" cy="685800"/>
          </a:xfrm>
        </p:spPr>
        <p:txBody>
          <a:bodyPr>
            <a:normAutofit fontScale="90000"/>
          </a:bodyPr>
          <a:lstStyle/>
          <a:p>
            <a:r>
              <a:rPr lang="vi-VN" b="1" dirty="0"/>
              <a:t>Thuật giải A*</a:t>
            </a:r>
            <a:endParaRPr lang="en-US" b="1" dirty="0"/>
          </a:p>
        </p:txBody>
      </p:sp>
      <p:sp>
        <p:nvSpPr>
          <p:cNvPr id="3" name="Content Placeholder 2"/>
          <p:cNvSpPr>
            <a:spLocks noGrp="1"/>
          </p:cNvSpPr>
          <p:nvPr>
            <p:ph idx="1"/>
          </p:nvPr>
        </p:nvSpPr>
        <p:spPr>
          <a:xfrm>
            <a:off x="1123951" y="685802"/>
            <a:ext cx="9353549" cy="6019799"/>
          </a:xfrm>
          <a:solidFill>
            <a:schemeClr val="accent6">
              <a:lumMod val="20000"/>
              <a:lumOff val="80000"/>
            </a:schemeClr>
          </a:solidFill>
        </p:spPr>
        <p:txBody>
          <a:bodyPr>
            <a:noAutofit/>
          </a:bodyPr>
          <a:lstStyle/>
          <a:p>
            <a:pPr marL="0" indent="0">
              <a:lnSpc>
                <a:spcPct val="100000"/>
              </a:lnSpc>
              <a:spcBef>
                <a:spcPts val="0"/>
              </a:spcBef>
              <a:buNone/>
            </a:pPr>
            <a:r>
              <a:rPr lang="en-US" sz="1800" dirty="0"/>
              <a:t>1. Open:={s}</a:t>
            </a:r>
            <a:r>
              <a:rPr lang="en-GB" sz="1800" dirty="0"/>
              <a:t>; </a:t>
            </a:r>
            <a:r>
              <a:rPr lang="en-US" sz="1800" dirty="0"/>
              <a:t>Close:={};</a:t>
            </a:r>
            <a:endParaRPr lang="en-GB" sz="1800" dirty="0"/>
          </a:p>
          <a:p>
            <a:pPr marL="0" indent="0">
              <a:lnSpc>
                <a:spcPct val="100000"/>
              </a:lnSpc>
              <a:spcBef>
                <a:spcPts val="0"/>
              </a:spcBef>
              <a:buNone/>
            </a:pPr>
            <a:r>
              <a:rPr lang="en-US" sz="1800" dirty="0"/>
              <a:t>2. </a:t>
            </a:r>
            <a:r>
              <a:rPr lang="en-US" sz="1800" dirty="0" err="1"/>
              <a:t>Trong</a:t>
            </a:r>
            <a:r>
              <a:rPr lang="en-US" sz="1800" dirty="0"/>
              <a:t> </a:t>
            </a:r>
            <a:r>
              <a:rPr lang="en-US" sz="1800" dirty="0" err="1"/>
              <a:t>khi</a:t>
            </a:r>
            <a:r>
              <a:rPr lang="en-US" sz="1800" dirty="0"/>
              <a:t> (Open </a:t>
            </a:r>
            <a:r>
              <a:rPr lang="en-US" sz="1800" dirty="0" err="1"/>
              <a:t>khác</a:t>
            </a:r>
            <a:r>
              <a:rPr lang="en-US" sz="1800" dirty="0"/>
              <a:t> </a:t>
            </a:r>
            <a:r>
              <a:rPr lang="en-US" sz="1800" dirty="0" err="1"/>
              <a:t>rỗng</a:t>
            </a:r>
            <a:r>
              <a:rPr lang="en-US" sz="1800" dirty="0"/>
              <a:t> )</a:t>
            </a:r>
            <a:endParaRPr lang="en-GB" sz="1800" dirty="0"/>
          </a:p>
          <a:p>
            <a:pPr marL="0" indent="0">
              <a:lnSpc>
                <a:spcPct val="100000"/>
              </a:lnSpc>
              <a:spcBef>
                <a:spcPts val="0"/>
              </a:spcBef>
              <a:buNone/>
            </a:pPr>
            <a:r>
              <a:rPr lang="en-US" sz="1800" dirty="0"/>
              <a:t>	2.1 </a:t>
            </a:r>
            <a:r>
              <a:rPr lang="en-US" sz="1800" dirty="0" err="1"/>
              <a:t>Chọn</a:t>
            </a:r>
            <a:r>
              <a:rPr lang="en-US" sz="1800" dirty="0"/>
              <a:t> </a:t>
            </a:r>
            <a:r>
              <a:rPr lang="en-US" sz="1800" dirty="0" err="1"/>
              <a:t>đỉnh</a:t>
            </a:r>
            <a:r>
              <a:rPr lang="en-US" sz="1800" dirty="0"/>
              <a:t> p </a:t>
            </a:r>
            <a:r>
              <a:rPr lang="en-US" sz="1800" dirty="0" err="1"/>
              <a:t>tốt</a:t>
            </a:r>
            <a:r>
              <a:rPr lang="en-US" sz="1800" dirty="0"/>
              <a:t> </a:t>
            </a:r>
            <a:r>
              <a:rPr lang="en-US" sz="1800" dirty="0" err="1"/>
              <a:t>nhất</a:t>
            </a:r>
            <a:r>
              <a:rPr lang="en-US" sz="1800" dirty="0"/>
              <a:t> </a:t>
            </a:r>
            <a:r>
              <a:rPr lang="en-US" sz="1800" dirty="0" err="1"/>
              <a:t>trong</a:t>
            </a:r>
            <a:r>
              <a:rPr lang="en-US" sz="1800" dirty="0"/>
              <a:t> Open </a:t>
            </a:r>
            <a:endParaRPr lang="en-GB" sz="1800" dirty="0"/>
          </a:p>
          <a:p>
            <a:pPr marL="0" indent="0">
              <a:lnSpc>
                <a:spcPct val="100000"/>
              </a:lnSpc>
              <a:spcBef>
                <a:spcPts val="0"/>
              </a:spcBef>
              <a:buNone/>
            </a:pPr>
            <a:r>
              <a:rPr lang="en-US" sz="1800" dirty="0"/>
              <a:t>	2.2 </a:t>
            </a:r>
            <a:r>
              <a:rPr lang="en-US" sz="1800" dirty="0" err="1"/>
              <a:t>Nếu</a:t>
            </a:r>
            <a:r>
              <a:rPr lang="en-US" sz="1800" dirty="0"/>
              <a:t> p </a:t>
            </a:r>
            <a:r>
              <a:rPr lang="en-US" sz="1800" dirty="0" err="1"/>
              <a:t>là</a:t>
            </a:r>
            <a:r>
              <a:rPr lang="en-US" sz="1800" dirty="0"/>
              <a:t> </a:t>
            </a:r>
            <a:r>
              <a:rPr lang="en-US" sz="1800" dirty="0" err="1"/>
              <a:t>đỉnh</a:t>
            </a:r>
            <a:r>
              <a:rPr lang="en-US" sz="1800" dirty="0"/>
              <a:t> </a:t>
            </a:r>
            <a:r>
              <a:rPr lang="en-US" sz="1800" dirty="0" err="1"/>
              <a:t>kết</a:t>
            </a:r>
            <a:r>
              <a:rPr lang="en-US" sz="1800" dirty="0"/>
              <a:t> </a:t>
            </a:r>
            <a:r>
              <a:rPr lang="en-US" sz="1800" dirty="0" err="1"/>
              <a:t>thúc</a:t>
            </a:r>
            <a:r>
              <a:rPr lang="en-US" sz="1800" dirty="0"/>
              <a:t> </a:t>
            </a:r>
            <a:r>
              <a:rPr lang="en-US" sz="1800" dirty="0" err="1"/>
              <a:t>thì</a:t>
            </a:r>
            <a:r>
              <a:rPr lang="en-US" sz="1800" dirty="0"/>
              <a:t> </a:t>
            </a:r>
            <a:r>
              <a:rPr lang="en-US" sz="1800" dirty="0" err="1"/>
              <a:t>thoát</a:t>
            </a:r>
            <a:r>
              <a:rPr lang="en-US" sz="1800" dirty="0"/>
              <a:t>.</a:t>
            </a:r>
            <a:endParaRPr lang="en-GB" sz="1800" dirty="0"/>
          </a:p>
          <a:p>
            <a:pPr marL="0" indent="0">
              <a:lnSpc>
                <a:spcPct val="100000"/>
              </a:lnSpc>
              <a:spcBef>
                <a:spcPts val="0"/>
              </a:spcBef>
              <a:buNone/>
            </a:pPr>
            <a:r>
              <a:rPr lang="en-US" sz="1800" dirty="0"/>
              <a:t>	2.3 </a:t>
            </a:r>
            <a:r>
              <a:rPr lang="en-US" sz="1800" dirty="0">
                <a:solidFill>
                  <a:srgbClr val="FF0000"/>
                </a:solidFill>
              </a:rPr>
              <a:t>Di </a:t>
            </a:r>
            <a:r>
              <a:rPr lang="en-US" sz="1800" dirty="0" err="1">
                <a:solidFill>
                  <a:srgbClr val="FF0000"/>
                </a:solidFill>
              </a:rPr>
              <a:t>chuyển</a:t>
            </a:r>
            <a:r>
              <a:rPr lang="en-US" sz="1800" dirty="0">
                <a:solidFill>
                  <a:srgbClr val="FF0000"/>
                </a:solidFill>
              </a:rPr>
              <a:t> </a:t>
            </a:r>
            <a:r>
              <a:rPr lang="en-US" sz="1800" dirty="0" err="1">
                <a:solidFill>
                  <a:srgbClr val="FF0000"/>
                </a:solidFill>
              </a:rPr>
              <a:t>đỉnh</a:t>
            </a:r>
            <a:r>
              <a:rPr lang="en-US" sz="1800" dirty="0">
                <a:solidFill>
                  <a:srgbClr val="FF0000"/>
                </a:solidFill>
              </a:rPr>
              <a:t> p qua Close</a:t>
            </a:r>
            <a:r>
              <a:rPr lang="en-US" sz="1800" dirty="0"/>
              <a:t> </a:t>
            </a:r>
            <a:r>
              <a:rPr lang="en-US" sz="1800" dirty="0" err="1"/>
              <a:t>và</a:t>
            </a:r>
            <a:r>
              <a:rPr lang="en-US" sz="1800" dirty="0"/>
              <a:t> </a:t>
            </a:r>
            <a:r>
              <a:rPr lang="en-US" sz="1800" dirty="0" err="1"/>
              <a:t>tạo</a:t>
            </a:r>
            <a:r>
              <a:rPr lang="en-US" sz="1800" dirty="0"/>
              <a:t> </a:t>
            </a:r>
            <a:r>
              <a:rPr lang="en-US" sz="1800" dirty="0" err="1"/>
              <a:t>danh</a:t>
            </a:r>
            <a:r>
              <a:rPr lang="en-US" sz="1800" dirty="0"/>
              <a:t> </a:t>
            </a:r>
            <a:r>
              <a:rPr lang="en-US" sz="1800" dirty="0" err="1"/>
              <a:t>sách</a:t>
            </a:r>
            <a:r>
              <a:rPr lang="en-US" sz="1800" dirty="0"/>
              <a:t> </a:t>
            </a:r>
            <a:r>
              <a:rPr lang="en-US" sz="1800" dirty="0" err="1"/>
              <a:t>các</a:t>
            </a:r>
            <a:r>
              <a:rPr lang="en-US" sz="1800" dirty="0"/>
              <a:t> </a:t>
            </a:r>
            <a:r>
              <a:rPr lang="en-US" sz="1800" dirty="0" err="1"/>
              <a:t>đỉnh</a:t>
            </a:r>
            <a:r>
              <a:rPr lang="en-US" sz="1800" dirty="0"/>
              <a:t> q </a:t>
            </a:r>
            <a:r>
              <a:rPr lang="en-US" sz="1800" dirty="0" err="1"/>
              <a:t>có</a:t>
            </a:r>
            <a:r>
              <a:rPr lang="en-US" sz="1800" dirty="0"/>
              <a:t> </a:t>
            </a:r>
            <a:r>
              <a:rPr lang="en-US" sz="1800" dirty="0" err="1"/>
              <a:t>nối</a:t>
            </a:r>
            <a:r>
              <a:rPr lang="en-US" sz="1800" dirty="0"/>
              <a:t> </a:t>
            </a:r>
            <a:r>
              <a:rPr lang="en-US" sz="1800" dirty="0" err="1"/>
              <a:t>với</a:t>
            </a:r>
            <a:r>
              <a:rPr lang="en-US" sz="1800" dirty="0"/>
              <a:t> p</a:t>
            </a:r>
          </a:p>
          <a:p>
            <a:pPr marL="0" indent="0">
              <a:lnSpc>
                <a:spcPct val="100000"/>
              </a:lnSpc>
              <a:spcBef>
                <a:spcPts val="0"/>
              </a:spcBef>
              <a:buNone/>
            </a:pPr>
            <a:r>
              <a:rPr lang="en-US" sz="1800" dirty="0"/>
              <a:t>		</a:t>
            </a:r>
            <a:r>
              <a:rPr lang="en-US" sz="1800" i="1" dirty="0"/>
              <a:t> </a:t>
            </a:r>
            <a:r>
              <a:rPr lang="en-US" sz="1800" dirty="0"/>
              <a:t>2.3.1 </a:t>
            </a:r>
            <a:r>
              <a:rPr lang="en-US" sz="1800" dirty="0" err="1"/>
              <a:t>Nếu</a:t>
            </a:r>
            <a:r>
              <a:rPr lang="en-US" sz="1800" dirty="0"/>
              <a:t> q </a:t>
            </a:r>
            <a:r>
              <a:rPr lang="en-US" sz="1800" dirty="0" err="1"/>
              <a:t>có</a:t>
            </a:r>
            <a:r>
              <a:rPr lang="en-US" sz="1800" dirty="0"/>
              <a:t> </a:t>
            </a:r>
            <a:r>
              <a:rPr lang="en-US" sz="1800" dirty="0" err="1"/>
              <a:t>trong</a:t>
            </a:r>
            <a:r>
              <a:rPr lang="en-US" sz="1800" dirty="0"/>
              <a:t> Open:</a:t>
            </a:r>
            <a:endParaRPr lang="en-GB" sz="1800" dirty="0"/>
          </a:p>
          <a:p>
            <a:pPr marL="0" indent="0">
              <a:lnSpc>
                <a:spcPct val="100000"/>
              </a:lnSpc>
              <a:spcBef>
                <a:spcPts val="0"/>
              </a:spcBef>
              <a:buNone/>
            </a:pPr>
            <a:r>
              <a:rPr lang="en-US" sz="1800" dirty="0"/>
              <a:t>			</a:t>
            </a:r>
            <a:r>
              <a:rPr lang="en-US" sz="1800" dirty="0" err="1"/>
              <a:t>Nếu</a:t>
            </a:r>
            <a:r>
              <a:rPr lang="en-US" sz="1800" dirty="0"/>
              <a:t> (</a:t>
            </a:r>
            <a:r>
              <a:rPr lang="en-US" sz="1800" b="1" dirty="0">
                <a:solidFill>
                  <a:srgbClr val="0070C0"/>
                </a:solidFill>
              </a:rPr>
              <a:t>g(q) &gt; g(p) +cost(</a:t>
            </a:r>
            <a:r>
              <a:rPr lang="en-US" sz="1800" b="1" dirty="0" err="1">
                <a:solidFill>
                  <a:srgbClr val="0070C0"/>
                </a:solidFill>
              </a:rPr>
              <a:t>p,q</a:t>
            </a:r>
            <a:r>
              <a:rPr lang="en-US" sz="1800" b="1" dirty="0">
                <a:solidFill>
                  <a:srgbClr val="0070C0"/>
                </a:solidFill>
              </a:rPr>
              <a:t>)</a:t>
            </a:r>
            <a:r>
              <a:rPr lang="en-US" sz="1800" dirty="0"/>
              <a:t>) </a:t>
            </a:r>
            <a:r>
              <a:rPr lang="en-US" sz="1800" dirty="0" err="1"/>
              <a:t>thì</a:t>
            </a:r>
            <a:endParaRPr lang="en-GB" sz="1800" dirty="0"/>
          </a:p>
          <a:p>
            <a:pPr marL="0" indent="0">
              <a:lnSpc>
                <a:spcPct val="100000"/>
              </a:lnSpc>
              <a:spcBef>
                <a:spcPts val="0"/>
              </a:spcBef>
              <a:buNone/>
            </a:pPr>
            <a:r>
              <a:rPr lang="en-US" sz="1800" dirty="0"/>
              <a:t>				</a:t>
            </a:r>
            <a:r>
              <a:rPr lang="en-US" sz="1800" i="1" dirty="0"/>
              <a:t>g(q) = g(p) +cost(</a:t>
            </a:r>
            <a:r>
              <a:rPr lang="en-US" sz="1800" i="1" dirty="0" err="1"/>
              <a:t>p,q</a:t>
            </a:r>
            <a:r>
              <a:rPr lang="en-US" sz="1800" i="1" dirty="0"/>
              <a:t>)</a:t>
            </a:r>
            <a:endParaRPr lang="en-GB" sz="1800" i="1" dirty="0"/>
          </a:p>
          <a:p>
            <a:pPr marL="0" indent="0">
              <a:lnSpc>
                <a:spcPct val="100000"/>
              </a:lnSpc>
              <a:spcBef>
                <a:spcPts val="0"/>
              </a:spcBef>
              <a:buNone/>
            </a:pPr>
            <a:r>
              <a:rPr lang="fr-FR" sz="1800" i="1" dirty="0"/>
              <a:t>				f(q) = g(q) + h(q);</a:t>
            </a:r>
          </a:p>
          <a:p>
            <a:pPr marL="0" indent="0">
              <a:lnSpc>
                <a:spcPct val="100000"/>
              </a:lnSpc>
              <a:spcBef>
                <a:spcPts val="0"/>
              </a:spcBef>
              <a:buNone/>
            </a:pPr>
            <a:r>
              <a:rPr lang="fr-FR" sz="1800" i="1" dirty="0"/>
              <a:t>				</a:t>
            </a:r>
            <a:r>
              <a:rPr lang="fr-FR" sz="1800" i="1" dirty="0" err="1"/>
              <a:t>Nút</a:t>
            </a:r>
            <a:r>
              <a:rPr lang="fr-FR" sz="1800" i="1" dirty="0"/>
              <a:t> </a:t>
            </a:r>
            <a:r>
              <a:rPr lang="fr-FR" sz="1800" i="1" dirty="0" err="1"/>
              <a:t>trước</a:t>
            </a:r>
            <a:r>
              <a:rPr lang="fr-FR" sz="1800" i="1" dirty="0"/>
              <a:t> </a:t>
            </a:r>
            <a:r>
              <a:rPr lang="fr-FR" sz="1800" i="1" dirty="0" err="1"/>
              <a:t>của</a:t>
            </a:r>
            <a:r>
              <a:rPr lang="fr-FR" sz="1800" i="1" dirty="0"/>
              <a:t> q là p;</a:t>
            </a:r>
            <a:endParaRPr lang="en-GB" sz="1800" i="1" dirty="0"/>
          </a:p>
          <a:p>
            <a:pPr marL="0" indent="0">
              <a:lnSpc>
                <a:spcPct val="100000"/>
              </a:lnSpc>
              <a:spcBef>
                <a:spcPts val="0"/>
              </a:spcBef>
              <a:buNone/>
            </a:pPr>
            <a:r>
              <a:rPr lang="en-US" sz="1800" dirty="0"/>
              <a:t>		2.3.2 </a:t>
            </a:r>
            <a:r>
              <a:rPr lang="en-US" sz="1800" dirty="0" err="1"/>
              <a:t>Nếu</a:t>
            </a:r>
            <a:r>
              <a:rPr lang="en-US" sz="1800" dirty="0"/>
              <a:t> q </a:t>
            </a:r>
            <a:r>
              <a:rPr lang="en-US" sz="1800" dirty="0" err="1"/>
              <a:t>chưa</a:t>
            </a:r>
            <a:r>
              <a:rPr lang="en-US" sz="1800" dirty="0"/>
              <a:t> </a:t>
            </a:r>
            <a:r>
              <a:rPr lang="en-US" sz="1800" dirty="0" err="1"/>
              <a:t>có</a:t>
            </a:r>
            <a:r>
              <a:rPr lang="en-US" sz="1800" dirty="0"/>
              <a:t> </a:t>
            </a:r>
            <a:r>
              <a:rPr lang="en-US" sz="1800" dirty="0" err="1"/>
              <a:t>trong</a:t>
            </a:r>
            <a:r>
              <a:rPr lang="en-US" sz="1800" dirty="0"/>
              <a:t> Open </a:t>
            </a:r>
            <a:r>
              <a:rPr lang="en-US" sz="1800" dirty="0" err="1"/>
              <a:t>thì</a:t>
            </a:r>
            <a:endParaRPr lang="en-GB" sz="1800" dirty="0"/>
          </a:p>
          <a:p>
            <a:pPr marL="0" indent="0">
              <a:lnSpc>
                <a:spcPct val="100000"/>
              </a:lnSpc>
              <a:spcBef>
                <a:spcPts val="0"/>
              </a:spcBef>
              <a:buNone/>
            </a:pPr>
            <a:r>
              <a:rPr lang="en-US" sz="1800" dirty="0"/>
              <a:t>			</a:t>
            </a:r>
            <a:r>
              <a:rPr lang="en-US" sz="1800" i="1" dirty="0"/>
              <a:t>g(q) = g(p) + cost(</a:t>
            </a:r>
            <a:r>
              <a:rPr lang="en-US" sz="1800" i="1" dirty="0" err="1"/>
              <a:t>p,q</a:t>
            </a:r>
            <a:r>
              <a:rPr lang="en-US" sz="1800" i="1" dirty="0"/>
              <a:t>);</a:t>
            </a:r>
            <a:endParaRPr lang="en-GB" sz="1800" i="1" dirty="0"/>
          </a:p>
          <a:p>
            <a:pPr marL="0" indent="0">
              <a:lnSpc>
                <a:spcPct val="100000"/>
              </a:lnSpc>
              <a:spcBef>
                <a:spcPts val="0"/>
              </a:spcBef>
              <a:buNone/>
            </a:pPr>
            <a:r>
              <a:rPr lang="fr-FR" sz="1800" i="1" dirty="0"/>
              <a:t>			f(q) = g(q) + h(q);</a:t>
            </a:r>
            <a:endParaRPr lang="en-GB" sz="1800" i="1" dirty="0"/>
          </a:p>
          <a:p>
            <a:pPr marL="0" indent="0">
              <a:lnSpc>
                <a:spcPct val="100000"/>
              </a:lnSpc>
              <a:spcBef>
                <a:spcPts val="0"/>
              </a:spcBef>
              <a:buNone/>
            </a:pPr>
            <a:r>
              <a:rPr lang="en-US" sz="1800" dirty="0"/>
              <a:t>			</a:t>
            </a:r>
            <a:r>
              <a:rPr lang="en-US" sz="1800" i="1" dirty="0" err="1"/>
              <a:t>Thêm</a:t>
            </a:r>
            <a:r>
              <a:rPr lang="en-US" sz="1800" i="1" dirty="0"/>
              <a:t> q </a:t>
            </a:r>
            <a:r>
              <a:rPr lang="en-US" sz="1800" i="1" dirty="0" err="1"/>
              <a:t>vào</a:t>
            </a:r>
            <a:r>
              <a:rPr lang="en-US" sz="1800" i="1" dirty="0"/>
              <a:t> Open; </a:t>
            </a:r>
          </a:p>
          <a:p>
            <a:pPr marL="0" indent="0">
              <a:lnSpc>
                <a:spcPct val="100000"/>
              </a:lnSpc>
              <a:spcBef>
                <a:spcPts val="0"/>
              </a:spcBef>
              <a:buNone/>
            </a:pPr>
            <a:r>
              <a:rPr lang="en-US" sz="1800" i="1" dirty="0"/>
              <a:t>			</a:t>
            </a:r>
            <a:r>
              <a:rPr lang="en-US" sz="1800" i="1" dirty="0" err="1"/>
              <a:t>Nút</a:t>
            </a:r>
            <a:r>
              <a:rPr lang="en-US" sz="1800" i="1" dirty="0"/>
              <a:t> </a:t>
            </a:r>
            <a:r>
              <a:rPr lang="en-US" sz="1800" i="1" dirty="0" err="1"/>
              <a:t>trước</a:t>
            </a:r>
            <a:r>
              <a:rPr lang="en-US" sz="1800" i="1" dirty="0"/>
              <a:t> q </a:t>
            </a:r>
            <a:r>
              <a:rPr lang="en-US" sz="1800" i="1" dirty="0" err="1"/>
              <a:t>là</a:t>
            </a:r>
            <a:r>
              <a:rPr lang="en-US" sz="1800" i="1" dirty="0"/>
              <a:t> p;</a:t>
            </a:r>
            <a:endParaRPr lang="en-GB" sz="1800" i="1" dirty="0"/>
          </a:p>
          <a:p>
            <a:pPr marL="0" indent="0">
              <a:lnSpc>
                <a:spcPct val="100000"/>
              </a:lnSpc>
              <a:spcBef>
                <a:spcPts val="0"/>
              </a:spcBef>
              <a:buNone/>
            </a:pPr>
            <a:r>
              <a:rPr lang="en-US" sz="1800" dirty="0"/>
              <a:t>		2.3.3 </a:t>
            </a:r>
            <a:r>
              <a:rPr lang="en-US" sz="1800" dirty="0" err="1"/>
              <a:t>Nếu</a:t>
            </a:r>
            <a:r>
              <a:rPr lang="en-US" sz="1800" dirty="0"/>
              <a:t> q </a:t>
            </a:r>
            <a:r>
              <a:rPr lang="en-US" sz="1800" dirty="0" err="1"/>
              <a:t>có</a:t>
            </a:r>
            <a:r>
              <a:rPr lang="en-US" sz="1800" dirty="0"/>
              <a:t> </a:t>
            </a:r>
            <a:r>
              <a:rPr lang="en-US" sz="1800" dirty="0" err="1"/>
              <a:t>trong</a:t>
            </a:r>
            <a:r>
              <a:rPr lang="en-US" sz="1800" dirty="0"/>
              <a:t> Close </a:t>
            </a:r>
            <a:r>
              <a:rPr lang="en-US" sz="1800" dirty="0" err="1"/>
              <a:t>thì</a:t>
            </a:r>
            <a:endParaRPr lang="en-GB" sz="1800" dirty="0"/>
          </a:p>
          <a:p>
            <a:pPr marL="0" indent="0">
              <a:lnSpc>
                <a:spcPct val="100000"/>
              </a:lnSpc>
              <a:spcBef>
                <a:spcPts val="0"/>
              </a:spcBef>
              <a:buNone/>
            </a:pPr>
            <a:r>
              <a:rPr lang="en-US" sz="1800" dirty="0"/>
              <a:t>			</a:t>
            </a:r>
            <a:r>
              <a:rPr lang="en-US" sz="1800" dirty="0" err="1"/>
              <a:t>Nếu</a:t>
            </a:r>
            <a:r>
              <a:rPr lang="en-US" sz="1800" dirty="0"/>
              <a:t> (</a:t>
            </a:r>
            <a:r>
              <a:rPr lang="en-US" sz="1800" b="1" dirty="0">
                <a:solidFill>
                  <a:srgbClr val="0070C0"/>
                </a:solidFill>
              </a:rPr>
              <a:t>g(q)&gt;g(p)+cost(</a:t>
            </a:r>
            <a:r>
              <a:rPr lang="en-US" sz="1800" b="1" dirty="0" err="1">
                <a:solidFill>
                  <a:srgbClr val="0070C0"/>
                </a:solidFill>
              </a:rPr>
              <a:t>p,q</a:t>
            </a:r>
            <a:r>
              <a:rPr lang="en-US" sz="1800" b="1" dirty="0">
                <a:solidFill>
                  <a:srgbClr val="0070C0"/>
                </a:solidFill>
              </a:rPr>
              <a:t>)</a:t>
            </a:r>
            <a:r>
              <a:rPr lang="en-US" sz="1800" dirty="0"/>
              <a:t>) </a:t>
            </a:r>
            <a:r>
              <a:rPr lang="en-US" sz="1800" dirty="0" err="1"/>
              <a:t>thì</a:t>
            </a:r>
            <a:endParaRPr lang="en-GB" sz="1800" dirty="0"/>
          </a:p>
          <a:p>
            <a:pPr marL="0" indent="0">
              <a:lnSpc>
                <a:spcPct val="100000"/>
              </a:lnSpc>
              <a:spcBef>
                <a:spcPts val="0"/>
              </a:spcBef>
              <a:buNone/>
            </a:pPr>
            <a:r>
              <a:rPr lang="en-US" sz="1800" dirty="0"/>
              <a:t>				</a:t>
            </a:r>
            <a:r>
              <a:rPr lang="en-US" sz="1800" i="1" dirty="0">
                <a:solidFill>
                  <a:srgbClr val="FF0000"/>
                </a:solidFill>
              </a:rPr>
              <a:t>Di </a:t>
            </a:r>
            <a:r>
              <a:rPr lang="en-US" sz="1800" i="1" dirty="0" err="1">
                <a:solidFill>
                  <a:srgbClr val="FF0000"/>
                </a:solidFill>
              </a:rPr>
              <a:t>chuyển</a:t>
            </a:r>
            <a:r>
              <a:rPr lang="en-US" sz="1800" i="1" dirty="0">
                <a:solidFill>
                  <a:srgbClr val="FF0000"/>
                </a:solidFill>
              </a:rPr>
              <a:t> q </a:t>
            </a:r>
            <a:r>
              <a:rPr lang="en-US" sz="1800" i="1" dirty="0" err="1">
                <a:solidFill>
                  <a:srgbClr val="FF0000"/>
                </a:solidFill>
              </a:rPr>
              <a:t>vào</a:t>
            </a:r>
            <a:r>
              <a:rPr lang="en-US" sz="1800" i="1" dirty="0">
                <a:solidFill>
                  <a:srgbClr val="FF0000"/>
                </a:solidFill>
              </a:rPr>
              <a:t> Open</a:t>
            </a:r>
            <a:r>
              <a:rPr lang="en-US" sz="1800" i="1" dirty="0"/>
              <a:t>;</a:t>
            </a:r>
          </a:p>
          <a:p>
            <a:pPr marL="0" indent="0">
              <a:lnSpc>
                <a:spcPct val="100000"/>
              </a:lnSpc>
              <a:spcBef>
                <a:spcPts val="0"/>
              </a:spcBef>
              <a:buNone/>
            </a:pPr>
            <a:r>
              <a:rPr lang="en-US" sz="1800" i="1" dirty="0"/>
              <a:t>				</a:t>
            </a:r>
            <a:r>
              <a:rPr lang="fr-FR" sz="1800" i="1" dirty="0" err="1"/>
              <a:t>Nút</a:t>
            </a:r>
            <a:r>
              <a:rPr lang="fr-FR" sz="1800" i="1" dirty="0"/>
              <a:t> </a:t>
            </a:r>
            <a:r>
              <a:rPr lang="fr-FR" sz="1800" i="1" dirty="0" err="1"/>
              <a:t>trước</a:t>
            </a:r>
            <a:r>
              <a:rPr lang="fr-FR" sz="1800" i="1" dirty="0"/>
              <a:t> </a:t>
            </a:r>
            <a:r>
              <a:rPr lang="fr-FR" sz="1800" i="1" dirty="0" err="1"/>
              <a:t>của</a:t>
            </a:r>
            <a:r>
              <a:rPr lang="fr-FR" sz="1800" i="1" dirty="0"/>
              <a:t> q là p;</a:t>
            </a:r>
            <a:endParaRPr lang="en-GB" sz="1800" i="1" dirty="0"/>
          </a:p>
          <a:p>
            <a:pPr marL="0" indent="0">
              <a:lnSpc>
                <a:spcPct val="100000"/>
              </a:lnSpc>
              <a:spcBef>
                <a:spcPts val="0"/>
              </a:spcBef>
              <a:buNone/>
            </a:pPr>
            <a:r>
              <a:rPr lang="en-US" sz="1800" dirty="0"/>
              <a:t>3. </a:t>
            </a:r>
            <a:r>
              <a:rPr lang="en-US" sz="1800" dirty="0" err="1"/>
              <a:t>Không</a:t>
            </a:r>
            <a:r>
              <a:rPr lang="en-US" sz="1800" dirty="0"/>
              <a:t> </a:t>
            </a:r>
            <a:r>
              <a:rPr lang="en-US" sz="1800" dirty="0" err="1"/>
              <a:t>tìm</a:t>
            </a:r>
            <a:r>
              <a:rPr lang="en-US" sz="1800" dirty="0"/>
              <a:t> </a:t>
            </a:r>
            <a:r>
              <a:rPr lang="en-US" sz="1800" dirty="0" err="1"/>
              <a:t>được</a:t>
            </a:r>
            <a:r>
              <a:rPr lang="en-US" sz="1800" dirty="0"/>
              <a:t>. </a:t>
            </a:r>
            <a:endParaRPr lang="en-GB" sz="1800" dirty="0"/>
          </a:p>
        </p:txBody>
      </p:sp>
      <p:sp>
        <p:nvSpPr>
          <p:cNvPr id="4" name="Line Callout 2 3"/>
          <p:cNvSpPr/>
          <p:nvPr/>
        </p:nvSpPr>
        <p:spPr>
          <a:xfrm>
            <a:off x="8305800" y="2286000"/>
            <a:ext cx="1981200" cy="685800"/>
          </a:xfrm>
          <a:prstGeom prst="borderCallout2">
            <a:avLst>
              <a:gd name="adj1" fmla="val 18750"/>
              <a:gd name="adj2" fmla="val -8333"/>
              <a:gd name="adj3" fmla="val 18750"/>
              <a:gd name="adj4" fmla="val -16667"/>
              <a:gd name="adj5" fmla="val 73476"/>
              <a:gd name="adj6" fmla="val -33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Phát</a:t>
            </a:r>
            <a:r>
              <a:rPr lang="en-US" dirty="0"/>
              <a:t> </a:t>
            </a:r>
            <a:r>
              <a:rPr lang="en-US" dirty="0" err="1"/>
              <a:t>hiện</a:t>
            </a:r>
            <a:r>
              <a:rPr lang="en-US" dirty="0"/>
              <a:t> </a:t>
            </a:r>
            <a:r>
              <a:rPr lang="en-US" dirty="0" err="1"/>
              <a:t>đường</a:t>
            </a:r>
            <a:r>
              <a:rPr lang="en-US" dirty="0"/>
              <a:t> </a:t>
            </a:r>
            <a:r>
              <a:rPr lang="en-US" dirty="0" err="1"/>
              <a:t>đi</a:t>
            </a:r>
            <a:r>
              <a:rPr lang="en-US" dirty="0"/>
              <a:t> </a:t>
            </a:r>
            <a:r>
              <a:rPr lang="en-US" dirty="0" err="1"/>
              <a:t>mới</a:t>
            </a:r>
            <a:r>
              <a:rPr lang="en-US" dirty="0"/>
              <a:t> </a:t>
            </a:r>
            <a:r>
              <a:rPr lang="en-US" dirty="0" err="1"/>
              <a:t>ngắn</a:t>
            </a:r>
            <a:r>
              <a:rPr lang="en-US" dirty="0"/>
              <a:t> </a:t>
            </a:r>
            <a:r>
              <a:rPr lang="en-US" dirty="0" err="1"/>
              <a:t>hơn</a:t>
            </a:r>
            <a:endParaRPr lang="en-US" dirty="0"/>
          </a:p>
        </p:txBody>
      </p:sp>
      <p:sp>
        <p:nvSpPr>
          <p:cNvPr id="5" name="Line Callout 2 4"/>
          <p:cNvSpPr/>
          <p:nvPr/>
        </p:nvSpPr>
        <p:spPr>
          <a:xfrm>
            <a:off x="8305800" y="4953000"/>
            <a:ext cx="1981200" cy="685800"/>
          </a:xfrm>
          <a:prstGeom prst="borderCallout2">
            <a:avLst>
              <a:gd name="adj1" fmla="val 18750"/>
              <a:gd name="adj2" fmla="val -8333"/>
              <a:gd name="adj3" fmla="val 18750"/>
              <a:gd name="adj4" fmla="val -16667"/>
              <a:gd name="adj5" fmla="val 58842"/>
              <a:gd name="adj6" fmla="val -341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Phát</a:t>
            </a:r>
            <a:r>
              <a:rPr lang="en-US" dirty="0"/>
              <a:t> </a:t>
            </a:r>
            <a:r>
              <a:rPr lang="en-US" dirty="0" err="1"/>
              <a:t>hiện</a:t>
            </a:r>
            <a:r>
              <a:rPr lang="en-US" dirty="0"/>
              <a:t> </a:t>
            </a:r>
            <a:r>
              <a:rPr lang="en-US" dirty="0" err="1"/>
              <a:t>đường</a:t>
            </a:r>
            <a:r>
              <a:rPr lang="en-US" dirty="0"/>
              <a:t> </a:t>
            </a:r>
            <a:r>
              <a:rPr lang="en-US" dirty="0" err="1"/>
              <a:t>đi</a:t>
            </a:r>
            <a:r>
              <a:rPr lang="en-US" dirty="0"/>
              <a:t> </a:t>
            </a:r>
            <a:r>
              <a:rPr lang="en-US" dirty="0" err="1"/>
              <a:t>mới</a:t>
            </a:r>
            <a:r>
              <a:rPr lang="en-US" dirty="0"/>
              <a:t> </a:t>
            </a:r>
            <a:r>
              <a:rPr lang="en-US" dirty="0" err="1"/>
              <a:t>ngắn</a:t>
            </a:r>
            <a:r>
              <a:rPr lang="en-US" dirty="0"/>
              <a:t> </a:t>
            </a:r>
            <a:r>
              <a:rPr lang="en-US" dirty="0" err="1"/>
              <a:t>hơn</a:t>
            </a:r>
            <a:endParaRPr lang="en-US" dirty="0"/>
          </a:p>
        </p:txBody>
      </p:sp>
      <p:sp>
        <p:nvSpPr>
          <p:cNvPr id="6" name="Slide Number Placeholder 5"/>
          <p:cNvSpPr>
            <a:spLocks noGrp="1"/>
          </p:cNvSpPr>
          <p:nvPr>
            <p:ph type="sldNum" sz="quarter" idx="12"/>
          </p:nvPr>
        </p:nvSpPr>
        <p:spPr/>
        <p:txBody>
          <a:bodyPr/>
          <a:lstStyle/>
          <a:p>
            <a:fld id="{404E76C4-6752-4A98-AA34-F785B988B251}" type="slidenum">
              <a:rPr lang="en-US" smtClean="0"/>
              <a:t>24</a:t>
            </a:fld>
            <a:endParaRPr lang="en-US"/>
          </a:p>
        </p:txBody>
      </p:sp>
    </p:spTree>
    <p:extLst>
      <p:ext uri="{BB962C8B-B14F-4D97-AF65-F5344CB8AC3E}">
        <p14:creationId xmlns:p14="http://schemas.microsoft.com/office/powerpoint/2010/main" val="2078480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92" y="-19844"/>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706316" y="1405732"/>
            <a:ext cx="10515600" cy="4351338"/>
          </a:xfrm>
        </p:spPr>
        <p:txBody>
          <a:bodyPr/>
          <a:lstStyle/>
          <a:p>
            <a:r>
              <a:rPr lang="en-US" dirty="0"/>
              <a:t>Cho </a:t>
            </a:r>
            <a:r>
              <a:rPr lang="en-US" dirty="0" err="1"/>
              <a:t>đồ</a:t>
            </a:r>
            <a:r>
              <a:rPr lang="en-US" dirty="0"/>
              <a:t> </a:t>
            </a:r>
            <a:r>
              <a:rPr lang="en-US" dirty="0" err="1"/>
              <a:t>thị</a:t>
            </a:r>
            <a:r>
              <a:rPr lang="en-US" dirty="0"/>
              <a:t>, </a:t>
            </a:r>
            <a:r>
              <a:rPr lang="en-US" dirty="0" err="1"/>
              <a:t>trạng</a:t>
            </a:r>
            <a:r>
              <a:rPr lang="en-US" dirty="0"/>
              <a:t> </a:t>
            </a:r>
            <a:r>
              <a:rPr lang="en-US" dirty="0" err="1"/>
              <a:t>thái</a:t>
            </a:r>
            <a:r>
              <a:rPr lang="en-US" dirty="0"/>
              <a:t> ban </a:t>
            </a:r>
            <a:r>
              <a:rPr lang="en-US" dirty="0" err="1"/>
              <a:t>đầu</a:t>
            </a:r>
            <a:r>
              <a:rPr lang="en-US" dirty="0"/>
              <a:t> A. </a:t>
            </a:r>
            <a:r>
              <a:rPr lang="en-US" dirty="0" err="1"/>
              <a:t>Tìm</a:t>
            </a:r>
            <a:r>
              <a:rPr lang="en-US" dirty="0"/>
              <a:t> </a:t>
            </a:r>
            <a:r>
              <a:rPr lang="en-US" dirty="0" err="1"/>
              <a:t>đường</a:t>
            </a:r>
            <a:r>
              <a:rPr lang="en-US" dirty="0"/>
              <a:t> </a:t>
            </a:r>
            <a:r>
              <a:rPr lang="en-US" dirty="0" err="1"/>
              <a:t>đi</a:t>
            </a:r>
            <a:r>
              <a:rPr lang="en-US" dirty="0"/>
              <a:t> </a:t>
            </a:r>
            <a:r>
              <a:rPr lang="en-US" dirty="0" err="1"/>
              <a:t>ngắn</a:t>
            </a:r>
            <a:r>
              <a:rPr lang="en-US" dirty="0"/>
              <a:t> </a:t>
            </a:r>
            <a:r>
              <a:rPr lang="en-US" dirty="0" err="1"/>
              <a:t>nhất</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đích</a:t>
            </a:r>
            <a:r>
              <a:rPr lang="en-US" dirty="0"/>
              <a:t> B</a:t>
            </a:r>
          </a:p>
          <a:p>
            <a:pPr marL="0" indent="0">
              <a:buNone/>
            </a:pPr>
            <a:endParaRPr lang="en-US" dirty="0"/>
          </a:p>
        </p:txBody>
      </p:sp>
      <p:pic>
        <p:nvPicPr>
          <p:cNvPr id="4" name="Picture 3"/>
          <p:cNvPicPr>
            <a:picLocks noChangeAspect="1"/>
          </p:cNvPicPr>
          <p:nvPr/>
        </p:nvPicPr>
        <p:blipFill>
          <a:blip r:embed="rId2"/>
          <a:stretch>
            <a:fillRect/>
          </a:stretch>
        </p:blipFill>
        <p:spPr>
          <a:xfrm>
            <a:off x="1248374" y="2623038"/>
            <a:ext cx="6281854" cy="3646965"/>
          </a:xfrm>
          <a:prstGeom prst="rect">
            <a:avLst/>
          </a:prstGeom>
        </p:spPr>
      </p:pic>
      <p:sp>
        <p:nvSpPr>
          <p:cNvPr id="5" name="TextBox 4"/>
          <p:cNvSpPr txBox="1"/>
          <p:nvPr/>
        </p:nvSpPr>
        <p:spPr>
          <a:xfrm>
            <a:off x="7236069" y="4006362"/>
            <a:ext cx="3818792"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i="1" dirty="0" err="1">
                <a:latin typeface="Times New Roman" panose="02020603050405020304" pitchFamily="18" charset="0"/>
                <a:cs typeface="Times New Roman" panose="02020603050405020304" pitchFamily="18" charset="0"/>
              </a:rPr>
              <a:t>Giá</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tại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mỗi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đỉnh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giá</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hàm</a:t>
            </a:r>
            <a:r>
              <a:rPr lang="en-US" sz="2400" i="1" dirty="0">
                <a:latin typeface="Times New Roman" panose="02020603050405020304" pitchFamily="18" charset="0"/>
                <a:cs typeface="Times New Roman" panose="02020603050405020304" pitchFamily="18" charset="0"/>
              </a:rPr>
              <a:t> h </a:t>
            </a:r>
            <a:r>
              <a:rPr lang="en-US" sz="2400" i="1" dirty="0" err="1">
                <a:latin typeface="Times New Roman" panose="02020603050405020304" pitchFamily="18" charset="0"/>
                <a:cs typeface="Times New Roman" panose="02020603050405020304" pitchFamily="18" charset="0"/>
              </a:rPr>
              <a:t>tương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ứng</a:t>
            </a:r>
            <a:endParaRPr lang="en-US" sz="2400"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i="1" dirty="0" err="1">
                <a:latin typeface="Times New Roman" panose="02020603050405020304" pitchFamily="18" charset="0"/>
                <a:cs typeface="Times New Roman" panose="02020603050405020304" pitchFamily="18" charset="0"/>
              </a:rPr>
              <a:t>Giá</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tại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mỗi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cạnh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độ</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dài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đường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giữa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hai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đỉnh</a:t>
            </a:r>
            <a:r>
              <a:rPr lang="en-US" sz="2400" i="1"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404E76C4-6752-4A98-AA34-F785B988B251}" type="slidenum">
              <a:rPr lang="en-US" smtClean="0"/>
              <a:t>25</a:t>
            </a:fld>
            <a:endParaRPr lang="en-US"/>
          </a:p>
        </p:txBody>
      </p:sp>
    </p:spTree>
    <p:extLst>
      <p:ext uri="{BB962C8B-B14F-4D97-AF65-F5344CB8AC3E}">
        <p14:creationId xmlns:p14="http://schemas.microsoft.com/office/powerpoint/2010/main" val="226715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73" y="65229"/>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2"/>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180848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p>
                  </a:txBody>
                  <a:tcPr anchor="ctr"/>
                </a:tc>
                <a:tc>
                  <a:txBody>
                    <a:bodyPr/>
                    <a:lstStyle/>
                    <a:p>
                      <a:pPr algn="l"/>
                      <a:r>
                        <a:rPr lang="en-US" sz="1600" dirty="0">
                          <a:latin typeface="Times New Roman" panose="02020603050405020304" pitchFamily="18" charset="0"/>
                          <a:cs typeface="Times New Roman" panose="02020603050405020304" pitchFamily="18" charset="0"/>
                        </a:rPr>
                        <a:t>A</a:t>
                      </a:r>
                    </a:p>
                  </a:txBody>
                  <a:tcPr anchor="ct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sz="1600" dirty="0">
                          <a:latin typeface="Times New Roman" panose="02020603050405020304" pitchFamily="18" charset="0"/>
                          <a:cs typeface="Times New Roman" panose="02020603050405020304" pitchFamily="18" charset="0"/>
                        </a:rPr>
                        <a:t>2</a:t>
                      </a:r>
                    </a:p>
                  </a:txBody>
                  <a:tcPr anchor="ctr"/>
                </a:tc>
                <a:tc>
                  <a:txBody>
                    <a:bodyPr/>
                    <a:lstStyle/>
                    <a:p>
                      <a:pPr algn="l"/>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a:t>
                      </a:r>
                    </a:p>
                  </a:txBody>
                  <a:tcPr anchor="ctr"/>
                </a:tc>
                <a:tc>
                  <a:txBody>
                    <a:bodyPr/>
                    <a:lstStyle/>
                    <a:p>
                      <a:pPr algn="l"/>
                      <a:r>
                        <a:rPr lang="en-US" sz="1600" dirty="0">
                          <a:latin typeface="Times New Roman" panose="02020603050405020304" pitchFamily="18" charset="0"/>
                          <a:cs typeface="Times New Roman" panose="02020603050405020304" pitchFamily="18" charset="0"/>
                        </a:rPr>
                        <a:t>A</a:t>
                      </a:r>
                    </a:p>
                  </a:txBody>
                  <a:tcPr anchor="ctr"/>
                </a:tc>
                <a:tc>
                  <a:txBody>
                    <a:bodyPr/>
                    <a:lstStyle/>
                    <a:p>
                      <a:pPr algn="l"/>
                      <a:r>
                        <a:rPr lang="en-US" sz="1600" dirty="0">
                          <a:latin typeface="Times New Roman" panose="02020603050405020304" pitchFamily="18" charset="0"/>
                          <a:cs typeface="Times New Roman" panose="02020603050405020304" pitchFamily="18" charset="0"/>
                        </a:rPr>
                        <a:t>C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=15,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=24)</a:t>
                      </a:r>
                    </a:p>
                    <a:p>
                      <a:pPr algn="l"/>
                      <a:r>
                        <a:rPr lang="en-US" sz="1600" dirty="0">
                          <a:solidFill>
                            <a:schemeClr val="tx1"/>
                          </a:solidFill>
                          <a:latin typeface="Times New Roman" panose="02020603050405020304" pitchFamily="18" charset="0"/>
                          <a:cs typeface="Times New Roman" panose="02020603050405020304" pitchFamily="18" charset="0"/>
                        </a:rPr>
                        <a:t>D (</a:t>
                      </a:r>
                      <a:r>
                        <a:rPr lang="en-US" sz="1600" dirty="0" err="1">
                          <a:solidFill>
                            <a:schemeClr val="tx1"/>
                          </a:solidFill>
                          <a:latin typeface="Times New Roman" panose="02020603050405020304" pitchFamily="18" charset="0"/>
                          <a:cs typeface="Times New Roman" panose="02020603050405020304" pitchFamily="18" charset="0"/>
                        </a:rPr>
                        <a:t>g</a:t>
                      </a:r>
                      <a:r>
                        <a:rPr lang="en-US" sz="1600" baseline="-25000" dirty="0" err="1">
                          <a:solidFill>
                            <a:schemeClr val="tx1"/>
                          </a:solidFill>
                          <a:latin typeface="Times New Roman" panose="02020603050405020304" pitchFamily="18" charset="0"/>
                          <a:cs typeface="Times New Roman" panose="02020603050405020304" pitchFamily="18" charset="0"/>
                        </a:rPr>
                        <a:t>D</a:t>
                      </a:r>
                      <a:r>
                        <a:rPr lang="en-US" sz="1600" dirty="0">
                          <a:solidFill>
                            <a:schemeClr val="tx1"/>
                          </a:solidFill>
                          <a:latin typeface="Times New Roman" panose="02020603050405020304" pitchFamily="18" charset="0"/>
                          <a:cs typeface="Times New Roman" panose="02020603050405020304" pitchFamily="18" charset="0"/>
                        </a:rPr>
                        <a:t>=7, </a:t>
                      </a:r>
                      <a:r>
                        <a:rPr lang="en-US" sz="1600" dirty="0" err="1">
                          <a:solidFill>
                            <a:schemeClr val="tx1"/>
                          </a:solidFill>
                          <a:latin typeface="Times New Roman" panose="02020603050405020304" pitchFamily="18" charset="0"/>
                          <a:cs typeface="Times New Roman" panose="02020603050405020304" pitchFamily="18" charset="0"/>
                        </a:rPr>
                        <a:t>h</a:t>
                      </a:r>
                      <a:r>
                        <a:rPr lang="en-US" sz="1600" baseline="-25000" dirty="0" err="1">
                          <a:solidFill>
                            <a:schemeClr val="tx1"/>
                          </a:solidFill>
                          <a:latin typeface="Times New Roman" panose="02020603050405020304" pitchFamily="18" charset="0"/>
                          <a:cs typeface="Times New Roman" panose="02020603050405020304" pitchFamily="18" charset="0"/>
                        </a:rPr>
                        <a:t>D</a:t>
                      </a:r>
                      <a:r>
                        <a:rPr lang="en-US" sz="1600" dirty="0">
                          <a:solidFill>
                            <a:schemeClr val="tx1"/>
                          </a:solidFill>
                          <a:latin typeface="Times New Roman" panose="02020603050405020304" pitchFamily="18" charset="0"/>
                          <a:cs typeface="Times New Roman" panose="02020603050405020304" pitchFamily="18" charset="0"/>
                        </a:rPr>
                        <a:t>=6, </a:t>
                      </a:r>
                      <a:r>
                        <a:rPr lang="en-US" sz="1600" dirty="0" err="1">
                          <a:solidFill>
                            <a:schemeClr val="tx1"/>
                          </a:solidFill>
                          <a:latin typeface="Times New Roman" panose="02020603050405020304" pitchFamily="18" charset="0"/>
                          <a:cs typeface="Times New Roman" panose="02020603050405020304" pitchFamily="18" charset="0"/>
                        </a:rPr>
                        <a:t>f</a:t>
                      </a:r>
                      <a:r>
                        <a:rPr lang="en-US" sz="1600" baseline="-25000" dirty="0" err="1">
                          <a:solidFill>
                            <a:schemeClr val="tx1"/>
                          </a:solidFill>
                          <a:latin typeface="Times New Roman" panose="02020603050405020304" pitchFamily="18" charset="0"/>
                          <a:cs typeface="Times New Roman" panose="02020603050405020304" pitchFamily="18" charset="0"/>
                        </a:rPr>
                        <a:t>D</a:t>
                      </a:r>
                      <a:r>
                        <a:rPr lang="en-US" sz="1600" dirty="0">
                          <a:solidFill>
                            <a:schemeClr val="tx1"/>
                          </a:solidFill>
                          <a:latin typeface="Times New Roman" panose="02020603050405020304" pitchFamily="18" charset="0"/>
                          <a:cs typeface="Times New Roman" panose="02020603050405020304" pitchFamily="18" charset="0"/>
                        </a:rPr>
                        <a:t>=13)</a:t>
                      </a:r>
                    </a:p>
                    <a:p>
                      <a:pPr algn="l"/>
                      <a:r>
                        <a:rPr lang="en-US" sz="1600" dirty="0">
                          <a:latin typeface="Times New Roman" panose="02020603050405020304" pitchFamily="18" charset="0"/>
                          <a:cs typeface="Times New Roman" panose="02020603050405020304" pitchFamily="18" charset="0"/>
                        </a:rPr>
                        <a:t>E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=13,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=8,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=21)</a:t>
                      </a:r>
                    </a:p>
                    <a:p>
                      <a:pPr algn="l"/>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=20,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=7,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=27)</a:t>
                      </a:r>
                    </a:p>
                  </a:txBody>
                  <a:tcPr/>
                </a:tc>
                <a:extLst>
                  <a:ext uri="{0D108BD9-81ED-4DB2-BD59-A6C34878D82A}">
                    <a16:rowId xmlns:a16="http://schemas.microsoft.com/office/drawing/2014/main" xmlns="" val="10002"/>
                  </a:ext>
                </a:extLst>
              </a:tr>
            </a:tbl>
          </a:graphicData>
        </a:graphic>
      </p:graphicFrame>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13" name="Oval 12"/>
          <p:cNvSpPr/>
          <p:nvPr/>
        </p:nvSpPr>
        <p:spPr>
          <a:xfrm>
            <a:off x="5829299" y="455751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4" name="TextBox 13"/>
          <p:cNvSpPr txBox="1"/>
          <p:nvPr/>
        </p:nvSpPr>
        <p:spPr>
          <a:xfrm>
            <a:off x="6317287" y="4454096"/>
            <a:ext cx="438808" cy="369332"/>
          </a:xfrm>
          <a:prstGeom prst="rect">
            <a:avLst/>
          </a:prstGeom>
          <a:noFill/>
        </p:spPr>
        <p:txBody>
          <a:bodyPr wrap="square" rtlCol="0">
            <a:spAutoFit/>
          </a:bodyPr>
          <a:lstStyle/>
          <a:p>
            <a:r>
              <a:rPr lang="en-US" dirty="0"/>
              <a:t>14</a:t>
            </a:r>
          </a:p>
        </p:txBody>
      </p:sp>
      <p:sp>
        <p:nvSpPr>
          <p:cNvPr id="15" name="Oval 14"/>
          <p:cNvSpPr/>
          <p:nvPr/>
        </p:nvSpPr>
        <p:spPr>
          <a:xfrm>
            <a:off x="4686299" y="577671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6" name="TextBox 15"/>
          <p:cNvSpPr txBox="1"/>
          <p:nvPr/>
        </p:nvSpPr>
        <p:spPr>
          <a:xfrm>
            <a:off x="4381499" y="5896848"/>
            <a:ext cx="438808" cy="369332"/>
          </a:xfrm>
          <a:prstGeom prst="rect">
            <a:avLst/>
          </a:prstGeom>
          <a:noFill/>
        </p:spPr>
        <p:txBody>
          <a:bodyPr wrap="square" rtlCol="0">
            <a:spAutoFit/>
          </a:bodyPr>
          <a:lstStyle/>
          <a:p>
            <a:r>
              <a:rPr lang="en-US" dirty="0"/>
              <a:t>6</a:t>
            </a:r>
          </a:p>
        </p:txBody>
      </p:sp>
      <p:sp>
        <p:nvSpPr>
          <p:cNvPr id="17" name="TextBox 16"/>
          <p:cNvSpPr txBox="1"/>
          <p:nvPr/>
        </p:nvSpPr>
        <p:spPr>
          <a:xfrm>
            <a:off x="5238091" y="5178782"/>
            <a:ext cx="438808" cy="369332"/>
          </a:xfrm>
          <a:prstGeom prst="rect">
            <a:avLst/>
          </a:prstGeom>
          <a:noFill/>
        </p:spPr>
        <p:txBody>
          <a:bodyPr wrap="square" rtlCol="0">
            <a:spAutoFit/>
          </a:bodyPr>
          <a:lstStyle/>
          <a:p>
            <a:r>
              <a:rPr lang="en-US" dirty="0"/>
              <a:t>7</a:t>
            </a:r>
          </a:p>
        </p:txBody>
      </p:sp>
      <p:cxnSp>
        <p:nvCxnSpPr>
          <p:cNvPr id="18" name="Straight Arrow Connector 17"/>
          <p:cNvCxnSpPr>
            <a:stCxn id="13" idx="3"/>
            <a:endCxn id="15" idx="7"/>
          </p:cNvCxnSpPr>
          <p:nvPr/>
        </p:nvCxnSpPr>
        <p:spPr>
          <a:xfrm flipH="1">
            <a:off x="5206625" y="5077840"/>
            <a:ext cx="711948" cy="7881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04284" y="589684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0" name="TextBox 19"/>
          <p:cNvSpPr txBox="1"/>
          <p:nvPr/>
        </p:nvSpPr>
        <p:spPr>
          <a:xfrm>
            <a:off x="7143091" y="5712182"/>
            <a:ext cx="438808" cy="369332"/>
          </a:xfrm>
          <a:prstGeom prst="rect">
            <a:avLst/>
          </a:prstGeom>
          <a:noFill/>
        </p:spPr>
        <p:txBody>
          <a:bodyPr wrap="square" rtlCol="0">
            <a:spAutoFit/>
          </a:bodyPr>
          <a:lstStyle/>
          <a:p>
            <a:r>
              <a:rPr lang="en-US" dirty="0"/>
              <a:t>8</a:t>
            </a:r>
          </a:p>
        </p:txBody>
      </p:sp>
      <p:cxnSp>
        <p:nvCxnSpPr>
          <p:cNvPr id="23" name="Straight Arrow Connector 22"/>
          <p:cNvCxnSpPr/>
          <p:nvPr/>
        </p:nvCxnSpPr>
        <p:spPr>
          <a:xfrm>
            <a:off x="6349626" y="5097032"/>
            <a:ext cx="443933" cy="90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57899" y="5483582"/>
            <a:ext cx="438808" cy="369332"/>
          </a:xfrm>
          <a:prstGeom prst="rect">
            <a:avLst/>
          </a:prstGeom>
          <a:noFill/>
        </p:spPr>
        <p:txBody>
          <a:bodyPr wrap="square" rtlCol="0">
            <a:spAutoFit/>
          </a:bodyPr>
          <a:lstStyle/>
          <a:p>
            <a:r>
              <a:rPr lang="en-US" dirty="0"/>
              <a:t>13</a:t>
            </a:r>
          </a:p>
        </p:txBody>
      </p:sp>
      <p:sp>
        <p:nvSpPr>
          <p:cNvPr id="25" name="Oval 24"/>
          <p:cNvSpPr/>
          <p:nvPr/>
        </p:nvSpPr>
        <p:spPr>
          <a:xfrm>
            <a:off x="3239188" y="559204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6" name="TextBox 25"/>
          <p:cNvSpPr txBox="1"/>
          <p:nvPr/>
        </p:nvSpPr>
        <p:spPr>
          <a:xfrm>
            <a:off x="2857499" y="5712182"/>
            <a:ext cx="438808" cy="369332"/>
          </a:xfrm>
          <a:prstGeom prst="rect">
            <a:avLst/>
          </a:prstGeom>
          <a:noFill/>
        </p:spPr>
        <p:txBody>
          <a:bodyPr wrap="square" rtlCol="0">
            <a:spAutoFit/>
          </a:bodyPr>
          <a:lstStyle/>
          <a:p>
            <a:r>
              <a:rPr lang="en-US" dirty="0"/>
              <a:t>15</a:t>
            </a:r>
          </a:p>
        </p:txBody>
      </p:sp>
      <p:cxnSp>
        <p:nvCxnSpPr>
          <p:cNvPr id="27" name="Straight Arrow Connector 26"/>
          <p:cNvCxnSpPr>
            <a:stCxn id="13" idx="2"/>
            <a:endCxn id="25" idx="7"/>
          </p:cNvCxnSpPr>
          <p:nvPr/>
        </p:nvCxnSpPr>
        <p:spPr>
          <a:xfrm flipH="1">
            <a:off x="3759515" y="4862314"/>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04691" y="4938514"/>
            <a:ext cx="438808" cy="369332"/>
          </a:xfrm>
          <a:prstGeom prst="rect">
            <a:avLst/>
          </a:prstGeom>
          <a:noFill/>
        </p:spPr>
        <p:txBody>
          <a:bodyPr wrap="square" rtlCol="0">
            <a:spAutoFit/>
          </a:bodyPr>
          <a:lstStyle/>
          <a:p>
            <a:r>
              <a:rPr lang="en-US" dirty="0"/>
              <a:t>9</a:t>
            </a:r>
          </a:p>
        </p:txBody>
      </p:sp>
      <p:sp>
        <p:nvSpPr>
          <p:cNvPr id="29" name="Oval 28"/>
          <p:cNvSpPr/>
          <p:nvPr/>
        </p:nvSpPr>
        <p:spPr>
          <a:xfrm>
            <a:off x="7988358" y="478009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30" name="TextBox 29"/>
          <p:cNvSpPr txBox="1"/>
          <p:nvPr/>
        </p:nvSpPr>
        <p:spPr>
          <a:xfrm>
            <a:off x="8427165" y="4595426"/>
            <a:ext cx="438808" cy="369332"/>
          </a:xfrm>
          <a:prstGeom prst="rect">
            <a:avLst/>
          </a:prstGeom>
          <a:noFill/>
        </p:spPr>
        <p:txBody>
          <a:bodyPr wrap="square" rtlCol="0">
            <a:spAutoFit/>
          </a:bodyPr>
          <a:lstStyle/>
          <a:p>
            <a:r>
              <a:rPr lang="en-US" dirty="0"/>
              <a:t>7</a:t>
            </a:r>
          </a:p>
        </p:txBody>
      </p:sp>
      <p:cxnSp>
        <p:nvCxnSpPr>
          <p:cNvPr id="31" name="Straight Arrow Connector 30"/>
          <p:cNvCxnSpPr>
            <a:stCxn id="13" idx="6"/>
            <a:endCxn id="29" idx="2"/>
          </p:cNvCxnSpPr>
          <p:nvPr/>
        </p:nvCxnSpPr>
        <p:spPr>
          <a:xfrm>
            <a:off x="6438900" y="4862314"/>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404E76C4-6752-4A98-AA34-F785B988B251}" type="slidenum">
              <a:rPr lang="en-US" smtClean="0"/>
              <a:t>26</a:t>
            </a:fld>
            <a:endParaRPr lang="en-US"/>
          </a:p>
        </p:txBody>
      </p:sp>
    </p:spTree>
    <p:extLst>
      <p:ext uri="{BB962C8B-B14F-4D97-AF65-F5344CB8AC3E}">
        <p14:creationId xmlns:p14="http://schemas.microsoft.com/office/powerpoint/2010/main" val="672504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843" y="-65204"/>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2"/>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143764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3</a:t>
                      </a:r>
                    </a:p>
                  </a:txBody>
                  <a:tcPr anchor="ctr"/>
                </a:tc>
                <a:tc>
                  <a:txBody>
                    <a:bodyPr/>
                    <a:lstStyle/>
                    <a:p>
                      <a:pPr algn="l"/>
                      <a:r>
                        <a:rPr lang="en-US" sz="1600" u="sng" dirty="0">
                          <a:latin typeface="Times New Roman" panose="02020603050405020304" pitchFamily="18" charset="0"/>
                          <a:cs typeface="Times New Roman" panose="02020603050405020304" pitchFamily="18" charset="0"/>
                        </a:rPr>
                        <a:t>D (f=13)</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E (f=21) </a:t>
                      </a:r>
                    </a:p>
                    <a:p>
                      <a:pPr algn="l"/>
                      <a:r>
                        <a:rPr lang="en-US" sz="1600" dirty="0">
                          <a:latin typeface="Times New Roman" panose="02020603050405020304" pitchFamily="18" charset="0"/>
                          <a:cs typeface="Times New Roman" panose="02020603050405020304" pitchFamily="18" charset="0"/>
                        </a:rPr>
                        <a:t>C</a:t>
                      </a:r>
                      <a:r>
                        <a:rPr lang="en-US" sz="1600" baseline="0" dirty="0">
                          <a:latin typeface="Times New Roman" panose="02020603050405020304" pitchFamily="18" charset="0"/>
                          <a:cs typeface="Times New Roman" panose="02020603050405020304" pitchFamily="18" charset="0"/>
                        </a:rPr>
                        <a:t> (f=24)</a:t>
                      </a:r>
                      <a:r>
                        <a:rPr lang="en-US" sz="1600" dirty="0">
                          <a:latin typeface="Times New Roman" panose="02020603050405020304" pitchFamily="18" charset="0"/>
                          <a:cs typeface="Times New Roman" panose="02020603050405020304" pitchFamily="18" charset="0"/>
                        </a:rPr>
                        <a:t> </a:t>
                      </a:r>
                    </a:p>
                    <a:p>
                      <a:pPr algn="l"/>
                      <a:r>
                        <a:rPr lang="en-US" sz="1600" dirty="0">
                          <a:latin typeface="Times New Roman" panose="02020603050405020304" pitchFamily="18" charset="0"/>
                          <a:cs typeface="Times New Roman" panose="02020603050405020304" pitchFamily="18" charset="0"/>
                        </a:rPr>
                        <a:t>F (f=27)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a:t>
                      </a:r>
                    </a:p>
                  </a:txBody>
                  <a:tcPr anchor="ctr"/>
                </a:tc>
                <a:tc>
                  <a:txBody>
                    <a:bodyPr/>
                    <a:lstStyle/>
                    <a:p>
                      <a:pPr algn="l"/>
                      <a:r>
                        <a:rPr lang="en-US" sz="16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D</a:t>
                      </a:r>
                    </a:p>
                  </a:txBody>
                  <a:tcPr anchor="ctr"/>
                </a:tc>
                <a:tc>
                  <a:txBody>
                    <a:bodyPr/>
                    <a:lstStyle/>
                    <a:p>
                      <a:pPr algn="l"/>
                      <a:r>
                        <a:rPr lang="en-US" sz="1600" dirty="0">
                          <a:solidFill>
                            <a:srgbClr val="FF0000"/>
                          </a:solidFill>
                          <a:latin typeface="Times New Roman" panose="02020603050405020304" pitchFamily="18" charset="0"/>
                          <a:cs typeface="Times New Roman" panose="02020603050405020304" pitchFamily="18" charset="0"/>
                        </a:rPr>
                        <a:t>E (</a:t>
                      </a:r>
                      <a:r>
                        <a:rPr lang="en-US" sz="1600" baseline="0" dirty="0" err="1">
                          <a:solidFill>
                            <a:srgbClr val="FF0000"/>
                          </a:solidFill>
                          <a:latin typeface="Times New Roman" panose="02020603050405020304" pitchFamily="18" charset="0"/>
                          <a:cs typeface="Times New Roman" panose="02020603050405020304" pitchFamily="18" charset="0"/>
                        </a:rPr>
                        <a:t>g</a:t>
                      </a:r>
                      <a:r>
                        <a:rPr lang="en-US" sz="1600" baseline="-25000" dirty="0" err="1">
                          <a:solidFill>
                            <a:srgbClr val="FF0000"/>
                          </a:solidFill>
                          <a:latin typeface="Times New Roman" panose="02020603050405020304" pitchFamily="18" charset="0"/>
                          <a:cs typeface="Times New Roman" panose="02020603050405020304" pitchFamily="18" charset="0"/>
                        </a:rPr>
                        <a:t>E</a:t>
                      </a:r>
                      <a:r>
                        <a:rPr lang="en-US" sz="1600" baseline="0" dirty="0">
                          <a:solidFill>
                            <a:srgbClr val="FF0000"/>
                          </a:solidFill>
                          <a:latin typeface="Times New Roman" panose="02020603050405020304" pitchFamily="18" charset="0"/>
                          <a:cs typeface="Times New Roman" panose="02020603050405020304" pitchFamily="18" charset="0"/>
                        </a:rPr>
                        <a:t>=</a:t>
                      </a:r>
                      <a:r>
                        <a:rPr lang="en-US" sz="1600" baseline="0" dirty="0" err="1">
                          <a:solidFill>
                            <a:srgbClr val="FF0000"/>
                          </a:solidFill>
                          <a:latin typeface="Times New Roman" panose="02020603050405020304" pitchFamily="18" charset="0"/>
                          <a:cs typeface="Times New Roman" panose="02020603050405020304" pitchFamily="18" charset="0"/>
                        </a:rPr>
                        <a:t>g</a:t>
                      </a:r>
                      <a:r>
                        <a:rPr lang="en-US" sz="1600" baseline="-25000" dirty="0" err="1">
                          <a:solidFill>
                            <a:srgbClr val="FF0000"/>
                          </a:solidFill>
                          <a:latin typeface="Times New Roman" panose="02020603050405020304" pitchFamily="18" charset="0"/>
                          <a:cs typeface="Times New Roman" panose="02020603050405020304" pitchFamily="18" charset="0"/>
                        </a:rPr>
                        <a:t>D</a:t>
                      </a:r>
                      <a:r>
                        <a:rPr lang="en-US" sz="1600" baseline="0" dirty="0" err="1">
                          <a:solidFill>
                            <a:srgbClr val="FF0000"/>
                          </a:solidFill>
                          <a:latin typeface="Times New Roman" panose="02020603050405020304" pitchFamily="18" charset="0"/>
                          <a:cs typeface="Times New Roman" panose="02020603050405020304" pitchFamily="18" charset="0"/>
                        </a:rPr>
                        <a:t>+kc</a:t>
                      </a:r>
                      <a:r>
                        <a:rPr lang="en-US" sz="1600" baseline="0" dirty="0">
                          <a:solidFill>
                            <a:srgbClr val="FF0000"/>
                          </a:solidFill>
                          <a:latin typeface="Times New Roman" panose="02020603050405020304" pitchFamily="18" charset="0"/>
                          <a:cs typeface="Times New Roman" panose="02020603050405020304" pitchFamily="18" charset="0"/>
                        </a:rPr>
                        <a:t>(D,E)=7+4</a:t>
                      </a:r>
                      <a:r>
                        <a:rPr lang="en-US" sz="1600" dirty="0">
                          <a:solidFill>
                            <a:srgbClr val="FF0000"/>
                          </a:solidFill>
                          <a:latin typeface="Times New Roman" panose="02020603050405020304" pitchFamily="18" charset="0"/>
                          <a:cs typeface="Times New Roman" panose="02020603050405020304" pitchFamily="18" charset="0"/>
                        </a:rPr>
                        <a:t>,</a:t>
                      </a:r>
                      <a:r>
                        <a:rPr lang="en-US" sz="1600" baseline="0" dirty="0">
                          <a:solidFill>
                            <a:srgbClr val="FF0000"/>
                          </a:solidFill>
                          <a:latin typeface="Times New Roman" panose="02020603050405020304" pitchFamily="18" charset="0"/>
                          <a:cs typeface="Times New Roman" panose="02020603050405020304" pitchFamily="18" charset="0"/>
                        </a:rPr>
                        <a:t> </a:t>
                      </a:r>
                      <a:r>
                        <a:rPr lang="en-US" sz="1600" baseline="0" dirty="0" err="1">
                          <a:solidFill>
                            <a:srgbClr val="FF0000"/>
                          </a:solidFill>
                          <a:latin typeface="Times New Roman" panose="02020603050405020304" pitchFamily="18" charset="0"/>
                          <a:cs typeface="Times New Roman" panose="02020603050405020304" pitchFamily="18" charset="0"/>
                        </a:rPr>
                        <a:t>h</a:t>
                      </a:r>
                      <a:r>
                        <a:rPr lang="en-US" sz="1600" baseline="-25000" dirty="0" err="1">
                          <a:solidFill>
                            <a:srgbClr val="FF0000"/>
                          </a:solidFill>
                          <a:latin typeface="Times New Roman" panose="02020603050405020304" pitchFamily="18" charset="0"/>
                          <a:cs typeface="Times New Roman" panose="02020603050405020304" pitchFamily="18" charset="0"/>
                        </a:rPr>
                        <a:t>E</a:t>
                      </a:r>
                      <a:r>
                        <a:rPr lang="en-US" sz="1600" baseline="0" dirty="0">
                          <a:solidFill>
                            <a:srgbClr val="FF0000"/>
                          </a:solidFill>
                          <a:latin typeface="Times New Roman" panose="02020603050405020304" pitchFamily="18" charset="0"/>
                          <a:cs typeface="Times New Roman" panose="02020603050405020304" pitchFamily="18" charset="0"/>
                        </a:rPr>
                        <a:t>=8, </a:t>
                      </a:r>
                      <a:r>
                        <a:rPr lang="en-US" sz="1600" baseline="0" dirty="0" err="1">
                          <a:solidFill>
                            <a:srgbClr val="FF0000"/>
                          </a:solidFill>
                          <a:latin typeface="Times New Roman" panose="02020603050405020304" pitchFamily="18" charset="0"/>
                          <a:cs typeface="Times New Roman" panose="02020603050405020304" pitchFamily="18" charset="0"/>
                        </a:rPr>
                        <a:t>f</a:t>
                      </a:r>
                      <a:r>
                        <a:rPr lang="en-US" sz="1600" baseline="-25000" dirty="0" err="1">
                          <a:solidFill>
                            <a:srgbClr val="FF0000"/>
                          </a:solidFill>
                          <a:latin typeface="Times New Roman" panose="02020603050405020304" pitchFamily="18" charset="0"/>
                          <a:cs typeface="Times New Roman" panose="02020603050405020304" pitchFamily="18" charset="0"/>
                        </a:rPr>
                        <a:t>E</a:t>
                      </a:r>
                      <a:r>
                        <a:rPr lang="en-US" sz="1600" baseline="0" dirty="0">
                          <a:solidFill>
                            <a:srgbClr val="FF0000"/>
                          </a:solidFill>
                          <a:latin typeface="Times New Roman" panose="02020603050405020304" pitchFamily="18" charset="0"/>
                          <a:cs typeface="Times New Roman" panose="02020603050405020304" pitchFamily="18" charset="0"/>
                        </a:rPr>
                        <a:t>=19</a:t>
                      </a:r>
                      <a:r>
                        <a:rPr lang="en-US" sz="1600" dirty="0">
                          <a:solidFill>
                            <a:srgbClr val="FF0000"/>
                          </a:solidFill>
                          <a:latin typeface="Times New Roman" panose="02020603050405020304" pitchFamily="18" charset="0"/>
                          <a:cs typeface="Times New Roman" panose="02020603050405020304" pitchFamily="18" charset="0"/>
                        </a:rPr>
                        <a:t>)</a:t>
                      </a:r>
                    </a:p>
                    <a:p>
                      <a:pPr algn="l"/>
                      <a:r>
                        <a:rPr lang="en-US" sz="1600" dirty="0">
                          <a:latin typeface="Times New Roman" panose="02020603050405020304" pitchFamily="18" charset="0"/>
                          <a:cs typeface="Times New Roman" panose="02020603050405020304" pitchFamily="18" charset="0"/>
                        </a:rPr>
                        <a:t>H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H</a:t>
                      </a:r>
                      <a:r>
                        <a:rPr lang="en-US" sz="1600" baseline="0" dirty="0">
                          <a:latin typeface="Times New Roman" panose="02020603050405020304" pitchFamily="18" charset="0"/>
                          <a:cs typeface="Times New Roman" panose="02020603050405020304" pitchFamily="18" charset="0"/>
                        </a:rPr>
                        <a:t>=</a:t>
                      </a:r>
                      <a:r>
                        <a:rPr lang="en-US" sz="1600" baseline="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D</a:t>
                      </a:r>
                      <a:r>
                        <a:rPr lang="en-US" sz="1600" baseline="0" dirty="0" err="1">
                          <a:latin typeface="Times New Roman" panose="02020603050405020304" pitchFamily="18" charset="0"/>
                          <a:cs typeface="Times New Roman" panose="02020603050405020304" pitchFamily="18" charset="0"/>
                        </a:rPr>
                        <a:t>+kc</a:t>
                      </a:r>
                      <a:r>
                        <a:rPr lang="en-US" sz="1600" baseline="0" dirty="0">
                          <a:latin typeface="Times New Roman" panose="02020603050405020304" pitchFamily="18" charset="0"/>
                          <a:cs typeface="Times New Roman" panose="02020603050405020304" pitchFamily="18" charset="0"/>
                        </a:rPr>
                        <a:t>(D,H)=7+8, </a:t>
                      </a:r>
                      <a:r>
                        <a:rPr lang="en-US" sz="1600" baseline="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H</a:t>
                      </a:r>
                      <a:r>
                        <a:rPr lang="en-US" sz="1600" baseline="0" dirty="0">
                          <a:latin typeface="Times New Roman" panose="02020603050405020304" pitchFamily="18" charset="0"/>
                          <a:cs typeface="Times New Roman" panose="02020603050405020304" pitchFamily="18" charset="0"/>
                        </a:rPr>
                        <a:t>=10, </a:t>
                      </a:r>
                      <a:r>
                        <a:rPr lang="en-US" sz="1600" baseline="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H</a:t>
                      </a:r>
                      <a:r>
                        <a:rPr lang="en-US" sz="1600" baseline="0" dirty="0">
                          <a:latin typeface="Times New Roman" panose="02020603050405020304" pitchFamily="18" charset="0"/>
                          <a:cs typeface="Times New Roman" panose="02020603050405020304" pitchFamily="18" charset="0"/>
                        </a:rPr>
                        <a:t>=25</a:t>
                      </a:r>
                      <a:r>
                        <a:rPr lang="en-US" sz="1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3"/>
                  </a:ext>
                </a:extLst>
              </a:tr>
            </a:tbl>
          </a:graphicData>
        </a:graphic>
      </p:graphicFrame>
      <p:sp>
        <p:nvSpPr>
          <p:cNvPr id="8" name="Line Callout 2 7"/>
          <p:cNvSpPr/>
          <p:nvPr/>
        </p:nvSpPr>
        <p:spPr>
          <a:xfrm>
            <a:off x="10538312" y="1447800"/>
            <a:ext cx="1447800" cy="838200"/>
          </a:xfrm>
          <a:prstGeom prst="borderCallout2">
            <a:avLst>
              <a:gd name="adj1" fmla="val 39824"/>
              <a:gd name="adj2" fmla="val 8174"/>
              <a:gd name="adj3" fmla="val 59659"/>
              <a:gd name="adj4" fmla="val -23843"/>
              <a:gd name="adj5" fmla="val 166836"/>
              <a:gd name="adj6" fmla="val -44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Open: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E</a:t>
            </a:r>
            <a:endParaRPr lang="en-US" sz="1600" baseline="-25000" dirty="0">
              <a:latin typeface="Times New Roman" panose="02020603050405020304" pitchFamily="18" charset="0"/>
              <a:cs typeface="Times New Roman" panose="02020603050405020304" pitchFamily="18" charset="0"/>
            </a:endParaRPr>
          </a:p>
        </p:txBody>
      </p:sp>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13" name="Oval 12"/>
          <p:cNvSpPr/>
          <p:nvPr/>
        </p:nvSpPr>
        <p:spPr>
          <a:xfrm>
            <a:off x="5524499" y="3952240"/>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4" name="TextBox 13"/>
          <p:cNvSpPr txBox="1"/>
          <p:nvPr/>
        </p:nvSpPr>
        <p:spPr>
          <a:xfrm>
            <a:off x="6012487" y="3848822"/>
            <a:ext cx="438808" cy="369332"/>
          </a:xfrm>
          <a:prstGeom prst="rect">
            <a:avLst/>
          </a:prstGeom>
          <a:noFill/>
        </p:spPr>
        <p:txBody>
          <a:bodyPr wrap="square" rtlCol="0">
            <a:spAutoFit/>
          </a:bodyPr>
          <a:lstStyle/>
          <a:p>
            <a:r>
              <a:rPr lang="en-US" dirty="0"/>
              <a:t>14</a:t>
            </a:r>
          </a:p>
        </p:txBody>
      </p:sp>
      <p:sp>
        <p:nvSpPr>
          <p:cNvPr id="15" name="Oval 14"/>
          <p:cNvSpPr/>
          <p:nvPr/>
        </p:nvSpPr>
        <p:spPr>
          <a:xfrm>
            <a:off x="4381499" y="5171440"/>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6" name="TextBox 15"/>
          <p:cNvSpPr txBox="1"/>
          <p:nvPr/>
        </p:nvSpPr>
        <p:spPr>
          <a:xfrm>
            <a:off x="4076699" y="5291574"/>
            <a:ext cx="438808" cy="369332"/>
          </a:xfrm>
          <a:prstGeom prst="rect">
            <a:avLst/>
          </a:prstGeom>
          <a:noFill/>
        </p:spPr>
        <p:txBody>
          <a:bodyPr wrap="square" rtlCol="0">
            <a:spAutoFit/>
          </a:bodyPr>
          <a:lstStyle/>
          <a:p>
            <a:r>
              <a:rPr lang="en-US" dirty="0"/>
              <a:t>6</a:t>
            </a:r>
          </a:p>
        </p:txBody>
      </p:sp>
      <p:sp>
        <p:nvSpPr>
          <p:cNvPr id="17" name="TextBox 16"/>
          <p:cNvSpPr txBox="1"/>
          <p:nvPr/>
        </p:nvSpPr>
        <p:spPr>
          <a:xfrm>
            <a:off x="4933291" y="4573508"/>
            <a:ext cx="438808" cy="369332"/>
          </a:xfrm>
          <a:prstGeom prst="rect">
            <a:avLst/>
          </a:prstGeom>
          <a:noFill/>
        </p:spPr>
        <p:txBody>
          <a:bodyPr wrap="square" rtlCol="0">
            <a:spAutoFit/>
          </a:bodyPr>
          <a:lstStyle/>
          <a:p>
            <a:r>
              <a:rPr lang="en-US" dirty="0"/>
              <a:t>7</a:t>
            </a:r>
          </a:p>
        </p:txBody>
      </p:sp>
      <p:cxnSp>
        <p:nvCxnSpPr>
          <p:cNvPr id="18" name="Straight Arrow Connector 17"/>
          <p:cNvCxnSpPr>
            <a:stCxn id="13" idx="3"/>
            <a:endCxn id="15" idx="7"/>
          </p:cNvCxnSpPr>
          <p:nvPr/>
        </p:nvCxnSpPr>
        <p:spPr>
          <a:xfrm flipH="1">
            <a:off x="4901825" y="4472566"/>
            <a:ext cx="711948" cy="78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399484" y="529157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0" name="TextBox 19"/>
          <p:cNvSpPr txBox="1"/>
          <p:nvPr/>
        </p:nvSpPr>
        <p:spPr>
          <a:xfrm>
            <a:off x="6838291" y="5106908"/>
            <a:ext cx="438808" cy="369332"/>
          </a:xfrm>
          <a:prstGeom prst="rect">
            <a:avLst/>
          </a:prstGeom>
          <a:noFill/>
        </p:spPr>
        <p:txBody>
          <a:bodyPr wrap="square" rtlCol="0">
            <a:spAutoFit/>
          </a:bodyPr>
          <a:lstStyle/>
          <a:p>
            <a:r>
              <a:rPr lang="en-US" dirty="0"/>
              <a:t>8</a:t>
            </a:r>
          </a:p>
        </p:txBody>
      </p:sp>
      <p:cxnSp>
        <p:nvCxnSpPr>
          <p:cNvPr id="21" name="Straight Arrow Connector 20"/>
          <p:cNvCxnSpPr>
            <a:stCxn id="15" idx="6"/>
            <a:endCxn id="19" idx="2"/>
          </p:cNvCxnSpPr>
          <p:nvPr/>
        </p:nvCxnSpPr>
        <p:spPr>
          <a:xfrm>
            <a:off x="4991100" y="5476240"/>
            <a:ext cx="1408385" cy="12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17239" y="5199991"/>
            <a:ext cx="438808" cy="369332"/>
          </a:xfrm>
          <a:prstGeom prst="rect">
            <a:avLst/>
          </a:prstGeom>
          <a:noFill/>
        </p:spPr>
        <p:txBody>
          <a:bodyPr wrap="square" rtlCol="0">
            <a:spAutoFit/>
          </a:bodyPr>
          <a:lstStyle/>
          <a:p>
            <a:r>
              <a:rPr lang="en-US" dirty="0"/>
              <a:t>4</a:t>
            </a:r>
          </a:p>
        </p:txBody>
      </p:sp>
      <p:cxnSp>
        <p:nvCxnSpPr>
          <p:cNvPr id="23" name="Straight Arrow Connector 22"/>
          <p:cNvCxnSpPr/>
          <p:nvPr/>
        </p:nvCxnSpPr>
        <p:spPr>
          <a:xfrm>
            <a:off x="6044826" y="4491758"/>
            <a:ext cx="443933" cy="90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53099" y="4878308"/>
            <a:ext cx="438808" cy="369332"/>
          </a:xfrm>
          <a:prstGeom prst="rect">
            <a:avLst/>
          </a:prstGeom>
          <a:noFill/>
        </p:spPr>
        <p:txBody>
          <a:bodyPr wrap="square" rtlCol="0">
            <a:spAutoFit/>
          </a:bodyPr>
          <a:lstStyle/>
          <a:p>
            <a:r>
              <a:rPr lang="en-US" dirty="0"/>
              <a:t>13</a:t>
            </a:r>
          </a:p>
        </p:txBody>
      </p:sp>
      <p:sp>
        <p:nvSpPr>
          <p:cNvPr id="25" name="Oval 24"/>
          <p:cNvSpPr/>
          <p:nvPr/>
        </p:nvSpPr>
        <p:spPr>
          <a:xfrm>
            <a:off x="2934388" y="4986774"/>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6" name="TextBox 25"/>
          <p:cNvSpPr txBox="1"/>
          <p:nvPr/>
        </p:nvSpPr>
        <p:spPr>
          <a:xfrm>
            <a:off x="2552699" y="5106908"/>
            <a:ext cx="438808" cy="369332"/>
          </a:xfrm>
          <a:prstGeom prst="rect">
            <a:avLst/>
          </a:prstGeom>
          <a:noFill/>
        </p:spPr>
        <p:txBody>
          <a:bodyPr wrap="square" rtlCol="0">
            <a:spAutoFit/>
          </a:bodyPr>
          <a:lstStyle/>
          <a:p>
            <a:r>
              <a:rPr lang="en-US" dirty="0"/>
              <a:t>15</a:t>
            </a:r>
          </a:p>
        </p:txBody>
      </p:sp>
      <p:cxnSp>
        <p:nvCxnSpPr>
          <p:cNvPr id="27" name="Straight Arrow Connector 26"/>
          <p:cNvCxnSpPr>
            <a:stCxn id="13" idx="2"/>
            <a:endCxn id="25" idx="7"/>
          </p:cNvCxnSpPr>
          <p:nvPr/>
        </p:nvCxnSpPr>
        <p:spPr>
          <a:xfrm flipH="1">
            <a:off x="3454715" y="4257040"/>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99891" y="4333240"/>
            <a:ext cx="438808" cy="369332"/>
          </a:xfrm>
          <a:prstGeom prst="rect">
            <a:avLst/>
          </a:prstGeom>
          <a:noFill/>
        </p:spPr>
        <p:txBody>
          <a:bodyPr wrap="square" rtlCol="0">
            <a:spAutoFit/>
          </a:bodyPr>
          <a:lstStyle/>
          <a:p>
            <a:r>
              <a:rPr lang="en-US" dirty="0"/>
              <a:t>9</a:t>
            </a:r>
          </a:p>
        </p:txBody>
      </p:sp>
      <p:sp>
        <p:nvSpPr>
          <p:cNvPr id="29" name="Oval 28"/>
          <p:cNvSpPr/>
          <p:nvPr/>
        </p:nvSpPr>
        <p:spPr>
          <a:xfrm>
            <a:off x="7683558" y="417481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30" name="TextBox 29"/>
          <p:cNvSpPr txBox="1"/>
          <p:nvPr/>
        </p:nvSpPr>
        <p:spPr>
          <a:xfrm>
            <a:off x="8122365" y="3990152"/>
            <a:ext cx="438808" cy="369332"/>
          </a:xfrm>
          <a:prstGeom prst="rect">
            <a:avLst/>
          </a:prstGeom>
          <a:noFill/>
        </p:spPr>
        <p:txBody>
          <a:bodyPr wrap="square" rtlCol="0">
            <a:spAutoFit/>
          </a:bodyPr>
          <a:lstStyle/>
          <a:p>
            <a:r>
              <a:rPr lang="en-US" dirty="0"/>
              <a:t>7</a:t>
            </a:r>
          </a:p>
        </p:txBody>
      </p:sp>
      <p:cxnSp>
        <p:nvCxnSpPr>
          <p:cNvPr id="31" name="Straight Arrow Connector 30"/>
          <p:cNvCxnSpPr>
            <a:stCxn id="13" idx="6"/>
            <a:endCxn id="29" idx="2"/>
          </p:cNvCxnSpPr>
          <p:nvPr/>
        </p:nvCxnSpPr>
        <p:spPr>
          <a:xfrm>
            <a:off x="6134100" y="4257040"/>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19499" y="613275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3" name="TextBox 32"/>
          <p:cNvSpPr txBox="1"/>
          <p:nvPr/>
        </p:nvSpPr>
        <p:spPr>
          <a:xfrm>
            <a:off x="3238499" y="6252886"/>
            <a:ext cx="438808" cy="369332"/>
          </a:xfrm>
          <a:prstGeom prst="rect">
            <a:avLst/>
          </a:prstGeom>
          <a:noFill/>
        </p:spPr>
        <p:txBody>
          <a:bodyPr wrap="square" rtlCol="0">
            <a:spAutoFit/>
          </a:bodyPr>
          <a:lstStyle/>
          <a:p>
            <a:r>
              <a:rPr lang="en-US" dirty="0"/>
              <a:t>10</a:t>
            </a:r>
          </a:p>
        </p:txBody>
      </p:sp>
      <p:cxnSp>
        <p:nvCxnSpPr>
          <p:cNvPr id="34" name="Straight Arrow Connector 33"/>
          <p:cNvCxnSpPr>
            <a:stCxn id="15" idx="3"/>
            <a:endCxn id="32" idx="7"/>
          </p:cNvCxnSpPr>
          <p:nvPr/>
        </p:nvCxnSpPr>
        <p:spPr>
          <a:xfrm flipH="1">
            <a:off x="4139825" y="5691766"/>
            <a:ext cx="330948" cy="5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71762" y="5836642"/>
            <a:ext cx="438808" cy="369332"/>
          </a:xfrm>
          <a:prstGeom prst="rect">
            <a:avLst/>
          </a:prstGeom>
          <a:noFill/>
        </p:spPr>
        <p:txBody>
          <a:bodyPr wrap="square" rtlCol="0">
            <a:spAutoFit/>
          </a:bodyPr>
          <a:lstStyle/>
          <a:p>
            <a:r>
              <a:rPr lang="en-US" dirty="0"/>
              <a:t>8</a:t>
            </a:r>
          </a:p>
        </p:txBody>
      </p:sp>
      <p:sp>
        <p:nvSpPr>
          <p:cNvPr id="3" name="Multiply 2"/>
          <p:cNvSpPr/>
          <p:nvPr/>
        </p:nvSpPr>
        <p:spPr>
          <a:xfrm>
            <a:off x="5875852" y="4461461"/>
            <a:ext cx="555670" cy="6156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04E76C4-6752-4A98-AA34-F785B988B251}" type="slidenum">
              <a:rPr lang="en-US" smtClean="0"/>
              <a:t>27</a:t>
            </a:fld>
            <a:endParaRPr lang="en-US"/>
          </a:p>
        </p:txBody>
      </p:sp>
    </p:spTree>
    <p:extLst>
      <p:ext uri="{BB962C8B-B14F-4D97-AF65-F5344CB8AC3E}">
        <p14:creationId xmlns:p14="http://schemas.microsoft.com/office/powerpoint/2010/main" val="2359732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88" y="74540"/>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2"/>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94996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4</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u="sng"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 C,</a:t>
                      </a:r>
                      <a:r>
                        <a:rPr lang="en-US" sz="1600" baseline="0" dirty="0">
                          <a:latin typeface="Times New Roman" panose="02020603050405020304" pitchFamily="18" charset="0"/>
                          <a:cs typeface="Times New Roman" panose="02020603050405020304" pitchFamily="18" charset="0"/>
                        </a:rPr>
                        <a:t> H, F</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E</a:t>
                      </a:r>
                    </a:p>
                  </a:txBody>
                  <a:tcPr anchor="ctr"/>
                </a:tc>
                <a:tc>
                  <a:txBody>
                    <a:bodyPr/>
                    <a:lstStyle/>
                    <a:p>
                      <a:pPr algn="l"/>
                      <a:r>
                        <a:rPr lang="en-US" sz="16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E</a:t>
                      </a:r>
                    </a:p>
                  </a:txBody>
                  <a:tcPr anchor="ctr"/>
                </a:tc>
                <a:tc>
                  <a:txBody>
                    <a:bodyPr/>
                    <a:lstStyle/>
                    <a:p>
                      <a:pPr algn="l"/>
                      <a:r>
                        <a:rPr lang="en-US" sz="1600" dirty="0">
                          <a:latin typeface="Times New Roman" panose="02020603050405020304" pitchFamily="18" charset="0"/>
                          <a:cs typeface="Times New Roman" panose="02020603050405020304" pitchFamily="18" charset="0"/>
                        </a:rPr>
                        <a:t>I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E</a:t>
                      </a:r>
                      <a:r>
                        <a:rPr lang="en-US" sz="1600" dirty="0" err="1">
                          <a:latin typeface="Times New Roman" panose="02020603050405020304" pitchFamily="18" charset="0"/>
                          <a:cs typeface="Times New Roman" panose="02020603050405020304" pitchFamily="18" charset="0"/>
                        </a:rPr>
                        <a:t>+kc</a:t>
                      </a:r>
                      <a:r>
                        <a:rPr lang="en-US" sz="1600" dirty="0">
                          <a:latin typeface="Times New Roman" panose="02020603050405020304" pitchFamily="18" charset="0"/>
                          <a:cs typeface="Times New Roman" panose="02020603050405020304" pitchFamily="18" charset="0"/>
                        </a:rPr>
                        <a:t>(E,I)=11+3,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=18)</a:t>
                      </a:r>
                    </a:p>
                    <a:p>
                      <a:pPr algn="l"/>
                      <a:r>
                        <a:rPr lang="en-US" sz="1600" dirty="0">
                          <a:latin typeface="Times New Roman" panose="02020603050405020304" pitchFamily="18" charset="0"/>
                          <a:cs typeface="Times New Roman" panose="02020603050405020304" pitchFamily="18" charset="0"/>
                        </a:rPr>
                        <a:t>K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E</a:t>
                      </a:r>
                      <a:r>
                        <a:rPr lang="en-US" sz="1600" dirty="0" err="1">
                          <a:latin typeface="Times New Roman" panose="02020603050405020304" pitchFamily="18" charset="0"/>
                          <a:cs typeface="Times New Roman" panose="02020603050405020304" pitchFamily="18" charset="0"/>
                        </a:rPr>
                        <a:t>+kc</a:t>
                      </a:r>
                      <a:r>
                        <a:rPr lang="en-US" sz="1600" dirty="0">
                          <a:latin typeface="Times New Roman" panose="02020603050405020304" pitchFamily="18" charset="0"/>
                          <a:cs typeface="Times New Roman" panose="02020603050405020304" pitchFamily="18" charset="0"/>
                        </a:rPr>
                        <a:t>(E,K)=11+4,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xmlns="" val="10004"/>
                  </a:ext>
                </a:extLst>
              </a:tr>
            </a:tbl>
          </a:graphicData>
        </a:graphic>
      </p:graphicFrame>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13" name="Oval 12"/>
          <p:cNvSpPr/>
          <p:nvPr/>
        </p:nvSpPr>
        <p:spPr>
          <a:xfrm>
            <a:off x="5486400" y="353241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4" name="TextBox 13"/>
          <p:cNvSpPr txBox="1"/>
          <p:nvPr/>
        </p:nvSpPr>
        <p:spPr>
          <a:xfrm>
            <a:off x="5974388" y="3429000"/>
            <a:ext cx="438808" cy="369332"/>
          </a:xfrm>
          <a:prstGeom prst="rect">
            <a:avLst/>
          </a:prstGeom>
          <a:noFill/>
        </p:spPr>
        <p:txBody>
          <a:bodyPr wrap="square" rtlCol="0">
            <a:spAutoFit/>
          </a:bodyPr>
          <a:lstStyle/>
          <a:p>
            <a:r>
              <a:rPr lang="en-US" dirty="0"/>
              <a:t>14</a:t>
            </a:r>
          </a:p>
        </p:txBody>
      </p:sp>
      <p:sp>
        <p:nvSpPr>
          <p:cNvPr id="15" name="Oval 14"/>
          <p:cNvSpPr/>
          <p:nvPr/>
        </p:nvSpPr>
        <p:spPr>
          <a:xfrm>
            <a:off x="4343400" y="475161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6" name="TextBox 15"/>
          <p:cNvSpPr txBox="1"/>
          <p:nvPr/>
        </p:nvSpPr>
        <p:spPr>
          <a:xfrm>
            <a:off x="4038600" y="4871752"/>
            <a:ext cx="438808" cy="369332"/>
          </a:xfrm>
          <a:prstGeom prst="rect">
            <a:avLst/>
          </a:prstGeom>
          <a:noFill/>
        </p:spPr>
        <p:txBody>
          <a:bodyPr wrap="square" rtlCol="0">
            <a:spAutoFit/>
          </a:bodyPr>
          <a:lstStyle/>
          <a:p>
            <a:r>
              <a:rPr lang="en-US" dirty="0"/>
              <a:t>6</a:t>
            </a:r>
          </a:p>
        </p:txBody>
      </p:sp>
      <p:sp>
        <p:nvSpPr>
          <p:cNvPr id="17" name="TextBox 16"/>
          <p:cNvSpPr txBox="1"/>
          <p:nvPr/>
        </p:nvSpPr>
        <p:spPr>
          <a:xfrm>
            <a:off x="4895192" y="4153686"/>
            <a:ext cx="438808" cy="369332"/>
          </a:xfrm>
          <a:prstGeom prst="rect">
            <a:avLst/>
          </a:prstGeom>
          <a:noFill/>
        </p:spPr>
        <p:txBody>
          <a:bodyPr wrap="square" rtlCol="0">
            <a:spAutoFit/>
          </a:bodyPr>
          <a:lstStyle/>
          <a:p>
            <a:r>
              <a:rPr lang="en-US" dirty="0"/>
              <a:t>7</a:t>
            </a:r>
          </a:p>
        </p:txBody>
      </p:sp>
      <p:cxnSp>
        <p:nvCxnSpPr>
          <p:cNvPr id="18" name="Straight Arrow Connector 17"/>
          <p:cNvCxnSpPr>
            <a:stCxn id="13" idx="3"/>
            <a:endCxn id="15" idx="7"/>
          </p:cNvCxnSpPr>
          <p:nvPr/>
        </p:nvCxnSpPr>
        <p:spPr>
          <a:xfrm flipH="1">
            <a:off x="4863726" y="4052744"/>
            <a:ext cx="711948" cy="7881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361385" y="4871752"/>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0" name="TextBox 19"/>
          <p:cNvSpPr txBox="1"/>
          <p:nvPr/>
        </p:nvSpPr>
        <p:spPr>
          <a:xfrm>
            <a:off x="6800192" y="4687086"/>
            <a:ext cx="438808" cy="369332"/>
          </a:xfrm>
          <a:prstGeom prst="rect">
            <a:avLst/>
          </a:prstGeom>
          <a:noFill/>
        </p:spPr>
        <p:txBody>
          <a:bodyPr wrap="square" rtlCol="0">
            <a:spAutoFit/>
          </a:bodyPr>
          <a:lstStyle/>
          <a:p>
            <a:r>
              <a:rPr lang="en-US" dirty="0"/>
              <a:t>8</a:t>
            </a:r>
          </a:p>
        </p:txBody>
      </p:sp>
      <p:cxnSp>
        <p:nvCxnSpPr>
          <p:cNvPr id="21" name="Straight Arrow Connector 20"/>
          <p:cNvCxnSpPr>
            <a:stCxn id="15" idx="6"/>
            <a:endCxn id="19" idx="2"/>
          </p:cNvCxnSpPr>
          <p:nvPr/>
        </p:nvCxnSpPr>
        <p:spPr>
          <a:xfrm>
            <a:off x="4953001" y="5056418"/>
            <a:ext cx="1408385" cy="1201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79140" y="4780169"/>
            <a:ext cx="438808" cy="369332"/>
          </a:xfrm>
          <a:prstGeom prst="rect">
            <a:avLst/>
          </a:prstGeom>
          <a:noFill/>
          <a:ln>
            <a:noFill/>
          </a:ln>
        </p:spPr>
        <p:txBody>
          <a:bodyPr wrap="square" rtlCol="0">
            <a:spAutoFit/>
          </a:bodyPr>
          <a:lstStyle/>
          <a:p>
            <a:r>
              <a:rPr lang="en-US" dirty="0"/>
              <a:t>4</a:t>
            </a:r>
          </a:p>
        </p:txBody>
      </p:sp>
      <p:sp>
        <p:nvSpPr>
          <p:cNvPr id="25" name="Oval 24"/>
          <p:cNvSpPr/>
          <p:nvPr/>
        </p:nvSpPr>
        <p:spPr>
          <a:xfrm>
            <a:off x="2896289" y="456695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6" name="TextBox 25"/>
          <p:cNvSpPr txBox="1"/>
          <p:nvPr/>
        </p:nvSpPr>
        <p:spPr>
          <a:xfrm>
            <a:off x="2514600" y="4687086"/>
            <a:ext cx="438808" cy="369332"/>
          </a:xfrm>
          <a:prstGeom prst="rect">
            <a:avLst/>
          </a:prstGeom>
          <a:noFill/>
        </p:spPr>
        <p:txBody>
          <a:bodyPr wrap="square" rtlCol="0">
            <a:spAutoFit/>
          </a:bodyPr>
          <a:lstStyle/>
          <a:p>
            <a:r>
              <a:rPr lang="en-US" dirty="0"/>
              <a:t>15</a:t>
            </a:r>
          </a:p>
        </p:txBody>
      </p:sp>
      <p:cxnSp>
        <p:nvCxnSpPr>
          <p:cNvPr id="27" name="Straight Arrow Connector 26"/>
          <p:cNvCxnSpPr>
            <a:stCxn id="13" idx="2"/>
            <a:endCxn id="25" idx="7"/>
          </p:cNvCxnSpPr>
          <p:nvPr/>
        </p:nvCxnSpPr>
        <p:spPr>
          <a:xfrm flipH="1">
            <a:off x="3416616" y="3837218"/>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61792" y="3913418"/>
            <a:ext cx="438808" cy="369332"/>
          </a:xfrm>
          <a:prstGeom prst="rect">
            <a:avLst/>
          </a:prstGeom>
          <a:noFill/>
        </p:spPr>
        <p:txBody>
          <a:bodyPr wrap="square" rtlCol="0">
            <a:spAutoFit/>
          </a:bodyPr>
          <a:lstStyle/>
          <a:p>
            <a:r>
              <a:rPr lang="en-US" dirty="0"/>
              <a:t>9</a:t>
            </a:r>
          </a:p>
        </p:txBody>
      </p:sp>
      <p:sp>
        <p:nvSpPr>
          <p:cNvPr id="29" name="Oval 28"/>
          <p:cNvSpPr/>
          <p:nvPr/>
        </p:nvSpPr>
        <p:spPr>
          <a:xfrm>
            <a:off x="7645459" y="375499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30" name="TextBox 29"/>
          <p:cNvSpPr txBox="1"/>
          <p:nvPr/>
        </p:nvSpPr>
        <p:spPr>
          <a:xfrm>
            <a:off x="8084266" y="3570330"/>
            <a:ext cx="438808" cy="369332"/>
          </a:xfrm>
          <a:prstGeom prst="rect">
            <a:avLst/>
          </a:prstGeom>
          <a:noFill/>
        </p:spPr>
        <p:txBody>
          <a:bodyPr wrap="square" rtlCol="0">
            <a:spAutoFit/>
          </a:bodyPr>
          <a:lstStyle/>
          <a:p>
            <a:r>
              <a:rPr lang="en-US" dirty="0"/>
              <a:t>7</a:t>
            </a:r>
          </a:p>
        </p:txBody>
      </p:sp>
      <p:cxnSp>
        <p:nvCxnSpPr>
          <p:cNvPr id="31" name="Straight Arrow Connector 30"/>
          <p:cNvCxnSpPr>
            <a:stCxn id="13" idx="6"/>
            <a:endCxn id="29" idx="2"/>
          </p:cNvCxnSpPr>
          <p:nvPr/>
        </p:nvCxnSpPr>
        <p:spPr>
          <a:xfrm>
            <a:off x="6096001" y="3837218"/>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581400" y="571293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3" name="TextBox 32"/>
          <p:cNvSpPr txBox="1"/>
          <p:nvPr/>
        </p:nvSpPr>
        <p:spPr>
          <a:xfrm>
            <a:off x="3200400" y="5833064"/>
            <a:ext cx="438808" cy="369332"/>
          </a:xfrm>
          <a:prstGeom prst="rect">
            <a:avLst/>
          </a:prstGeom>
          <a:noFill/>
        </p:spPr>
        <p:txBody>
          <a:bodyPr wrap="square" rtlCol="0">
            <a:spAutoFit/>
          </a:bodyPr>
          <a:lstStyle/>
          <a:p>
            <a:r>
              <a:rPr lang="en-US" dirty="0"/>
              <a:t>10</a:t>
            </a:r>
          </a:p>
        </p:txBody>
      </p:sp>
      <p:cxnSp>
        <p:nvCxnSpPr>
          <p:cNvPr id="34" name="Straight Arrow Connector 33"/>
          <p:cNvCxnSpPr>
            <a:stCxn id="15" idx="3"/>
            <a:endCxn id="32" idx="7"/>
          </p:cNvCxnSpPr>
          <p:nvPr/>
        </p:nvCxnSpPr>
        <p:spPr>
          <a:xfrm flipH="1">
            <a:off x="4101726" y="5271944"/>
            <a:ext cx="330948" cy="5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33663" y="5416820"/>
            <a:ext cx="438808" cy="369332"/>
          </a:xfrm>
          <a:prstGeom prst="rect">
            <a:avLst/>
          </a:prstGeom>
          <a:noFill/>
        </p:spPr>
        <p:txBody>
          <a:bodyPr wrap="square" rtlCol="0">
            <a:spAutoFit/>
          </a:bodyPr>
          <a:lstStyle/>
          <a:p>
            <a:r>
              <a:rPr lang="en-US" dirty="0"/>
              <a:t>8</a:t>
            </a:r>
          </a:p>
        </p:txBody>
      </p:sp>
      <p:sp>
        <p:nvSpPr>
          <p:cNvPr id="36" name="Oval 35"/>
          <p:cNvSpPr/>
          <p:nvPr/>
        </p:nvSpPr>
        <p:spPr>
          <a:xfrm>
            <a:off x="5334000" y="566601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sp>
        <p:nvSpPr>
          <p:cNvPr id="37" name="TextBox 36"/>
          <p:cNvSpPr txBox="1"/>
          <p:nvPr/>
        </p:nvSpPr>
        <p:spPr>
          <a:xfrm>
            <a:off x="5047592" y="5786152"/>
            <a:ext cx="438808" cy="369332"/>
          </a:xfrm>
          <a:prstGeom prst="rect">
            <a:avLst/>
          </a:prstGeom>
          <a:noFill/>
        </p:spPr>
        <p:txBody>
          <a:bodyPr wrap="square" rtlCol="0">
            <a:spAutoFit/>
          </a:bodyPr>
          <a:lstStyle/>
          <a:p>
            <a:r>
              <a:rPr lang="en-US" dirty="0"/>
              <a:t>2</a:t>
            </a:r>
          </a:p>
        </p:txBody>
      </p:sp>
      <p:cxnSp>
        <p:nvCxnSpPr>
          <p:cNvPr id="38" name="Straight Arrow Connector 37"/>
          <p:cNvCxnSpPr>
            <a:stCxn id="19" idx="3"/>
            <a:endCxn id="36" idx="7"/>
          </p:cNvCxnSpPr>
          <p:nvPr/>
        </p:nvCxnSpPr>
        <p:spPr>
          <a:xfrm flipH="1">
            <a:off x="5854327" y="5392078"/>
            <a:ext cx="596333" cy="36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1992" y="5270474"/>
            <a:ext cx="438808" cy="369332"/>
          </a:xfrm>
          <a:prstGeom prst="rect">
            <a:avLst/>
          </a:prstGeom>
          <a:noFill/>
        </p:spPr>
        <p:txBody>
          <a:bodyPr wrap="square" rtlCol="0">
            <a:spAutoFit/>
          </a:bodyPr>
          <a:lstStyle/>
          <a:p>
            <a:r>
              <a:rPr lang="en-US" dirty="0"/>
              <a:t>4</a:t>
            </a:r>
          </a:p>
        </p:txBody>
      </p:sp>
      <p:sp>
        <p:nvSpPr>
          <p:cNvPr id="40" name="Oval 39"/>
          <p:cNvSpPr/>
          <p:nvPr/>
        </p:nvSpPr>
        <p:spPr>
          <a:xfrm>
            <a:off x="7194459" y="5639583"/>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41" name="TextBox 40"/>
          <p:cNvSpPr txBox="1"/>
          <p:nvPr/>
        </p:nvSpPr>
        <p:spPr>
          <a:xfrm>
            <a:off x="7790792" y="5759717"/>
            <a:ext cx="438808" cy="369332"/>
          </a:xfrm>
          <a:prstGeom prst="rect">
            <a:avLst/>
          </a:prstGeom>
          <a:noFill/>
        </p:spPr>
        <p:txBody>
          <a:bodyPr wrap="square" rtlCol="0">
            <a:spAutoFit/>
          </a:bodyPr>
          <a:lstStyle/>
          <a:p>
            <a:r>
              <a:rPr lang="en-US" dirty="0"/>
              <a:t>4</a:t>
            </a:r>
          </a:p>
        </p:txBody>
      </p:sp>
      <p:cxnSp>
        <p:nvCxnSpPr>
          <p:cNvPr id="42" name="Straight Arrow Connector 41"/>
          <p:cNvCxnSpPr>
            <a:stCxn id="19" idx="5"/>
            <a:endCxn id="40" idx="1"/>
          </p:cNvCxnSpPr>
          <p:nvPr/>
        </p:nvCxnSpPr>
        <p:spPr>
          <a:xfrm>
            <a:off x="6881711" y="5392079"/>
            <a:ext cx="402022" cy="3367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28792" y="5285018"/>
            <a:ext cx="438808" cy="369332"/>
          </a:xfrm>
          <a:prstGeom prst="rect">
            <a:avLst/>
          </a:prstGeom>
          <a:noFill/>
        </p:spPr>
        <p:txBody>
          <a:bodyPr wrap="square" rtlCol="0">
            <a:spAutoFit/>
          </a:bodyPr>
          <a:lstStyle/>
          <a:p>
            <a:r>
              <a:rPr lang="en-US" dirty="0"/>
              <a:t>3</a:t>
            </a:r>
          </a:p>
        </p:txBody>
      </p:sp>
      <p:sp>
        <p:nvSpPr>
          <p:cNvPr id="3" name="Slide Number Placeholder 2"/>
          <p:cNvSpPr>
            <a:spLocks noGrp="1"/>
          </p:cNvSpPr>
          <p:nvPr>
            <p:ph type="sldNum" sz="quarter" idx="12"/>
          </p:nvPr>
        </p:nvSpPr>
        <p:spPr/>
        <p:txBody>
          <a:bodyPr/>
          <a:lstStyle/>
          <a:p>
            <a:fld id="{404E76C4-6752-4A98-AA34-F785B988B251}" type="slidenum">
              <a:rPr lang="en-US" smtClean="0"/>
              <a:t>28</a:t>
            </a:fld>
            <a:endParaRPr lang="en-US"/>
          </a:p>
        </p:txBody>
      </p:sp>
    </p:spTree>
    <p:extLst>
      <p:ext uri="{BB962C8B-B14F-4D97-AF65-F5344CB8AC3E}">
        <p14:creationId xmlns:p14="http://schemas.microsoft.com/office/powerpoint/2010/main" val="94731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91" y="74540"/>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3"/>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74168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5</a:t>
                      </a:r>
                    </a:p>
                  </a:txBody>
                  <a:tcPr anchor="ctr"/>
                </a:tc>
                <a:tc>
                  <a:txBody>
                    <a:bodyPr/>
                    <a:lstStyle/>
                    <a:p>
                      <a:pPr algn="l"/>
                      <a:r>
                        <a:rPr lang="en-US" sz="1600" u="sng" dirty="0">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 I,</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t>
                      </a:r>
                      <a:r>
                        <a:rPr lang="en-US" sz="1600" baseline="0" dirty="0">
                          <a:latin typeface="Times New Roman" panose="02020603050405020304" pitchFamily="18" charset="0"/>
                          <a:cs typeface="Times New Roman" panose="02020603050405020304" pitchFamily="18" charset="0"/>
                        </a:rPr>
                        <a:t> H, F</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K</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E,</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K</a:t>
                      </a:r>
                      <a:r>
                        <a:rPr lang="en-US" sz="160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a:t>
                      </a:r>
                      <a:r>
                        <a:rPr lang="en-US" sz="1600" baseline="-25000" dirty="0" err="1">
                          <a:latin typeface="Times New Roman" panose="02020603050405020304" pitchFamily="18" charset="0"/>
                          <a:cs typeface="Times New Roman" panose="02020603050405020304" pitchFamily="18" charset="0"/>
                        </a:rPr>
                        <a:t>K</a:t>
                      </a:r>
                      <a:r>
                        <a:rPr lang="en-US" sz="1600" dirty="0" err="1">
                          <a:latin typeface="Times New Roman" panose="02020603050405020304" pitchFamily="18" charset="0"/>
                          <a:cs typeface="Times New Roman" panose="02020603050405020304" pitchFamily="18" charset="0"/>
                        </a:rPr>
                        <a:t>+kc</a:t>
                      </a:r>
                      <a:r>
                        <a:rPr lang="en-US" sz="1600" dirty="0">
                          <a:latin typeface="Times New Roman" panose="02020603050405020304" pitchFamily="18" charset="0"/>
                          <a:cs typeface="Times New Roman" panose="02020603050405020304" pitchFamily="18" charset="0"/>
                        </a:rPr>
                        <a:t>(K,B)=15+6, </a:t>
                      </a:r>
                      <a:r>
                        <a:rPr lang="en-US" sz="1600" dirty="0" err="1">
                          <a:latin typeface="Times New Roman" panose="02020603050405020304" pitchFamily="18" charset="0"/>
                          <a:cs typeface="Times New Roman" panose="02020603050405020304" pitchFamily="18" charset="0"/>
                        </a:rPr>
                        <a:t>h</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=0, </a:t>
                      </a:r>
                      <a:r>
                        <a:rPr lang="en-US" sz="1600" dirty="0" err="1">
                          <a:latin typeface="Times New Roman" panose="02020603050405020304" pitchFamily="18" charset="0"/>
                          <a:cs typeface="Times New Roman" panose="02020603050405020304" pitchFamily="18" charset="0"/>
                        </a:rPr>
                        <a:t>f</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xmlns="" val="10005"/>
                  </a:ext>
                </a:extLst>
              </a:tr>
            </a:tbl>
          </a:graphicData>
        </a:graphic>
      </p:graphicFrame>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13" name="Oval 12"/>
          <p:cNvSpPr/>
          <p:nvPr/>
        </p:nvSpPr>
        <p:spPr>
          <a:xfrm>
            <a:off x="5573926" y="3048000"/>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4" name="TextBox 13"/>
          <p:cNvSpPr txBox="1"/>
          <p:nvPr/>
        </p:nvSpPr>
        <p:spPr>
          <a:xfrm>
            <a:off x="6061914" y="2944582"/>
            <a:ext cx="438808" cy="369332"/>
          </a:xfrm>
          <a:prstGeom prst="rect">
            <a:avLst/>
          </a:prstGeom>
          <a:noFill/>
        </p:spPr>
        <p:txBody>
          <a:bodyPr wrap="square" rtlCol="0">
            <a:spAutoFit/>
          </a:bodyPr>
          <a:lstStyle/>
          <a:p>
            <a:r>
              <a:rPr lang="en-US" dirty="0"/>
              <a:t>14</a:t>
            </a:r>
          </a:p>
        </p:txBody>
      </p:sp>
      <p:sp>
        <p:nvSpPr>
          <p:cNvPr id="15" name="Oval 14"/>
          <p:cNvSpPr/>
          <p:nvPr/>
        </p:nvSpPr>
        <p:spPr>
          <a:xfrm>
            <a:off x="4430926" y="4267200"/>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6" name="TextBox 15"/>
          <p:cNvSpPr txBox="1"/>
          <p:nvPr/>
        </p:nvSpPr>
        <p:spPr>
          <a:xfrm>
            <a:off x="4126126" y="4387334"/>
            <a:ext cx="438808" cy="369332"/>
          </a:xfrm>
          <a:prstGeom prst="rect">
            <a:avLst/>
          </a:prstGeom>
          <a:noFill/>
        </p:spPr>
        <p:txBody>
          <a:bodyPr wrap="square" rtlCol="0">
            <a:spAutoFit/>
          </a:bodyPr>
          <a:lstStyle/>
          <a:p>
            <a:r>
              <a:rPr lang="en-US" dirty="0"/>
              <a:t>6</a:t>
            </a:r>
          </a:p>
        </p:txBody>
      </p:sp>
      <p:sp>
        <p:nvSpPr>
          <p:cNvPr id="17" name="TextBox 16"/>
          <p:cNvSpPr txBox="1"/>
          <p:nvPr/>
        </p:nvSpPr>
        <p:spPr>
          <a:xfrm>
            <a:off x="4982718" y="3669268"/>
            <a:ext cx="438808" cy="369332"/>
          </a:xfrm>
          <a:prstGeom prst="rect">
            <a:avLst/>
          </a:prstGeom>
          <a:noFill/>
        </p:spPr>
        <p:txBody>
          <a:bodyPr wrap="square" rtlCol="0">
            <a:spAutoFit/>
          </a:bodyPr>
          <a:lstStyle/>
          <a:p>
            <a:r>
              <a:rPr lang="en-US" dirty="0"/>
              <a:t>7</a:t>
            </a:r>
          </a:p>
        </p:txBody>
      </p:sp>
      <p:cxnSp>
        <p:nvCxnSpPr>
          <p:cNvPr id="18" name="Straight Arrow Connector 17"/>
          <p:cNvCxnSpPr>
            <a:stCxn id="13" idx="3"/>
            <a:endCxn id="15" idx="7"/>
          </p:cNvCxnSpPr>
          <p:nvPr/>
        </p:nvCxnSpPr>
        <p:spPr>
          <a:xfrm flipH="1">
            <a:off x="4951252" y="3568326"/>
            <a:ext cx="711948" cy="78814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448911" y="438733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0" name="TextBox 19"/>
          <p:cNvSpPr txBox="1"/>
          <p:nvPr/>
        </p:nvSpPr>
        <p:spPr>
          <a:xfrm>
            <a:off x="6887718" y="4202668"/>
            <a:ext cx="438808" cy="369332"/>
          </a:xfrm>
          <a:prstGeom prst="rect">
            <a:avLst/>
          </a:prstGeom>
          <a:noFill/>
        </p:spPr>
        <p:txBody>
          <a:bodyPr wrap="square" rtlCol="0">
            <a:spAutoFit/>
          </a:bodyPr>
          <a:lstStyle/>
          <a:p>
            <a:r>
              <a:rPr lang="en-US" dirty="0"/>
              <a:t>8</a:t>
            </a:r>
          </a:p>
        </p:txBody>
      </p:sp>
      <p:cxnSp>
        <p:nvCxnSpPr>
          <p:cNvPr id="21" name="Straight Arrow Connector 20"/>
          <p:cNvCxnSpPr>
            <a:stCxn id="15" idx="6"/>
            <a:endCxn id="19" idx="2"/>
          </p:cNvCxnSpPr>
          <p:nvPr/>
        </p:nvCxnSpPr>
        <p:spPr>
          <a:xfrm>
            <a:off x="5040527" y="4572000"/>
            <a:ext cx="1408385" cy="12013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6666" y="4295751"/>
            <a:ext cx="438808" cy="369332"/>
          </a:xfrm>
          <a:prstGeom prst="rect">
            <a:avLst/>
          </a:prstGeom>
          <a:noFill/>
        </p:spPr>
        <p:txBody>
          <a:bodyPr wrap="square" rtlCol="0">
            <a:spAutoFit/>
          </a:bodyPr>
          <a:lstStyle/>
          <a:p>
            <a:r>
              <a:rPr lang="en-US" dirty="0"/>
              <a:t>4</a:t>
            </a:r>
          </a:p>
        </p:txBody>
      </p:sp>
      <p:sp>
        <p:nvSpPr>
          <p:cNvPr id="25" name="Oval 24"/>
          <p:cNvSpPr/>
          <p:nvPr/>
        </p:nvSpPr>
        <p:spPr>
          <a:xfrm>
            <a:off x="2983815" y="4082534"/>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6" name="TextBox 25"/>
          <p:cNvSpPr txBox="1"/>
          <p:nvPr/>
        </p:nvSpPr>
        <p:spPr>
          <a:xfrm>
            <a:off x="2602126" y="4202668"/>
            <a:ext cx="438808" cy="369332"/>
          </a:xfrm>
          <a:prstGeom prst="rect">
            <a:avLst/>
          </a:prstGeom>
          <a:noFill/>
        </p:spPr>
        <p:txBody>
          <a:bodyPr wrap="square" rtlCol="0">
            <a:spAutoFit/>
          </a:bodyPr>
          <a:lstStyle/>
          <a:p>
            <a:r>
              <a:rPr lang="en-US" dirty="0"/>
              <a:t>15</a:t>
            </a:r>
          </a:p>
        </p:txBody>
      </p:sp>
      <p:cxnSp>
        <p:nvCxnSpPr>
          <p:cNvPr id="27" name="Straight Arrow Connector 26"/>
          <p:cNvCxnSpPr>
            <a:stCxn id="13" idx="2"/>
            <a:endCxn id="25" idx="7"/>
          </p:cNvCxnSpPr>
          <p:nvPr/>
        </p:nvCxnSpPr>
        <p:spPr>
          <a:xfrm flipH="1">
            <a:off x="3504142" y="3352800"/>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49318" y="3429000"/>
            <a:ext cx="438808" cy="369332"/>
          </a:xfrm>
          <a:prstGeom prst="rect">
            <a:avLst/>
          </a:prstGeom>
          <a:noFill/>
        </p:spPr>
        <p:txBody>
          <a:bodyPr wrap="square" rtlCol="0">
            <a:spAutoFit/>
          </a:bodyPr>
          <a:lstStyle/>
          <a:p>
            <a:r>
              <a:rPr lang="en-US" dirty="0"/>
              <a:t>9</a:t>
            </a:r>
          </a:p>
        </p:txBody>
      </p:sp>
      <p:sp>
        <p:nvSpPr>
          <p:cNvPr id="29" name="Oval 28"/>
          <p:cNvSpPr/>
          <p:nvPr/>
        </p:nvSpPr>
        <p:spPr>
          <a:xfrm>
            <a:off x="7732985" y="327057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30" name="TextBox 29"/>
          <p:cNvSpPr txBox="1"/>
          <p:nvPr/>
        </p:nvSpPr>
        <p:spPr>
          <a:xfrm>
            <a:off x="8171792" y="3085912"/>
            <a:ext cx="438808" cy="369332"/>
          </a:xfrm>
          <a:prstGeom prst="rect">
            <a:avLst/>
          </a:prstGeom>
          <a:noFill/>
        </p:spPr>
        <p:txBody>
          <a:bodyPr wrap="square" rtlCol="0">
            <a:spAutoFit/>
          </a:bodyPr>
          <a:lstStyle/>
          <a:p>
            <a:r>
              <a:rPr lang="en-US" dirty="0"/>
              <a:t>7</a:t>
            </a:r>
          </a:p>
        </p:txBody>
      </p:sp>
      <p:cxnSp>
        <p:nvCxnSpPr>
          <p:cNvPr id="31" name="Straight Arrow Connector 30"/>
          <p:cNvCxnSpPr>
            <a:stCxn id="13" idx="6"/>
            <a:endCxn id="29" idx="2"/>
          </p:cNvCxnSpPr>
          <p:nvPr/>
        </p:nvCxnSpPr>
        <p:spPr>
          <a:xfrm>
            <a:off x="6183527" y="3352800"/>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68926" y="522851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3" name="TextBox 32"/>
          <p:cNvSpPr txBox="1"/>
          <p:nvPr/>
        </p:nvSpPr>
        <p:spPr>
          <a:xfrm>
            <a:off x="3287926" y="5348646"/>
            <a:ext cx="438808" cy="369332"/>
          </a:xfrm>
          <a:prstGeom prst="rect">
            <a:avLst/>
          </a:prstGeom>
          <a:noFill/>
        </p:spPr>
        <p:txBody>
          <a:bodyPr wrap="square" rtlCol="0">
            <a:spAutoFit/>
          </a:bodyPr>
          <a:lstStyle/>
          <a:p>
            <a:r>
              <a:rPr lang="en-US" dirty="0"/>
              <a:t>10</a:t>
            </a:r>
          </a:p>
        </p:txBody>
      </p:sp>
      <p:cxnSp>
        <p:nvCxnSpPr>
          <p:cNvPr id="34" name="Straight Arrow Connector 33"/>
          <p:cNvCxnSpPr>
            <a:stCxn id="15" idx="3"/>
            <a:endCxn id="32" idx="7"/>
          </p:cNvCxnSpPr>
          <p:nvPr/>
        </p:nvCxnSpPr>
        <p:spPr>
          <a:xfrm flipH="1">
            <a:off x="4189252" y="4787526"/>
            <a:ext cx="330948" cy="5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21189" y="4932402"/>
            <a:ext cx="438808" cy="369332"/>
          </a:xfrm>
          <a:prstGeom prst="rect">
            <a:avLst/>
          </a:prstGeom>
          <a:noFill/>
        </p:spPr>
        <p:txBody>
          <a:bodyPr wrap="square" rtlCol="0">
            <a:spAutoFit/>
          </a:bodyPr>
          <a:lstStyle/>
          <a:p>
            <a:r>
              <a:rPr lang="en-US" dirty="0"/>
              <a:t>8</a:t>
            </a:r>
          </a:p>
        </p:txBody>
      </p:sp>
      <p:sp>
        <p:nvSpPr>
          <p:cNvPr id="36" name="Oval 35"/>
          <p:cNvSpPr/>
          <p:nvPr/>
        </p:nvSpPr>
        <p:spPr>
          <a:xfrm>
            <a:off x="5421526" y="5181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sp>
        <p:nvSpPr>
          <p:cNvPr id="37" name="TextBox 36"/>
          <p:cNvSpPr txBox="1"/>
          <p:nvPr/>
        </p:nvSpPr>
        <p:spPr>
          <a:xfrm>
            <a:off x="5135118" y="5301734"/>
            <a:ext cx="438808" cy="369332"/>
          </a:xfrm>
          <a:prstGeom prst="rect">
            <a:avLst/>
          </a:prstGeom>
          <a:noFill/>
        </p:spPr>
        <p:txBody>
          <a:bodyPr wrap="square" rtlCol="0">
            <a:spAutoFit/>
          </a:bodyPr>
          <a:lstStyle/>
          <a:p>
            <a:r>
              <a:rPr lang="en-US" dirty="0"/>
              <a:t>2</a:t>
            </a:r>
          </a:p>
        </p:txBody>
      </p:sp>
      <p:cxnSp>
        <p:nvCxnSpPr>
          <p:cNvPr id="38" name="Straight Arrow Connector 37"/>
          <p:cNvCxnSpPr>
            <a:stCxn id="19" idx="3"/>
            <a:endCxn id="36" idx="7"/>
          </p:cNvCxnSpPr>
          <p:nvPr/>
        </p:nvCxnSpPr>
        <p:spPr>
          <a:xfrm flipH="1">
            <a:off x="5941853" y="4907660"/>
            <a:ext cx="596333" cy="36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49518" y="4786056"/>
            <a:ext cx="438808" cy="369332"/>
          </a:xfrm>
          <a:prstGeom prst="rect">
            <a:avLst/>
          </a:prstGeom>
          <a:noFill/>
        </p:spPr>
        <p:txBody>
          <a:bodyPr wrap="square" rtlCol="0">
            <a:spAutoFit/>
          </a:bodyPr>
          <a:lstStyle/>
          <a:p>
            <a:r>
              <a:rPr lang="en-US" dirty="0"/>
              <a:t>4</a:t>
            </a:r>
          </a:p>
        </p:txBody>
      </p:sp>
      <p:sp>
        <p:nvSpPr>
          <p:cNvPr id="40" name="Oval 39"/>
          <p:cNvSpPr/>
          <p:nvPr/>
        </p:nvSpPr>
        <p:spPr>
          <a:xfrm>
            <a:off x="7281985" y="5155165"/>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41" name="TextBox 40"/>
          <p:cNvSpPr txBox="1"/>
          <p:nvPr/>
        </p:nvSpPr>
        <p:spPr>
          <a:xfrm>
            <a:off x="7878318" y="5275299"/>
            <a:ext cx="438808" cy="369332"/>
          </a:xfrm>
          <a:prstGeom prst="rect">
            <a:avLst/>
          </a:prstGeom>
          <a:noFill/>
        </p:spPr>
        <p:txBody>
          <a:bodyPr wrap="square" rtlCol="0">
            <a:spAutoFit/>
          </a:bodyPr>
          <a:lstStyle/>
          <a:p>
            <a:r>
              <a:rPr lang="en-US" dirty="0"/>
              <a:t>4</a:t>
            </a:r>
          </a:p>
        </p:txBody>
      </p:sp>
      <p:cxnSp>
        <p:nvCxnSpPr>
          <p:cNvPr id="42" name="Straight Arrow Connector 41"/>
          <p:cNvCxnSpPr>
            <a:stCxn id="19" idx="5"/>
            <a:endCxn id="40" idx="1"/>
          </p:cNvCxnSpPr>
          <p:nvPr/>
        </p:nvCxnSpPr>
        <p:spPr>
          <a:xfrm>
            <a:off x="6969237" y="4907661"/>
            <a:ext cx="402022" cy="33677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116318" y="4800600"/>
            <a:ext cx="438808" cy="369332"/>
          </a:xfrm>
          <a:prstGeom prst="rect">
            <a:avLst/>
          </a:prstGeom>
          <a:noFill/>
        </p:spPr>
        <p:txBody>
          <a:bodyPr wrap="square" rtlCol="0">
            <a:spAutoFit/>
          </a:bodyPr>
          <a:lstStyle/>
          <a:p>
            <a:r>
              <a:rPr lang="en-US" dirty="0"/>
              <a:t>3</a:t>
            </a:r>
          </a:p>
        </p:txBody>
      </p:sp>
      <p:sp>
        <p:nvSpPr>
          <p:cNvPr id="44" name="Oval 43"/>
          <p:cNvSpPr/>
          <p:nvPr/>
        </p:nvSpPr>
        <p:spPr>
          <a:xfrm>
            <a:off x="6698534" y="6172200"/>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45" name="TextBox 44"/>
          <p:cNvSpPr txBox="1"/>
          <p:nvPr/>
        </p:nvSpPr>
        <p:spPr>
          <a:xfrm>
            <a:off x="6412126" y="6248400"/>
            <a:ext cx="438808" cy="369332"/>
          </a:xfrm>
          <a:prstGeom prst="rect">
            <a:avLst/>
          </a:prstGeom>
          <a:noFill/>
        </p:spPr>
        <p:txBody>
          <a:bodyPr wrap="square" rtlCol="0">
            <a:spAutoFit/>
          </a:bodyPr>
          <a:lstStyle/>
          <a:p>
            <a:r>
              <a:rPr lang="en-US" dirty="0"/>
              <a:t>0</a:t>
            </a:r>
          </a:p>
        </p:txBody>
      </p:sp>
      <p:cxnSp>
        <p:nvCxnSpPr>
          <p:cNvPr id="47" name="Straight Arrow Connector 46"/>
          <p:cNvCxnSpPr>
            <a:stCxn id="36" idx="5"/>
            <a:endCxn id="44" idx="1"/>
          </p:cNvCxnSpPr>
          <p:nvPr/>
        </p:nvCxnSpPr>
        <p:spPr>
          <a:xfrm>
            <a:off x="5941852" y="5701926"/>
            <a:ext cx="845956" cy="559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10899" y="5785082"/>
            <a:ext cx="438808" cy="369332"/>
          </a:xfrm>
          <a:prstGeom prst="rect">
            <a:avLst/>
          </a:prstGeom>
          <a:noFill/>
        </p:spPr>
        <p:txBody>
          <a:bodyPr wrap="square" rtlCol="0">
            <a:spAutoFit/>
          </a:bodyPr>
          <a:lstStyle/>
          <a:p>
            <a:r>
              <a:rPr lang="en-US" dirty="0"/>
              <a:t>6</a:t>
            </a:r>
          </a:p>
        </p:txBody>
      </p:sp>
      <p:sp>
        <p:nvSpPr>
          <p:cNvPr id="3" name="Slide Number Placeholder 2"/>
          <p:cNvSpPr>
            <a:spLocks noGrp="1"/>
          </p:cNvSpPr>
          <p:nvPr>
            <p:ph type="sldNum" sz="quarter" idx="12"/>
          </p:nvPr>
        </p:nvSpPr>
        <p:spPr/>
        <p:txBody>
          <a:bodyPr/>
          <a:lstStyle/>
          <a:p>
            <a:fld id="{404E76C4-6752-4A98-AA34-F785B988B251}" type="slidenum">
              <a:rPr lang="en-US" smtClean="0"/>
              <a:t>29</a:t>
            </a:fld>
            <a:endParaRPr lang="en-US"/>
          </a:p>
        </p:txBody>
      </p:sp>
    </p:spTree>
    <p:extLst>
      <p:ext uri="{BB962C8B-B14F-4D97-AF65-F5344CB8AC3E}">
        <p14:creationId xmlns:p14="http://schemas.microsoft.com/office/powerpoint/2010/main" val="39758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1" y="-129382"/>
            <a:ext cx="10515600" cy="13255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eaLnBrk="1" hangingPunct="1"/>
            <a:r>
              <a:rPr lang="en-US" altLang="en-US" sz="4000" b="1" dirty="0" err="1"/>
              <a:t>Không</a:t>
            </a:r>
            <a:r>
              <a:rPr lang="en-US" altLang="en-US" sz="4000" b="1" dirty="0"/>
              <a:t> </a:t>
            </a:r>
            <a:r>
              <a:rPr lang="en-US" altLang="en-US" sz="4000" b="1" dirty="0" err="1"/>
              <a:t>gian</a:t>
            </a:r>
            <a:r>
              <a:rPr lang="en-US" altLang="en-US" sz="4000" b="1" dirty="0"/>
              <a:t> </a:t>
            </a:r>
            <a:r>
              <a:rPr lang="en-US" altLang="en-US" sz="4000" b="1" dirty="0" err="1"/>
              <a:t>trạng</a:t>
            </a:r>
            <a:r>
              <a:rPr lang="en-US" altLang="en-US" sz="4000" b="1" dirty="0"/>
              <a:t> </a:t>
            </a:r>
            <a:r>
              <a:rPr lang="en-US" altLang="en-US" sz="4000" b="1" dirty="0" err="1"/>
              <a:t>thái</a:t>
            </a:r>
            <a:r>
              <a:rPr lang="en-US" altLang="en-US" sz="4000" b="1" dirty="0"/>
              <a:t> - KGTT</a:t>
            </a:r>
          </a:p>
        </p:txBody>
      </p:sp>
      <p:sp>
        <p:nvSpPr>
          <p:cNvPr id="44035" name="Rectangle 3"/>
          <p:cNvSpPr>
            <a:spLocks noGrp="1" noChangeArrowheads="1"/>
          </p:cNvSpPr>
          <p:nvPr>
            <p:ph type="body" idx="1"/>
          </p:nvPr>
        </p:nvSpPr>
        <p:spPr>
          <a:xfrm>
            <a:off x="838201" y="1196181"/>
            <a:ext cx="10810460" cy="4800600"/>
          </a:xfrm>
        </p:spPr>
        <p:txBody>
          <a:bodyPr>
            <a:noAutofit/>
          </a:bodyPr>
          <a:lstStyle/>
          <a:p>
            <a:pPr algn="just" eaLnBrk="1" hangingPunct="1">
              <a:lnSpc>
                <a:spcPct val="150000"/>
              </a:lnSpc>
              <a:buFont typeface="Wingdings" panose="05000000000000000000" pitchFamily="2" charset="2"/>
              <a:buNone/>
            </a:pPr>
            <a:r>
              <a:rPr lang="en-US" altLang="en-US" dirty="0" err="1"/>
              <a:t>Một</a:t>
            </a:r>
            <a:r>
              <a:rPr lang="en-US" altLang="en-US" dirty="0"/>
              <a:t> </a:t>
            </a:r>
            <a:r>
              <a:rPr lang="en-US" altLang="en-US" b="1" dirty="0"/>
              <a:t>KGTT</a:t>
            </a:r>
            <a:r>
              <a:rPr lang="en-US" altLang="en-US" dirty="0"/>
              <a:t> (state space) </a:t>
            </a:r>
            <a:r>
              <a:rPr lang="en-US" altLang="en-US" dirty="0" err="1"/>
              <a:t>là</a:t>
            </a:r>
            <a:r>
              <a:rPr lang="en-US" altLang="en-US" dirty="0"/>
              <a:t> 1 </a:t>
            </a:r>
            <a:r>
              <a:rPr lang="en-US" altLang="en-US" dirty="0" err="1"/>
              <a:t>bộ</a:t>
            </a:r>
            <a:r>
              <a:rPr lang="en-US" altLang="en-US" dirty="0"/>
              <a:t> [N, A, S, GD] </a:t>
            </a:r>
            <a:r>
              <a:rPr lang="en-US" altLang="en-US" dirty="0" err="1"/>
              <a:t>trong</a:t>
            </a:r>
            <a:r>
              <a:rPr lang="en-US" altLang="en-US" dirty="0"/>
              <a:t> </a:t>
            </a:r>
            <a:r>
              <a:rPr lang="en-US" altLang="en-US" dirty="0" err="1"/>
              <a:t>đó</a:t>
            </a:r>
            <a:r>
              <a:rPr lang="en-US" altLang="en-US" dirty="0"/>
              <a:t>:</a:t>
            </a:r>
          </a:p>
          <a:p>
            <a:pPr algn="just" eaLnBrk="1" hangingPunct="1">
              <a:lnSpc>
                <a:spcPct val="150000"/>
              </a:lnSpc>
              <a:spcBef>
                <a:spcPts val="600"/>
              </a:spcBef>
            </a:pPr>
            <a:r>
              <a:rPr lang="en-US" altLang="en-US" b="1" dirty="0"/>
              <a:t>N</a:t>
            </a:r>
            <a:r>
              <a:rPr lang="en-US" altLang="en-US" dirty="0"/>
              <a:t> (node): </a:t>
            </a:r>
            <a:r>
              <a:rPr lang="en-US" altLang="en-US" dirty="0" err="1"/>
              <a:t>các</a:t>
            </a:r>
            <a:r>
              <a:rPr lang="en-US" altLang="en-US" dirty="0"/>
              <a:t> </a:t>
            </a:r>
            <a:r>
              <a:rPr lang="en-US" altLang="en-US" i="1" dirty="0" err="1">
                <a:solidFill>
                  <a:srgbClr val="3366CC"/>
                </a:solidFill>
              </a:rPr>
              <a:t>nút</a:t>
            </a:r>
            <a:r>
              <a:rPr lang="en-US" altLang="en-US" dirty="0"/>
              <a:t>/</a:t>
            </a:r>
            <a:r>
              <a:rPr lang="en-US" altLang="en-US" i="1" dirty="0">
                <a:solidFill>
                  <a:srgbClr val="3366CC"/>
                </a:solidFill>
              </a:rPr>
              <a:t> </a:t>
            </a:r>
            <a:r>
              <a:rPr lang="en-US" altLang="en-US" i="1" dirty="0" err="1"/>
              <a:t>trạng</a:t>
            </a:r>
            <a:r>
              <a:rPr lang="en-US" altLang="en-US" i="1" dirty="0"/>
              <a:t> </a:t>
            </a:r>
            <a:r>
              <a:rPr lang="en-US" altLang="en-US" i="1" dirty="0" err="1"/>
              <a:t>thái</a:t>
            </a:r>
            <a:r>
              <a:rPr lang="en-US" altLang="en-US" dirty="0"/>
              <a:t> </a:t>
            </a:r>
            <a:r>
              <a:rPr lang="en-US" altLang="en-US" dirty="0" err="1"/>
              <a:t>của</a:t>
            </a:r>
            <a:r>
              <a:rPr lang="en-US" altLang="en-US" dirty="0"/>
              <a:t> </a:t>
            </a:r>
            <a:r>
              <a:rPr lang="en-US" altLang="en-US" dirty="0" err="1"/>
              <a:t>đồ</a:t>
            </a:r>
            <a:r>
              <a:rPr lang="en-US" altLang="en-US" dirty="0"/>
              <a:t> </a:t>
            </a:r>
            <a:r>
              <a:rPr lang="en-US" altLang="en-US" dirty="0" err="1"/>
              <a:t>thị</a:t>
            </a:r>
            <a:r>
              <a:rPr lang="en-US" altLang="en-US" dirty="0"/>
              <a:t> </a:t>
            </a:r>
          </a:p>
          <a:p>
            <a:pPr algn="just" eaLnBrk="1" hangingPunct="1">
              <a:lnSpc>
                <a:spcPct val="150000"/>
              </a:lnSpc>
              <a:spcBef>
                <a:spcPts val="600"/>
              </a:spcBef>
            </a:pPr>
            <a:r>
              <a:rPr lang="en-US" altLang="en-US" b="1" dirty="0"/>
              <a:t>A</a:t>
            </a:r>
            <a:r>
              <a:rPr lang="en-US" altLang="en-US" dirty="0"/>
              <a:t> (arc): </a:t>
            </a:r>
            <a:r>
              <a:rPr lang="en-US" altLang="en-US" dirty="0" err="1"/>
              <a:t>các</a:t>
            </a:r>
            <a:r>
              <a:rPr lang="en-US" altLang="en-US" dirty="0"/>
              <a:t> </a:t>
            </a:r>
            <a:r>
              <a:rPr lang="en-US" altLang="en-US" i="1" dirty="0" err="1">
                <a:solidFill>
                  <a:srgbClr val="3366CC"/>
                </a:solidFill>
              </a:rPr>
              <a:t>cung</a:t>
            </a:r>
            <a:r>
              <a:rPr lang="en-US" altLang="en-US" dirty="0"/>
              <a:t>/ </a:t>
            </a:r>
            <a:r>
              <a:rPr lang="en-US" altLang="en-US" dirty="0" err="1"/>
              <a:t>các</a:t>
            </a:r>
            <a:r>
              <a:rPr lang="en-US" altLang="en-US" dirty="0"/>
              <a:t> </a:t>
            </a:r>
            <a:r>
              <a:rPr lang="en-US" altLang="en-US" i="1" dirty="0" err="1"/>
              <a:t>liên</a:t>
            </a:r>
            <a:r>
              <a:rPr lang="en-US" altLang="en-US" i="1" dirty="0"/>
              <a:t> </a:t>
            </a:r>
            <a:r>
              <a:rPr lang="en-US" altLang="en-US" i="1" dirty="0" err="1"/>
              <a:t>kết</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nút</a:t>
            </a:r>
            <a:r>
              <a:rPr lang="en-US" altLang="en-US" dirty="0"/>
              <a:t> </a:t>
            </a:r>
          </a:p>
          <a:p>
            <a:pPr algn="just" eaLnBrk="1" hangingPunct="1">
              <a:lnSpc>
                <a:spcPct val="150000"/>
              </a:lnSpc>
              <a:spcBef>
                <a:spcPts val="600"/>
              </a:spcBef>
            </a:pPr>
            <a:r>
              <a:rPr lang="en-US" altLang="en-US" b="1" dirty="0"/>
              <a:t>S</a:t>
            </a:r>
            <a:r>
              <a:rPr lang="en-US" altLang="en-US" dirty="0"/>
              <a:t> (</a:t>
            </a:r>
            <a:r>
              <a:rPr lang="en-US" altLang="en-US" dirty="0" smtClean="0"/>
              <a:t>start state): </a:t>
            </a:r>
            <a:r>
              <a:rPr lang="en-US" altLang="en-US" dirty="0" err="1"/>
              <a:t>chứa</a:t>
            </a:r>
            <a:r>
              <a:rPr lang="en-US" altLang="en-US" dirty="0"/>
              <a:t> </a:t>
            </a:r>
            <a:r>
              <a:rPr lang="en-US" altLang="en-US" i="1" dirty="0" err="1">
                <a:solidFill>
                  <a:srgbClr val="3366CC"/>
                </a:solidFill>
              </a:rPr>
              <a:t>trạng</a:t>
            </a:r>
            <a:r>
              <a:rPr lang="en-US" altLang="en-US" i="1" dirty="0">
                <a:solidFill>
                  <a:srgbClr val="3366CC"/>
                </a:solidFill>
              </a:rPr>
              <a:t> </a:t>
            </a:r>
            <a:r>
              <a:rPr lang="en-US" altLang="en-US" i="1" dirty="0" err="1">
                <a:solidFill>
                  <a:srgbClr val="3366CC"/>
                </a:solidFill>
              </a:rPr>
              <a:t>thái</a:t>
            </a:r>
            <a:r>
              <a:rPr lang="en-US" altLang="en-US" i="1" dirty="0">
                <a:solidFill>
                  <a:srgbClr val="3366CC"/>
                </a:solidFill>
              </a:rPr>
              <a:t> ban </a:t>
            </a:r>
            <a:r>
              <a:rPr lang="en-US" altLang="en-US" i="1" dirty="0" err="1">
                <a:solidFill>
                  <a:srgbClr val="3366CC"/>
                </a:solidFill>
              </a:rPr>
              <a:t>đầu</a:t>
            </a:r>
            <a:r>
              <a:rPr lang="en-US" altLang="en-US" dirty="0"/>
              <a:t> </a:t>
            </a:r>
            <a:r>
              <a:rPr lang="en-US" altLang="en-US" dirty="0" err="1"/>
              <a:t>của</a:t>
            </a:r>
            <a:r>
              <a:rPr lang="en-US" altLang="en-US" dirty="0"/>
              <a:t> </a:t>
            </a:r>
            <a:r>
              <a:rPr lang="en-US" altLang="en-US" dirty="0" err="1"/>
              <a:t>bài</a:t>
            </a:r>
            <a:r>
              <a:rPr lang="en-US" altLang="en-US" dirty="0"/>
              <a:t> </a:t>
            </a:r>
            <a:r>
              <a:rPr lang="en-US" altLang="en-US" dirty="0" err="1"/>
              <a:t>toán</a:t>
            </a:r>
            <a:endParaRPr lang="en-US" altLang="en-US" dirty="0"/>
          </a:p>
          <a:p>
            <a:pPr algn="just" eaLnBrk="1" hangingPunct="1">
              <a:lnSpc>
                <a:spcPct val="150000"/>
              </a:lnSpc>
              <a:spcBef>
                <a:spcPts val="600"/>
              </a:spcBef>
            </a:pPr>
            <a:r>
              <a:rPr lang="en-US" altLang="en-US" b="1" dirty="0"/>
              <a:t>GD</a:t>
            </a:r>
            <a:r>
              <a:rPr lang="en-US" altLang="en-US" dirty="0"/>
              <a:t> (Goal Description): </a:t>
            </a:r>
            <a:r>
              <a:rPr lang="en-US" altLang="en-US" dirty="0" err="1"/>
              <a:t>chứa</a:t>
            </a:r>
            <a:r>
              <a:rPr lang="en-US" altLang="en-US" dirty="0"/>
              <a:t> </a:t>
            </a:r>
            <a:r>
              <a:rPr lang="en-US" altLang="en-US" dirty="0" err="1"/>
              <a:t>các</a:t>
            </a:r>
            <a:r>
              <a:rPr lang="en-US" altLang="en-US" dirty="0"/>
              <a:t> </a:t>
            </a:r>
            <a:r>
              <a:rPr lang="en-US" altLang="en-US" i="1" dirty="0" err="1">
                <a:solidFill>
                  <a:srgbClr val="3366CC"/>
                </a:solidFill>
              </a:rPr>
              <a:t>trạng</a:t>
            </a:r>
            <a:r>
              <a:rPr lang="en-US" altLang="en-US" i="1" dirty="0">
                <a:solidFill>
                  <a:srgbClr val="3366CC"/>
                </a:solidFill>
              </a:rPr>
              <a:t> </a:t>
            </a:r>
            <a:r>
              <a:rPr lang="en-US" altLang="en-US" i="1" dirty="0" err="1">
                <a:solidFill>
                  <a:srgbClr val="3366CC"/>
                </a:solidFill>
              </a:rPr>
              <a:t>thái</a:t>
            </a:r>
            <a:r>
              <a:rPr lang="en-US" altLang="en-US" i="1" dirty="0">
                <a:solidFill>
                  <a:srgbClr val="3366CC"/>
                </a:solidFill>
              </a:rPr>
              <a:t> </a:t>
            </a:r>
            <a:r>
              <a:rPr lang="en-US" altLang="en-US" i="1" dirty="0" err="1">
                <a:solidFill>
                  <a:srgbClr val="3366CC"/>
                </a:solidFill>
              </a:rPr>
              <a:t>đích</a:t>
            </a:r>
            <a:r>
              <a:rPr lang="en-US" altLang="en-US" dirty="0"/>
              <a:t> </a:t>
            </a:r>
            <a:r>
              <a:rPr lang="en-US" altLang="en-US" dirty="0" err="1"/>
              <a:t>của</a:t>
            </a:r>
            <a:r>
              <a:rPr lang="en-US" altLang="en-US" dirty="0"/>
              <a:t> </a:t>
            </a:r>
            <a:r>
              <a:rPr lang="en-US" altLang="en-US" dirty="0" err="1"/>
              <a:t>bài</a:t>
            </a:r>
            <a:r>
              <a:rPr lang="en-US" altLang="en-US" dirty="0"/>
              <a:t> </a:t>
            </a:r>
            <a:r>
              <a:rPr lang="en-US" altLang="en-US" dirty="0" err="1"/>
              <a:t>toán</a:t>
            </a:r>
            <a:endParaRPr lang="en-US" altLang="en-US" dirty="0"/>
          </a:p>
          <a:p>
            <a:pPr marL="0" indent="0" algn="just">
              <a:lnSpc>
                <a:spcPct val="150000"/>
              </a:lnSpc>
              <a:spcAft>
                <a:spcPct val="20000"/>
              </a:spcAft>
              <a:buNone/>
            </a:pPr>
            <a:r>
              <a:rPr lang="en-US" altLang="en-US" b="1" i="1" dirty="0">
                <a:sym typeface="Wingdings" panose="05000000000000000000" pitchFamily="2" charset="2"/>
              </a:rPr>
              <a:t> </a:t>
            </a:r>
            <a:r>
              <a:rPr lang="en-US" altLang="en-US" b="1" i="1" dirty="0" err="1"/>
              <a:t>Đường</a:t>
            </a:r>
            <a:r>
              <a:rPr lang="en-US" altLang="en-US" b="1" i="1" dirty="0"/>
              <a:t> </a:t>
            </a:r>
            <a:r>
              <a:rPr lang="en-US" altLang="en-US" b="1" i="1" dirty="0" err="1"/>
              <a:t>đi</a:t>
            </a:r>
            <a:r>
              <a:rPr lang="en-US" altLang="en-US" b="1" i="1" dirty="0"/>
              <a:t> </a:t>
            </a:r>
            <a:r>
              <a:rPr lang="en-US" altLang="en-US" b="1" i="1" dirty="0" err="1"/>
              <a:t>của</a:t>
            </a:r>
            <a:r>
              <a:rPr lang="en-US" altLang="en-US" b="1" i="1" dirty="0"/>
              <a:t> </a:t>
            </a:r>
            <a:r>
              <a:rPr lang="en-US" altLang="en-US" b="1" i="1" dirty="0" err="1"/>
              <a:t>lời</a:t>
            </a:r>
            <a:r>
              <a:rPr lang="en-US" altLang="en-US" b="1" i="1" dirty="0"/>
              <a:t> </a:t>
            </a:r>
            <a:r>
              <a:rPr lang="en-US" altLang="en-US" b="1" i="1" dirty="0" err="1"/>
              <a:t>giải</a:t>
            </a:r>
            <a:r>
              <a:rPr lang="en-US" altLang="en-US" dirty="0"/>
              <a:t> (solution path) </a:t>
            </a:r>
            <a:r>
              <a:rPr lang="en-US" altLang="en-US" dirty="0" err="1"/>
              <a:t>là</a:t>
            </a:r>
            <a:r>
              <a:rPr lang="en-US" altLang="en-US" dirty="0"/>
              <a:t> </a:t>
            </a:r>
            <a:r>
              <a:rPr lang="en-US" altLang="en-US" dirty="0" err="1"/>
              <a:t>một</a:t>
            </a:r>
            <a:r>
              <a:rPr lang="en-US" altLang="en-US" dirty="0"/>
              <a:t> con </a:t>
            </a:r>
            <a:r>
              <a:rPr lang="en-US" altLang="en-US" dirty="0" err="1"/>
              <a:t>đường</a:t>
            </a:r>
            <a:r>
              <a:rPr lang="en-US" altLang="en-US" dirty="0"/>
              <a:t> </a:t>
            </a:r>
            <a:r>
              <a:rPr lang="en-US" altLang="en-US" dirty="0" err="1"/>
              <a:t>đi</a:t>
            </a:r>
            <a:r>
              <a:rPr lang="en-US" altLang="en-US" dirty="0"/>
              <a:t> qua </a:t>
            </a:r>
            <a:r>
              <a:rPr lang="en-US" altLang="en-US" dirty="0" err="1"/>
              <a:t>đồ</a:t>
            </a:r>
            <a:r>
              <a:rPr lang="en-US" altLang="en-US" dirty="0"/>
              <a:t> </a:t>
            </a:r>
            <a:r>
              <a:rPr lang="en-US" altLang="en-US" dirty="0" err="1"/>
              <a:t>thị</a:t>
            </a:r>
            <a:r>
              <a:rPr lang="en-US" altLang="en-US" dirty="0"/>
              <a:t> </a:t>
            </a:r>
            <a:r>
              <a:rPr lang="en-US" altLang="en-US" dirty="0" err="1"/>
              <a:t>này</a:t>
            </a:r>
            <a:r>
              <a:rPr lang="en-US" altLang="en-US" dirty="0"/>
              <a:t> </a:t>
            </a:r>
            <a:r>
              <a:rPr lang="en-US" altLang="en-US" dirty="0" err="1"/>
              <a:t>từ</a:t>
            </a:r>
            <a:r>
              <a:rPr lang="en-US" altLang="en-US" dirty="0"/>
              <a:t> </a:t>
            </a:r>
            <a:r>
              <a:rPr lang="en-US" altLang="en-US" dirty="0" err="1"/>
              <a:t>một</a:t>
            </a:r>
            <a:r>
              <a:rPr lang="en-US" altLang="en-US" dirty="0"/>
              <a:t> </a:t>
            </a:r>
            <a:r>
              <a:rPr lang="en-US" altLang="en-US" dirty="0" err="1"/>
              <a:t>nút</a:t>
            </a:r>
            <a:r>
              <a:rPr lang="en-US" altLang="en-US" dirty="0"/>
              <a:t> </a:t>
            </a:r>
            <a:r>
              <a:rPr lang="en-US" altLang="en-US" dirty="0" err="1"/>
              <a:t>thuộc</a:t>
            </a:r>
            <a:r>
              <a:rPr lang="en-US" altLang="en-US" dirty="0"/>
              <a:t> S </a:t>
            </a:r>
            <a:r>
              <a:rPr lang="en-US" altLang="en-US" dirty="0" err="1"/>
              <a:t>đến</a:t>
            </a:r>
            <a:r>
              <a:rPr lang="en-US" altLang="en-US" dirty="0"/>
              <a:t> </a:t>
            </a:r>
            <a:r>
              <a:rPr lang="en-US" altLang="en-US" dirty="0" err="1"/>
              <a:t>một</a:t>
            </a:r>
            <a:r>
              <a:rPr lang="en-US" altLang="en-US" dirty="0"/>
              <a:t> </a:t>
            </a:r>
            <a:r>
              <a:rPr lang="en-US" altLang="en-US" dirty="0" err="1"/>
              <a:t>nút</a:t>
            </a:r>
            <a:r>
              <a:rPr lang="en-US" altLang="en-US" dirty="0"/>
              <a:t> </a:t>
            </a:r>
            <a:r>
              <a:rPr lang="en-US" altLang="en-US" dirty="0" err="1"/>
              <a:t>thuộc</a:t>
            </a:r>
            <a:r>
              <a:rPr lang="en-US" altLang="en-US" dirty="0"/>
              <a:t> GD</a:t>
            </a:r>
          </a:p>
        </p:txBody>
      </p:sp>
      <p:sp>
        <p:nvSpPr>
          <p:cNvPr id="2" name="Slide Number Placeholder 1"/>
          <p:cNvSpPr>
            <a:spLocks noGrp="1"/>
          </p:cNvSpPr>
          <p:nvPr>
            <p:ph type="sldNum" sz="quarter" idx="12"/>
          </p:nvPr>
        </p:nvSpPr>
        <p:spPr/>
        <p:txBody>
          <a:bodyPr/>
          <a:lstStyle/>
          <a:p>
            <a:fld id="{404E76C4-6752-4A98-AA34-F785B988B251}" type="slidenum">
              <a:rPr lang="en-US" smtClean="0"/>
              <a:t>3</a:t>
            </a:fld>
            <a:endParaRPr lang="en-US"/>
          </a:p>
        </p:txBody>
      </p:sp>
    </p:spTree>
    <p:extLst>
      <p:ext uri="{BB962C8B-B14F-4D97-AF65-F5344CB8AC3E}">
        <p14:creationId xmlns:p14="http://schemas.microsoft.com/office/powerpoint/2010/main" val="3295715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74" y="103045"/>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3"/>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94996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6</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u="sng"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B, </a:t>
                      </a:r>
                      <a:r>
                        <a:rPr lang="en-US" sz="1600" dirty="0">
                          <a:latin typeface="Times New Roman" panose="02020603050405020304" pitchFamily="18" charset="0"/>
                          <a:cs typeface="Times New Roman" panose="02020603050405020304" pitchFamily="18" charset="0"/>
                        </a:rPr>
                        <a:t>C,</a:t>
                      </a:r>
                      <a:r>
                        <a:rPr lang="en-US" sz="1600" baseline="0" dirty="0">
                          <a:latin typeface="Times New Roman" panose="02020603050405020304" pitchFamily="18" charset="0"/>
                          <a:cs typeface="Times New Roman" panose="02020603050405020304" pitchFamily="18" charset="0"/>
                        </a:rPr>
                        <a:t> H, F</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I</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E,</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K,</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I</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rgbClr val="7030A0"/>
                          </a:solidFill>
                          <a:latin typeface="Times New Roman" panose="02020603050405020304" pitchFamily="18" charset="0"/>
                          <a:cs typeface="Times New Roman" panose="02020603050405020304" pitchFamily="18" charset="0"/>
                        </a:rPr>
                        <a:t>K (</a:t>
                      </a:r>
                      <a:r>
                        <a:rPr lang="en-US" sz="1600" dirty="0" err="1">
                          <a:solidFill>
                            <a:srgbClr val="7030A0"/>
                          </a:solidFill>
                          <a:latin typeface="Times New Roman" panose="02020603050405020304" pitchFamily="18" charset="0"/>
                          <a:cs typeface="Times New Roman" panose="02020603050405020304" pitchFamily="18" charset="0"/>
                        </a:rPr>
                        <a:t>g</a:t>
                      </a:r>
                      <a:r>
                        <a:rPr lang="en-US" sz="1600" baseline="-25000" dirty="0" err="1">
                          <a:solidFill>
                            <a:srgbClr val="7030A0"/>
                          </a:solidFill>
                          <a:latin typeface="Times New Roman" panose="02020603050405020304" pitchFamily="18" charset="0"/>
                          <a:cs typeface="Times New Roman" panose="02020603050405020304" pitchFamily="18" charset="0"/>
                        </a:rPr>
                        <a:t>K</a:t>
                      </a:r>
                      <a:r>
                        <a:rPr lang="en-US" sz="1600" baseline="0" dirty="0">
                          <a:solidFill>
                            <a:srgbClr val="7030A0"/>
                          </a:solidFill>
                          <a:latin typeface="Times New Roman" panose="02020603050405020304" pitchFamily="18" charset="0"/>
                          <a:cs typeface="Times New Roman" panose="02020603050405020304" pitchFamily="18" charset="0"/>
                        </a:rPr>
                        <a:t>&lt;</a:t>
                      </a:r>
                      <a:r>
                        <a:rPr lang="en-US" sz="1600" dirty="0" err="1">
                          <a:solidFill>
                            <a:srgbClr val="7030A0"/>
                          </a:solidFill>
                          <a:latin typeface="Times New Roman" panose="02020603050405020304" pitchFamily="18" charset="0"/>
                          <a:cs typeface="Times New Roman" panose="02020603050405020304" pitchFamily="18" charset="0"/>
                        </a:rPr>
                        <a:t>g</a:t>
                      </a:r>
                      <a:r>
                        <a:rPr lang="en-US" sz="1600" baseline="-25000" dirty="0" err="1">
                          <a:solidFill>
                            <a:srgbClr val="7030A0"/>
                          </a:solidFill>
                          <a:latin typeface="Times New Roman" panose="02020603050405020304" pitchFamily="18" charset="0"/>
                          <a:cs typeface="Times New Roman" panose="02020603050405020304" pitchFamily="18" charset="0"/>
                        </a:rPr>
                        <a:t>I</a:t>
                      </a:r>
                      <a:r>
                        <a:rPr lang="en-US" sz="1600" dirty="0" err="1">
                          <a:solidFill>
                            <a:srgbClr val="7030A0"/>
                          </a:solidFill>
                          <a:latin typeface="Times New Roman" panose="02020603050405020304" pitchFamily="18" charset="0"/>
                          <a:cs typeface="Times New Roman" panose="02020603050405020304" pitchFamily="18" charset="0"/>
                        </a:rPr>
                        <a:t>+kc</a:t>
                      </a:r>
                      <a:r>
                        <a:rPr lang="en-US" sz="1600" dirty="0">
                          <a:solidFill>
                            <a:srgbClr val="7030A0"/>
                          </a:solidFill>
                          <a:latin typeface="Times New Roman" panose="02020603050405020304" pitchFamily="18" charset="0"/>
                          <a:cs typeface="Times New Roman" panose="02020603050405020304" pitchFamily="18" charset="0"/>
                        </a:rPr>
                        <a:t>(I,K)=14+9)</a:t>
                      </a:r>
                      <a:r>
                        <a:rPr lang="en-US" sz="16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i="1"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Giữ</a:t>
                      </a:r>
                      <a:r>
                        <a:rPr lang="en-US" sz="1600" i="1" baseline="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K </a:t>
                      </a:r>
                      <a:r>
                        <a:rPr lang="en-US" sz="1600" i="1" baseline="0"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trong</a:t>
                      </a:r>
                      <a:r>
                        <a:rPr lang="en-US" sz="1600" i="1" baseline="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Closed</a:t>
                      </a:r>
                      <a:endParaRPr lang="en-US" sz="1600" i="1" dirty="0">
                        <a:solidFill>
                          <a:srgbClr val="7030A0"/>
                        </a:solidFill>
                        <a:latin typeface="Times New Roman" panose="02020603050405020304" pitchFamily="18" charset="0"/>
                        <a:cs typeface="Times New Roman" panose="02020603050405020304"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Times New Roman" panose="02020603050405020304" pitchFamily="18" charset="0"/>
                          <a:cs typeface="Times New Roman" panose="02020603050405020304" pitchFamily="18" charset="0"/>
                        </a:rPr>
                        <a:t>B (</a:t>
                      </a:r>
                      <a:r>
                        <a:rPr lang="en-US" sz="1600" dirty="0" err="1">
                          <a:solidFill>
                            <a:srgbClr val="FF0000"/>
                          </a:solidFill>
                          <a:latin typeface="Times New Roman" panose="02020603050405020304" pitchFamily="18" charset="0"/>
                          <a:cs typeface="Times New Roman" panose="02020603050405020304" pitchFamily="18" charset="0"/>
                        </a:rPr>
                        <a:t>g</a:t>
                      </a:r>
                      <a:r>
                        <a:rPr lang="en-US" sz="1600" baseline="-25000" dirty="0" err="1">
                          <a:solidFill>
                            <a:srgbClr val="FF0000"/>
                          </a:solidFill>
                          <a:latin typeface="Times New Roman" panose="02020603050405020304" pitchFamily="18" charset="0"/>
                          <a:cs typeface="Times New Roman" panose="02020603050405020304" pitchFamily="18" charset="0"/>
                        </a:rPr>
                        <a:t>B</a:t>
                      </a:r>
                      <a:r>
                        <a:rPr lang="en-US" sz="1600" dirty="0">
                          <a:solidFill>
                            <a:srgbClr val="FF0000"/>
                          </a:solidFill>
                          <a:latin typeface="Times New Roman" panose="02020603050405020304" pitchFamily="18" charset="0"/>
                          <a:cs typeface="Times New Roman" panose="02020603050405020304" pitchFamily="18" charset="0"/>
                        </a:rPr>
                        <a:t>=</a:t>
                      </a:r>
                      <a:r>
                        <a:rPr lang="en-US" sz="1600" dirty="0" err="1">
                          <a:solidFill>
                            <a:srgbClr val="FF0000"/>
                          </a:solidFill>
                          <a:latin typeface="Times New Roman" panose="02020603050405020304" pitchFamily="18" charset="0"/>
                          <a:cs typeface="Times New Roman" panose="02020603050405020304" pitchFamily="18" charset="0"/>
                        </a:rPr>
                        <a:t>g</a:t>
                      </a:r>
                      <a:r>
                        <a:rPr lang="en-US" sz="1600" baseline="-25000" dirty="0" err="1">
                          <a:solidFill>
                            <a:srgbClr val="FF0000"/>
                          </a:solidFill>
                          <a:latin typeface="Times New Roman" panose="02020603050405020304" pitchFamily="18" charset="0"/>
                          <a:cs typeface="Times New Roman" panose="02020603050405020304" pitchFamily="18" charset="0"/>
                        </a:rPr>
                        <a:t>I</a:t>
                      </a:r>
                      <a:r>
                        <a:rPr lang="en-US" sz="1600" dirty="0" err="1">
                          <a:solidFill>
                            <a:srgbClr val="FF0000"/>
                          </a:solidFill>
                          <a:latin typeface="Times New Roman" panose="02020603050405020304" pitchFamily="18" charset="0"/>
                          <a:cs typeface="Times New Roman" panose="02020603050405020304" pitchFamily="18" charset="0"/>
                        </a:rPr>
                        <a:t>+kc</a:t>
                      </a:r>
                      <a:r>
                        <a:rPr lang="en-US" sz="1600" dirty="0">
                          <a:solidFill>
                            <a:srgbClr val="FF0000"/>
                          </a:solidFill>
                          <a:latin typeface="Times New Roman" panose="02020603050405020304" pitchFamily="18" charset="0"/>
                          <a:cs typeface="Times New Roman" panose="02020603050405020304" pitchFamily="18" charset="0"/>
                        </a:rPr>
                        <a:t>(I,B)=14+5, </a:t>
                      </a:r>
                      <a:r>
                        <a:rPr lang="en-US" sz="1600" dirty="0" err="1">
                          <a:solidFill>
                            <a:srgbClr val="FF0000"/>
                          </a:solidFill>
                          <a:latin typeface="Times New Roman" panose="02020603050405020304" pitchFamily="18" charset="0"/>
                          <a:cs typeface="Times New Roman" panose="02020603050405020304" pitchFamily="18" charset="0"/>
                        </a:rPr>
                        <a:t>h</a:t>
                      </a:r>
                      <a:r>
                        <a:rPr lang="en-US" sz="1600" baseline="-25000" dirty="0" err="1">
                          <a:solidFill>
                            <a:srgbClr val="FF0000"/>
                          </a:solidFill>
                          <a:latin typeface="Times New Roman" panose="02020603050405020304" pitchFamily="18" charset="0"/>
                          <a:cs typeface="Times New Roman" panose="02020603050405020304" pitchFamily="18" charset="0"/>
                        </a:rPr>
                        <a:t>B</a:t>
                      </a:r>
                      <a:r>
                        <a:rPr lang="en-US" sz="1600" dirty="0">
                          <a:solidFill>
                            <a:srgbClr val="FF0000"/>
                          </a:solidFill>
                          <a:latin typeface="Times New Roman" panose="02020603050405020304" pitchFamily="18" charset="0"/>
                          <a:cs typeface="Times New Roman" panose="02020603050405020304" pitchFamily="18" charset="0"/>
                        </a:rPr>
                        <a:t>=0, </a:t>
                      </a:r>
                      <a:r>
                        <a:rPr lang="en-US" sz="1600" dirty="0" err="1">
                          <a:solidFill>
                            <a:srgbClr val="FF0000"/>
                          </a:solidFill>
                          <a:latin typeface="Times New Roman" panose="02020603050405020304" pitchFamily="18" charset="0"/>
                          <a:cs typeface="Times New Roman" panose="02020603050405020304" pitchFamily="18" charset="0"/>
                        </a:rPr>
                        <a:t>f</a:t>
                      </a:r>
                      <a:r>
                        <a:rPr lang="en-US" sz="1600" baseline="-25000" dirty="0" err="1">
                          <a:solidFill>
                            <a:srgbClr val="FF0000"/>
                          </a:solidFill>
                          <a:latin typeface="Times New Roman" panose="02020603050405020304" pitchFamily="18" charset="0"/>
                          <a:cs typeface="Times New Roman" panose="02020603050405020304" pitchFamily="18" charset="0"/>
                        </a:rPr>
                        <a:t>B</a:t>
                      </a:r>
                      <a:r>
                        <a:rPr lang="en-US" sz="1600" dirty="0">
                          <a:solidFill>
                            <a:srgbClr val="FF0000"/>
                          </a:solidFill>
                          <a:latin typeface="Times New Roman" panose="02020603050405020304" pitchFamily="18" charset="0"/>
                          <a:cs typeface="Times New Roman" panose="02020603050405020304" pitchFamily="18" charset="0"/>
                        </a:rPr>
                        <a:t>=19)</a:t>
                      </a:r>
                    </a:p>
                  </a:txBody>
                  <a:tcPr/>
                </a:tc>
                <a:extLst>
                  <a:ext uri="{0D108BD9-81ED-4DB2-BD59-A6C34878D82A}">
                    <a16:rowId xmlns:a16="http://schemas.microsoft.com/office/drawing/2014/main" xmlns="" val="10006"/>
                  </a:ext>
                </a:extLst>
              </a:tr>
            </a:tbl>
          </a:graphicData>
        </a:graphic>
      </p:graphicFrame>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52" name="Oval 51"/>
          <p:cNvSpPr/>
          <p:nvPr/>
        </p:nvSpPr>
        <p:spPr>
          <a:xfrm>
            <a:off x="5573926" y="307521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53" name="TextBox 52"/>
          <p:cNvSpPr txBox="1"/>
          <p:nvPr/>
        </p:nvSpPr>
        <p:spPr>
          <a:xfrm>
            <a:off x="6061914" y="2971800"/>
            <a:ext cx="438808" cy="369332"/>
          </a:xfrm>
          <a:prstGeom prst="rect">
            <a:avLst/>
          </a:prstGeom>
          <a:noFill/>
        </p:spPr>
        <p:txBody>
          <a:bodyPr wrap="square" rtlCol="0">
            <a:spAutoFit/>
          </a:bodyPr>
          <a:lstStyle/>
          <a:p>
            <a:r>
              <a:rPr lang="en-US" dirty="0"/>
              <a:t>14</a:t>
            </a:r>
          </a:p>
        </p:txBody>
      </p:sp>
      <p:sp>
        <p:nvSpPr>
          <p:cNvPr id="54" name="Oval 53"/>
          <p:cNvSpPr/>
          <p:nvPr/>
        </p:nvSpPr>
        <p:spPr>
          <a:xfrm>
            <a:off x="4430926" y="429441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55" name="TextBox 54"/>
          <p:cNvSpPr txBox="1"/>
          <p:nvPr/>
        </p:nvSpPr>
        <p:spPr>
          <a:xfrm>
            <a:off x="4126126" y="4414552"/>
            <a:ext cx="438808" cy="369332"/>
          </a:xfrm>
          <a:prstGeom prst="rect">
            <a:avLst/>
          </a:prstGeom>
          <a:noFill/>
        </p:spPr>
        <p:txBody>
          <a:bodyPr wrap="square" rtlCol="0">
            <a:spAutoFit/>
          </a:bodyPr>
          <a:lstStyle/>
          <a:p>
            <a:r>
              <a:rPr lang="en-US" dirty="0"/>
              <a:t>6</a:t>
            </a:r>
          </a:p>
        </p:txBody>
      </p:sp>
      <p:sp>
        <p:nvSpPr>
          <p:cNvPr id="56" name="TextBox 55"/>
          <p:cNvSpPr txBox="1"/>
          <p:nvPr/>
        </p:nvSpPr>
        <p:spPr>
          <a:xfrm>
            <a:off x="4982718" y="3696486"/>
            <a:ext cx="438808" cy="369332"/>
          </a:xfrm>
          <a:prstGeom prst="rect">
            <a:avLst/>
          </a:prstGeom>
          <a:noFill/>
        </p:spPr>
        <p:txBody>
          <a:bodyPr wrap="square" rtlCol="0">
            <a:spAutoFit/>
          </a:bodyPr>
          <a:lstStyle/>
          <a:p>
            <a:r>
              <a:rPr lang="en-US" dirty="0"/>
              <a:t>7</a:t>
            </a:r>
          </a:p>
        </p:txBody>
      </p:sp>
      <p:cxnSp>
        <p:nvCxnSpPr>
          <p:cNvPr id="57" name="Straight Arrow Connector 56"/>
          <p:cNvCxnSpPr>
            <a:stCxn id="52" idx="3"/>
            <a:endCxn id="54" idx="7"/>
          </p:cNvCxnSpPr>
          <p:nvPr/>
        </p:nvCxnSpPr>
        <p:spPr>
          <a:xfrm flipH="1">
            <a:off x="4951252" y="3595544"/>
            <a:ext cx="711948" cy="7881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448911" y="4414552"/>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59" name="TextBox 58"/>
          <p:cNvSpPr txBox="1"/>
          <p:nvPr/>
        </p:nvSpPr>
        <p:spPr>
          <a:xfrm>
            <a:off x="6887718" y="4229886"/>
            <a:ext cx="438808" cy="369332"/>
          </a:xfrm>
          <a:prstGeom prst="rect">
            <a:avLst/>
          </a:prstGeom>
          <a:noFill/>
        </p:spPr>
        <p:txBody>
          <a:bodyPr wrap="square" rtlCol="0">
            <a:spAutoFit/>
          </a:bodyPr>
          <a:lstStyle/>
          <a:p>
            <a:r>
              <a:rPr lang="en-US" dirty="0"/>
              <a:t>8</a:t>
            </a:r>
          </a:p>
        </p:txBody>
      </p:sp>
      <p:cxnSp>
        <p:nvCxnSpPr>
          <p:cNvPr id="60" name="Straight Arrow Connector 59"/>
          <p:cNvCxnSpPr>
            <a:stCxn id="54" idx="6"/>
            <a:endCxn id="58" idx="2"/>
          </p:cNvCxnSpPr>
          <p:nvPr/>
        </p:nvCxnSpPr>
        <p:spPr>
          <a:xfrm>
            <a:off x="5040527" y="4599218"/>
            <a:ext cx="1408385" cy="1201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66666" y="4322969"/>
            <a:ext cx="438808" cy="369332"/>
          </a:xfrm>
          <a:prstGeom prst="rect">
            <a:avLst/>
          </a:prstGeom>
          <a:noFill/>
        </p:spPr>
        <p:txBody>
          <a:bodyPr wrap="square" rtlCol="0">
            <a:spAutoFit/>
          </a:bodyPr>
          <a:lstStyle/>
          <a:p>
            <a:r>
              <a:rPr lang="en-US" dirty="0"/>
              <a:t>4</a:t>
            </a:r>
          </a:p>
        </p:txBody>
      </p:sp>
      <p:sp>
        <p:nvSpPr>
          <p:cNvPr id="64" name="Oval 63"/>
          <p:cNvSpPr/>
          <p:nvPr/>
        </p:nvSpPr>
        <p:spPr>
          <a:xfrm>
            <a:off x="2983815" y="410975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65" name="TextBox 64"/>
          <p:cNvSpPr txBox="1"/>
          <p:nvPr/>
        </p:nvSpPr>
        <p:spPr>
          <a:xfrm>
            <a:off x="2602126" y="4229886"/>
            <a:ext cx="438808" cy="369332"/>
          </a:xfrm>
          <a:prstGeom prst="rect">
            <a:avLst/>
          </a:prstGeom>
          <a:noFill/>
        </p:spPr>
        <p:txBody>
          <a:bodyPr wrap="square" rtlCol="0">
            <a:spAutoFit/>
          </a:bodyPr>
          <a:lstStyle/>
          <a:p>
            <a:r>
              <a:rPr lang="en-US" dirty="0"/>
              <a:t>15</a:t>
            </a:r>
          </a:p>
        </p:txBody>
      </p:sp>
      <p:cxnSp>
        <p:nvCxnSpPr>
          <p:cNvPr id="66" name="Straight Arrow Connector 65"/>
          <p:cNvCxnSpPr>
            <a:stCxn id="52" idx="2"/>
            <a:endCxn id="64" idx="7"/>
          </p:cNvCxnSpPr>
          <p:nvPr/>
        </p:nvCxnSpPr>
        <p:spPr>
          <a:xfrm flipH="1">
            <a:off x="3504142" y="3380018"/>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449318" y="3456218"/>
            <a:ext cx="438808" cy="369332"/>
          </a:xfrm>
          <a:prstGeom prst="rect">
            <a:avLst/>
          </a:prstGeom>
          <a:noFill/>
        </p:spPr>
        <p:txBody>
          <a:bodyPr wrap="square" rtlCol="0">
            <a:spAutoFit/>
          </a:bodyPr>
          <a:lstStyle/>
          <a:p>
            <a:r>
              <a:rPr lang="en-US" dirty="0"/>
              <a:t>9</a:t>
            </a:r>
          </a:p>
        </p:txBody>
      </p:sp>
      <p:sp>
        <p:nvSpPr>
          <p:cNvPr id="68" name="Oval 67"/>
          <p:cNvSpPr/>
          <p:nvPr/>
        </p:nvSpPr>
        <p:spPr>
          <a:xfrm>
            <a:off x="7732985" y="329779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69" name="TextBox 68"/>
          <p:cNvSpPr txBox="1"/>
          <p:nvPr/>
        </p:nvSpPr>
        <p:spPr>
          <a:xfrm>
            <a:off x="8171792" y="3113130"/>
            <a:ext cx="438808" cy="369332"/>
          </a:xfrm>
          <a:prstGeom prst="rect">
            <a:avLst/>
          </a:prstGeom>
          <a:noFill/>
        </p:spPr>
        <p:txBody>
          <a:bodyPr wrap="square" rtlCol="0">
            <a:spAutoFit/>
          </a:bodyPr>
          <a:lstStyle/>
          <a:p>
            <a:r>
              <a:rPr lang="en-US" dirty="0"/>
              <a:t>7</a:t>
            </a:r>
          </a:p>
        </p:txBody>
      </p:sp>
      <p:cxnSp>
        <p:nvCxnSpPr>
          <p:cNvPr id="70" name="Straight Arrow Connector 69"/>
          <p:cNvCxnSpPr>
            <a:stCxn id="52" idx="6"/>
            <a:endCxn id="68" idx="2"/>
          </p:cNvCxnSpPr>
          <p:nvPr/>
        </p:nvCxnSpPr>
        <p:spPr>
          <a:xfrm>
            <a:off x="6183527" y="3380018"/>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668926" y="525573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72" name="TextBox 71"/>
          <p:cNvSpPr txBox="1"/>
          <p:nvPr/>
        </p:nvSpPr>
        <p:spPr>
          <a:xfrm>
            <a:off x="3287926" y="5375864"/>
            <a:ext cx="438808" cy="369332"/>
          </a:xfrm>
          <a:prstGeom prst="rect">
            <a:avLst/>
          </a:prstGeom>
          <a:noFill/>
        </p:spPr>
        <p:txBody>
          <a:bodyPr wrap="square" rtlCol="0">
            <a:spAutoFit/>
          </a:bodyPr>
          <a:lstStyle/>
          <a:p>
            <a:r>
              <a:rPr lang="en-US" dirty="0"/>
              <a:t>10</a:t>
            </a:r>
          </a:p>
        </p:txBody>
      </p:sp>
      <p:cxnSp>
        <p:nvCxnSpPr>
          <p:cNvPr id="73" name="Straight Arrow Connector 72"/>
          <p:cNvCxnSpPr>
            <a:stCxn id="54" idx="3"/>
            <a:endCxn id="71" idx="7"/>
          </p:cNvCxnSpPr>
          <p:nvPr/>
        </p:nvCxnSpPr>
        <p:spPr>
          <a:xfrm flipH="1">
            <a:off x="4189252" y="4814744"/>
            <a:ext cx="330948" cy="5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321189" y="4959620"/>
            <a:ext cx="438808" cy="369332"/>
          </a:xfrm>
          <a:prstGeom prst="rect">
            <a:avLst/>
          </a:prstGeom>
          <a:noFill/>
        </p:spPr>
        <p:txBody>
          <a:bodyPr wrap="square" rtlCol="0">
            <a:spAutoFit/>
          </a:bodyPr>
          <a:lstStyle/>
          <a:p>
            <a:r>
              <a:rPr lang="en-US" dirty="0"/>
              <a:t>8</a:t>
            </a:r>
          </a:p>
        </p:txBody>
      </p:sp>
      <p:sp>
        <p:nvSpPr>
          <p:cNvPr id="75" name="Oval 74"/>
          <p:cNvSpPr/>
          <p:nvPr/>
        </p:nvSpPr>
        <p:spPr>
          <a:xfrm>
            <a:off x="5421526" y="520881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sp>
        <p:nvSpPr>
          <p:cNvPr id="76" name="TextBox 75"/>
          <p:cNvSpPr txBox="1"/>
          <p:nvPr/>
        </p:nvSpPr>
        <p:spPr>
          <a:xfrm>
            <a:off x="5135118" y="5328952"/>
            <a:ext cx="438808" cy="369332"/>
          </a:xfrm>
          <a:prstGeom prst="rect">
            <a:avLst/>
          </a:prstGeom>
          <a:noFill/>
        </p:spPr>
        <p:txBody>
          <a:bodyPr wrap="square" rtlCol="0">
            <a:spAutoFit/>
          </a:bodyPr>
          <a:lstStyle/>
          <a:p>
            <a:r>
              <a:rPr lang="en-US" dirty="0"/>
              <a:t>2</a:t>
            </a:r>
          </a:p>
        </p:txBody>
      </p:sp>
      <p:cxnSp>
        <p:nvCxnSpPr>
          <p:cNvPr id="77" name="Straight Arrow Connector 76"/>
          <p:cNvCxnSpPr>
            <a:stCxn id="58" idx="3"/>
            <a:endCxn id="75" idx="7"/>
          </p:cNvCxnSpPr>
          <p:nvPr/>
        </p:nvCxnSpPr>
        <p:spPr>
          <a:xfrm flipH="1">
            <a:off x="5941853" y="4934878"/>
            <a:ext cx="596333" cy="36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049518" y="4813274"/>
            <a:ext cx="438808" cy="369332"/>
          </a:xfrm>
          <a:prstGeom prst="rect">
            <a:avLst/>
          </a:prstGeom>
          <a:noFill/>
        </p:spPr>
        <p:txBody>
          <a:bodyPr wrap="square" rtlCol="0">
            <a:spAutoFit/>
          </a:bodyPr>
          <a:lstStyle/>
          <a:p>
            <a:r>
              <a:rPr lang="en-US" dirty="0"/>
              <a:t>4</a:t>
            </a:r>
          </a:p>
        </p:txBody>
      </p:sp>
      <p:sp>
        <p:nvSpPr>
          <p:cNvPr id="79" name="Oval 78"/>
          <p:cNvSpPr/>
          <p:nvPr/>
        </p:nvSpPr>
        <p:spPr>
          <a:xfrm>
            <a:off x="7281985" y="5182383"/>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80" name="TextBox 79"/>
          <p:cNvSpPr txBox="1"/>
          <p:nvPr/>
        </p:nvSpPr>
        <p:spPr>
          <a:xfrm>
            <a:off x="7878318" y="5302517"/>
            <a:ext cx="438808" cy="369332"/>
          </a:xfrm>
          <a:prstGeom prst="rect">
            <a:avLst/>
          </a:prstGeom>
          <a:noFill/>
        </p:spPr>
        <p:txBody>
          <a:bodyPr wrap="square" rtlCol="0">
            <a:spAutoFit/>
          </a:bodyPr>
          <a:lstStyle/>
          <a:p>
            <a:r>
              <a:rPr lang="en-US" dirty="0"/>
              <a:t>4</a:t>
            </a:r>
          </a:p>
        </p:txBody>
      </p:sp>
      <p:cxnSp>
        <p:nvCxnSpPr>
          <p:cNvPr id="81" name="Straight Arrow Connector 80"/>
          <p:cNvCxnSpPr>
            <a:stCxn id="58" idx="5"/>
            <a:endCxn id="79" idx="1"/>
          </p:cNvCxnSpPr>
          <p:nvPr/>
        </p:nvCxnSpPr>
        <p:spPr>
          <a:xfrm>
            <a:off x="6969237" y="4934879"/>
            <a:ext cx="402022" cy="3367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116318" y="4827818"/>
            <a:ext cx="438808" cy="369332"/>
          </a:xfrm>
          <a:prstGeom prst="rect">
            <a:avLst/>
          </a:prstGeom>
          <a:noFill/>
        </p:spPr>
        <p:txBody>
          <a:bodyPr wrap="square" rtlCol="0">
            <a:spAutoFit/>
          </a:bodyPr>
          <a:lstStyle/>
          <a:p>
            <a:r>
              <a:rPr lang="en-US" dirty="0"/>
              <a:t>3</a:t>
            </a:r>
          </a:p>
        </p:txBody>
      </p:sp>
      <p:sp>
        <p:nvSpPr>
          <p:cNvPr id="83" name="Oval 82"/>
          <p:cNvSpPr/>
          <p:nvPr/>
        </p:nvSpPr>
        <p:spPr>
          <a:xfrm>
            <a:off x="6698534" y="627561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84" name="TextBox 83"/>
          <p:cNvSpPr txBox="1"/>
          <p:nvPr/>
        </p:nvSpPr>
        <p:spPr>
          <a:xfrm>
            <a:off x="6412126" y="6548152"/>
            <a:ext cx="438808" cy="369332"/>
          </a:xfrm>
          <a:prstGeom prst="rect">
            <a:avLst/>
          </a:prstGeom>
          <a:noFill/>
        </p:spPr>
        <p:txBody>
          <a:bodyPr wrap="square" rtlCol="0">
            <a:spAutoFit/>
          </a:bodyPr>
          <a:lstStyle/>
          <a:p>
            <a:r>
              <a:rPr lang="en-US" dirty="0"/>
              <a:t>0</a:t>
            </a:r>
          </a:p>
        </p:txBody>
      </p:sp>
      <p:cxnSp>
        <p:nvCxnSpPr>
          <p:cNvPr id="85" name="Straight Arrow Connector 84"/>
          <p:cNvCxnSpPr>
            <a:stCxn id="79" idx="4"/>
            <a:endCxn id="83" idx="0"/>
          </p:cNvCxnSpPr>
          <p:nvPr/>
        </p:nvCxnSpPr>
        <p:spPr>
          <a:xfrm flipH="1">
            <a:off x="7003335" y="5791984"/>
            <a:ext cx="583451" cy="48363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5" idx="5"/>
            <a:endCxn id="83" idx="1"/>
          </p:cNvCxnSpPr>
          <p:nvPr/>
        </p:nvCxnSpPr>
        <p:spPr>
          <a:xfrm>
            <a:off x="5941852" y="5729144"/>
            <a:ext cx="845956" cy="63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9" idx="2"/>
            <a:endCxn id="75" idx="6"/>
          </p:cNvCxnSpPr>
          <p:nvPr/>
        </p:nvCxnSpPr>
        <p:spPr>
          <a:xfrm flipH="1">
            <a:off x="6031127" y="5487184"/>
            <a:ext cx="1250859"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595992" y="5182056"/>
            <a:ext cx="438808" cy="369332"/>
          </a:xfrm>
          <a:prstGeom prst="rect">
            <a:avLst/>
          </a:prstGeom>
          <a:noFill/>
        </p:spPr>
        <p:txBody>
          <a:bodyPr wrap="square" rtlCol="0">
            <a:spAutoFit/>
          </a:bodyPr>
          <a:lstStyle/>
          <a:p>
            <a:r>
              <a:rPr lang="en-US" dirty="0"/>
              <a:t>9</a:t>
            </a:r>
          </a:p>
        </p:txBody>
      </p:sp>
      <p:sp>
        <p:nvSpPr>
          <p:cNvPr id="89" name="TextBox 88"/>
          <p:cNvSpPr txBox="1"/>
          <p:nvPr/>
        </p:nvSpPr>
        <p:spPr>
          <a:xfrm>
            <a:off x="7331717" y="6031396"/>
            <a:ext cx="438808" cy="369332"/>
          </a:xfrm>
          <a:prstGeom prst="rect">
            <a:avLst/>
          </a:prstGeom>
          <a:noFill/>
        </p:spPr>
        <p:txBody>
          <a:bodyPr wrap="square" rtlCol="0">
            <a:spAutoFit/>
          </a:bodyPr>
          <a:lstStyle/>
          <a:p>
            <a:r>
              <a:rPr lang="en-US" dirty="0"/>
              <a:t>5</a:t>
            </a:r>
          </a:p>
        </p:txBody>
      </p:sp>
      <p:sp>
        <p:nvSpPr>
          <p:cNvPr id="90" name="TextBox 89"/>
          <p:cNvSpPr txBox="1"/>
          <p:nvPr/>
        </p:nvSpPr>
        <p:spPr>
          <a:xfrm>
            <a:off x="6310899" y="5812300"/>
            <a:ext cx="438808" cy="369332"/>
          </a:xfrm>
          <a:prstGeom prst="rect">
            <a:avLst/>
          </a:prstGeom>
          <a:noFill/>
        </p:spPr>
        <p:txBody>
          <a:bodyPr wrap="square" rtlCol="0">
            <a:spAutoFit/>
          </a:bodyPr>
          <a:lstStyle/>
          <a:p>
            <a:r>
              <a:rPr lang="en-US" dirty="0"/>
              <a:t>6</a:t>
            </a:r>
          </a:p>
        </p:txBody>
      </p:sp>
      <p:sp>
        <p:nvSpPr>
          <p:cNvPr id="3" name="Multiply 2"/>
          <p:cNvSpPr/>
          <p:nvPr/>
        </p:nvSpPr>
        <p:spPr>
          <a:xfrm>
            <a:off x="5664175" y="5749673"/>
            <a:ext cx="805419" cy="73585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04E76C4-6752-4A98-AA34-F785B988B251}" type="slidenum">
              <a:rPr lang="en-US" smtClean="0"/>
              <a:t>30</a:t>
            </a:fld>
            <a:endParaRPr lang="en-US"/>
          </a:p>
        </p:txBody>
      </p:sp>
    </p:spTree>
    <p:extLst>
      <p:ext uri="{BB962C8B-B14F-4D97-AF65-F5344CB8AC3E}">
        <p14:creationId xmlns:p14="http://schemas.microsoft.com/office/powerpoint/2010/main" val="337404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53" y="92512"/>
            <a:ext cx="10515600" cy="1325563"/>
          </a:xfrm>
        </p:spPr>
        <p:txBody>
          <a:bodyPr/>
          <a:lstStyle/>
          <a:p>
            <a:r>
              <a:rPr lang="en-US" b="1" dirty="0" err="1"/>
              <a:t>Thuật</a:t>
            </a:r>
            <a:r>
              <a:rPr lang="en-US" b="1" dirty="0"/>
              <a:t> </a:t>
            </a:r>
            <a:r>
              <a:rPr lang="en-US" b="1" dirty="0" err="1"/>
              <a:t>giải</a:t>
            </a:r>
            <a:r>
              <a:rPr lang="en-US" b="1" dirty="0"/>
              <a:t> A* - </a:t>
            </a:r>
            <a:r>
              <a:rPr lang="en-US" b="1" dirty="0" err="1"/>
              <a:t>Ví</a:t>
            </a:r>
            <a:r>
              <a:rPr lang="en-US" b="1" dirty="0"/>
              <a:t> </a:t>
            </a:r>
            <a:r>
              <a:rPr lang="en-US" b="1" dirty="0" err="1"/>
              <a:t>dụ</a:t>
            </a:r>
            <a:endParaRPr lang="en-US" b="1" dirty="0"/>
          </a:p>
        </p:txBody>
      </p:sp>
      <p:pic>
        <p:nvPicPr>
          <p:cNvPr id="4" name="Picture 3"/>
          <p:cNvPicPr>
            <a:picLocks noChangeAspect="1"/>
          </p:cNvPicPr>
          <p:nvPr/>
        </p:nvPicPr>
        <p:blipFill>
          <a:blip r:embed="rId3"/>
          <a:stretch>
            <a:fillRect/>
          </a:stretch>
        </p:blipFill>
        <p:spPr>
          <a:xfrm>
            <a:off x="6730394" y="1"/>
            <a:ext cx="3937607" cy="2285999"/>
          </a:xfrm>
          <a:prstGeom prst="rect">
            <a:avLst/>
          </a:prstGeom>
          <a:solidFill>
            <a:schemeClr val="accent2"/>
          </a:solidFill>
          <a:ln>
            <a:solidFill>
              <a:srgbClr val="FFC000"/>
            </a:solidFill>
          </a:ln>
        </p:spPr>
      </p:pic>
      <p:graphicFrame>
        <p:nvGraphicFramePr>
          <p:cNvPr id="6" name="Table 5"/>
          <p:cNvGraphicFramePr>
            <a:graphicFrameLocks noGrp="1"/>
          </p:cNvGraphicFramePr>
          <p:nvPr/>
        </p:nvGraphicFramePr>
        <p:xfrm>
          <a:off x="1665286" y="2286000"/>
          <a:ext cx="8926515" cy="741680"/>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xmlns="" val="20000"/>
                    </a:ext>
                  </a:extLst>
                </a:gridCol>
                <a:gridCol w="1248093">
                  <a:extLst>
                    <a:ext uri="{9D8B030D-6E8A-4147-A177-3AD203B41FA5}">
                      <a16:colId xmlns:a16="http://schemas.microsoft.com/office/drawing/2014/main" xmlns="" val="20001"/>
                    </a:ext>
                  </a:extLst>
                </a:gridCol>
                <a:gridCol w="825817">
                  <a:extLst>
                    <a:ext uri="{9D8B030D-6E8A-4147-A177-3AD203B41FA5}">
                      <a16:colId xmlns:a16="http://schemas.microsoft.com/office/drawing/2014/main" xmlns="" val="20002"/>
                    </a:ext>
                  </a:extLst>
                </a:gridCol>
                <a:gridCol w="2061212">
                  <a:extLst>
                    <a:ext uri="{9D8B030D-6E8A-4147-A177-3AD203B41FA5}">
                      <a16:colId xmlns:a16="http://schemas.microsoft.com/office/drawing/2014/main" xmlns="" val="20003"/>
                    </a:ext>
                  </a:extLst>
                </a:gridCol>
                <a:gridCol w="4114800">
                  <a:extLst>
                    <a:ext uri="{9D8B030D-6E8A-4147-A177-3AD203B41FA5}">
                      <a16:colId xmlns:a16="http://schemas.microsoft.com/office/drawing/2014/main" xmlns="" val="20004"/>
                    </a:ext>
                  </a:extLst>
                </a:gridCol>
              </a:tblGrid>
              <a:tr h="370840">
                <a:tc>
                  <a:txBody>
                    <a:bodyPr/>
                    <a:lstStyle/>
                    <a:p>
                      <a:pPr algn="ctr"/>
                      <a:r>
                        <a:rPr lang="en-US" sz="1600" b="0" dirty="0" err="1">
                          <a:latin typeface="Times New Roman" panose="02020603050405020304" pitchFamily="18" charset="0"/>
                          <a:cs typeface="Times New Roman" panose="02020603050405020304" pitchFamily="18" charset="0"/>
                        </a:rPr>
                        <a:t>Bước</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Open</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Chọn</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Closed</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Các</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đỉnh</a:t>
                      </a:r>
                      <a:r>
                        <a:rPr lang="en-US" sz="1600" b="0" baseline="0" dirty="0">
                          <a:latin typeface="Times New Roman" panose="02020603050405020304" pitchFamily="18" charset="0"/>
                          <a:cs typeface="Times New Roman" panose="02020603050405020304" pitchFamily="18" charset="0"/>
                        </a:rPr>
                        <a:t> q </a:t>
                      </a:r>
                      <a:r>
                        <a:rPr lang="en-US" sz="1600" b="0" baseline="0" dirty="0" err="1">
                          <a:latin typeface="Times New Roman" panose="02020603050405020304" pitchFamily="18" charset="0"/>
                          <a:cs typeface="Times New Roman" panose="02020603050405020304" pitchFamily="18" charset="0"/>
                        </a:rPr>
                        <a:t>nối</a:t>
                      </a:r>
                      <a:r>
                        <a:rPr lang="en-US" sz="1600" b="0" baseline="0" dirty="0">
                          <a:latin typeface="Times New Roman" panose="02020603050405020304" pitchFamily="18" charset="0"/>
                          <a:cs typeface="Times New Roman" panose="02020603050405020304" pitchFamily="18" charset="0"/>
                        </a:rPr>
                        <a:t> </a:t>
                      </a:r>
                      <a:r>
                        <a:rPr lang="en-US" sz="1600" b="0" baseline="0" dirty="0" err="1">
                          <a:latin typeface="Times New Roman" panose="02020603050405020304" pitchFamily="18" charset="0"/>
                          <a:cs typeface="Times New Roman" panose="02020603050405020304" pitchFamily="18" charset="0"/>
                        </a:rPr>
                        <a:t>với</a:t>
                      </a:r>
                      <a:r>
                        <a:rPr lang="en-US" sz="1600" b="0" baseline="0" dirty="0">
                          <a:latin typeface="Times New Roman" panose="02020603050405020304" pitchFamily="18" charset="0"/>
                          <a:cs typeface="Times New Roman" panose="02020603050405020304" pitchFamily="18" charset="0"/>
                        </a:rPr>
                        <a:t> p</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7</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u="sng" baseline="0" dirty="0">
                          <a:latin typeface="Times New Roman" panose="02020603050405020304" pitchFamily="18" charset="0"/>
                          <a:cs typeface="Times New Roman" panose="02020603050405020304" pitchFamily="18" charset="0"/>
                        </a:rPr>
                        <a:t>B</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t>
                      </a:r>
                      <a:r>
                        <a:rPr lang="en-US" sz="1600" baseline="0" dirty="0">
                          <a:latin typeface="Times New Roman" panose="02020603050405020304" pitchFamily="18" charset="0"/>
                          <a:cs typeface="Times New Roman" panose="02020603050405020304" pitchFamily="18" charset="0"/>
                        </a:rPr>
                        <a:t> H, F</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B</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E,</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K,</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I,</a:t>
                      </a:r>
                      <a:r>
                        <a:rPr lang="en-US" sz="1600"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B</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bl>
          </a:graphicData>
        </a:graphic>
      </p:graphicFrame>
      <p:sp>
        <p:nvSpPr>
          <p:cNvPr id="9" name="Rectangle 8"/>
          <p:cNvSpPr/>
          <p:nvPr/>
        </p:nvSpPr>
        <p:spPr>
          <a:xfrm>
            <a:off x="3200400" y="1524000"/>
            <a:ext cx="3048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1953786"/>
            <a:ext cx="304800" cy="2286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8285" y="1453634"/>
            <a:ext cx="2298706" cy="369332"/>
          </a:xfrm>
          <a:prstGeom prst="rect">
            <a:avLst/>
          </a:prstGeom>
          <a:noFill/>
        </p:spPr>
        <p:txBody>
          <a:bodyPr wrap="none" rtlCol="0">
            <a:spAutoFit/>
          </a:bodyPr>
          <a:lstStyle/>
          <a:p>
            <a:r>
              <a:rPr lang="en-US" i="1" dirty="0" err="1">
                <a:solidFill>
                  <a:srgbClr val="FF0000"/>
                </a:solidFill>
              </a:rPr>
              <a:t>Đỉnh</a:t>
            </a:r>
            <a:r>
              <a:rPr lang="en-US" i="1" dirty="0">
                <a:solidFill>
                  <a:srgbClr val="FF0000"/>
                </a:solidFill>
              </a:rPr>
              <a:t> </a:t>
            </a:r>
            <a:r>
              <a:rPr lang="en-US" i="1" dirty="0" err="1">
                <a:solidFill>
                  <a:srgbClr val="FF0000"/>
                </a:solidFill>
              </a:rPr>
              <a:t>đã</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trong</a:t>
            </a:r>
            <a:r>
              <a:rPr lang="en-US" i="1" dirty="0">
                <a:solidFill>
                  <a:srgbClr val="FF0000"/>
                </a:solidFill>
              </a:rPr>
              <a:t> Open</a:t>
            </a:r>
          </a:p>
        </p:txBody>
      </p:sp>
      <p:sp>
        <p:nvSpPr>
          <p:cNvPr id="12" name="TextBox 11"/>
          <p:cNvSpPr txBox="1"/>
          <p:nvPr/>
        </p:nvSpPr>
        <p:spPr>
          <a:xfrm>
            <a:off x="3649067" y="1883420"/>
            <a:ext cx="2410916" cy="369332"/>
          </a:xfrm>
          <a:prstGeom prst="rect">
            <a:avLst/>
          </a:prstGeom>
          <a:noFill/>
        </p:spPr>
        <p:txBody>
          <a:bodyPr wrap="none" rtlCol="0">
            <a:spAutoFit/>
          </a:bodyPr>
          <a:lstStyle/>
          <a:p>
            <a:r>
              <a:rPr lang="en-US" i="1" dirty="0" err="1">
                <a:solidFill>
                  <a:srgbClr val="7030A0"/>
                </a:solidFill>
              </a:rPr>
              <a:t>Đỉnh</a:t>
            </a:r>
            <a:r>
              <a:rPr lang="en-US" i="1" dirty="0">
                <a:solidFill>
                  <a:srgbClr val="7030A0"/>
                </a:solidFill>
              </a:rPr>
              <a:t> </a:t>
            </a:r>
            <a:r>
              <a:rPr lang="en-US" i="1" dirty="0" err="1">
                <a:solidFill>
                  <a:srgbClr val="7030A0"/>
                </a:solidFill>
              </a:rPr>
              <a:t>đã</a:t>
            </a:r>
            <a:r>
              <a:rPr lang="en-US" i="1" dirty="0">
                <a:solidFill>
                  <a:srgbClr val="7030A0"/>
                </a:solidFill>
              </a:rPr>
              <a:t> </a:t>
            </a:r>
            <a:r>
              <a:rPr lang="en-US" i="1" dirty="0" err="1">
                <a:solidFill>
                  <a:srgbClr val="7030A0"/>
                </a:solidFill>
              </a:rPr>
              <a:t>có</a:t>
            </a:r>
            <a:r>
              <a:rPr lang="en-US" i="1" dirty="0">
                <a:solidFill>
                  <a:srgbClr val="7030A0"/>
                </a:solidFill>
              </a:rPr>
              <a:t> </a:t>
            </a:r>
            <a:r>
              <a:rPr lang="en-US" i="1" dirty="0" err="1">
                <a:solidFill>
                  <a:srgbClr val="7030A0"/>
                </a:solidFill>
              </a:rPr>
              <a:t>trong</a:t>
            </a:r>
            <a:r>
              <a:rPr lang="en-US" i="1" dirty="0">
                <a:solidFill>
                  <a:srgbClr val="7030A0"/>
                </a:solidFill>
              </a:rPr>
              <a:t> Closed</a:t>
            </a:r>
          </a:p>
        </p:txBody>
      </p:sp>
      <p:sp>
        <p:nvSpPr>
          <p:cNvPr id="13" name="Oval 12"/>
          <p:cNvSpPr/>
          <p:nvPr/>
        </p:nvSpPr>
        <p:spPr>
          <a:xfrm>
            <a:off x="5650126" y="301573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4" name="TextBox 13"/>
          <p:cNvSpPr txBox="1"/>
          <p:nvPr/>
        </p:nvSpPr>
        <p:spPr>
          <a:xfrm>
            <a:off x="6138114" y="2912316"/>
            <a:ext cx="438808" cy="369332"/>
          </a:xfrm>
          <a:prstGeom prst="rect">
            <a:avLst/>
          </a:prstGeom>
          <a:noFill/>
        </p:spPr>
        <p:txBody>
          <a:bodyPr wrap="square" rtlCol="0">
            <a:spAutoFit/>
          </a:bodyPr>
          <a:lstStyle/>
          <a:p>
            <a:r>
              <a:rPr lang="en-US" dirty="0"/>
              <a:t>14</a:t>
            </a:r>
          </a:p>
        </p:txBody>
      </p:sp>
      <p:sp>
        <p:nvSpPr>
          <p:cNvPr id="15" name="Oval 14"/>
          <p:cNvSpPr/>
          <p:nvPr/>
        </p:nvSpPr>
        <p:spPr>
          <a:xfrm>
            <a:off x="4507126" y="423493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6" name="TextBox 15"/>
          <p:cNvSpPr txBox="1"/>
          <p:nvPr/>
        </p:nvSpPr>
        <p:spPr>
          <a:xfrm>
            <a:off x="4202326" y="4355068"/>
            <a:ext cx="438808" cy="369332"/>
          </a:xfrm>
          <a:prstGeom prst="rect">
            <a:avLst/>
          </a:prstGeom>
          <a:noFill/>
        </p:spPr>
        <p:txBody>
          <a:bodyPr wrap="square" rtlCol="0">
            <a:spAutoFit/>
          </a:bodyPr>
          <a:lstStyle/>
          <a:p>
            <a:r>
              <a:rPr lang="en-US" dirty="0"/>
              <a:t>6</a:t>
            </a:r>
          </a:p>
        </p:txBody>
      </p:sp>
      <p:sp>
        <p:nvSpPr>
          <p:cNvPr id="17" name="TextBox 16"/>
          <p:cNvSpPr txBox="1"/>
          <p:nvPr/>
        </p:nvSpPr>
        <p:spPr>
          <a:xfrm>
            <a:off x="5058918" y="3637002"/>
            <a:ext cx="438808" cy="369332"/>
          </a:xfrm>
          <a:prstGeom prst="rect">
            <a:avLst/>
          </a:prstGeom>
          <a:noFill/>
        </p:spPr>
        <p:txBody>
          <a:bodyPr wrap="square" rtlCol="0">
            <a:spAutoFit/>
          </a:bodyPr>
          <a:lstStyle/>
          <a:p>
            <a:r>
              <a:rPr lang="en-US" dirty="0"/>
              <a:t>7</a:t>
            </a:r>
          </a:p>
        </p:txBody>
      </p:sp>
      <p:cxnSp>
        <p:nvCxnSpPr>
          <p:cNvPr id="18" name="Straight Arrow Connector 17"/>
          <p:cNvCxnSpPr>
            <a:stCxn id="13" idx="3"/>
            <a:endCxn id="15" idx="7"/>
          </p:cNvCxnSpPr>
          <p:nvPr/>
        </p:nvCxnSpPr>
        <p:spPr>
          <a:xfrm flipH="1">
            <a:off x="5027452" y="3536060"/>
            <a:ext cx="711948" cy="7881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525111" y="4355068"/>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0" name="TextBox 19"/>
          <p:cNvSpPr txBox="1"/>
          <p:nvPr/>
        </p:nvSpPr>
        <p:spPr>
          <a:xfrm>
            <a:off x="6963918" y="4170402"/>
            <a:ext cx="438808" cy="369332"/>
          </a:xfrm>
          <a:prstGeom prst="rect">
            <a:avLst/>
          </a:prstGeom>
          <a:noFill/>
        </p:spPr>
        <p:txBody>
          <a:bodyPr wrap="square" rtlCol="0">
            <a:spAutoFit/>
          </a:bodyPr>
          <a:lstStyle/>
          <a:p>
            <a:r>
              <a:rPr lang="en-US" dirty="0"/>
              <a:t>8</a:t>
            </a:r>
          </a:p>
        </p:txBody>
      </p:sp>
      <p:cxnSp>
        <p:nvCxnSpPr>
          <p:cNvPr id="21" name="Straight Arrow Connector 20"/>
          <p:cNvCxnSpPr>
            <a:stCxn id="15" idx="6"/>
            <a:endCxn id="19" idx="2"/>
          </p:cNvCxnSpPr>
          <p:nvPr/>
        </p:nvCxnSpPr>
        <p:spPr>
          <a:xfrm>
            <a:off x="5116727" y="4539734"/>
            <a:ext cx="1408385" cy="1201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42866" y="4263485"/>
            <a:ext cx="438808" cy="369332"/>
          </a:xfrm>
          <a:prstGeom prst="rect">
            <a:avLst/>
          </a:prstGeom>
          <a:noFill/>
        </p:spPr>
        <p:txBody>
          <a:bodyPr wrap="square" rtlCol="0">
            <a:spAutoFit/>
          </a:bodyPr>
          <a:lstStyle/>
          <a:p>
            <a:r>
              <a:rPr lang="en-US" dirty="0"/>
              <a:t>4</a:t>
            </a:r>
          </a:p>
        </p:txBody>
      </p:sp>
      <p:sp>
        <p:nvSpPr>
          <p:cNvPr id="23" name="Oval 22"/>
          <p:cNvSpPr/>
          <p:nvPr/>
        </p:nvSpPr>
        <p:spPr>
          <a:xfrm>
            <a:off x="3060015" y="405026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4" name="TextBox 23"/>
          <p:cNvSpPr txBox="1"/>
          <p:nvPr/>
        </p:nvSpPr>
        <p:spPr>
          <a:xfrm>
            <a:off x="2678326" y="4170402"/>
            <a:ext cx="438808" cy="369332"/>
          </a:xfrm>
          <a:prstGeom prst="rect">
            <a:avLst/>
          </a:prstGeom>
          <a:noFill/>
        </p:spPr>
        <p:txBody>
          <a:bodyPr wrap="square" rtlCol="0">
            <a:spAutoFit/>
          </a:bodyPr>
          <a:lstStyle/>
          <a:p>
            <a:r>
              <a:rPr lang="en-US" dirty="0"/>
              <a:t>15</a:t>
            </a:r>
          </a:p>
        </p:txBody>
      </p:sp>
      <p:cxnSp>
        <p:nvCxnSpPr>
          <p:cNvPr id="25" name="Straight Arrow Connector 24"/>
          <p:cNvCxnSpPr>
            <a:stCxn id="13" idx="2"/>
            <a:endCxn id="23" idx="7"/>
          </p:cNvCxnSpPr>
          <p:nvPr/>
        </p:nvCxnSpPr>
        <p:spPr>
          <a:xfrm flipH="1">
            <a:off x="3580342" y="3320534"/>
            <a:ext cx="2069785" cy="81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25518" y="3396734"/>
            <a:ext cx="438808" cy="369332"/>
          </a:xfrm>
          <a:prstGeom prst="rect">
            <a:avLst/>
          </a:prstGeom>
          <a:noFill/>
        </p:spPr>
        <p:txBody>
          <a:bodyPr wrap="square" rtlCol="0">
            <a:spAutoFit/>
          </a:bodyPr>
          <a:lstStyle/>
          <a:p>
            <a:r>
              <a:rPr lang="en-US" dirty="0"/>
              <a:t>9</a:t>
            </a:r>
          </a:p>
        </p:txBody>
      </p:sp>
      <p:sp>
        <p:nvSpPr>
          <p:cNvPr id="27" name="Oval 26"/>
          <p:cNvSpPr/>
          <p:nvPr/>
        </p:nvSpPr>
        <p:spPr>
          <a:xfrm>
            <a:off x="7809185" y="3238312"/>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28" name="TextBox 27"/>
          <p:cNvSpPr txBox="1"/>
          <p:nvPr/>
        </p:nvSpPr>
        <p:spPr>
          <a:xfrm>
            <a:off x="8247992" y="3053646"/>
            <a:ext cx="438808" cy="369332"/>
          </a:xfrm>
          <a:prstGeom prst="rect">
            <a:avLst/>
          </a:prstGeom>
          <a:noFill/>
        </p:spPr>
        <p:txBody>
          <a:bodyPr wrap="square" rtlCol="0">
            <a:spAutoFit/>
          </a:bodyPr>
          <a:lstStyle/>
          <a:p>
            <a:r>
              <a:rPr lang="en-US" dirty="0"/>
              <a:t>7</a:t>
            </a:r>
          </a:p>
        </p:txBody>
      </p:sp>
      <p:cxnSp>
        <p:nvCxnSpPr>
          <p:cNvPr id="29" name="Straight Arrow Connector 28"/>
          <p:cNvCxnSpPr>
            <a:stCxn id="13" idx="6"/>
            <a:endCxn id="27" idx="2"/>
          </p:cNvCxnSpPr>
          <p:nvPr/>
        </p:nvCxnSpPr>
        <p:spPr>
          <a:xfrm>
            <a:off x="6259727" y="3320534"/>
            <a:ext cx="1549459" cy="2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745126" y="5196246"/>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1" name="TextBox 30"/>
          <p:cNvSpPr txBox="1"/>
          <p:nvPr/>
        </p:nvSpPr>
        <p:spPr>
          <a:xfrm>
            <a:off x="3364126" y="5316380"/>
            <a:ext cx="438808" cy="369332"/>
          </a:xfrm>
          <a:prstGeom prst="rect">
            <a:avLst/>
          </a:prstGeom>
          <a:noFill/>
        </p:spPr>
        <p:txBody>
          <a:bodyPr wrap="square" rtlCol="0">
            <a:spAutoFit/>
          </a:bodyPr>
          <a:lstStyle/>
          <a:p>
            <a:r>
              <a:rPr lang="en-US" dirty="0"/>
              <a:t>10</a:t>
            </a:r>
          </a:p>
        </p:txBody>
      </p:sp>
      <p:cxnSp>
        <p:nvCxnSpPr>
          <p:cNvPr id="32" name="Straight Arrow Connector 31"/>
          <p:cNvCxnSpPr>
            <a:stCxn id="15" idx="3"/>
            <a:endCxn id="30" idx="7"/>
          </p:cNvCxnSpPr>
          <p:nvPr/>
        </p:nvCxnSpPr>
        <p:spPr>
          <a:xfrm flipH="1">
            <a:off x="4265452" y="4755260"/>
            <a:ext cx="330948" cy="5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397389" y="4900136"/>
            <a:ext cx="438808" cy="369332"/>
          </a:xfrm>
          <a:prstGeom prst="rect">
            <a:avLst/>
          </a:prstGeom>
          <a:noFill/>
        </p:spPr>
        <p:txBody>
          <a:bodyPr wrap="square" rtlCol="0">
            <a:spAutoFit/>
          </a:bodyPr>
          <a:lstStyle/>
          <a:p>
            <a:r>
              <a:rPr lang="en-US" dirty="0"/>
              <a:t>8</a:t>
            </a:r>
          </a:p>
        </p:txBody>
      </p:sp>
      <p:sp>
        <p:nvSpPr>
          <p:cNvPr id="34" name="Oval 33"/>
          <p:cNvSpPr/>
          <p:nvPr/>
        </p:nvSpPr>
        <p:spPr>
          <a:xfrm>
            <a:off x="5497726" y="5149334"/>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sp>
        <p:nvSpPr>
          <p:cNvPr id="35" name="TextBox 34"/>
          <p:cNvSpPr txBox="1"/>
          <p:nvPr/>
        </p:nvSpPr>
        <p:spPr>
          <a:xfrm>
            <a:off x="5211318" y="5269468"/>
            <a:ext cx="438808" cy="369332"/>
          </a:xfrm>
          <a:prstGeom prst="rect">
            <a:avLst/>
          </a:prstGeom>
          <a:noFill/>
        </p:spPr>
        <p:txBody>
          <a:bodyPr wrap="square" rtlCol="0">
            <a:spAutoFit/>
          </a:bodyPr>
          <a:lstStyle/>
          <a:p>
            <a:r>
              <a:rPr lang="en-US" dirty="0"/>
              <a:t>2</a:t>
            </a:r>
          </a:p>
        </p:txBody>
      </p:sp>
      <p:cxnSp>
        <p:nvCxnSpPr>
          <p:cNvPr id="36" name="Straight Arrow Connector 35"/>
          <p:cNvCxnSpPr>
            <a:stCxn id="19" idx="3"/>
            <a:endCxn id="34" idx="7"/>
          </p:cNvCxnSpPr>
          <p:nvPr/>
        </p:nvCxnSpPr>
        <p:spPr>
          <a:xfrm flipH="1">
            <a:off x="6018053" y="4875394"/>
            <a:ext cx="596333" cy="36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25718" y="4753790"/>
            <a:ext cx="438808" cy="369332"/>
          </a:xfrm>
          <a:prstGeom prst="rect">
            <a:avLst/>
          </a:prstGeom>
          <a:noFill/>
        </p:spPr>
        <p:txBody>
          <a:bodyPr wrap="square" rtlCol="0">
            <a:spAutoFit/>
          </a:bodyPr>
          <a:lstStyle/>
          <a:p>
            <a:r>
              <a:rPr lang="en-US" dirty="0"/>
              <a:t>4</a:t>
            </a:r>
          </a:p>
        </p:txBody>
      </p:sp>
      <p:sp>
        <p:nvSpPr>
          <p:cNvPr id="38" name="Oval 37"/>
          <p:cNvSpPr/>
          <p:nvPr/>
        </p:nvSpPr>
        <p:spPr>
          <a:xfrm>
            <a:off x="7358185" y="5122899"/>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39" name="TextBox 38"/>
          <p:cNvSpPr txBox="1"/>
          <p:nvPr/>
        </p:nvSpPr>
        <p:spPr>
          <a:xfrm>
            <a:off x="7954518" y="5243033"/>
            <a:ext cx="438808" cy="369332"/>
          </a:xfrm>
          <a:prstGeom prst="rect">
            <a:avLst/>
          </a:prstGeom>
          <a:noFill/>
        </p:spPr>
        <p:txBody>
          <a:bodyPr wrap="square" rtlCol="0">
            <a:spAutoFit/>
          </a:bodyPr>
          <a:lstStyle/>
          <a:p>
            <a:r>
              <a:rPr lang="en-US" dirty="0"/>
              <a:t>4</a:t>
            </a:r>
          </a:p>
        </p:txBody>
      </p:sp>
      <p:cxnSp>
        <p:nvCxnSpPr>
          <p:cNvPr id="40" name="Straight Arrow Connector 39"/>
          <p:cNvCxnSpPr>
            <a:stCxn id="19" idx="5"/>
            <a:endCxn id="38" idx="1"/>
          </p:cNvCxnSpPr>
          <p:nvPr/>
        </p:nvCxnSpPr>
        <p:spPr>
          <a:xfrm>
            <a:off x="7045437" y="4875395"/>
            <a:ext cx="402022" cy="3367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92518" y="4768334"/>
            <a:ext cx="438808" cy="369332"/>
          </a:xfrm>
          <a:prstGeom prst="rect">
            <a:avLst/>
          </a:prstGeom>
          <a:noFill/>
        </p:spPr>
        <p:txBody>
          <a:bodyPr wrap="square" rtlCol="0">
            <a:spAutoFit/>
          </a:bodyPr>
          <a:lstStyle/>
          <a:p>
            <a:r>
              <a:rPr lang="en-US" dirty="0"/>
              <a:t>3</a:t>
            </a:r>
          </a:p>
        </p:txBody>
      </p:sp>
      <p:sp>
        <p:nvSpPr>
          <p:cNvPr id="42" name="Oval 41"/>
          <p:cNvSpPr/>
          <p:nvPr/>
        </p:nvSpPr>
        <p:spPr>
          <a:xfrm>
            <a:off x="6774734" y="6216134"/>
            <a:ext cx="609600"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43" name="TextBox 42"/>
          <p:cNvSpPr txBox="1"/>
          <p:nvPr/>
        </p:nvSpPr>
        <p:spPr>
          <a:xfrm>
            <a:off x="6488326" y="6488668"/>
            <a:ext cx="438808" cy="369332"/>
          </a:xfrm>
          <a:prstGeom prst="rect">
            <a:avLst/>
          </a:prstGeom>
          <a:noFill/>
        </p:spPr>
        <p:txBody>
          <a:bodyPr wrap="square" rtlCol="0">
            <a:spAutoFit/>
          </a:bodyPr>
          <a:lstStyle/>
          <a:p>
            <a:r>
              <a:rPr lang="en-US" dirty="0"/>
              <a:t>0</a:t>
            </a:r>
          </a:p>
        </p:txBody>
      </p:sp>
      <p:cxnSp>
        <p:nvCxnSpPr>
          <p:cNvPr id="44" name="Straight Arrow Connector 43"/>
          <p:cNvCxnSpPr>
            <a:stCxn id="38" idx="4"/>
            <a:endCxn id="42" idx="0"/>
          </p:cNvCxnSpPr>
          <p:nvPr/>
        </p:nvCxnSpPr>
        <p:spPr>
          <a:xfrm flipH="1">
            <a:off x="7079535" y="5732500"/>
            <a:ext cx="583451" cy="48363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4" idx="6"/>
          </p:cNvCxnSpPr>
          <p:nvPr/>
        </p:nvCxnSpPr>
        <p:spPr>
          <a:xfrm flipH="1">
            <a:off x="6107327" y="5427700"/>
            <a:ext cx="1250859"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672192" y="5122572"/>
            <a:ext cx="438808" cy="369332"/>
          </a:xfrm>
          <a:prstGeom prst="rect">
            <a:avLst/>
          </a:prstGeom>
          <a:noFill/>
        </p:spPr>
        <p:txBody>
          <a:bodyPr wrap="square" rtlCol="0">
            <a:spAutoFit/>
          </a:bodyPr>
          <a:lstStyle/>
          <a:p>
            <a:r>
              <a:rPr lang="en-US" dirty="0"/>
              <a:t>9</a:t>
            </a:r>
          </a:p>
        </p:txBody>
      </p:sp>
      <p:sp>
        <p:nvSpPr>
          <p:cNvPr id="48" name="TextBox 47"/>
          <p:cNvSpPr txBox="1"/>
          <p:nvPr/>
        </p:nvSpPr>
        <p:spPr>
          <a:xfrm>
            <a:off x="7407917" y="5971912"/>
            <a:ext cx="438808" cy="369332"/>
          </a:xfrm>
          <a:prstGeom prst="rect">
            <a:avLst/>
          </a:prstGeom>
          <a:noFill/>
        </p:spPr>
        <p:txBody>
          <a:bodyPr wrap="square" rtlCol="0">
            <a:spAutoFit/>
          </a:bodyPr>
          <a:lstStyle/>
          <a:p>
            <a:r>
              <a:rPr lang="en-US" dirty="0"/>
              <a:t>5</a:t>
            </a:r>
          </a:p>
        </p:txBody>
      </p:sp>
      <p:sp>
        <p:nvSpPr>
          <p:cNvPr id="3" name="Slide Number Placeholder 2"/>
          <p:cNvSpPr>
            <a:spLocks noGrp="1"/>
          </p:cNvSpPr>
          <p:nvPr>
            <p:ph type="sldNum" sz="quarter" idx="12"/>
          </p:nvPr>
        </p:nvSpPr>
        <p:spPr/>
        <p:txBody>
          <a:bodyPr/>
          <a:lstStyle/>
          <a:p>
            <a:fld id="{404E76C4-6752-4A98-AA34-F785B988B251}" type="slidenum">
              <a:rPr lang="en-US" smtClean="0"/>
              <a:t>31</a:t>
            </a:fld>
            <a:endParaRPr lang="en-US"/>
          </a:p>
        </p:txBody>
      </p:sp>
    </p:spTree>
    <p:extLst>
      <p:ext uri="{BB962C8B-B14F-4D97-AF65-F5344CB8AC3E}">
        <p14:creationId xmlns:p14="http://schemas.microsoft.com/office/powerpoint/2010/main" val="333385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38" y="13442"/>
            <a:ext cx="10515600" cy="1325563"/>
          </a:xfrm>
        </p:spPr>
        <p:txBody>
          <a:bodyPr/>
          <a:lstStyle/>
          <a:p>
            <a:r>
              <a:rPr lang="en-US" b="1" dirty="0" err="1"/>
              <a:t>Thuật</a:t>
            </a:r>
            <a:r>
              <a:rPr lang="en-US" b="1" dirty="0"/>
              <a:t> </a:t>
            </a:r>
            <a:r>
              <a:rPr lang="en-US" b="1" dirty="0" err="1"/>
              <a:t>giải</a:t>
            </a:r>
            <a:r>
              <a:rPr lang="en-US" b="1" dirty="0"/>
              <a:t> A* - </a:t>
            </a:r>
            <a:r>
              <a:rPr lang="en-US" b="1" dirty="0" err="1"/>
              <a:t>Bài</a:t>
            </a:r>
            <a:r>
              <a:rPr lang="en-US" b="1" dirty="0"/>
              <a:t> </a:t>
            </a:r>
            <a:r>
              <a:rPr lang="en-US" b="1" dirty="0" err="1"/>
              <a:t>tập</a:t>
            </a:r>
            <a:endParaRPr lang="en-US" b="1" dirty="0"/>
          </a:p>
        </p:txBody>
      </p:sp>
      <p:pic>
        <p:nvPicPr>
          <p:cNvPr id="10" name="Content Placeholder 9" descr="A close up of a map&#10;&#10;Description automatically generated">
            <a:extLst>
              <a:ext uri="{FF2B5EF4-FFF2-40B4-BE49-F238E27FC236}">
                <a16:creationId xmlns:a16="http://schemas.microsoft.com/office/drawing/2014/main" xmlns="" id="{7CC072E8-2C88-4D05-B56E-820CAB14B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813185" y="-584535"/>
            <a:ext cx="5573028" cy="9109909"/>
          </a:xfrm>
        </p:spPr>
      </p:pic>
      <p:sp>
        <p:nvSpPr>
          <p:cNvPr id="3" name="Slide Number Placeholder 2"/>
          <p:cNvSpPr>
            <a:spLocks noGrp="1"/>
          </p:cNvSpPr>
          <p:nvPr>
            <p:ph type="sldNum" sz="quarter" idx="12"/>
          </p:nvPr>
        </p:nvSpPr>
        <p:spPr/>
        <p:txBody>
          <a:bodyPr/>
          <a:lstStyle/>
          <a:p>
            <a:fld id="{404E76C4-6752-4A98-AA34-F785B988B251}" type="slidenum">
              <a:rPr lang="en-US" smtClean="0"/>
              <a:t>32</a:t>
            </a:fld>
            <a:endParaRPr lang="en-US"/>
          </a:p>
        </p:txBody>
      </p:sp>
    </p:spTree>
    <p:extLst>
      <p:ext uri="{BB962C8B-B14F-4D97-AF65-F5344CB8AC3E}">
        <p14:creationId xmlns:p14="http://schemas.microsoft.com/office/powerpoint/2010/main" val="89711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38" y="13442"/>
            <a:ext cx="10515600" cy="1325563"/>
          </a:xfrm>
        </p:spPr>
        <p:txBody>
          <a:bodyPr/>
          <a:lstStyle/>
          <a:p>
            <a:r>
              <a:rPr lang="en-US" b="1" dirty="0" err="1"/>
              <a:t>Thuật</a:t>
            </a:r>
            <a:r>
              <a:rPr lang="en-US" b="1" dirty="0"/>
              <a:t> </a:t>
            </a:r>
            <a:r>
              <a:rPr lang="en-US" b="1" dirty="0" err="1"/>
              <a:t>giải</a:t>
            </a:r>
            <a:r>
              <a:rPr lang="en-US" b="1" dirty="0"/>
              <a:t> A* - </a:t>
            </a:r>
            <a:r>
              <a:rPr lang="en-US" b="1" dirty="0" err="1"/>
              <a:t>Bài</a:t>
            </a:r>
            <a:r>
              <a:rPr lang="en-US" b="1" dirty="0"/>
              <a:t> </a:t>
            </a:r>
            <a:r>
              <a:rPr lang="en-US" b="1" dirty="0" err="1"/>
              <a:t>tập</a:t>
            </a:r>
            <a:endParaRPr lang="en-US" b="1" dirty="0"/>
          </a:p>
        </p:txBody>
      </p:sp>
      <p:sp>
        <p:nvSpPr>
          <p:cNvPr id="3" name="Content Placeholder 2"/>
          <p:cNvSpPr>
            <a:spLocks noGrp="1"/>
          </p:cNvSpPr>
          <p:nvPr>
            <p:ph idx="1"/>
          </p:nvPr>
        </p:nvSpPr>
        <p:spPr>
          <a:xfrm>
            <a:off x="837338" y="1371600"/>
            <a:ext cx="9202012" cy="4550730"/>
          </a:xfrm>
        </p:spPr>
        <p:txBody>
          <a:bodyPr/>
          <a:lstStyle/>
          <a:p>
            <a:pPr algn="just"/>
            <a:r>
              <a:rPr lang="en-US" dirty="0"/>
              <a:t>Cho </a:t>
            </a:r>
            <a:r>
              <a:rPr lang="en-US" dirty="0" err="1"/>
              <a:t>đồ</a:t>
            </a:r>
            <a:r>
              <a:rPr lang="en-US" dirty="0"/>
              <a:t> </a:t>
            </a:r>
            <a:r>
              <a:rPr lang="en-US" dirty="0" err="1"/>
              <a:t>thị</a:t>
            </a:r>
            <a:r>
              <a:rPr lang="en-US" dirty="0"/>
              <a:t>, </a:t>
            </a:r>
            <a:r>
              <a:rPr lang="en-US" dirty="0" err="1"/>
              <a:t>trạng</a:t>
            </a:r>
            <a:r>
              <a:rPr lang="en-US" dirty="0"/>
              <a:t> </a:t>
            </a:r>
            <a:r>
              <a:rPr lang="en-US" dirty="0" err="1"/>
              <a:t>thái</a:t>
            </a:r>
            <a:r>
              <a:rPr lang="en-US" dirty="0"/>
              <a:t> ban </a:t>
            </a:r>
            <a:r>
              <a:rPr lang="en-US" dirty="0" err="1"/>
              <a:t>đầu</a:t>
            </a:r>
            <a:r>
              <a:rPr lang="en-US" dirty="0"/>
              <a:t> </a:t>
            </a:r>
            <a:r>
              <a:rPr lang="en-US" b="1" dirty="0"/>
              <a:t>A</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ngắn</a:t>
            </a:r>
            <a:r>
              <a:rPr lang="en-US" dirty="0"/>
              <a:t> </a:t>
            </a:r>
            <a:r>
              <a:rPr lang="en-US" dirty="0" err="1"/>
              <a:t>nhất</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đích</a:t>
            </a:r>
            <a:r>
              <a:rPr lang="en-US" dirty="0"/>
              <a:t> </a:t>
            </a:r>
            <a:r>
              <a:rPr lang="en-US" b="1" dirty="0"/>
              <a:t>K</a:t>
            </a:r>
          </a:p>
        </p:txBody>
      </p:sp>
      <p:sp>
        <p:nvSpPr>
          <p:cNvPr id="4" name="Oval 3"/>
          <p:cNvSpPr/>
          <p:nvPr/>
        </p:nvSpPr>
        <p:spPr>
          <a:xfrm>
            <a:off x="5257800" y="2971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5" name="Oval 4"/>
          <p:cNvSpPr/>
          <p:nvPr/>
        </p:nvSpPr>
        <p:spPr>
          <a:xfrm>
            <a:off x="3909092" y="29765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cxnSp>
        <p:nvCxnSpPr>
          <p:cNvPr id="7" name="Straight Arrow Connector 6"/>
          <p:cNvCxnSpPr>
            <a:stCxn id="4" idx="2"/>
            <a:endCxn id="5" idx="6"/>
          </p:cNvCxnSpPr>
          <p:nvPr/>
        </p:nvCxnSpPr>
        <p:spPr>
          <a:xfrm flipH="1">
            <a:off x="4290092" y="3162300"/>
            <a:ext cx="967708"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361809" y="31992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cxnSp>
        <p:nvCxnSpPr>
          <p:cNvPr id="9" name="Straight Arrow Connector 8"/>
          <p:cNvCxnSpPr>
            <a:stCxn id="4" idx="6"/>
            <a:endCxn id="8" idx="1"/>
          </p:cNvCxnSpPr>
          <p:nvPr/>
        </p:nvCxnSpPr>
        <p:spPr>
          <a:xfrm>
            <a:off x="5638801" y="3162301"/>
            <a:ext cx="1778805" cy="9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46244" y="42394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cxnSp>
        <p:nvCxnSpPr>
          <p:cNvPr id="14" name="Straight Arrow Connector 13"/>
          <p:cNvCxnSpPr>
            <a:stCxn id="4" idx="4"/>
            <a:endCxn id="13" idx="0"/>
          </p:cNvCxnSpPr>
          <p:nvPr/>
        </p:nvCxnSpPr>
        <p:spPr>
          <a:xfrm flipH="1">
            <a:off x="5436744" y="3352801"/>
            <a:ext cx="11556" cy="886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13909" y="502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cxnSp>
        <p:nvCxnSpPr>
          <p:cNvPr id="19" name="Straight Arrow Connector 18"/>
          <p:cNvCxnSpPr>
            <a:stCxn id="5" idx="4"/>
            <a:endCxn id="18" idx="0"/>
          </p:cNvCxnSpPr>
          <p:nvPr/>
        </p:nvCxnSpPr>
        <p:spPr>
          <a:xfrm>
            <a:off x="4099593" y="3357562"/>
            <a:ext cx="4817" cy="167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18" idx="7"/>
          </p:cNvCxnSpPr>
          <p:nvPr/>
        </p:nvCxnSpPr>
        <p:spPr>
          <a:xfrm flipH="1">
            <a:off x="4239114" y="3297004"/>
            <a:ext cx="1074483" cy="178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6"/>
          </p:cNvCxnSpPr>
          <p:nvPr/>
        </p:nvCxnSpPr>
        <p:spPr>
          <a:xfrm flipH="1">
            <a:off x="4294910" y="4564696"/>
            <a:ext cx="1007131" cy="65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89110" y="46204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33" name="Straight Arrow Connector 32"/>
          <p:cNvCxnSpPr>
            <a:stCxn id="8" idx="4"/>
            <a:endCxn id="32" idx="0"/>
          </p:cNvCxnSpPr>
          <p:nvPr/>
        </p:nvCxnSpPr>
        <p:spPr>
          <a:xfrm flipH="1">
            <a:off x="6479611" y="3580235"/>
            <a:ext cx="1072699" cy="104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5"/>
            <a:endCxn id="32" idx="2"/>
          </p:cNvCxnSpPr>
          <p:nvPr/>
        </p:nvCxnSpPr>
        <p:spPr>
          <a:xfrm flipV="1">
            <a:off x="4239114" y="4810992"/>
            <a:ext cx="2049997" cy="54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1"/>
            <a:endCxn id="13" idx="6"/>
          </p:cNvCxnSpPr>
          <p:nvPr/>
        </p:nvCxnSpPr>
        <p:spPr>
          <a:xfrm flipH="1" flipV="1">
            <a:off x="5627244" y="4429991"/>
            <a:ext cx="717662" cy="24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7"/>
            <a:endCxn id="8" idx="2"/>
          </p:cNvCxnSpPr>
          <p:nvPr/>
        </p:nvCxnSpPr>
        <p:spPr>
          <a:xfrm flipV="1">
            <a:off x="5571449" y="3389735"/>
            <a:ext cx="1790361" cy="90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52309" y="51878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cxnSp>
        <p:nvCxnSpPr>
          <p:cNvPr id="47" name="Straight Arrow Connector 46"/>
          <p:cNvCxnSpPr>
            <a:stCxn id="8" idx="5"/>
            <a:endCxn id="46" idx="1"/>
          </p:cNvCxnSpPr>
          <p:nvPr/>
        </p:nvCxnSpPr>
        <p:spPr>
          <a:xfrm flipH="1">
            <a:off x="7608105" y="3524439"/>
            <a:ext cx="78908" cy="171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2"/>
            <a:endCxn id="32" idx="6"/>
          </p:cNvCxnSpPr>
          <p:nvPr/>
        </p:nvCxnSpPr>
        <p:spPr>
          <a:xfrm flipH="1" flipV="1">
            <a:off x="6670111" y="4810991"/>
            <a:ext cx="882199" cy="56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05499" y="61688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54" name="Oval 53"/>
          <p:cNvSpPr/>
          <p:nvPr/>
        </p:nvSpPr>
        <p:spPr>
          <a:xfrm>
            <a:off x="5422322" y="536929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55" name="Straight Arrow Connector 54"/>
          <p:cNvCxnSpPr>
            <a:stCxn id="46" idx="4"/>
            <a:endCxn id="53" idx="6"/>
          </p:cNvCxnSpPr>
          <p:nvPr/>
        </p:nvCxnSpPr>
        <p:spPr>
          <a:xfrm flipH="1">
            <a:off x="6286499" y="5568891"/>
            <a:ext cx="1456310" cy="79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5"/>
            <a:endCxn id="54" idx="2"/>
          </p:cNvCxnSpPr>
          <p:nvPr/>
        </p:nvCxnSpPr>
        <p:spPr>
          <a:xfrm>
            <a:off x="4239114" y="5354404"/>
            <a:ext cx="1183209" cy="2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3"/>
            <a:endCxn id="54" idx="7"/>
          </p:cNvCxnSpPr>
          <p:nvPr/>
        </p:nvCxnSpPr>
        <p:spPr>
          <a:xfrm flipH="1">
            <a:off x="5747526" y="4945696"/>
            <a:ext cx="597380" cy="47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4" idx="5"/>
            <a:endCxn id="53" idx="0"/>
          </p:cNvCxnSpPr>
          <p:nvPr/>
        </p:nvCxnSpPr>
        <p:spPr>
          <a:xfrm>
            <a:off x="5747527" y="5694503"/>
            <a:ext cx="348473" cy="47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3" idx="2"/>
            <a:endCxn id="18" idx="4"/>
          </p:cNvCxnSpPr>
          <p:nvPr/>
        </p:nvCxnSpPr>
        <p:spPr>
          <a:xfrm flipH="1" flipV="1">
            <a:off x="4104409" y="5410201"/>
            <a:ext cx="1801090" cy="949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 idx="5"/>
            <a:endCxn id="13" idx="2"/>
          </p:cNvCxnSpPr>
          <p:nvPr/>
        </p:nvCxnSpPr>
        <p:spPr>
          <a:xfrm>
            <a:off x="4234296" y="3301767"/>
            <a:ext cx="1011948" cy="112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687621" y="2851110"/>
            <a:ext cx="312906" cy="369332"/>
          </a:xfrm>
          <a:prstGeom prst="rect">
            <a:avLst/>
          </a:prstGeom>
          <a:noFill/>
        </p:spPr>
        <p:txBody>
          <a:bodyPr wrap="none" rtlCol="0">
            <a:spAutoFit/>
          </a:bodyPr>
          <a:lstStyle/>
          <a:p>
            <a:r>
              <a:rPr lang="en-US" dirty="0"/>
              <a:t>3</a:t>
            </a:r>
          </a:p>
        </p:txBody>
      </p:sp>
      <p:sp>
        <p:nvSpPr>
          <p:cNvPr id="104" name="TextBox 103"/>
          <p:cNvSpPr txBox="1"/>
          <p:nvPr/>
        </p:nvSpPr>
        <p:spPr>
          <a:xfrm>
            <a:off x="6357204" y="2763147"/>
            <a:ext cx="312906" cy="369332"/>
          </a:xfrm>
          <a:prstGeom prst="rect">
            <a:avLst/>
          </a:prstGeom>
          <a:noFill/>
        </p:spPr>
        <p:txBody>
          <a:bodyPr wrap="none" rtlCol="0">
            <a:spAutoFit/>
          </a:bodyPr>
          <a:lstStyle/>
          <a:p>
            <a:r>
              <a:rPr lang="en-US" dirty="0"/>
              <a:t>9</a:t>
            </a:r>
          </a:p>
        </p:txBody>
      </p:sp>
      <p:sp>
        <p:nvSpPr>
          <p:cNvPr id="105" name="TextBox 104"/>
          <p:cNvSpPr txBox="1"/>
          <p:nvPr/>
        </p:nvSpPr>
        <p:spPr>
          <a:xfrm>
            <a:off x="3704268" y="4006334"/>
            <a:ext cx="312906" cy="369332"/>
          </a:xfrm>
          <a:prstGeom prst="rect">
            <a:avLst/>
          </a:prstGeom>
          <a:noFill/>
        </p:spPr>
        <p:txBody>
          <a:bodyPr wrap="none" rtlCol="0">
            <a:spAutoFit/>
          </a:bodyPr>
          <a:lstStyle/>
          <a:p>
            <a:r>
              <a:rPr lang="en-US" dirty="0"/>
              <a:t>7</a:t>
            </a:r>
          </a:p>
        </p:txBody>
      </p:sp>
      <p:sp>
        <p:nvSpPr>
          <p:cNvPr id="106" name="TextBox 105"/>
          <p:cNvSpPr txBox="1"/>
          <p:nvPr/>
        </p:nvSpPr>
        <p:spPr>
          <a:xfrm>
            <a:off x="4375484" y="3678666"/>
            <a:ext cx="312906" cy="369332"/>
          </a:xfrm>
          <a:prstGeom prst="rect">
            <a:avLst/>
          </a:prstGeom>
          <a:noFill/>
        </p:spPr>
        <p:txBody>
          <a:bodyPr wrap="none" rtlCol="0">
            <a:spAutoFit/>
          </a:bodyPr>
          <a:lstStyle/>
          <a:p>
            <a:r>
              <a:rPr lang="en-US" dirty="0"/>
              <a:t>5</a:t>
            </a:r>
          </a:p>
        </p:txBody>
      </p:sp>
      <p:sp>
        <p:nvSpPr>
          <p:cNvPr id="107" name="TextBox 106"/>
          <p:cNvSpPr txBox="1"/>
          <p:nvPr/>
        </p:nvSpPr>
        <p:spPr>
          <a:xfrm>
            <a:off x="4384974" y="4158036"/>
            <a:ext cx="312906" cy="369332"/>
          </a:xfrm>
          <a:prstGeom prst="rect">
            <a:avLst/>
          </a:prstGeom>
          <a:noFill/>
        </p:spPr>
        <p:txBody>
          <a:bodyPr wrap="none" rtlCol="0">
            <a:spAutoFit/>
          </a:bodyPr>
          <a:lstStyle/>
          <a:p>
            <a:r>
              <a:rPr lang="en-US" dirty="0"/>
              <a:t>8</a:t>
            </a:r>
          </a:p>
        </p:txBody>
      </p:sp>
      <p:sp>
        <p:nvSpPr>
          <p:cNvPr id="108" name="TextBox 107"/>
          <p:cNvSpPr txBox="1"/>
          <p:nvPr/>
        </p:nvSpPr>
        <p:spPr>
          <a:xfrm>
            <a:off x="5462591" y="3604190"/>
            <a:ext cx="312906" cy="369332"/>
          </a:xfrm>
          <a:prstGeom prst="rect">
            <a:avLst/>
          </a:prstGeom>
          <a:noFill/>
        </p:spPr>
        <p:txBody>
          <a:bodyPr wrap="none" rtlCol="0">
            <a:spAutoFit/>
          </a:bodyPr>
          <a:lstStyle/>
          <a:p>
            <a:r>
              <a:rPr lang="en-US" dirty="0"/>
              <a:t>6</a:t>
            </a:r>
          </a:p>
        </p:txBody>
      </p:sp>
      <p:sp>
        <p:nvSpPr>
          <p:cNvPr id="109" name="TextBox 108"/>
          <p:cNvSpPr txBox="1"/>
          <p:nvPr/>
        </p:nvSpPr>
        <p:spPr>
          <a:xfrm>
            <a:off x="4684183" y="4520063"/>
            <a:ext cx="312906" cy="369332"/>
          </a:xfrm>
          <a:prstGeom prst="rect">
            <a:avLst/>
          </a:prstGeom>
          <a:noFill/>
        </p:spPr>
        <p:txBody>
          <a:bodyPr wrap="none" rtlCol="0">
            <a:spAutoFit/>
          </a:bodyPr>
          <a:lstStyle/>
          <a:p>
            <a:r>
              <a:rPr lang="en-US" dirty="0"/>
              <a:t>3</a:t>
            </a:r>
          </a:p>
        </p:txBody>
      </p:sp>
      <p:sp>
        <p:nvSpPr>
          <p:cNvPr id="110" name="TextBox 109"/>
          <p:cNvSpPr txBox="1"/>
          <p:nvPr/>
        </p:nvSpPr>
        <p:spPr>
          <a:xfrm>
            <a:off x="6222502" y="3509379"/>
            <a:ext cx="424027" cy="369332"/>
          </a:xfrm>
          <a:prstGeom prst="rect">
            <a:avLst/>
          </a:prstGeom>
          <a:noFill/>
        </p:spPr>
        <p:txBody>
          <a:bodyPr wrap="none" rtlCol="0">
            <a:spAutoFit/>
          </a:bodyPr>
          <a:lstStyle/>
          <a:p>
            <a:r>
              <a:rPr lang="en-US" dirty="0"/>
              <a:t>11</a:t>
            </a:r>
          </a:p>
        </p:txBody>
      </p:sp>
      <p:cxnSp>
        <p:nvCxnSpPr>
          <p:cNvPr id="116" name="Straight Arrow Connector 115"/>
          <p:cNvCxnSpPr>
            <a:stCxn id="32" idx="4"/>
            <a:endCxn id="53" idx="7"/>
          </p:cNvCxnSpPr>
          <p:nvPr/>
        </p:nvCxnSpPr>
        <p:spPr>
          <a:xfrm flipH="1">
            <a:off x="6230704" y="5001491"/>
            <a:ext cx="248907" cy="122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938685" y="4256526"/>
            <a:ext cx="312906" cy="369332"/>
          </a:xfrm>
          <a:prstGeom prst="rect">
            <a:avLst/>
          </a:prstGeom>
          <a:noFill/>
        </p:spPr>
        <p:txBody>
          <a:bodyPr wrap="none" rtlCol="0">
            <a:spAutoFit/>
          </a:bodyPr>
          <a:lstStyle/>
          <a:p>
            <a:r>
              <a:rPr lang="en-US" dirty="0"/>
              <a:t>2</a:t>
            </a:r>
          </a:p>
        </p:txBody>
      </p:sp>
      <p:sp>
        <p:nvSpPr>
          <p:cNvPr id="122" name="TextBox 121"/>
          <p:cNvSpPr txBox="1"/>
          <p:nvPr/>
        </p:nvSpPr>
        <p:spPr>
          <a:xfrm>
            <a:off x="7689539" y="4100363"/>
            <a:ext cx="312906" cy="369332"/>
          </a:xfrm>
          <a:prstGeom prst="rect">
            <a:avLst/>
          </a:prstGeom>
          <a:noFill/>
        </p:spPr>
        <p:txBody>
          <a:bodyPr wrap="none" rtlCol="0">
            <a:spAutoFit/>
          </a:bodyPr>
          <a:lstStyle/>
          <a:p>
            <a:r>
              <a:rPr lang="en-US" dirty="0"/>
              <a:t>7</a:t>
            </a:r>
          </a:p>
        </p:txBody>
      </p:sp>
      <p:sp>
        <p:nvSpPr>
          <p:cNvPr id="123" name="TextBox 122"/>
          <p:cNvSpPr txBox="1"/>
          <p:nvPr/>
        </p:nvSpPr>
        <p:spPr>
          <a:xfrm>
            <a:off x="6755385" y="3863332"/>
            <a:ext cx="312906" cy="369332"/>
          </a:xfrm>
          <a:prstGeom prst="rect">
            <a:avLst/>
          </a:prstGeom>
          <a:noFill/>
        </p:spPr>
        <p:txBody>
          <a:bodyPr wrap="none" rtlCol="0">
            <a:spAutoFit/>
          </a:bodyPr>
          <a:lstStyle/>
          <a:p>
            <a:r>
              <a:rPr lang="en-US" dirty="0"/>
              <a:t>6</a:t>
            </a:r>
          </a:p>
        </p:txBody>
      </p:sp>
      <p:sp>
        <p:nvSpPr>
          <p:cNvPr id="44" name="TextBox 43"/>
          <p:cNvSpPr txBox="1"/>
          <p:nvPr/>
        </p:nvSpPr>
        <p:spPr>
          <a:xfrm>
            <a:off x="6771773" y="5005490"/>
            <a:ext cx="312906" cy="369332"/>
          </a:xfrm>
          <a:prstGeom prst="rect">
            <a:avLst/>
          </a:prstGeom>
          <a:noFill/>
        </p:spPr>
        <p:txBody>
          <a:bodyPr wrap="none" rtlCol="0">
            <a:spAutoFit/>
          </a:bodyPr>
          <a:lstStyle/>
          <a:p>
            <a:r>
              <a:rPr lang="en-US" dirty="0"/>
              <a:t>4</a:t>
            </a:r>
          </a:p>
        </p:txBody>
      </p:sp>
      <p:sp>
        <p:nvSpPr>
          <p:cNvPr id="45" name="TextBox 44"/>
          <p:cNvSpPr txBox="1"/>
          <p:nvPr/>
        </p:nvSpPr>
        <p:spPr>
          <a:xfrm>
            <a:off x="7097554" y="5995252"/>
            <a:ext cx="312906" cy="369332"/>
          </a:xfrm>
          <a:prstGeom prst="rect">
            <a:avLst/>
          </a:prstGeom>
          <a:noFill/>
        </p:spPr>
        <p:txBody>
          <a:bodyPr wrap="none" rtlCol="0">
            <a:spAutoFit/>
          </a:bodyPr>
          <a:lstStyle/>
          <a:p>
            <a:r>
              <a:rPr lang="en-US" dirty="0"/>
              <a:t>6</a:t>
            </a:r>
          </a:p>
        </p:txBody>
      </p:sp>
      <p:sp>
        <p:nvSpPr>
          <p:cNvPr id="48" name="TextBox 47"/>
          <p:cNvSpPr txBox="1"/>
          <p:nvPr/>
        </p:nvSpPr>
        <p:spPr>
          <a:xfrm>
            <a:off x="4776354" y="5931686"/>
            <a:ext cx="312906" cy="369332"/>
          </a:xfrm>
          <a:prstGeom prst="rect">
            <a:avLst/>
          </a:prstGeom>
          <a:noFill/>
        </p:spPr>
        <p:txBody>
          <a:bodyPr wrap="none" rtlCol="0">
            <a:spAutoFit/>
          </a:bodyPr>
          <a:lstStyle/>
          <a:p>
            <a:r>
              <a:rPr lang="en-US" dirty="0"/>
              <a:t>8</a:t>
            </a:r>
          </a:p>
        </p:txBody>
      </p:sp>
      <p:sp>
        <p:nvSpPr>
          <p:cNvPr id="49" name="TextBox 48"/>
          <p:cNvSpPr txBox="1"/>
          <p:nvPr/>
        </p:nvSpPr>
        <p:spPr>
          <a:xfrm>
            <a:off x="5304839" y="4730572"/>
            <a:ext cx="312906" cy="369332"/>
          </a:xfrm>
          <a:prstGeom prst="rect">
            <a:avLst/>
          </a:prstGeom>
          <a:noFill/>
        </p:spPr>
        <p:txBody>
          <a:bodyPr wrap="none" rtlCol="0">
            <a:spAutoFit/>
          </a:bodyPr>
          <a:lstStyle/>
          <a:p>
            <a:r>
              <a:rPr lang="en-US" dirty="0"/>
              <a:t>7</a:t>
            </a:r>
          </a:p>
        </p:txBody>
      </p:sp>
      <p:sp>
        <p:nvSpPr>
          <p:cNvPr id="51" name="TextBox 50"/>
          <p:cNvSpPr txBox="1"/>
          <p:nvPr/>
        </p:nvSpPr>
        <p:spPr>
          <a:xfrm>
            <a:off x="6434514" y="5344062"/>
            <a:ext cx="312906" cy="369332"/>
          </a:xfrm>
          <a:prstGeom prst="rect">
            <a:avLst/>
          </a:prstGeom>
          <a:noFill/>
        </p:spPr>
        <p:txBody>
          <a:bodyPr wrap="none" rtlCol="0">
            <a:spAutoFit/>
          </a:bodyPr>
          <a:lstStyle/>
          <a:p>
            <a:r>
              <a:rPr lang="en-US" dirty="0"/>
              <a:t>5</a:t>
            </a:r>
          </a:p>
        </p:txBody>
      </p:sp>
      <p:sp>
        <p:nvSpPr>
          <p:cNvPr id="52" name="TextBox 51"/>
          <p:cNvSpPr txBox="1"/>
          <p:nvPr/>
        </p:nvSpPr>
        <p:spPr>
          <a:xfrm>
            <a:off x="5715000" y="4999966"/>
            <a:ext cx="312906" cy="369332"/>
          </a:xfrm>
          <a:prstGeom prst="rect">
            <a:avLst/>
          </a:prstGeom>
          <a:noFill/>
        </p:spPr>
        <p:txBody>
          <a:bodyPr wrap="none" rtlCol="0">
            <a:spAutoFit/>
          </a:bodyPr>
          <a:lstStyle/>
          <a:p>
            <a:r>
              <a:rPr lang="en-US" dirty="0"/>
              <a:t>3</a:t>
            </a:r>
          </a:p>
        </p:txBody>
      </p:sp>
      <p:sp>
        <p:nvSpPr>
          <p:cNvPr id="56" name="TextBox 55"/>
          <p:cNvSpPr txBox="1"/>
          <p:nvPr/>
        </p:nvSpPr>
        <p:spPr>
          <a:xfrm>
            <a:off x="4944894" y="5181600"/>
            <a:ext cx="312906" cy="369332"/>
          </a:xfrm>
          <a:prstGeom prst="rect">
            <a:avLst/>
          </a:prstGeom>
          <a:noFill/>
        </p:spPr>
        <p:txBody>
          <a:bodyPr wrap="none" rtlCol="0">
            <a:spAutoFit/>
          </a:bodyPr>
          <a:lstStyle/>
          <a:p>
            <a:r>
              <a:rPr lang="en-US" dirty="0"/>
              <a:t>5</a:t>
            </a:r>
          </a:p>
        </p:txBody>
      </p:sp>
      <p:sp>
        <p:nvSpPr>
          <p:cNvPr id="57" name="TextBox 56"/>
          <p:cNvSpPr txBox="1"/>
          <p:nvPr/>
        </p:nvSpPr>
        <p:spPr>
          <a:xfrm>
            <a:off x="5871453" y="5590784"/>
            <a:ext cx="312906" cy="369332"/>
          </a:xfrm>
          <a:prstGeom prst="rect">
            <a:avLst/>
          </a:prstGeom>
          <a:noFill/>
        </p:spPr>
        <p:txBody>
          <a:bodyPr wrap="none" rtlCol="0">
            <a:spAutoFit/>
          </a:bodyPr>
          <a:lstStyle/>
          <a:p>
            <a:r>
              <a:rPr lang="en-US" dirty="0"/>
              <a:t>2</a:t>
            </a:r>
          </a:p>
        </p:txBody>
      </p:sp>
      <p:sp>
        <p:nvSpPr>
          <p:cNvPr id="59" name="TextBox 58"/>
          <p:cNvSpPr txBox="1"/>
          <p:nvPr/>
        </p:nvSpPr>
        <p:spPr>
          <a:xfrm>
            <a:off x="5478294" y="4507468"/>
            <a:ext cx="312906" cy="369332"/>
          </a:xfrm>
          <a:prstGeom prst="rect">
            <a:avLst/>
          </a:prstGeom>
          <a:noFill/>
        </p:spPr>
        <p:txBody>
          <a:bodyPr wrap="none" rtlCol="0">
            <a:spAutoFit/>
          </a:bodyPr>
          <a:lstStyle/>
          <a:p>
            <a:r>
              <a:rPr lang="en-US" dirty="0">
                <a:solidFill>
                  <a:srgbClr val="FF0000"/>
                </a:solidFill>
              </a:rPr>
              <a:t>6</a:t>
            </a:r>
          </a:p>
        </p:txBody>
      </p:sp>
      <p:sp>
        <p:nvSpPr>
          <p:cNvPr id="60" name="TextBox 59"/>
          <p:cNvSpPr txBox="1"/>
          <p:nvPr/>
        </p:nvSpPr>
        <p:spPr>
          <a:xfrm>
            <a:off x="7916694" y="5185394"/>
            <a:ext cx="312906" cy="369332"/>
          </a:xfrm>
          <a:prstGeom prst="rect">
            <a:avLst/>
          </a:prstGeom>
          <a:noFill/>
        </p:spPr>
        <p:txBody>
          <a:bodyPr wrap="none" rtlCol="0">
            <a:spAutoFit/>
          </a:bodyPr>
          <a:lstStyle/>
          <a:p>
            <a:r>
              <a:rPr lang="en-US" dirty="0">
                <a:solidFill>
                  <a:srgbClr val="FF0000"/>
                </a:solidFill>
              </a:rPr>
              <a:t>9</a:t>
            </a:r>
          </a:p>
        </p:txBody>
      </p:sp>
      <p:sp>
        <p:nvSpPr>
          <p:cNvPr id="61" name="TextBox 60"/>
          <p:cNvSpPr txBox="1"/>
          <p:nvPr/>
        </p:nvSpPr>
        <p:spPr>
          <a:xfrm>
            <a:off x="6172200" y="6400800"/>
            <a:ext cx="312906" cy="369332"/>
          </a:xfrm>
          <a:prstGeom prst="rect">
            <a:avLst/>
          </a:prstGeom>
          <a:noFill/>
        </p:spPr>
        <p:txBody>
          <a:bodyPr wrap="none" rtlCol="0">
            <a:spAutoFit/>
          </a:bodyPr>
          <a:lstStyle/>
          <a:p>
            <a:r>
              <a:rPr lang="en-US" dirty="0">
                <a:solidFill>
                  <a:srgbClr val="FF0000"/>
                </a:solidFill>
              </a:rPr>
              <a:t>1</a:t>
            </a:r>
          </a:p>
        </p:txBody>
      </p:sp>
      <p:sp>
        <p:nvSpPr>
          <p:cNvPr id="63" name="TextBox 62"/>
          <p:cNvSpPr txBox="1"/>
          <p:nvPr/>
        </p:nvSpPr>
        <p:spPr>
          <a:xfrm>
            <a:off x="3521254" y="5094691"/>
            <a:ext cx="312906" cy="369332"/>
          </a:xfrm>
          <a:prstGeom prst="rect">
            <a:avLst/>
          </a:prstGeom>
          <a:noFill/>
        </p:spPr>
        <p:txBody>
          <a:bodyPr wrap="none" rtlCol="0">
            <a:spAutoFit/>
          </a:bodyPr>
          <a:lstStyle/>
          <a:p>
            <a:r>
              <a:rPr lang="en-US" dirty="0">
                <a:solidFill>
                  <a:srgbClr val="FF0000"/>
                </a:solidFill>
              </a:rPr>
              <a:t>5</a:t>
            </a:r>
          </a:p>
        </p:txBody>
      </p:sp>
      <p:sp>
        <p:nvSpPr>
          <p:cNvPr id="64" name="TextBox 63"/>
          <p:cNvSpPr txBox="1"/>
          <p:nvPr/>
        </p:nvSpPr>
        <p:spPr>
          <a:xfrm>
            <a:off x="5313596" y="5650468"/>
            <a:ext cx="312906" cy="369332"/>
          </a:xfrm>
          <a:prstGeom prst="rect">
            <a:avLst/>
          </a:prstGeom>
          <a:noFill/>
        </p:spPr>
        <p:txBody>
          <a:bodyPr wrap="none" rtlCol="0">
            <a:spAutoFit/>
          </a:bodyPr>
          <a:lstStyle/>
          <a:p>
            <a:r>
              <a:rPr lang="en-US" dirty="0">
                <a:solidFill>
                  <a:srgbClr val="FF0000"/>
                </a:solidFill>
              </a:rPr>
              <a:t>0</a:t>
            </a:r>
          </a:p>
        </p:txBody>
      </p:sp>
      <p:sp>
        <p:nvSpPr>
          <p:cNvPr id="66" name="TextBox 65"/>
          <p:cNvSpPr txBox="1"/>
          <p:nvPr/>
        </p:nvSpPr>
        <p:spPr>
          <a:xfrm>
            <a:off x="6629400" y="4469695"/>
            <a:ext cx="312906" cy="369332"/>
          </a:xfrm>
          <a:prstGeom prst="rect">
            <a:avLst/>
          </a:prstGeom>
          <a:noFill/>
        </p:spPr>
        <p:txBody>
          <a:bodyPr wrap="none" rtlCol="0">
            <a:spAutoFit/>
          </a:bodyPr>
          <a:lstStyle/>
          <a:p>
            <a:r>
              <a:rPr lang="en-US" dirty="0">
                <a:solidFill>
                  <a:srgbClr val="FF0000"/>
                </a:solidFill>
              </a:rPr>
              <a:t>5</a:t>
            </a:r>
          </a:p>
        </p:txBody>
      </p:sp>
      <p:sp>
        <p:nvSpPr>
          <p:cNvPr id="67" name="TextBox 66"/>
          <p:cNvSpPr txBox="1"/>
          <p:nvPr/>
        </p:nvSpPr>
        <p:spPr>
          <a:xfrm>
            <a:off x="5508708" y="2760628"/>
            <a:ext cx="418704" cy="369332"/>
          </a:xfrm>
          <a:prstGeom prst="rect">
            <a:avLst/>
          </a:prstGeom>
          <a:noFill/>
        </p:spPr>
        <p:txBody>
          <a:bodyPr wrap="none" rtlCol="0">
            <a:spAutoFit/>
          </a:bodyPr>
          <a:lstStyle/>
          <a:p>
            <a:r>
              <a:rPr lang="en-US" dirty="0">
                <a:solidFill>
                  <a:srgbClr val="FF0000"/>
                </a:solidFill>
              </a:rPr>
              <a:t>15</a:t>
            </a:r>
          </a:p>
        </p:txBody>
      </p:sp>
      <p:sp>
        <p:nvSpPr>
          <p:cNvPr id="68" name="TextBox 67"/>
          <p:cNvSpPr txBox="1"/>
          <p:nvPr/>
        </p:nvSpPr>
        <p:spPr>
          <a:xfrm>
            <a:off x="7653174" y="3135868"/>
            <a:ext cx="424027" cy="369332"/>
          </a:xfrm>
          <a:prstGeom prst="rect">
            <a:avLst/>
          </a:prstGeom>
          <a:noFill/>
        </p:spPr>
        <p:txBody>
          <a:bodyPr wrap="none" rtlCol="0">
            <a:spAutoFit/>
          </a:bodyPr>
          <a:lstStyle/>
          <a:p>
            <a:r>
              <a:rPr lang="en-US" dirty="0">
                <a:solidFill>
                  <a:srgbClr val="FF0000"/>
                </a:solidFill>
              </a:rPr>
              <a:t>11</a:t>
            </a:r>
          </a:p>
        </p:txBody>
      </p:sp>
      <p:sp>
        <p:nvSpPr>
          <p:cNvPr id="69" name="TextBox 68"/>
          <p:cNvSpPr txBox="1"/>
          <p:nvPr/>
        </p:nvSpPr>
        <p:spPr>
          <a:xfrm>
            <a:off x="3581400" y="2971800"/>
            <a:ext cx="312906" cy="369332"/>
          </a:xfrm>
          <a:prstGeom prst="rect">
            <a:avLst/>
          </a:prstGeom>
          <a:noFill/>
        </p:spPr>
        <p:txBody>
          <a:bodyPr wrap="none" rtlCol="0">
            <a:spAutoFit/>
          </a:bodyPr>
          <a:lstStyle/>
          <a:p>
            <a:r>
              <a:rPr lang="en-US" dirty="0">
                <a:solidFill>
                  <a:srgbClr val="FF0000"/>
                </a:solidFill>
              </a:rPr>
              <a:t>8</a:t>
            </a:r>
          </a:p>
        </p:txBody>
      </p:sp>
      <p:sp>
        <p:nvSpPr>
          <p:cNvPr id="6" name="Slide Number Placeholder 5"/>
          <p:cNvSpPr>
            <a:spLocks noGrp="1"/>
          </p:cNvSpPr>
          <p:nvPr>
            <p:ph type="sldNum" sz="quarter" idx="12"/>
          </p:nvPr>
        </p:nvSpPr>
        <p:spPr/>
        <p:txBody>
          <a:bodyPr/>
          <a:lstStyle/>
          <a:p>
            <a:fld id="{404E76C4-6752-4A98-AA34-F785B988B251}" type="slidenum">
              <a:rPr lang="en-US" smtClean="0"/>
              <a:t>33</a:t>
            </a:fld>
            <a:endParaRPr lang="en-US"/>
          </a:p>
        </p:txBody>
      </p:sp>
    </p:spTree>
    <p:extLst>
      <p:ext uri="{BB962C8B-B14F-4D97-AF65-F5344CB8AC3E}">
        <p14:creationId xmlns:p14="http://schemas.microsoft.com/office/powerpoint/2010/main" val="1520456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Q&amp;A</a:t>
            </a:r>
            <a:endParaRPr lang="en-US" dirty="0">
              <a:solidFill>
                <a:schemeClr val="accent1"/>
              </a:solidFill>
            </a:endParaRPr>
          </a:p>
        </p:txBody>
      </p:sp>
      <p:sp>
        <p:nvSpPr>
          <p:cNvPr id="31747"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1749" name="Picture 15" descr="C:\Users\Minh Thanh\Desktop\f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76400"/>
            <a:ext cx="4749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04E76C4-6752-4A98-AA34-F785B988B251}" type="slidenum">
              <a:rPr lang="en-US" smtClean="0"/>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40905" y="255104"/>
            <a:ext cx="8183563" cy="838200"/>
          </a:xfrm>
        </p:spPr>
        <p:txBody>
          <a:bodyPr/>
          <a:lstStyle/>
          <a:p>
            <a:pPr eaLnBrk="1" hangingPunct="1"/>
            <a:r>
              <a:rPr lang="en-US" altLang="en-US" b="1" dirty="0" err="1"/>
              <a:t>Chiến</a:t>
            </a:r>
            <a:r>
              <a:rPr lang="en-US" altLang="en-US" b="1" dirty="0"/>
              <a:t> </a:t>
            </a:r>
            <a:r>
              <a:rPr lang="en-US" altLang="en-US" b="1" dirty="0" err="1"/>
              <a:t>lược</a:t>
            </a:r>
            <a:r>
              <a:rPr lang="en-US" altLang="en-US" b="1" dirty="0"/>
              <a:t> </a:t>
            </a:r>
            <a:r>
              <a:rPr lang="en-US" altLang="en-US" b="1" dirty="0" err="1"/>
              <a:t>tìm</a:t>
            </a:r>
            <a:r>
              <a:rPr lang="en-US" altLang="en-US" b="1" dirty="0"/>
              <a:t> </a:t>
            </a:r>
            <a:r>
              <a:rPr lang="en-US" altLang="en-US" b="1" dirty="0" err="1"/>
              <a:t>kiếm</a:t>
            </a:r>
            <a:r>
              <a:rPr lang="en-US" altLang="en-US" b="1" dirty="0"/>
              <a:t> KGTT</a:t>
            </a:r>
          </a:p>
        </p:txBody>
      </p:sp>
      <p:sp>
        <p:nvSpPr>
          <p:cNvPr id="50179" name="Rectangle 3"/>
          <p:cNvSpPr>
            <a:spLocks noGrp="1" noChangeArrowheads="1"/>
          </p:cNvSpPr>
          <p:nvPr>
            <p:ph type="body" idx="1"/>
          </p:nvPr>
        </p:nvSpPr>
        <p:spPr>
          <a:xfrm>
            <a:off x="1060175" y="1421296"/>
            <a:ext cx="10336696" cy="4343400"/>
          </a:xfrm>
        </p:spPr>
        <p:txBody>
          <a:bodyPr/>
          <a:lstStyle/>
          <a:p>
            <a:pPr eaLnBrk="1" hangingPunct="1">
              <a:lnSpc>
                <a:spcPct val="150000"/>
              </a:lnSpc>
            </a:pPr>
            <a:r>
              <a:rPr lang="en-US" altLang="en-US" b="1" dirty="0" err="1" smtClean="0"/>
              <a:t>Tìm</a:t>
            </a:r>
            <a:r>
              <a:rPr lang="en-US" altLang="en-US" b="1" dirty="0" smtClean="0"/>
              <a:t> </a:t>
            </a:r>
            <a:r>
              <a:rPr lang="en-US" altLang="en-US" b="1" dirty="0" err="1" smtClean="0"/>
              <a:t>Kiếm</a:t>
            </a:r>
            <a:r>
              <a:rPr lang="en-US" altLang="en-US" b="1" dirty="0" smtClean="0"/>
              <a:t> </a:t>
            </a:r>
            <a:r>
              <a:rPr lang="en-US" altLang="en-US" b="1" dirty="0" err="1"/>
              <a:t>hướng</a:t>
            </a:r>
            <a:r>
              <a:rPr lang="en-US" altLang="en-US" b="1" dirty="0"/>
              <a:t> </a:t>
            </a:r>
            <a:r>
              <a:rPr lang="en-US" altLang="en-US" b="1" dirty="0" err="1"/>
              <a:t>từ</a:t>
            </a:r>
            <a:r>
              <a:rPr lang="en-US" altLang="en-US" b="1" dirty="0"/>
              <a:t> </a:t>
            </a:r>
            <a:r>
              <a:rPr lang="en-US" altLang="en-US" b="1" dirty="0" err="1"/>
              <a:t>dữ</a:t>
            </a:r>
            <a:r>
              <a:rPr lang="en-US" altLang="en-US" b="1" dirty="0"/>
              <a:t> </a:t>
            </a:r>
            <a:r>
              <a:rPr lang="en-US" altLang="en-US" b="1" dirty="0" err="1"/>
              <a:t>liệu</a:t>
            </a:r>
            <a:r>
              <a:rPr lang="en-US" altLang="en-US" b="1" dirty="0"/>
              <a:t> (Data-driven Search)</a:t>
            </a:r>
          </a:p>
          <a:p>
            <a:pPr lvl="1" eaLnBrk="1" hangingPunct="1">
              <a:lnSpc>
                <a:spcPct val="150000"/>
              </a:lnSpc>
            </a:pPr>
            <a:r>
              <a:rPr lang="en-US" altLang="en-US" dirty="0" err="1"/>
              <a:t>Suy</a:t>
            </a:r>
            <a:r>
              <a:rPr lang="en-US" altLang="en-US" dirty="0"/>
              <a:t> </a:t>
            </a:r>
            <a:r>
              <a:rPr lang="en-US" altLang="en-US" dirty="0" err="1"/>
              <a:t>diễn</a:t>
            </a:r>
            <a:r>
              <a:rPr lang="en-US" altLang="en-US" dirty="0"/>
              <a:t> </a:t>
            </a:r>
            <a:r>
              <a:rPr lang="en-US" altLang="en-US" dirty="0" err="1"/>
              <a:t>tiến</a:t>
            </a:r>
            <a:r>
              <a:rPr lang="en-US" altLang="en-US" dirty="0"/>
              <a:t> (forward chaining)</a:t>
            </a:r>
          </a:p>
          <a:p>
            <a:pPr eaLnBrk="1" hangingPunct="1">
              <a:lnSpc>
                <a:spcPct val="150000"/>
              </a:lnSpc>
            </a:pPr>
            <a:r>
              <a:rPr lang="en-US" altLang="en-US" b="1" dirty="0" err="1" smtClean="0"/>
              <a:t>Tìm</a:t>
            </a:r>
            <a:r>
              <a:rPr lang="en-US" altLang="en-US" b="1" dirty="0" smtClean="0"/>
              <a:t> </a:t>
            </a:r>
            <a:r>
              <a:rPr lang="en-US" altLang="en-US" b="1" dirty="0" err="1" smtClean="0"/>
              <a:t>Kiếm</a:t>
            </a:r>
            <a:r>
              <a:rPr lang="en-US" altLang="en-US" b="1" dirty="0" smtClean="0"/>
              <a:t> </a:t>
            </a:r>
            <a:r>
              <a:rPr lang="en-US" altLang="en-US" b="1" dirty="0" err="1"/>
              <a:t>hướng</a:t>
            </a:r>
            <a:r>
              <a:rPr lang="en-US" altLang="en-US" b="1" dirty="0"/>
              <a:t> </a:t>
            </a:r>
            <a:r>
              <a:rPr lang="en-US" altLang="en-US" b="1" dirty="0" err="1"/>
              <a:t>từ</a:t>
            </a:r>
            <a:r>
              <a:rPr lang="en-US" altLang="en-US" b="1" dirty="0"/>
              <a:t> </a:t>
            </a:r>
            <a:r>
              <a:rPr lang="en-US" altLang="en-US" b="1" dirty="0" err="1"/>
              <a:t>mục</a:t>
            </a:r>
            <a:r>
              <a:rPr lang="en-US" altLang="en-US" b="1" dirty="0"/>
              <a:t> </a:t>
            </a:r>
            <a:r>
              <a:rPr lang="en-US" altLang="en-US" b="1" dirty="0" err="1"/>
              <a:t>tiêu</a:t>
            </a:r>
            <a:r>
              <a:rPr lang="en-US" altLang="en-US" b="1" dirty="0"/>
              <a:t> (Goal-driven Search)</a:t>
            </a:r>
          </a:p>
          <a:p>
            <a:pPr lvl="1" eaLnBrk="1" hangingPunct="1">
              <a:lnSpc>
                <a:spcPct val="150000"/>
              </a:lnSpc>
            </a:pPr>
            <a:r>
              <a:rPr lang="en-US" altLang="en-US" dirty="0" err="1"/>
              <a:t>Suy</a:t>
            </a:r>
            <a:r>
              <a:rPr lang="en-US" altLang="en-US" dirty="0"/>
              <a:t> </a:t>
            </a:r>
            <a:r>
              <a:rPr lang="en-US" altLang="en-US" dirty="0" err="1"/>
              <a:t>diễn</a:t>
            </a:r>
            <a:r>
              <a:rPr lang="en-US" altLang="en-US" dirty="0"/>
              <a:t> </a:t>
            </a:r>
            <a:r>
              <a:rPr lang="en-US" altLang="en-US" dirty="0" err="1"/>
              <a:t>lùi</a:t>
            </a:r>
            <a:r>
              <a:rPr lang="en-US" altLang="en-US" dirty="0"/>
              <a:t> (backward chaining)</a:t>
            </a:r>
          </a:p>
          <a:p>
            <a:pPr eaLnBrk="1" hangingPunct="1"/>
            <a:endParaRPr lang="en-US" altLang="en-US" dirty="0"/>
          </a:p>
        </p:txBody>
      </p:sp>
      <p:sp>
        <p:nvSpPr>
          <p:cNvPr id="2" name="Slide Number Placeholder 1"/>
          <p:cNvSpPr>
            <a:spLocks noGrp="1"/>
          </p:cNvSpPr>
          <p:nvPr>
            <p:ph type="sldNum" sz="quarter" idx="12"/>
          </p:nvPr>
        </p:nvSpPr>
        <p:spPr/>
        <p:txBody>
          <a:bodyPr/>
          <a:lstStyle/>
          <a:p>
            <a:fld id="{404E76C4-6752-4A98-AA34-F785B988B251}" type="slidenum">
              <a:rPr lang="en-US" smtClean="0"/>
              <a:t>4</a:t>
            </a:fld>
            <a:endParaRPr lang="en-US"/>
          </a:p>
        </p:txBody>
      </p:sp>
    </p:spTree>
    <p:extLst>
      <p:ext uri="{BB962C8B-B14F-4D97-AF65-F5344CB8AC3E}">
        <p14:creationId xmlns:p14="http://schemas.microsoft.com/office/powerpoint/2010/main" val="316531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title"/>
          </p:nvPr>
        </p:nvSpPr>
        <p:spPr>
          <a:xfrm>
            <a:off x="800100" y="-163466"/>
            <a:ext cx="10515600" cy="1325563"/>
          </a:xfrm>
        </p:spPr>
        <p:txBody>
          <a:bodyPr>
            <a:normAutofit/>
          </a:bodyPr>
          <a:lstStyle/>
          <a:p>
            <a:pPr eaLnBrk="1" hangingPunct="1"/>
            <a:r>
              <a:rPr lang="en-US" altLang="en-US" sz="4800" b="1" dirty="0" err="1">
                <a:latin typeface="Calibri Light (Headings)"/>
              </a:rPr>
              <a:t>Tìm</a:t>
            </a:r>
            <a:r>
              <a:rPr lang="en-US" altLang="en-US" sz="4800" b="1" dirty="0">
                <a:latin typeface="Calibri Light (Headings)"/>
              </a:rPr>
              <a:t> </a:t>
            </a:r>
            <a:r>
              <a:rPr lang="en-US" altLang="en-US" sz="4800" b="1" dirty="0" err="1">
                <a:latin typeface="Calibri Light (Headings)"/>
              </a:rPr>
              <a:t>kiếm</a:t>
            </a:r>
            <a:r>
              <a:rPr lang="en-US" altLang="en-US" sz="4800" b="1" dirty="0">
                <a:latin typeface="Calibri Light (Headings)"/>
              </a:rPr>
              <a:t> </a:t>
            </a:r>
            <a:r>
              <a:rPr lang="vi-VN" altLang="en-US" sz="4800" b="1" dirty="0">
                <a:latin typeface="Calibri Light (Headings)"/>
              </a:rPr>
              <a:t>h</a:t>
            </a:r>
            <a:r>
              <a:rPr lang="en-US" altLang="en-US" sz="4800" b="1" dirty="0" err="1">
                <a:latin typeface="Calibri Light (Headings)"/>
              </a:rPr>
              <a:t>ướng</a:t>
            </a:r>
            <a:r>
              <a:rPr lang="en-US" altLang="en-US" sz="4800" b="1" dirty="0">
                <a:latin typeface="Calibri Light (Headings)"/>
              </a:rPr>
              <a:t> </a:t>
            </a:r>
            <a:r>
              <a:rPr lang="en-US" altLang="en-US" sz="4800" b="1" dirty="0" err="1">
                <a:latin typeface="Calibri Light (Headings)"/>
              </a:rPr>
              <a:t>từ</a:t>
            </a:r>
            <a:r>
              <a:rPr lang="en-US" altLang="en-US" sz="4800" b="1" dirty="0">
                <a:latin typeface="Calibri Light (Headings)"/>
              </a:rPr>
              <a:t> </a:t>
            </a:r>
            <a:r>
              <a:rPr lang="vi-VN" altLang="en-US" sz="4800" b="1" dirty="0">
                <a:latin typeface="Calibri Light (Headings)"/>
              </a:rPr>
              <a:t>d</a:t>
            </a:r>
            <a:r>
              <a:rPr lang="en-US" altLang="en-US" sz="4800" b="1" dirty="0" err="1">
                <a:latin typeface="Calibri Light (Headings)"/>
              </a:rPr>
              <a:t>ữ</a:t>
            </a:r>
            <a:r>
              <a:rPr lang="en-US" altLang="en-US" sz="4800" b="1" dirty="0">
                <a:latin typeface="Calibri Light (Headings)"/>
              </a:rPr>
              <a:t> </a:t>
            </a:r>
            <a:r>
              <a:rPr lang="en-US" altLang="en-US" sz="4800" b="1" dirty="0" err="1">
                <a:latin typeface="Calibri Light (Headings)"/>
              </a:rPr>
              <a:t>liệu</a:t>
            </a:r>
            <a:endParaRPr lang="en-US" altLang="en-US" sz="4800" b="1" dirty="0">
              <a:latin typeface="Calibri Light (Headings)"/>
            </a:endParaRPr>
          </a:p>
        </p:txBody>
      </p:sp>
      <p:sp>
        <p:nvSpPr>
          <p:cNvPr id="51203" name="Rectangle 9"/>
          <p:cNvSpPr>
            <a:spLocks noGrp="1" noChangeArrowheads="1"/>
          </p:cNvSpPr>
          <p:nvPr>
            <p:ph type="body" idx="1"/>
          </p:nvPr>
        </p:nvSpPr>
        <p:spPr>
          <a:xfrm>
            <a:off x="818639" y="1317965"/>
            <a:ext cx="6883741" cy="4926967"/>
          </a:xfrm>
        </p:spPr>
        <p:txBody>
          <a:bodyPr>
            <a:noAutofit/>
          </a:bodyPr>
          <a:lstStyle/>
          <a:p>
            <a:pPr eaLnBrk="1" hangingPunct="1"/>
            <a:r>
              <a:rPr lang="en-US" altLang="en-US" dirty="0" err="1"/>
              <a:t>Việc</a:t>
            </a:r>
            <a:r>
              <a:rPr lang="en-US" altLang="en-US" dirty="0"/>
              <a:t> </a:t>
            </a:r>
            <a:r>
              <a:rPr lang="en-US" altLang="en-US" dirty="0" err="1"/>
              <a:t>tìm</a:t>
            </a:r>
            <a:r>
              <a:rPr lang="en-US" altLang="en-US" dirty="0"/>
              <a:t> </a:t>
            </a:r>
            <a:r>
              <a:rPr lang="en-US" altLang="en-US" dirty="0" err="1"/>
              <a:t>kiếm</a:t>
            </a:r>
            <a:r>
              <a:rPr lang="en-US" altLang="en-US" dirty="0"/>
              <a:t> </a:t>
            </a:r>
            <a:r>
              <a:rPr lang="en-US" altLang="en-US" err="1"/>
              <a:t>đi</a:t>
            </a:r>
            <a:r>
              <a:rPr lang="en-US" altLang="en-US"/>
              <a:t> từ dữ </a:t>
            </a:r>
            <a:r>
              <a:rPr lang="en-US" altLang="en-US" dirty="0" err="1"/>
              <a:t>liệu</a:t>
            </a:r>
            <a:r>
              <a:rPr lang="en-US" altLang="en-US" dirty="0"/>
              <a:t> </a:t>
            </a:r>
            <a:r>
              <a:rPr lang="en-US" altLang="en-US" dirty="0" err="1"/>
              <a:t>đến</a:t>
            </a:r>
            <a:r>
              <a:rPr lang="en-US" altLang="en-US" dirty="0"/>
              <a:t> </a:t>
            </a:r>
            <a:r>
              <a:rPr lang="en-US" altLang="en-US" err="1"/>
              <a:t>mục</a:t>
            </a:r>
            <a:r>
              <a:rPr lang="en-US" altLang="en-US"/>
              <a:t> tiêu.</a:t>
            </a:r>
            <a:endParaRPr lang="en-US" altLang="en-US" dirty="0"/>
          </a:p>
          <a:p>
            <a:pPr eaLnBrk="1" hangingPunct="1"/>
            <a:r>
              <a:rPr lang="en-US" altLang="en-US" dirty="0" err="1"/>
              <a:t>Thích</a:t>
            </a:r>
            <a:r>
              <a:rPr lang="en-US" altLang="en-US" dirty="0"/>
              <a:t> </a:t>
            </a:r>
            <a:r>
              <a:rPr lang="en-US" altLang="en-US" dirty="0" err="1"/>
              <a:t>hợp</a:t>
            </a:r>
            <a:r>
              <a:rPr lang="en-US" altLang="en-US" dirty="0"/>
              <a:t> </a:t>
            </a:r>
            <a:r>
              <a:rPr lang="en-US" altLang="en-US" err="1"/>
              <a:t>khi</a:t>
            </a:r>
            <a:r>
              <a:rPr lang="en-US" altLang="en-US"/>
              <a:t>:</a:t>
            </a:r>
            <a:endParaRPr lang="en-US" altLang="en-US" dirty="0"/>
          </a:p>
          <a:p>
            <a:pPr lvl="1" eaLnBrk="1" hangingPunct="1">
              <a:lnSpc>
                <a:spcPct val="150000"/>
              </a:lnSpc>
              <a:spcBef>
                <a:spcPts val="0"/>
              </a:spcBef>
              <a:buFont typeface="Wingdings" panose="05000000000000000000" pitchFamily="2" charset="2"/>
              <a:buChar char="ü"/>
            </a:pPr>
            <a:r>
              <a:rPr lang="en-US" altLang="en-US" sz="2600" i="1" dirty="0" err="1"/>
              <a:t>Tất</a:t>
            </a:r>
            <a:r>
              <a:rPr lang="en-US" altLang="en-US" sz="2600" i="1" dirty="0"/>
              <a:t> </a:t>
            </a:r>
            <a:r>
              <a:rPr lang="en-US" altLang="en-US" sz="2600" i="1" dirty="0" err="1"/>
              <a:t>cả</a:t>
            </a:r>
            <a:r>
              <a:rPr lang="en-US" altLang="en-US" sz="2600" i="1" dirty="0"/>
              <a:t>/ </a:t>
            </a:r>
            <a:r>
              <a:rPr lang="en-US" altLang="en-US" sz="2600" i="1" dirty="0" err="1"/>
              <a:t>một</a:t>
            </a:r>
            <a:r>
              <a:rPr lang="en-US" altLang="en-US" sz="2600" i="1" dirty="0"/>
              <a:t> </a:t>
            </a:r>
            <a:r>
              <a:rPr lang="en-US" altLang="en-US" sz="2600" i="1" dirty="0" err="1"/>
              <a:t>phần</a:t>
            </a:r>
            <a:r>
              <a:rPr lang="en-US" altLang="en-US" sz="2600" i="1" dirty="0"/>
              <a:t> </a:t>
            </a:r>
            <a:r>
              <a:rPr lang="en-US" altLang="en-US" sz="2600" i="1" dirty="0" err="1"/>
              <a:t>dữ</a:t>
            </a:r>
            <a:r>
              <a:rPr lang="en-US" altLang="en-US" sz="2600" i="1" dirty="0"/>
              <a:t> </a:t>
            </a:r>
            <a:r>
              <a:rPr lang="en-US" altLang="en-US" sz="2600" i="1" dirty="0" err="1"/>
              <a:t>liệu</a:t>
            </a:r>
            <a:r>
              <a:rPr lang="en-US" altLang="en-US" sz="2600" i="1" dirty="0"/>
              <a:t> </a:t>
            </a:r>
            <a:r>
              <a:rPr lang="en-US" altLang="en-US" sz="2600" i="1" dirty="0" err="1"/>
              <a:t>được</a:t>
            </a:r>
            <a:r>
              <a:rPr lang="en-US" altLang="en-US" sz="2600" i="1" dirty="0"/>
              <a:t> </a:t>
            </a:r>
            <a:r>
              <a:rPr lang="en-US" altLang="en-US" sz="2600" i="1" dirty="0" err="1"/>
              <a:t>cho</a:t>
            </a:r>
            <a:r>
              <a:rPr lang="en-US" altLang="en-US" sz="2600" i="1" dirty="0"/>
              <a:t> </a:t>
            </a:r>
            <a:r>
              <a:rPr lang="en-US" altLang="en-US" sz="2600" i="1" err="1"/>
              <a:t>từ</a:t>
            </a:r>
            <a:r>
              <a:rPr lang="en-US" altLang="en-US" sz="2600" i="1"/>
              <a:t> đầu.</a:t>
            </a:r>
            <a:endParaRPr lang="en-US" altLang="en-US" sz="2600" i="1" dirty="0"/>
          </a:p>
          <a:p>
            <a:pPr lvl="1" eaLnBrk="1" hangingPunct="1">
              <a:lnSpc>
                <a:spcPct val="150000"/>
              </a:lnSpc>
              <a:spcBef>
                <a:spcPts val="0"/>
              </a:spcBef>
              <a:buFont typeface="Wingdings" panose="05000000000000000000" pitchFamily="2" charset="2"/>
              <a:buChar char="ü"/>
            </a:pPr>
            <a:r>
              <a:rPr lang="en-US" altLang="en-US" sz="2600" i="1" dirty="0" err="1"/>
              <a:t>Có</a:t>
            </a:r>
            <a:r>
              <a:rPr lang="en-US" altLang="en-US" sz="2600" i="1" dirty="0"/>
              <a:t> </a:t>
            </a:r>
            <a:r>
              <a:rPr lang="en-US" altLang="en-US" sz="2600" i="1" dirty="0" err="1"/>
              <a:t>nhiều</a:t>
            </a:r>
            <a:r>
              <a:rPr lang="en-US" altLang="en-US" sz="2600" i="1" dirty="0"/>
              <a:t> </a:t>
            </a:r>
            <a:r>
              <a:rPr lang="en-US" altLang="en-US" sz="2600" i="1" dirty="0" err="1"/>
              <a:t>mục</a:t>
            </a:r>
            <a:r>
              <a:rPr lang="en-US" altLang="en-US" sz="2600" i="1" dirty="0"/>
              <a:t> </a:t>
            </a:r>
            <a:r>
              <a:rPr lang="en-US" altLang="en-US" sz="2600" i="1" dirty="0" err="1"/>
              <a:t>tiêu</a:t>
            </a:r>
            <a:r>
              <a:rPr lang="en-US" altLang="en-US" sz="2600" i="1" dirty="0"/>
              <a:t>, </a:t>
            </a:r>
            <a:r>
              <a:rPr lang="en-US" altLang="en-US" sz="2600" i="1" dirty="0" err="1"/>
              <a:t>nhưng</a:t>
            </a:r>
            <a:r>
              <a:rPr lang="en-US" altLang="en-US" sz="2600" i="1" dirty="0"/>
              <a:t> </a:t>
            </a:r>
            <a:r>
              <a:rPr lang="en-US" altLang="en-US" sz="2600" i="1" dirty="0" err="1"/>
              <a:t>chỉ</a:t>
            </a:r>
            <a:r>
              <a:rPr lang="en-US" altLang="en-US" sz="2600" i="1" dirty="0"/>
              <a:t> </a:t>
            </a:r>
            <a:r>
              <a:rPr lang="en-US" altLang="en-US" sz="2600" i="1" dirty="0" err="1"/>
              <a:t>có</a:t>
            </a:r>
            <a:r>
              <a:rPr lang="en-US" altLang="en-US" sz="2600" i="1" dirty="0"/>
              <a:t> </a:t>
            </a:r>
            <a:r>
              <a:rPr lang="en-US" altLang="en-US" sz="2600" i="1" dirty="0" err="1"/>
              <a:t>một</a:t>
            </a:r>
            <a:r>
              <a:rPr lang="en-US" altLang="en-US" sz="2600" i="1" dirty="0"/>
              <a:t> </a:t>
            </a:r>
            <a:r>
              <a:rPr lang="en-US" altLang="en-US" sz="2600" i="1" dirty="0" err="1"/>
              <a:t>số</a:t>
            </a:r>
            <a:r>
              <a:rPr lang="en-US" altLang="en-US" sz="2600" i="1" dirty="0"/>
              <a:t> </a:t>
            </a:r>
            <a:r>
              <a:rPr lang="en-US" altLang="en-US" sz="2600" i="1" dirty="0" err="1"/>
              <a:t>ít</a:t>
            </a:r>
            <a:r>
              <a:rPr lang="en-US" altLang="en-US" sz="2600" i="1" dirty="0"/>
              <a:t> </a:t>
            </a:r>
            <a:r>
              <a:rPr lang="en-US" altLang="en-US" sz="2600" i="1" dirty="0" err="1"/>
              <a:t>các</a:t>
            </a:r>
            <a:r>
              <a:rPr lang="en-US" altLang="en-US" sz="2600" i="1" dirty="0"/>
              <a:t> </a:t>
            </a:r>
            <a:r>
              <a:rPr lang="en-US" altLang="en-US" sz="2600" i="1" dirty="0" err="1"/>
              <a:t>phép</a:t>
            </a:r>
            <a:r>
              <a:rPr lang="en-US" altLang="en-US" sz="2600" i="1" dirty="0"/>
              <a:t> </a:t>
            </a:r>
            <a:r>
              <a:rPr lang="en-US" altLang="en-US" sz="2600" i="1" dirty="0" err="1"/>
              <a:t>toán</a:t>
            </a:r>
            <a:r>
              <a:rPr lang="en-US" altLang="en-US" sz="2600" i="1" dirty="0"/>
              <a:t> </a:t>
            </a:r>
            <a:r>
              <a:rPr lang="en-US" altLang="en-US" sz="2600" i="1" dirty="0" err="1"/>
              <a:t>có</a:t>
            </a:r>
            <a:r>
              <a:rPr lang="en-US" altLang="en-US" sz="2600" i="1" dirty="0"/>
              <a:t> </a:t>
            </a:r>
            <a:r>
              <a:rPr lang="en-US" altLang="en-US" sz="2600" i="1" dirty="0" err="1"/>
              <a:t>thể</a:t>
            </a:r>
            <a:r>
              <a:rPr lang="en-US" altLang="en-US" sz="2600" i="1" dirty="0"/>
              <a:t> </a:t>
            </a:r>
            <a:r>
              <a:rPr lang="en-US" altLang="en-US" sz="2600" i="1" dirty="0" err="1"/>
              <a:t>áp</a:t>
            </a:r>
            <a:r>
              <a:rPr lang="en-US" altLang="en-US" sz="2600" i="1" dirty="0"/>
              <a:t> </a:t>
            </a:r>
            <a:r>
              <a:rPr lang="en-US" altLang="en-US" sz="2600" i="1" dirty="0" err="1"/>
              <a:t>dụng</a:t>
            </a:r>
            <a:r>
              <a:rPr lang="en-US" altLang="en-US" sz="2600" i="1" dirty="0"/>
              <a:t> </a:t>
            </a:r>
            <a:r>
              <a:rPr lang="en-US" altLang="en-US" sz="2600" i="1" dirty="0" err="1"/>
              <a:t>cho</a:t>
            </a:r>
            <a:r>
              <a:rPr lang="en-US" altLang="en-US" sz="2600" i="1" dirty="0"/>
              <a:t> </a:t>
            </a:r>
            <a:r>
              <a:rPr lang="en-US" altLang="en-US" sz="2600" i="1" dirty="0" err="1"/>
              <a:t>một</a:t>
            </a:r>
            <a:r>
              <a:rPr lang="en-US" altLang="en-US" sz="2600" i="1" dirty="0"/>
              <a:t> </a:t>
            </a:r>
            <a:r>
              <a:rPr lang="en-US" altLang="en-US" sz="2600" i="1" dirty="0" err="1"/>
              <a:t>trạng</a:t>
            </a:r>
            <a:r>
              <a:rPr lang="en-US" altLang="en-US" sz="2600" i="1" dirty="0"/>
              <a:t> </a:t>
            </a:r>
            <a:r>
              <a:rPr lang="en-US" altLang="en-US" sz="2600" i="1" dirty="0" err="1"/>
              <a:t>thái</a:t>
            </a:r>
            <a:r>
              <a:rPr lang="en-US" altLang="en-US" sz="2600" i="1" dirty="0"/>
              <a:t> </a:t>
            </a:r>
            <a:r>
              <a:rPr lang="en-US" altLang="en-US" sz="2600" i="1" err="1"/>
              <a:t>bài</a:t>
            </a:r>
            <a:r>
              <a:rPr lang="en-US" altLang="en-US" sz="2600" i="1"/>
              <a:t> toán. </a:t>
            </a:r>
            <a:endParaRPr lang="en-US" altLang="en-US" sz="2600" i="1" dirty="0"/>
          </a:p>
          <a:p>
            <a:pPr lvl="1" eaLnBrk="1" hangingPunct="1">
              <a:lnSpc>
                <a:spcPct val="150000"/>
              </a:lnSpc>
              <a:spcBef>
                <a:spcPts val="0"/>
              </a:spcBef>
              <a:buFont typeface="Wingdings" panose="05000000000000000000" pitchFamily="2" charset="2"/>
              <a:buChar char="ü"/>
            </a:pPr>
            <a:r>
              <a:rPr lang="en-US" altLang="en-US" sz="2600" i="1" dirty="0" err="1"/>
              <a:t>Rất</a:t>
            </a:r>
            <a:r>
              <a:rPr lang="en-US" altLang="en-US" sz="2600" i="1" dirty="0"/>
              <a:t> </a:t>
            </a:r>
            <a:r>
              <a:rPr lang="en-US" altLang="en-US" sz="2600" i="1" dirty="0" err="1"/>
              <a:t>khó</a:t>
            </a:r>
            <a:r>
              <a:rPr lang="en-US" altLang="en-US" sz="2600" i="1" dirty="0"/>
              <a:t> </a:t>
            </a:r>
            <a:r>
              <a:rPr lang="en-US" altLang="en-US" sz="2600" i="1" dirty="0" err="1"/>
              <a:t>đưa</a:t>
            </a:r>
            <a:r>
              <a:rPr lang="en-US" altLang="en-US" sz="2600" i="1" dirty="0"/>
              <a:t> </a:t>
            </a:r>
            <a:r>
              <a:rPr lang="en-US" altLang="en-US" sz="2600" i="1" dirty="0" err="1"/>
              <a:t>ra</a:t>
            </a:r>
            <a:r>
              <a:rPr lang="en-US" altLang="en-US" sz="2600" i="1" dirty="0"/>
              <a:t> </a:t>
            </a:r>
            <a:r>
              <a:rPr lang="en-US" altLang="en-US" sz="2600" i="1" dirty="0" err="1"/>
              <a:t>một</a:t>
            </a:r>
            <a:r>
              <a:rPr lang="en-US" altLang="en-US" sz="2600" i="1" dirty="0"/>
              <a:t> </a:t>
            </a:r>
            <a:r>
              <a:rPr lang="en-US" altLang="en-US" sz="2600" i="1" dirty="0" err="1"/>
              <a:t>mục</a:t>
            </a:r>
            <a:r>
              <a:rPr lang="en-US" altLang="en-US" sz="2600" i="1" dirty="0"/>
              <a:t> </a:t>
            </a:r>
            <a:r>
              <a:rPr lang="en-US" altLang="en-US" sz="2600" i="1" dirty="0" err="1"/>
              <a:t>tiêu</a:t>
            </a:r>
            <a:r>
              <a:rPr lang="en-US" altLang="en-US" sz="2600" i="1" dirty="0"/>
              <a:t>/ </a:t>
            </a:r>
            <a:r>
              <a:rPr lang="en-US" altLang="en-US" sz="2600" i="1" dirty="0" err="1"/>
              <a:t>giả</a:t>
            </a:r>
            <a:r>
              <a:rPr lang="en-US" altLang="en-US" sz="2600" i="1" dirty="0"/>
              <a:t> </a:t>
            </a:r>
            <a:r>
              <a:rPr lang="en-US" altLang="en-US" sz="2600" i="1" dirty="0" err="1"/>
              <a:t>thuyết</a:t>
            </a:r>
            <a:r>
              <a:rPr lang="en-US" altLang="en-US" sz="2600" i="1" dirty="0"/>
              <a:t> </a:t>
            </a:r>
            <a:r>
              <a:rPr lang="en-US" altLang="en-US" sz="2600" i="1" dirty="0" err="1"/>
              <a:t>ngay</a:t>
            </a:r>
            <a:r>
              <a:rPr lang="en-US" altLang="en-US" sz="2600" i="1" dirty="0"/>
              <a:t> </a:t>
            </a:r>
            <a:r>
              <a:rPr lang="en-US" altLang="en-US" sz="2600" i="1" err="1"/>
              <a:t>lúc</a:t>
            </a:r>
            <a:r>
              <a:rPr lang="en-US" altLang="en-US" sz="2600" i="1"/>
              <a:t> đầu.</a:t>
            </a:r>
            <a:endParaRPr lang="en-US" altLang="en-US" sz="2600" i="1" dirty="0"/>
          </a:p>
        </p:txBody>
      </p:sp>
      <p:sp>
        <p:nvSpPr>
          <p:cNvPr id="51205" name="Rectangle 6"/>
          <p:cNvSpPr>
            <a:spLocks noChangeArrowheads="1"/>
          </p:cNvSpPr>
          <p:nvPr/>
        </p:nvSpPr>
        <p:spPr bwMode="auto">
          <a:xfrm>
            <a:off x="1828800" y="4038600"/>
            <a:ext cx="84582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lvl="1" eaLnBrk="1" hangingPunct="1">
              <a:lnSpc>
                <a:spcPct val="80000"/>
              </a:lnSpc>
              <a:spcBef>
                <a:spcPct val="20000"/>
              </a:spcBef>
              <a:buFontTx/>
              <a:buChar char="–"/>
            </a:pPr>
            <a:endParaRPr lang="en-US" altLang="en-US" sz="2600">
              <a:latin typeface="Times New Roman" panose="02020603050405020304" pitchFamily="18" charset="0"/>
            </a:endParaRPr>
          </a:p>
        </p:txBody>
      </p:sp>
      <p:pic>
        <p:nvPicPr>
          <p:cNvPr id="51206" name="Picture 22"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626233"/>
            <a:ext cx="43815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04E76C4-6752-4A98-AA34-F785B988B251}" type="slidenum">
              <a:rPr lang="en-US" smtClean="0"/>
              <a:t>5</a:t>
            </a:fld>
            <a:endParaRPr lang="en-US"/>
          </a:p>
        </p:txBody>
      </p:sp>
    </p:spTree>
    <p:extLst>
      <p:ext uri="{BB962C8B-B14F-4D97-AF65-F5344CB8AC3E}">
        <p14:creationId xmlns:p14="http://schemas.microsoft.com/office/powerpoint/2010/main" val="114231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title"/>
          </p:nvPr>
        </p:nvSpPr>
        <p:spPr>
          <a:xfrm>
            <a:off x="838200" y="0"/>
            <a:ext cx="10515600" cy="1325563"/>
          </a:xfrm>
        </p:spPr>
        <p:txBody>
          <a:bodyPr>
            <a:normAutofit/>
          </a:bodyPr>
          <a:lstStyle/>
          <a:p>
            <a:pPr eaLnBrk="1" hangingPunct="1"/>
            <a:r>
              <a:rPr lang="en-US" altLang="en-US" sz="4800" b="1" dirty="0" err="1"/>
              <a:t>Tìm</a:t>
            </a:r>
            <a:r>
              <a:rPr lang="en-US" altLang="en-US" sz="4800" b="1" dirty="0"/>
              <a:t> </a:t>
            </a:r>
            <a:r>
              <a:rPr lang="en-US" altLang="en-US" sz="4800" b="1" dirty="0" err="1"/>
              <a:t>kiếm</a:t>
            </a:r>
            <a:r>
              <a:rPr lang="en-US" altLang="en-US" sz="4800" b="1" dirty="0"/>
              <a:t> </a:t>
            </a:r>
            <a:r>
              <a:rPr lang="vi-VN" altLang="en-US" sz="4800" b="1" dirty="0"/>
              <a:t>h</a:t>
            </a:r>
            <a:r>
              <a:rPr lang="en-US" altLang="en-US" sz="4800" b="1" dirty="0" err="1"/>
              <a:t>ướng</a:t>
            </a:r>
            <a:r>
              <a:rPr lang="en-US" altLang="en-US" sz="4800" b="1" dirty="0"/>
              <a:t> </a:t>
            </a:r>
            <a:r>
              <a:rPr lang="en-US" altLang="en-US" sz="4800" b="1" dirty="0" err="1"/>
              <a:t>từ</a:t>
            </a:r>
            <a:r>
              <a:rPr lang="en-US" altLang="en-US" sz="4800" b="1" dirty="0"/>
              <a:t> </a:t>
            </a:r>
            <a:r>
              <a:rPr lang="en-US" altLang="en-US" sz="4800" b="1" dirty="0" err="1"/>
              <a:t>mục</a:t>
            </a:r>
            <a:r>
              <a:rPr lang="en-US" altLang="en-US" sz="4800" b="1" dirty="0"/>
              <a:t> </a:t>
            </a:r>
            <a:r>
              <a:rPr lang="en-US" altLang="en-US" sz="4800" b="1" dirty="0" err="1"/>
              <a:t>tiêu</a:t>
            </a:r>
            <a:endParaRPr lang="en-US" altLang="en-US" sz="4800" b="1" dirty="0"/>
          </a:p>
        </p:txBody>
      </p:sp>
      <p:sp>
        <p:nvSpPr>
          <p:cNvPr id="52227" name="Rectangle 7"/>
          <p:cNvSpPr>
            <a:spLocks noGrp="1" noChangeArrowheads="1"/>
          </p:cNvSpPr>
          <p:nvPr>
            <p:ph type="body" idx="1"/>
          </p:nvPr>
        </p:nvSpPr>
        <p:spPr>
          <a:xfrm>
            <a:off x="838200" y="1524000"/>
            <a:ext cx="7576038" cy="4876800"/>
          </a:xfrm>
        </p:spPr>
        <p:txBody>
          <a:bodyPr>
            <a:normAutofit fontScale="92500"/>
          </a:bodyPr>
          <a:lstStyle/>
          <a:p>
            <a:pPr eaLnBrk="1" hangingPunct="1">
              <a:lnSpc>
                <a:spcPct val="150000"/>
              </a:lnSpc>
              <a:spcBef>
                <a:spcPts val="600"/>
              </a:spcBef>
            </a:pPr>
            <a:r>
              <a:rPr lang="en-US" altLang="en-US" dirty="0" err="1"/>
              <a:t>Việc</a:t>
            </a:r>
            <a:r>
              <a:rPr lang="en-US" altLang="en-US" dirty="0"/>
              <a:t> </a:t>
            </a:r>
            <a:r>
              <a:rPr lang="en-US" altLang="en-US" dirty="0" err="1"/>
              <a:t>tìm</a:t>
            </a:r>
            <a:r>
              <a:rPr lang="en-US" altLang="en-US" dirty="0"/>
              <a:t> </a:t>
            </a:r>
            <a:r>
              <a:rPr lang="en-US" altLang="en-US" dirty="0" err="1"/>
              <a:t>kiếm</a:t>
            </a:r>
            <a:r>
              <a:rPr lang="en-US" altLang="en-US" dirty="0"/>
              <a:t> </a:t>
            </a:r>
            <a:r>
              <a:rPr lang="en-US" altLang="en-US" dirty="0" err="1"/>
              <a:t>đi</a:t>
            </a:r>
            <a:r>
              <a:rPr lang="en-US" altLang="en-US" dirty="0"/>
              <a:t> </a:t>
            </a:r>
            <a:r>
              <a:rPr lang="en-US" altLang="en-US" err="1"/>
              <a:t>từ</a:t>
            </a:r>
            <a:r>
              <a:rPr lang="en-US" altLang="en-US"/>
              <a:t> mục </a:t>
            </a:r>
            <a:r>
              <a:rPr lang="en-US" altLang="en-US" dirty="0" err="1"/>
              <a:t>tiêu</a:t>
            </a:r>
            <a:r>
              <a:rPr lang="en-US" altLang="en-US" dirty="0"/>
              <a:t> </a:t>
            </a:r>
            <a:r>
              <a:rPr lang="en-US" altLang="en-US" dirty="0" err="1"/>
              <a:t>trở</a:t>
            </a:r>
            <a:r>
              <a:rPr lang="en-US" altLang="en-US" dirty="0"/>
              <a:t> </a:t>
            </a:r>
            <a:r>
              <a:rPr lang="en-US" altLang="en-US" err="1"/>
              <a:t>về</a:t>
            </a:r>
            <a:r>
              <a:rPr lang="en-US" altLang="en-US"/>
              <a:t> dữ liệu.</a:t>
            </a:r>
            <a:endParaRPr lang="en-US" altLang="en-US" dirty="0"/>
          </a:p>
          <a:p>
            <a:pPr eaLnBrk="1" hangingPunct="1">
              <a:lnSpc>
                <a:spcPct val="150000"/>
              </a:lnSpc>
              <a:spcBef>
                <a:spcPts val="600"/>
              </a:spcBef>
            </a:pPr>
            <a:r>
              <a:rPr lang="en-US" altLang="en-US" dirty="0" err="1"/>
              <a:t>Thích</a:t>
            </a:r>
            <a:r>
              <a:rPr lang="en-US" altLang="en-US" dirty="0"/>
              <a:t> </a:t>
            </a:r>
            <a:r>
              <a:rPr lang="en-US" altLang="en-US" dirty="0" err="1"/>
              <a:t>hợp</a:t>
            </a:r>
            <a:r>
              <a:rPr lang="en-US" altLang="en-US" dirty="0"/>
              <a:t> </a:t>
            </a:r>
            <a:r>
              <a:rPr lang="en-US" altLang="en-US" dirty="0" err="1"/>
              <a:t>khi</a:t>
            </a:r>
            <a:r>
              <a:rPr lang="en-US" altLang="en-US" dirty="0"/>
              <a:t>:</a:t>
            </a:r>
          </a:p>
          <a:p>
            <a:pPr lvl="1" eaLnBrk="1" hangingPunct="1">
              <a:lnSpc>
                <a:spcPct val="150000"/>
              </a:lnSpc>
              <a:spcBef>
                <a:spcPts val="0"/>
              </a:spcBef>
              <a:buFont typeface="Wingdings" panose="05000000000000000000" pitchFamily="2" charset="2"/>
              <a:buChar char="ü"/>
            </a:pPr>
            <a:r>
              <a:rPr lang="en-US" altLang="en-US" sz="2600" i="1" dirty="0" err="1"/>
              <a:t>Có</a:t>
            </a:r>
            <a:r>
              <a:rPr lang="en-US" altLang="en-US" sz="2600" i="1" dirty="0"/>
              <a:t> </a:t>
            </a:r>
            <a:r>
              <a:rPr lang="en-US" altLang="en-US" sz="2600" i="1" dirty="0" err="1"/>
              <a:t>thể</a:t>
            </a:r>
            <a:r>
              <a:rPr lang="en-US" altLang="en-US" sz="2600" i="1" dirty="0"/>
              <a:t> </a:t>
            </a:r>
            <a:r>
              <a:rPr lang="en-US" altLang="en-US" sz="2600" i="1" dirty="0" err="1"/>
              <a:t>đưa</a:t>
            </a:r>
            <a:r>
              <a:rPr lang="en-US" altLang="en-US" sz="2600" i="1" dirty="0"/>
              <a:t> </a:t>
            </a:r>
            <a:r>
              <a:rPr lang="en-US" altLang="en-US" sz="2600" i="1" dirty="0" err="1"/>
              <a:t>ra</a:t>
            </a:r>
            <a:r>
              <a:rPr lang="en-US" altLang="en-US" sz="2600" i="1" dirty="0"/>
              <a:t> </a:t>
            </a:r>
            <a:r>
              <a:rPr lang="en-US" altLang="en-US" sz="2600" i="1" dirty="0" err="1"/>
              <a:t>mục</a:t>
            </a:r>
            <a:r>
              <a:rPr lang="en-US" altLang="en-US" sz="2600" i="1" dirty="0"/>
              <a:t> </a:t>
            </a:r>
            <a:r>
              <a:rPr lang="en-US" altLang="en-US" sz="2600" i="1" dirty="0" err="1"/>
              <a:t>tiêu</a:t>
            </a:r>
            <a:r>
              <a:rPr lang="en-US" altLang="en-US" sz="2600" i="1" dirty="0"/>
              <a:t>/ </a:t>
            </a:r>
            <a:r>
              <a:rPr lang="en-US" altLang="en-US" sz="2600" i="1" dirty="0" err="1"/>
              <a:t>giả</a:t>
            </a:r>
            <a:r>
              <a:rPr lang="en-US" altLang="en-US" sz="2600" i="1" dirty="0"/>
              <a:t> </a:t>
            </a:r>
            <a:r>
              <a:rPr lang="en-US" altLang="en-US" sz="2600" i="1" dirty="0" err="1"/>
              <a:t>thuyết</a:t>
            </a:r>
            <a:r>
              <a:rPr lang="en-US" altLang="en-US" sz="2600" i="1" dirty="0"/>
              <a:t> </a:t>
            </a:r>
            <a:r>
              <a:rPr lang="en-US" altLang="en-US" sz="2600" i="1" dirty="0" err="1"/>
              <a:t>ngay</a:t>
            </a:r>
            <a:r>
              <a:rPr lang="en-US" altLang="en-US" sz="2600" i="1" dirty="0"/>
              <a:t> </a:t>
            </a:r>
            <a:r>
              <a:rPr lang="en-US" altLang="en-US" sz="2600" i="1" dirty="0" err="1"/>
              <a:t>lúc</a:t>
            </a:r>
            <a:r>
              <a:rPr lang="en-US" altLang="en-US" sz="2600" i="1" dirty="0"/>
              <a:t> </a:t>
            </a:r>
            <a:r>
              <a:rPr lang="en-US" altLang="en-US" sz="2600" i="1" dirty="0" err="1"/>
              <a:t>đầu</a:t>
            </a:r>
            <a:endParaRPr lang="en-US" altLang="en-US" sz="2600" i="1" dirty="0"/>
          </a:p>
          <a:p>
            <a:pPr lvl="1" eaLnBrk="1" hangingPunct="1">
              <a:lnSpc>
                <a:spcPct val="150000"/>
              </a:lnSpc>
              <a:spcBef>
                <a:spcPts val="0"/>
              </a:spcBef>
              <a:buFont typeface="Wingdings" panose="05000000000000000000" pitchFamily="2" charset="2"/>
              <a:buChar char="ü"/>
            </a:pPr>
            <a:r>
              <a:rPr lang="en-US" altLang="en-US" sz="2600" i="1" dirty="0" err="1"/>
              <a:t>Có</a:t>
            </a:r>
            <a:r>
              <a:rPr lang="en-US" altLang="en-US" sz="2600" i="1" dirty="0"/>
              <a:t> </a:t>
            </a:r>
            <a:r>
              <a:rPr lang="en-US" altLang="en-US" sz="2600" i="1" dirty="0" err="1"/>
              <a:t>nhiều</a:t>
            </a:r>
            <a:r>
              <a:rPr lang="en-US" altLang="en-US" sz="2600" i="1" dirty="0"/>
              <a:t> </a:t>
            </a:r>
            <a:r>
              <a:rPr lang="en-US" altLang="en-US" sz="2600" i="1" dirty="0" err="1"/>
              <a:t>phép</a:t>
            </a:r>
            <a:r>
              <a:rPr lang="en-US" altLang="en-US" sz="2600" i="1" dirty="0"/>
              <a:t> </a:t>
            </a:r>
            <a:r>
              <a:rPr lang="en-US" altLang="en-US" sz="2600" i="1" dirty="0" err="1"/>
              <a:t>toán</a:t>
            </a:r>
            <a:r>
              <a:rPr lang="en-US" altLang="en-US" sz="2600" i="1" dirty="0"/>
              <a:t> </a:t>
            </a:r>
            <a:r>
              <a:rPr lang="en-US" altLang="en-US" sz="2600" i="1" dirty="0" err="1"/>
              <a:t>có</a:t>
            </a:r>
            <a:r>
              <a:rPr lang="en-US" altLang="en-US" sz="2600" i="1" dirty="0"/>
              <a:t> </a:t>
            </a:r>
            <a:r>
              <a:rPr lang="en-US" altLang="en-US" sz="2600" i="1" dirty="0" err="1"/>
              <a:t>thể</a:t>
            </a:r>
            <a:r>
              <a:rPr lang="en-US" altLang="en-US" sz="2600" i="1" dirty="0"/>
              <a:t> </a:t>
            </a:r>
            <a:r>
              <a:rPr lang="en-US" altLang="en-US" sz="2600" i="1" dirty="0" err="1"/>
              <a:t>áp</a:t>
            </a:r>
            <a:r>
              <a:rPr lang="en-US" altLang="en-US" sz="2600" i="1" dirty="0"/>
              <a:t> </a:t>
            </a:r>
            <a:r>
              <a:rPr lang="en-US" altLang="en-US" sz="2600" i="1" dirty="0" err="1"/>
              <a:t>dụng</a:t>
            </a:r>
            <a:r>
              <a:rPr lang="en-US" altLang="en-US" sz="2600" i="1" dirty="0"/>
              <a:t> </a:t>
            </a:r>
            <a:r>
              <a:rPr lang="en-US" altLang="en-US" sz="2600" i="1" dirty="0" err="1"/>
              <a:t>trên</a:t>
            </a:r>
            <a:r>
              <a:rPr lang="en-US" altLang="en-US" sz="2600" i="1" dirty="0"/>
              <a:t> 1 </a:t>
            </a:r>
            <a:r>
              <a:rPr lang="en-US" altLang="en-US" sz="2600" i="1" dirty="0" err="1"/>
              <a:t>trạng</a:t>
            </a:r>
            <a:r>
              <a:rPr lang="en-US" altLang="en-US" sz="2600" i="1" dirty="0"/>
              <a:t> </a:t>
            </a:r>
            <a:r>
              <a:rPr lang="en-US" altLang="en-US" sz="2600" i="1" dirty="0" err="1"/>
              <a:t>thái</a:t>
            </a:r>
            <a:r>
              <a:rPr lang="en-US" altLang="en-US" sz="2600" i="1" dirty="0"/>
              <a:t> </a:t>
            </a:r>
            <a:r>
              <a:rPr lang="en-US" altLang="en-US" sz="2600" i="1" dirty="0" err="1"/>
              <a:t>của</a:t>
            </a:r>
            <a:r>
              <a:rPr lang="en-US" altLang="en-US" sz="2600" i="1" dirty="0"/>
              <a:t> </a:t>
            </a:r>
            <a:r>
              <a:rPr lang="en-US" altLang="en-US" sz="2600" i="1" dirty="0" err="1"/>
              <a:t>bài</a:t>
            </a:r>
            <a:r>
              <a:rPr lang="en-US" altLang="en-US" sz="2600" i="1" dirty="0"/>
              <a:t> </a:t>
            </a:r>
            <a:r>
              <a:rPr lang="en-US" altLang="en-US" sz="2600" i="1" dirty="0" err="1"/>
              <a:t>toán</a:t>
            </a:r>
            <a:r>
              <a:rPr lang="en-US" altLang="en-US" sz="2600" i="1" dirty="0"/>
              <a:t> =&gt; </a:t>
            </a:r>
            <a:r>
              <a:rPr lang="en-US" altLang="en-US" sz="2600" i="1" dirty="0" err="1"/>
              <a:t>sự</a:t>
            </a:r>
            <a:r>
              <a:rPr lang="en-US" altLang="en-US" sz="2600" i="1" dirty="0"/>
              <a:t> </a:t>
            </a:r>
            <a:r>
              <a:rPr lang="en-US" altLang="en-US" sz="2600" i="1" dirty="0" err="1"/>
              <a:t>bùng</a:t>
            </a:r>
            <a:r>
              <a:rPr lang="en-US" altLang="en-US" sz="2600" i="1" dirty="0"/>
              <a:t> </a:t>
            </a:r>
            <a:r>
              <a:rPr lang="en-US" altLang="en-US" sz="2600" i="1" dirty="0" err="1"/>
              <a:t>nổ</a:t>
            </a:r>
            <a:r>
              <a:rPr lang="en-US" altLang="en-US" sz="2600" i="1" dirty="0"/>
              <a:t> </a:t>
            </a:r>
            <a:r>
              <a:rPr lang="en-US" altLang="en-US" sz="2600" i="1" dirty="0" err="1"/>
              <a:t>số</a:t>
            </a:r>
            <a:r>
              <a:rPr lang="en-US" altLang="en-US" sz="2600" i="1" dirty="0"/>
              <a:t> </a:t>
            </a:r>
            <a:r>
              <a:rPr lang="en-US" altLang="en-US" sz="2600" i="1" dirty="0" err="1"/>
              <a:t>lượng</a:t>
            </a:r>
            <a:r>
              <a:rPr lang="en-US" altLang="en-US" sz="2600" i="1" dirty="0"/>
              <a:t> </a:t>
            </a:r>
            <a:r>
              <a:rPr lang="en-US" altLang="en-US" sz="2600" i="1" dirty="0" err="1"/>
              <a:t>các</a:t>
            </a:r>
            <a:r>
              <a:rPr lang="en-US" altLang="en-US" sz="2600" i="1" dirty="0"/>
              <a:t> </a:t>
            </a:r>
            <a:r>
              <a:rPr lang="en-US" altLang="en-US" sz="2600" i="1" err="1"/>
              <a:t>trạng</a:t>
            </a:r>
            <a:r>
              <a:rPr lang="en-US" altLang="en-US" sz="2600" i="1"/>
              <a:t> thái. </a:t>
            </a:r>
            <a:endParaRPr lang="en-US" altLang="en-US" sz="2600" i="1" dirty="0"/>
          </a:p>
          <a:p>
            <a:pPr lvl="1" eaLnBrk="1" hangingPunct="1">
              <a:lnSpc>
                <a:spcPct val="150000"/>
              </a:lnSpc>
              <a:spcBef>
                <a:spcPts val="0"/>
              </a:spcBef>
              <a:buFont typeface="Wingdings" panose="05000000000000000000" pitchFamily="2" charset="2"/>
              <a:buChar char="ü"/>
            </a:pPr>
            <a:r>
              <a:rPr lang="en-US" altLang="en-US" sz="2600" i="1" dirty="0" err="1"/>
              <a:t>Các</a:t>
            </a:r>
            <a:r>
              <a:rPr lang="en-US" altLang="en-US" sz="2600" i="1" dirty="0"/>
              <a:t> </a:t>
            </a:r>
            <a:r>
              <a:rPr lang="en-US" altLang="en-US" sz="2600" i="1" dirty="0" err="1"/>
              <a:t>dữ</a:t>
            </a:r>
            <a:r>
              <a:rPr lang="en-US" altLang="en-US" sz="2600" i="1" dirty="0"/>
              <a:t> </a:t>
            </a:r>
            <a:r>
              <a:rPr lang="en-US" altLang="en-US" sz="2600" i="1" dirty="0" err="1"/>
              <a:t>liệu</a:t>
            </a:r>
            <a:r>
              <a:rPr lang="en-US" altLang="en-US" sz="2600" i="1" dirty="0"/>
              <a:t> </a:t>
            </a:r>
            <a:r>
              <a:rPr lang="en-US" altLang="en-US" sz="2600" i="1" dirty="0" err="1"/>
              <a:t>của</a:t>
            </a:r>
            <a:r>
              <a:rPr lang="en-US" altLang="en-US" sz="2600" i="1" dirty="0"/>
              <a:t> </a:t>
            </a:r>
            <a:r>
              <a:rPr lang="en-US" altLang="en-US" sz="2600" i="1" dirty="0" err="1"/>
              <a:t>bài</a:t>
            </a:r>
            <a:r>
              <a:rPr lang="en-US" altLang="en-US" sz="2600" i="1" dirty="0"/>
              <a:t> </a:t>
            </a:r>
            <a:r>
              <a:rPr lang="en-US" altLang="en-US" sz="2600" i="1" dirty="0" err="1"/>
              <a:t>toán</a:t>
            </a:r>
            <a:r>
              <a:rPr lang="en-US" altLang="en-US" sz="2600" i="1" dirty="0"/>
              <a:t> </a:t>
            </a:r>
            <a:r>
              <a:rPr lang="en-US" altLang="en-US" sz="2600" i="1" dirty="0" err="1"/>
              <a:t>không</a:t>
            </a:r>
            <a:r>
              <a:rPr lang="en-US" altLang="en-US" sz="2600" i="1" dirty="0"/>
              <a:t> </a:t>
            </a:r>
            <a:r>
              <a:rPr lang="en-US" altLang="en-US" sz="2600" i="1" dirty="0" err="1"/>
              <a:t>được</a:t>
            </a:r>
            <a:r>
              <a:rPr lang="en-US" altLang="en-US" sz="2600" i="1" dirty="0"/>
              <a:t> </a:t>
            </a:r>
            <a:r>
              <a:rPr lang="en-US" altLang="en-US" sz="2600" i="1" dirty="0" err="1"/>
              <a:t>cho</a:t>
            </a:r>
            <a:r>
              <a:rPr lang="en-US" altLang="en-US" sz="2600" i="1" dirty="0"/>
              <a:t> </a:t>
            </a:r>
            <a:r>
              <a:rPr lang="en-US" altLang="en-US" sz="2600" i="1" dirty="0" err="1"/>
              <a:t>trước</a:t>
            </a:r>
            <a:r>
              <a:rPr lang="en-US" altLang="en-US" sz="2600" i="1" dirty="0"/>
              <a:t>, </a:t>
            </a:r>
            <a:r>
              <a:rPr lang="en-US" altLang="en-US" sz="2600" i="1" dirty="0" err="1"/>
              <a:t>nhưng</a:t>
            </a:r>
            <a:r>
              <a:rPr lang="en-US" altLang="en-US" sz="2600" i="1" dirty="0"/>
              <a:t> </a:t>
            </a:r>
            <a:r>
              <a:rPr lang="en-US" altLang="en-US" sz="2600" i="1" dirty="0" err="1"/>
              <a:t>hệ</a:t>
            </a:r>
            <a:r>
              <a:rPr lang="en-US" altLang="en-US" sz="2600" i="1" dirty="0"/>
              <a:t> </a:t>
            </a:r>
            <a:r>
              <a:rPr lang="en-US" altLang="en-US" sz="2600" i="1" dirty="0" err="1"/>
              <a:t>thống</a:t>
            </a:r>
            <a:r>
              <a:rPr lang="en-US" altLang="en-US" sz="2600" i="1" dirty="0"/>
              <a:t> </a:t>
            </a:r>
            <a:r>
              <a:rPr lang="en-US" altLang="en-US" sz="2600" i="1" dirty="0" err="1"/>
              <a:t>phải</a:t>
            </a:r>
            <a:r>
              <a:rPr lang="en-US" altLang="en-US" sz="2600" i="1" dirty="0"/>
              <a:t> </a:t>
            </a:r>
            <a:r>
              <a:rPr lang="en-US" altLang="en-US" sz="2600" i="1" dirty="0" err="1"/>
              <a:t>đạt</a:t>
            </a:r>
            <a:r>
              <a:rPr lang="en-US" altLang="en-US" sz="2600" i="1" dirty="0"/>
              <a:t> </a:t>
            </a:r>
            <a:r>
              <a:rPr lang="en-US" altLang="en-US" sz="2600" i="1" dirty="0" err="1"/>
              <a:t>được</a:t>
            </a:r>
            <a:r>
              <a:rPr lang="en-US" altLang="en-US" sz="2600" i="1" dirty="0"/>
              <a:t> </a:t>
            </a:r>
            <a:r>
              <a:rPr lang="en-US" altLang="en-US" sz="2600" i="1" dirty="0" err="1"/>
              <a:t>trong</a:t>
            </a:r>
            <a:r>
              <a:rPr lang="en-US" altLang="en-US" sz="2600" i="1" dirty="0"/>
              <a:t> </a:t>
            </a:r>
            <a:r>
              <a:rPr lang="en-US" altLang="en-US" sz="2600" i="1" dirty="0" err="1"/>
              <a:t>quá</a:t>
            </a:r>
            <a:r>
              <a:rPr lang="en-US" altLang="en-US" sz="2600" i="1" dirty="0"/>
              <a:t> </a:t>
            </a:r>
            <a:r>
              <a:rPr lang="en-US" altLang="en-US" sz="2600" i="1" dirty="0" err="1"/>
              <a:t>trình</a:t>
            </a:r>
            <a:r>
              <a:rPr lang="en-US" altLang="en-US" sz="2600" i="1" dirty="0"/>
              <a:t> </a:t>
            </a:r>
            <a:r>
              <a:rPr lang="en-US" altLang="en-US" sz="2600" i="1" err="1"/>
              <a:t>tìm</a:t>
            </a:r>
            <a:r>
              <a:rPr lang="en-US" altLang="en-US" sz="2600" i="1"/>
              <a:t> kiếm.</a:t>
            </a:r>
            <a:endParaRPr lang="en-US" altLang="en-US" sz="2600" i="1" dirty="0"/>
          </a:p>
        </p:txBody>
      </p:sp>
      <p:pic>
        <p:nvPicPr>
          <p:cNvPr id="52229" name="Picture 10" descr="scan0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791" y="1382940"/>
            <a:ext cx="4073769" cy="276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04E76C4-6752-4A98-AA34-F785B988B251}" type="slidenum">
              <a:rPr lang="en-US" smtClean="0"/>
              <a:t>6</a:t>
            </a:fld>
            <a:endParaRPr lang="en-US"/>
          </a:p>
        </p:txBody>
      </p:sp>
    </p:spTree>
    <p:extLst>
      <p:ext uri="{BB962C8B-B14F-4D97-AF65-F5344CB8AC3E}">
        <p14:creationId xmlns:p14="http://schemas.microsoft.com/office/powerpoint/2010/main" val="53763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29140" y="255104"/>
            <a:ext cx="9125474" cy="762000"/>
          </a:xfrm>
        </p:spPr>
        <p:txBody>
          <a:bodyPr>
            <a:normAutofit/>
          </a:bodyPr>
          <a:lstStyle/>
          <a:p>
            <a:pPr eaLnBrk="1" hangingPunct="1"/>
            <a:r>
              <a:rPr lang="en-US" altLang="en-US" b="1" dirty="0" err="1"/>
              <a:t>Phương</a:t>
            </a:r>
            <a:r>
              <a:rPr lang="en-US" altLang="en-US" b="1" dirty="0"/>
              <a:t> </a:t>
            </a:r>
            <a:r>
              <a:rPr lang="en-US" altLang="en-US" b="1" dirty="0" err="1"/>
              <a:t>pháp</a:t>
            </a:r>
            <a:r>
              <a:rPr lang="en-US" altLang="en-US" b="1" dirty="0"/>
              <a:t> </a:t>
            </a:r>
            <a:r>
              <a:rPr lang="en-US" altLang="en-US" b="1" dirty="0" err="1" smtClean="0"/>
              <a:t>Tìm</a:t>
            </a:r>
            <a:r>
              <a:rPr lang="en-US" altLang="en-US" b="1" dirty="0" smtClean="0"/>
              <a:t> </a:t>
            </a:r>
            <a:r>
              <a:rPr lang="en-US" altLang="en-US" b="1" dirty="0" err="1" smtClean="0"/>
              <a:t>Kiếm</a:t>
            </a:r>
            <a:r>
              <a:rPr lang="en-US" altLang="en-US" b="1" dirty="0" smtClean="0"/>
              <a:t> </a:t>
            </a:r>
            <a:r>
              <a:rPr lang="en-US" altLang="en-US" b="1" dirty="0" err="1"/>
              <a:t>trên</a:t>
            </a:r>
            <a:r>
              <a:rPr lang="en-US" altLang="en-US" b="1" dirty="0"/>
              <a:t> </a:t>
            </a:r>
            <a:r>
              <a:rPr lang="en-US" altLang="en-US" b="1" dirty="0" err="1"/>
              <a:t>đồ</a:t>
            </a:r>
            <a:r>
              <a:rPr lang="en-US" altLang="en-US" b="1" dirty="0"/>
              <a:t> </a:t>
            </a:r>
            <a:r>
              <a:rPr lang="en-US" altLang="en-US" b="1" dirty="0" err="1"/>
              <a:t>thị</a:t>
            </a:r>
            <a:r>
              <a:rPr lang="en-US" altLang="en-US" b="1" dirty="0"/>
              <a:t> KGTT</a:t>
            </a:r>
          </a:p>
        </p:txBody>
      </p:sp>
      <p:sp>
        <p:nvSpPr>
          <p:cNvPr id="53251" name="Rectangle 3"/>
          <p:cNvSpPr>
            <a:spLocks noGrp="1" noChangeArrowheads="1"/>
          </p:cNvSpPr>
          <p:nvPr>
            <p:ph type="body" idx="1"/>
          </p:nvPr>
        </p:nvSpPr>
        <p:spPr>
          <a:xfrm>
            <a:off x="1229141" y="1600200"/>
            <a:ext cx="10432772" cy="4495800"/>
          </a:xfrm>
        </p:spPr>
        <p:txBody>
          <a:bodyPr/>
          <a:lstStyle/>
          <a:p>
            <a:pPr eaLnBrk="1" hangingPunct="1">
              <a:lnSpc>
                <a:spcPct val="150000"/>
              </a:lnSpc>
            </a:pPr>
            <a:r>
              <a:rPr lang="en-US" altLang="en-US" b="1" dirty="0" err="1"/>
              <a:t>Tìm</a:t>
            </a:r>
            <a:r>
              <a:rPr lang="en-US" altLang="en-US" b="1" dirty="0"/>
              <a:t> </a:t>
            </a:r>
            <a:r>
              <a:rPr lang="en-US" altLang="en-US" b="1" dirty="0" err="1"/>
              <a:t>kiếm</a:t>
            </a:r>
            <a:r>
              <a:rPr lang="en-US" altLang="en-US" b="1" dirty="0"/>
              <a:t> </a:t>
            </a:r>
            <a:r>
              <a:rPr lang="vi-VN" altLang="en-US" b="1" dirty="0"/>
              <a:t>chiều </a:t>
            </a:r>
            <a:r>
              <a:rPr lang="vi-VN" altLang="en-US" b="1" dirty="0" smtClean="0"/>
              <a:t>rộng</a:t>
            </a:r>
            <a:r>
              <a:rPr lang="en-US" altLang="en-US" b="1" dirty="0" smtClean="0"/>
              <a:t> </a:t>
            </a:r>
            <a:r>
              <a:rPr lang="en-US" altLang="en-US" b="1" dirty="0" err="1" smtClean="0"/>
              <a:t>trước</a:t>
            </a:r>
            <a:r>
              <a:rPr lang="vi-VN" altLang="en-US" b="1" dirty="0" smtClean="0"/>
              <a:t> </a:t>
            </a:r>
            <a:r>
              <a:rPr lang="en-US" altLang="en-US" dirty="0"/>
              <a:t>(breath-first search)</a:t>
            </a:r>
          </a:p>
          <a:p>
            <a:pPr eaLnBrk="1" hangingPunct="1">
              <a:lnSpc>
                <a:spcPct val="150000"/>
              </a:lnSpc>
            </a:pPr>
            <a:r>
              <a:rPr lang="en-US" altLang="en-US" b="1" dirty="0" err="1"/>
              <a:t>Tìm</a:t>
            </a:r>
            <a:r>
              <a:rPr lang="en-US" altLang="en-US" b="1" dirty="0"/>
              <a:t> </a:t>
            </a:r>
            <a:r>
              <a:rPr lang="en-US" altLang="en-US" b="1" dirty="0" err="1"/>
              <a:t>kiếm</a:t>
            </a:r>
            <a:r>
              <a:rPr lang="en-US" altLang="en-US" b="1" dirty="0"/>
              <a:t> </a:t>
            </a:r>
            <a:r>
              <a:rPr lang="vi-VN" altLang="en-US" b="1" dirty="0"/>
              <a:t>chiều </a:t>
            </a:r>
            <a:r>
              <a:rPr lang="en-US" altLang="en-US" b="1" dirty="0" err="1" smtClean="0"/>
              <a:t>sâu</a:t>
            </a:r>
            <a:r>
              <a:rPr lang="en-US" altLang="en-US" b="1" dirty="0" smtClean="0"/>
              <a:t> </a:t>
            </a:r>
            <a:r>
              <a:rPr lang="en-US" altLang="en-US" b="1" dirty="0" err="1" smtClean="0"/>
              <a:t>trước</a:t>
            </a:r>
            <a:r>
              <a:rPr lang="en-US" altLang="en-US" dirty="0" smtClean="0"/>
              <a:t> </a:t>
            </a:r>
            <a:r>
              <a:rPr lang="en-US" altLang="en-US" dirty="0"/>
              <a:t>(depth-first search)</a:t>
            </a:r>
          </a:p>
          <a:p>
            <a:pPr eaLnBrk="1" hangingPunct="1">
              <a:lnSpc>
                <a:spcPct val="150000"/>
              </a:lnSpc>
            </a:pPr>
            <a:r>
              <a:rPr lang="en-US" altLang="en-US" b="1" dirty="0" err="1" smtClean="0"/>
              <a:t>Tìm</a:t>
            </a:r>
            <a:r>
              <a:rPr lang="en-US" altLang="en-US" b="1" dirty="0" smtClean="0"/>
              <a:t> </a:t>
            </a:r>
            <a:r>
              <a:rPr lang="en-US" altLang="en-US" b="1" dirty="0" err="1" smtClean="0"/>
              <a:t>Kiếm</a:t>
            </a:r>
            <a:r>
              <a:rPr lang="en-US" altLang="en-US" b="1" dirty="0" smtClean="0"/>
              <a:t> </a:t>
            </a:r>
            <a:r>
              <a:rPr lang="vi-VN" altLang="en-US" b="1" dirty="0"/>
              <a:t>chiều </a:t>
            </a:r>
            <a:r>
              <a:rPr lang="en-US" altLang="en-US" b="1" dirty="0" err="1" smtClean="0"/>
              <a:t>sâu</a:t>
            </a:r>
            <a:r>
              <a:rPr lang="en-US" altLang="en-US" b="1" dirty="0" smtClean="0"/>
              <a:t> </a:t>
            </a:r>
            <a:r>
              <a:rPr lang="en-US" altLang="en-US" b="1" dirty="0" err="1" smtClean="0"/>
              <a:t>trước</a:t>
            </a:r>
            <a:r>
              <a:rPr lang="en-US" altLang="en-US" b="1" dirty="0" smtClean="0"/>
              <a:t> </a:t>
            </a:r>
            <a:r>
              <a:rPr lang="en-US" altLang="en-US" b="1" dirty="0" err="1"/>
              <a:t>bằng</a:t>
            </a:r>
            <a:r>
              <a:rPr lang="en-US" altLang="en-US" b="1" dirty="0"/>
              <a:t> </a:t>
            </a:r>
            <a:r>
              <a:rPr lang="en-US" altLang="en-US" b="1" dirty="0" err="1"/>
              <a:t>cách</a:t>
            </a:r>
            <a:r>
              <a:rPr lang="en-US" altLang="en-US" b="1" dirty="0"/>
              <a:t> </a:t>
            </a:r>
            <a:r>
              <a:rPr lang="en-US" altLang="en-US" b="1" dirty="0" err="1"/>
              <a:t>đào</a:t>
            </a:r>
            <a:r>
              <a:rPr lang="en-US" altLang="en-US" b="1" dirty="0"/>
              <a:t> </a:t>
            </a:r>
            <a:r>
              <a:rPr lang="en-US" altLang="en-US" b="1" dirty="0" err="1"/>
              <a:t>sâu</a:t>
            </a:r>
            <a:r>
              <a:rPr lang="en-US" altLang="en-US" b="1" dirty="0"/>
              <a:t> </a:t>
            </a:r>
            <a:r>
              <a:rPr lang="en-US" altLang="en-US" b="1" dirty="0" err="1"/>
              <a:t>nhiều</a:t>
            </a:r>
            <a:r>
              <a:rPr lang="en-US" altLang="en-US" b="1" dirty="0"/>
              <a:t> </a:t>
            </a:r>
            <a:r>
              <a:rPr lang="en-US" altLang="en-US" b="1" dirty="0" err="1"/>
              <a:t>lần</a:t>
            </a:r>
            <a:r>
              <a:rPr lang="en-US" altLang="en-US" b="1" dirty="0"/>
              <a:t> </a:t>
            </a:r>
            <a:r>
              <a:rPr lang="en-US" altLang="en-US" dirty="0"/>
              <a:t>(depth-first search with iterative deepening)</a:t>
            </a:r>
          </a:p>
          <a:p>
            <a:pPr lvl="1" eaLnBrk="1" hangingPunct="1">
              <a:buFontTx/>
              <a:buNone/>
            </a:pPr>
            <a:endParaRPr lang="en-US" altLang="en-US" sz="3200" dirty="0"/>
          </a:p>
        </p:txBody>
      </p:sp>
      <p:sp>
        <p:nvSpPr>
          <p:cNvPr id="2" name="Slide Number Placeholder 1"/>
          <p:cNvSpPr>
            <a:spLocks noGrp="1"/>
          </p:cNvSpPr>
          <p:nvPr>
            <p:ph type="sldNum" sz="quarter" idx="12"/>
          </p:nvPr>
        </p:nvSpPr>
        <p:spPr/>
        <p:txBody>
          <a:bodyPr/>
          <a:lstStyle/>
          <a:p>
            <a:fld id="{404E76C4-6752-4A98-AA34-F785B988B251}" type="slidenum">
              <a:rPr lang="en-US" smtClean="0"/>
              <a:t>7</a:t>
            </a:fld>
            <a:endParaRPr lang="en-US"/>
          </a:p>
        </p:txBody>
      </p:sp>
    </p:spTree>
    <p:extLst>
      <p:ext uri="{BB962C8B-B14F-4D97-AF65-F5344CB8AC3E}">
        <p14:creationId xmlns:p14="http://schemas.microsoft.com/office/powerpoint/2010/main" val="262372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99746" y="-52610"/>
            <a:ext cx="10515600" cy="1325563"/>
          </a:xfrm>
        </p:spPr>
        <p:txBody>
          <a:bodyPr>
            <a:normAutofit/>
          </a:bodyPr>
          <a:lstStyle/>
          <a:p>
            <a:pPr eaLnBrk="1" hangingPunct="1"/>
            <a:r>
              <a:rPr lang="en-US" altLang="en-US" sz="4800" b="1" dirty="0" err="1">
                <a:latin typeface="Calibri Light (Headings)"/>
              </a:rPr>
              <a:t>Tìm</a:t>
            </a:r>
            <a:r>
              <a:rPr lang="en-US" altLang="en-US" sz="4800" b="1" dirty="0">
                <a:latin typeface="Calibri Light (Headings)"/>
              </a:rPr>
              <a:t> </a:t>
            </a:r>
            <a:r>
              <a:rPr lang="vi-VN" altLang="en-US" sz="4800" b="1" dirty="0">
                <a:latin typeface="Calibri Light (Headings)"/>
              </a:rPr>
              <a:t>k</a:t>
            </a:r>
            <a:r>
              <a:rPr lang="en-US" altLang="en-US" sz="4800" b="1" dirty="0" err="1">
                <a:latin typeface="Calibri Light (Headings)"/>
              </a:rPr>
              <a:t>iếm</a:t>
            </a:r>
            <a:r>
              <a:rPr lang="en-US" altLang="en-US" sz="4800" b="1" dirty="0">
                <a:latin typeface="Calibri Light (Headings)"/>
              </a:rPr>
              <a:t> </a:t>
            </a:r>
            <a:r>
              <a:rPr lang="vi-VN" altLang="en-US" sz="4800" b="1" dirty="0">
                <a:latin typeface="Calibri Light (Headings)"/>
              </a:rPr>
              <a:t>chiều r</a:t>
            </a:r>
            <a:r>
              <a:rPr lang="en-US" altLang="en-US" sz="4800" b="1" dirty="0" err="1" smtClean="0">
                <a:latin typeface="Calibri Light (Headings)"/>
              </a:rPr>
              <a:t>ộng</a:t>
            </a:r>
            <a:r>
              <a:rPr lang="en-US" altLang="en-US" sz="4800" b="1" dirty="0" smtClean="0">
                <a:latin typeface="Calibri Light (Headings)"/>
              </a:rPr>
              <a:t> </a:t>
            </a:r>
            <a:r>
              <a:rPr lang="en-US" altLang="en-US" sz="4800" b="1" dirty="0" err="1" smtClean="0">
                <a:latin typeface="Calibri Light (Headings)"/>
              </a:rPr>
              <a:t>trước</a:t>
            </a:r>
            <a:endParaRPr lang="en-US" altLang="en-US" sz="4800" b="1" dirty="0">
              <a:latin typeface="Calibri Light (Headings)"/>
            </a:endParaRPr>
          </a:p>
        </p:txBody>
      </p:sp>
      <p:sp>
        <p:nvSpPr>
          <p:cNvPr id="54275" name="Rectangle 3"/>
          <p:cNvSpPr>
            <a:spLocks noGrp="1" noChangeArrowheads="1"/>
          </p:cNvSpPr>
          <p:nvPr>
            <p:ph type="body" idx="1"/>
          </p:nvPr>
        </p:nvSpPr>
        <p:spPr>
          <a:xfrm>
            <a:off x="1116623" y="1524572"/>
            <a:ext cx="5665177" cy="5104828"/>
          </a:xfrm>
        </p:spPr>
        <p:txBody>
          <a:bodyPr>
            <a:normAutofit fontScale="92500" lnSpcReduction="20000"/>
          </a:bodyPr>
          <a:lstStyle/>
          <a:p>
            <a:pPr marL="384175" indent="-384175">
              <a:buFont typeface="Wingdings" panose="05000000000000000000" pitchFamily="2" charset="2"/>
              <a:buAutoNum type="arabicPeriod"/>
            </a:pPr>
            <a:r>
              <a:rPr lang="vi-VN" altLang="en-US" sz="2200" dirty="0">
                <a:solidFill>
                  <a:srgbClr val="0070C0"/>
                </a:solidFill>
              </a:rPr>
              <a:t>Khởi tạo </a:t>
            </a:r>
            <a:r>
              <a:rPr lang="en-US" altLang="en-US" sz="2200" dirty="0">
                <a:solidFill>
                  <a:srgbClr val="0070C0"/>
                </a:solidFill>
              </a:rPr>
              <a:t>Open = [A]; </a:t>
            </a:r>
          </a:p>
          <a:p>
            <a:pPr marL="441325" indent="-441325">
              <a:buNone/>
            </a:pPr>
            <a:r>
              <a:rPr lang="en-US" altLang="en-US" sz="2200" dirty="0">
                <a:solidFill>
                  <a:srgbClr val="0070C0"/>
                </a:solidFill>
              </a:rPr>
              <a:t>	</a:t>
            </a:r>
            <a:r>
              <a:rPr lang="vi-VN" altLang="en-US" sz="2200" dirty="0">
                <a:solidFill>
                  <a:srgbClr val="0070C0"/>
                </a:solidFill>
              </a:rPr>
              <a:t>C</a:t>
            </a:r>
            <a:r>
              <a:rPr lang="en-US" altLang="en-US" sz="2200" dirty="0" err="1">
                <a:solidFill>
                  <a:srgbClr val="0070C0"/>
                </a:solidFill>
              </a:rPr>
              <a:t>losed</a:t>
            </a:r>
            <a:r>
              <a:rPr lang="en-US" altLang="en-US" sz="2200" dirty="0">
                <a:solidFill>
                  <a:srgbClr val="0070C0"/>
                </a:solidFill>
              </a:rPr>
              <a:t> = []</a:t>
            </a:r>
          </a:p>
          <a:p>
            <a:pPr marL="441325" indent="-441325">
              <a:buNone/>
            </a:pPr>
            <a:r>
              <a:rPr lang="vi-VN" altLang="en-US" sz="2200" dirty="0"/>
              <a:t>2. 	</a:t>
            </a:r>
            <a:r>
              <a:rPr lang="en-US" altLang="en-US" sz="2200" dirty="0"/>
              <a:t>Open = [</a:t>
            </a:r>
            <a:r>
              <a:rPr lang="en-US" altLang="en-US" sz="2200" dirty="0">
                <a:solidFill>
                  <a:srgbClr val="FF0000"/>
                </a:solidFill>
              </a:rPr>
              <a:t>B</a:t>
            </a:r>
            <a:r>
              <a:rPr lang="en-US" altLang="en-US" sz="2200" dirty="0"/>
              <a:t>,C,D]</a:t>
            </a:r>
          </a:p>
          <a:p>
            <a:pPr marL="441325" indent="-441325">
              <a:buNone/>
            </a:pPr>
            <a:r>
              <a:rPr lang="en-US" altLang="en-US" sz="2200" dirty="0"/>
              <a:t>	</a:t>
            </a:r>
            <a:r>
              <a:rPr lang="vi-VN" altLang="en-US" sz="2200" dirty="0"/>
              <a:t>C</a:t>
            </a:r>
            <a:r>
              <a:rPr lang="en-US" altLang="en-US" sz="2200" dirty="0" err="1"/>
              <a:t>losed</a:t>
            </a:r>
            <a:r>
              <a:rPr lang="en-US" altLang="en-US" sz="2200" dirty="0"/>
              <a:t> = [A]</a:t>
            </a:r>
          </a:p>
          <a:p>
            <a:pPr marL="441325" indent="-441325">
              <a:buNone/>
            </a:pPr>
            <a:r>
              <a:rPr lang="vi-VN" altLang="en-US" sz="2200" dirty="0"/>
              <a:t>3. 	</a:t>
            </a:r>
            <a:r>
              <a:rPr lang="en-US" altLang="en-US" sz="2200" dirty="0"/>
              <a:t>Open = [C,D,</a:t>
            </a:r>
            <a:r>
              <a:rPr lang="en-US" altLang="en-US" sz="2200" dirty="0">
                <a:solidFill>
                  <a:srgbClr val="FF0000"/>
                </a:solidFill>
              </a:rPr>
              <a:t>E,F</a:t>
            </a:r>
            <a:r>
              <a:rPr lang="en-US" altLang="en-US" sz="2200" dirty="0"/>
              <a:t>]</a:t>
            </a:r>
          </a:p>
          <a:p>
            <a:pPr marL="441325" indent="-441325">
              <a:buNone/>
            </a:pPr>
            <a:r>
              <a:rPr lang="en-US" altLang="en-US" sz="2200" dirty="0"/>
              <a:t>	</a:t>
            </a:r>
            <a:r>
              <a:rPr lang="vi-VN" altLang="en-US" sz="2200" dirty="0"/>
              <a:t>C</a:t>
            </a:r>
            <a:r>
              <a:rPr lang="en-US" altLang="en-US" sz="2200" dirty="0" err="1"/>
              <a:t>losed</a:t>
            </a:r>
            <a:r>
              <a:rPr lang="en-US" altLang="en-US" sz="2200" dirty="0"/>
              <a:t> = [</a:t>
            </a:r>
            <a:r>
              <a:rPr lang="vi-VN" altLang="en-US" sz="2200" dirty="0"/>
              <a:t>B,A</a:t>
            </a:r>
            <a:r>
              <a:rPr lang="en-US" altLang="en-US" sz="2200" dirty="0"/>
              <a:t>]</a:t>
            </a:r>
          </a:p>
          <a:p>
            <a:pPr marL="457200" indent="-457200">
              <a:buAutoNum type="arabicPeriod" startAt="4"/>
            </a:pPr>
            <a:r>
              <a:rPr lang="en-US" altLang="en-US" sz="2200" dirty="0"/>
              <a:t>Open = [D,E,F,G,H];</a:t>
            </a:r>
          </a:p>
          <a:p>
            <a:pPr marL="441325" indent="-441325">
              <a:buNone/>
            </a:pPr>
            <a:r>
              <a:rPr lang="en-US" altLang="en-US" sz="2200" dirty="0"/>
              <a:t>	</a:t>
            </a:r>
            <a:r>
              <a:rPr lang="vi-VN" altLang="en-US" sz="2200" dirty="0"/>
              <a:t>C</a:t>
            </a:r>
            <a:r>
              <a:rPr lang="en-US" altLang="en-US" sz="2200" dirty="0" err="1"/>
              <a:t>losed</a:t>
            </a:r>
            <a:r>
              <a:rPr lang="en-US" altLang="en-US" sz="2200" dirty="0"/>
              <a:t> = [</a:t>
            </a:r>
            <a:r>
              <a:rPr lang="vi-VN" altLang="en-US" sz="2200" dirty="0"/>
              <a:t>C,B,A</a:t>
            </a:r>
            <a:r>
              <a:rPr lang="en-US" altLang="en-US" sz="2200" dirty="0"/>
              <a:t>]</a:t>
            </a:r>
          </a:p>
          <a:p>
            <a:pPr marL="457200" indent="-457200">
              <a:buAutoNum type="arabicPeriod" startAt="5"/>
            </a:pPr>
            <a:r>
              <a:rPr lang="en-US" altLang="en-US" sz="2200" dirty="0"/>
              <a:t>Open = [E,F,G,H,I,J];</a:t>
            </a:r>
          </a:p>
          <a:p>
            <a:pPr marL="441325" indent="-441325">
              <a:buNone/>
            </a:pPr>
            <a:r>
              <a:rPr lang="en-US" altLang="en-US" sz="2200" dirty="0"/>
              <a:t>	</a:t>
            </a:r>
            <a:r>
              <a:rPr lang="vi-VN" altLang="en-US" sz="2200" dirty="0"/>
              <a:t>C</a:t>
            </a:r>
            <a:r>
              <a:rPr lang="en-US" altLang="en-US" sz="2200" dirty="0" err="1"/>
              <a:t>losed</a:t>
            </a:r>
            <a:r>
              <a:rPr lang="en-US" altLang="en-US" sz="2200" dirty="0"/>
              <a:t> = [</a:t>
            </a:r>
            <a:r>
              <a:rPr lang="vi-VN" altLang="en-US" sz="2200" dirty="0"/>
              <a:t>D,C,B,A</a:t>
            </a:r>
            <a:r>
              <a:rPr lang="en-US" altLang="en-US" sz="2200" dirty="0"/>
              <a:t>]</a:t>
            </a:r>
          </a:p>
          <a:p>
            <a:pPr marL="457200" indent="-457200">
              <a:buAutoNum type="arabicPeriod" startAt="6"/>
            </a:pPr>
            <a:r>
              <a:rPr lang="en-US" altLang="en-US" sz="2200" dirty="0"/>
              <a:t>Open = [F,G,H,I,J,K,L]; 	</a:t>
            </a:r>
          </a:p>
          <a:p>
            <a:pPr marL="441325" indent="-441325">
              <a:buNone/>
            </a:pPr>
            <a:r>
              <a:rPr lang="en-US" altLang="en-US" sz="2200" dirty="0"/>
              <a:t>	</a:t>
            </a:r>
            <a:r>
              <a:rPr lang="vi-VN" altLang="en-US" sz="2200" dirty="0"/>
              <a:t>C</a:t>
            </a:r>
            <a:r>
              <a:rPr lang="en-US" altLang="en-US" sz="2200" dirty="0" err="1"/>
              <a:t>losed</a:t>
            </a:r>
            <a:r>
              <a:rPr lang="en-US" altLang="en-US" sz="2200" dirty="0"/>
              <a:t> = [</a:t>
            </a:r>
            <a:r>
              <a:rPr lang="vi-VN" altLang="en-US" sz="2200" dirty="0"/>
              <a:t>E,D,C,B,A</a:t>
            </a:r>
            <a:r>
              <a:rPr lang="en-US" altLang="en-US" sz="2200" dirty="0"/>
              <a:t>]</a:t>
            </a:r>
          </a:p>
          <a:p>
            <a:pPr marL="457200" indent="-457200">
              <a:buAutoNum type="arabicPeriod" startAt="7"/>
            </a:pPr>
            <a:r>
              <a:rPr lang="en-US" altLang="en-US" sz="2200" dirty="0"/>
              <a:t>Open = [G,H,I,J,K,L,M];</a:t>
            </a:r>
          </a:p>
          <a:p>
            <a:pPr marL="441325" indent="-441325">
              <a:buNone/>
            </a:pPr>
            <a:r>
              <a:rPr lang="en-US" altLang="en-US" sz="2200" dirty="0"/>
              <a:t>	</a:t>
            </a:r>
            <a:r>
              <a:rPr lang="vi-VN" altLang="en-US" sz="2200" dirty="0"/>
              <a:t>C</a:t>
            </a:r>
            <a:r>
              <a:rPr lang="en-US" altLang="en-US" sz="2200" dirty="0" err="1"/>
              <a:t>losed</a:t>
            </a:r>
            <a:r>
              <a:rPr lang="en-US" altLang="en-US" sz="2200" dirty="0"/>
              <a:t> = [</a:t>
            </a:r>
            <a:r>
              <a:rPr lang="vi-VN" altLang="en-US" sz="2200" dirty="0"/>
              <a:t>F,E,D,C,B,A</a:t>
            </a:r>
            <a:r>
              <a:rPr lang="en-US" altLang="en-US" sz="2200" dirty="0"/>
              <a:t>]</a:t>
            </a:r>
          </a:p>
          <a:p>
            <a:pPr marL="441325" indent="-441325">
              <a:buNone/>
            </a:pPr>
            <a:r>
              <a:rPr lang="en-US" altLang="en-US" sz="2000" dirty="0"/>
              <a:t>	…</a:t>
            </a:r>
          </a:p>
        </p:txBody>
      </p:sp>
      <p:pic>
        <p:nvPicPr>
          <p:cNvPr id="54277" name="Picture 11" descr="B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47800"/>
            <a:ext cx="5181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Freeform 12"/>
          <p:cNvSpPr>
            <a:spLocks/>
          </p:cNvSpPr>
          <p:nvPr/>
        </p:nvSpPr>
        <p:spPr bwMode="auto">
          <a:xfrm>
            <a:off x="5257800" y="3048000"/>
            <a:ext cx="3657600" cy="1524000"/>
          </a:xfrm>
          <a:custGeom>
            <a:avLst/>
            <a:gdLst>
              <a:gd name="T0" fmla="*/ 2147483647 w 2304"/>
              <a:gd name="T1" fmla="*/ 109720440 h 1008"/>
              <a:gd name="T2" fmla="*/ 2147483647 w 2304"/>
              <a:gd name="T3" fmla="*/ 0 h 1008"/>
              <a:gd name="T4" fmla="*/ 2147483647 w 2304"/>
              <a:gd name="T5" fmla="*/ 0 h 1008"/>
              <a:gd name="T6" fmla="*/ 2147483647 w 2304"/>
              <a:gd name="T7" fmla="*/ 0 h 1008"/>
              <a:gd name="T8" fmla="*/ 2147483647 w 2304"/>
              <a:gd name="T9" fmla="*/ 0 h 1008"/>
              <a:gd name="T10" fmla="*/ 2147483647 w 2304"/>
              <a:gd name="T11" fmla="*/ 0 h 1008"/>
              <a:gd name="T12" fmla="*/ 2147483647 w 2304"/>
              <a:gd name="T13" fmla="*/ 0 h 1008"/>
              <a:gd name="T14" fmla="*/ 2147483647 w 2304"/>
              <a:gd name="T15" fmla="*/ 219442393 h 1008"/>
              <a:gd name="T16" fmla="*/ 2147483647 w 2304"/>
              <a:gd name="T17" fmla="*/ 438884786 h 1008"/>
              <a:gd name="T18" fmla="*/ 2147483647 w 2304"/>
              <a:gd name="T19" fmla="*/ 658327179 h 1008"/>
              <a:gd name="T20" fmla="*/ 2147483647 w 2304"/>
              <a:gd name="T21" fmla="*/ 877768060 h 1008"/>
              <a:gd name="T22" fmla="*/ 2147483647 w 2304"/>
              <a:gd name="T23" fmla="*/ 877768060 h 1008"/>
              <a:gd name="T24" fmla="*/ 2147483647 w 2304"/>
              <a:gd name="T25" fmla="*/ 877768060 h 1008"/>
              <a:gd name="T26" fmla="*/ 2147483647 w 2304"/>
              <a:gd name="T27" fmla="*/ 877768060 h 1008"/>
              <a:gd name="T28" fmla="*/ 2147483647 w 2304"/>
              <a:gd name="T29" fmla="*/ 768047619 h 1008"/>
              <a:gd name="T30" fmla="*/ 2147483647 w 2304"/>
              <a:gd name="T31" fmla="*/ 877768060 h 1008"/>
              <a:gd name="T32" fmla="*/ 2147483647 w 2304"/>
              <a:gd name="T33" fmla="*/ 877768060 h 1008"/>
              <a:gd name="T34" fmla="*/ 2147483647 w 2304"/>
              <a:gd name="T35" fmla="*/ 768047619 h 1008"/>
              <a:gd name="T36" fmla="*/ 2147483647 w 2304"/>
              <a:gd name="T37" fmla="*/ 768047619 h 1008"/>
              <a:gd name="T38" fmla="*/ 2147483647 w 2304"/>
              <a:gd name="T39" fmla="*/ 877768060 h 1008"/>
              <a:gd name="T40" fmla="*/ 2147483647 w 2304"/>
              <a:gd name="T41" fmla="*/ 877768060 h 1008"/>
              <a:gd name="T42" fmla="*/ 1814512500 w 2304"/>
              <a:gd name="T43" fmla="*/ 877768060 h 1008"/>
              <a:gd name="T44" fmla="*/ 1693545000 w 2304"/>
              <a:gd name="T45" fmla="*/ 1097210452 h 1008"/>
              <a:gd name="T46" fmla="*/ 1693545000 w 2304"/>
              <a:gd name="T47" fmla="*/ 1316652845 h 1008"/>
              <a:gd name="T48" fmla="*/ 1693545000 w 2304"/>
              <a:gd name="T49" fmla="*/ 1645815679 h 1008"/>
              <a:gd name="T50" fmla="*/ 1572577500 w 2304"/>
              <a:gd name="T51" fmla="*/ 1865258071 h 1008"/>
              <a:gd name="T52" fmla="*/ 1451610000 w 2304"/>
              <a:gd name="T53" fmla="*/ 1974980024 h 1008"/>
              <a:gd name="T54" fmla="*/ 1330642500 w 2304"/>
              <a:gd name="T55" fmla="*/ 2147483647 h 1008"/>
              <a:gd name="T56" fmla="*/ 846772500 w 2304"/>
              <a:gd name="T57" fmla="*/ 2147483647 h 1008"/>
              <a:gd name="T58" fmla="*/ 483870000 w 2304"/>
              <a:gd name="T59" fmla="*/ 2147483647 h 1008"/>
              <a:gd name="T60" fmla="*/ 120967500 w 2304"/>
              <a:gd name="T61" fmla="*/ 2147483647 h 1008"/>
              <a:gd name="T62" fmla="*/ 0 w 2304"/>
              <a:gd name="T63" fmla="*/ 1865258071 h 1008"/>
              <a:gd name="T64" fmla="*/ 0 w 2304"/>
              <a:gd name="T65" fmla="*/ 1645815679 h 1008"/>
              <a:gd name="T66" fmla="*/ 120967500 w 2304"/>
              <a:gd name="T67" fmla="*/ 1536095238 h 1008"/>
              <a:gd name="T68" fmla="*/ 483870000 w 2304"/>
              <a:gd name="T69" fmla="*/ 1426374798 h 1008"/>
              <a:gd name="T70" fmla="*/ 967740000 w 2304"/>
              <a:gd name="T71" fmla="*/ 1316652845 h 1008"/>
              <a:gd name="T72" fmla="*/ 1209675000 w 2304"/>
              <a:gd name="T73" fmla="*/ 1206932405 h 1008"/>
              <a:gd name="T74" fmla="*/ 1330642500 w 2304"/>
              <a:gd name="T75" fmla="*/ 877768060 h 1008"/>
              <a:gd name="T76" fmla="*/ 1451610000 w 2304"/>
              <a:gd name="T77" fmla="*/ 768047619 h 1008"/>
              <a:gd name="T78" fmla="*/ 1451610000 w 2304"/>
              <a:gd name="T79" fmla="*/ 548605226 h 1008"/>
              <a:gd name="T80" fmla="*/ 1572577500 w 2304"/>
              <a:gd name="T81" fmla="*/ 329162833 h 1008"/>
              <a:gd name="T82" fmla="*/ 1693545000 w 2304"/>
              <a:gd name="T83" fmla="*/ 219442393 h 1008"/>
              <a:gd name="T84" fmla="*/ 1814512500 w 2304"/>
              <a:gd name="T85" fmla="*/ 109720440 h 1008"/>
              <a:gd name="T86" fmla="*/ 2056447500 w 2304"/>
              <a:gd name="T87" fmla="*/ 109720440 h 1008"/>
              <a:gd name="T88" fmla="*/ 2147483647 w 2304"/>
              <a:gd name="T89" fmla="*/ 0 h 1008"/>
              <a:gd name="T90" fmla="*/ 2147483647 w 2304"/>
              <a:gd name="T91" fmla="*/ 0 h 1008"/>
              <a:gd name="T92" fmla="*/ 2147483647 w 2304"/>
              <a:gd name="T93" fmla="*/ 0 h 10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04" h="1008">
                <a:moveTo>
                  <a:pt x="1056" y="48"/>
                </a:moveTo>
                <a:lnTo>
                  <a:pt x="1248" y="0"/>
                </a:lnTo>
                <a:lnTo>
                  <a:pt x="1344" y="0"/>
                </a:lnTo>
                <a:lnTo>
                  <a:pt x="1632" y="0"/>
                </a:lnTo>
                <a:lnTo>
                  <a:pt x="1776" y="0"/>
                </a:lnTo>
                <a:lnTo>
                  <a:pt x="1968" y="0"/>
                </a:lnTo>
                <a:lnTo>
                  <a:pt x="2160" y="0"/>
                </a:lnTo>
                <a:lnTo>
                  <a:pt x="2304" y="96"/>
                </a:lnTo>
                <a:lnTo>
                  <a:pt x="2304" y="192"/>
                </a:lnTo>
                <a:lnTo>
                  <a:pt x="2304" y="288"/>
                </a:lnTo>
                <a:lnTo>
                  <a:pt x="2208" y="384"/>
                </a:lnTo>
                <a:lnTo>
                  <a:pt x="2064" y="384"/>
                </a:lnTo>
                <a:lnTo>
                  <a:pt x="1872" y="384"/>
                </a:lnTo>
                <a:lnTo>
                  <a:pt x="1728" y="384"/>
                </a:lnTo>
                <a:lnTo>
                  <a:pt x="1632" y="336"/>
                </a:lnTo>
                <a:lnTo>
                  <a:pt x="1488" y="384"/>
                </a:lnTo>
                <a:lnTo>
                  <a:pt x="1296" y="384"/>
                </a:lnTo>
                <a:lnTo>
                  <a:pt x="1200" y="336"/>
                </a:lnTo>
                <a:lnTo>
                  <a:pt x="1104" y="336"/>
                </a:lnTo>
                <a:lnTo>
                  <a:pt x="960" y="384"/>
                </a:lnTo>
                <a:lnTo>
                  <a:pt x="864" y="384"/>
                </a:lnTo>
                <a:lnTo>
                  <a:pt x="720" y="384"/>
                </a:lnTo>
                <a:lnTo>
                  <a:pt x="672" y="480"/>
                </a:lnTo>
                <a:lnTo>
                  <a:pt x="672" y="576"/>
                </a:lnTo>
                <a:lnTo>
                  <a:pt x="672" y="720"/>
                </a:lnTo>
                <a:lnTo>
                  <a:pt x="624" y="816"/>
                </a:lnTo>
                <a:lnTo>
                  <a:pt x="576" y="864"/>
                </a:lnTo>
                <a:lnTo>
                  <a:pt x="528" y="960"/>
                </a:lnTo>
                <a:lnTo>
                  <a:pt x="336" y="1008"/>
                </a:lnTo>
                <a:lnTo>
                  <a:pt x="192" y="1008"/>
                </a:lnTo>
                <a:lnTo>
                  <a:pt x="48" y="960"/>
                </a:lnTo>
                <a:lnTo>
                  <a:pt x="0" y="816"/>
                </a:lnTo>
                <a:lnTo>
                  <a:pt x="0" y="720"/>
                </a:lnTo>
                <a:lnTo>
                  <a:pt x="48" y="672"/>
                </a:lnTo>
                <a:lnTo>
                  <a:pt x="192" y="624"/>
                </a:lnTo>
                <a:lnTo>
                  <a:pt x="384" y="576"/>
                </a:lnTo>
                <a:lnTo>
                  <a:pt x="480" y="528"/>
                </a:lnTo>
                <a:lnTo>
                  <a:pt x="528" y="384"/>
                </a:lnTo>
                <a:lnTo>
                  <a:pt x="576" y="336"/>
                </a:lnTo>
                <a:lnTo>
                  <a:pt x="576" y="240"/>
                </a:lnTo>
                <a:lnTo>
                  <a:pt x="624" y="144"/>
                </a:lnTo>
                <a:lnTo>
                  <a:pt x="672" y="96"/>
                </a:lnTo>
                <a:lnTo>
                  <a:pt x="720" y="48"/>
                </a:lnTo>
                <a:lnTo>
                  <a:pt x="816" y="48"/>
                </a:lnTo>
                <a:lnTo>
                  <a:pt x="1008" y="0"/>
                </a:lnTo>
                <a:lnTo>
                  <a:pt x="1104" y="0"/>
                </a:lnTo>
                <a:lnTo>
                  <a:pt x="1200" y="0"/>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54279" name="Oval 14"/>
          <p:cNvSpPr>
            <a:spLocks noChangeArrowheads="1"/>
          </p:cNvSpPr>
          <p:nvPr/>
        </p:nvSpPr>
        <p:spPr bwMode="auto">
          <a:xfrm>
            <a:off x="9982200" y="4495800"/>
            <a:ext cx="457200" cy="381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Monotype Corsiva" panose="03010101010201010101" pitchFamily="66" charset="0"/>
              </a:defRPr>
            </a:lvl1pPr>
            <a:lvl2pPr marL="742950" indent="-285750" eaLnBrk="0" hangingPunct="0">
              <a:defRPr sz="2000">
                <a:solidFill>
                  <a:schemeClr val="tx1"/>
                </a:solidFill>
                <a:latin typeface="Monotype Corsiva" panose="03010101010201010101" pitchFamily="66" charset="0"/>
              </a:defRPr>
            </a:lvl2pPr>
            <a:lvl3pPr marL="1143000" indent="-228600" eaLnBrk="0" hangingPunct="0">
              <a:defRPr sz="2000">
                <a:solidFill>
                  <a:schemeClr val="tx1"/>
                </a:solidFill>
                <a:latin typeface="Monotype Corsiva" panose="03010101010201010101" pitchFamily="66" charset="0"/>
              </a:defRPr>
            </a:lvl3pPr>
            <a:lvl4pPr marL="1600200" indent="-228600" eaLnBrk="0" hangingPunct="0">
              <a:defRPr sz="2000">
                <a:solidFill>
                  <a:schemeClr val="tx1"/>
                </a:solidFill>
                <a:latin typeface="Monotype Corsiva" panose="03010101010201010101" pitchFamily="66" charset="0"/>
              </a:defRPr>
            </a:lvl4pPr>
            <a:lvl5pPr marL="2057400" indent="-228600" eaLnBrk="0" hangingPunct="0">
              <a:defRPr sz="2000">
                <a:solidFill>
                  <a:schemeClr val="tx1"/>
                </a:solidFill>
                <a:latin typeface="Monotype Corsiva" panose="03010101010201010101" pitchFamily="66" charset="0"/>
              </a:defRPr>
            </a:lvl5pPr>
            <a:lvl6pPr marL="2514600" indent="-228600" eaLnBrk="0" fontAlgn="base" hangingPunct="0">
              <a:spcBef>
                <a:spcPct val="0"/>
              </a:spcBef>
              <a:spcAft>
                <a:spcPct val="0"/>
              </a:spcAft>
              <a:defRPr sz="2000">
                <a:solidFill>
                  <a:schemeClr val="tx1"/>
                </a:solidFill>
                <a:latin typeface="Monotype Corsiva" panose="03010101010201010101" pitchFamily="66" charset="0"/>
              </a:defRPr>
            </a:lvl6pPr>
            <a:lvl7pPr marL="2971800" indent="-228600" eaLnBrk="0" fontAlgn="base" hangingPunct="0">
              <a:spcBef>
                <a:spcPct val="0"/>
              </a:spcBef>
              <a:spcAft>
                <a:spcPct val="0"/>
              </a:spcAft>
              <a:defRPr sz="2000">
                <a:solidFill>
                  <a:schemeClr val="tx1"/>
                </a:solidFill>
                <a:latin typeface="Monotype Corsiva" panose="03010101010201010101" pitchFamily="66" charset="0"/>
              </a:defRPr>
            </a:lvl7pPr>
            <a:lvl8pPr marL="3429000" indent="-228600" eaLnBrk="0" fontAlgn="base" hangingPunct="0">
              <a:spcBef>
                <a:spcPct val="0"/>
              </a:spcBef>
              <a:spcAft>
                <a:spcPct val="0"/>
              </a:spcAft>
              <a:defRPr sz="2000">
                <a:solidFill>
                  <a:schemeClr val="tx1"/>
                </a:solidFill>
                <a:latin typeface="Monotype Corsiva" panose="03010101010201010101" pitchFamily="66" charset="0"/>
              </a:defRPr>
            </a:lvl8pPr>
            <a:lvl9pPr marL="3886200" indent="-228600" eaLnBrk="0" fontAlgn="base" hangingPunct="0">
              <a:spcBef>
                <a:spcPct val="0"/>
              </a:spcBef>
              <a:spcAft>
                <a:spcPct val="0"/>
              </a:spcAft>
              <a:defRPr sz="2000">
                <a:solidFill>
                  <a:schemeClr val="tx1"/>
                </a:solidFill>
                <a:latin typeface="Monotype Corsiva" panose="03010101010201010101" pitchFamily="66"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04E76C4-6752-4A98-AA34-F785B988B251}" type="slidenum">
              <a:rPr lang="en-US" smtClean="0"/>
              <a:t>8</a:t>
            </a:fld>
            <a:endParaRPr lang="en-US"/>
          </a:p>
        </p:txBody>
      </p:sp>
    </p:spTree>
    <p:extLst>
      <p:ext uri="{BB962C8B-B14F-4D97-AF65-F5344CB8AC3E}">
        <p14:creationId xmlns:p14="http://schemas.microsoft.com/office/powerpoint/2010/main" val="183197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Thí</a:t>
            </a:r>
            <a:r>
              <a:rPr lang="en-US" dirty="0" smtClean="0"/>
              <a:t> </a:t>
            </a:r>
            <a:r>
              <a:rPr lang="en-US" dirty="0" err="1" smtClean="0"/>
              <a:t>dụ</a:t>
            </a:r>
            <a:r>
              <a:rPr lang="en-US" dirty="0" smtClean="0"/>
              <a:t>  </a:t>
            </a:r>
            <a:endParaRPr lang="en-US" dirty="0"/>
          </a:p>
        </p:txBody>
      </p:sp>
      <p:sp>
        <p:nvSpPr>
          <p:cNvPr id="3" name="Content Placeholder 2"/>
          <p:cNvSpPr>
            <a:spLocks noGrp="1"/>
          </p:cNvSpPr>
          <p:nvPr>
            <p:ph idx="1"/>
          </p:nvPr>
        </p:nvSpPr>
        <p:spPr/>
        <p:txBody>
          <a:bodyPr/>
          <a:lstStyle/>
          <a:p>
            <a:r>
              <a:rPr lang="en-US"/>
              <a:t>Consider the graph G shown in the following image, calculate the minimum path p from node A to node E. Given that each edge has a length of 1.</a:t>
            </a:r>
          </a:p>
          <a:p>
            <a:pPr marL="0" indent="0">
              <a:buNone/>
            </a:pPr>
            <a:r>
              <a:rPr lang="en-US"/>
              <a:t/>
            </a:r>
            <a:br>
              <a:rPr lang="en-US"/>
            </a:br>
            <a:endParaRPr lang="en-US" dirty="0"/>
          </a:p>
        </p:txBody>
      </p:sp>
      <p:pic>
        <p:nvPicPr>
          <p:cNvPr id="5" name="Picture 4">
            <a:extLst>
              <a:ext uri="{FF2B5EF4-FFF2-40B4-BE49-F238E27FC236}">
                <a16:creationId xmlns:a16="http://schemas.microsoft.com/office/drawing/2014/main" xmlns="" id="{C0A54A41-1F47-48FE-89F2-8331715C7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1" y="3355365"/>
            <a:ext cx="9508699" cy="3137510"/>
          </a:xfrm>
          <a:prstGeom prst="rect">
            <a:avLst/>
          </a:prstGeom>
        </p:spPr>
      </p:pic>
      <p:sp>
        <p:nvSpPr>
          <p:cNvPr id="4" name="Slide Number Placeholder 3"/>
          <p:cNvSpPr>
            <a:spLocks noGrp="1"/>
          </p:cNvSpPr>
          <p:nvPr>
            <p:ph type="sldNum" sz="quarter" idx="12"/>
          </p:nvPr>
        </p:nvSpPr>
        <p:spPr/>
        <p:txBody>
          <a:bodyPr/>
          <a:lstStyle/>
          <a:p>
            <a:fld id="{404E76C4-6752-4A98-AA34-F785B988B251}" type="slidenum">
              <a:rPr lang="en-US" smtClean="0"/>
              <a:t>9</a:t>
            </a:fld>
            <a:endParaRPr lang="en-US"/>
          </a:p>
        </p:txBody>
      </p:sp>
    </p:spTree>
    <p:extLst>
      <p:ext uri="{BB962C8B-B14F-4D97-AF65-F5344CB8AC3E}">
        <p14:creationId xmlns:p14="http://schemas.microsoft.com/office/powerpoint/2010/main" val="179023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2162</Words>
  <Application>Microsoft Office PowerPoint</Application>
  <PresentationFormat>Custom</PresentationFormat>
  <Paragraphs>510</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Cơ sở trí tuệ nhân tạo</vt:lpstr>
      <vt:lpstr>Nội dung</vt:lpstr>
      <vt:lpstr>Không gian trạng thái - KGTT</vt:lpstr>
      <vt:lpstr>Chiến lược tìm kiếm KGTT</vt:lpstr>
      <vt:lpstr>Tìm kiếm hướng từ dữ liệu</vt:lpstr>
      <vt:lpstr>Tìm kiếm hướng từ mục tiêu</vt:lpstr>
      <vt:lpstr>Phương pháp Tìm Kiếm trên đồ thị KGTT</vt:lpstr>
      <vt:lpstr>Tìm kiếm chiều rộng trước</vt:lpstr>
      <vt:lpstr>Thí dụ  </vt:lpstr>
      <vt:lpstr>Bài tập 4 </vt:lpstr>
      <vt:lpstr>Tìm kiếm chiều sâu trước</vt:lpstr>
      <vt:lpstr>Tìm kiếm chiều sâu trước</vt:lpstr>
      <vt:lpstr>Bài tập 5 </vt:lpstr>
      <vt:lpstr>Tìm kiếm chiều sâu trước hay chiều rộng trước?</vt:lpstr>
      <vt:lpstr>Tìm kiếm chiều sâu bằng cách đào sâu nhiều lần</vt:lpstr>
      <vt:lpstr>Tìm kiếm leo đồi</vt:lpstr>
      <vt:lpstr>Tìm kiếm leo đồi</vt:lpstr>
      <vt:lpstr>Tìm kiếm leo đồi</vt:lpstr>
      <vt:lpstr>Tìm kiếm tốt nhất trước (Best-First Search)</vt:lpstr>
      <vt:lpstr>Tìm kiếm Best First Search - Ví dụ</vt:lpstr>
      <vt:lpstr>Thuật giải Best First Search</vt:lpstr>
      <vt:lpstr>Thuật giải AT</vt:lpstr>
      <vt:lpstr>Thuật giải AKT  (Algorithm for Knowledgeable Tree Search)</vt:lpstr>
      <vt:lpstr>Thuật giải A*</vt:lpstr>
      <vt:lpstr>Thuật giải A* - Ví dụ</vt:lpstr>
      <vt:lpstr>Thuật giải A* - Ví dụ</vt:lpstr>
      <vt:lpstr>Thuật giải A* - Ví dụ</vt:lpstr>
      <vt:lpstr>Thuật giải A* - Ví dụ</vt:lpstr>
      <vt:lpstr>Thuật giải A* - Ví dụ</vt:lpstr>
      <vt:lpstr>Thuật giải A* - Ví dụ</vt:lpstr>
      <vt:lpstr>Thuật giải A* - Ví dụ</vt:lpstr>
      <vt:lpstr>Thuật giải A* - Bài tập</vt:lpstr>
      <vt:lpstr>Thuật giải A* - Bài tập</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 Tran</dc:creator>
  <cp:lastModifiedBy>USER</cp:lastModifiedBy>
  <cp:revision>74</cp:revision>
  <dcterms:created xsi:type="dcterms:W3CDTF">2019-09-25T13:20:25Z</dcterms:created>
  <dcterms:modified xsi:type="dcterms:W3CDTF">2020-09-03T23:29:03Z</dcterms:modified>
</cp:coreProperties>
</file>