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89" r:id="rId4"/>
    <p:sldId id="306" r:id="rId5"/>
    <p:sldId id="290" r:id="rId6"/>
    <p:sldId id="292" r:id="rId7"/>
    <p:sldId id="296" r:id="rId8"/>
    <p:sldId id="308" r:id="rId9"/>
    <p:sldId id="293" r:id="rId10"/>
    <p:sldId id="294" r:id="rId11"/>
    <p:sldId id="307" r:id="rId12"/>
    <p:sldId id="29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2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AD43F19B-96C1-4896-A2A1-D1E58E19AF75}" type="datetimeFigureOut">
              <a:rPr lang="en-US"/>
              <a:pPr>
                <a:defRPr/>
              </a:pPr>
              <a:t>03-Nov-20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5BE3F01D-7D5D-4D22-9608-A40E3129C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6A2330-20EF-43A2-8786-3C24F7A50D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88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B71578-A8BA-493A-8091-A184AABAB9E3}" type="slidenum">
              <a:rPr lang="en-GB" sz="1200" smtClean="0"/>
              <a:pPr eaLnBrk="1" hangingPunct="1"/>
              <a:t>6</a:t>
            </a:fld>
            <a:endParaRPr lang="en-GB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BCD20-7BA4-4B1B-B8CE-B04127499E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6ABB9-9D45-45CE-983D-E3F608E60C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5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9C6BC-FFF3-4548-B946-76AD0252EE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0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DCBA9-CED3-43A5-9221-F9CC405E64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7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5B322-F76B-4154-9F54-50F5DF11BC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8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5E263-D866-41EC-9EAB-7097431F14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8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D8795-5E68-42C9-989B-58359AED9D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8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7145D-93C9-4985-9236-3A5143FDB9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2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AF12C-5B98-491C-8C9E-BFF59234E4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91C37-D058-45FD-88C8-6B9E570704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07A79-4B46-43AC-AEEB-B265E68455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2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332DEB3-7ECD-4444-9CD7-AAF16BB737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.jpeg"/><Relationship Id="rId21" Type="http://schemas.openxmlformats.org/officeDocument/2006/relationships/image" Target="../media/image39.jpeg"/><Relationship Id="rId34" Type="http://schemas.openxmlformats.org/officeDocument/2006/relationships/image" Target="../media/image52.jpeg"/><Relationship Id="rId42" Type="http://schemas.openxmlformats.org/officeDocument/2006/relationships/image" Target="../media/image60.jpeg"/><Relationship Id="rId47" Type="http://schemas.openxmlformats.org/officeDocument/2006/relationships/image" Target="../media/image65.jpeg"/><Relationship Id="rId50" Type="http://schemas.openxmlformats.org/officeDocument/2006/relationships/image" Target="../media/image68.jpeg"/><Relationship Id="rId55" Type="http://schemas.openxmlformats.org/officeDocument/2006/relationships/image" Target="../media/image73.jpeg"/><Relationship Id="rId63" Type="http://schemas.openxmlformats.org/officeDocument/2006/relationships/image" Target="../media/image81.jpeg"/><Relationship Id="rId68" Type="http://schemas.openxmlformats.org/officeDocument/2006/relationships/image" Target="../media/image86.jpeg"/><Relationship Id="rId76" Type="http://schemas.openxmlformats.org/officeDocument/2006/relationships/image" Target="../media/image94.jpeg"/><Relationship Id="rId84" Type="http://schemas.openxmlformats.org/officeDocument/2006/relationships/image" Target="../media/image102.jpeg"/><Relationship Id="rId89" Type="http://schemas.openxmlformats.org/officeDocument/2006/relationships/image" Target="../media/image107.jpeg"/><Relationship Id="rId97" Type="http://schemas.openxmlformats.org/officeDocument/2006/relationships/image" Target="../media/image115.jpeg"/><Relationship Id="rId7" Type="http://schemas.openxmlformats.org/officeDocument/2006/relationships/image" Target="../media/image25.png"/><Relationship Id="rId71" Type="http://schemas.openxmlformats.org/officeDocument/2006/relationships/image" Target="../media/image89.jpeg"/><Relationship Id="rId92" Type="http://schemas.openxmlformats.org/officeDocument/2006/relationships/image" Target="../media/image110.jpeg"/><Relationship Id="rId2" Type="http://schemas.openxmlformats.org/officeDocument/2006/relationships/image" Target="../media/image20.jpeg"/><Relationship Id="rId16" Type="http://schemas.openxmlformats.org/officeDocument/2006/relationships/image" Target="../media/image34.jpeg"/><Relationship Id="rId29" Type="http://schemas.openxmlformats.org/officeDocument/2006/relationships/image" Target="../media/image47.jpeg"/><Relationship Id="rId11" Type="http://schemas.openxmlformats.org/officeDocument/2006/relationships/image" Target="../media/image29.jpeg"/><Relationship Id="rId24" Type="http://schemas.openxmlformats.org/officeDocument/2006/relationships/image" Target="../media/image42.jpeg"/><Relationship Id="rId32" Type="http://schemas.openxmlformats.org/officeDocument/2006/relationships/image" Target="../media/image50.jpeg"/><Relationship Id="rId37" Type="http://schemas.openxmlformats.org/officeDocument/2006/relationships/image" Target="../media/image55.jpeg"/><Relationship Id="rId40" Type="http://schemas.openxmlformats.org/officeDocument/2006/relationships/image" Target="../media/image58.jpeg"/><Relationship Id="rId45" Type="http://schemas.openxmlformats.org/officeDocument/2006/relationships/image" Target="../media/image63.jpeg"/><Relationship Id="rId53" Type="http://schemas.openxmlformats.org/officeDocument/2006/relationships/image" Target="../media/image71.jpeg"/><Relationship Id="rId58" Type="http://schemas.openxmlformats.org/officeDocument/2006/relationships/image" Target="../media/image76.jpeg"/><Relationship Id="rId66" Type="http://schemas.openxmlformats.org/officeDocument/2006/relationships/image" Target="../media/image84.jpeg"/><Relationship Id="rId74" Type="http://schemas.openxmlformats.org/officeDocument/2006/relationships/image" Target="../media/image92.jpeg"/><Relationship Id="rId79" Type="http://schemas.openxmlformats.org/officeDocument/2006/relationships/image" Target="../media/image97.jpeg"/><Relationship Id="rId87" Type="http://schemas.openxmlformats.org/officeDocument/2006/relationships/image" Target="../media/image105.jpeg"/><Relationship Id="rId102" Type="http://schemas.openxmlformats.org/officeDocument/2006/relationships/image" Target="../media/image120.png"/><Relationship Id="rId5" Type="http://schemas.openxmlformats.org/officeDocument/2006/relationships/image" Target="../media/image23.jpeg"/><Relationship Id="rId61" Type="http://schemas.openxmlformats.org/officeDocument/2006/relationships/image" Target="../media/image79.jpeg"/><Relationship Id="rId82" Type="http://schemas.openxmlformats.org/officeDocument/2006/relationships/image" Target="../media/image100.jpeg"/><Relationship Id="rId90" Type="http://schemas.openxmlformats.org/officeDocument/2006/relationships/image" Target="../media/image108.jpeg"/><Relationship Id="rId95" Type="http://schemas.openxmlformats.org/officeDocument/2006/relationships/image" Target="../media/image113.jpeg"/><Relationship Id="rId19" Type="http://schemas.openxmlformats.org/officeDocument/2006/relationships/image" Target="../media/image37.jpeg"/><Relationship Id="rId14" Type="http://schemas.openxmlformats.org/officeDocument/2006/relationships/image" Target="../media/image32.jpeg"/><Relationship Id="rId22" Type="http://schemas.openxmlformats.org/officeDocument/2006/relationships/image" Target="../media/image40.jpeg"/><Relationship Id="rId27" Type="http://schemas.openxmlformats.org/officeDocument/2006/relationships/image" Target="../media/image45.jpeg"/><Relationship Id="rId30" Type="http://schemas.openxmlformats.org/officeDocument/2006/relationships/image" Target="../media/image48.jpeg"/><Relationship Id="rId35" Type="http://schemas.openxmlformats.org/officeDocument/2006/relationships/image" Target="../media/image53.jpeg"/><Relationship Id="rId43" Type="http://schemas.openxmlformats.org/officeDocument/2006/relationships/image" Target="../media/image61.jpeg"/><Relationship Id="rId48" Type="http://schemas.openxmlformats.org/officeDocument/2006/relationships/image" Target="../media/image66.jpeg"/><Relationship Id="rId56" Type="http://schemas.openxmlformats.org/officeDocument/2006/relationships/image" Target="../media/image74.jpeg"/><Relationship Id="rId64" Type="http://schemas.openxmlformats.org/officeDocument/2006/relationships/image" Target="../media/image82.jpeg"/><Relationship Id="rId69" Type="http://schemas.openxmlformats.org/officeDocument/2006/relationships/image" Target="../media/image87.jpeg"/><Relationship Id="rId77" Type="http://schemas.openxmlformats.org/officeDocument/2006/relationships/image" Target="../media/image95.jpeg"/><Relationship Id="rId100" Type="http://schemas.openxmlformats.org/officeDocument/2006/relationships/image" Target="../media/image118.jpeg"/><Relationship Id="rId8" Type="http://schemas.openxmlformats.org/officeDocument/2006/relationships/image" Target="../media/image26.jpeg"/><Relationship Id="rId51" Type="http://schemas.openxmlformats.org/officeDocument/2006/relationships/image" Target="../media/image69.jpeg"/><Relationship Id="rId72" Type="http://schemas.openxmlformats.org/officeDocument/2006/relationships/image" Target="../media/image90.jpeg"/><Relationship Id="rId80" Type="http://schemas.openxmlformats.org/officeDocument/2006/relationships/image" Target="../media/image98.jpeg"/><Relationship Id="rId85" Type="http://schemas.openxmlformats.org/officeDocument/2006/relationships/image" Target="../media/image103.jpeg"/><Relationship Id="rId93" Type="http://schemas.openxmlformats.org/officeDocument/2006/relationships/image" Target="../media/image111.jpeg"/><Relationship Id="rId98" Type="http://schemas.openxmlformats.org/officeDocument/2006/relationships/image" Target="../media/image116.jpeg"/><Relationship Id="rId3" Type="http://schemas.openxmlformats.org/officeDocument/2006/relationships/image" Target="../media/image21.jpeg"/><Relationship Id="rId12" Type="http://schemas.openxmlformats.org/officeDocument/2006/relationships/image" Target="../media/image30.jpeg"/><Relationship Id="rId17" Type="http://schemas.openxmlformats.org/officeDocument/2006/relationships/image" Target="../media/image35.jpeg"/><Relationship Id="rId25" Type="http://schemas.openxmlformats.org/officeDocument/2006/relationships/image" Target="../media/image43.jpeg"/><Relationship Id="rId33" Type="http://schemas.openxmlformats.org/officeDocument/2006/relationships/image" Target="../media/image51.jpeg"/><Relationship Id="rId38" Type="http://schemas.openxmlformats.org/officeDocument/2006/relationships/image" Target="../media/image56.jpeg"/><Relationship Id="rId46" Type="http://schemas.openxmlformats.org/officeDocument/2006/relationships/image" Target="../media/image64.jpeg"/><Relationship Id="rId59" Type="http://schemas.openxmlformats.org/officeDocument/2006/relationships/image" Target="../media/image77.jpeg"/><Relationship Id="rId67" Type="http://schemas.openxmlformats.org/officeDocument/2006/relationships/image" Target="../media/image85.jpeg"/><Relationship Id="rId20" Type="http://schemas.openxmlformats.org/officeDocument/2006/relationships/image" Target="../media/image38.jpeg"/><Relationship Id="rId41" Type="http://schemas.openxmlformats.org/officeDocument/2006/relationships/image" Target="../media/image59.jpeg"/><Relationship Id="rId54" Type="http://schemas.openxmlformats.org/officeDocument/2006/relationships/image" Target="../media/image72.jpeg"/><Relationship Id="rId62" Type="http://schemas.openxmlformats.org/officeDocument/2006/relationships/image" Target="../media/image80.jpeg"/><Relationship Id="rId70" Type="http://schemas.openxmlformats.org/officeDocument/2006/relationships/image" Target="../media/image88.jpeg"/><Relationship Id="rId75" Type="http://schemas.openxmlformats.org/officeDocument/2006/relationships/image" Target="../media/image93.jpeg"/><Relationship Id="rId83" Type="http://schemas.openxmlformats.org/officeDocument/2006/relationships/image" Target="../media/image101.jpeg"/><Relationship Id="rId88" Type="http://schemas.openxmlformats.org/officeDocument/2006/relationships/image" Target="../media/image106.jpeg"/><Relationship Id="rId91" Type="http://schemas.openxmlformats.org/officeDocument/2006/relationships/image" Target="../media/image109.jpeg"/><Relationship Id="rId96" Type="http://schemas.openxmlformats.org/officeDocument/2006/relationships/image" Target="../media/image1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5" Type="http://schemas.openxmlformats.org/officeDocument/2006/relationships/image" Target="../media/image33.jpeg"/><Relationship Id="rId23" Type="http://schemas.openxmlformats.org/officeDocument/2006/relationships/image" Target="../media/image41.jpeg"/><Relationship Id="rId28" Type="http://schemas.openxmlformats.org/officeDocument/2006/relationships/image" Target="../media/image46.jpeg"/><Relationship Id="rId36" Type="http://schemas.openxmlformats.org/officeDocument/2006/relationships/image" Target="../media/image54.jpeg"/><Relationship Id="rId49" Type="http://schemas.openxmlformats.org/officeDocument/2006/relationships/image" Target="../media/image67.jpeg"/><Relationship Id="rId57" Type="http://schemas.openxmlformats.org/officeDocument/2006/relationships/image" Target="../media/image75.jpeg"/><Relationship Id="rId10" Type="http://schemas.openxmlformats.org/officeDocument/2006/relationships/image" Target="../media/image28.jpeg"/><Relationship Id="rId31" Type="http://schemas.openxmlformats.org/officeDocument/2006/relationships/image" Target="../media/image49.jpeg"/><Relationship Id="rId44" Type="http://schemas.openxmlformats.org/officeDocument/2006/relationships/image" Target="../media/image62.jpeg"/><Relationship Id="rId52" Type="http://schemas.openxmlformats.org/officeDocument/2006/relationships/image" Target="../media/image70.jpeg"/><Relationship Id="rId60" Type="http://schemas.openxmlformats.org/officeDocument/2006/relationships/image" Target="../media/image78.jpeg"/><Relationship Id="rId65" Type="http://schemas.openxmlformats.org/officeDocument/2006/relationships/image" Target="../media/image83.jpeg"/><Relationship Id="rId73" Type="http://schemas.openxmlformats.org/officeDocument/2006/relationships/image" Target="../media/image91.jpeg"/><Relationship Id="rId78" Type="http://schemas.openxmlformats.org/officeDocument/2006/relationships/image" Target="../media/image96.jpeg"/><Relationship Id="rId81" Type="http://schemas.openxmlformats.org/officeDocument/2006/relationships/image" Target="../media/image99.jpeg"/><Relationship Id="rId86" Type="http://schemas.openxmlformats.org/officeDocument/2006/relationships/image" Target="../media/image104.jpeg"/><Relationship Id="rId94" Type="http://schemas.openxmlformats.org/officeDocument/2006/relationships/image" Target="../media/image112.jpeg"/><Relationship Id="rId99" Type="http://schemas.openxmlformats.org/officeDocument/2006/relationships/image" Target="../media/image117.jpeg"/><Relationship Id="rId101" Type="http://schemas.openxmlformats.org/officeDocument/2006/relationships/image" Target="../media/image119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Relationship Id="rId13" Type="http://schemas.openxmlformats.org/officeDocument/2006/relationships/image" Target="../media/image31.jpeg"/><Relationship Id="rId18" Type="http://schemas.openxmlformats.org/officeDocument/2006/relationships/image" Target="../media/image36.jpeg"/><Relationship Id="rId39" Type="http://schemas.openxmlformats.org/officeDocument/2006/relationships/image" Target="../media/image5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458200" cy="1676400"/>
          </a:xfrm>
        </p:spPr>
        <p:txBody>
          <a:bodyPr/>
          <a:lstStyle/>
          <a:p>
            <a:pPr eaLnBrk="1" hangingPunct="1"/>
            <a:r>
              <a:rPr lang="en-GB" sz="4800" dirty="0" err="1" smtClean="0">
                <a:solidFill>
                  <a:srgbClr val="FF0000"/>
                </a:solidFill>
              </a:rPr>
              <a:t>Học</a:t>
            </a:r>
            <a:r>
              <a:rPr lang="en-GB" sz="4800" dirty="0" smtClean="0">
                <a:solidFill>
                  <a:srgbClr val="FF0000"/>
                </a:solidFill>
              </a:rPr>
              <a:t> </a:t>
            </a:r>
            <a:r>
              <a:rPr lang="en-GB" sz="4800" dirty="0" err="1" smtClean="0">
                <a:solidFill>
                  <a:srgbClr val="FF0000"/>
                </a:solidFill>
              </a:rPr>
              <a:t>Máy</a:t>
            </a:r>
            <a:endParaRPr lang="en-GB" sz="4800" dirty="0" smtClean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143000"/>
            <a:ext cx="6400800" cy="685800"/>
          </a:xfrm>
        </p:spPr>
        <p:txBody>
          <a:bodyPr/>
          <a:lstStyle/>
          <a:p>
            <a:pPr eaLnBrk="1" hangingPunct="1"/>
            <a:r>
              <a:rPr lang="en-GB" sz="3200" b="1" smtClean="0"/>
              <a:t>Chương 4 </a:t>
            </a:r>
          </a:p>
          <a:p>
            <a:pPr eaLnBrk="1" hangingPunct="1"/>
            <a:endParaRPr lang="en-GB" sz="3200" b="1" smtClean="0"/>
          </a:p>
        </p:txBody>
      </p:sp>
      <p:sp>
        <p:nvSpPr>
          <p:cNvPr id="2052" name="Rectangle 3"/>
          <p:cNvSpPr txBox="1">
            <a:spLocks noChangeArrowheads="1"/>
          </p:cNvSpPr>
          <p:nvPr/>
        </p:nvSpPr>
        <p:spPr bwMode="auto">
          <a:xfrm>
            <a:off x="1371600" y="4343400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sz="3200" b="1" dirty="0" err="1">
                <a:latin typeface="Arial Unicode MS" pitchFamily="34" charset="-128"/>
              </a:rPr>
              <a:t>Phần</a:t>
            </a:r>
            <a:r>
              <a:rPr lang="en-GB" sz="3200" b="1" dirty="0">
                <a:latin typeface="Arial Unicode MS" pitchFamily="34" charset="-128"/>
              </a:rPr>
              <a:t> </a:t>
            </a:r>
            <a:r>
              <a:rPr lang="en-GB" sz="3200" b="1" dirty="0" smtClean="0">
                <a:latin typeface="Arial Unicode MS" pitchFamily="34" charset="-128"/>
              </a:rPr>
              <a:t>I: </a:t>
            </a:r>
            <a:r>
              <a:rPr lang="en-GB" sz="3200" b="1" dirty="0" err="1" smtClean="0">
                <a:latin typeface="Arial Unicode MS" pitchFamily="34" charset="-128"/>
              </a:rPr>
              <a:t>Giới</a:t>
            </a:r>
            <a:r>
              <a:rPr lang="en-GB" sz="3200" b="1" dirty="0" smtClean="0">
                <a:latin typeface="Arial Unicode MS" pitchFamily="34" charset="-128"/>
              </a:rPr>
              <a:t> </a:t>
            </a:r>
            <a:r>
              <a:rPr lang="en-GB" sz="3200" b="1" dirty="0" err="1" smtClean="0">
                <a:latin typeface="Arial Unicode MS" pitchFamily="34" charset="-128"/>
              </a:rPr>
              <a:t>thiệu</a:t>
            </a:r>
            <a:r>
              <a:rPr lang="en-GB" sz="3200" b="1" dirty="0" smtClean="0">
                <a:latin typeface="Arial Unicode MS" pitchFamily="34" charset="-128"/>
              </a:rPr>
              <a:t> </a:t>
            </a:r>
            <a:r>
              <a:rPr lang="en-GB" sz="3200" b="1" dirty="0" err="1" smtClean="0">
                <a:latin typeface="Arial Unicode MS" pitchFamily="34" charset="-128"/>
              </a:rPr>
              <a:t>về</a:t>
            </a:r>
            <a:r>
              <a:rPr lang="en-GB" sz="3200" b="1" dirty="0" smtClean="0">
                <a:latin typeface="Arial Unicode MS" pitchFamily="34" charset="-128"/>
              </a:rPr>
              <a:t> </a:t>
            </a:r>
            <a:r>
              <a:rPr lang="en-GB" sz="3200" b="1" dirty="0" err="1" smtClean="0">
                <a:latin typeface="Arial Unicode MS" pitchFamily="34" charset="-128"/>
              </a:rPr>
              <a:t>học</a:t>
            </a:r>
            <a:r>
              <a:rPr lang="en-GB" sz="3200" b="1" dirty="0" smtClean="0">
                <a:latin typeface="Arial Unicode MS" pitchFamily="34" charset="-128"/>
              </a:rPr>
              <a:t> </a:t>
            </a:r>
            <a:r>
              <a:rPr lang="en-GB" sz="3200" b="1" dirty="0" err="1" smtClean="0">
                <a:latin typeface="Arial Unicode MS" pitchFamily="34" charset="-128"/>
              </a:rPr>
              <a:t>máy</a:t>
            </a:r>
            <a:r>
              <a:rPr lang="en-GB" sz="3200" b="1" dirty="0" smtClean="0">
                <a:latin typeface="Arial Unicode MS" pitchFamily="34" charset="-128"/>
              </a:rPr>
              <a:t> </a:t>
            </a:r>
            <a:endParaRPr lang="en-GB" sz="3200" b="1" dirty="0">
              <a:latin typeface="Arial Unicode MS" pitchFamily="34" charset="-128"/>
            </a:endParaRPr>
          </a:p>
          <a:p>
            <a:pPr algn="ctr" eaLnBrk="1" hangingPunct="1">
              <a:spcBef>
                <a:spcPct val="20000"/>
              </a:spcBef>
            </a:pPr>
            <a:endParaRPr lang="en-GB" sz="3200" b="1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Học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sát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914400"/>
            <a:ext cx="7772400" cy="2209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giám</a:t>
            </a:r>
            <a:r>
              <a:rPr lang="en-US" sz="2200" dirty="0" smtClean="0"/>
              <a:t> </a:t>
            </a:r>
            <a:r>
              <a:rPr lang="en-US" sz="2200" dirty="0" err="1" smtClean="0"/>
              <a:t>sát</a:t>
            </a:r>
            <a:r>
              <a:rPr lang="en-US" sz="2200" dirty="0" smtClean="0"/>
              <a:t> (unsupervised learning): </a:t>
            </a: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endParaRPr lang="en-US" sz="2200" dirty="0"/>
          </a:p>
          <a:p>
            <a:pPr>
              <a:defRPr/>
            </a:pP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hoạch</a:t>
            </a:r>
            <a:r>
              <a:rPr lang="en-US" sz="2200" dirty="0" smtClean="0"/>
              <a:t> (</a:t>
            </a:r>
            <a:r>
              <a:rPr lang="en-US" sz="2200" dirty="0" err="1" smtClean="0"/>
              <a:t>thí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K-means)</a:t>
            </a:r>
          </a:p>
          <a:p>
            <a:pPr>
              <a:defRPr/>
            </a:pP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endParaRPr lang="en-US" sz="2200" dirty="0"/>
          </a:p>
          <a:p>
            <a:pPr>
              <a:defRPr/>
            </a:pP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mật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(</a:t>
            </a:r>
            <a:r>
              <a:rPr lang="en-US" sz="2200" dirty="0" err="1" smtClean="0"/>
              <a:t>thí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 DBSCAN)</a:t>
            </a:r>
            <a:endParaRPr lang="en-US" sz="2200" dirty="0"/>
          </a:p>
          <a:p>
            <a:pPr>
              <a:defRPr/>
            </a:pPr>
            <a:r>
              <a:rPr lang="en-US" sz="2200" dirty="0" err="1" smtClean="0"/>
              <a:t>Gom</a:t>
            </a:r>
            <a:r>
              <a:rPr lang="en-US" sz="2200" dirty="0" smtClean="0"/>
              <a:t> 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phổ</a:t>
            </a:r>
            <a:r>
              <a:rPr lang="en-US" sz="2200" dirty="0" smtClean="0"/>
              <a:t> (Spectral </a:t>
            </a:r>
            <a:r>
              <a:rPr lang="en-US" sz="2200" dirty="0"/>
              <a:t>Clustering)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5FBF6B-85CB-41B3-ADA3-EB3D50125D8E}" type="slidenum">
              <a:rPr lang="en-GB" sz="1400" smtClean="0"/>
              <a:pPr eaLnBrk="1" hangingPunct="1"/>
              <a:t>10</a:t>
            </a:fld>
            <a:endParaRPr lang="en-GB" sz="1400" smtClean="0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274320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4" y="3124200"/>
            <a:ext cx="3649663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8600" y="611916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4.1.4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Thư viện dữ liệu mẫu cho Học Máy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University </a:t>
            </a:r>
            <a:r>
              <a:rPr lang="en-US" dirty="0"/>
              <a:t>of California, </a:t>
            </a:r>
            <a:r>
              <a:rPr lang="en-US" dirty="0" smtClean="0"/>
              <a:t>Irvine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www.ics.uci.edu/MLRepository.html</a:t>
            </a: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lãnh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kdd.ics.uci.edu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www.kdnuggets.com/datasets/</a:t>
            </a: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err="1"/>
              <a:t>kdd</a:t>
            </a:r>
            <a:r>
              <a:rPr lang="en-US" dirty="0"/>
              <a:t>: knowledge discovery and data mining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A72AD7-88DC-4292-B5C2-ED1A107F980E}" type="slidenum">
              <a:rPr lang="en-GB" sz="1400" smtClean="0"/>
              <a:pPr eaLnBrk="1" hangingPunct="1"/>
              <a:t>11</a:t>
            </a:fld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Một số ứng dụng của học máy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4191000" cy="4648200"/>
          </a:xfrm>
        </p:spPr>
        <p:txBody>
          <a:bodyPr/>
          <a:lstStyle/>
          <a:p>
            <a:pPr marL="11113" indent="0">
              <a:spcBef>
                <a:spcPts val="100"/>
              </a:spcBef>
              <a:buFontTx/>
              <a:buNone/>
              <a:tabLst>
                <a:tab pos="241300" algn="l"/>
              </a:tabLst>
            </a:pPr>
            <a:r>
              <a:rPr lang="en-US" b="1" smtClean="0">
                <a:latin typeface="Arial" pitchFamily="34" charset="0"/>
                <a:cs typeface="Arial" pitchFamily="34" charset="0"/>
              </a:rPr>
              <a:t>Bài toán định giá bất động sản</a:t>
            </a:r>
          </a:p>
          <a:p>
            <a:pPr marL="11113" indent="0">
              <a:spcBef>
                <a:spcPts val="100"/>
              </a:spcBef>
              <a:tabLst>
                <a:tab pos="241300" algn="l"/>
              </a:tabLst>
            </a:pPr>
            <a:r>
              <a:rPr lang="vi-VN" sz="2200" smtClean="0">
                <a:latin typeface="Arial" pitchFamily="34" charset="0"/>
                <a:cs typeface="Arial" pitchFamily="34" charset="0"/>
              </a:rPr>
              <a:t>Các thông tin ảnh hưởng</a:t>
            </a:r>
          </a:p>
          <a:p>
            <a:pPr marL="11113" indent="0">
              <a:buFontTx/>
              <a:buNone/>
              <a:tabLst>
                <a:tab pos="241300" algn="l"/>
              </a:tabLst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    </a:t>
            </a:r>
            <a:r>
              <a:rPr lang="vi-VN" sz="2200" smtClean="0">
                <a:latin typeface="Arial" pitchFamily="34" charset="0"/>
                <a:cs typeface="Arial" pitchFamily="34" charset="0"/>
              </a:rPr>
              <a:t>tới giá trị của bất động sản</a:t>
            </a:r>
          </a:p>
          <a:p>
            <a:pPr marL="11113" indent="0">
              <a:spcBef>
                <a:spcPts val="1000"/>
              </a:spcBef>
              <a:tabLst>
                <a:tab pos="241300" algn="l"/>
              </a:tabLst>
            </a:pPr>
            <a:r>
              <a:rPr lang="vi-VN" sz="2200" smtClean="0">
                <a:latin typeface="Arial" pitchFamily="34" charset="0"/>
                <a:cs typeface="Arial" pitchFamily="34" charset="0"/>
              </a:rPr>
              <a:t>Thu thập và Phân tích dữ  liệu</a:t>
            </a:r>
          </a:p>
          <a:p>
            <a:pPr marL="11113" indent="0">
              <a:spcBef>
                <a:spcPts val="1013"/>
              </a:spcBef>
              <a:tabLst>
                <a:tab pos="241300" algn="l"/>
              </a:tabLst>
            </a:pPr>
            <a:r>
              <a:rPr lang="vi-VN" sz="2200" smtClean="0">
                <a:latin typeface="Arial" pitchFamily="34" charset="0"/>
                <a:cs typeface="Arial" pitchFamily="34" charset="0"/>
              </a:rPr>
              <a:t>Định nghĩa độ đo tương tự</a:t>
            </a:r>
          </a:p>
          <a:p>
            <a:pPr marL="11113" indent="0">
              <a:spcBef>
                <a:spcPts val="1000"/>
              </a:spcBef>
              <a:tabLst>
                <a:tab pos="241300" algn="l"/>
              </a:tabLst>
            </a:pPr>
            <a:r>
              <a:rPr lang="vi-VN" sz="2200" smtClean="0">
                <a:latin typeface="Arial" pitchFamily="34" charset="0"/>
                <a:cs typeface="Arial" pitchFamily="34" charset="0"/>
              </a:rPr>
              <a:t>Xây dựng mô hình học  máy</a:t>
            </a:r>
          </a:p>
          <a:p>
            <a:pPr marL="11113" indent="0" algn="r">
              <a:spcBef>
                <a:spcPts val="513"/>
              </a:spcBef>
              <a:buFontTx/>
              <a:buNone/>
              <a:tabLst>
                <a:tab pos="241300" algn="l"/>
              </a:tabLst>
            </a:pPr>
            <a:r>
              <a:rPr lang="vi-VN" sz="2200" b="1" smtClean="0">
                <a:latin typeface="Arial" pitchFamily="34" charset="0"/>
                <a:cs typeface="Arial" pitchFamily="34" charset="0"/>
              </a:rPr>
              <a:t>kNN và Hồi quy</a:t>
            </a:r>
            <a:endParaRPr lang="en-US" sz="2200" smtClean="0">
              <a:latin typeface="Arial" pitchFamily="34" charset="0"/>
              <a:cs typeface="Arial" pitchFamily="34" charset="0"/>
            </a:endParaRPr>
          </a:p>
          <a:p>
            <a:pPr marL="11113" indent="0">
              <a:spcBef>
                <a:spcPts val="513"/>
              </a:spcBef>
              <a:buFontTx/>
              <a:buNone/>
              <a:tabLst>
                <a:tab pos="241300" algn="l"/>
              </a:tabLst>
            </a:pPr>
            <a:r>
              <a:rPr lang="vi-VN" sz="2200" smtClean="0">
                <a:latin typeface="Arial" pitchFamily="34" charset="0"/>
                <a:cs typeface="Arial" pitchFamily="34" charset="0"/>
                <a:sym typeface="Symbol" pitchFamily="18" charset="2"/>
              </a:rPr>
              <a:t></a:t>
            </a:r>
            <a:r>
              <a:rPr lang="en-US" sz="220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vi-VN" sz="2200" smtClean="0">
                <a:latin typeface="Arial" pitchFamily="34" charset="0"/>
                <a:cs typeface="Arial" pitchFamily="34" charset="0"/>
              </a:rPr>
              <a:t>Đánh giá kết q</a:t>
            </a:r>
            <a:r>
              <a:rPr lang="vi-VN" smtClean="0">
                <a:latin typeface="Arial" pitchFamily="34" charset="0"/>
                <a:cs typeface="Arial" pitchFamily="34" charset="0"/>
              </a:rPr>
              <a:t>uả</a:t>
            </a:r>
          </a:p>
          <a:p>
            <a:pPr marL="11113" indent="0">
              <a:tabLst>
                <a:tab pos="241300" algn="l"/>
              </a:tabLst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7E1143-6587-4301-8CC9-53B0F0C974CA}" type="slidenum">
              <a:rPr lang="en-GB" sz="1400" smtClean="0"/>
              <a:pPr eaLnBrk="1" hangingPunct="1"/>
              <a:t>12</a:t>
            </a:fld>
            <a:endParaRPr lang="en-GB" sz="1400" smtClean="0"/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74925"/>
            <a:ext cx="4181475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rgbClr val="000000"/>
                </a:solidFill>
              </a:rPr>
              <a:t>Đánh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giá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spc="-5" dirty="0" err="1" smtClean="0">
                <a:solidFill>
                  <a:srgbClr val="000000"/>
                </a:solidFill>
              </a:rPr>
              <a:t>tín</a:t>
            </a:r>
            <a:r>
              <a:rPr lang="en-US" sz="3200" spc="-5" dirty="0" smtClean="0">
                <a:solidFill>
                  <a:srgbClr val="000000"/>
                </a:solidFill>
              </a:rPr>
              <a:t> </a:t>
            </a:r>
            <a:r>
              <a:rPr lang="en-US" sz="3200" spc="-5" dirty="0" err="1" smtClean="0">
                <a:solidFill>
                  <a:srgbClr val="000000"/>
                </a:solidFill>
              </a:rPr>
              <a:t>dụng</a:t>
            </a:r>
            <a:r>
              <a:rPr lang="en-US" sz="3200" spc="-5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cá</a:t>
            </a:r>
            <a:r>
              <a:rPr lang="en-US" sz="3200" spc="-35" dirty="0" smtClean="0">
                <a:solidFill>
                  <a:srgbClr val="000000"/>
                </a:solidFill>
              </a:rPr>
              <a:t> </a:t>
            </a:r>
            <a:r>
              <a:rPr lang="en-US" sz="3200" spc="-5" dirty="0" err="1" smtClean="0">
                <a:solidFill>
                  <a:srgbClr val="000000"/>
                </a:solidFill>
              </a:rPr>
              <a:t>nhân</a:t>
            </a:r>
            <a:r>
              <a:rPr lang="en-US" sz="3200" spc="-5" dirty="0" smtClean="0">
                <a:solidFill>
                  <a:srgbClr val="000000"/>
                </a:solidFill>
              </a:rPr>
              <a:t> (credit scoring)</a:t>
            </a:r>
            <a:endParaRPr lang="en-US" sz="3200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5888" y="838200"/>
            <a:ext cx="7772400" cy="2667000"/>
          </a:xfrm>
        </p:spPr>
        <p:txBody>
          <a:bodyPr/>
          <a:lstStyle/>
          <a:p>
            <a:pPr marL="241300" indent="-228600">
              <a:spcBef>
                <a:spcPts val="1100"/>
              </a:spcBef>
              <a:tabLst>
                <a:tab pos="241300" algn="l"/>
              </a:tabLst>
            </a:pPr>
            <a:r>
              <a:rPr lang="vi-VN" smtClean="0">
                <a:latin typeface="Arial" pitchFamily="34" charset="0"/>
                <a:cs typeface="Arial" pitchFamily="34" charset="0"/>
              </a:rPr>
              <a:t>Giới thiệu bài toán Đánh giá tín dụng cá nhân</a:t>
            </a:r>
          </a:p>
          <a:p>
            <a:pPr marL="241300" indent="-228600">
              <a:spcBef>
                <a:spcPts val="1000"/>
              </a:spcBef>
              <a:tabLst>
                <a:tab pos="241300" algn="l"/>
              </a:tabLst>
            </a:pPr>
            <a:r>
              <a:rPr lang="vi-VN" smtClean="0">
                <a:latin typeface="Arial" pitchFamily="34" charset="0"/>
                <a:cs typeface="Arial" pitchFamily="34" charset="0"/>
              </a:rPr>
              <a:t>Thu thập và Phân tích dữ liệu</a:t>
            </a:r>
          </a:p>
          <a:p>
            <a:pPr marL="241300" indent="-228600">
              <a:spcBef>
                <a:spcPts val="1013"/>
              </a:spcBef>
              <a:tabLst>
                <a:tab pos="241300" algn="l"/>
              </a:tabLst>
            </a:pPr>
            <a:r>
              <a:rPr lang="vi-VN" smtClean="0">
                <a:latin typeface="Arial" pitchFamily="34" charset="0"/>
                <a:cs typeface="Arial" pitchFamily="34" charset="0"/>
              </a:rPr>
              <a:t>Xây dựng mô hình học máy</a:t>
            </a:r>
          </a:p>
          <a:p>
            <a:pPr marL="228600" lvl="1" indent="-228600" algn="r">
              <a:spcBef>
                <a:spcPts val="513"/>
              </a:spcBef>
              <a:buFont typeface="Arial" pitchFamily="34" charset="0"/>
              <a:buChar char="•"/>
              <a:tabLst>
                <a:tab pos="241300" algn="l"/>
              </a:tabLst>
            </a:pPr>
            <a:r>
              <a:rPr lang="vi-VN" sz="2400" b="1" smtClean="0">
                <a:latin typeface="Arial" pitchFamily="34" charset="0"/>
                <a:cs typeface="Arial" pitchFamily="34" charset="0"/>
              </a:rPr>
              <a:t>Cây Quyết định</a:t>
            </a:r>
            <a:endParaRPr lang="vi-VN" sz="2400" smtClean="0">
              <a:latin typeface="Arial" pitchFamily="34" charset="0"/>
              <a:cs typeface="Arial" pitchFamily="34" charset="0"/>
            </a:endParaRPr>
          </a:p>
          <a:p>
            <a:pPr marL="241300" indent="-228600" algn="r">
              <a:spcBef>
                <a:spcPts val="988"/>
              </a:spcBef>
              <a:tabLst>
                <a:tab pos="241300" algn="l"/>
              </a:tabLst>
            </a:pPr>
            <a:r>
              <a:rPr lang="vi-VN" smtClean="0">
                <a:latin typeface="Arial" pitchFamily="34" charset="0"/>
                <a:cs typeface="Arial" pitchFamily="34" charset="0"/>
              </a:rPr>
              <a:t>Đánh giá kết quả</a:t>
            </a:r>
          </a:p>
          <a:p>
            <a:pPr marL="241300" indent="-228600">
              <a:buFontTx/>
              <a:buNone/>
              <a:tabLst>
                <a:tab pos="241300" algn="l"/>
              </a:tabLst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96FDE4-5DD3-4172-8250-930344DFDD31}" type="slidenum">
              <a:rPr lang="en-GB" sz="1400" smtClean="0"/>
              <a:pPr eaLnBrk="1" hangingPunct="1"/>
              <a:t>13</a:t>
            </a:fld>
            <a:endParaRPr lang="en-GB" sz="1400" smtClean="0"/>
          </a:p>
        </p:txBody>
      </p:sp>
      <p:sp>
        <p:nvSpPr>
          <p:cNvPr id="14341" name="object 4"/>
          <p:cNvSpPr>
            <a:spLocks noChangeArrowheads="1"/>
          </p:cNvSpPr>
          <p:nvPr/>
        </p:nvSpPr>
        <p:spPr bwMode="auto">
          <a:xfrm>
            <a:off x="647700" y="3119438"/>
            <a:ext cx="7105650" cy="3095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vi-VN" sz="3200" dirty="0" smtClean="0">
                <a:solidFill>
                  <a:srgbClr val="000000"/>
                </a:solidFill>
              </a:rPr>
              <a:t>Phân </a:t>
            </a:r>
            <a:r>
              <a:rPr lang="vi-VN" sz="3200" spc="-5" dirty="0" smtClean="0">
                <a:solidFill>
                  <a:srgbClr val="000000"/>
                </a:solidFill>
              </a:rPr>
              <a:t>loại </a:t>
            </a:r>
            <a:r>
              <a:rPr lang="vi-VN" sz="3200" dirty="0" smtClean="0">
                <a:solidFill>
                  <a:srgbClr val="000000"/>
                </a:solidFill>
              </a:rPr>
              <a:t>phương tiện giao</a:t>
            </a:r>
            <a:r>
              <a:rPr lang="vi-VN" sz="3200" spc="-50" dirty="0" smtClean="0">
                <a:solidFill>
                  <a:srgbClr val="000000"/>
                </a:solidFill>
              </a:rPr>
              <a:t> </a:t>
            </a:r>
            <a:r>
              <a:rPr lang="vi-VN" sz="3200" spc="-5" dirty="0" smtClean="0">
                <a:solidFill>
                  <a:srgbClr val="000000"/>
                </a:solidFill>
              </a:rPr>
              <a:t>thông</a:t>
            </a:r>
            <a:endParaRPr lang="en-US" sz="32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772400" cy="2286000"/>
          </a:xfrm>
        </p:spPr>
        <p:txBody>
          <a:bodyPr/>
          <a:lstStyle/>
          <a:p>
            <a:pPr marL="241300" indent="-228600">
              <a:lnSpc>
                <a:spcPct val="80000"/>
              </a:lnSpc>
              <a:spcBef>
                <a:spcPts val="675"/>
              </a:spcBef>
              <a:tabLst>
                <a:tab pos="241300" algn="l"/>
              </a:tabLst>
            </a:pPr>
            <a:r>
              <a:rPr lang="vi-VN" smtClean="0">
                <a:latin typeface="Arial" pitchFamily="34" charset="0"/>
                <a:cs typeface="Arial" pitchFamily="34" charset="0"/>
              </a:rPr>
              <a:t>Ứng dụng phân loại phương tiện giao thông trong hệ thống camera thông  minh</a:t>
            </a:r>
          </a:p>
          <a:p>
            <a:pPr marL="241300" indent="-228600">
              <a:spcBef>
                <a:spcPts val="425"/>
              </a:spcBef>
              <a:tabLst>
                <a:tab pos="241300" algn="l"/>
              </a:tabLst>
            </a:pPr>
            <a:r>
              <a:rPr lang="vi-VN" smtClean="0">
                <a:latin typeface="Arial" pitchFamily="34" charset="0"/>
                <a:cs typeface="Arial" pitchFamily="34" charset="0"/>
              </a:rPr>
              <a:t>Thu thập và Phân tích dữ liệu</a:t>
            </a:r>
          </a:p>
          <a:p>
            <a:pPr marL="241300" indent="-228600">
              <a:spcBef>
                <a:spcPts val="425"/>
              </a:spcBef>
              <a:tabLst>
                <a:tab pos="241300" algn="l"/>
              </a:tabLst>
            </a:pPr>
            <a:r>
              <a:rPr lang="vi-VN" smtClean="0">
                <a:latin typeface="Arial" pitchFamily="34" charset="0"/>
                <a:cs typeface="Arial" pitchFamily="34" charset="0"/>
              </a:rPr>
              <a:t>Xây dựng mô hình học máy</a:t>
            </a:r>
          </a:p>
          <a:p>
            <a:pPr marL="698500" lvl="1" indent="-228600">
              <a:spcBef>
                <a:spcPts val="25"/>
              </a:spcBef>
              <a:buFont typeface="Arial" pitchFamily="34" charset="0"/>
              <a:buChar char="•"/>
              <a:tabLst>
                <a:tab pos="241300" algn="l"/>
              </a:tabLst>
            </a:pPr>
            <a:r>
              <a:rPr lang="en-US" b="1" smtClean="0">
                <a:latin typeface="Arial" pitchFamily="34" charset="0"/>
                <a:cs typeface="Arial" pitchFamily="34" charset="0"/>
              </a:rPr>
              <a:t>Máy vector hỗ trợ (</a:t>
            </a:r>
            <a:r>
              <a:rPr lang="vi-VN" b="1" smtClean="0">
                <a:latin typeface="Arial" pitchFamily="34" charset="0"/>
                <a:cs typeface="Arial" pitchFamily="34" charset="0"/>
              </a:rPr>
              <a:t>Support Vector Machine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)</a:t>
            </a:r>
            <a:endParaRPr lang="vi-VN" smtClean="0">
              <a:latin typeface="Arial" pitchFamily="34" charset="0"/>
              <a:cs typeface="Arial" pitchFamily="34" charset="0"/>
            </a:endParaRPr>
          </a:p>
          <a:p>
            <a:pPr marL="241300" indent="-228600">
              <a:spcBef>
                <a:spcPts val="413"/>
              </a:spcBef>
              <a:tabLst>
                <a:tab pos="241300" algn="l"/>
              </a:tabLst>
            </a:pPr>
            <a:r>
              <a:rPr lang="vi-VN" smtClean="0">
                <a:latin typeface="Arial" pitchFamily="34" charset="0"/>
                <a:cs typeface="Arial" pitchFamily="34" charset="0"/>
              </a:rPr>
              <a:t>Đánh giá kết quả</a:t>
            </a:r>
          </a:p>
          <a:p>
            <a:pPr marL="241300" indent="-228600">
              <a:tabLst>
                <a:tab pos="241300" algn="l"/>
              </a:tabLst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B58AAE-F498-44A2-8ED9-E224674A0A55}" type="slidenum">
              <a:rPr lang="en-GB" sz="1400" smtClean="0"/>
              <a:pPr eaLnBrk="1" hangingPunct="1"/>
              <a:t>14</a:t>
            </a:fld>
            <a:endParaRPr lang="en-GB" sz="1400" smtClean="0"/>
          </a:p>
        </p:txBody>
      </p:sp>
      <p:sp>
        <p:nvSpPr>
          <p:cNvPr id="15365" name="object 4"/>
          <p:cNvSpPr>
            <a:spLocks noChangeArrowheads="1"/>
          </p:cNvSpPr>
          <p:nvPr/>
        </p:nvSpPr>
        <p:spPr bwMode="auto">
          <a:xfrm>
            <a:off x="381000" y="3810000"/>
            <a:ext cx="8305800" cy="1981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rgbClr val="000000"/>
                </a:solidFill>
              </a:rPr>
              <a:t>Phân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spc="-5" dirty="0" err="1" smtClean="0">
                <a:solidFill>
                  <a:srgbClr val="000000"/>
                </a:solidFill>
              </a:rPr>
              <a:t>loại</a:t>
            </a:r>
            <a:r>
              <a:rPr lang="en-US" sz="3200" spc="-5" dirty="0" smtClean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tin</a:t>
            </a:r>
            <a:r>
              <a:rPr lang="en-US" sz="3200" spc="-6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t</a:t>
            </a:r>
            <a:r>
              <a:rPr lang="en-US" dirty="0" err="1" smtClean="0">
                <a:solidFill>
                  <a:srgbClr val="000000"/>
                </a:solidFill>
              </a:rPr>
              <a:t>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772400" cy="2362200"/>
          </a:xfrm>
        </p:spPr>
        <p:txBody>
          <a:bodyPr/>
          <a:lstStyle/>
          <a:p>
            <a:pPr marL="241300" indent="-229235">
              <a:spcBef>
                <a:spcPts val="780"/>
              </a:spcBef>
              <a:tabLst>
                <a:tab pos="241935" algn="l"/>
              </a:tabLst>
              <a:defRPr/>
            </a:pPr>
            <a:r>
              <a:rPr lang="en-US" sz="2200" dirty="0" err="1" smtClean="0">
                <a:latin typeface="Arial"/>
                <a:cs typeface="Arial"/>
              </a:rPr>
              <a:t>Ứng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dụng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phân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spc="-5" dirty="0" err="1" smtClean="0">
                <a:latin typeface="Arial"/>
                <a:cs typeface="Arial"/>
              </a:rPr>
              <a:t>loại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tin </a:t>
            </a:r>
            <a:r>
              <a:rPr lang="en-US" sz="2200" dirty="0" err="1" smtClean="0">
                <a:latin typeface="Arial"/>
                <a:cs typeface="Arial"/>
              </a:rPr>
              <a:t>tức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trong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các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hệ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thống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xử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spc="-5" dirty="0" err="1" smtClean="0">
                <a:latin typeface="Arial"/>
                <a:cs typeface="Arial"/>
              </a:rPr>
              <a:t>lý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tin </a:t>
            </a:r>
            <a:r>
              <a:rPr lang="en-US" sz="2200" dirty="0" err="1" smtClean="0">
                <a:latin typeface="Arial"/>
                <a:cs typeface="Arial"/>
              </a:rPr>
              <a:t>tức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thông</a:t>
            </a:r>
            <a:r>
              <a:rPr lang="en-US" sz="2200" spc="20" dirty="0" smtClean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minh</a:t>
            </a:r>
          </a:p>
          <a:p>
            <a:pPr marL="241300" indent="-229235">
              <a:spcBef>
                <a:spcPts val="685"/>
              </a:spcBef>
              <a:tabLst>
                <a:tab pos="241935" algn="l"/>
              </a:tabLst>
              <a:defRPr/>
            </a:pPr>
            <a:r>
              <a:rPr lang="en-US" sz="2200" spc="5" dirty="0" smtClean="0">
                <a:latin typeface="Arial"/>
                <a:cs typeface="Arial"/>
              </a:rPr>
              <a:t>Thu </a:t>
            </a:r>
            <a:r>
              <a:rPr lang="en-US" sz="2200" dirty="0" err="1" smtClean="0">
                <a:latin typeface="Arial"/>
                <a:cs typeface="Arial"/>
              </a:rPr>
              <a:t>thập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và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Phân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spc="-5" dirty="0" err="1" smtClean="0">
                <a:latin typeface="Arial"/>
                <a:cs typeface="Arial"/>
              </a:rPr>
              <a:t>tích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dữ</a:t>
            </a:r>
            <a:r>
              <a:rPr lang="en-US" sz="2200" spc="-20" dirty="0" smtClean="0">
                <a:latin typeface="Arial"/>
                <a:cs typeface="Arial"/>
              </a:rPr>
              <a:t> </a:t>
            </a:r>
            <a:r>
              <a:rPr lang="en-US" sz="2200" spc="-5" dirty="0" err="1" smtClean="0">
                <a:latin typeface="Arial"/>
                <a:cs typeface="Arial"/>
              </a:rPr>
              <a:t>liệu</a:t>
            </a:r>
            <a:endParaRPr lang="en-US" sz="2200" dirty="0" smtClean="0">
              <a:latin typeface="Arial"/>
              <a:cs typeface="Arial"/>
            </a:endParaRPr>
          </a:p>
          <a:p>
            <a:pPr marL="241300" indent="-229235">
              <a:spcBef>
                <a:spcPts val="685"/>
              </a:spcBef>
              <a:tabLst>
                <a:tab pos="241935" algn="l"/>
              </a:tabLst>
              <a:defRPr/>
            </a:pPr>
            <a:r>
              <a:rPr lang="en-US" sz="2200" spc="-5" dirty="0" err="1" smtClean="0">
                <a:latin typeface="Arial"/>
                <a:cs typeface="Arial"/>
              </a:rPr>
              <a:t>Xây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dựng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mô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hình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học</a:t>
            </a:r>
            <a:r>
              <a:rPr lang="en-US" sz="2200" spc="5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máy</a:t>
            </a:r>
            <a:endParaRPr lang="en-US" sz="2200" dirty="0" smtClean="0">
              <a:latin typeface="Arial"/>
              <a:cs typeface="Arial"/>
            </a:endParaRPr>
          </a:p>
          <a:p>
            <a:pPr marL="698500" lvl="1" indent="-229235">
              <a:spcBef>
                <a:spcPts val="259"/>
              </a:spcBef>
              <a:buFont typeface="Arial"/>
              <a:buChar char="•"/>
              <a:tabLst>
                <a:tab pos="698500" algn="l"/>
                <a:tab pos="699135" algn="l"/>
              </a:tabLst>
              <a:defRPr/>
            </a:pPr>
            <a:r>
              <a:rPr lang="en-US" sz="2200" b="1" spc="-5" dirty="0" smtClean="0">
                <a:latin typeface="Arial"/>
                <a:cs typeface="Arial"/>
              </a:rPr>
              <a:t>Naïve</a:t>
            </a:r>
            <a:r>
              <a:rPr lang="en-US" sz="2200" b="1" spc="10" dirty="0" smtClean="0">
                <a:latin typeface="Arial"/>
                <a:cs typeface="Arial"/>
              </a:rPr>
              <a:t> </a:t>
            </a:r>
            <a:r>
              <a:rPr lang="en-US" sz="2200" b="1" spc="-5" dirty="0" smtClean="0">
                <a:latin typeface="Arial"/>
                <a:cs typeface="Arial"/>
              </a:rPr>
              <a:t>Bayesian.</a:t>
            </a:r>
            <a:endParaRPr lang="en-US" sz="2200" dirty="0" smtClean="0">
              <a:latin typeface="Arial"/>
              <a:cs typeface="Arial"/>
            </a:endParaRPr>
          </a:p>
          <a:p>
            <a:pPr marL="241300" indent="-229235">
              <a:spcBef>
                <a:spcPts val="665"/>
              </a:spcBef>
              <a:tabLst>
                <a:tab pos="241935" algn="l"/>
              </a:tabLst>
              <a:defRPr/>
            </a:pPr>
            <a:r>
              <a:rPr lang="en-US" sz="2200" dirty="0" err="1" smtClean="0">
                <a:latin typeface="Arial"/>
                <a:cs typeface="Arial"/>
              </a:rPr>
              <a:t>Đánh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giá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lang="en-US" sz="2200" dirty="0" err="1" smtClean="0">
                <a:latin typeface="Arial"/>
                <a:cs typeface="Arial"/>
              </a:rPr>
              <a:t>kết</a:t>
            </a:r>
            <a:r>
              <a:rPr lang="en-US" sz="2200" spc="-25" dirty="0" smtClean="0">
                <a:latin typeface="Arial"/>
                <a:cs typeface="Arial"/>
              </a:rPr>
              <a:t> </a:t>
            </a:r>
            <a:r>
              <a:rPr lang="en-US" sz="2200" spc="5" dirty="0" err="1" smtClean="0">
                <a:latin typeface="Arial"/>
                <a:cs typeface="Arial"/>
              </a:rPr>
              <a:t>quả</a:t>
            </a:r>
            <a:endParaRPr lang="en-US" sz="2200" dirty="0" smtClean="0">
              <a:latin typeface="Arial"/>
              <a:cs typeface="Arial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48B04B-057D-4431-9A88-2CC9527EB33C}" type="slidenum">
              <a:rPr lang="en-GB" sz="1400" smtClean="0"/>
              <a:pPr eaLnBrk="1" hangingPunct="1"/>
              <a:t>15</a:t>
            </a:fld>
            <a:endParaRPr lang="en-GB" sz="1400" smtClean="0"/>
          </a:p>
        </p:txBody>
      </p:sp>
      <p:sp>
        <p:nvSpPr>
          <p:cNvPr id="16389" name="object 3"/>
          <p:cNvSpPr>
            <a:spLocks noChangeArrowheads="1"/>
          </p:cNvSpPr>
          <p:nvPr/>
        </p:nvSpPr>
        <p:spPr bwMode="auto">
          <a:xfrm>
            <a:off x="609600" y="3575050"/>
            <a:ext cx="7980363" cy="2498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rgbClr val="000000"/>
                </a:solidFill>
              </a:rPr>
              <a:t>Bài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spc="-5" dirty="0" err="1" smtClean="0">
                <a:solidFill>
                  <a:srgbClr val="000000"/>
                </a:solidFill>
              </a:rPr>
              <a:t>toán</a:t>
            </a:r>
            <a:r>
              <a:rPr lang="en-US" sz="3200" spc="-5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phân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vùng</a:t>
            </a:r>
            <a:r>
              <a:rPr lang="en-US" sz="3200" spc="-45" dirty="0" smtClean="0">
                <a:solidFill>
                  <a:srgbClr val="000000"/>
                </a:solidFill>
              </a:rPr>
              <a:t> </a:t>
            </a:r>
            <a:r>
              <a:rPr lang="en-US" sz="3200" spc="-5" dirty="0" err="1" smtClean="0">
                <a:solidFill>
                  <a:srgbClr val="000000"/>
                </a:solidFill>
              </a:rPr>
              <a:t>ảnh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772400" cy="2362200"/>
          </a:xfrm>
        </p:spPr>
        <p:txBody>
          <a:bodyPr/>
          <a:lstStyle/>
          <a:p>
            <a:pPr marL="241300" indent="-229235">
              <a:spcBef>
                <a:spcPts val="780"/>
              </a:spcBef>
              <a:tabLst>
                <a:tab pos="241935" algn="l"/>
              </a:tabLst>
              <a:defRPr/>
            </a:pPr>
            <a:r>
              <a:rPr lang="vi-VN" sz="2200" dirty="0" smtClean="0">
                <a:latin typeface="Arial"/>
                <a:cs typeface="Arial"/>
              </a:rPr>
              <a:t>Ứng dụng trong phân vùng (segmentation) các ảnh để nhận</a:t>
            </a:r>
            <a:r>
              <a:rPr lang="vi-VN" sz="2200" spc="-10" dirty="0" smtClean="0">
                <a:latin typeface="Arial"/>
                <a:cs typeface="Arial"/>
              </a:rPr>
              <a:t> </a:t>
            </a:r>
            <a:r>
              <a:rPr lang="vi-VN" sz="2200" dirty="0" smtClean="0">
                <a:latin typeface="Arial"/>
                <a:cs typeface="Arial"/>
              </a:rPr>
              <a:t>dạng.</a:t>
            </a:r>
          </a:p>
          <a:p>
            <a:pPr marL="241300" indent="-229235">
              <a:spcBef>
                <a:spcPts val="685"/>
              </a:spcBef>
              <a:tabLst>
                <a:tab pos="241935" algn="l"/>
              </a:tabLst>
              <a:defRPr/>
            </a:pPr>
            <a:r>
              <a:rPr lang="vi-VN" sz="2200" spc="5" dirty="0" smtClean="0">
                <a:latin typeface="Arial"/>
                <a:cs typeface="Arial"/>
              </a:rPr>
              <a:t>Thu </a:t>
            </a:r>
            <a:r>
              <a:rPr lang="vi-VN" sz="2200" dirty="0" smtClean="0">
                <a:latin typeface="Arial"/>
                <a:cs typeface="Arial"/>
              </a:rPr>
              <a:t>thập và Phân </a:t>
            </a:r>
            <a:r>
              <a:rPr lang="vi-VN" sz="2200" spc="-5" dirty="0" smtClean="0">
                <a:latin typeface="Arial"/>
                <a:cs typeface="Arial"/>
              </a:rPr>
              <a:t>tích </a:t>
            </a:r>
            <a:r>
              <a:rPr lang="vi-VN" sz="2200" dirty="0" smtClean="0">
                <a:latin typeface="Arial"/>
                <a:cs typeface="Arial"/>
              </a:rPr>
              <a:t>dữ</a:t>
            </a:r>
            <a:r>
              <a:rPr lang="vi-VN" sz="2200" spc="-20" dirty="0" smtClean="0">
                <a:latin typeface="Arial"/>
                <a:cs typeface="Arial"/>
              </a:rPr>
              <a:t> </a:t>
            </a:r>
            <a:r>
              <a:rPr lang="vi-VN" sz="2200" spc="-5" dirty="0" smtClean="0">
                <a:latin typeface="Arial"/>
                <a:cs typeface="Arial"/>
              </a:rPr>
              <a:t>liệu</a:t>
            </a:r>
            <a:endParaRPr lang="vi-VN" sz="2200" dirty="0" smtClean="0">
              <a:latin typeface="Arial"/>
              <a:cs typeface="Arial"/>
            </a:endParaRPr>
          </a:p>
          <a:p>
            <a:pPr marL="241300" indent="-229235">
              <a:spcBef>
                <a:spcPts val="685"/>
              </a:spcBef>
              <a:tabLst>
                <a:tab pos="241935" algn="l"/>
              </a:tabLst>
              <a:defRPr/>
            </a:pPr>
            <a:r>
              <a:rPr lang="vi-VN" sz="2200" spc="-5" dirty="0" smtClean="0">
                <a:latin typeface="Arial"/>
                <a:cs typeface="Arial"/>
              </a:rPr>
              <a:t>Xây </a:t>
            </a:r>
            <a:r>
              <a:rPr lang="vi-VN" sz="2200" dirty="0" smtClean="0">
                <a:latin typeface="Arial"/>
                <a:cs typeface="Arial"/>
              </a:rPr>
              <a:t>dựng mô hình học</a:t>
            </a:r>
            <a:r>
              <a:rPr lang="vi-VN" sz="2200" spc="5" dirty="0" smtClean="0">
                <a:latin typeface="Arial"/>
                <a:cs typeface="Arial"/>
              </a:rPr>
              <a:t> </a:t>
            </a:r>
            <a:r>
              <a:rPr lang="vi-VN" sz="2200" spc="-45" dirty="0" smtClean="0">
                <a:latin typeface="Arial"/>
                <a:cs typeface="Arial"/>
              </a:rPr>
              <a:t>máy.</a:t>
            </a:r>
            <a:endParaRPr lang="vi-VN" sz="2200" dirty="0" smtClean="0">
              <a:latin typeface="Arial"/>
              <a:cs typeface="Arial"/>
            </a:endParaRPr>
          </a:p>
          <a:p>
            <a:pPr marL="698500" lvl="1" indent="-229235">
              <a:spcBef>
                <a:spcPts val="259"/>
              </a:spcBef>
              <a:buFont typeface="Arial"/>
              <a:buChar char="•"/>
              <a:tabLst>
                <a:tab pos="698500" algn="l"/>
                <a:tab pos="699135" algn="l"/>
              </a:tabLst>
              <a:defRPr/>
            </a:pPr>
            <a:r>
              <a:rPr lang="vi-VN" sz="2200" b="1" spc="-5" dirty="0" smtClean="0">
                <a:latin typeface="Arial"/>
                <a:cs typeface="Arial"/>
              </a:rPr>
              <a:t>K-means,</a:t>
            </a:r>
            <a:r>
              <a:rPr lang="vi-VN" sz="2200" b="1" spc="5" dirty="0" smtClean="0">
                <a:latin typeface="Arial"/>
                <a:cs typeface="Arial"/>
              </a:rPr>
              <a:t> </a:t>
            </a:r>
            <a:r>
              <a:rPr lang="vi-VN" sz="2200" b="1" spc="-5" dirty="0" smtClean="0">
                <a:latin typeface="Arial"/>
                <a:cs typeface="Arial"/>
              </a:rPr>
              <a:t>Mean-shift.</a:t>
            </a:r>
            <a:endParaRPr lang="vi-VN" sz="2200" dirty="0" smtClean="0">
              <a:latin typeface="Arial"/>
              <a:cs typeface="Arial"/>
            </a:endParaRPr>
          </a:p>
          <a:p>
            <a:pPr marL="241300" indent="-229235">
              <a:spcBef>
                <a:spcPts val="665"/>
              </a:spcBef>
              <a:tabLst>
                <a:tab pos="241935" algn="l"/>
              </a:tabLst>
              <a:defRPr/>
            </a:pPr>
            <a:r>
              <a:rPr lang="vi-VN" sz="2200" dirty="0" smtClean="0">
                <a:latin typeface="Arial"/>
                <a:cs typeface="Arial"/>
              </a:rPr>
              <a:t>Đánh giá kết</a:t>
            </a:r>
            <a:r>
              <a:rPr lang="vi-VN" sz="2200" spc="-25" dirty="0" smtClean="0">
                <a:latin typeface="Arial"/>
                <a:cs typeface="Arial"/>
              </a:rPr>
              <a:t> </a:t>
            </a:r>
            <a:r>
              <a:rPr lang="vi-VN" sz="2200" dirty="0" smtClean="0">
                <a:latin typeface="Arial"/>
                <a:cs typeface="Arial"/>
              </a:rPr>
              <a:t>quả</a:t>
            </a:r>
            <a:endParaRPr lang="en-US" sz="22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3C1D3D-5FBA-4B9A-AC2F-DD1E2243CC8E}" type="slidenum">
              <a:rPr lang="en-GB" sz="1400" smtClean="0"/>
              <a:pPr eaLnBrk="1" hangingPunct="1"/>
              <a:t>16</a:t>
            </a:fld>
            <a:endParaRPr lang="en-GB" sz="1400" smtClean="0"/>
          </a:p>
        </p:txBody>
      </p:sp>
      <p:sp>
        <p:nvSpPr>
          <p:cNvPr id="17413" name="object 3"/>
          <p:cNvSpPr>
            <a:spLocks noChangeArrowheads="1"/>
          </p:cNvSpPr>
          <p:nvPr/>
        </p:nvSpPr>
        <p:spPr bwMode="auto">
          <a:xfrm>
            <a:off x="457200" y="3276600"/>
            <a:ext cx="8153400" cy="2895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pPr>
              <a:defRPr/>
            </a:pPr>
            <a:r>
              <a:rPr lang="en-US" sz="2800" dirty="0" err="1" smtClean="0">
                <a:solidFill>
                  <a:srgbClr val="000000"/>
                </a:solidFill>
              </a:rPr>
              <a:t>Phân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tích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và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khai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phá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mạng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xã</a:t>
            </a:r>
            <a:r>
              <a:rPr lang="en-US" sz="2800" spc="-45" dirty="0" smtClean="0">
                <a:solidFill>
                  <a:srgbClr val="000000"/>
                </a:solidFill>
              </a:rPr>
              <a:t> </a:t>
            </a:r>
            <a:r>
              <a:rPr lang="en-US" sz="2800" spc="-5" dirty="0" err="1" smtClean="0">
                <a:solidFill>
                  <a:srgbClr val="000000"/>
                </a:solidFill>
              </a:rPr>
              <a:t>hội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5" y="652463"/>
            <a:ext cx="7772400" cy="2057400"/>
          </a:xfrm>
        </p:spPr>
        <p:txBody>
          <a:bodyPr/>
          <a:lstStyle/>
          <a:p>
            <a:pPr marL="241300" indent="-229235">
              <a:spcBef>
                <a:spcPts val="615"/>
              </a:spcBef>
              <a:tabLst>
                <a:tab pos="241300" algn="l"/>
                <a:tab pos="241935" algn="l"/>
              </a:tabLst>
              <a:defRPr/>
            </a:pPr>
            <a:r>
              <a:rPr lang="vi-VN" sz="2000" dirty="0" smtClean="0">
                <a:latin typeface="Arial"/>
                <a:cs typeface="Arial"/>
              </a:rPr>
              <a:t>Ứng dụng trong phân </a:t>
            </a:r>
            <a:r>
              <a:rPr lang="vi-VN" sz="2000" spc="-5" dirty="0" smtClean="0">
                <a:latin typeface="Arial"/>
                <a:cs typeface="Arial"/>
              </a:rPr>
              <a:t>tích </a:t>
            </a:r>
            <a:r>
              <a:rPr lang="vi-VN" sz="2000" dirty="0" smtClean="0">
                <a:latin typeface="Arial"/>
                <a:cs typeface="Arial"/>
              </a:rPr>
              <a:t>dữ </a:t>
            </a:r>
            <a:r>
              <a:rPr lang="vi-VN" sz="2000" spc="-5" dirty="0" smtClean="0">
                <a:latin typeface="Arial"/>
                <a:cs typeface="Arial"/>
              </a:rPr>
              <a:t>liệu </a:t>
            </a:r>
            <a:r>
              <a:rPr lang="vi-VN" sz="2000" dirty="0" smtClean="0">
                <a:latin typeface="Arial"/>
                <a:cs typeface="Arial"/>
              </a:rPr>
              <a:t>mạng </a:t>
            </a:r>
            <a:r>
              <a:rPr lang="vi-VN" sz="2000" spc="-5" dirty="0" smtClean="0">
                <a:latin typeface="Arial"/>
                <a:cs typeface="Arial"/>
              </a:rPr>
              <a:t>xã </a:t>
            </a:r>
            <a:r>
              <a:rPr lang="vi-VN" sz="2000" dirty="0" smtClean="0">
                <a:latin typeface="Arial"/>
                <a:cs typeface="Arial"/>
              </a:rPr>
              <a:t>hội (phát </a:t>
            </a:r>
            <a:r>
              <a:rPr lang="vi-VN" sz="2000" spc="-5" dirty="0" smtClean="0">
                <a:latin typeface="Arial"/>
                <a:cs typeface="Arial"/>
              </a:rPr>
              <a:t>hiện </a:t>
            </a:r>
            <a:r>
              <a:rPr lang="vi-VN" sz="2000" dirty="0" smtClean="0">
                <a:latin typeface="Arial"/>
                <a:cs typeface="Arial"/>
              </a:rPr>
              <a:t>cộng</a:t>
            </a:r>
            <a:r>
              <a:rPr lang="vi-VN" sz="2000" spc="-160" dirty="0" smtClean="0">
                <a:latin typeface="Arial"/>
                <a:cs typeface="Arial"/>
              </a:rPr>
              <a:t> </a:t>
            </a:r>
            <a:r>
              <a:rPr lang="vi-VN" sz="2000" dirty="0" smtClean="0">
                <a:latin typeface="Arial"/>
                <a:cs typeface="Arial"/>
              </a:rPr>
              <a:t>đồng).</a:t>
            </a:r>
          </a:p>
          <a:p>
            <a:pPr marL="241300" indent="-229235">
              <a:spcBef>
                <a:spcPts val="515"/>
              </a:spcBef>
              <a:tabLst>
                <a:tab pos="241300" algn="l"/>
                <a:tab pos="241935" algn="l"/>
              </a:tabLst>
              <a:defRPr/>
            </a:pPr>
            <a:r>
              <a:rPr lang="vi-VN" sz="2000" dirty="0" smtClean="0">
                <a:latin typeface="Arial"/>
                <a:cs typeface="Arial"/>
              </a:rPr>
              <a:t>Thu thập </a:t>
            </a:r>
            <a:r>
              <a:rPr lang="vi-VN" sz="2000" spc="-5" dirty="0" smtClean="0">
                <a:latin typeface="Arial"/>
                <a:cs typeface="Arial"/>
              </a:rPr>
              <a:t>và </a:t>
            </a:r>
            <a:r>
              <a:rPr lang="vi-VN" sz="2000" dirty="0" smtClean="0">
                <a:latin typeface="Arial"/>
                <a:cs typeface="Arial"/>
              </a:rPr>
              <a:t>Phân </a:t>
            </a:r>
            <a:r>
              <a:rPr lang="vi-VN" sz="2000" spc="-5" dirty="0" smtClean="0">
                <a:latin typeface="Arial"/>
                <a:cs typeface="Arial"/>
              </a:rPr>
              <a:t>tích </a:t>
            </a:r>
            <a:r>
              <a:rPr lang="vi-VN" sz="2000" dirty="0" smtClean="0">
                <a:latin typeface="Arial"/>
                <a:cs typeface="Arial"/>
              </a:rPr>
              <a:t>dữ</a:t>
            </a:r>
            <a:r>
              <a:rPr lang="vi-VN" sz="2000" spc="-75" dirty="0" smtClean="0">
                <a:latin typeface="Arial"/>
                <a:cs typeface="Arial"/>
              </a:rPr>
              <a:t> </a:t>
            </a:r>
            <a:r>
              <a:rPr lang="vi-VN" sz="2000" spc="-5" dirty="0" smtClean="0">
                <a:latin typeface="Arial"/>
                <a:cs typeface="Arial"/>
              </a:rPr>
              <a:t>liệu</a:t>
            </a:r>
            <a:endParaRPr lang="vi-VN" sz="2000" dirty="0" smtClean="0">
              <a:latin typeface="Arial"/>
              <a:cs typeface="Arial"/>
            </a:endParaRPr>
          </a:p>
          <a:p>
            <a:pPr marL="241300" indent="-229235">
              <a:spcBef>
                <a:spcPts val="530"/>
              </a:spcBef>
              <a:tabLst>
                <a:tab pos="241300" algn="l"/>
                <a:tab pos="241935" algn="l"/>
              </a:tabLst>
              <a:defRPr/>
            </a:pPr>
            <a:r>
              <a:rPr lang="vi-VN" sz="2000" dirty="0" smtClean="0">
                <a:latin typeface="Arial"/>
                <a:cs typeface="Arial"/>
              </a:rPr>
              <a:t>Xây </a:t>
            </a:r>
            <a:r>
              <a:rPr lang="vi-VN" sz="2000" spc="-5" dirty="0" smtClean="0">
                <a:latin typeface="Arial"/>
                <a:cs typeface="Arial"/>
              </a:rPr>
              <a:t>dựng </a:t>
            </a:r>
            <a:r>
              <a:rPr lang="vi-VN" sz="2000" dirty="0" smtClean="0">
                <a:latin typeface="Arial"/>
                <a:cs typeface="Arial"/>
              </a:rPr>
              <a:t>mô hình học</a:t>
            </a:r>
            <a:r>
              <a:rPr lang="vi-VN" sz="2000" spc="-85" dirty="0" smtClean="0">
                <a:latin typeface="Arial"/>
                <a:cs typeface="Arial"/>
              </a:rPr>
              <a:t> </a:t>
            </a:r>
            <a:r>
              <a:rPr lang="vi-VN" sz="2000" spc="-40" dirty="0" smtClean="0">
                <a:latin typeface="Arial"/>
                <a:cs typeface="Arial"/>
              </a:rPr>
              <a:t>máy.</a:t>
            </a:r>
            <a:endParaRPr lang="vi-VN" sz="2000" dirty="0" smtClean="0">
              <a:latin typeface="Arial"/>
              <a:cs typeface="Arial"/>
            </a:endParaRPr>
          </a:p>
          <a:p>
            <a:pPr marL="698500" lvl="1" indent="-229235">
              <a:spcBef>
                <a:spcPts val="95"/>
              </a:spcBef>
              <a:buFont typeface="Arial"/>
              <a:buChar char="•"/>
              <a:tabLst>
                <a:tab pos="698500" algn="l"/>
                <a:tab pos="699135" algn="l"/>
              </a:tabLst>
              <a:defRPr/>
            </a:pPr>
            <a:r>
              <a:rPr lang="vi-VN" sz="1700" b="1" dirty="0" smtClean="0">
                <a:latin typeface="Arial"/>
                <a:cs typeface="Arial"/>
              </a:rPr>
              <a:t>Spectral</a:t>
            </a:r>
            <a:r>
              <a:rPr lang="vi-VN" sz="1700" b="1" spc="-10" dirty="0" smtClean="0">
                <a:latin typeface="Arial"/>
                <a:cs typeface="Arial"/>
              </a:rPr>
              <a:t> </a:t>
            </a:r>
            <a:r>
              <a:rPr lang="vi-VN" sz="1700" b="1" dirty="0" smtClean="0">
                <a:latin typeface="Arial"/>
                <a:cs typeface="Arial"/>
              </a:rPr>
              <a:t>Clustering</a:t>
            </a:r>
            <a:endParaRPr lang="vi-VN" sz="1700" dirty="0" smtClean="0">
              <a:latin typeface="Arial"/>
              <a:cs typeface="Arial"/>
            </a:endParaRPr>
          </a:p>
          <a:p>
            <a:pPr marL="241300" indent="-229235">
              <a:spcBef>
                <a:spcPts val="515"/>
              </a:spcBef>
              <a:tabLst>
                <a:tab pos="241300" algn="l"/>
                <a:tab pos="241935" algn="l"/>
              </a:tabLst>
              <a:defRPr/>
            </a:pPr>
            <a:r>
              <a:rPr lang="vi-VN" sz="2000" spc="-5" dirty="0" smtClean="0">
                <a:latin typeface="Arial"/>
                <a:cs typeface="Arial"/>
              </a:rPr>
              <a:t>Đánh </a:t>
            </a:r>
            <a:r>
              <a:rPr lang="vi-VN" sz="2000" dirty="0" smtClean="0">
                <a:latin typeface="Arial"/>
                <a:cs typeface="Arial"/>
              </a:rPr>
              <a:t>giá kết</a:t>
            </a:r>
            <a:r>
              <a:rPr lang="vi-VN" sz="2000" spc="-50" dirty="0" smtClean="0">
                <a:latin typeface="Arial"/>
                <a:cs typeface="Arial"/>
              </a:rPr>
              <a:t> </a:t>
            </a:r>
            <a:r>
              <a:rPr lang="vi-VN" sz="2000" dirty="0" smtClean="0">
                <a:latin typeface="Arial"/>
                <a:cs typeface="Arial"/>
              </a:rPr>
              <a:t>quả.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1183A2-F98E-4385-8366-B69767BD32C6}" type="slidenum">
              <a:rPr lang="en-GB" sz="1400" smtClean="0"/>
              <a:pPr eaLnBrk="1" hangingPunct="1"/>
              <a:t>17</a:t>
            </a:fld>
            <a:endParaRPr lang="en-GB" sz="1400" smtClean="0"/>
          </a:p>
        </p:txBody>
      </p:sp>
      <p:sp>
        <p:nvSpPr>
          <p:cNvPr id="18437" name="object 4"/>
          <p:cNvSpPr>
            <a:spLocks noChangeArrowheads="1"/>
          </p:cNvSpPr>
          <p:nvPr/>
        </p:nvSpPr>
        <p:spPr bwMode="auto">
          <a:xfrm>
            <a:off x="60325" y="3200400"/>
            <a:ext cx="4000500" cy="30464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object 3"/>
          <p:cNvSpPr>
            <a:spLocks noChangeArrowheads="1"/>
          </p:cNvSpPr>
          <p:nvPr/>
        </p:nvSpPr>
        <p:spPr bwMode="auto">
          <a:xfrm>
            <a:off x="4210050" y="2709863"/>
            <a:ext cx="4876800" cy="34813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rgbClr val="000000"/>
                </a:solidFill>
              </a:rPr>
              <a:t>Nhận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spc="-5" dirty="0" err="1" smtClean="0">
                <a:solidFill>
                  <a:srgbClr val="000000"/>
                </a:solidFill>
              </a:rPr>
              <a:t>dạng</a:t>
            </a:r>
            <a:r>
              <a:rPr lang="en-US" sz="3200" spc="-5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chữ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viết</a:t>
            </a:r>
            <a:r>
              <a:rPr lang="en-US" sz="3200" spc="-55" dirty="0" smtClean="0">
                <a:solidFill>
                  <a:srgbClr val="000000"/>
                </a:solidFill>
              </a:rPr>
              <a:t> </a:t>
            </a:r>
            <a:r>
              <a:rPr lang="en-US" sz="3200" spc="-5" dirty="0" err="1" smtClean="0">
                <a:solidFill>
                  <a:srgbClr val="000000"/>
                </a:solidFill>
              </a:rPr>
              <a:t>tay</a:t>
            </a:r>
            <a:endParaRPr lang="en-US" sz="32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4114800" cy="4114800"/>
          </a:xfrm>
        </p:spPr>
        <p:txBody>
          <a:bodyPr/>
          <a:lstStyle/>
          <a:p>
            <a:pPr marL="241300" indent="-228600" algn="just">
              <a:spcBef>
                <a:spcPts val="100"/>
              </a:spcBef>
              <a:tabLst>
                <a:tab pos="241300" algn="l"/>
              </a:tabLst>
            </a:pPr>
            <a:r>
              <a:rPr lang="vi-VN" sz="2200" smtClean="0">
                <a:latin typeface="Arial" pitchFamily="34" charset="0"/>
                <a:cs typeface="Arial" pitchFamily="34" charset="0"/>
              </a:rPr>
              <a:t>MNIST gồm 60,000 ảnh cho huấn  luyện và 10,000 ảnh cho kiểm thử  mô hình.</a:t>
            </a:r>
          </a:p>
          <a:p>
            <a:pPr marL="241300" indent="-228600">
              <a:spcBef>
                <a:spcPts val="1000"/>
              </a:spcBef>
              <a:tabLst>
                <a:tab pos="241300" algn="l"/>
              </a:tabLst>
            </a:pPr>
            <a:r>
              <a:rPr lang="vi-VN" sz="2200" smtClean="0">
                <a:latin typeface="Arial" pitchFamily="34" charset="0"/>
                <a:cs typeface="Arial" pitchFamily="34" charset="0"/>
              </a:rPr>
              <a:t>Mọi ảnh chữ số viết tay trong tập  dữ liệu được chuẩn hóa về kích  thước, cụ thể là (28x28)</a:t>
            </a:r>
          </a:p>
          <a:p>
            <a:pPr marL="241300" indent="-228600">
              <a:spcBef>
                <a:spcPts val="1013"/>
              </a:spcBef>
              <a:tabLst>
                <a:tab pos="241300" algn="l"/>
              </a:tabLst>
            </a:pPr>
            <a:r>
              <a:rPr lang="vi-VN" sz="2200" smtClean="0">
                <a:latin typeface="Arial" pitchFamily="34" charset="0"/>
                <a:cs typeface="Arial" pitchFamily="34" charset="0"/>
              </a:rPr>
              <a:t>Xây dựng mạng Neural fully  connected với 2 lớp ẩn sử dụng  Tensorflow</a:t>
            </a:r>
          </a:p>
          <a:p>
            <a:pPr marL="241300" indent="-228600">
              <a:tabLst>
                <a:tab pos="241300" algn="l"/>
              </a:tabLst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9A51529-85C7-45E6-967C-89446D775066}" type="slidenum">
              <a:rPr lang="en-GB" sz="1400" smtClean="0"/>
              <a:pPr eaLnBrk="1" hangingPunct="1"/>
              <a:t>18</a:t>
            </a:fld>
            <a:endParaRPr lang="en-GB" sz="1400" smtClean="0"/>
          </a:p>
        </p:txBody>
      </p:sp>
      <p:sp>
        <p:nvSpPr>
          <p:cNvPr id="19461" name="object 4"/>
          <p:cNvSpPr>
            <a:spLocks noChangeArrowheads="1"/>
          </p:cNvSpPr>
          <p:nvPr/>
        </p:nvSpPr>
        <p:spPr bwMode="auto">
          <a:xfrm>
            <a:off x="5486400" y="1447800"/>
            <a:ext cx="3048000" cy="2286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2" name="object 5"/>
          <p:cNvSpPr>
            <a:spLocks noChangeArrowheads="1"/>
          </p:cNvSpPr>
          <p:nvPr/>
        </p:nvSpPr>
        <p:spPr bwMode="auto">
          <a:xfrm>
            <a:off x="4267200" y="4038600"/>
            <a:ext cx="4343400" cy="21637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Phát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pc="-5" dirty="0" err="1" smtClean="0">
                <a:solidFill>
                  <a:srgbClr val="000000"/>
                </a:solidFill>
              </a:rPr>
              <a:t>hiện</a:t>
            </a:r>
            <a:r>
              <a:rPr lang="en-US" spc="-5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xâm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pc="-5" dirty="0" err="1" smtClean="0">
                <a:solidFill>
                  <a:srgbClr val="000000"/>
                </a:solidFill>
              </a:rPr>
              <a:t>nhập</a:t>
            </a:r>
            <a:r>
              <a:rPr lang="en-US" spc="-35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mạng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6172200" cy="4343400"/>
          </a:xfrm>
        </p:spPr>
        <p:txBody>
          <a:bodyPr/>
          <a:lstStyle/>
          <a:p>
            <a:pPr marL="393700" indent="-381000" algn="just">
              <a:lnSpc>
                <a:spcPct val="102000"/>
              </a:lnSpc>
              <a:spcBef>
                <a:spcPts val="100"/>
              </a:spcBef>
              <a:tabLst>
                <a:tab pos="393700" algn="l"/>
              </a:tabLst>
            </a:pPr>
            <a:r>
              <a:rPr lang="vi-VN" sz="200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Phát hiện xâm nhập (Intrusion Detection  System - IDS): hệ thống tự động phát hiện  xâm nhập mạng, hệ thống máy tính dựa trên  phân tích dữ liệu.</a:t>
            </a:r>
            <a:endParaRPr lang="vi-VN" sz="2000" smtClean="0">
              <a:latin typeface="Arial" pitchFamily="34" charset="0"/>
              <a:cs typeface="Arial" pitchFamily="34" charset="0"/>
            </a:endParaRPr>
          </a:p>
          <a:p>
            <a:pPr marL="1003300" lvl="1" indent="-381000" algn="just">
              <a:lnSpc>
                <a:spcPct val="101000"/>
              </a:lnSpc>
              <a:spcBef>
                <a:spcPts val="13"/>
              </a:spcBef>
              <a:buFontTx/>
              <a:buChar char="•"/>
              <a:tabLst>
                <a:tab pos="393700" algn="l"/>
              </a:tabLst>
            </a:pPr>
            <a:r>
              <a:rPr lang="vi-VN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Net IDS (NIDS): phát hiện xâm nhập  mạng: tấn công mạng, truy cập trái  phép… từ luồng dữ liệu mạng.</a:t>
            </a:r>
            <a:endParaRPr lang="vi-VN" smtClean="0">
              <a:latin typeface="Arial" pitchFamily="34" charset="0"/>
              <a:cs typeface="Arial" pitchFamily="34" charset="0"/>
            </a:endParaRPr>
          </a:p>
          <a:p>
            <a:pPr marL="1003300" lvl="1" indent="-381000" algn="just">
              <a:lnSpc>
                <a:spcPts val="2575"/>
              </a:lnSpc>
              <a:spcBef>
                <a:spcPts val="75"/>
              </a:spcBef>
              <a:buFontTx/>
              <a:buChar char="•"/>
              <a:tabLst>
                <a:tab pos="393700" algn="l"/>
              </a:tabLst>
            </a:pPr>
            <a:r>
              <a:rPr lang="vi-VN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Host IDS (HIDS): phát hiện xâm nhập hệ  thống: viruses, mã độc, những truy cập</a:t>
            </a:r>
            <a:endParaRPr lang="vi-VN" smtClean="0">
              <a:latin typeface="Arial" pitchFamily="34" charset="0"/>
              <a:cs typeface="Arial" pitchFamily="34" charset="0"/>
            </a:endParaRPr>
          </a:p>
          <a:p>
            <a:pPr marL="393700" indent="-381000" algn="just">
              <a:lnSpc>
                <a:spcPts val="2463"/>
              </a:lnSpc>
              <a:tabLst>
                <a:tab pos="393700" algn="l"/>
              </a:tabLst>
            </a:pPr>
            <a:r>
              <a:rPr lang="vi-VN" sz="200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trái phép,…, từ log systems hoặc các lời</a:t>
            </a:r>
            <a:endParaRPr lang="vi-VN" sz="2000" smtClean="0">
              <a:latin typeface="Arial" pitchFamily="34" charset="0"/>
              <a:cs typeface="Arial" pitchFamily="34" charset="0"/>
            </a:endParaRPr>
          </a:p>
          <a:p>
            <a:pPr marL="393700" indent="-381000" algn="just">
              <a:spcBef>
                <a:spcPts val="38"/>
              </a:spcBef>
              <a:tabLst>
                <a:tab pos="393700" algn="l"/>
              </a:tabLst>
            </a:pPr>
            <a:r>
              <a:rPr lang="vi-VN" sz="200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gọi API.</a:t>
            </a:r>
            <a:endParaRPr lang="vi-VN" sz="2000" smtClean="0">
              <a:latin typeface="Arial" pitchFamily="34" charset="0"/>
              <a:cs typeface="Arial" pitchFamily="34" charset="0"/>
            </a:endParaRPr>
          </a:p>
          <a:p>
            <a:pPr marL="393700" indent="-381000">
              <a:spcBef>
                <a:spcPts val="63"/>
              </a:spcBef>
              <a:tabLst>
                <a:tab pos="393700" algn="l"/>
              </a:tabLst>
            </a:pPr>
            <a:r>
              <a:rPr lang="vi-VN" sz="200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Ph</a:t>
            </a:r>
            <a:r>
              <a:rPr lang="vi-VN" sz="2000" b="1" smtClean="0">
                <a:solidFill>
                  <a:srgbClr val="585858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vi-VN" sz="200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ơng pháp tiếp cận:</a:t>
            </a:r>
            <a:endParaRPr lang="vi-VN" sz="2000" smtClean="0">
              <a:latin typeface="Arial" pitchFamily="34" charset="0"/>
              <a:cs typeface="Arial" pitchFamily="34" charset="0"/>
            </a:endParaRPr>
          </a:p>
          <a:p>
            <a:pPr marL="1003300" lvl="1" indent="-381000">
              <a:spcBef>
                <a:spcPts val="25"/>
              </a:spcBef>
              <a:buFontTx/>
              <a:buChar char="•"/>
              <a:tabLst>
                <a:tab pos="393700" algn="l"/>
              </a:tabLst>
            </a:pPr>
            <a:r>
              <a:rPr lang="vi-VN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Signature based approach</a:t>
            </a:r>
            <a:endParaRPr lang="vi-VN" smtClean="0">
              <a:latin typeface="Arial" pitchFamily="34" charset="0"/>
              <a:cs typeface="Arial" pitchFamily="34" charset="0"/>
            </a:endParaRPr>
          </a:p>
          <a:p>
            <a:pPr marL="1003300" lvl="1" indent="-381000">
              <a:spcBef>
                <a:spcPts val="38"/>
              </a:spcBef>
              <a:buFontTx/>
              <a:buChar char="•"/>
              <a:tabLst>
                <a:tab pos="393700" algn="l"/>
              </a:tabLst>
            </a:pPr>
            <a:r>
              <a:rPr lang="vi-VN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Anomaly based approach</a:t>
            </a:r>
            <a:endParaRPr lang="vi-VN" smtClean="0">
              <a:latin typeface="Arial" pitchFamily="34" charset="0"/>
              <a:cs typeface="Arial" pitchFamily="34" charset="0"/>
            </a:endParaRPr>
          </a:p>
          <a:p>
            <a:pPr marL="1003300" lvl="1" indent="-381000">
              <a:spcBef>
                <a:spcPts val="38"/>
              </a:spcBef>
              <a:buFontTx/>
              <a:buNone/>
              <a:tabLst>
                <a:tab pos="393700" algn="l"/>
              </a:tabLst>
            </a:pPr>
            <a:endParaRPr lang="vi-VN" sz="2100" smtClean="0">
              <a:latin typeface="Arial" pitchFamily="34" charset="0"/>
              <a:cs typeface="Arial" pitchFamily="34" charset="0"/>
            </a:endParaRPr>
          </a:p>
          <a:p>
            <a:pPr marL="393700" indent="-381000">
              <a:tabLst>
                <a:tab pos="393700" algn="l"/>
              </a:tabLst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348C67-1FFF-4FFE-B05D-6DC8A904D9C2}" type="slidenum">
              <a:rPr lang="en-GB" sz="1400" smtClean="0"/>
              <a:pPr eaLnBrk="1" hangingPunct="1"/>
              <a:t>19</a:t>
            </a:fld>
            <a:endParaRPr lang="en-GB" sz="1400" smtClean="0"/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5334000" y="3170238"/>
            <a:ext cx="3810000" cy="33067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Nội</a:t>
            </a:r>
            <a:r>
              <a:rPr lang="en-US" dirty="0" smtClean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06F23D-F8F6-4816-808A-8C1B17202978}" type="slidenum">
              <a:rPr lang="en-GB" sz="1400" smtClean="0"/>
              <a:pPr eaLnBrk="1" hangingPunct="1"/>
              <a:t>2</a:t>
            </a:fld>
            <a:endParaRPr lang="en-GB" sz="1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sz="2800" dirty="0" err="1" smtClean="0">
                <a:solidFill>
                  <a:srgbClr val="000000"/>
                </a:solidFill>
              </a:rPr>
              <a:t>Phát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spc="-5" dirty="0" err="1" smtClean="0">
                <a:solidFill>
                  <a:srgbClr val="000000"/>
                </a:solidFill>
              </a:rPr>
              <a:t>hiện</a:t>
            </a:r>
            <a:r>
              <a:rPr lang="en-US" sz="2800" spc="-5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xâm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spc="-5" dirty="0" err="1" smtClean="0">
                <a:solidFill>
                  <a:srgbClr val="000000"/>
                </a:solidFill>
              </a:rPr>
              <a:t>nhập</a:t>
            </a:r>
            <a:r>
              <a:rPr lang="en-US" sz="2800" spc="-35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mạng</a:t>
            </a:r>
            <a:r>
              <a:rPr lang="en-US" sz="2800" dirty="0" smtClean="0">
                <a:solidFill>
                  <a:srgbClr val="000000"/>
                </a:solidFill>
              </a:rPr>
              <a:t> (</a:t>
            </a:r>
            <a:r>
              <a:rPr lang="en-US" sz="2800" dirty="0" err="1" smtClean="0">
                <a:solidFill>
                  <a:srgbClr val="000000"/>
                </a:solidFill>
              </a:rPr>
              <a:t>tt</a:t>
            </a:r>
            <a:r>
              <a:rPr lang="en-US" sz="2800" dirty="0" smtClean="0">
                <a:solidFill>
                  <a:srgbClr val="000000"/>
                </a:solidFill>
              </a:rPr>
              <a:t>.)</a:t>
            </a:r>
            <a:endParaRPr lang="en-US" sz="2800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3810000" cy="3657600"/>
          </a:xfrm>
        </p:spPr>
        <p:txBody>
          <a:bodyPr/>
          <a:lstStyle/>
          <a:p>
            <a:pPr marL="393700" indent="-381000" algn="just">
              <a:lnSpc>
                <a:spcPct val="102000"/>
              </a:lnSpc>
              <a:spcBef>
                <a:spcPts val="13"/>
              </a:spcBef>
              <a:tabLst>
                <a:tab pos="393700" algn="l"/>
              </a:tabLst>
            </a:pPr>
            <a:r>
              <a:rPr lang="vi-VN" sz="2000" dirty="0" smtClean="0">
                <a:solidFill>
                  <a:srgbClr val="585858"/>
                </a:solidFill>
                <a:latin typeface="Carlito"/>
                <a:ea typeface="Carlito"/>
                <a:cs typeface="Carlito"/>
              </a:rPr>
              <a:t>Các </a:t>
            </a:r>
            <a:r>
              <a:rPr lang="vi-VN" sz="2000" b="1" dirty="0" smtClean="0">
                <a:solidFill>
                  <a:srgbClr val="585858"/>
                </a:solidFill>
                <a:latin typeface="Carlito"/>
                <a:ea typeface="Carlito"/>
                <a:cs typeface="Carlito"/>
              </a:rPr>
              <a:t>NIDS </a:t>
            </a:r>
            <a:r>
              <a:rPr lang="vi-VN" sz="2000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hoạt động </a:t>
            </a:r>
            <a:r>
              <a:rPr lang="vi-VN" sz="2000" dirty="0" smtClean="0">
                <a:solidFill>
                  <a:srgbClr val="585858"/>
                </a:solidFill>
                <a:latin typeface="Carlito"/>
                <a:ea typeface="Carlito"/>
                <a:cs typeface="Carlito"/>
              </a:rPr>
              <a:t>nh</a:t>
            </a:r>
            <a:r>
              <a:rPr lang="vi-VN" sz="2000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ư một  </a:t>
            </a:r>
            <a:r>
              <a:rPr lang="vi-VN" sz="2000" dirty="0" smtClean="0">
                <a:solidFill>
                  <a:srgbClr val="585858"/>
                </a:solidFill>
                <a:latin typeface="Carlito"/>
                <a:ea typeface="Carlito"/>
                <a:cs typeface="Carlito"/>
              </a:rPr>
              <a:t>firewall </a:t>
            </a:r>
            <a:r>
              <a:rPr lang="vi-VN" sz="2000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mềm</a:t>
            </a:r>
            <a:r>
              <a:rPr lang="vi-VN" sz="2000" dirty="0" smtClean="0">
                <a:solidFill>
                  <a:srgbClr val="585858"/>
                </a:solidFill>
                <a:latin typeface="Carlito"/>
                <a:ea typeface="Carlito"/>
                <a:cs typeface="Carlito"/>
              </a:rPr>
              <a:t>, </a:t>
            </a:r>
            <a:r>
              <a:rPr lang="vi-VN" sz="2000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nằm </a:t>
            </a:r>
            <a:r>
              <a:rPr lang="vi-VN" sz="2000" dirty="0" smtClean="0">
                <a:solidFill>
                  <a:srgbClr val="585858"/>
                </a:solidFill>
                <a:latin typeface="Carlito"/>
                <a:ea typeface="Carlito"/>
                <a:cs typeface="Carlito"/>
              </a:rPr>
              <a:t>sau </a:t>
            </a:r>
            <a:r>
              <a:rPr lang="vi-VN" sz="2000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hoặc  </a:t>
            </a:r>
            <a:r>
              <a:rPr lang="vi-VN" sz="2000" dirty="0" smtClean="0">
                <a:solidFill>
                  <a:srgbClr val="585858"/>
                </a:solidFill>
                <a:latin typeface="Carlito"/>
                <a:ea typeface="Carlito"/>
                <a:cs typeface="Carlito"/>
              </a:rPr>
              <a:t>tr</a:t>
            </a:r>
            <a:r>
              <a:rPr lang="vi-VN" sz="2000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ước </a:t>
            </a:r>
            <a:r>
              <a:rPr lang="vi-VN" sz="2000" dirty="0" smtClean="0">
                <a:solidFill>
                  <a:srgbClr val="585858"/>
                </a:solidFill>
                <a:latin typeface="Carlito"/>
                <a:ea typeface="Carlito"/>
                <a:cs typeface="Carlito"/>
              </a:rPr>
              <a:t>firewall.</a:t>
            </a:r>
            <a:endParaRPr lang="vi-VN" sz="2000" dirty="0" smtClean="0">
              <a:latin typeface="Carlito"/>
              <a:ea typeface="Carlito"/>
              <a:cs typeface="Carlito"/>
            </a:endParaRPr>
          </a:p>
          <a:p>
            <a:pPr marL="393700" indent="-381000">
              <a:lnSpc>
                <a:spcPct val="101000"/>
              </a:lnSpc>
              <a:spcBef>
                <a:spcPts val="63"/>
              </a:spcBef>
              <a:tabLst>
                <a:tab pos="393700" algn="l"/>
              </a:tabLst>
            </a:pPr>
            <a:r>
              <a:rPr lang="vi-VN" sz="2000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Autoencoder	</a:t>
            </a:r>
            <a:r>
              <a:rPr lang="vi-VN" sz="2000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000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dùng  </a:t>
            </a:r>
            <a:r>
              <a:rPr lang="vi-VN" sz="2000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như một classifier</a:t>
            </a:r>
            <a:endParaRPr lang="vi-VN" sz="2000" dirty="0" smtClean="0">
              <a:latin typeface="Arial" pitchFamily="34" charset="0"/>
              <a:cs typeface="Arial" pitchFamily="34" charset="0"/>
            </a:endParaRPr>
          </a:p>
          <a:p>
            <a:pPr marL="468313" lvl="1" indent="0">
              <a:spcBef>
                <a:spcPts val="38"/>
              </a:spcBef>
              <a:buFontTx/>
              <a:buNone/>
              <a:tabLst>
                <a:tab pos="393700" algn="l"/>
              </a:tabLst>
            </a:pPr>
            <a:r>
              <a:rPr lang="vi-VN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Mô hình phát hiện xâm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nhập dùng AE: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pPr marL="468313" lvl="1" indent="0">
              <a:lnSpc>
                <a:spcPct val="101000"/>
              </a:lnSpc>
              <a:buFontTx/>
              <a:buChar char="•"/>
              <a:tabLst>
                <a:tab pos="393700" algn="l"/>
              </a:tabLst>
            </a:pPr>
            <a:r>
              <a:rPr lang="vi-VN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Phase 1: huấn luyện mô  hình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pPr marL="468313" lvl="1" indent="0">
              <a:spcBef>
                <a:spcPts val="50"/>
              </a:spcBef>
              <a:buFontTx/>
              <a:buChar char="•"/>
              <a:tabLst>
                <a:tab pos="393700" algn="l"/>
              </a:tabLst>
            </a:pPr>
            <a:r>
              <a:rPr lang="vi-VN" dirty="0" smtClean="0">
                <a:solidFill>
                  <a:srgbClr val="585858"/>
                </a:solidFill>
                <a:latin typeface="Arial" pitchFamily="34" charset="0"/>
                <a:cs typeface="Arial" pitchFamily="34" charset="0"/>
              </a:rPr>
              <a:t>Phase 2: phát hiện xâmnhập</a:t>
            </a:r>
            <a:endParaRPr lang="vi-VN" dirty="0" smtClean="0">
              <a:latin typeface="Arial" pitchFamily="34" charset="0"/>
              <a:cs typeface="Arial" pitchFamily="34" charset="0"/>
            </a:endParaRPr>
          </a:p>
          <a:p>
            <a:pPr marL="393700" indent="-381000">
              <a:tabLst>
                <a:tab pos="393700" algn="l"/>
              </a:tabLst>
            </a:pPr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9F4FE9-4A98-4227-9065-8F1D04E8463C}" type="slidenum">
              <a:rPr lang="en-GB" sz="1400" smtClean="0"/>
              <a:pPr eaLnBrk="1" hangingPunct="1"/>
              <a:t>20</a:t>
            </a:fld>
            <a:endParaRPr lang="en-GB" sz="1400" smtClean="0"/>
          </a:p>
        </p:txBody>
      </p:sp>
      <p:sp>
        <p:nvSpPr>
          <p:cNvPr id="21509" name="object 6"/>
          <p:cNvSpPr>
            <a:spLocks noChangeArrowheads="1"/>
          </p:cNvSpPr>
          <p:nvPr/>
        </p:nvSpPr>
        <p:spPr bwMode="auto">
          <a:xfrm>
            <a:off x="3581400" y="2590800"/>
            <a:ext cx="5562600" cy="3429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838200"/>
            <a:ext cx="8382000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pc="10" dirty="0" err="1">
                <a:solidFill>
                  <a:srgbClr val="585858"/>
                </a:solidFill>
                <a:latin typeface="Carlito"/>
                <a:cs typeface="Carlito"/>
              </a:rPr>
              <a:t>Ví</a:t>
            </a:r>
            <a:r>
              <a:rPr lang="en-US" sz="2000" b="1" spc="1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lang="en-US" sz="2000" b="1" spc="-85" dirty="0" err="1">
                <a:solidFill>
                  <a:srgbClr val="585858"/>
                </a:solidFill>
                <a:latin typeface="Arial"/>
                <a:cs typeface="Arial"/>
              </a:rPr>
              <a:t>dụ</a:t>
            </a:r>
            <a:r>
              <a:rPr lang="en-US" sz="2000" b="1" spc="-85" dirty="0">
                <a:solidFill>
                  <a:srgbClr val="585858"/>
                </a:solidFill>
                <a:latin typeface="Carlito"/>
                <a:cs typeface="Carlito"/>
              </a:rPr>
              <a:t>: </a:t>
            </a:r>
            <a:r>
              <a:rPr lang="en-US" sz="2000" spc="15" dirty="0" err="1">
                <a:solidFill>
                  <a:srgbClr val="585858"/>
                </a:solidFill>
                <a:latin typeface="Carlito"/>
                <a:cs typeface="Carlito"/>
              </a:rPr>
              <a:t>hình</a:t>
            </a:r>
            <a:r>
              <a:rPr lang="en-US" sz="2000" spc="1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lang="en-US" sz="2000" spc="15" dirty="0" err="1">
                <a:solidFill>
                  <a:srgbClr val="585858"/>
                </a:solidFill>
                <a:latin typeface="Carlito"/>
                <a:cs typeface="Carlito"/>
              </a:rPr>
              <a:t>bên</a:t>
            </a:r>
            <a:r>
              <a:rPr lang="en-US" sz="2000" spc="1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lang="en-US" sz="2000" spc="20" dirty="0" err="1">
                <a:solidFill>
                  <a:srgbClr val="585858"/>
                </a:solidFill>
                <a:latin typeface="Carlito"/>
                <a:cs typeface="Carlito"/>
              </a:rPr>
              <a:t>mô</a:t>
            </a:r>
            <a:r>
              <a:rPr lang="en-US" sz="2000" spc="2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lang="en-US" sz="2000" spc="-20" dirty="0" err="1">
                <a:solidFill>
                  <a:srgbClr val="585858"/>
                </a:solidFill>
                <a:latin typeface="Arial"/>
                <a:cs typeface="Arial"/>
              </a:rPr>
              <a:t>tả</a:t>
            </a:r>
            <a:r>
              <a:rPr lang="en-US"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000" spc="15" dirty="0">
                <a:solidFill>
                  <a:srgbClr val="585858"/>
                </a:solidFill>
                <a:latin typeface="Carlito"/>
                <a:cs typeface="Carlito"/>
              </a:rPr>
              <a:t>3 </a:t>
            </a:r>
            <a:r>
              <a:rPr lang="en-US" sz="2000" spc="-75" dirty="0" err="1">
                <a:solidFill>
                  <a:srgbClr val="585858"/>
                </a:solidFill>
                <a:latin typeface="Arial"/>
                <a:cs typeface="Arial"/>
              </a:rPr>
              <a:t>hệ</a:t>
            </a:r>
            <a:r>
              <a:rPr lang="en-US" sz="2000" spc="-75" dirty="0">
                <a:solidFill>
                  <a:srgbClr val="585858"/>
                </a:solidFill>
                <a:latin typeface="Arial"/>
                <a:cs typeface="Arial"/>
              </a:rPr>
              <a:t>  </a:t>
            </a:r>
            <a:r>
              <a:rPr lang="en-US" sz="2000" spc="-35" dirty="0" err="1">
                <a:solidFill>
                  <a:srgbClr val="585858"/>
                </a:solidFill>
                <a:latin typeface="Arial"/>
                <a:cs typeface="Arial"/>
              </a:rPr>
              <a:t>thống</a:t>
            </a:r>
            <a:r>
              <a:rPr lang="en-US"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000" spc="10" dirty="0" err="1">
                <a:solidFill>
                  <a:srgbClr val="585858"/>
                </a:solidFill>
                <a:latin typeface="Carlito"/>
                <a:cs typeface="Carlito"/>
              </a:rPr>
              <a:t>phát</a:t>
            </a:r>
            <a:r>
              <a:rPr lang="en-US" sz="2000" spc="1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lang="en-US" sz="2000" spc="-45" dirty="0" err="1">
                <a:solidFill>
                  <a:srgbClr val="585858"/>
                </a:solidFill>
                <a:latin typeface="Arial"/>
                <a:cs typeface="Arial"/>
              </a:rPr>
              <a:t>hiện</a:t>
            </a:r>
            <a:r>
              <a:rPr lang="en-US"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000" spc="5" dirty="0" err="1">
                <a:solidFill>
                  <a:srgbClr val="585858"/>
                </a:solidFill>
                <a:latin typeface="Carlito"/>
                <a:cs typeface="Carlito"/>
              </a:rPr>
              <a:t>xâm</a:t>
            </a:r>
            <a:r>
              <a:rPr lang="en-US" sz="2000" spc="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lang="en-US" sz="2000" spc="-80" dirty="0" err="1">
                <a:solidFill>
                  <a:srgbClr val="585858"/>
                </a:solidFill>
                <a:latin typeface="Arial"/>
                <a:cs typeface="Arial"/>
              </a:rPr>
              <a:t>nhập</a:t>
            </a:r>
            <a:r>
              <a:rPr lang="en-US" sz="2000" spc="-80" dirty="0">
                <a:solidFill>
                  <a:srgbClr val="585858"/>
                </a:solidFill>
                <a:latin typeface="Arial"/>
                <a:cs typeface="Arial"/>
              </a:rPr>
              <a:t>  </a:t>
            </a:r>
            <a:r>
              <a:rPr lang="en-US" sz="2000" spc="15" dirty="0" err="1">
                <a:solidFill>
                  <a:srgbClr val="585858"/>
                </a:solidFill>
                <a:latin typeface="Carlito"/>
                <a:cs typeface="Carlito"/>
              </a:rPr>
              <a:t>giám</a:t>
            </a:r>
            <a:r>
              <a:rPr lang="en-US" sz="2000" spc="1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585858"/>
                </a:solidFill>
                <a:latin typeface="Carlito"/>
                <a:cs typeface="Carlito"/>
              </a:rPr>
              <a:t>sát</a:t>
            </a:r>
            <a:r>
              <a:rPr lang="en-US" sz="200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lang="en-US" sz="2000" spc="20" dirty="0" err="1">
                <a:solidFill>
                  <a:srgbClr val="585858"/>
                </a:solidFill>
                <a:latin typeface="Carlito"/>
                <a:cs typeface="Carlito"/>
              </a:rPr>
              <a:t>ba</a:t>
            </a:r>
            <a:r>
              <a:rPr lang="en-US" sz="2000" spc="2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lang="en-US" sz="2000" spc="20" dirty="0" err="1">
                <a:solidFill>
                  <a:srgbClr val="585858"/>
                </a:solidFill>
                <a:latin typeface="Carlito"/>
                <a:cs typeface="Carlito"/>
              </a:rPr>
              <a:t>vùng</a:t>
            </a:r>
            <a:r>
              <a:rPr lang="en-US" sz="2000" spc="2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lang="en-US" sz="2000" spc="-80" dirty="0" err="1">
                <a:solidFill>
                  <a:srgbClr val="585858"/>
                </a:solidFill>
                <a:latin typeface="Arial"/>
                <a:cs typeface="Arial"/>
              </a:rPr>
              <a:t>mạng</a:t>
            </a:r>
            <a:r>
              <a:rPr lang="en-US" sz="2000" spc="-80" dirty="0">
                <a:solidFill>
                  <a:srgbClr val="585858"/>
                </a:solidFill>
                <a:latin typeface="Carlito"/>
                <a:cs typeface="Carlito"/>
              </a:rPr>
              <a:t>: </a:t>
            </a:r>
            <a:r>
              <a:rPr lang="en-US" sz="2000" spc="10" dirty="0">
                <a:solidFill>
                  <a:srgbClr val="585858"/>
                </a:solidFill>
                <a:latin typeface="Carlito"/>
                <a:cs typeface="Carlito"/>
              </a:rPr>
              <a:t>DMZ,  </a:t>
            </a:r>
            <a:r>
              <a:rPr lang="en-US" sz="2000" spc="15" dirty="0">
                <a:solidFill>
                  <a:srgbClr val="585858"/>
                </a:solidFill>
                <a:latin typeface="Carlito"/>
                <a:cs typeface="Carlito"/>
              </a:rPr>
              <a:t>LAN </a:t>
            </a:r>
            <a:r>
              <a:rPr lang="en-US" sz="2000" spc="-10" dirty="0" err="1">
                <a:solidFill>
                  <a:srgbClr val="585858"/>
                </a:solidFill>
                <a:latin typeface="Carlito"/>
                <a:cs typeface="Carlito"/>
              </a:rPr>
              <a:t>và</a:t>
            </a:r>
            <a:r>
              <a:rPr lang="en-US" sz="2000" spc="10" dirty="0">
                <a:solidFill>
                  <a:srgbClr val="585858"/>
                </a:solidFill>
                <a:latin typeface="Carlito"/>
                <a:cs typeface="Carlito"/>
              </a:rPr>
              <a:t> SERVER.</a:t>
            </a:r>
            <a:endParaRPr lang="en-US" sz="2000" dirty="0">
              <a:latin typeface="Carlito"/>
              <a:cs typeface="Carlito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vi-VN" sz="3200" dirty="0" smtClean="0">
                <a:solidFill>
                  <a:srgbClr val="000000"/>
                </a:solidFill>
              </a:rPr>
              <a:t>Phân </a:t>
            </a:r>
            <a:r>
              <a:rPr lang="vi-VN" sz="3200" spc="-5" dirty="0" smtClean="0">
                <a:solidFill>
                  <a:srgbClr val="000000"/>
                </a:solidFill>
              </a:rPr>
              <a:t>loại đối </a:t>
            </a:r>
            <a:r>
              <a:rPr lang="vi-VN" sz="3200" dirty="0" smtClean="0">
                <a:solidFill>
                  <a:srgbClr val="000000"/>
                </a:solidFill>
              </a:rPr>
              <a:t>tượng trong</a:t>
            </a:r>
            <a:r>
              <a:rPr lang="vi-VN" sz="3200" spc="-40" dirty="0" smtClean="0">
                <a:solidFill>
                  <a:srgbClr val="000000"/>
                </a:solidFill>
              </a:rPr>
              <a:t> </a:t>
            </a:r>
            <a:r>
              <a:rPr lang="vi-VN" sz="3200" dirty="0" smtClean="0">
                <a:solidFill>
                  <a:srgbClr val="000000"/>
                </a:solidFill>
              </a:rPr>
              <a:t>ảnh</a:t>
            </a:r>
            <a:endParaRPr lang="en-US" sz="32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3810000" cy="5791200"/>
          </a:xfrm>
        </p:spPr>
        <p:txBody>
          <a:bodyPr/>
          <a:lstStyle/>
          <a:p>
            <a:pPr marL="241300" indent="-228600" algn="just">
              <a:spcBef>
                <a:spcPts val="100"/>
              </a:spcBef>
              <a:tabLst>
                <a:tab pos="241300" algn="l"/>
              </a:tabLst>
            </a:pPr>
            <a:r>
              <a:rPr lang="vi-VN" sz="2200" dirty="0" smtClean="0">
                <a:latin typeface="Arial" pitchFamily="34" charset="0"/>
                <a:cs typeface="Arial" pitchFamily="34" charset="0"/>
              </a:rPr>
              <a:t>Dữ liệu trong chương trình  là bộ dữ liệu chuẩn CIFAR-  10</a:t>
            </a:r>
          </a:p>
          <a:p>
            <a:pPr marL="698500" lvl="1" indent="-228600" algn="just">
              <a:spcBef>
                <a:spcPts val="500"/>
              </a:spcBef>
              <a:buFontTx/>
              <a:buChar char="•"/>
              <a:tabLst>
                <a:tab pos="241300" algn="l"/>
              </a:tabLst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60000 ảnh kích thước 32x32</a:t>
            </a:r>
          </a:p>
          <a:p>
            <a:pPr marL="698500" lvl="1" indent="-228600" algn="just">
              <a:spcBef>
                <a:spcPts val="500"/>
              </a:spcBef>
              <a:buFontTx/>
              <a:buChar char="•"/>
              <a:tabLst>
                <a:tab pos="241300" algn="l"/>
              </a:tabLst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10 lớp đối tượng</a:t>
            </a:r>
          </a:p>
          <a:p>
            <a:pPr marL="698500" lvl="1" indent="-228600" algn="just">
              <a:spcBef>
                <a:spcPts val="500"/>
              </a:spcBef>
              <a:buFontTx/>
              <a:buChar char="•"/>
              <a:tabLst>
                <a:tab pos="241300" algn="l"/>
              </a:tabLst>
            </a:pPr>
            <a:r>
              <a:rPr lang="vi-VN" dirty="0" smtClean="0">
                <a:latin typeface="Arial" pitchFamily="34" charset="0"/>
                <a:cs typeface="Arial" pitchFamily="34" charset="0"/>
              </a:rPr>
              <a:t>Được lựa chọn từ 80 triệu  ảnh</a:t>
            </a:r>
          </a:p>
          <a:p>
            <a:pPr marL="241300" indent="-228600">
              <a:spcBef>
                <a:spcPts val="1000"/>
              </a:spcBef>
              <a:tabLst>
                <a:tab pos="241300" algn="l"/>
              </a:tabLst>
            </a:pPr>
            <a:r>
              <a:rPr lang="vi-VN" sz="2200" dirty="0" smtClean="0">
                <a:latin typeface="Arial" pitchFamily="34" charset="0"/>
                <a:cs typeface="Arial" pitchFamily="34" charset="0"/>
              </a:rPr>
              <a:t>Xây dựng mô hình deep  learning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nơ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chập</a:t>
            </a:r>
            <a:r>
              <a:rPr lang="vi-VN" sz="2200" smtClean="0">
                <a:latin typeface="Arial" pitchFamily="34" charset="0"/>
                <a:cs typeface="Arial" pitchFamily="34" charset="0"/>
              </a:rPr>
              <a:t> (Convolutional  Neural Networks) cho phân  loại đối tượng.</a:t>
            </a:r>
          </a:p>
          <a:p>
            <a:pPr marL="241300" indent="-228600">
              <a:tabLst>
                <a:tab pos="241300" algn="l"/>
              </a:tabLst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1A26F7-2BF2-4FD3-89A7-D6A7870D14C6}" type="slidenum">
              <a:rPr lang="en-GB" sz="1400" smtClean="0"/>
              <a:pPr eaLnBrk="1" hangingPunct="1"/>
              <a:t>21</a:t>
            </a:fld>
            <a:endParaRPr lang="en-GB" sz="1400" smtClean="0"/>
          </a:p>
        </p:txBody>
      </p:sp>
      <p:grpSp>
        <p:nvGrpSpPr>
          <p:cNvPr id="22533" name="object 14"/>
          <p:cNvGrpSpPr>
            <a:grpSpLocks/>
          </p:cNvGrpSpPr>
          <p:nvPr/>
        </p:nvGrpSpPr>
        <p:grpSpPr bwMode="auto">
          <a:xfrm>
            <a:off x="5940425" y="1027113"/>
            <a:ext cx="2927350" cy="2922587"/>
            <a:chOff x="7793352" y="1635803"/>
            <a:chExt cx="2927350" cy="2922270"/>
          </a:xfrm>
        </p:grpSpPr>
        <p:sp>
          <p:nvSpPr>
            <p:cNvPr id="22545" name="object 15"/>
            <p:cNvSpPr>
              <a:spLocks noChangeArrowheads="1"/>
            </p:cNvSpPr>
            <p:nvPr/>
          </p:nvSpPr>
          <p:spPr bwMode="auto">
            <a:xfrm>
              <a:off x="7793352" y="1635803"/>
              <a:ext cx="263097" cy="262626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6" name="object 16"/>
            <p:cNvSpPr>
              <a:spLocks noChangeArrowheads="1"/>
            </p:cNvSpPr>
            <p:nvPr/>
          </p:nvSpPr>
          <p:spPr bwMode="auto">
            <a:xfrm>
              <a:off x="8089337" y="1635803"/>
              <a:ext cx="263097" cy="262626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7" name="object 17"/>
            <p:cNvSpPr>
              <a:spLocks noChangeArrowheads="1"/>
            </p:cNvSpPr>
            <p:nvPr/>
          </p:nvSpPr>
          <p:spPr bwMode="auto">
            <a:xfrm>
              <a:off x="8385322" y="1635803"/>
              <a:ext cx="263097" cy="262626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8" name="object 18"/>
            <p:cNvSpPr>
              <a:spLocks noChangeArrowheads="1"/>
            </p:cNvSpPr>
            <p:nvPr/>
          </p:nvSpPr>
          <p:spPr bwMode="auto">
            <a:xfrm>
              <a:off x="8681307" y="1635803"/>
              <a:ext cx="263097" cy="262626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49" name="object 19"/>
            <p:cNvSpPr>
              <a:spLocks noChangeArrowheads="1"/>
            </p:cNvSpPr>
            <p:nvPr/>
          </p:nvSpPr>
          <p:spPr bwMode="auto">
            <a:xfrm>
              <a:off x="8977292" y="1635803"/>
              <a:ext cx="263097" cy="262626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0" name="object 20"/>
            <p:cNvSpPr>
              <a:spLocks noChangeArrowheads="1"/>
            </p:cNvSpPr>
            <p:nvPr/>
          </p:nvSpPr>
          <p:spPr bwMode="auto">
            <a:xfrm>
              <a:off x="9273277" y="1635803"/>
              <a:ext cx="263097" cy="262626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1" name="object 21"/>
            <p:cNvSpPr>
              <a:spLocks noChangeArrowheads="1"/>
            </p:cNvSpPr>
            <p:nvPr/>
          </p:nvSpPr>
          <p:spPr bwMode="auto">
            <a:xfrm>
              <a:off x="9569262" y="1635803"/>
              <a:ext cx="263097" cy="262626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2" name="object 22"/>
            <p:cNvSpPr>
              <a:spLocks noChangeArrowheads="1"/>
            </p:cNvSpPr>
            <p:nvPr/>
          </p:nvSpPr>
          <p:spPr bwMode="auto">
            <a:xfrm>
              <a:off x="9865246" y="1635803"/>
              <a:ext cx="263097" cy="262626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3" name="object 23"/>
            <p:cNvSpPr>
              <a:spLocks noChangeArrowheads="1"/>
            </p:cNvSpPr>
            <p:nvPr/>
          </p:nvSpPr>
          <p:spPr bwMode="auto">
            <a:xfrm>
              <a:off x="10161231" y="1635803"/>
              <a:ext cx="263097" cy="262626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4" name="object 24"/>
            <p:cNvSpPr>
              <a:spLocks noChangeArrowheads="1"/>
            </p:cNvSpPr>
            <p:nvPr/>
          </p:nvSpPr>
          <p:spPr bwMode="auto">
            <a:xfrm>
              <a:off x="10457216" y="1635803"/>
              <a:ext cx="263097" cy="262626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5" name="object 25"/>
            <p:cNvSpPr>
              <a:spLocks noChangeArrowheads="1"/>
            </p:cNvSpPr>
            <p:nvPr/>
          </p:nvSpPr>
          <p:spPr bwMode="auto">
            <a:xfrm>
              <a:off x="7793352" y="1931258"/>
              <a:ext cx="263097" cy="262626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6" name="object 26"/>
            <p:cNvSpPr>
              <a:spLocks noChangeArrowheads="1"/>
            </p:cNvSpPr>
            <p:nvPr/>
          </p:nvSpPr>
          <p:spPr bwMode="auto">
            <a:xfrm>
              <a:off x="8089337" y="1931258"/>
              <a:ext cx="263097" cy="262626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7" name="object 27"/>
            <p:cNvSpPr>
              <a:spLocks noChangeArrowheads="1"/>
            </p:cNvSpPr>
            <p:nvPr/>
          </p:nvSpPr>
          <p:spPr bwMode="auto">
            <a:xfrm>
              <a:off x="8385322" y="1931258"/>
              <a:ext cx="263097" cy="262626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8" name="object 28"/>
            <p:cNvSpPr>
              <a:spLocks noChangeArrowheads="1"/>
            </p:cNvSpPr>
            <p:nvPr/>
          </p:nvSpPr>
          <p:spPr bwMode="auto">
            <a:xfrm>
              <a:off x="8681307" y="1931258"/>
              <a:ext cx="263097" cy="262626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59" name="object 29"/>
            <p:cNvSpPr>
              <a:spLocks noChangeArrowheads="1"/>
            </p:cNvSpPr>
            <p:nvPr/>
          </p:nvSpPr>
          <p:spPr bwMode="auto">
            <a:xfrm>
              <a:off x="8977292" y="1931258"/>
              <a:ext cx="263097" cy="262626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0" name="object 30"/>
            <p:cNvSpPr>
              <a:spLocks noChangeArrowheads="1"/>
            </p:cNvSpPr>
            <p:nvPr/>
          </p:nvSpPr>
          <p:spPr bwMode="auto">
            <a:xfrm>
              <a:off x="9273277" y="1931258"/>
              <a:ext cx="263097" cy="262626"/>
            </a:xfrm>
            <a:prstGeom prst="rect">
              <a:avLst/>
            </a:pr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1" name="object 31"/>
            <p:cNvSpPr>
              <a:spLocks noChangeArrowheads="1"/>
            </p:cNvSpPr>
            <p:nvPr/>
          </p:nvSpPr>
          <p:spPr bwMode="auto">
            <a:xfrm>
              <a:off x="9569262" y="1931258"/>
              <a:ext cx="263097" cy="262626"/>
            </a:xfrm>
            <a:prstGeom prst="rect">
              <a:avLst/>
            </a:pr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2" name="object 32"/>
            <p:cNvSpPr>
              <a:spLocks noChangeArrowheads="1"/>
            </p:cNvSpPr>
            <p:nvPr/>
          </p:nvSpPr>
          <p:spPr bwMode="auto">
            <a:xfrm>
              <a:off x="9865246" y="1931258"/>
              <a:ext cx="263097" cy="262626"/>
            </a:xfrm>
            <a:prstGeom prst="rect">
              <a:avLst/>
            </a:pr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3" name="object 33"/>
            <p:cNvSpPr>
              <a:spLocks noChangeArrowheads="1"/>
            </p:cNvSpPr>
            <p:nvPr/>
          </p:nvSpPr>
          <p:spPr bwMode="auto">
            <a:xfrm>
              <a:off x="10161231" y="1931258"/>
              <a:ext cx="263097" cy="262626"/>
            </a:xfrm>
            <a:prstGeom prst="rect">
              <a:avLst/>
            </a:prstGeom>
            <a:blipFill dpi="0" rotWithShape="1">
              <a:blip r:embed="rId2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4" name="object 34"/>
            <p:cNvSpPr>
              <a:spLocks noChangeArrowheads="1"/>
            </p:cNvSpPr>
            <p:nvPr/>
          </p:nvSpPr>
          <p:spPr bwMode="auto">
            <a:xfrm>
              <a:off x="10457216" y="1931258"/>
              <a:ext cx="263097" cy="262626"/>
            </a:xfrm>
            <a:prstGeom prst="rect">
              <a:avLst/>
            </a:pr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5" name="object 35"/>
            <p:cNvSpPr>
              <a:spLocks noChangeArrowheads="1"/>
            </p:cNvSpPr>
            <p:nvPr/>
          </p:nvSpPr>
          <p:spPr bwMode="auto">
            <a:xfrm>
              <a:off x="7793352" y="2226712"/>
              <a:ext cx="263097" cy="262626"/>
            </a:xfrm>
            <a:prstGeom prst="rect">
              <a:avLst/>
            </a:prstGeom>
            <a:blipFill dpi="0" rotWithShape="1">
              <a:blip r:embed="rId2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6" name="object 36"/>
            <p:cNvSpPr>
              <a:spLocks noChangeArrowheads="1"/>
            </p:cNvSpPr>
            <p:nvPr/>
          </p:nvSpPr>
          <p:spPr bwMode="auto">
            <a:xfrm>
              <a:off x="8089337" y="2226712"/>
              <a:ext cx="263097" cy="262626"/>
            </a:xfrm>
            <a:prstGeom prst="rect">
              <a:avLst/>
            </a:prstGeom>
            <a:blipFill dpi="0" rotWithShape="1">
              <a:blip r:embed="rId2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7" name="object 37"/>
            <p:cNvSpPr>
              <a:spLocks noChangeArrowheads="1"/>
            </p:cNvSpPr>
            <p:nvPr/>
          </p:nvSpPr>
          <p:spPr bwMode="auto">
            <a:xfrm>
              <a:off x="8385322" y="2226712"/>
              <a:ext cx="263097" cy="262626"/>
            </a:xfrm>
            <a:prstGeom prst="rect">
              <a:avLst/>
            </a:prstGeom>
            <a:blipFill dpi="0" rotWithShape="1">
              <a:blip r:embed="rId2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8" name="object 38"/>
            <p:cNvSpPr>
              <a:spLocks noChangeArrowheads="1"/>
            </p:cNvSpPr>
            <p:nvPr/>
          </p:nvSpPr>
          <p:spPr bwMode="auto">
            <a:xfrm>
              <a:off x="8681307" y="2226712"/>
              <a:ext cx="263097" cy="262626"/>
            </a:xfrm>
            <a:prstGeom prst="rect">
              <a:avLst/>
            </a:prstGeom>
            <a:blipFill dpi="0" rotWithShape="1">
              <a:blip r:embed="rId2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69" name="object 39"/>
            <p:cNvSpPr>
              <a:spLocks noChangeArrowheads="1"/>
            </p:cNvSpPr>
            <p:nvPr/>
          </p:nvSpPr>
          <p:spPr bwMode="auto">
            <a:xfrm>
              <a:off x="8977292" y="2226712"/>
              <a:ext cx="263097" cy="262626"/>
            </a:xfrm>
            <a:prstGeom prst="rect">
              <a:avLst/>
            </a:prstGeom>
            <a:blipFill dpi="0" rotWithShape="1">
              <a:blip r:embed="rId2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0" name="object 40"/>
            <p:cNvSpPr>
              <a:spLocks noChangeArrowheads="1"/>
            </p:cNvSpPr>
            <p:nvPr/>
          </p:nvSpPr>
          <p:spPr bwMode="auto">
            <a:xfrm>
              <a:off x="9273277" y="2226712"/>
              <a:ext cx="263097" cy="262626"/>
            </a:xfrm>
            <a:prstGeom prst="rect">
              <a:avLst/>
            </a:prstGeom>
            <a:blipFill dpi="0" rotWithShape="1">
              <a:blip r:embed="rId2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1" name="object 41"/>
            <p:cNvSpPr>
              <a:spLocks noChangeArrowheads="1"/>
            </p:cNvSpPr>
            <p:nvPr/>
          </p:nvSpPr>
          <p:spPr bwMode="auto">
            <a:xfrm>
              <a:off x="9569262" y="2226712"/>
              <a:ext cx="263097" cy="262626"/>
            </a:xfrm>
            <a:prstGeom prst="rect">
              <a:avLst/>
            </a:prstGeom>
            <a:blipFill dpi="0" rotWithShape="1">
              <a:blip r:embed="rId2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2" name="object 42"/>
            <p:cNvSpPr>
              <a:spLocks noChangeArrowheads="1"/>
            </p:cNvSpPr>
            <p:nvPr/>
          </p:nvSpPr>
          <p:spPr bwMode="auto">
            <a:xfrm>
              <a:off x="9865246" y="2226712"/>
              <a:ext cx="263097" cy="262626"/>
            </a:xfrm>
            <a:prstGeom prst="rect">
              <a:avLst/>
            </a:prstGeom>
            <a:blipFill dpi="0" rotWithShape="1">
              <a:blip r:embed="rId2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3" name="object 43"/>
            <p:cNvSpPr>
              <a:spLocks noChangeArrowheads="1"/>
            </p:cNvSpPr>
            <p:nvPr/>
          </p:nvSpPr>
          <p:spPr bwMode="auto">
            <a:xfrm>
              <a:off x="10161231" y="2226712"/>
              <a:ext cx="263097" cy="262626"/>
            </a:xfrm>
            <a:prstGeom prst="rect">
              <a:avLst/>
            </a:prstGeom>
            <a:blipFill dpi="0" rotWithShape="1">
              <a:blip r:embed="rId3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4" name="object 44"/>
            <p:cNvSpPr>
              <a:spLocks noChangeArrowheads="1"/>
            </p:cNvSpPr>
            <p:nvPr/>
          </p:nvSpPr>
          <p:spPr bwMode="auto">
            <a:xfrm>
              <a:off x="10457216" y="2226712"/>
              <a:ext cx="263097" cy="262626"/>
            </a:xfrm>
            <a:prstGeom prst="rect">
              <a:avLst/>
            </a:prstGeom>
            <a:blipFill dpi="0" rotWithShape="1">
              <a:blip r:embed="rId3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5" name="object 45"/>
            <p:cNvSpPr>
              <a:spLocks noChangeArrowheads="1"/>
            </p:cNvSpPr>
            <p:nvPr/>
          </p:nvSpPr>
          <p:spPr bwMode="auto">
            <a:xfrm>
              <a:off x="7793352" y="2522167"/>
              <a:ext cx="263097" cy="262626"/>
            </a:xfrm>
            <a:prstGeom prst="rect">
              <a:avLst/>
            </a:prstGeom>
            <a:blipFill dpi="0" rotWithShape="1">
              <a:blip r:embed="rId3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6" name="object 46"/>
            <p:cNvSpPr>
              <a:spLocks noChangeArrowheads="1"/>
            </p:cNvSpPr>
            <p:nvPr/>
          </p:nvSpPr>
          <p:spPr bwMode="auto">
            <a:xfrm>
              <a:off x="8089337" y="2522167"/>
              <a:ext cx="263097" cy="262626"/>
            </a:xfrm>
            <a:prstGeom prst="rect">
              <a:avLst/>
            </a:prstGeom>
            <a:blipFill dpi="0" rotWithShape="1">
              <a:blip r:embed="rId3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7" name="object 47"/>
            <p:cNvSpPr>
              <a:spLocks noChangeArrowheads="1"/>
            </p:cNvSpPr>
            <p:nvPr/>
          </p:nvSpPr>
          <p:spPr bwMode="auto">
            <a:xfrm>
              <a:off x="8385322" y="2522167"/>
              <a:ext cx="263097" cy="262626"/>
            </a:xfrm>
            <a:prstGeom prst="rect">
              <a:avLst/>
            </a:prstGeom>
            <a:blipFill dpi="0" rotWithShape="1">
              <a:blip r:embed="rId3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8" name="object 48"/>
            <p:cNvSpPr>
              <a:spLocks noChangeArrowheads="1"/>
            </p:cNvSpPr>
            <p:nvPr/>
          </p:nvSpPr>
          <p:spPr bwMode="auto">
            <a:xfrm>
              <a:off x="8681307" y="2522167"/>
              <a:ext cx="263097" cy="262626"/>
            </a:xfrm>
            <a:prstGeom prst="rect">
              <a:avLst/>
            </a:prstGeom>
            <a:blipFill dpi="0" rotWithShape="1">
              <a:blip r:embed="rId3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79" name="object 49"/>
            <p:cNvSpPr>
              <a:spLocks noChangeArrowheads="1"/>
            </p:cNvSpPr>
            <p:nvPr/>
          </p:nvSpPr>
          <p:spPr bwMode="auto">
            <a:xfrm>
              <a:off x="8977292" y="2522167"/>
              <a:ext cx="263097" cy="262626"/>
            </a:xfrm>
            <a:prstGeom prst="rect">
              <a:avLst/>
            </a:prstGeom>
            <a:blipFill dpi="0" rotWithShape="1">
              <a:blip r:embed="rId3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0" name="object 50"/>
            <p:cNvSpPr>
              <a:spLocks noChangeArrowheads="1"/>
            </p:cNvSpPr>
            <p:nvPr/>
          </p:nvSpPr>
          <p:spPr bwMode="auto">
            <a:xfrm>
              <a:off x="9273277" y="2522167"/>
              <a:ext cx="263097" cy="262626"/>
            </a:xfrm>
            <a:prstGeom prst="rect">
              <a:avLst/>
            </a:prstGeom>
            <a:blipFill dpi="0" rotWithShape="1">
              <a:blip r:embed="rId3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1" name="object 51"/>
            <p:cNvSpPr>
              <a:spLocks noChangeArrowheads="1"/>
            </p:cNvSpPr>
            <p:nvPr/>
          </p:nvSpPr>
          <p:spPr bwMode="auto">
            <a:xfrm>
              <a:off x="9569262" y="2522167"/>
              <a:ext cx="263097" cy="262626"/>
            </a:xfrm>
            <a:prstGeom prst="rect">
              <a:avLst/>
            </a:prstGeom>
            <a:blipFill dpi="0" rotWithShape="1">
              <a:blip r:embed="rId3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2" name="object 52"/>
            <p:cNvSpPr>
              <a:spLocks noChangeArrowheads="1"/>
            </p:cNvSpPr>
            <p:nvPr/>
          </p:nvSpPr>
          <p:spPr bwMode="auto">
            <a:xfrm>
              <a:off x="9865246" y="2522167"/>
              <a:ext cx="263097" cy="262626"/>
            </a:xfrm>
            <a:prstGeom prst="rect">
              <a:avLst/>
            </a:prstGeom>
            <a:blipFill dpi="0" rotWithShape="1">
              <a:blip r:embed="rId3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3" name="object 53"/>
            <p:cNvSpPr>
              <a:spLocks noChangeArrowheads="1"/>
            </p:cNvSpPr>
            <p:nvPr/>
          </p:nvSpPr>
          <p:spPr bwMode="auto">
            <a:xfrm>
              <a:off x="10161231" y="2522167"/>
              <a:ext cx="263097" cy="262626"/>
            </a:xfrm>
            <a:prstGeom prst="rect">
              <a:avLst/>
            </a:prstGeom>
            <a:blipFill dpi="0" rotWithShape="1">
              <a:blip r:embed="rId4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4" name="object 54"/>
            <p:cNvSpPr>
              <a:spLocks noChangeArrowheads="1"/>
            </p:cNvSpPr>
            <p:nvPr/>
          </p:nvSpPr>
          <p:spPr bwMode="auto">
            <a:xfrm>
              <a:off x="10457216" y="2522167"/>
              <a:ext cx="263097" cy="262626"/>
            </a:xfrm>
            <a:prstGeom prst="rect">
              <a:avLst/>
            </a:prstGeom>
            <a:blipFill dpi="0" rotWithShape="1">
              <a:blip r:embed="rId4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5" name="object 55"/>
            <p:cNvSpPr>
              <a:spLocks noChangeArrowheads="1"/>
            </p:cNvSpPr>
            <p:nvPr/>
          </p:nvSpPr>
          <p:spPr bwMode="auto">
            <a:xfrm>
              <a:off x="7793352" y="2817621"/>
              <a:ext cx="263097" cy="262626"/>
            </a:xfrm>
            <a:prstGeom prst="rect">
              <a:avLst/>
            </a:prstGeom>
            <a:blipFill dpi="0" rotWithShape="1">
              <a:blip r:embed="rId4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6" name="object 56"/>
            <p:cNvSpPr>
              <a:spLocks noChangeArrowheads="1"/>
            </p:cNvSpPr>
            <p:nvPr/>
          </p:nvSpPr>
          <p:spPr bwMode="auto">
            <a:xfrm>
              <a:off x="8089337" y="2817621"/>
              <a:ext cx="263097" cy="262626"/>
            </a:xfrm>
            <a:prstGeom prst="rect">
              <a:avLst/>
            </a:prstGeom>
            <a:blipFill dpi="0" rotWithShape="1">
              <a:blip r:embed="rId4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7" name="object 57"/>
            <p:cNvSpPr>
              <a:spLocks noChangeArrowheads="1"/>
            </p:cNvSpPr>
            <p:nvPr/>
          </p:nvSpPr>
          <p:spPr bwMode="auto">
            <a:xfrm>
              <a:off x="8385322" y="2817621"/>
              <a:ext cx="263097" cy="262626"/>
            </a:xfrm>
            <a:prstGeom prst="rect">
              <a:avLst/>
            </a:prstGeom>
            <a:blipFill dpi="0" rotWithShape="1">
              <a:blip r:embed="rId4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8" name="object 58"/>
            <p:cNvSpPr>
              <a:spLocks noChangeArrowheads="1"/>
            </p:cNvSpPr>
            <p:nvPr/>
          </p:nvSpPr>
          <p:spPr bwMode="auto">
            <a:xfrm>
              <a:off x="8681307" y="2817621"/>
              <a:ext cx="263097" cy="262626"/>
            </a:xfrm>
            <a:prstGeom prst="rect">
              <a:avLst/>
            </a:prstGeom>
            <a:blipFill dpi="0" rotWithShape="1">
              <a:blip r:embed="rId4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89" name="object 59"/>
            <p:cNvSpPr>
              <a:spLocks noChangeArrowheads="1"/>
            </p:cNvSpPr>
            <p:nvPr/>
          </p:nvSpPr>
          <p:spPr bwMode="auto">
            <a:xfrm>
              <a:off x="8977292" y="2817621"/>
              <a:ext cx="263097" cy="262626"/>
            </a:xfrm>
            <a:prstGeom prst="rect">
              <a:avLst/>
            </a:prstGeom>
            <a:blipFill dpi="0" rotWithShape="1">
              <a:blip r:embed="rId4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0" name="object 60"/>
            <p:cNvSpPr>
              <a:spLocks noChangeArrowheads="1"/>
            </p:cNvSpPr>
            <p:nvPr/>
          </p:nvSpPr>
          <p:spPr bwMode="auto">
            <a:xfrm>
              <a:off x="9273277" y="2817621"/>
              <a:ext cx="263097" cy="262626"/>
            </a:xfrm>
            <a:prstGeom prst="rect">
              <a:avLst/>
            </a:prstGeom>
            <a:blipFill dpi="0" rotWithShape="1">
              <a:blip r:embed="rId4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1" name="object 61"/>
            <p:cNvSpPr>
              <a:spLocks noChangeArrowheads="1"/>
            </p:cNvSpPr>
            <p:nvPr/>
          </p:nvSpPr>
          <p:spPr bwMode="auto">
            <a:xfrm>
              <a:off x="9569262" y="2817621"/>
              <a:ext cx="263097" cy="262626"/>
            </a:xfrm>
            <a:prstGeom prst="rect">
              <a:avLst/>
            </a:prstGeom>
            <a:blipFill dpi="0" rotWithShape="1">
              <a:blip r:embed="rId4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2" name="object 62"/>
            <p:cNvSpPr>
              <a:spLocks noChangeArrowheads="1"/>
            </p:cNvSpPr>
            <p:nvPr/>
          </p:nvSpPr>
          <p:spPr bwMode="auto">
            <a:xfrm>
              <a:off x="9865246" y="2817621"/>
              <a:ext cx="263097" cy="262626"/>
            </a:xfrm>
            <a:prstGeom prst="rect">
              <a:avLst/>
            </a:prstGeom>
            <a:blipFill dpi="0" rotWithShape="1">
              <a:blip r:embed="rId4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3" name="object 63"/>
            <p:cNvSpPr>
              <a:spLocks noChangeArrowheads="1"/>
            </p:cNvSpPr>
            <p:nvPr/>
          </p:nvSpPr>
          <p:spPr bwMode="auto">
            <a:xfrm>
              <a:off x="10161231" y="2817621"/>
              <a:ext cx="263097" cy="262626"/>
            </a:xfrm>
            <a:prstGeom prst="rect">
              <a:avLst/>
            </a:prstGeom>
            <a:blipFill dpi="0" rotWithShape="1">
              <a:blip r:embed="rId5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4" name="object 64"/>
            <p:cNvSpPr>
              <a:spLocks noChangeArrowheads="1"/>
            </p:cNvSpPr>
            <p:nvPr/>
          </p:nvSpPr>
          <p:spPr bwMode="auto">
            <a:xfrm>
              <a:off x="10457216" y="2817621"/>
              <a:ext cx="263097" cy="262626"/>
            </a:xfrm>
            <a:prstGeom prst="rect">
              <a:avLst/>
            </a:prstGeom>
            <a:blipFill dpi="0" rotWithShape="1">
              <a:blip r:embed="rId5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5" name="object 65"/>
            <p:cNvSpPr>
              <a:spLocks noChangeArrowheads="1"/>
            </p:cNvSpPr>
            <p:nvPr/>
          </p:nvSpPr>
          <p:spPr bwMode="auto">
            <a:xfrm>
              <a:off x="7793352" y="3113076"/>
              <a:ext cx="263097" cy="262626"/>
            </a:xfrm>
            <a:prstGeom prst="rect">
              <a:avLst/>
            </a:prstGeom>
            <a:blipFill dpi="0" rotWithShape="1">
              <a:blip r:embed="rId5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6" name="object 66"/>
            <p:cNvSpPr>
              <a:spLocks noChangeArrowheads="1"/>
            </p:cNvSpPr>
            <p:nvPr/>
          </p:nvSpPr>
          <p:spPr bwMode="auto">
            <a:xfrm>
              <a:off x="8089337" y="3113076"/>
              <a:ext cx="263097" cy="262626"/>
            </a:xfrm>
            <a:prstGeom prst="rect">
              <a:avLst/>
            </a:prstGeom>
            <a:blipFill dpi="0" rotWithShape="1">
              <a:blip r:embed="rId5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7" name="object 67"/>
            <p:cNvSpPr>
              <a:spLocks noChangeArrowheads="1"/>
            </p:cNvSpPr>
            <p:nvPr/>
          </p:nvSpPr>
          <p:spPr bwMode="auto">
            <a:xfrm>
              <a:off x="8385322" y="3113076"/>
              <a:ext cx="263097" cy="262626"/>
            </a:xfrm>
            <a:prstGeom prst="rect">
              <a:avLst/>
            </a:prstGeom>
            <a:blipFill dpi="0" rotWithShape="1">
              <a:blip r:embed="rId5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8" name="object 68"/>
            <p:cNvSpPr>
              <a:spLocks noChangeArrowheads="1"/>
            </p:cNvSpPr>
            <p:nvPr/>
          </p:nvSpPr>
          <p:spPr bwMode="auto">
            <a:xfrm>
              <a:off x="8681307" y="3113076"/>
              <a:ext cx="263097" cy="262626"/>
            </a:xfrm>
            <a:prstGeom prst="rect">
              <a:avLst/>
            </a:prstGeom>
            <a:blipFill dpi="0" rotWithShape="1">
              <a:blip r:embed="rId5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99" name="object 69"/>
            <p:cNvSpPr>
              <a:spLocks noChangeArrowheads="1"/>
            </p:cNvSpPr>
            <p:nvPr/>
          </p:nvSpPr>
          <p:spPr bwMode="auto">
            <a:xfrm>
              <a:off x="8977292" y="3113076"/>
              <a:ext cx="263097" cy="262626"/>
            </a:xfrm>
            <a:prstGeom prst="rect">
              <a:avLst/>
            </a:prstGeom>
            <a:blipFill dpi="0" rotWithShape="1">
              <a:blip r:embed="rId5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0" name="object 70"/>
            <p:cNvSpPr>
              <a:spLocks noChangeArrowheads="1"/>
            </p:cNvSpPr>
            <p:nvPr/>
          </p:nvSpPr>
          <p:spPr bwMode="auto">
            <a:xfrm>
              <a:off x="9273277" y="3113076"/>
              <a:ext cx="263097" cy="262626"/>
            </a:xfrm>
            <a:prstGeom prst="rect">
              <a:avLst/>
            </a:prstGeom>
            <a:blipFill dpi="0" rotWithShape="1">
              <a:blip r:embed="rId5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1" name="object 71"/>
            <p:cNvSpPr>
              <a:spLocks noChangeArrowheads="1"/>
            </p:cNvSpPr>
            <p:nvPr/>
          </p:nvSpPr>
          <p:spPr bwMode="auto">
            <a:xfrm>
              <a:off x="9569262" y="3113076"/>
              <a:ext cx="263097" cy="262626"/>
            </a:xfrm>
            <a:prstGeom prst="rect">
              <a:avLst/>
            </a:prstGeom>
            <a:blipFill dpi="0" rotWithShape="1">
              <a:blip r:embed="rId5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2" name="object 72"/>
            <p:cNvSpPr>
              <a:spLocks noChangeArrowheads="1"/>
            </p:cNvSpPr>
            <p:nvPr/>
          </p:nvSpPr>
          <p:spPr bwMode="auto">
            <a:xfrm>
              <a:off x="9865246" y="3113076"/>
              <a:ext cx="263097" cy="262626"/>
            </a:xfrm>
            <a:prstGeom prst="rect">
              <a:avLst/>
            </a:prstGeom>
            <a:blipFill dpi="0" rotWithShape="1">
              <a:blip r:embed="rId5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3" name="object 73"/>
            <p:cNvSpPr>
              <a:spLocks noChangeArrowheads="1"/>
            </p:cNvSpPr>
            <p:nvPr/>
          </p:nvSpPr>
          <p:spPr bwMode="auto">
            <a:xfrm>
              <a:off x="10161231" y="3113076"/>
              <a:ext cx="263097" cy="262626"/>
            </a:xfrm>
            <a:prstGeom prst="rect">
              <a:avLst/>
            </a:prstGeom>
            <a:blipFill dpi="0" rotWithShape="1">
              <a:blip r:embed="rId6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4" name="object 74"/>
            <p:cNvSpPr>
              <a:spLocks noChangeArrowheads="1"/>
            </p:cNvSpPr>
            <p:nvPr/>
          </p:nvSpPr>
          <p:spPr bwMode="auto">
            <a:xfrm>
              <a:off x="10457216" y="3113076"/>
              <a:ext cx="263097" cy="262626"/>
            </a:xfrm>
            <a:prstGeom prst="rect">
              <a:avLst/>
            </a:prstGeom>
            <a:blipFill dpi="0" rotWithShape="1">
              <a:blip r:embed="rId6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5" name="object 75"/>
            <p:cNvSpPr>
              <a:spLocks noChangeArrowheads="1"/>
            </p:cNvSpPr>
            <p:nvPr/>
          </p:nvSpPr>
          <p:spPr bwMode="auto">
            <a:xfrm>
              <a:off x="7793352" y="3408519"/>
              <a:ext cx="263097" cy="262615"/>
            </a:xfrm>
            <a:prstGeom prst="rect">
              <a:avLst/>
            </a:prstGeom>
            <a:blipFill dpi="0" rotWithShape="1">
              <a:blip r:embed="rId6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6" name="object 76"/>
            <p:cNvSpPr>
              <a:spLocks noChangeArrowheads="1"/>
            </p:cNvSpPr>
            <p:nvPr/>
          </p:nvSpPr>
          <p:spPr bwMode="auto">
            <a:xfrm>
              <a:off x="8089337" y="3408519"/>
              <a:ext cx="263097" cy="262615"/>
            </a:xfrm>
            <a:prstGeom prst="rect">
              <a:avLst/>
            </a:prstGeom>
            <a:blipFill dpi="0" rotWithShape="1">
              <a:blip r:embed="rId6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7" name="object 77"/>
            <p:cNvSpPr>
              <a:spLocks noChangeArrowheads="1"/>
            </p:cNvSpPr>
            <p:nvPr/>
          </p:nvSpPr>
          <p:spPr bwMode="auto">
            <a:xfrm>
              <a:off x="8385322" y="3408519"/>
              <a:ext cx="263097" cy="262615"/>
            </a:xfrm>
            <a:prstGeom prst="rect">
              <a:avLst/>
            </a:prstGeom>
            <a:blipFill dpi="0" rotWithShape="1">
              <a:blip r:embed="rId6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8" name="object 78"/>
            <p:cNvSpPr>
              <a:spLocks noChangeArrowheads="1"/>
            </p:cNvSpPr>
            <p:nvPr/>
          </p:nvSpPr>
          <p:spPr bwMode="auto">
            <a:xfrm>
              <a:off x="8681307" y="3408519"/>
              <a:ext cx="263097" cy="262615"/>
            </a:xfrm>
            <a:prstGeom prst="rect">
              <a:avLst/>
            </a:prstGeom>
            <a:blipFill dpi="0" rotWithShape="1">
              <a:blip r:embed="rId6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09" name="object 79"/>
            <p:cNvSpPr>
              <a:spLocks noChangeArrowheads="1"/>
            </p:cNvSpPr>
            <p:nvPr/>
          </p:nvSpPr>
          <p:spPr bwMode="auto">
            <a:xfrm>
              <a:off x="8977292" y="3408519"/>
              <a:ext cx="263097" cy="262615"/>
            </a:xfrm>
            <a:prstGeom prst="rect">
              <a:avLst/>
            </a:prstGeom>
            <a:blipFill dpi="0" rotWithShape="1">
              <a:blip r:embed="rId6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0" name="object 80"/>
            <p:cNvSpPr>
              <a:spLocks noChangeArrowheads="1"/>
            </p:cNvSpPr>
            <p:nvPr/>
          </p:nvSpPr>
          <p:spPr bwMode="auto">
            <a:xfrm>
              <a:off x="9273277" y="3408519"/>
              <a:ext cx="263097" cy="262615"/>
            </a:xfrm>
            <a:prstGeom prst="rect">
              <a:avLst/>
            </a:prstGeom>
            <a:blipFill dpi="0" rotWithShape="1">
              <a:blip r:embed="rId6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1" name="object 81"/>
            <p:cNvSpPr>
              <a:spLocks noChangeArrowheads="1"/>
            </p:cNvSpPr>
            <p:nvPr/>
          </p:nvSpPr>
          <p:spPr bwMode="auto">
            <a:xfrm>
              <a:off x="9569262" y="3408519"/>
              <a:ext cx="263097" cy="262615"/>
            </a:xfrm>
            <a:prstGeom prst="rect">
              <a:avLst/>
            </a:prstGeom>
            <a:blipFill dpi="0" rotWithShape="1">
              <a:blip r:embed="rId6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2" name="object 82"/>
            <p:cNvSpPr>
              <a:spLocks noChangeArrowheads="1"/>
            </p:cNvSpPr>
            <p:nvPr/>
          </p:nvSpPr>
          <p:spPr bwMode="auto">
            <a:xfrm>
              <a:off x="9865246" y="3408519"/>
              <a:ext cx="263097" cy="262615"/>
            </a:xfrm>
            <a:prstGeom prst="rect">
              <a:avLst/>
            </a:prstGeom>
            <a:blipFill dpi="0" rotWithShape="1">
              <a:blip r:embed="rId6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3" name="object 83"/>
            <p:cNvSpPr>
              <a:spLocks noChangeArrowheads="1"/>
            </p:cNvSpPr>
            <p:nvPr/>
          </p:nvSpPr>
          <p:spPr bwMode="auto">
            <a:xfrm>
              <a:off x="10161231" y="3408519"/>
              <a:ext cx="263097" cy="262615"/>
            </a:xfrm>
            <a:prstGeom prst="rect">
              <a:avLst/>
            </a:prstGeom>
            <a:blipFill dpi="0" rotWithShape="1">
              <a:blip r:embed="rId7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4" name="object 84"/>
            <p:cNvSpPr>
              <a:spLocks noChangeArrowheads="1"/>
            </p:cNvSpPr>
            <p:nvPr/>
          </p:nvSpPr>
          <p:spPr bwMode="auto">
            <a:xfrm>
              <a:off x="10457216" y="3408519"/>
              <a:ext cx="263097" cy="262615"/>
            </a:xfrm>
            <a:prstGeom prst="rect">
              <a:avLst/>
            </a:prstGeom>
            <a:blipFill dpi="0" rotWithShape="1">
              <a:blip r:embed="rId7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5" name="object 85"/>
            <p:cNvSpPr>
              <a:spLocks noChangeArrowheads="1"/>
            </p:cNvSpPr>
            <p:nvPr/>
          </p:nvSpPr>
          <p:spPr bwMode="auto">
            <a:xfrm>
              <a:off x="7793352" y="3703974"/>
              <a:ext cx="263097" cy="262615"/>
            </a:xfrm>
            <a:prstGeom prst="rect">
              <a:avLst/>
            </a:prstGeom>
            <a:blipFill dpi="0" rotWithShape="1">
              <a:blip r:embed="rId7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6" name="object 86"/>
            <p:cNvSpPr>
              <a:spLocks noChangeArrowheads="1"/>
            </p:cNvSpPr>
            <p:nvPr/>
          </p:nvSpPr>
          <p:spPr bwMode="auto">
            <a:xfrm>
              <a:off x="8089337" y="3703974"/>
              <a:ext cx="263097" cy="262615"/>
            </a:xfrm>
            <a:prstGeom prst="rect">
              <a:avLst/>
            </a:prstGeom>
            <a:blipFill dpi="0" rotWithShape="1">
              <a:blip r:embed="rId7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7" name="object 87"/>
            <p:cNvSpPr>
              <a:spLocks noChangeArrowheads="1"/>
            </p:cNvSpPr>
            <p:nvPr/>
          </p:nvSpPr>
          <p:spPr bwMode="auto">
            <a:xfrm>
              <a:off x="8385322" y="3703974"/>
              <a:ext cx="263097" cy="262615"/>
            </a:xfrm>
            <a:prstGeom prst="rect">
              <a:avLst/>
            </a:prstGeom>
            <a:blipFill dpi="0" rotWithShape="1">
              <a:blip r:embed="rId7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8" name="object 88"/>
            <p:cNvSpPr>
              <a:spLocks noChangeArrowheads="1"/>
            </p:cNvSpPr>
            <p:nvPr/>
          </p:nvSpPr>
          <p:spPr bwMode="auto">
            <a:xfrm>
              <a:off x="8681307" y="3703974"/>
              <a:ext cx="263097" cy="262615"/>
            </a:xfrm>
            <a:prstGeom prst="rect">
              <a:avLst/>
            </a:prstGeom>
            <a:blipFill dpi="0" rotWithShape="1">
              <a:blip r:embed="rId7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19" name="object 89"/>
            <p:cNvSpPr>
              <a:spLocks noChangeArrowheads="1"/>
            </p:cNvSpPr>
            <p:nvPr/>
          </p:nvSpPr>
          <p:spPr bwMode="auto">
            <a:xfrm>
              <a:off x="8977292" y="3703974"/>
              <a:ext cx="263097" cy="262615"/>
            </a:xfrm>
            <a:prstGeom prst="rect">
              <a:avLst/>
            </a:prstGeom>
            <a:blipFill dpi="0" rotWithShape="1">
              <a:blip r:embed="rId7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20" name="object 90"/>
            <p:cNvSpPr>
              <a:spLocks noChangeArrowheads="1"/>
            </p:cNvSpPr>
            <p:nvPr/>
          </p:nvSpPr>
          <p:spPr bwMode="auto">
            <a:xfrm>
              <a:off x="9273277" y="3703974"/>
              <a:ext cx="263097" cy="262615"/>
            </a:xfrm>
            <a:prstGeom prst="rect">
              <a:avLst/>
            </a:prstGeom>
            <a:blipFill dpi="0" rotWithShape="1">
              <a:blip r:embed="rId7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21" name="object 91"/>
            <p:cNvSpPr>
              <a:spLocks noChangeArrowheads="1"/>
            </p:cNvSpPr>
            <p:nvPr/>
          </p:nvSpPr>
          <p:spPr bwMode="auto">
            <a:xfrm>
              <a:off x="9569262" y="3703974"/>
              <a:ext cx="263097" cy="262615"/>
            </a:xfrm>
            <a:prstGeom prst="rect">
              <a:avLst/>
            </a:prstGeom>
            <a:blipFill dpi="0" rotWithShape="1">
              <a:blip r:embed="rId7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22" name="object 92"/>
            <p:cNvSpPr>
              <a:spLocks noChangeArrowheads="1"/>
            </p:cNvSpPr>
            <p:nvPr/>
          </p:nvSpPr>
          <p:spPr bwMode="auto">
            <a:xfrm>
              <a:off x="9865246" y="3703974"/>
              <a:ext cx="263097" cy="262615"/>
            </a:xfrm>
            <a:prstGeom prst="rect">
              <a:avLst/>
            </a:prstGeom>
            <a:blipFill dpi="0" rotWithShape="1">
              <a:blip r:embed="rId7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23" name="object 93"/>
            <p:cNvSpPr>
              <a:spLocks noChangeArrowheads="1"/>
            </p:cNvSpPr>
            <p:nvPr/>
          </p:nvSpPr>
          <p:spPr bwMode="auto">
            <a:xfrm>
              <a:off x="10161231" y="3703974"/>
              <a:ext cx="263097" cy="262615"/>
            </a:xfrm>
            <a:prstGeom prst="rect">
              <a:avLst/>
            </a:prstGeom>
            <a:blipFill dpi="0" rotWithShape="1">
              <a:blip r:embed="rId8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24" name="object 94"/>
            <p:cNvSpPr>
              <a:spLocks noChangeArrowheads="1"/>
            </p:cNvSpPr>
            <p:nvPr/>
          </p:nvSpPr>
          <p:spPr bwMode="auto">
            <a:xfrm>
              <a:off x="10457216" y="3703974"/>
              <a:ext cx="263097" cy="262615"/>
            </a:xfrm>
            <a:prstGeom prst="rect">
              <a:avLst/>
            </a:prstGeom>
            <a:blipFill dpi="0" rotWithShape="1">
              <a:blip r:embed="rId8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25" name="object 95"/>
            <p:cNvSpPr>
              <a:spLocks noChangeArrowheads="1"/>
            </p:cNvSpPr>
            <p:nvPr/>
          </p:nvSpPr>
          <p:spPr bwMode="auto">
            <a:xfrm>
              <a:off x="7793352" y="3999428"/>
              <a:ext cx="263097" cy="262615"/>
            </a:xfrm>
            <a:prstGeom prst="rect">
              <a:avLst/>
            </a:prstGeom>
            <a:blipFill dpi="0" rotWithShape="1">
              <a:blip r:embed="rId8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26" name="object 96"/>
            <p:cNvSpPr>
              <a:spLocks noChangeArrowheads="1"/>
            </p:cNvSpPr>
            <p:nvPr/>
          </p:nvSpPr>
          <p:spPr bwMode="auto">
            <a:xfrm>
              <a:off x="8089337" y="3999428"/>
              <a:ext cx="263097" cy="262615"/>
            </a:xfrm>
            <a:prstGeom prst="rect">
              <a:avLst/>
            </a:prstGeom>
            <a:blipFill dpi="0" rotWithShape="1">
              <a:blip r:embed="rId8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27" name="object 97"/>
            <p:cNvSpPr>
              <a:spLocks noChangeArrowheads="1"/>
            </p:cNvSpPr>
            <p:nvPr/>
          </p:nvSpPr>
          <p:spPr bwMode="auto">
            <a:xfrm>
              <a:off x="8385322" y="3999428"/>
              <a:ext cx="263097" cy="262615"/>
            </a:xfrm>
            <a:prstGeom prst="rect">
              <a:avLst/>
            </a:prstGeom>
            <a:blipFill dpi="0" rotWithShape="1">
              <a:blip r:embed="rId8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28" name="object 98"/>
            <p:cNvSpPr>
              <a:spLocks noChangeArrowheads="1"/>
            </p:cNvSpPr>
            <p:nvPr/>
          </p:nvSpPr>
          <p:spPr bwMode="auto">
            <a:xfrm>
              <a:off x="8681307" y="3999428"/>
              <a:ext cx="263097" cy="262615"/>
            </a:xfrm>
            <a:prstGeom prst="rect">
              <a:avLst/>
            </a:prstGeom>
            <a:blipFill dpi="0" rotWithShape="1">
              <a:blip r:embed="rId8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29" name="object 99"/>
            <p:cNvSpPr>
              <a:spLocks noChangeArrowheads="1"/>
            </p:cNvSpPr>
            <p:nvPr/>
          </p:nvSpPr>
          <p:spPr bwMode="auto">
            <a:xfrm>
              <a:off x="8977292" y="3999428"/>
              <a:ext cx="263097" cy="262615"/>
            </a:xfrm>
            <a:prstGeom prst="rect">
              <a:avLst/>
            </a:prstGeom>
            <a:blipFill dpi="0" rotWithShape="1">
              <a:blip r:embed="rId8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30" name="object 100"/>
            <p:cNvSpPr>
              <a:spLocks noChangeArrowheads="1"/>
            </p:cNvSpPr>
            <p:nvPr/>
          </p:nvSpPr>
          <p:spPr bwMode="auto">
            <a:xfrm>
              <a:off x="9273277" y="3999428"/>
              <a:ext cx="263097" cy="262615"/>
            </a:xfrm>
            <a:prstGeom prst="rect">
              <a:avLst/>
            </a:prstGeom>
            <a:blipFill dpi="0" rotWithShape="1">
              <a:blip r:embed="rId8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31" name="object 101"/>
            <p:cNvSpPr>
              <a:spLocks noChangeArrowheads="1"/>
            </p:cNvSpPr>
            <p:nvPr/>
          </p:nvSpPr>
          <p:spPr bwMode="auto">
            <a:xfrm>
              <a:off x="9569262" y="3999428"/>
              <a:ext cx="263097" cy="262615"/>
            </a:xfrm>
            <a:prstGeom prst="rect">
              <a:avLst/>
            </a:prstGeom>
            <a:blipFill dpi="0" rotWithShape="1">
              <a:blip r:embed="rId8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32" name="object 102"/>
            <p:cNvSpPr>
              <a:spLocks noChangeArrowheads="1"/>
            </p:cNvSpPr>
            <p:nvPr/>
          </p:nvSpPr>
          <p:spPr bwMode="auto">
            <a:xfrm>
              <a:off x="9865246" y="3999428"/>
              <a:ext cx="263097" cy="262615"/>
            </a:xfrm>
            <a:prstGeom prst="rect">
              <a:avLst/>
            </a:prstGeom>
            <a:blipFill dpi="0" rotWithShape="1">
              <a:blip r:embed="rId8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33" name="object 103"/>
            <p:cNvSpPr>
              <a:spLocks noChangeArrowheads="1"/>
            </p:cNvSpPr>
            <p:nvPr/>
          </p:nvSpPr>
          <p:spPr bwMode="auto">
            <a:xfrm>
              <a:off x="10161231" y="3999428"/>
              <a:ext cx="263097" cy="262615"/>
            </a:xfrm>
            <a:prstGeom prst="rect">
              <a:avLst/>
            </a:prstGeom>
            <a:blipFill dpi="0" rotWithShape="1">
              <a:blip r:embed="rId9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34" name="object 104"/>
            <p:cNvSpPr>
              <a:spLocks noChangeArrowheads="1"/>
            </p:cNvSpPr>
            <p:nvPr/>
          </p:nvSpPr>
          <p:spPr bwMode="auto">
            <a:xfrm>
              <a:off x="10457216" y="3999428"/>
              <a:ext cx="263097" cy="262615"/>
            </a:xfrm>
            <a:prstGeom prst="rect">
              <a:avLst/>
            </a:prstGeom>
            <a:blipFill dpi="0" rotWithShape="1">
              <a:blip r:embed="rId9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35" name="object 105"/>
            <p:cNvSpPr>
              <a:spLocks noChangeArrowheads="1"/>
            </p:cNvSpPr>
            <p:nvPr/>
          </p:nvSpPr>
          <p:spPr bwMode="auto">
            <a:xfrm>
              <a:off x="7793352" y="4294883"/>
              <a:ext cx="263097" cy="262615"/>
            </a:xfrm>
            <a:prstGeom prst="rect">
              <a:avLst/>
            </a:prstGeom>
            <a:blipFill dpi="0" rotWithShape="1">
              <a:blip r:embed="rId9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36" name="object 106"/>
            <p:cNvSpPr>
              <a:spLocks noChangeArrowheads="1"/>
            </p:cNvSpPr>
            <p:nvPr/>
          </p:nvSpPr>
          <p:spPr bwMode="auto">
            <a:xfrm>
              <a:off x="8089337" y="4294883"/>
              <a:ext cx="263097" cy="262615"/>
            </a:xfrm>
            <a:prstGeom prst="rect">
              <a:avLst/>
            </a:prstGeom>
            <a:blipFill dpi="0" rotWithShape="1">
              <a:blip r:embed="rId9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37" name="object 107"/>
            <p:cNvSpPr>
              <a:spLocks noChangeArrowheads="1"/>
            </p:cNvSpPr>
            <p:nvPr/>
          </p:nvSpPr>
          <p:spPr bwMode="auto">
            <a:xfrm>
              <a:off x="8385322" y="4294883"/>
              <a:ext cx="263097" cy="262615"/>
            </a:xfrm>
            <a:prstGeom prst="rect">
              <a:avLst/>
            </a:prstGeom>
            <a:blipFill dpi="0" rotWithShape="1">
              <a:blip r:embed="rId9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38" name="object 108"/>
            <p:cNvSpPr>
              <a:spLocks noChangeArrowheads="1"/>
            </p:cNvSpPr>
            <p:nvPr/>
          </p:nvSpPr>
          <p:spPr bwMode="auto">
            <a:xfrm>
              <a:off x="8681307" y="4294883"/>
              <a:ext cx="263097" cy="262615"/>
            </a:xfrm>
            <a:prstGeom prst="rect">
              <a:avLst/>
            </a:prstGeom>
            <a:blipFill dpi="0" rotWithShape="1">
              <a:blip r:embed="rId9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39" name="object 109"/>
            <p:cNvSpPr>
              <a:spLocks noChangeArrowheads="1"/>
            </p:cNvSpPr>
            <p:nvPr/>
          </p:nvSpPr>
          <p:spPr bwMode="auto">
            <a:xfrm>
              <a:off x="8977292" y="4294883"/>
              <a:ext cx="263097" cy="262615"/>
            </a:xfrm>
            <a:prstGeom prst="rect">
              <a:avLst/>
            </a:prstGeom>
            <a:blipFill dpi="0" rotWithShape="1">
              <a:blip r:embed="rId9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40" name="object 110"/>
            <p:cNvSpPr>
              <a:spLocks noChangeArrowheads="1"/>
            </p:cNvSpPr>
            <p:nvPr/>
          </p:nvSpPr>
          <p:spPr bwMode="auto">
            <a:xfrm>
              <a:off x="9273277" y="4294883"/>
              <a:ext cx="263097" cy="262615"/>
            </a:xfrm>
            <a:prstGeom prst="rect">
              <a:avLst/>
            </a:prstGeom>
            <a:blipFill dpi="0" rotWithShape="1">
              <a:blip r:embed="rId9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41" name="object 111"/>
            <p:cNvSpPr>
              <a:spLocks noChangeArrowheads="1"/>
            </p:cNvSpPr>
            <p:nvPr/>
          </p:nvSpPr>
          <p:spPr bwMode="auto">
            <a:xfrm>
              <a:off x="9569262" y="4294883"/>
              <a:ext cx="263097" cy="262615"/>
            </a:xfrm>
            <a:prstGeom prst="rect">
              <a:avLst/>
            </a:prstGeom>
            <a:blipFill dpi="0" rotWithShape="1">
              <a:blip r:embed="rId9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42" name="object 112"/>
            <p:cNvSpPr>
              <a:spLocks noChangeArrowheads="1"/>
            </p:cNvSpPr>
            <p:nvPr/>
          </p:nvSpPr>
          <p:spPr bwMode="auto">
            <a:xfrm>
              <a:off x="9865246" y="4294883"/>
              <a:ext cx="263097" cy="262615"/>
            </a:xfrm>
            <a:prstGeom prst="rect">
              <a:avLst/>
            </a:prstGeom>
            <a:blipFill dpi="0" rotWithShape="1">
              <a:blip r:embed="rId9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43" name="object 113"/>
            <p:cNvSpPr>
              <a:spLocks noChangeArrowheads="1"/>
            </p:cNvSpPr>
            <p:nvPr/>
          </p:nvSpPr>
          <p:spPr bwMode="auto">
            <a:xfrm>
              <a:off x="10161231" y="4294883"/>
              <a:ext cx="263097" cy="262615"/>
            </a:xfrm>
            <a:prstGeom prst="rect">
              <a:avLst/>
            </a:prstGeom>
            <a:blipFill dpi="0" rotWithShape="1">
              <a:blip r:embed="rId10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44" name="object 114"/>
            <p:cNvSpPr>
              <a:spLocks noChangeArrowheads="1"/>
            </p:cNvSpPr>
            <p:nvPr/>
          </p:nvSpPr>
          <p:spPr bwMode="auto">
            <a:xfrm>
              <a:off x="10457216" y="4294883"/>
              <a:ext cx="263097" cy="262615"/>
            </a:xfrm>
            <a:prstGeom prst="rect">
              <a:avLst/>
            </a:prstGeom>
            <a:blipFill dpi="0" rotWithShape="1">
              <a:blip r:embed="rId10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2534" name="TextBox 107"/>
          <p:cNvSpPr txBox="1">
            <a:spLocks noChangeArrowheads="1"/>
          </p:cNvSpPr>
          <p:nvPr/>
        </p:nvSpPr>
        <p:spPr bwMode="auto">
          <a:xfrm>
            <a:off x="4503738" y="1000125"/>
            <a:ext cx="83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airplane</a:t>
            </a:r>
          </a:p>
        </p:txBody>
      </p:sp>
      <p:sp>
        <p:nvSpPr>
          <p:cNvPr id="22535" name="TextBox 108"/>
          <p:cNvSpPr txBox="1">
            <a:spLocks noChangeArrowheads="1"/>
          </p:cNvSpPr>
          <p:nvPr/>
        </p:nvSpPr>
        <p:spPr bwMode="auto">
          <a:xfrm>
            <a:off x="4521200" y="1335088"/>
            <a:ext cx="1117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automobile</a:t>
            </a:r>
          </a:p>
        </p:txBody>
      </p:sp>
      <p:sp>
        <p:nvSpPr>
          <p:cNvPr id="22536" name="TextBox 109"/>
          <p:cNvSpPr txBox="1">
            <a:spLocks noChangeArrowheads="1"/>
          </p:cNvSpPr>
          <p:nvPr/>
        </p:nvSpPr>
        <p:spPr bwMode="auto">
          <a:xfrm>
            <a:off x="4503738" y="1612900"/>
            <a:ext cx="1117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bird</a:t>
            </a:r>
          </a:p>
        </p:txBody>
      </p:sp>
      <p:sp>
        <p:nvSpPr>
          <p:cNvPr id="22537" name="TextBox 110"/>
          <p:cNvSpPr txBox="1">
            <a:spLocks noChangeArrowheads="1"/>
          </p:cNvSpPr>
          <p:nvPr/>
        </p:nvSpPr>
        <p:spPr bwMode="auto">
          <a:xfrm>
            <a:off x="4521200" y="1890713"/>
            <a:ext cx="1117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cat</a:t>
            </a:r>
          </a:p>
        </p:txBody>
      </p:sp>
      <p:sp>
        <p:nvSpPr>
          <p:cNvPr id="22538" name="TextBox 111"/>
          <p:cNvSpPr txBox="1">
            <a:spLocks noChangeArrowheads="1"/>
          </p:cNvSpPr>
          <p:nvPr/>
        </p:nvSpPr>
        <p:spPr bwMode="auto">
          <a:xfrm>
            <a:off x="4541838" y="2168525"/>
            <a:ext cx="1117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/>
              <a:t>deer</a:t>
            </a:r>
            <a:endParaRPr lang="en-US" sz="1400" dirty="0"/>
          </a:p>
        </p:txBody>
      </p:sp>
      <p:sp>
        <p:nvSpPr>
          <p:cNvPr id="22539" name="TextBox 112"/>
          <p:cNvSpPr txBox="1">
            <a:spLocks noChangeArrowheads="1"/>
          </p:cNvSpPr>
          <p:nvPr/>
        </p:nvSpPr>
        <p:spPr bwMode="auto">
          <a:xfrm>
            <a:off x="4533900" y="2447925"/>
            <a:ext cx="11191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dog</a:t>
            </a:r>
          </a:p>
        </p:txBody>
      </p:sp>
      <p:sp>
        <p:nvSpPr>
          <p:cNvPr id="22540" name="TextBox 113"/>
          <p:cNvSpPr txBox="1">
            <a:spLocks noChangeArrowheads="1"/>
          </p:cNvSpPr>
          <p:nvPr/>
        </p:nvSpPr>
        <p:spPr bwMode="auto">
          <a:xfrm>
            <a:off x="4570413" y="2754313"/>
            <a:ext cx="1117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frog</a:t>
            </a:r>
          </a:p>
        </p:txBody>
      </p:sp>
      <p:sp>
        <p:nvSpPr>
          <p:cNvPr id="22541" name="TextBox 114"/>
          <p:cNvSpPr txBox="1">
            <a:spLocks noChangeArrowheads="1"/>
          </p:cNvSpPr>
          <p:nvPr/>
        </p:nvSpPr>
        <p:spPr bwMode="auto">
          <a:xfrm>
            <a:off x="4556125" y="3025775"/>
            <a:ext cx="1117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horse</a:t>
            </a:r>
          </a:p>
        </p:txBody>
      </p:sp>
      <p:sp>
        <p:nvSpPr>
          <p:cNvPr id="22542" name="TextBox 115"/>
          <p:cNvSpPr txBox="1">
            <a:spLocks noChangeArrowheads="1"/>
          </p:cNvSpPr>
          <p:nvPr/>
        </p:nvSpPr>
        <p:spPr bwMode="auto">
          <a:xfrm>
            <a:off x="4503738" y="3333750"/>
            <a:ext cx="1117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ship</a:t>
            </a:r>
          </a:p>
        </p:txBody>
      </p:sp>
      <p:sp>
        <p:nvSpPr>
          <p:cNvPr id="22543" name="TextBox 116"/>
          <p:cNvSpPr txBox="1">
            <a:spLocks noChangeArrowheads="1"/>
          </p:cNvSpPr>
          <p:nvPr/>
        </p:nvSpPr>
        <p:spPr bwMode="auto">
          <a:xfrm>
            <a:off x="4541838" y="3641725"/>
            <a:ext cx="1117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/>
              <a:t>truck</a:t>
            </a:r>
          </a:p>
        </p:txBody>
      </p:sp>
      <p:sp>
        <p:nvSpPr>
          <p:cNvPr id="22544" name="object 115"/>
          <p:cNvSpPr>
            <a:spLocks noChangeArrowheads="1"/>
          </p:cNvSpPr>
          <p:nvPr/>
        </p:nvSpPr>
        <p:spPr bwMode="auto">
          <a:xfrm>
            <a:off x="3627438" y="4343400"/>
            <a:ext cx="5303837" cy="1960563"/>
          </a:xfrm>
          <a:prstGeom prst="rect">
            <a:avLst/>
          </a:prstGeom>
          <a:blipFill dpi="0" rotWithShape="1">
            <a:blip r:embed="rId10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1. Giới thiệu về Học Máy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/>
          </a:p>
          <a:p>
            <a:pPr>
              <a:defRPr/>
            </a:pPr>
            <a:r>
              <a:rPr lang="vi-VN" dirty="0" smtClean="0"/>
              <a:t>Học</a:t>
            </a:r>
            <a:r>
              <a:rPr lang="en-US" dirty="0" smtClean="0"/>
              <a:t> </a:t>
            </a:r>
            <a:r>
              <a:rPr lang="vi-VN" dirty="0" smtClean="0"/>
              <a:t>máy</a:t>
            </a:r>
            <a:r>
              <a:rPr lang="vi-VN" dirty="0"/>
              <a:t>: </a:t>
            </a:r>
            <a:r>
              <a:rPr lang="vi-VN" dirty="0" smtClean="0"/>
              <a:t>cho</a:t>
            </a:r>
            <a:r>
              <a:rPr lang="en-US" dirty="0" smtClean="0"/>
              <a:t> </a:t>
            </a:r>
            <a:r>
              <a:rPr lang="vi-VN" dirty="0" smtClean="0"/>
              <a:t>phép</a:t>
            </a:r>
            <a:r>
              <a:rPr lang="en-US" dirty="0" smtClean="0"/>
              <a:t> </a:t>
            </a:r>
            <a:r>
              <a:rPr lang="vi-VN" dirty="0" smtClean="0"/>
              <a:t>chương</a:t>
            </a:r>
            <a:r>
              <a:rPr lang="en-US" dirty="0" smtClean="0"/>
              <a:t> </a:t>
            </a:r>
            <a:r>
              <a:rPr lang="vi-VN" dirty="0" smtClean="0"/>
              <a:t>trình</a:t>
            </a:r>
            <a:r>
              <a:rPr lang="en-US" dirty="0" smtClean="0"/>
              <a:t> </a:t>
            </a:r>
            <a:r>
              <a:rPr lang="vi-VN" dirty="0" smtClean="0"/>
              <a:t>có</a:t>
            </a:r>
            <a:r>
              <a:rPr lang="en-US" dirty="0" smtClean="0"/>
              <a:t> </a:t>
            </a:r>
            <a:r>
              <a:rPr lang="vi-VN" dirty="0" smtClean="0"/>
              <a:t>khả</a:t>
            </a:r>
            <a:r>
              <a:rPr lang="en-US" dirty="0" smtClean="0"/>
              <a:t> </a:t>
            </a:r>
            <a:r>
              <a:rPr lang="vi-VN" dirty="0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tự</a:t>
            </a:r>
            <a:r>
              <a:rPr lang="en-US" dirty="0" smtClean="0"/>
              <a:t> </a:t>
            </a:r>
            <a:r>
              <a:rPr lang="vi-VN" dirty="0" smtClean="0"/>
              <a:t>động</a:t>
            </a:r>
            <a:r>
              <a:rPr lang="vi-VN" dirty="0"/>
              <a:t>, </a:t>
            </a:r>
            <a:r>
              <a:rPr lang="vi-VN" dirty="0" smtClean="0"/>
              <a:t>tối</a:t>
            </a:r>
            <a:r>
              <a:rPr lang="en-US" dirty="0" smtClean="0"/>
              <a:t> </a:t>
            </a:r>
            <a:r>
              <a:rPr lang="vi-VN" dirty="0" smtClean="0"/>
              <a:t>ưu hóa</a:t>
            </a:r>
            <a:r>
              <a:rPr lang="en-US" dirty="0" smtClean="0"/>
              <a:t> </a:t>
            </a:r>
            <a:r>
              <a:rPr lang="vi-VN" dirty="0" smtClean="0"/>
              <a:t>dựa</a:t>
            </a:r>
            <a:r>
              <a:rPr lang="en-US" dirty="0" smtClean="0"/>
              <a:t> </a:t>
            </a:r>
            <a:r>
              <a:rPr lang="vi-VN" dirty="0" smtClean="0"/>
              <a:t>trên</a:t>
            </a:r>
            <a:r>
              <a:rPr lang="en-US" dirty="0" smtClean="0"/>
              <a:t> </a:t>
            </a:r>
            <a:r>
              <a:rPr lang="vi-VN" dirty="0" smtClean="0"/>
              <a:t>dữ</a:t>
            </a:r>
            <a:r>
              <a:rPr lang="en-US" dirty="0" smtClean="0"/>
              <a:t> </a:t>
            </a:r>
            <a:r>
              <a:rPr lang="vi-VN" dirty="0" smtClean="0"/>
              <a:t>liệu</a:t>
            </a:r>
            <a:r>
              <a:rPr lang="en-US" dirty="0" smtClean="0"/>
              <a:t> </a:t>
            </a:r>
            <a:r>
              <a:rPr lang="vi-VN" dirty="0" smtClean="0"/>
              <a:t>hoặc</a:t>
            </a:r>
            <a:r>
              <a:rPr lang="en-US" dirty="0" smtClean="0"/>
              <a:t> </a:t>
            </a:r>
            <a:r>
              <a:rPr lang="vi-VN" dirty="0" smtClean="0"/>
              <a:t>kinh</a:t>
            </a:r>
            <a:r>
              <a:rPr lang="en-US" dirty="0" smtClean="0"/>
              <a:t> </a:t>
            </a:r>
            <a:r>
              <a:rPr lang="vi-VN" dirty="0" smtClean="0"/>
              <a:t>nghiệm</a:t>
            </a:r>
            <a:r>
              <a:rPr lang="en-US" dirty="0" smtClean="0"/>
              <a:t> </a:t>
            </a:r>
            <a:r>
              <a:rPr lang="vi-VN" dirty="0" smtClean="0"/>
              <a:t>thay</a:t>
            </a:r>
            <a:r>
              <a:rPr lang="en-US" dirty="0" smtClean="0"/>
              <a:t> </a:t>
            </a:r>
            <a:r>
              <a:rPr lang="vi-VN" dirty="0" smtClean="0"/>
              <a:t>vì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thuật</a:t>
            </a:r>
            <a:r>
              <a:rPr lang="en-US" dirty="0" smtClean="0"/>
              <a:t> </a:t>
            </a:r>
            <a:r>
              <a:rPr lang="vi-VN" dirty="0" smtClean="0"/>
              <a:t>toán</a:t>
            </a:r>
            <a:r>
              <a:rPr lang="vi-VN" dirty="0"/>
              <a:t>.</a:t>
            </a:r>
          </a:p>
          <a:p>
            <a:pPr>
              <a:defRPr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/>
              <a:t>:</a:t>
            </a:r>
          </a:p>
          <a:p>
            <a:pPr lvl="1" indent="-342900">
              <a:defRPr/>
            </a:pPr>
            <a:r>
              <a:rPr lang="vi-VN" dirty="0" smtClean="0"/>
              <a:t>Tri thức</a:t>
            </a:r>
            <a:r>
              <a:rPr lang="en-US" dirty="0" smtClean="0"/>
              <a:t> </a:t>
            </a:r>
            <a:r>
              <a:rPr lang="vi-VN" dirty="0" smtClean="0"/>
              <a:t>con người</a:t>
            </a:r>
            <a:r>
              <a:rPr lang="en-US" dirty="0" smtClean="0"/>
              <a:t> </a:t>
            </a:r>
            <a:r>
              <a:rPr lang="vi-VN" dirty="0" smtClean="0"/>
              <a:t>không</a:t>
            </a:r>
            <a:r>
              <a:rPr lang="en-US" dirty="0" smtClean="0"/>
              <a:t> </a:t>
            </a:r>
            <a:r>
              <a:rPr lang="vi-VN" dirty="0" smtClean="0"/>
              <a:t>hoặc</a:t>
            </a:r>
            <a:r>
              <a:rPr lang="en-US" dirty="0" smtClean="0"/>
              <a:t> </a:t>
            </a:r>
            <a:r>
              <a:rPr lang="vi-VN" dirty="0" smtClean="0"/>
              <a:t>chưa có</a:t>
            </a:r>
            <a:endParaRPr lang="vi-VN" dirty="0"/>
          </a:p>
          <a:p>
            <a:pPr lvl="1">
              <a:defRPr/>
            </a:pPr>
            <a:r>
              <a:rPr lang="vi-VN" dirty="0" smtClean="0"/>
              <a:t>Con người</a:t>
            </a:r>
            <a:r>
              <a:rPr lang="en-US" dirty="0" smtClean="0"/>
              <a:t> </a:t>
            </a:r>
            <a:r>
              <a:rPr lang="vi-VN" dirty="0" smtClean="0"/>
              <a:t>không</a:t>
            </a:r>
            <a:r>
              <a:rPr lang="en-US" dirty="0" smtClean="0"/>
              <a:t>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giải</a:t>
            </a:r>
            <a:r>
              <a:rPr lang="en-US" dirty="0" smtClean="0"/>
              <a:t> </a:t>
            </a:r>
            <a:r>
              <a:rPr lang="vi-VN" dirty="0" smtClean="0"/>
              <a:t>thích</a:t>
            </a:r>
            <a:r>
              <a:rPr lang="en-US" dirty="0" smtClean="0"/>
              <a:t> </a:t>
            </a:r>
            <a:r>
              <a:rPr lang="vi-VN" dirty="0" smtClean="0"/>
              <a:t>tri thức</a:t>
            </a:r>
            <a:r>
              <a:rPr lang="en-US" dirty="0" smtClean="0"/>
              <a:t>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mình</a:t>
            </a:r>
            <a:r>
              <a:rPr lang="en-US" dirty="0" smtClean="0"/>
              <a:t> </a:t>
            </a:r>
            <a:r>
              <a:rPr lang="vi-VN" dirty="0" smtClean="0"/>
              <a:t>(nhận</a:t>
            </a:r>
            <a:r>
              <a:rPr lang="en-US" dirty="0" smtClean="0"/>
              <a:t> </a:t>
            </a:r>
            <a:r>
              <a:rPr lang="vi-VN" dirty="0" smtClean="0"/>
              <a:t>dạng</a:t>
            </a:r>
            <a:r>
              <a:rPr lang="en-US" dirty="0" smtClean="0"/>
              <a:t> </a:t>
            </a:r>
            <a:r>
              <a:rPr lang="vi-VN" dirty="0" smtClean="0"/>
              <a:t>giọng</a:t>
            </a:r>
            <a:r>
              <a:rPr lang="en-US" dirty="0" smtClean="0"/>
              <a:t> </a:t>
            </a:r>
            <a:r>
              <a:rPr lang="vi-VN" dirty="0" smtClean="0"/>
              <a:t>nói</a:t>
            </a:r>
            <a:r>
              <a:rPr lang="vi-VN" dirty="0"/>
              <a:t>)</a:t>
            </a:r>
          </a:p>
          <a:p>
            <a:pPr lvl="1">
              <a:defRPr/>
            </a:pPr>
            <a:r>
              <a:rPr lang="vi-VN" dirty="0" smtClean="0"/>
              <a:t>Giải</a:t>
            </a:r>
            <a:r>
              <a:rPr lang="en-US" dirty="0" smtClean="0"/>
              <a:t> </a:t>
            </a:r>
            <a:r>
              <a:rPr lang="vi-VN" dirty="0" smtClean="0"/>
              <a:t>pháp</a:t>
            </a:r>
            <a:r>
              <a:rPr lang="en-US" dirty="0" smtClean="0"/>
              <a:t> </a:t>
            </a:r>
            <a:r>
              <a:rPr lang="vi-VN" dirty="0" smtClean="0"/>
              <a:t>cần</a:t>
            </a:r>
            <a:r>
              <a:rPr lang="en-US" dirty="0" smtClean="0"/>
              <a:t> </a:t>
            </a:r>
            <a:r>
              <a:rPr lang="vi-VN" dirty="0" smtClean="0"/>
              <a:t>thay</a:t>
            </a:r>
            <a:r>
              <a:rPr lang="en-US" dirty="0" smtClean="0"/>
              <a:t> </a:t>
            </a:r>
            <a:r>
              <a:rPr lang="vi-VN" dirty="0" smtClean="0"/>
              <a:t>đổi</a:t>
            </a:r>
            <a:r>
              <a:rPr lang="en-US" dirty="0" smtClean="0"/>
              <a:t> </a:t>
            </a:r>
            <a:r>
              <a:rPr lang="vi-VN" dirty="0" smtClean="0"/>
              <a:t>liên</a:t>
            </a:r>
            <a:r>
              <a:rPr lang="en-US" dirty="0" smtClean="0"/>
              <a:t> </a:t>
            </a:r>
            <a:r>
              <a:rPr lang="vi-VN" dirty="0" smtClean="0"/>
              <a:t>tục</a:t>
            </a:r>
            <a:endParaRPr lang="vi-VN" dirty="0"/>
          </a:p>
          <a:p>
            <a:pPr lvl="1">
              <a:defRPr/>
            </a:pPr>
            <a:r>
              <a:rPr lang="vi-VN" dirty="0" smtClean="0"/>
              <a:t>Giải</a:t>
            </a:r>
            <a:r>
              <a:rPr lang="en-US" dirty="0" smtClean="0"/>
              <a:t> </a:t>
            </a:r>
            <a:r>
              <a:rPr lang="vi-VN" dirty="0" smtClean="0"/>
              <a:t>pháp</a:t>
            </a:r>
            <a:r>
              <a:rPr lang="en-US" dirty="0" smtClean="0"/>
              <a:t> </a:t>
            </a:r>
            <a:r>
              <a:rPr lang="vi-VN" dirty="0" smtClean="0"/>
              <a:t>cho</a:t>
            </a:r>
            <a:r>
              <a:rPr lang="en-US" dirty="0" smtClean="0"/>
              <a:t> </a:t>
            </a:r>
            <a:r>
              <a:rPr lang="vi-VN" dirty="0" smtClean="0"/>
              <a:t>các</a:t>
            </a:r>
            <a:r>
              <a:rPr lang="en-US" dirty="0" smtClean="0"/>
              <a:t> </a:t>
            </a:r>
            <a:r>
              <a:rPr lang="vi-VN" dirty="0" smtClean="0"/>
              <a:t>trường</a:t>
            </a:r>
            <a:r>
              <a:rPr lang="en-US" dirty="0" smtClean="0"/>
              <a:t>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r>
              <a:rPr lang="vi-VN" dirty="0" smtClean="0"/>
              <a:t>đặc</a:t>
            </a:r>
            <a:r>
              <a:rPr lang="en-US" dirty="0" smtClean="0"/>
              <a:t> </a:t>
            </a:r>
            <a:r>
              <a:rPr lang="vi-VN" dirty="0" smtClean="0"/>
              <a:t>biệt</a:t>
            </a:r>
            <a:r>
              <a:rPr lang="en-US" dirty="0" smtClean="0"/>
              <a:t> </a:t>
            </a:r>
            <a:r>
              <a:rPr lang="vi-VN" dirty="0" smtClean="0"/>
              <a:t>(đối</a:t>
            </a:r>
            <a:r>
              <a:rPr lang="en-US" dirty="0" smtClean="0"/>
              <a:t> </a:t>
            </a:r>
            <a:r>
              <a:rPr lang="vi-VN" dirty="0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từng</a:t>
            </a:r>
            <a:r>
              <a:rPr lang="en-US" dirty="0" smtClean="0"/>
              <a:t> </a:t>
            </a:r>
            <a:r>
              <a:rPr lang="vi-VN" dirty="0" smtClean="0"/>
              <a:t>người</a:t>
            </a:r>
            <a:r>
              <a:rPr lang="en-US" dirty="0" smtClean="0"/>
              <a:t> </a:t>
            </a:r>
            <a:r>
              <a:rPr lang="vi-VN" dirty="0" smtClean="0"/>
              <a:t>sử</a:t>
            </a:r>
            <a:r>
              <a:rPr lang="en-US" dirty="0" smtClean="0"/>
              <a:t> </a:t>
            </a:r>
            <a:r>
              <a:rPr lang="vi-VN" dirty="0" smtClean="0"/>
              <a:t>dụng</a:t>
            </a:r>
            <a:r>
              <a:rPr lang="vi-VN" dirty="0"/>
              <a:t>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AFE3CA-01B9-4033-AED4-0C2655E4456B}" type="slidenum">
              <a:rPr lang="en-GB" sz="1400" smtClean="0"/>
              <a:pPr eaLnBrk="1" hangingPunct="1"/>
              <a:t>3</a:t>
            </a:fld>
            <a:endParaRPr lang="en-GB" sz="1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Học máy và nhận dạng mẫu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hanh</a:t>
            </a:r>
            <a:r>
              <a:rPr lang="en-US" dirty="0" smtClean="0"/>
              <a:t> vi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i="1" dirty="0" err="1" smtClean="0"/>
              <a:t>nhận</a:t>
            </a:r>
            <a:r>
              <a:rPr lang="en-US" i="1" dirty="0" smtClean="0"/>
              <a:t> </a:t>
            </a:r>
            <a:r>
              <a:rPr lang="en-US" i="1" dirty="0" err="1" smtClean="0"/>
              <a:t>dạng</a:t>
            </a:r>
            <a:r>
              <a:rPr lang="en-US" i="1" dirty="0" smtClean="0"/>
              <a:t> </a:t>
            </a:r>
            <a:r>
              <a:rPr lang="en-US" i="1" dirty="0" err="1" smtClean="0"/>
              <a:t>mẫu</a:t>
            </a:r>
            <a:r>
              <a:rPr lang="en-US" dirty="0" smtClean="0"/>
              <a:t> </a:t>
            </a:r>
            <a:r>
              <a:rPr lang="en-US" dirty="0"/>
              <a:t>(pattern recognition).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,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i="1" dirty="0" err="1" smtClean="0"/>
              <a:t>mẫu</a:t>
            </a:r>
            <a:r>
              <a:rPr lang="en-US" dirty="0" smtClean="0"/>
              <a:t> (pattern)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i="1" dirty="0" err="1" smtClean="0"/>
              <a:t>phân</a:t>
            </a:r>
            <a:r>
              <a:rPr lang="en-US" i="1" dirty="0" smtClean="0"/>
              <a:t> </a:t>
            </a:r>
            <a:r>
              <a:rPr lang="en-US" i="1" dirty="0" err="1" smtClean="0"/>
              <a:t>loại</a:t>
            </a:r>
            <a:r>
              <a:rPr lang="en-US" i="1" dirty="0" smtClean="0"/>
              <a:t> </a:t>
            </a:r>
            <a:r>
              <a:rPr lang="en-US" dirty="0" smtClean="0"/>
              <a:t>(classify).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8636AB-E4D6-4A1D-B835-C42264784E19}" type="slidenum">
              <a:rPr lang="en-GB" sz="1400" smtClean="0"/>
              <a:pPr eaLnBrk="1" hangingPunct="1"/>
              <a:t>4</a:t>
            </a:fld>
            <a:endParaRPr lang="en-GB" sz="1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Học máy làm việc như thế nào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Tạo ra các mô hình từ dữ liệu thực tế thay vì lập trình theo thuật toán cứng.</a:t>
            </a:r>
          </a:p>
          <a:p>
            <a:r>
              <a:rPr lang="en-US" smtClean="0"/>
              <a:t>Dữ liệu rất nhiều và có thể rẻ (data warehouse, data marts)</a:t>
            </a:r>
          </a:p>
          <a:p>
            <a:r>
              <a:rPr lang="vi-VN" smtClean="0"/>
              <a:t>Tri thức</a:t>
            </a:r>
            <a:r>
              <a:rPr lang="en-US" smtClean="0"/>
              <a:t> </a:t>
            </a:r>
            <a:r>
              <a:rPr lang="vi-VN" smtClean="0"/>
              <a:t>là</a:t>
            </a:r>
            <a:r>
              <a:rPr lang="en-US" smtClean="0"/>
              <a:t> </a:t>
            </a:r>
            <a:r>
              <a:rPr lang="vi-VN" smtClean="0"/>
              <a:t>hữu</a:t>
            </a:r>
            <a:r>
              <a:rPr lang="en-US" smtClean="0"/>
              <a:t> </a:t>
            </a:r>
            <a:r>
              <a:rPr lang="vi-VN" smtClean="0"/>
              <a:t>hạn</a:t>
            </a:r>
            <a:r>
              <a:rPr lang="en-US" smtClean="0"/>
              <a:t> </a:t>
            </a:r>
            <a:r>
              <a:rPr lang="vi-VN" smtClean="0"/>
              <a:t>và</a:t>
            </a:r>
            <a:r>
              <a:rPr lang="en-US" smtClean="0"/>
              <a:t> </a:t>
            </a:r>
            <a:r>
              <a:rPr lang="vi-VN" smtClean="0"/>
              <a:t>đắt</a:t>
            </a:r>
            <a:r>
              <a:rPr lang="en-US" smtClean="0"/>
              <a:t> </a:t>
            </a:r>
            <a:r>
              <a:rPr lang="vi-VN" smtClean="0"/>
              <a:t>đỏ</a:t>
            </a:r>
            <a:r>
              <a:rPr lang="en-US" smtClean="0"/>
              <a:t> </a:t>
            </a:r>
            <a:r>
              <a:rPr lang="vi-VN" smtClean="0"/>
              <a:t>(đặc</a:t>
            </a:r>
            <a:r>
              <a:rPr lang="en-US" smtClean="0"/>
              <a:t> </a:t>
            </a:r>
            <a:r>
              <a:rPr lang="vi-VN" smtClean="0"/>
              <a:t>biệt</a:t>
            </a:r>
            <a:r>
              <a:rPr lang="en-US" smtClean="0"/>
              <a:t> </a:t>
            </a:r>
            <a:r>
              <a:rPr lang="vi-VN" smtClean="0"/>
              <a:t>tri thức</a:t>
            </a:r>
            <a:r>
              <a:rPr lang="en-US" smtClean="0"/>
              <a:t> </a:t>
            </a:r>
            <a:r>
              <a:rPr lang="vi-VN" smtClean="0"/>
              <a:t>chuyên</a:t>
            </a:r>
            <a:r>
              <a:rPr lang="en-US" smtClean="0"/>
              <a:t> </a:t>
            </a:r>
            <a:r>
              <a:rPr lang="vi-VN" smtClean="0"/>
              <a:t>gia)</a:t>
            </a:r>
          </a:p>
          <a:p>
            <a:r>
              <a:rPr lang="vi-VN" smtClean="0"/>
              <a:t>Vídụ: Bác</a:t>
            </a:r>
            <a:r>
              <a:rPr lang="en-US" smtClean="0"/>
              <a:t> </a:t>
            </a:r>
            <a:r>
              <a:rPr lang="vi-VN" smtClean="0"/>
              <a:t>sĩ</a:t>
            </a:r>
            <a:r>
              <a:rPr lang="en-US" smtClean="0"/>
              <a:t> </a:t>
            </a:r>
            <a:r>
              <a:rPr lang="vi-VN" smtClean="0"/>
              <a:t>chẩn</a:t>
            </a:r>
            <a:r>
              <a:rPr lang="en-US" smtClean="0"/>
              <a:t> </a:t>
            </a:r>
            <a:r>
              <a:rPr lang="vi-VN" smtClean="0"/>
              <a:t>đoán</a:t>
            </a:r>
            <a:r>
              <a:rPr lang="en-US" smtClean="0"/>
              <a:t> </a:t>
            </a:r>
            <a:r>
              <a:rPr lang="vi-VN" smtClean="0"/>
              <a:t>bệnh, bácsĩđọcMRI</a:t>
            </a:r>
          </a:p>
          <a:p>
            <a:r>
              <a:rPr lang="en-US" smtClean="0"/>
              <a:t>Nhiệmvụ: Xâydựng mô hình xấp xỉ dữ liệu, tức là học từ dữ liệu</a:t>
            </a:r>
          </a:p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C280AD-CCFD-40B3-BF15-D9C822B193DD}" type="slidenum">
              <a:rPr lang="en-GB" sz="1400" smtClean="0"/>
              <a:pPr eaLnBrk="1" hangingPunct="1"/>
              <a:t>5</a:t>
            </a:fld>
            <a:endParaRPr lang="en-GB" sz="1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phương pháp của học máy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Học có giám sát</a:t>
            </a:r>
          </a:p>
          <a:p>
            <a:r>
              <a:rPr lang="en-US" smtClean="0"/>
              <a:t>Học không giám sát</a:t>
            </a:r>
          </a:p>
          <a:p>
            <a:r>
              <a:rPr lang="en-US" smtClean="0"/>
              <a:t>Học tăng cường </a:t>
            </a:r>
          </a:p>
          <a:p>
            <a:r>
              <a:rPr lang="en-US" smtClean="0"/>
              <a:t>Phân lớp</a:t>
            </a:r>
          </a:p>
          <a:p>
            <a:r>
              <a:rPr lang="en-US" smtClean="0"/>
              <a:t>Hồi quy</a:t>
            </a:r>
          </a:p>
          <a:p>
            <a:r>
              <a:rPr lang="en-US" smtClean="0"/>
              <a:t>Gom cụm</a:t>
            </a:r>
          </a:p>
          <a:p>
            <a:r>
              <a:rPr lang="en-US" smtClean="0"/>
              <a:t>Thu giảm số chiều</a:t>
            </a:r>
          </a:p>
          <a:p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C041F6-86D9-4352-8827-339D71C9F26B}" type="slidenum">
              <a:rPr lang="en-GB" sz="1400" smtClean="0"/>
              <a:pPr eaLnBrk="1" hangingPunct="1"/>
              <a:t>6</a:t>
            </a:fld>
            <a:endParaRPr lang="en-GB" sz="1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Các phương pháp của học máy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30DC8E-7CB4-4043-B332-28B4E85E03D0}" type="slidenum">
              <a:rPr lang="en-GB" sz="1400" smtClean="0"/>
              <a:pPr eaLnBrk="1" hangingPunct="1"/>
              <a:t>7</a:t>
            </a:fld>
            <a:endParaRPr lang="en-GB" sz="1400" smtClean="0"/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685800" y="1371600"/>
            <a:ext cx="7192963" cy="4876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609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4.1.1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45720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Học Máy và các lãnh vực liên quan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76C24D-7B8C-457A-B7C5-E672C41E8C7B}" type="slidenum">
              <a:rPr lang="en-GB" sz="1400" smtClean="0"/>
              <a:pPr eaLnBrk="1" hangingPunct="1"/>
              <a:t>8</a:t>
            </a:fld>
            <a:endParaRPr lang="en-GB" sz="1400" smtClean="0"/>
          </a:p>
        </p:txBody>
      </p:sp>
      <p:pic>
        <p:nvPicPr>
          <p:cNvPr id="11268" name="Picture 2" descr="E:\AI_Huflit\ML_Related_fiel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12" y="1047750"/>
            <a:ext cx="58737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5943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4.1.2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533400"/>
          </a:xfrm>
        </p:spPr>
        <p:txBody>
          <a:bodyPr/>
          <a:lstStyle/>
          <a:p>
            <a:r>
              <a:rPr lang="en-US" sz="3200" smtClean="0">
                <a:solidFill>
                  <a:srgbClr val="FF0000"/>
                </a:solidFill>
              </a:rPr>
              <a:t>Học có giám sát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772400" cy="2362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giám</a:t>
            </a:r>
            <a:r>
              <a:rPr lang="en-US" sz="2200" dirty="0" smtClean="0"/>
              <a:t> </a:t>
            </a:r>
            <a:r>
              <a:rPr lang="en-US" sz="2200" dirty="0" err="1" smtClean="0"/>
              <a:t>sát</a:t>
            </a:r>
            <a:r>
              <a:rPr lang="en-US" sz="2200" dirty="0" smtClean="0"/>
              <a:t> (Supervised </a:t>
            </a:r>
            <a:r>
              <a:rPr lang="en-US" sz="2200" dirty="0"/>
              <a:t>learning</a:t>
            </a:r>
            <a:r>
              <a:rPr lang="en-US" sz="2200" dirty="0" smtClean="0"/>
              <a:t>):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(classification)</a:t>
            </a:r>
            <a:endParaRPr lang="en-US" sz="2200" dirty="0"/>
          </a:p>
          <a:p>
            <a:pPr>
              <a:defRPr/>
            </a:pPr>
            <a:r>
              <a:rPr lang="en-US" sz="2200" dirty="0" smtClean="0"/>
              <a:t>K-</a:t>
            </a:r>
            <a:r>
              <a:rPr lang="en-US" sz="2200" dirty="0" err="1" smtClean="0"/>
              <a:t>lân</a:t>
            </a:r>
            <a:r>
              <a:rPr lang="en-US" sz="2200" dirty="0" smtClean="0"/>
              <a:t> </a:t>
            </a:r>
            <a:r>
              <a:rPr lang="en-US" sz="2200" dirty="0" err="1" smtClean="0"/>
              <a:t>cận</a:t>
            </a:r>
            <a:r>
              <a:rPr lang="en-US" sz="2200" dirty="0" smtClean="0"/>
              <a:t> </a:t>
            </a:r>
            <a:r>
              <a:rPr lang="en-US" sz="2200" dirty="0" err="1" smtClean="0"/>
              <a:t>gần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(k-nearest-neighbors – k-NN)</a:t>
            </a:r>
            <a:endParaRPr lang="vi-VN" sz="2200" dirty="0"/>
          </a:p>
          <a:p>
            <a:pPr>
              <a:defRPr/>
            </a:pPr>
            <a:r>
              <a:rPr lang="en-US" sz="2200" dirty="0" err="1" smtClean="0"/>
              <a:t>Cây</a:t>
            </a:r>
            <a:r>
              <a:rPr lang="en-US" sz="2200" dirty="0" smtClean="0"/>
              <a:t> </a:t>
            </a:r>
            <a:r>
              <a:rPr lang="en-US" sz="2200" dirty="0" err="1" smtClean="0"/>
              <a:t>quyết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(Decision </a:t>
            </a:r>
            <a:r>
              <a:rPr lang="en-US" sz="2200" dirty="0"/>
              <a:t>Tree) </a:t>
            </a:r>
          </a:p>
          <a:p>
            <a:pPr>
              <a:defRPr/>
            </a:pPr>
            <a:r>
              <a:rPr lang="en-US" sz="2200" dirty="0" err="1" smtClean="0"/>
              <a:t>Máy</a:t>
            </a:r>
            <a:r>
              <a:rPr lang="en-US" sz="2200" dirty="0" smtClean="0"/>
              <a:t> vector </a:t>
            </a:r>
            <a:r>
              <a:rPr lang="en-US" sz="2200" dirty="0" err="1" smtClean="0"/>
              <a:t>hỗ</a:t>
            </a:r>
            <a:r>
              <a:rPr lang="en-US" sz="2200" dirty="0" smtClean="0"/>
              <a:t> </a:t>
            </a:r>
            <a:r>
              <a:rPr lang="en-US" sz="2200" dirty="0" err="1" smtClean="0"/>
              <a:t>trợ</a:t>
            </a:r>
            <a:r>
              <a:rPr lang="en-US" sz="2200" dirty="0" smtClean="0"/>
              <a:t> (Support </a:t>
            </a:r>
            <a:r>
              <a:rPr lang="en-US" sz="2200" dirty="0"/>
              <a:t>Vector Machines </a:t>
            </a:r>
            <a:r>
              <a:rPr lang="en-US" sz="2200" dirty="0" smtClean="0"/>
              <a:t>- SVM</a:t>
            </a:r>
            <a:r>
              <a:rPr lang="en-US" sz="2200" dirty="0"/>
              <a:t>)</a:t>
            </a:r>
          </a:p>
          <a:p>
            <a:pPr>
              <a:defRPr/>
            </a:pPr>
            <a:r>
              <a:rPr lang="en-US" sz="2200" dirty="0" smtClean="0"/>
              <a:t>Naïve </a:t>
            </a:r>
            <a:r>
              <a:rPr lang="en-US" sz="2200" dirty="0"/>
              <a:t>Bayes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36F9E6-5317-45C5-8BA5-717249596386}" type="slidenum">
              <a:rPr lang="en-GB" sz="1400" smtClean="0"/>
              <a:pPr eaLnBrk="1" hangingPunct="1"/>
              <a:t>9</a:t>
            </a:fld>
            <a:endParaRPr lang="en-GB" sz="1400" smtClean="0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657600"/>
            <a:ext cx="2017712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3752850"/>
            <a:ext cx="2032000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4149725"/>
            <a:ext cx="2239963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4684713"/>
            <a:ext cx="2205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791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4.1.3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5617</TotalTime>
  <Words>1143</Words>
  <Application>Microsoft Office PowerPoint</Application>
  <PresentationFormat>On-screen Show (4:3)</PresentationFormat>
  <Paragraphs>160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Học Máy</vt:lpstr>
      <vt:lpstr>Nội dung</vt:lpstr>
      <vt:lpstr>1. Giới thiệu về Học Máy</vt:lpstr>
      <vt:lpstr>Học máy và nhận dạng mẫu</vt:lpstr>
      <vt:lpstr>Học máy làm việc như thế nào</vt:lpstr>
      <vt:lpstr>Các phương pháp của học máy</vt:lpstr>
      <vt:lpstr>Các phương pháp của học máy</vt:lpstr>
      <vt:lpstr>Học Máy và các lãnh vực liên quan</vt:lpstr>
      <vt:lpstr>Học có giám sát</vt:lpstr>
      <vt:lpstr>Học không giám sát</vt:lpstr>
      <vt:lpstr>Thư viện dữ liệu mẫu cho Học Máy</vt:lpstr>
      <vt:lpstr>Một số ứng dụng của học máy</vt:lpstr>
      <vt:lpstr>Đánh giá tín dụng cá nhân (credit scoring)</vt:lpstr>
      <vt:lpstr>Phân loại phương tiện giao thông</vt:lpstr>
      <vt:lpstr>Phân loại tin tức</vt:lpstr>
      <vt:lpstr>Bài toán phân vùng ảnh</vt:lpstr>
      <vt:lpstr>Phân tích và khai phá mạng xã hội</vt:lpstr>
      <vt:lpstr>Nhận dạng chữ viết tay</vt:lpstr>
      <vt:lpstr>Phát hiện xâm nhập mạng</vt:lpstr>
      <vt:lpstr>Phát hiện xâm nhập mạng (tt.)</vt:lpstr>
      <vt:lpstr>Phân loại đối tượng trong ảnh</vt:lpstr>
    </vt:vector>
  </TitlesOfParts>
  <Company>Truong Dai Hoc Bach Khoa TPHCM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USER</cp:lastModifiedBy>
  <cp:revision>1274</cp:revision>
  <cp:lastPrinted>2020-09-29T02:14:55Z</cp:lastPrinted>
  <dcterms:created xsi:type="dcterms:W3CDTF">2004-02-07T23:51:55Z</dcterms:created>
  <dcterms:modified xsi:type="dcterms:W3CDTF">2020-11-03T14:08:17Z</dcterms:modified>
</cp:coreProperties>
</file>