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88" r:id="rId3"/>
    <p:sldId id="289" r:id="rId4"/>
    <p:sldId id="290" r:id="rId5"/>
    <p:sldId id="291" r:id="rId6"/>
    <p:sldId id="292" r:id="rId7"/>
    <p:sldId id="324" r:id="rId8"/>
    <p:sldId id="325" r:id="rId9"/>
    <p:sldId id="328" r:id="rId10"/>
    <p:sldId id="329" r:id="rId11"/>
    <p:sldId id="326" r:id="rId12"/>
    <p:sldId id="293" r:id="rId13"/>
    <p:sldId id="294" r:id="rId14"/>
    <p:sldId id="306" r:id="rId15"/>
    <p:sldId id="307" r:id="rId16"/>
    <p:sldId id="308" r:id="rId17"/>
    <p:sldId id="327" r:id="rId18"/>
    <p:sldId id="330" r:id="rId19"/>
    <p:sldId id="295" r:id="rId20"/>
    <p:sldId id="296" r:id="rId21"/>
    <p:sldId id="313" r:id="rId22"/>
    <p:sldId id="311" r:id="rId23"/>
    <p:sldId id="312" r:id="rId24"/>
    <p:sldId id="309" r:id="rId25"/>
    <p:sldId id="310" r:id="rId26"/>
    <p:sldId id="297" r:id="rId27"/>
    <p:sldId id="298" r:id="rId28"/>
    <p:sldId id="299" r:id="rId29"/>
    <p:sldId id="300" r:id="rId30"/>
    <p:sldId id="301" r:id="rId31"/>
    <p:sldId id="302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05" r:id="rId43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2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11AB7235-C132-4A72-9B97-A872579065F6}" type="datetimeFigureOut">
              <a:rPr lang="en-US"/>
              <a:pPr>
                <a:defRPr/>
              </a:pPr>
              <a:t>03-Nov-20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584E653A-170C-431F-9E33-FA3EDCE49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1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553063-67F9-45FE-9D2B-EBA9E0B0A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55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89BC-3291-4E10-81FD-5417F7213F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487F0-D245-4173-9928-B3E1999E6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37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9256C-A15B-4FF4-96D6-58D2FE81AE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62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63052-3BD3-4EB3-9136-2088A2A72B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60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F8864-BEC9-42AF-91D3-08B73A0A7B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78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24998-BAE4-422E-9EE3-6A7EF4C7DF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58F71-F3D5-427B-972E-8CEC8B3918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66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930A3-AFE2-4F98-B873-64FF6CA751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3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603DB-9B66-4391-9347-40AC7D1107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0C0DE-1ACE-4164-83E7-3558AF0370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8B189-42AC-4766-86A6-6FD23E6B01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3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156B01-011A-40B4-85F3-8245653209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458200" cy="1752600"/>
          </a:xfrm>
        </p:spPr>
        <p:txBody>
          <a:bodyPr/>
          <a:lstStyle/>
          <a:p>
            <a:pPr eaLnBrk="1" hangingPunct="1"/>
            <a:r>
              <a:rPr lang="en-GB" sz="4800" dirty="0" err="1" smtClean="0">
                <a:solidFill>
                  <a:srgbClr val="FF0000"/>
                </a:solidFill>
              </a:rPr>
              <a:t>Học</a:t>
            </a:r>
            <a:r>
              <a:rPr lang="en-GB" sz="4800" dirty="0" smtClean="0">
                <a:solidFill>
                  <a:srgbClr val="FF0000"/>
                </a:solidFill>
              </a:rPr>
              <a:t> </a:t>
            </a:r>
            <a:r>
              <a:rPr lang="en-GB" sz="4800" dirty="0" err="1" smtClean="0">
                <a:solidFill>
                  <a:srgbClr val="FF0000"/>
                </a:solidFill>
              </a:rPr>
              <a:t>Máy</a:t>
            </a:r>
            <a:endParaRPr lang="en-GB" sz="4800" dirty="0" smtClean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896" y="4343400"/>
            <a:ext cx="6400800" cy="685800"/>
          </a:xfrm>
        </p:spPr>
        <p:txBody>
          <a:bodyPr/>
          <a:lstStyle/>
          <a:p>
            <a:pPr eaLnBrk="1" hangingPunct="1"/>
            <a:r>
              <a:rPr lang="en-GB" sz="3200" b="1" dirty="0" err="1" smtClean="0"/>
              <a:t>Phần</a:t>
            </a:r>
            <a:r>
              <a:rPr lang="en-GB" sz="3200" b="1" dirty="0" smtClean="0"/>
              <a:t> II: </a:t>
            </a:r>
            <a:r>
              <a:rPr lang="en-GB" sz="3200" b="1" dirty="0" err="1" smtClean="0"/>
              <a:t>Căn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bản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về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Học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Máy</a:t>
            </a:r>
            <a:r>
              <a:rPr lang="en-GB" sz="3200" b="1" dirty="0" smtClean="0"/>
              <a:t> </a:t>
            </a:r>
          </a:p>
          <a:p>
            <a:pPr eaLnBrk="1" hangingPunct="1"/>
            <a:endParaRPr lang="en-GB" sz="3200" b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71600" y="990600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sz="3200" b="1" dirty="0" err="1" smtClean="0"/>
              <a:t>Chương</a:t>
            </a:r>
            <a:r>
              <a:rPr lang="en-GB" sz="3200" b="1" dirty="0" smtClean="0"/>
              <a:t> 4 </a:t>
            </a:r>
          </a:p>
          <a:p>
            <a:pPr eaLnBrk="1" hangingPunct="1"/>
            <a:endParaRPr lang="en-GB" sz="3200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828800"/>
            <a:ext cx="4343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(continuous)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(categorical)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892957"/>
              </p:ext>
            </p:extLst>
          </p:nvPr>
        </p:nvGraphicFramePr>
        <p:xfrm>
          <a:off x="152400" y="1219200"/>
          <a:ext cx="45593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Document" r:id="rId3" imgW="5405628" imgH="5782056" progId="Word.Document.8">
                  <p:embed/>
                </p:oleObj>
              </mc:Choice>
              <mc:Fallback>
                <p:oleObj name="Document" r:id="rId3" imgW="5405628" imgH="57820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19200"/>
                        <a:ext cx="45593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91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5EB8B-DAF2-424D-B9AC-6DFC660F75A0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Mẫu</a:t>
            </a:r>
            <a:r>
              <a:rPr lang="en-US" sz="3200" b="1" dirty="0"/>
              <a:t> </a:t>
            </a:r>
            <a:r>
              <a:rPr lang="en-US" sz="3200" b="1" dirty="0" err="1"/>
              <a:t>được</a:t>
            </a:r>
            <a:r>
              <a:rPr lang="en-US" sz="3200" b="1" dirty="0"/>
              <a:t> </a:t>
            </a:r>
            <a:r>
              <a:rPr lang="en-US" sz="3200" b="1" dirty="0" err="1"/>
              <a:t>biểu</a:t>
            </a:r>
            <a:r>
              <a:rPr lang="en-US" sz="3200" b="1" dirty="0"/>
              <a:t> </a:t>
            </a:r>
            <a:r>
              <a:rPr lang="en-US" sz="3200" b="1" dirty="0" err="1"/>
              <a:t>diễn</a:t>
            </a:r>
            <a:r>
              <a:rPr lang="en-US" sz="3200" b="1" dirty="0"/>
              <a:t> </a:t>
            </a:r>
            <a:r>
              <a:rPr lang="en-US" sz="3200" b="1" dirty="0" err="1"/>
              <a:t>như</a:t>
            </a:r>
            <a:r>
              <a:rPr lang="en-US" sz="3200" b="1" dirty="0"/>
              <a:t> </a:t>
            </a:r>
            <a:r>
              <a:rPr lang="en-US" sz="3200" b="1" dirty="0" err="1"/>
              <a:t>là</a:t>
            </a:r>
            <a:r>
              <a:rPr lang="en-US" sz="3200" b="1" dirty="0"/>
              <a:t> </a:t>
            </a:r>
            <a:r>
              <a:rPr lang="en-US" sz="3200" b="1" dirty="0" err="1" smtClean="0"/>
              <a:t>một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dòng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ký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tự</a:t>
            </a:r>
            <a:endParaRPr lang="en-US" sz="3200" b="1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(string)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u="sng" dirty="0" err="1" smtClean="0"/>
              <a:t>Thí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dụ</a:t>
            </a:r>
            <a:r>
              <a:rPr lang="en-US" sz="2400" u="sng" dirty="0" smtClean="0"/>
              <a:t> 1</a:t>
            </a:r>
            <a:r>
              <a:rPr lang="en-US" sz="2400" dirty="0" smtClean="0"/>
              <a:t>: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DNA hay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protein.</a:t>
            </a:r>
          </a:p>
          <a:p>
            <a:pPr eaLnBrk="1" hangingPunct="1">
              <a:defRPr/>
            </a:pPr>
            <a:r>
              <a:rPr lang="en-US" sz="2400" dirty="0" err="1" smtClean="0"/>
              <a:t>Mỗi</a:t>
            </a:r>
            <a:r>
              <a:rPr lang="en-US" sz="2400" dirty="0" smtClean="0"/>
              <a:t> gen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nhiễm</a:t>
            </a:r>
            <a:r>
              <a:rPr lang="en-US" sz="2400" dirty="0" smtClean="0"/>
              <a:t> </a:t>
            </a:r>
            <a:r>
              <a:rPr lang="en-US" sz="2400" dirty="0" err="1" smtClean="0"/>
              <a:t>sắc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DNA </a:t>
            </a:r>
            <a:r>
              <a:rPr lang="en-US" sz="2400" dirty="0" err="1" smtClean="0"/>
              <a:t>với</a:t>
            </a:r>
            <a:r>
              <a:rPr lang="en-US" sz="2400" dirty="0" smtClean="0"/>
              <a:t> 4 </a:t>
            </a:r>
            <a:r>
              <a:rPr lang="en-US" sz="2400" dirty="0" err="1" smtClean="0"/>
              <a:t>yếu</a:t>
            </a:r>
            <a:r>
              <a:rPr lang="en-US" sz="2400" dirty="0" smtClean="0"/>
              <a:t> </a:t>
            </a:r>
            <a:r>
              <a:rPr lang="en-US" sz="2400" dirty="0" err="1" smtClean="0"/>
              <a:t>tố</a:t>
            </a:r>
            <a:r>
              <a:rPr lang="en-US" sz="2400" dirty="0" smtClean="0"/>
              <a:t> nitrogen: </a:t>
            </a:r>
            <a:r>
              <a:rPr lang="en-US" sz="2400" dirty="0" err="1" smtClean="0"/>
              <a:t>adeline</a:t>
            </a:r>
            <a:r>
              <a:rPr lang="en-US" sz="2400" dirty="0" smtClean="0"/>
              <a:t>, guanine, cytosine and thymine,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A, G, C </a:t>
            </a:r>
            <a:r>
              <a:rPr lang="en-US" sz="2400" dirty="0" err="1" smtClean="0"/>
              <a:t>và</a:t>
            </a:r>
            <a:r>
              <a:rPr lang="en-US" sz="2400" dirty="0" smtClean="0"/>
              <a:t> T.</a:t>
            </a:r>
          </a:p>
          <a:p>
            <a:pPr eaLnBrk="1" hangingPunct="1">
              <a:defRPr/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gen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, </a:t>
            </a:r>
            <a:r>
              <a:rPr lang="en-US" sz="2400" dirty="0" err="1" smtClean="0"/>
              <a:t>chẳng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:  GAAGTCCAG…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u="sng" dirty="0" err="1" smtClean="0"/>
              <a:t>Thí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dụ</a:t>
            </a:r>
            <a:r>
              <a:rPr lang="en-US" sz="2400" u="sng" dirty="0" smtClean="0"/>
              <a:t> 2</a:t>
            </a:r>
            <a:r>
              <a:rPr lang="en-US" sz="2400" dirty="0" smtClean="0"/>
              <a:t>: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0484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vi-VN" sz="3200" spc="5" dirty="0" smtClean="0">
                <a:solidFill>
                  <a:srgbClr val="000000"/>
                </a:solidFill>
              </a:rPr>
              <a:t>Biến </a:t>
            </a:r>
            <a:r>
              <a:rPr lang="vi-VN" sz="3200" spc="20" dirty="0" smtClean="0">
                <a:solidFill>
                  <a:srgbClr val="000000"/>
                </a:solidFill>
              </a:rPr>
              <a:t>đổi dữ</a:t>
            </a:r>
            <a:r>
              <a:rPr lang="vi-VN" sz="3200" spc="-204" dirty="0" smtClean="0">
                <a:solidFill>
                  <a:srgbClr val="000000"/>
                </a:solidFill>
              </a:rPr>
              <a:t> </a:t>
            </a:r>
            <a:r>
              <a:rPr lang="vi-VN" sz="3200" spc="5" dirty="0" smtClean="0">
                <a:solidFill>
                  <a:srgbClr val="000000"/>
                </a:solidFill>
              </a:rPr>
              <a:t>liệu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9235">
              <a:spcBef>
                <a:spcPts val="785"/>
              </a:spcBef>
              <a:tabLst>
                <a:tab pos="241935" algn="l"/>
              </a:tabLst>
            </a:pPr>
            <a:r>
              <a:rPr lang="vi-VN" sz="2750" spc="10" dirty="0" smtClean="0">
                <a:latin typeface="Arial"/>
                <a:cs typeface="Arial"/>
              </a:rPr>
              <a:t>Rời </a:t>
            </a:r>
            <a:r>
              <a:rPr lang="vi-VN" sz="2750" spc="-15" dirty="0" smtClean="0">
                <a:latin typeface="Arial"/>
                <a:cs typeface="Arial"/>
              </a:rPr>
              <a:t>rạc </a:t>
            </a:r>
            <a:r>
              <a:rPr lang="vi-VN" sz="2750" spc="35" dirty="0" smtClean="0">
                <a:latin typeface="Arial"/>
                <a:cs typeface="Arial"/>
              </a:rPr>
              <a:t>hóa</a:t>
            </a:r>
            <a:r>
              <a:rPr lang="vi-VN" sz="2750" spc="150" dirty="0" smtClean="0">
                <a:latin typeface="Arial"/>
                <a:cs typeface="Arial"/>
              </a:rPr>
              <a:t> </a:t>
            </a:r>
            <a:r>
              <a:rPr lang="vi-VN" sz="2750" dirty="0" smtClean="0">
                <a:latin typeface="Arial"/>
                <a:cs typeface="Arial"/>
              </a:rPr>
              <a:t>(discretization)</a:t>
            </a:r>
          </a:p>
          <a:p>
            <a:pPr marL="699135" lvl="1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699135" algn="l"/>
              </a:tabLst>
            </a:pPr>
            <a:r>
              <a:rPr lang="vi-VN" sz="2400" spc="-25" dirty="0" smtClean="0">
                <a:latin typeface="Arial"/>
                <a:cs typeface="Arial"/>
              </a:rPr>
              <a:t>Biến </a:t>
            </a:r>
            <a:r>
              <a:rPr lang="vi-VN" sz="2400" spc="-20" dirty="0" smtClean="0">
                <a:latin typeface="Arial"/>
                <a:cs typeface="Arial"/>
              </a:rPr>
              <a:t>đổi </a:t>
            </a:r>
            <a:r>
              <a:rPr lang="vi-VN" sz="2400" spc="-30" dirty="0" smtClean="0">
                <a:latin typeface="Arial"/>
                <a:cs typeface="Arial"/>
              </a:rPr>
              <a:t>dữ </a:t>
            </a:r>
            <a:r>
              <a:rPr lang="vi-VN" sz="2400" spc="-20" dirty="0" smtClean="0">
                <a:latin typeface="Arial"/>
                <a:cs typeface="Arial"/>
              </a:rPr>
              <a:t>liệu </a:t>
            </a:r>
            <a:r>
              <a:rPr lang="vi-VN" sz="2400" dirty="0" smtClean="0">
                <a:latin typeface="Arial"/>
                <a:cs typeface="Arial"/>
              </a:rPr>
              <a:t>từ </a:t>
            </a:r>
            <a:r>
              <a:rPr lang="vi-VN" sz="2400" spc="-30" dirty="0" smtClean="0">
                <a:latin typeface="Arial"/>
                <a:cs typeface="Arial"/>
              </a:rPr>
              <a:t>dạng </a:t>
            </a:r>
            <a:r>
              <a:rPr lang="vi-VN" sz="2400" spc="-20" dirty="0" smtClean="0">
                <a:latin typeface="Arial"/>
                <a:cs typeface="Arial"/>
              </a:rPr>
              <a:t>liên </a:t>
            </a:r>
            <a:r>
              <a:rPr lang="vi-VN" sz="2400" spc="5" dirty="0" smtClean="0">
                <a:latin typeface="Arial"/>
                <a:cs typeface="Arial"/>
              </a:rPr>
              <a:t>tục </a:t>
            </a:r>
            <a:r>
              <a:rPr lang="vi-VN" sz="2400" spc="-5" dirty="0" smtClean="0">
                <a:latin typeface="Arial"/>
                <a:cs typeface="Arial"/>
              </a:rPr>
              <a:t>(continuous) </a:t>
            </a:r>
            <a:r>
              <a:rPr lang="vi-VN" sz="2400" spc="-15" dirty="0" smtClean="0">
                <a:latin typeface="Arial"/>
                <a:cs typeface="Arial"/>
              </a:rPr>
              <a:t>sang </a:t>
            </a:r>
            <a:r>
              <a:rPr lang="vi-VN" sz="2400" spc="5" dirty="0" smtClean="0">
                <a:latin typeface="Arial"/>
                <a:cs typeface="Arial"/>
              </a:rPr>
              <a:t>rời </a:t>
            </a:r>
            <a:r>
              <a:rPr lang="vi-VN" sz="2400" spc="-15" dirty="0" smtClean="0">
                <a:latin typeface="Arial"/>
                <a:cs typeface="Arial"/>
              </a:rPr>
              <a:t>rạc</a:t>
            </a:r>
            <a:r>
              <a:rPr lang="vi-VN" sz="2400" spc="45" dirty="0" smtClean="0">
                <a:latin typeface="Arial"/>
                <a:cs typeface="Arial"/>
              </a:rPr>
              <a:t> </a:t>
            </a:r>
            <a:r>
              <a:rPr lang="vi-VN" sz="2400" spc="-15" dirty="0" smtClean="0">
                <a:latin typeface="Arial"/>
                <a:cs typeface="Arial"/>
              </a:rPr>
              <a:t>(discrete)</a:t>
            </a:r>
            <a:endParaRPr lang="vi-VN" sz="2400" dirty="0" smtClean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lang="vi-VN" sz="2400" spc="-15" dirty="0" smtClean="0">
                <a:latin typeface="Arial"/>
                <a:cs typeface="Arial"/>
              </a:rPr>
              <a:t>Nhiều </a:t>
            </a:r>
            <a:r>
              <a:rPr lang="vi-VN" sz="2400" spc="-35" dirty="0" smtClean="0">
                <a:latin typeface="Arial"/>
                <a:cs typeface="Arial"/>
              </a:rPr>
              <a:t>model </a:t>
            </a:r>
            <a:r>
              <a:rPr lang="vi-VN" sz="2400" spc="-45" dirty="0" smtClean="0">
                <a:latin typeface="Arial"/>
                <a:cs typeface="Arial"/>
              </a:rPr>
              <a:t>yêu </a:t>
            </a:r>
            <a:r>
              <a:rPr lang="vi-VN" sz="2400" spc="-20" dirty="0" smtClean="0">
                <a:latin typeface="Arial"/>
                <a:cs typeface="Arial"/>
              </a:rPr>
              <a:t>cầu </a:t>
            </a:r>
            <a:r>
              <a:rPr lang="vi-VN" sz="2400" spc="-30" dirty="0" smtClean="0">
                <a:latin typeface="Arial"/>
                <a:cs typeface="Arial"/>
              </a:rPr>
              <a:t>dữ </a:t>
            </a:r>
            <a:r>
              <a:rPr lang="vi-VN" sz="2400" spc="-25" dirty="0" smtClean="0">
                <a:latin typeface="Arial"/>
                <a:cs typeface="Arial"/>
              </a:rPr>
              <a:t>liệu </a:t>
            </a:r>
            <a:r>
              <a:rPr lang="vi-VN" sz="2400" dirty="0" smtClean="0">
                <a:latin typeface="Arial"/>
                <a:cs typeface="Arial"/>
              </a:rPr>
              <a:t>ở </a:t>
            </a:r>
            <a:r>
              <a:rPr lang="vi-VN" sz="2400" spc="-30" dirty="0" smtClean="0">
                <a:latin typeface="Arial"/>
                <a:cs typeface="Arial"/>
              </a:rPr>
              <a:t>dạng </a:t>
            </a:r>
            <a:r>
              <a:rPr lang="vi-VN" sz="2400" spc="5" dirty="0" smtClean="0">
                <a:latin typeface="Arial"/>
                <a:cs typeface="Arial"/>
              </a:rPr>
              <a:t>rời</a:t>
            </a:r>
            <a:r>
              <a:rPr lang="vi-VN" sz="2400" spc="365" dirty="0" smtClean="0">
                <a:latin typeface="Arial"/>
                <a:cs typeface="Arial"/>
              </a:rPr>
              <a:t> </a:t>
            </a:r>
            <a:r>
              <a:rPr lang="vi-VN" sz="2400" spc="-15" dirty="0" smtClean="0">
                <a:latin typeface="Arial"/>
                <a:cs typeface="Arial"/>
              </a:rPr>
              <a:t>rạc: </a:t>
            </a:r>
            <a:r>
              <a:rPr lang="vi-VN" sz="2400" spc="-20" dirty="0" smtClean="0">
                <a:latin typeface="Arial"/>
                <a:cs typeface="Arial"/>
              </a:rPr>
              <a:t>cây </a:t>
            </a:r>
            <a:r>
              <a:rPr lang="vi-VN" sz="2400" spc="-30" dirty="0" smtClean="0">
                <a:latin typeface="Arial"/>
                <a:cs typeface="Arial"/>
              </a:rPr>
              <a:t>phân </a:t>
            </a:r>
            <a:r>
              <a:rPr lang="vi-VN" sz="2400" spc="-5" dirty="0" smtClean="0">
                <a:latin typeface="Arial"/>
                <a:cs typeface="Arial"/>
              </a:rPr>
              <a:t>lớp</a:t>
            </a:r>
            <a:endParaRPr lang="vi-VN" sz="2400" dirty="0" smtClean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lang="vi-VN" sz="2400" dirty="0" smtClean="0">
                <a:latin typeface="Arial"/>
                <a:cs typeface="Arial"/>
              </a:rPr>
              <a:t>Cho </a:t>
            </a:r>
            <a:r>
              <a:rPr lang="vi-VN" sz="2400" spc="-30" dirty="0" smtClean="0">
                <a:latin typeface="Arial"/>
                <a:cs typeface="Arial"/>
              </a:rPr>
              <a:t>phép </a:t>
            </a:r>
            <a:r>
              <a:rPr lang="vi-VN" sz="2400" spc="5" dirty="0" smtClean="0">
                <a:latin typeface="Arial"/>
                <a:cs typeface="Arial"/>
              </a:rPr>
              <a:t>thu </a:t>
            </a:r>
            <a:r>
              <a:rPr lang="vi-VN" sz="2400" spc="-45" dirty="0" smtClean="0">
                <a:latin typeface="Arial"/>
                <a:cs typeface="Arial"/>
              </a:rPr>
              <a:t>gọn </a:t>
            </a:r>
            <a:r>
              <a:rPr lang="vi-VN" sz="2400" spc="-30" dirty="0" smtClean="0">
                <a:latin typeface="Arial"/>
                <a:cs typeface="Arial"/>
              </a:rPr>
              <a:t>dữ</a:t>
            </a:r>
            <a:r>
              <a:rPr lang="vi-VN" sz="2400" spc="340" dirty="0" smtClean="0">
                <a:latin typeface="Arial"/>
                <a:cs typeface="Arial"/>
              </a:rPr>
              <a:t> </a:t>
            </a:r>
            <a:r>
              <a:rPr lang="vi-VN" sz="2400" spc="-25" dirty="0" smtClean="0">
                <a:latin typeface="Arial"/>
                <a:cs typeface="Arial"/>
              </a:rPr>
              <a:t>liệu</a:t>
            </a:r>
            <a:endParaRPr lang="vi-VN" sz="24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5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vi-VN" sz="3200" spc="5" dirty="0" smtClean="0">
                <a:solidFill>
                  <a:srgbClr val="000000"/>
                </a:solidFill>
              </a:rPr>
              <a:t>Biến </a:t>
            </a:r>
            <a:r>
              <a:rPr lang="vi-VN" sz="3200" spc="20" dirty="0" smtClean="0">
                <a:solidFill>
                  <a:srgbClr val="000000"/>
                </a:solidFill>
              </a:rPr>
              <a:t>đổi dữ</a:t>
            </a:r>
            <a:r>
              <a:rPr lang="vi-VN" sz="3200" spc="-204" dirty="0" smtClean="0">
                <a:solidFill>
                  <a:srgbClr val="000000"/>
                </a:solidFill>
              </a:rPr>
              <a:t> </a:t>
            </a:r>
            <a:r>
              <a:rPr lang="vi-VN" sz="3200" spc="5" dirty="0" smtClean="0">
                <a:solidFill>
                  <a:srgbClr val="000000"/>
                </a:solidFill>
              </a:rPr>
              <a:t>liệu</a:t>
            </a:r>
            <a:r>
              <a:rPr lang="en-US" sz="3200" spc="5" dirty="0" smtClean="0">
                <a:solidFill>
                  <a:srgbClr val="000000"/>
                </a:solidFill>
              </a:rPr>
              <a:t> (</a:t>
            </a:r>
            <a:r>
              <a:rPr lang="en-US" sz="3200" spc="5" dirty="0" err="1" smtClean="0">
                <a:solidFill>
                  <a:srgbClr val="000000"/>
                </a:solidFill>
              </a:rPr>
              <a:t>tt</a:t>
            </a:r>
            <a:r>
              <a:rPr lang="en-US" sz="3200" spc="5" dirty="0" smtClean="0">
                <a:solidFill>
                  <a:srgbClr val="000000"/>
                </a:solidFill>
              </a:rPr>
              <a:t>.</a:t>
            </a:r>
            <a:r>
              <a:rPr lang="en-US" spc="5" dirty="0" smtClean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077200" cy="4648200"/>
          </a:xfrm>
        </p:spPr>
        <p:txBody>
          <a:bodyPr/>
          <a:lstStyle/>
          <a:p>
            <a:pPr marL="241300" indent="-229235">
              <a:spcBef>
                <a:spcPts val="350"/>
              </a:spcBef>
              <a:tabLst>
                <a:tab pos="241935" algn="l"/>
              </a:tabLst>
            </a:pPr>
            <a:r>
              <a:rPr lang="vi-VN" b="1" spc="20" dirty="0" smtClean="0">
                <a:latin typeface="Arial"/>
                <a:cs typeface="Arial"/>
              </a:rPr>
              <a:t>Chuẩn </a:t>
            </a:r>
            <a:r>
              <a:rPr lang="vi-VN" b="1" spc="35" dirty="0" smtClean="0">
                <a:latin typeface="Arial"/>
                <a:cs typeface="Arial"/>
              </a:rPr>
              <a:t>hóa </a:t>
            </a:r>
            <a:r>
              <a:rPr lang="vi-VN" b="1" spc="30" dirty="0" smtClean="0">
                <a:latin typeface="Arial"/>
                <a:cs typeface="Arial"/>
              </a:rPr>
              <a:t>dữ </a:t>
            </a:r>
            <a:r>
              <a:rPr lang="vi-VN" b="1" spc="-50" dirty="0" smtClean="0">
                <a:latin typeface="Arial"/>
                <a:cs typeface="Arial"/>
              </a:rPr>
              <a:t>liệu</a:t>
            </a:r>
            <a:r>
              <a:rPr lang="vi-VN" b="1" spc="260" dirty="0" smtClean="0">
                <a:latin typeface="Arial"/>
                <a:cs typeface="Arial"/>
              </a:rPr>
              <a:t> </a:t>
            </a:r>
            <a:r>
              <a:rPr lang="vi-VN" dirty="0" smtClean="0">
                <a:latin typeface="Arial"/>
                <a:cs typeface="Arial"/>
              </a:rPr>
              <a:t>(normalization)</a:t>
            </a:r>
          </a:p>
          <a:p>
            <a:pPr marL="699135" marR="5080" lvl="1" indent="-229235">
              <a:lnSpc>
                <a:spcPct val="90000"/>
              </a:lnSpc>
              <a:spcBef>
                <a:spcPts val="495"/>
              </a:spcBef>
              <a:buChar char="•"/>
              <a:tabLst>
                <a:tab pos="699770" algn="l"/>
              </a:tabLst>
            </a:pPr>
            <a:r>
              <a:rPr lang="vi-VN" sz="2400" spc="-10" dirty="0" smtClean="0">
                <a:latin typeface="Arial"/>
                <a:cs typeface="Arial"/>
              </a:rPr>
              <a:t>Với nhiều </a:t>
            </a:r>
            <a:r>
              <a:rPr lang="vi-VN" sz="2400" spc="10" dirty="0" smtClean="0">
                <a:latin typeface="Arial"/>
                <a:cs typeface="Arial"/>
              </a:rPr>
              <a:t>mô </a:t>
            </a:r>
            <a:r>
              <a:rPr lang="vi-VN" sz="2400" spc="5" dirty="0" smtClean="0">
                <a:latin typeface="Arial"/>
                <a:cs typeface="Arial"/>
              </a:rPr>
              <a:t>hình </a:t>
            </a:r>
            <a:r>
              <a:rPr lang="vi-VN" sz="2400" spc="-35" dirty="0" smtClean="0">
                <a:latin typeface="Arial"/>
                <a:cs typeface="Arial"/>
              </a:rPr>
              <a:t>dựa </a:t>
            </a:r>
            <a:r>
              <a:rPr lang="vi-VN" sz="2400" spc="-10" dirty="0" smtClean="0">
                <a:latin typeface="Arial"/>
                <a:cs typeface="Arial"/>
              </a:rPr>
              <a:t>trên </a:t>
            </a:r>
            <a:r>
              <a:rPr lang="vi-VN" sz="2400" spc="5" dirty="0" smtClean="0">
                <a:latin typeface="Arial"/>
                <a:cs typeface="Arial"/>
              </a:rPr>
              <a:t>độ đo </a:t>
            </a:r>
            <a:r>
              <a:rPr lang="vi-VN" sz="2400" spc="-20" dirty="0" smtClean="0">
                <a:latin typeface="Arial"/>
                <a:cs typeface="Arial"/>
              </a:rPr>
              <a:t>khoảng </a:t>
            </a:r>
            <a:r>
              <a:rPr lang="vi-VN" sz="2400" spc="-15" dirty="0" smtClean="0">
                <a:latin typeface="Arial"/>
                <a:cs typeface="Arial"/>
              </a:rPr>
              <a:t>cách </a:t>
            </a:r>
            <a:r>
              <a:rPr lang="vi-VN" sz="2400" spc="-25" dirty="0" smtClean="0">
                <a:latin typeface="Arial"/>
                <a:cs typeface="Arial"/>
              </a:rPr>
              <a:t>(distance-based  </a:t>
            </a:r>
            <a:r>
              <a:rPr lang="vi-VN" sz="2400" spc="-15" dirty="0" smtClean="0">
                <a:latin typeface="Arial"/>
                <a:cs typeface="Arial"/>
              </a:rPr>
              <a:t>method), </a:t>
            </a:r>
            <a:r>
              <a:rPr lang="vi-VN" sz="2400" spc="-40" dirty="0" smtClean="0">
                <a:latin typeface="Arial"/>
                <a:cs typeface="Arial"/>
              </a:rPr>
              <a:t>việc </a:t>
            </a:r>
            <a:r>
              <a:rPr lang="vi-VN" sz="2400" spc="-10" dirty="0" smtClean="0">
                <a:latin typeface="Arial"/>
                <a:cs typeface="Arial"/>
              </a:rPr>
              <a:t>chuẩn </a:t>
            </a:r>
            <a:r>
              <a:rPr lang="vi-VN" sz="2400" spc="-20" dirty="0" smtClean="0">
                <a:latin typeface="Arial"/>
                <a:cs typeface="Arial"/>
              </a:rPr>
              <a:t>hóa </a:t>
            </a:r>
            <a:r>
              <a:rPr lang="vi-VN" sz="2400" spc="-15" dirty="0" smtClean="0">
                <a:latin typeface="Arial"/>
                <a:cs typeface="Arial"/>
              </a:rPr>
              <a:t>giúp </a:t>
            </a:r>
            <a:r>
              <a:rPr lang="vi-VN" sz="2400" dirty="0" smtClean="0">
                <a:latin typeface="Arial"/>
                <a:cs typeface="Arial"/>
              </a:rPr>
              <a:t>cho </a:t>
            </a:r>
            <a:r>
              <a:rPr lang="vi-VN" sz="2400" spc="-20" dirty="0" smtClean="0">
                <a:latin typeface="Arial"/>
                <a:cs typeface="Arial"/>
              </a:rPr>
              <a:t>các </a:t>
            </a:r>
            <a:r>
              <a:rPr lang="vi-VN" sz="2400" spc="-5" dirty="0" smtClean="0">
                <a:latin typeface="Arial"/>
                <a:cs typeface="Arial"/>
              </a:rPr>
              <a:t>thuộc </a:t>
            </a:r>
            <a:r>
              <a:rPr lang="vi-VN" sz="2400" spc="5" dirty="0" smtClean="0">
                <a:latin typeface="Arial"/>
                <a:cs typeface="Arial"/>
              </a:rPr>
              <a:t>tính </a:t>
            </a:r>
            <a:r>
              <a:rPr lang="vi-VN" sz="2400" dirty="0" smtClean="0">
                <a:latin typeface="Arial"/>
                <a:cs typeface="Arial"/>
              </a:rPr>
              <a:t>có sự </a:t>
            </a:r>
            <a:r>
              <a:rPr lang="vi-VN" sz="2400" spc="-20" dirty="0" smtClean="0">
                <a:latin typeface="Arial"/>
                <a:cs typeface="Arial"/>
              </a:rPr>
              <a:t>ảnh </a:t>
            </a:r>
            <a:r>
              <a:rPr lang="vi-VN" sz="2400" spc="-5" dirty="0" smtClean="0">
                <a:latin typeface="Arial"/>
                <a:cs typeface="Arial"/>
              </a:rPr>
              <a:t>hưởng </a:t>
            </a:r>
            <a:r>
              <a:rPr lang="vi-VN" sz="2400" spc="-20" dirty="0" smtClean="0">
                <a:latin typeface="Arial"/>
                <a:cs typeface="Arial"/>
              </a:rPr>
              <a:t>cân  </a:t>
            </a:r>
            <a:r>
              <a:rPr lang="vi-VN" sz="2400" spc="-30" dirty="0" smtClean="0">
                <a:latin typeface="Arial"/>
                <a:cs typeface="Arial"/>
              </a:rPr>
              <a:t>bằng </a:t>
            </a:r>
            <a:r>
              <a:rPr lang="vi-VN" sz="2400" spc="-25" dirty="0" smtClean="0">
                <a:latin typeface="Arial"/>
                <a:cs typeface="Arial"/>
              </a:rPr>
              <a:t>với</a:t>
            </a:r>
            <a:r>
              <a:rPr lang="vi-VN" sz="2400" spc="190" dirty="0" smtClean="0">
                <a:latin typeface="Arial"/>
                <a:cs typeface="Arial"/>
              </a:rPr>
              <a:t> </a:t>
            </a:r>
            <a:r>
              <a:rPr lang="vi-VN" sz="2400" spc="-10" dirty="0" smtClean="0">
                <a:latin typeface="Arial"/>
                <a:cs typeface="Arial"/>
              </a:rPr>
              <a:t>nhau</a:t>
            </a:r>
            <a:endParaRPr lang="vi-VN" sz="2400" dirty="0" smtClean="0">
              <a:latin typeface="Arial"/>
              <a:cs typeface="Arial"/>
            </a:endParaRPr>
          </a:p>
          <a:p>
            <a:pPr marL="1156335" lvl="2" indent="-229235">
              <a:spcBef>
                <a:spcPts val="295"/>
              </a:spcBef>
              <a:tabLst>
                <a:tab pos="1156335" algn="l"/>
                <a:tab pos="1156970" algn="l"/>
              </a:tabLst>
            </a:pPr>
            <a:r>
              <a:rPr lang="vi-VN" sz="2000" spc="-25" dirty="0" smtClean="0">
                <a:latin typeface="Arial"/>
                <a:cs typeface="Arial"/>
              </a:rPr>
              <a:t>Ví</a:t>
            </a:r>
            <a:r>
              <a:rPr lang="vi-VN" sz="2000" dirty="0" smtClean="0">
                <a:latin typeface="Arial"/>
                <a:cs typeface="Arial"/>
              </a:rPr>
              <a:t> </a:t>
            </a:r>
            <a:r>
              <a:rPr lang="vi-VN" sz="2000" spc="10" dirty="0" smtClean="0">
                <a:latin typeface="Arial"/>
                <a:cs typeface="Arial"/>
              </a:rPr>
              <a:t>dụ</a:t>
            </a:r>
            <a:r>
              <a:rPr lang="vi-VN" sz="2000" spc="-35" dirty="0" smtClean="0">
                <a:latin typeface="Arial"/>
                <a:cs typeface="Arial"/>
              </a:rPr>
              <a:t> </a:t>
            </a:r>
            <a:r>
              <a:rPr lang="vi-VN" sz="2000" spc="15" dirty="0" smtClean="0">
                <a:latin typeface="Arial"/>
                <a:cs typeface="Arial"/>
              </a:rPr>
              <a:t>tuổi</a:t>
            </a:r>
            <a:r>
              <a:rPr lang="vi-VN" sz="2000" spc="-35" dirty="0" smtClean="0">
                <a:latin typeface="Arial"/>
                <a:cs typeface="Arial"/>
              </a:rPr>
              <a:t> </a:t>
            </a:r>
            <a:r>
              <a:rPr lang="vi-VN" sz="2000" spc="30" dirty="0" smtClean="0">
                <a:latin typeface="Arial"/>
                <a:cs typeface="Arial"/>
              </a:rPr>
              <a:t>từ</a:t>
            </a:r>
            <a:r>
              <a:rPr lang="vi-VN" sz="2000" spc="-114" dirty="0" smtClean="0">
                <a:latin typeface="Arial"/>
                <a:cs typeface="Arial"/>
              </a:rPr>
              <a:t> </a:t>
            </a:r>
            <a:r>
              <a:rPr lang="vi-VN" sz="2000" spc="5" dirty="0" smtClean="0">
                <a:latin typeface="Arial"/>
                <a:cs typeface="Arial"/>
              </a:rPr>
              <a:t>0-99,</a:t>
            </a:r>
            <a:r>
              <a:rPr lang="vi-VN" sz="2000" spc="-75" dirty="0" smtClean="0">
                <a:latin typeface="Arial"/>
                <a:cs typeface="Arial"/>
              </a:rPr>
              <a:t> </a:t>
            </a:r>
            <a:r>
              <a:rPr lang="vi-VN" sz="2000" spc="15" dirty="0" smtClean="0">
                <a:latin typeface="Arial"/>
                <a:cs typeface="Arial"/>
              </a:rPr>
              <a:t>lương</a:t>
            </a:r>
            <a:r>
              <a:rPr lang="vi-VN" sz="2000" spc="-35" dirty="0" smtClean="0">
                <a:latin typeface="Arial"/>
                <a:cs typeface="Arial"/>
              </a:rPr>
              <a:t> </a:t>
            </a:r>
            <a:r>
              <a:rPr lang="vi-VN" sz="2000" spc="30" dirty="0" smtClean="0">
                <a:latin typeface="Arial"/>
                <a:cs typeface="Arial"/>
              </a:rPr>
              <a:t>từ</a:t>
            </a:r>
            <a:r>
              <a:rPr lang="vi-VN" sz="2000" spc="-114" dirty="0" smtClean="0">
                <a:latin typeface="Arial"/>
                <a:cs typeface="Arial"/>
              </a:rPr>
              <a:t> </a:t>
            </a:r>
            <a:r>
              <a:rPr lang="vi-VN" sz="2000" spc="15" dirty="0" smtClean="0">
                <a:latin typeface="Arial"/>
                <a:cs typeface="Arial"/>
              </a:rPr>
              <a:t>1</a:t>
            </a:r>
            <a:r>
              <a:rPr lang="vi-VN" sz="2000" spc="-40" dirty="0" smtClean="0">
                <a:latin typeface="Arial"/>
                <a:cs typeface="Arial"/>
              </a:rPr>
              <a:t> </a:t>
            </a:r>
            <a:r>
              <a:rPr lang="vi-VN" sz="2000" spc="15" dirty="0" smtClean="0">
                <a:latin typeface="Arial"/>
                <a:cs typeface="Arial"/>
              </a:rPr>
              <a:t>triệu</a:t>
            </a:r>
            <a:r>
              <a:rPr lang="vi-VN" sz="2000" spc="-105" dirty="0" smtClean="0">
                <a:latin typeface="Arial"/>
                <a:cs typeface="Arial"/>
              </a:rPr>
              <a:t> </a:t>
            </a:r>
            <a:r>
              <a:rPr lang="vi-VN" sz="2000" spc="-20" dirty="0" smtClean="0">
                <a:latin typeface="Arial"/>
                <a:cs typeface="Arial"/>
              </a:rPr>
              <a:t>VNĐ</a:t>
            </a:r>
            <a:r>
              <a:rPr lang="vi-VN" sz="2000" spc="75" dirty="0" smtClean="0">
                <a:latin typeface="Arial"/>
                <a:cs typeface="Arial"/>
              </a:rPr>
              <a:t> </a:t>
            </a:r>
            <a:r>
              <a:rPr lang="vi-VN" sz="2000" spc="25" dirty="0" smtClean="0">
                <a:latin typeface="Arial"/>
                <a:cs typeface="Arial"/>
              </a:rPr>
              <a:t>tới</a:t>
            </a:r>
            <a:r>
              <a:rPr lang="vi-VN" sz="2000" spc="-105" dirty="0" smtClean="0">
                <a:latin typeface="Arial"/>
                <a:cs typeface="Arial"/>
              </a:rPr>
              <a:t> </a:t>
            </a:r>
            <a:r>
              <a:rPr lang="vi-VN" sz="2000" spc="15" dirty="0" smtClean="0">
                <a:latin typeface="Arial"/>
                <a:cs typeface="Arial"/>
              </a:rPr>
              <a:t>1</a:t>
            </a:r>
            <a:r>
              <a:rPr lang="vi-VN" sz="2000" spc="40" dirty="0" smtClean="0">
                <a:latin typeface="Arial"/>
                <a:cs typeface="Arial"/>
              </a:rPr>
              <a:t> </a:t>
            </a:r>
            <a:r>
              <a:rPr lang="vi-VN" sz="2000" spc="20" dirty="0" smtClean="0">
                <a:latin typeface="Arial"/>
                <a:cs typeface="Arial"/>
              </a:rPr>
              <a:t>tỉ</a:t>
            </a:r>
            <a:r>
              <a:rPr lang="vi-VN" sz="2000" spc="-110" dirty="0" smtClean="0">
                <a:latin typeface="Arial"/>
                <a:cs typeface="Arial"/>
              </a:rPr>
              <a:t> </a:t>
            </a:r>
            <a:r>
              <a:rPr lang="vi-VN" sz="2000" spc="-20" dirty="0" smtClean="0">
                <a:latin typeface="Arial"/>
                <a:cs typeface="Arial"/>
              </a:rPr>
              <a:t>VNĐ</a:t>
            </a:r>
            <a:endParaRPr lang="vi-VN" sz="2000" dirty="0" smtClean="0">
              <a:latin typeface="Arial"/>
              <a:cs typeface="Arial"/>
            </a:endParaRPr>
          </a:p>
          <a:p>
            <a:pPr marL="699135" lvl="1" indent="-229870">
              <a:lnSpc>
                <a:spcPts val="2755"/>
              </a:lnSpc>
              <a:spcBef>
                <a:spcPts val="204"/>
              </a:spcBef>
              <a:buChar char="•"/>
              <a:tabLst>
                <a:tab pos="699770" algn="l"/>
              </a:tabLst>
            </a:pPr>
            <a:r>
              <a:rPr lang="vi-VN" sz="2400" spc="-10" dirty="0" smtClean="0">
                <a:latin typeface="Arial"/>
                <a:cs typeface="Arial"/>
              </a:rPr>
              <a:t>Chuẩn </a:t>
            </a:r>
            <a:r>
              <a:rPr lang="vi-VN" sz="2400" spc="-20" dirty="0" smtClean="0">
                <a:latin typeface="Arial"/>
                <a:cs typeface="Arial"/>
              </a:rPr>
              <a:t>hóa các </a:t>
            </a:r>
            <a:r>
              <a:rPr lang="vi-VN" sz="2400" spc="-10" dirty="0" smtClean="0">
                <a:latin typeface="Arial"/>
                <a:cs typeface="Arial"/>
              </a:rPr>
              <a:t>thuộc </a:t>
            </a:r>
            <a:r>
              <a:rPr lang="vi-VN" sz="2400" spc="5" dirty="0" smtClean="0">
                <a:latin typeface="Arial"/>
                <a:cs typeface="Arial"/>
              </a:rPr>
              <a:t>tính </a:t>
            </a:r>
            <a:r>
              <a:rPr lang="vi-VN" sz="2400" spc="-35" dirty="0" smtClean="0">
                <a:latin typeface="Arial"/>
                <a:cs typeface="Arial"/>
              </a:rPr>
              <a:t>về </a:t>
            </a:r>
            <a:r>
              <a:rPr lang="vi-VN" sz="2400" spc="-20" dirty="0" smtClean="0">
                <a:latin typeface="Arial"/>
                <a:cs typeface="Arial"/>
              </a:rPr>
              <a:t>các khoảng </a:t>
            </a:r>
            <a:r>
              <a:rPr lang="vi-VN" sz="2400" spc="-5" dirty="0" smtClean="0">
                <a:latin typeface="Arial"/>
                <a:cs typeface="Arial"/>
              </a:rPr>
              <a:t>tương </a:t>
            </a:r>
            <a:r>
              <a:rPr lang="vi-VN" sz="2400" dirty="0" smtClean="0">
                <a:latin typeface="Arial"/>
                <a:cs typeface="Arial"/>
              </a:rPr>
              <a:t>tự </a:t>
            </a:r>
            <a:r>
              <a:rPr lang="vi-VN" sz="2400" spc="-10" dirty="0" smtClean="0">
                <a:latin typeface="Arial"/>
                <a:cs typeface="Arial"/>
              </a:rPr>
              <a:t>nhau </a:t>
            </a:r>
            <a:r>
              <a:rPr lang="vi-VN" sz="2400" spc="-30" dirty="0" smtClean="0">
                <a:latin typeface="Arial"/>
                <a:cs typeface="Arial"/>
              </a:rPr>
              <a:t>hoặc </a:t>
            </a:r>
            <a:r>
              <a:rPr lang="vi-VN" sz="2400" spc="-15" dirty="0" smtClean="0">
                <a:latin typeface="Arial"/>
                <a:cs typeface="Arial"/>
              </a:rPr>
              <a:t>miền</a:t>
            </a:r>
            <a:r>
              <a:rPr lang="vi-VN" sz="2400" spc="95" dirty="0" smtClean="0">
                <a:latin typeface="Arial"/>
                <a:cs typeface="Arial"/>
              </a:rPr>
              <a:t> </a:t>
            </a:r>
            <a:r>
              <a:rPr lang="vi-VN" sz="2400" spc="-25" dirty="0" smtClean="0">
                <a:latin typeface="Arial"/>
                <a:cs typeface="Arial"/>
              </a:rPr>
              <a:t>giá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vi-VN" sz="2400" spc="10" dirty="0" smtClean="0">
                <a:latin typeface="Arial"/>
                <a:cs typeface="Arial"/>
              </a:rPr>
              <a:t>trị </a:t>
            </a:r>
            <a:r>
              <a:rPr lang="vi-VN" sz="2400" dirty="0">
                <a:latin typeface="Arial"/>
                <a:cs typeface="Arial"/>
              </a:rPr>
              <a:t>từ 0 tới</a:t>
            </a:r>
            <a:r>
              <a:rPr lang="vi-VN" sz="2400" spc="-9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1</a:t>
            </a:r>
          </a:p>
          <a:p>
            <a:pPr marL="699135" lvl="1" indent="-229870">
              <a:lnSpc>
                <a:spcPct val="100000"/>
              </a:lnSpc>
              <a:spcBef>
                <a:spcPts val="200"/>
              </a:spcBef>
              <a:buChar char="•"/>
              <a:tabLst>
                <a:tab pos="699770" algn="l"/>
              </a:tabLst>
            </a:pPr>
            <a:r>
              <a:rPr lang="vi-VN" sz="2400" spc="-25" dirty="0" smtClean="0">
                <a:latin typeface="Arial"/>
                <a:cs typeface="Arial"/>
              </a:rPr>
              <a:t>Các </a:t>
            </a:r>
            <a:r>
              <a:rPr lang="vi-VN" sz="2400" spc="-10" dirty="0" smtClean="0">
                <a:latin typeface="Arial"/>
                <a:cs typeface="Arial"/>
              </a:rPr>
              <a:t>phương</a:t>
            </a:r>
            <a:r>
              <a:rPr lang="vi-VN" sz="2400" spc="114" dirty="0" smtClean="0">
                <a:latin typeface="Arial"/>
                <a:cs typeface="Arial"/>
              </a:rPr>
              <a:t> </a:t>
            </a:r>
            <a:r>
              <a:rPr lang="vi-VN" sz="2400" spc="-35" dirty="0" smtClean="0">
                <a:latin typeface="Arial"/>
                <a:cs typeface="Arial"/>
              </a:rPr>
              <a:t>pháp:</a:t>
            </a:r>
            <a:endParaRPr lang="vi-VN" sz="2400" dirty="0" smtClean="0">
              <a:latin typeface="Arial"/>
              <a:cs typeface="Arial"/>
            </a:endParaRPr>
          </a:p>
          <a:p>
            <a:pPr marL="1156335" lvl="2" indent="-229235">
              <a:spcBef>
                <a:spcPts val="300"/>
              </a:spcBef>
              <a:tabLst>
                <a:tab pos="1156335" algn="l"/>
                <a:tab pos="1156970" algn="l"/>
              </a:tabLst>
            </a:pPr>
            <a:r>
              <a:rPr lang="vi-VN" sz="2000" dirty="0" smtClean="0">
                <a:latin typeface="Arial"/>
                <a:cs typeface="Arial"/>
              </a:rPr>
              <a:t>min-max</a:t>
            </a:r>
            <a:r>
              <a:rPr lang="vi-VN" sz="2000" spc="-75" dirty="0" smtClean="0">
                <a:latin typeface="Arial"/>
                <a:cs typeface="Arial"/>
              </a:rPr>
              <a:t> </a:t>
            </a:r>
            <a:r>
              <a:rPr lang="vi-VN" sz="2000" dirty="0" smtClean="0">
                <a:latin typeface="Arial"/>
                <a:cs typeface="Arial"/>
              </a:rPr>
              <a:t>normalization</a:t>
            </a:r>
          </a:p>
          <a:p>
            <a:pPr lvl="2">
              <a:buFont typeface="Arial"/>
              <a:buChar char="•"/>
            </a:pPr>
            <a:endParaRPr lang="vi-VN" sz="2200" dirty="0" smtClean="0">
              <a:latin typeface="Arial"/>
              <a:cs typeface="Arial"/>
            </a:endParaRPr>
          </a:p>
          <a:p>
            <a:pPr marL="914400" lvl="2" indent="0">
              <a:spcBef>
                <a:spcPts val="40"/>
              </a:spcBef>
              <a:buNone/>
            </a:pPr>
            <a:endParaRPr lang="vi-VN" sz="2600" dirty="0" smtClean="0">
              <a:latin typeface="Arial"/>
              <a:cs typeface="Arial"/>
            </a:endParaRPr>
          </a:p>
          <a:p>
            <a:pPr marL="1156335" lvl="2" indent="-229235">
              <a:spcBef>
                <a:spcPts val="5"/>
              </a:spcBef>
              <a:tabLst>
                <a:tab pos="1156335" algn="l"/>
                <a:tab pos="1156970" algn="l"/>
              </a:tabLst>
            </a:pPr>
            <a:r>
              <a:rPr lang="vi-VN" sz="2000" spc="15" dirty="0" smtClean="0">
                <a:latin typeface="Arial"/>
                <a:cs typeface="Arial"/>
              </a:rPr>
              <a:t>z-score </a:t>
            </a:r>
            <a:r>
              <a:rPr lang="vi-VN" sz="2000" spc="5" dirty="0" smtClean="0">
                <a:latin typeface="Arial"/>
                <a:cs typeface="Arial"/>
              </a:rPr>
              <a:t>normalization</a:t>
            </a:r>
            <a:r>
              <a:rPr lang="vi-VN" sz="2000" spc="-240" dirty="0" smtClean="0">
                <a:latin typeface="Arial"/>
                <a:cs typeface="Arial"/>
              </a:rPr>
              <a:t> </a:t>
            </a:r>
            <a:r>
              <a:rPr lang="vi-VN" sz="2000" spc="5" dirty="0" smtClean="0">
                <a:latin typeface="Arial"/>
                <a:cs typeface="Arial"/>
              </a:rPr>
              <a:t>(standardization)</a:t>
            </a:r>
            <a:endParaRPr lang="vi-VN" sz="20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5" name="object 5"/>
          <p:cNvSpPr/>
          <p:nvPr/>
        </p:nvSpPr>
        <p:spPr>
          <a:xfrm>
            <a:off x="4648200" y="4162165"/>
            <a:ext cx="2432124" cy="599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5880184" y="5360483"/>
            <a:ext cx="1080712" cy="461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07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8A111-1441-4B92-8FE6-65100890BAB3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giám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 (</a:t>
            </a:r>
            <a:r>
              <a:rPr lang="en-US" sz="2400" dirty="0" err="1" smtClean="0"/>
              <a:t>gom</a:t>
            </a:r>
            <a:r>
              <a:rPr lang="en-US" sz="2400" dirty="0" smtClean="0"/>
              <a:t> </a:t>
            </a:r>
            <a:r>
              <a:rPr lang="en-US" sz="2400" dirty="0" err="1" smtClean="0"/>
              <a:t>cụm</a:t>
            </a:r>
            <a:r>
              <a:rPr lang="en-US" sz="2400" dirty="0" smtClean="0"/>
              <a:t>),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i="1" dirty="0" err="1" smtClean="0"/>
              <a:t>độ</a:t>
            </a:r>
            <a:r>
              <a:rPr lang="en-US" i="1" dirty="0" smtClean="0"/>
              <a:t> </a:t>
            </a:r>
            <a:r>
              <a:rPr lang="en-US" i="1" dirty="0" err="1" smtClean="0"/>
              <a:t>đo</a:t>
            </a:r>
            <a:r>
              <a:rPr lang="en-US" i="1" dirty="0" smtClean="0"/>
              <a:t> </a:t>
            </a:r>
            <a:r>
              <a:rPr lang="en-US" i="1" dirty="0" err="1" smtClean="0"/>
              <a:t>tương</a:t>
            </a:r>
            <a:r>
              <a:rPr lang="en-US" i="1" dirty="0" smtClean="0"/>
              <a:t> </a:t>
            </a:r>
            <a:r>
              <a:rPr lang="en-US" i="1" dirty="0" err="1" smtClean="0"/>
              <a:t>tự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sz="2400" dirty="0" smtClean="0"/>
              <a:t>similarity measure)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(</a:t>
            </a:r>
            <a:r>
              <a:rPr lang="en-US" sz="2400" i="1" dirty="0" smtClean="0"/>
              <a:t>distance measure</a:t>
            </a:r>
            <a:r>
              <a:rPr lang="en-US" sz="2400" dirty="0" smtClean="0"/>
              <a:t>, </a:t>
            </a:r>
            <a:r>
              <a:rPr lang="en-US" sz="2400" i="1" dirty="0" smtClean="0"/>
              <a:t>dissimilarity measures</a:t>
            </a:r>
            <a:r>
              <a:rPr lang="en-US" sz="2400" dirty="0" smtClean="0"/>
              <a:t> )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38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16D78-D3C2-46EA-B484-4DCBFC82747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dirty="0" err="1"/>
              <a:t>Đ</a:t>
            </a:r>
            <a:r>
              <a:rPr lang="en-US" sz="2400" dirty="0" err="1" smtClean="0"/>
              <a:t>ộ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khoảnh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sz="2400" dirty="0" smtClean="0"/>
              <a:t> </a:t>
            </a:r>
            <a:r>
              <a:rPr lang="en-US" sz="2400" i="1" dirty="0" smtClean="0"/>
              <a:t>metric</a:t>
            </a:r>
            <a:r>
              <a:rPr lang="en-US" sz="2400" dirty="0" smtClean="0"/>
              <a:t>  hay </a:t>
            </a:r>
            <a:r>
              <a:rPr lang="en-US" sz="2400" i="1" dirty="0" err="1" smtClean="0"/>
              <a:t>không</a:t>
            </a:r>
            <a:r>
              <a:rPr lang="en-US" sz="2400" i="1" dirty="0" smtClean="0"/>
              <a:t> metric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metric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thỏa</a:t>
            </a:r>
            <a:r>
              <a:rPr lang="en-US" sz="2400" dirty="0" smtClean="0"/>
              <a:t> </a:t>
            </a:r>
            <a:r>
              <a:rPr lang="en-US" sz="2400" dirty="0" err="1" smtClean="0"/>
              <a:t>mãn</a:t>
            </a:r>
            <a:r>
              <a:rPr lang="en-US" sz="2400" dirty="0" smtClean="0"/>
              <a:t> </a:t>
            </a:r>
            <a:r>
              <a:rPr lang="en-US" sz="2400" dirty="0" err="1" smtClean="0"/>
              <a:t>ba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  1. 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xạ</a:t>
            </a:r>
            <a:r>
              <a:rPr lang="en-US" sz="2400" dirty="0" smtClean="0"/>
              <a:t> </a:t>
            </a:r>
            <a:r>
              <a:rPr lang="en-US" sz="2400" i="1" dirty="0" smtClean="0"/>
              <a:t> </a:t>
            </a:r>
            <a:r>
              <a:rPr lang="en-US" sz="2400" dirty="0" smtClean="0"/>
              <a:t>(reflexivity)  </a:t>
            </a:r>
            <a:r>
              <a:rPr lang="en-US" sz="2400" i="1" dirty="0" smtClean="0"/>
              <a:t>d</a:t>
            </a:r>
            <a:r>
              <a:rPr lang="en-US" sz="2400" dirty="0" smtClean="0"/>
              <a:t>(</a:t>
            </a:r>
            <a:r>
              <a:rPr lang="en-US" sz="2400" dirty="0" err="1" smtClean="0"/>
              <a:t>x,</a:t>
            </a:r>
            <a:r>
              <a:rPr lang="en-US" sz="2400" i="1" dirty="0" err="1" smtClean="0"/>
              <a:t>x</a:t>
            </a:r>
            <a:r>
              <a:rPr lang="en-US" sz="2400" dirty="0" smtClean="0"/>
              <a:t>)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   2. 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(</a:t>
            </a:r>
            <a:r>
              <a:rPr lang="en-US" dirty="0" err="1" smtClean="0"/>
              <a:t>s</a:t>
            </a:r>
            <a:r>
              <a:rPr lang="en-US" sz="2400" dirty="0" err="1" smtClean="0"/>
              <a:t>ymmetricity</a:t>
            </a:r>
            <a:r>
              <a:rPr lang="en-US" sz="2400" dirty="0" smtClean="0"/>
              <a:t>):  </a:t>
            </a:r>
            <a:r>
              <a:rPr lang="en-US" sz="2400" i="1" dirty="0" smtClean="0"/>
              <a:t>d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 = </a:t>
            </a:r>
            <a:r>
              <a:rPr lang="en-US" sz="2400" i="1" dirty="0" smtClean="0"/>
              <a:t>d</a:t>
            </a:r>
            <a:r>
              <a:rPr lang="en-US" sz="2400" dirty="0" smtClean="0"/>
              <a:t>(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   3.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đẳng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tam </a:t>
            </a:r>
            <a:r>
              <a:rPr lang="en-US" sz="2400" dirty="0" err="1" smtClean="0"/>
              <a:t>giác</a:t>
            </a:r>
            <a:r>
              <a:rPr lang="en-US" sz="2400" dirty="0" smtClean="0"/>
              <a:t> (Triangular inequality):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</a:t>
            </a:r>
            <a:r>
              <a:rPr lang="en-US" sz="2400" i="1" dirty="0" smtClean="0"/>
              <a:t>d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 </a:t>
            </a:r>
            <a:r>
              <a:rPr lang="en-US" sz="2400" i="1" dirty="0" smtClean="0">
                <a:sym typeface="Symbol" pitchFamily="18" charset="2"/>
              </a:rPr>
              <a:t>d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dirty="0" smtClean="0">
                <a:sym typeface="Symbol" pitchFamily="18" charset="2"/>
              </a:rPr>
              <a:t>, </a:t>
            </a:r>
            <a:r>
              <a:rPr lang="en-US" sz="2400" i="1" dirty="0" smtClean="0">
                <a:sym typeface="Symbol" pitchFamily="18" charset="2"/>
              </a:rPr>
              <a:t>z</a:t>
            </a:r>
            <a:r>
              <a:rPr lang="en-US" sz="2400" dirty="0" smtClean="0">
                <a:sym typeface="Symbol" pitchFamily="18" charset="2"/>
              </a:rPr>
              <a:t>) + </a:t>
            </a:r>
            <a:r>
              <a:rPr lang="en-US" sz="2400" i="1" dirty="0" smtClean="0">
                <a:sym typeface="Symbol" pitchFamily="18" charset="2"/>
              </a:rPr>
              <a:t>d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z</a:t>
            </a:r>
            <a:r>
              <a:rPr lang="en-US" sz="2400" dirty="0" smtClean="0">
                <a:sym typeface="Symbol" pitchFamily="18" charset="2"/>
              </a:rPr>
              <a:t>, </a:t>
            </a:r>
            <a:r>
              <a:rPr lang="en-US" sz="2400" i="1" dirty="0" smtClean="0">
                <a:sym typeface="Symbol" pitchFamily="18" charset="2"/>
              </a:rPr>
              <a:t>y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9859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E5F9C-7A7A-4E9E-914C-6A3D90CCA25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71714" y="152400"/>
            <a:ext cx="8229600" cy="560387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khoảng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(</a:t>
            </a:r>
            <a:r>
              <a:rPr lang="en-US" sz="3200" dirty="0" err="1" smtClean="0"/>
              <a:t>tt</a:t>
            </a:r>
            <a:r>
              <a:rPr lang="en-US" sz="3200" dirty="0" smtClean="0"/>
              <a:t>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201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 </a:t>
            </a:r>
            <a:r>
              <a:rPr lang="en-US" sz="2200" dirty="0" err="1" smtClean="0"/>
              <a:t>khoảng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metric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 </a:t>
            </a:r>
            <a:r>
              <a:rPr lang="en-US" sz="2200" dirty="0" err="1" smtClean="0"/>
              <a:t>Minkowski</a:t>
            </a:r>
            <a:r>
              <a:rPr lang="en-US" sz="2200" dirty="0" smtClean="0"/>
              <a:t> metric,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endParaRPr lang="en-US" sz="2200" dirty="0" smtClean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16269"/>
              </p:ext>
            </p:extLst>
          </p:nvPr>
        </p:nvGraphicFramePr>
        <p:xfrm>
          <a:off x="1905000" y="1600200"/>
          <a:ext cx="35814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3" imgW="1803400" imgH="546100" progId="Equation.3">
                  <p:embed/>
                </p:oleObj>
              </mc:Choice>
              <mc:Fallback>
                <p:oleObj name="Equation" r:id="rId3" imgW="1803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35814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81000" y="2895600"/>
            <a:ext cx="8610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i="1" dirty="0"/>
              <a:t>m</a:t>
            </a:r>
            <a:r>
              <a:rPr lang="en-US" sz="2200" dirty="0"/>
              <a:t> = 1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 </a:t>
            </a:r>
            <a:r>
              <a:rPr lang="en-US" sz="2200" dirty="0" err="1" smtClean="0"/>
              <a:t>khoảng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b="1" i="1" dirty="0"/>
              <a:t>Manhattan 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khoảng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i="1" dirty="0" smtClean="0"/>
              <a:t>L</a:t>
            </a:r>
            <a:r>
              <a:rPr lang="en-US" sz="2200" i="1" baseline="-25000" dirty="0" smtClean="0"/>
              <a:t>1</a:t>
            </a:r>
            <a:r>
              <a:rPr lang="en-US" sz="2200" dirty="0" smtClean="0"/>
              <a:t>.</a:t>
            </a:r>
            <a:endParaRPr lang="en-US" sz="2200" dirty="0"/>
          </a:p>
          <a:p>
            <a:pPr eaLnBrk="1" hangingPunct="1">
              <a:spcBef>
                <a:spcPct val="50000"/>
              </a:spcBef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 </a:t>
            </a:r>
            <a:r>
              <a:rPr lang="en-US" sz="2200" dirty="0" err="1" smtClean="0"/>
              <a:t>khoảng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rất</a:t>
            </a:r>
            <a:r>
              <a:rPr lang="en-US" sz="2200" dirty="0" smtClean="0"/>
              <a:t> </a:t>
            </a:r>
            <a:r>
              <a:rPr lang="en-US" sz="2200" dirty="0" err="1" smtClean="0"/>
              <a:t>phổ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 </a:t>
            </a:r>
            <a:r>
              <a:rPr lang="en-US" sz="2200" b="1" i="1" dirty="0" smtClean="0"/>
              <a:t>Euclid </a:t>
            </a:r>
            <a:r>
              <a:rPr lang="en-US" sz="2200" b="1" i="1" dirty="0"/>
              <a:t> </a:t>
            </a:r>
            <a:r>
              <a:rPr lang="en-US" sz="2200" dirty="0" smtClean="0"/>
              <a:t>t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 </a:t>
            </a:r>
            <a:r>
              <a:rPr lang="en-US" sz="2200" i="1" dirty="0"/>
              <a:t>L</a:t>
            </a:r>
            <a:r>
              <a:rPr lang="en-US" sz="2200" i="1" baseline="-25000" dirty="0"/>
              <a:t>2</a:t>
            </a:r>
            <a:r>
              <a:rPr lang="en-US" sz="2200" dirty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i="1" dirty="0"/>
              <a:t>m</a:t>
            </a:r>
            <a:r>
              <a:rPr lang="en-US" sz="2200" dirty="0"/>
              <a:t> = 2.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8897"/>
              </p:ext>
            </p:extLst>
          </p:nvPr>
        </p:nvGraphicFramePr>
        <p:xfrm>
          <a:off x="1295400" y="4343400"/>
          <a:ext cx="6324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5" imgW="3124200" imgH="292100" progId="Equation.3">
                  <p:embed/>
                </p:oleObj>
              </mc:Choice>
              <mc:Fallback>
                <p:oleObj name="Equation" r:id="rId5" imgW="3124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6324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49530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200" dirty="0" err="1" smtClean="0"/>
              <a:t>Thí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</a:t>
            </a:r>
            <a:r>
              <a:rPr lang="en-US" sz="2200" i="1" dirty="0" smtClean="0"/>
              <a:t>X</a:t>
            </a:r>
            <a:r>
              <a:rPr lang="en-US" sz="2200" dirty="0" smtClean="0"/>
              <a:t> = (4, 1, 3)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smtClean="0"/>
              <a:t>Y</a:t>
            </a:r>
            <a:r>
              <a:rPr lang="en-US" sz="2200" dirty="0" smtClean="0"/>
              <a:t> = (2, 5, 1),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 </a:t>
            </a:r>
            <a:r>
              <a:rPr lang="en-US" sz="2200" dirty="0" err="1" smtClean="0"/>
              <a:t>khoảng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Euclid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261424"/>
              </p:ext>
            </p:extLst>
          </p:nvPr>
        </p:nvGraphicFramePr>
        <p:xfrm>
          <a:off x="1600200" y="5791200"/>
          <a:ext cx="5257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7" imgW="2781300" imgH="279400" progId="Equation.3">
                  <p:embed/>
                </p:oleObj>
              </mc:Choice>
              <mc:Fallback>
                <p:oleObj name="Equation" r:id="rId7" imgW="27813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91200"/>
                        <a:ext cx="52578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15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2718D-4572-4703-8F21-6B78A7739844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Thu </a:t>
            </a:r>
            <a:r>
              <a:rPr lang="en-US" dirty="0" err="1" smtClean="0">
                <a:solidFill>
                  <a:schemeClr val="tx1"/>
                </a:solidFill>
              </a:rPr>
              <a:t>gọn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liệu</a:t>
            </a:r>
            <a:r>
              <a:rPr lang="en-US" dirty="0" smtClean="0">
                <a:solidFill>
                  <a:schemeClr val="tx1"/>
                </a:solidFill>
              </a:rPr>
              <a:t> (data reduction)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Cho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(representative)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bình</a:t>
            </a:r>
            <a:r>
              <a:rPr lang="en-US" sz="2200" dirty="0" smtClean="0"/>
              <a:t> (centroid)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</a:t>
            </a:r>
            <a:r>
              <a:rPr lang="en-US" sz="2200" dirty="0" err="1" smtClean="0"/>
              <a:t>medoid</a:t>
            </a:r>
            <a:r>
              <a:rPr lang="en-US" sz="2200" dirty="0" smtClean="0"/>
              <a:t> (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ở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trí</a:t>
            </a:r>
            <a:r>
              <a:rPr lang="en-US" sz="2200" dirty="0" smtClean="0"/>
              <a:t>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tâm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/>
              <a:t>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2.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i="1" dirty="0" smtClean="0"/>
              <a:t>k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smtClean="0"/>
              <a:t>k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tâm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(centroid)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chọn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886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centroid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mẫu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hay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X1 = (1, 1), X2 </a:t>
            </a:r>
            <a:r>
              <a:rPr lang="en-US" dirty="0"/>
              <a:t>= (1, </a:t>
            </a:r>
            <a:r>
              <a:rPr lang="en-US" dirty="0" smtClean="0"/>
              <a:t>2), X3 </a:t>
            </a:r>
            <a:r>
              <a:rPr lang="en-US" dirty="0"/>
              <a:t>= </a:t>
            </a:r>
            <a:r>
              <a:rPr lang="en-US" dirty="0" smtClean="0"/>
              <a:t>(2, </a:t>
            </a:r>
            <a:r>
              <a:rPr lang="en-US" dirty="0"/>
              <a:t>1), </a:t>
            </a:r>
          </a:p>
          <a:p>
            <a:pPr marL="0" indent="0">
              <a:buNone/>
            </a:pPr>
            <a:r>
              <a:rPr lang="en-US" dirty="0" smtClean="0"/>
              <a:t>X4 </a:t>
            </a:r>
            <a:r>
              <a:rPr lang="en-US" dirty="0"/>
              <a:t>= (</a:t>
            </a:r>
            <a:r>
              <a:rPr lang="en-US" dirty="0" smtClean="0"/>
              <a:t>1.6, 1.4</a:t>
            </a:r>
            <a:r>
              <a:rPr lang="en-US" smtClean="0"/>
              <a:t>), X5 </a:t>
            </a:r>
            <a:r>
              <a:rPr lang="en-US" dirty="0"/>
              <a:t>= </a:t>
            </a:r>
            <a:r>
              <a:rPr lang="en-US" dirty="0" smtClean="0"/>
              <a:t>(2, 2).</a:t>
            </a:r>
          </a:p>
          <a:p>
            <a:pPr marL="0" indent="0">
              <a:buNone/>
            </a:pPr>
            <a:r>
              <a:rPr lang="en-US" dirty="0" smtClean="0"/>
              <a:t>Centroid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ym typeface="Symbol"/>
              </a:rPr>
              <a:t> = (1/5)[(1,1)</a:t>
            </a:r>
            <a:r>
              <a:rPr lang="en-US" dirty="0" smtClean="0"/>
              <a:t> + </a:t>
            </a:r>
            <a:r>
              <a:rPr lang="en-US" dirty="0"/>
              <a:t>(1, 2</a:t>
            </a:r>
            <a:r>
              <a:rPr lang="en-US" dirty="0" smtClean="0"/>
              <a:t>) + </a:t>
            </a:r>
            <a:r>
              <a:rPr lang="en-US" dirty="0"/>
              <a:t>(2, 1</a:t>
            </a:r>
            <a:r>
              <a:rPr lang="en-US" dirty="0" smtClean="0"/>
              <a:t>) +</a:t>
            </a:r>
            <a:r>
              <a:rPr lang="en-US" dirty="0"/>
              <a:t> (1.6, 1.4</a:t>
            </a:r>
            <a:r>
              <a:rPr lang="en-US" dirty="0" smtClean="0"/>
              <a:t>) + (2,2)]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Symbol"/>
              </a:rPr>
              <a:t> </a:t>
            </a:r>
            <a:r>
              <a:rPr lang="en-US" dirty="0" smtClean="0">
                <a:sym typeface="Symbol"/>
              </a:rPr>
              <a:t>= (1.52, 1.48).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57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200" spc="20" dirty="0" err="1" smtClean="0">
                <a:solidFill>
                  <a:srgbClr val="000000"/>
                </a:solidFill>
              </a:rPr>
              <a:t>Cân</a:t>
            </a:r>
            <a:r>
              <a:rPr lang="en-US" sz="3200" spc="20" dirty="0" smtClean="0">
                <a:solidFill>
                  <a:srgbClr val="000000"/>
                </a:solidFill>
              </a:rPr>
              <a:t> </a:t>
            </a:r>
            <a:r>
              <a:rPr lang="en-US" sz="3200" spc="25" dirty="0" err="1" smtClean="0">
                <a:solidFill>
                  <a:srgbClr val="000000"/>
                </a:solidFill>
              </a:rPr>
              <a:t>bằng</a:t>
            </a:r>
            <a:r>
              <a:rPr lang="en-US" sz="3200" spc="25" dirty="0" smtClean="0">
                <a:solidFill>
                  <a:srgbClr val="000000"/>
                </a:solidFill>
              </a:rPr>
              <a:t> </a:t>
            </a:r>
            <a:r>
              <a:rPr lang="en-US" sz="3200" spc="20" dirty="0" err="1" smtClean="0">
                <a:solidFill>
                  <a:srgbClr val="000000"/>
                </a:solidFill>
              </a:rPr>
              <a:t>dữ</a:t>
            </a:r>
            <a:r>
              <a:rPr lang="en-US" sz="3200" spc="-330" dirty="0" smtClean="0">
                <a:solidFill>
                  <a:srgbClr val="000000"/>
                </a:solidFill>
              </a:rPr>
              <a:t> </a:t>
            </a:r>
            <a:r>
              <a:rPr lang="en-US" sz="3200" spc="5" dirty="0" err="1" smtClean="0">
                <a:solidFill>
                  <a:srgbClr val="000000"/>
                </a:solidFill>
              </a:rPr>
              <a:t>liệu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85850"/>
            <a:ext cx="5486400" cy="3352800"/>
          </a:xfrm>
        </p:spPr>
        <p:txBody>
          <a:bodyPr/>
          <a:lstStyle/>
          <a:p>
            <a:pPr marL="241300" marR="5080" indent="-229235">
              <a:lnSpc>
                <a:spcPct val="102400"/>
              </a:lnSpc>
              <a:spcBef>
                <a:spcPts val="45"/>
              </a:spcBef>
              <a:tabLst>
                <a:tab pos="241935" algn="l"/>
              </a:tabLst>
            </a:pPr>
            <a:r>
              <a:rPr lang="vi-VN" spc="25" dirty="0" smtClean="0">
                <a:latin typeface="Arial"/>
                <a:cs typeface="Arial"/>
              </a:rPr>
              <a:t>Dữ </a:t>
            </a:r>
            <a:r>
              <a:rPr lang="vi-VN" spc="-50" dirty="0" smtClean="0">
                <a:latin typeface="Arial"/>
                <a:cs typeface="Arial"/>
              </a:rPr>
              <a:t>liệu </a:t>
            </a:r>
            <a:r>
              <a:rPr lang="vi-VN" spc="5" dirty="0" smtClean="0">
                <a:latin typeface="Arial"/>
                <a:cs typeface="Arial"/>
              </a:rPr>
              <a:t>bất </a:t>
            </a:r>
            <a:r>
              <a:rPr lang="vi-VN" spc="10" dirty="0" smtClean="0">
                <a:latin typeface="Arial"/>
                <a:cs typeface="Arial"/>
              </a:rPr>
              <a:t>cân </a:t>
            </a:r>
            <a:r>
              <a:rPr lang="vi-VN" spc="15" dirty="0" smtClean="0">
                <a:latin typeface="Arial"/>
                <a:cs typeface="Arial"/>
              </a:rPr>
              <a:t>bằng </a:t>
            </a:r>
            <a:r>
              <a:rPr lang="en-US" spc="15" dirty="0" smtClean="0">
                <a:latin typeface="Arial"/>
                <a:cs typeface="Arial"/>
              </a:rPr>
              <a:t>(</a:t>
            </a:r>
            <a:r>
              <a:rPr lang="en-US" spc="15" dirty="0" err="1" smtClean="0">
                <a:latin typeface="Arial"/>
                <a:cs typeface="Arial"/>
              </a:rPr>
              <a:t>imbanced</a:t>
            </a:r>
            <a:r>
              <a:rPr lang="en-US" spc="15" dirty="0" smtClean="0">
                <a:latin typeface="Arial"/>
                <a:cs typeface="Arial"/>
              </a:rPr>
              <a:t> data) </a:t>
            </a:r>
            <a:r>
              <a:rPr lang="vi-VN" spc="30" dirty="0" smtClean="0">
                <a:latin typeface="Arial"/>
                <a:cs typeface="Arial"/>
              </a:rPr>
              <a:t>khi </a:t>
            </a:r>
            <a:r>
              <a:rPr lang="vi-VN" spc="25" dirty="0" smtClean="0">
                <a:latin typeface="Arial"/>
                <a:cs typeface="Arial"/>
              </a:rPr>
              <a:t>một </a:t>
            </a:r>
            <a:r>
              <a:rPr lang="vi-VN" spc="-30" dirty="0" smtClean="0">
                <a:latin typeface="Arial"/>
                <a:cs typeface="Arial"/>
              </a:rPr>
              <a:t>lớp </a:t>
            </a:r>
            <a:r>
              <a:rPr lang="vi-VN" spc="30" dirty="0" smtClean="0">
                <a:latin typeface="Arial"/>
                <a:cs typeface="Arial"/>
              </a:rPr>
              <a:t>đối </a:t>
            </a:r>
            <a:r>
              <a:rPr lang="vi-VN" spc="10" dirty="0" smtClean="0">
                <a:latin typeface="Arial"/>
                <a:cs typeface="Arial"/>
              </a:rPr>
              <a:t>tượng  </a:t>
            </a:r>
            <a:r>
              <a:rPr lang="vi-VN" spc="30" dirty="0" smtClean="0">
                <a:latin typeface="Arial"/>
                <a:cs typeface="Arial"/>
              </a:rPr>
              <a:t>có </a:t>
            </a:r>
            <a:r>
              <a:rPr lang="vi-VN" dirty="0" smtClean="0">
                <a:latin typeface="Arial"/>
                <a:cs typeface="Arial"/>
              </a:rPr>
              <a:t>lượng </a:t>
            </a:r>
            <a:r>
              <a:rPr lang="vi-VN" spc="10" dirty="0" smtClean="0">
                <a:latin typeface="Arial"/>
                <a:cs typeface="Arial"/>
              </a:rPr>
              <a:t>bản </a:t>
            </a:r>
            <a:r>
              <a:rPr lang="vi-VN" spc="30" dirty="0" smtClean="0">
                <a:latin typeface="Arial"/>
                <a:cs typeface="Arial"/>
              </a:rPr>
              <a:t>ghi </a:t>
            </a:r>
            <a:r>
              <a:rPr lang="vi-VN" spc="-30" dirty="0" smtClean="0">
                <a:latin typeface="Arial"/>
                <a:cs typeface="Arial"/>
              </a:rPr>
              <a:t>lớn </a:t>
            </a:r>
            <a:r>
              <a:rPr lang="vi-VN" spc="15" dirty="0" smtClean="0">
                <a:latin typeface="Arial"/>
                <a:cs typeface="Arial"/>
              </a:rPr>
              <a:t>hơn </a:t>
            </a:r>
            <a:r>
              <a:rPr lang="vi-VN" spc="10" dirty="0" smtClean="0">
                <a:latin typeface="Arial"/>
                <a:cs typeface="Arial"/>
              </a:rPr>
              <a:t>hẳn các </a:t>
            </a:r>
            <a:r>
              <a:rPr lang="vi-VN" spc="-30" dirty="0" smtClean="0">
                <a:latin typeface="Arial"/>
                <a:cs typeface="Arial"/>
              </a:rPr>
              <a:t>lớp </a:t>
            </a:r>
            <a:r>
              <a:rPr lang="vi-VN" spc="35" dirty="0" smtClean="0">
                <a:latin typeface="Arial"/>
                <a:cs typeface="Arial"/>
              </a:rPr>
              <a:t>còn  </a:t>
            </a:r>
            <a:r>
              <a:rPr lang="vi-VN" spc="-40" dirty="0" smtClean="0">
                <a:latin typeface="Arial"/>
                <a:cs typeface="Arial"/>
              </a:rPr>
              <a:t>lại</a:t>
            </a:r>
            <a:endParaRPr lang="vi-VN" dirty="0" smtClean="0">
              <a:latin typeface="Arial"/>
              <a:cs typeface="Arial"/>
            </a:endParaRP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dirty="0" smtClean="0">
                <a:latin typeface="Arial"/>
                <a:cs typeface="Arial"/>
              </a:rPr>
              <a:t>Bài toán </a:t>
            </a:r>
            <a:r>
              <a:rPr lang="vi-VN" spc="15" dirty="0" smtClean="0">
                <a:latin typeface="Arial"/>
                <a:cs typeface="Arial"/>
              </a:rPr>
              <a:t>phát </a:t>
            </a:r>
            <a:r>
              <a:rPr lang="vi-VN" spc="-15" dirty="0" smtClean="0">
                <a:latin typeface="Arial"/>
                <a:cs typeface="Arial"/>
              </a:rPr>
              <a:t>hiện</a:t>
            </a:r>
            <a:r>
              <a:rPr lang="vi-VN" spc="395" dirty="0" smtClean="0">
                <a:latin typeface="Arial"/>
                <a:cs typeface="Arial"/>
              </a:rPr>
              <a:t> </a:t>
            </a:r>
            <a:r>
              <a:rPr lang="vi-VN" spc="-5" dirty="0" smtClean="0">
                <a:latin typeface="Arial"/>
                <a:cs typeface="Arial"/>
              </a:rPr>
              <a:t>phishing</a:t>
            </a:r>
            <a:r>
              <a:rPr lang="en-US" spc="-5" dirty="0" smtClean="0">
                <a:latin typeface="Arial"/>
                <a:cs typeface="Arial"/>
              </a:rPr>
              <a:t> (</a:t>
            </a:r>
            <a:r>
              <a:rPr lang="en-US" spc="-5" dirty="0" err="1" smtClean="0">
                <a:latin typeface="Arial"/>
                <a:cs typeface="Arial"/>
              </a:rPr>
              <a:t>giả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mạo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hoặc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gian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lận</a:t>
            </a:r>
            <a:r>
              <a:rPr lang="en-US" spc="-5" dirty="0" smtClean="0">
                <a:latin typeface="Arial"/>
                <a:cs typeface="Arial"/>
              </a:rPr>
              <a:t> qua email)</a:t>
            </a:r>
            <a:endParaRPr lang="vi-VN" dirty="0" smtClean="0">
              <a:latin typeface="Arial"/>
              <a:cs typeface="Arial"/>
            </a:endParaRPr>
          </a:p>
          <a:p>
            <a:pPr marL="699135" marR="975994" lvl="1" indent="-229235">
              <a:lnSpc>
                <a:spcPct val="101699"/>
              </a:lnSpc>
              <a:spcBef>
                <a:spcPts val="459"/>
              </a:spcBef>
              <a:buChar char="•"/>
              <a:tabLst>
                <a:tab pos="699770" algn="l"/>
              </a:tabLst>
            </a:pPr>
            <a:r>
              <a:rPr lang="vi-VN" spc="-30" dirty="0" smtClean="0">
                <a:latin typeface="Arial"/>
                <a:cs typeface="Arial"/>
              </a:rPr>
              <a:t>Trong </a:t>
            </a:r>
            <a:r>
              <a:rPr lang="vi-VN" dirty="0" smtClean="0">
                <a:latin typeface="Arial"/>
                <a:cs typeface="Arial"/>
              </a:rPr>
              <a:t>1 </a:t>
            </a:r>
            <a:r>
              <a:rPr lang="vi-VN" spc="-10" dirty="0" smtClean="0">
                <a:latin typeface="Arial"/>
                <a:cs typeface="Arial"/>
              </a:rPr>
              <a:t>triệu </a:t>
            </a:r>
            <a:r>
              <a:rPr lang="vi-VN" spc="-25" dirty="0" smtClean="0">
                <a:latin typeface="Arial"/>
                <a:cs typeface="Arial"/>
              </a:rPr>
              <a:t>email </a:t>
            </a:r>
            <a:r>
              <a:rPr lang="vi-VN" spc="5" dirty="0" smtClean="0">
                <a:latin typeface="Arial"/>
                <a:cs typeface="Arial"/>
              </a:rPr>
              <a:t>mới </a:t>
            </a:r>
            <a:r>
              <a:rPr lang="vi-VN" dirty="0" smtClean="0">
                <a:latin typeface="Arial"/>
                <a:cs typeface="Arial"/>
              </a:rPr>
              <a:t>có </a:t>
            </a:r>
            <a:r>
              <a:rPr lang="vi-VN" spc="-20" dirty="0" smtClean="0">
                <a:latin typeface="Arial"/>
                <a:cs typeface="Arial"/>
              </a:rPr>
              <a:t>khoảng </a:t>
            </a:r>
            <a:r>
              <a:rPr lang="vi-VN" spc="5" dirty="0" smtClean="0">
                <a:latin typeface="Arial"/>
                <a:cs typeface="Arial"/>
              </a:rPr>
              <a:t>30 </a:t>
            </a:r>
            <a:r>
              <a:rPr lang="vi-VN" spc="-10" dirty="0" smtClean="0">
                <a:latin typeface="Arial"/>
                <a:cs typeface="Arial"/>
              </a:rPr>
              <a:t>là  phishing</a:t>
            </a:r>
            <a:endParaRPr lang="vi-VN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grpSp>
        <p:nvGrpSpPr>
          <p:cNvPr id="5" name="object 4"/>
          <p:cNvGrpSpPr/>
          <p:nvPr/>
        </p:nvGrpSpPr>
        <p:grpSpPr>
          <a:xfrm>
            <a:off x="7467600" y="1066800"/>
            <a:ext cx="1350645" cy="4329430"/>
            <a:chOff x="9889753" y="1651598"/>
            <a:chExt cx="1350645" cy="4329430"/>
          </a:xfrm>
        </p:grpSpPr>
        <p:sp>
          <p:nvSpPr>
            <p:cNvPr id="6" name="object 5"/>
            <p:cNvSpPr/>
            <p:nvPr/>
          </p:nvSpPr>
          <p:spPr>
            <a:xfrm>
              <a:off x="9908803" y="1670648"/>
              <a:ext cx="1312545" cy="4288790"/>
            </a:xfrm>
            <a:custGeom>
              <a:avLst/>
              <a:gdLst/>
              <a:ahLst/>
              <a:cxnLst/>
              <a:rect l="l" t="t" r="r" b="b"/>
              <a:pathLst>
                <a:path w="1312545" h="4288790">
                  <a:moveTo>
                    <a:pt x="1312282" y="0"/>
                  </a:moveTo>
                  <a:lnTo>
                    <a:pt x="0" y="0"/>
                  </a:lnTo>
                  <a:lnTo>
                    <a:pt x="0" y="4288535"/>
                  </a:lnTo>
                  <a:lnTo>
                    <a:pt x="1312282" y="4288535"/>
                  </a:lnTo>
                  <a:lnTo>
                    <a:pt x="1312282" y="0"/>
                  </a:lnTo>
                  <a:close/>
                </a:path>
              </a:pathLst>
            </a:custGeom>
            <a:solidFill>
              <a:srgbClr val="007F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908803" y="1670648"/>
              <a:ext cx="1312545" cy="4288790"/>
            </a:xfrm>
            <a:custGeom>
              <a:avLst/>
              <a:gdLst/>
              <a:ahLst/>
              <a:cxnLst/>
              <a:rect l="l" t="t" r="r" b="b"/>
              <a:pathLst>
                <a:path w="1312545" h="4288790">
                  <a:moveTo>
                    <a:pt x="0" y="4288535"/>
                  </a:moveTo>
                  <a:lnTo>
                    <a:pt x="1312282" y="4288535"/>
                  </a:lnTo>
                  <a:lnTo>
                    <a:pt x="1312282" y="0"/>
                  </a:lnTo>
                  <a:lnTo>
                    <a:pt x="0" y="0"/>
                  </a:lnTo>
                  <a:lnTo>
                    <a:pt x="0" y="4288535"/>
                  </a:lnTo>
                  <a:close/>
                </a:path>
              </a:pathLst>
            </a:custGeom>
            <a:ln w="380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9902067" y="5974509"/>
              <a:ext cx="1319530" cy="0"/>
            </a:xfrm>
            <a:custGeom>
              <a:avLst/>
              <a:gdLst/>
              <a:ahLst/>
              <a:cxnLst/>
              <a:rect l="l" t="t" r="r" b="b"/>
              <a:pathLst>
                <a:path w="1319529">
                  <a:moveTo>
                    <a:pt x="0" y="0"/>
                  </a:moveTo>
                  <a:lnTo>
                    <a:pt x="1319143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91200" y="1295400"/>
            <a:ext cx="1424940" cy="58285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75" dirty="0">
                <a:solidFill>
                  <a:srgbClr val="007F00"/>
                </a:solidFill>
                <a:latin typeface="Arial"/>
                <a:cs typeface="Arial"/>
              </a:rPr>
              <a:t>99.997%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40" dirty="0">
                <a:solidFill>
                  <a:srgbClr val="007F00"/>
                </a:solidFill>
                <a:latin typeface="Arial"/>
                <a:cs typeface="Arial"/>
              </a:rPr>
              <a:t>not-phishing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3601" y="4648200"/>
            <a:ext cx="1105852" cy="58285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0.003%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phishing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6529069" y="2448242"/>
            <a:ext cx="330200" cy="15640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95" dirty="0">
                <a:latin typeface="Arial"/>
                <a:cs typeface="Arial"/>
              </a:rPr>
              <a:t>labeled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9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vi-VN" sz="3200" spc="20" dirty="0" smtClean="0">
                <a:solidFill>
                  <a:srgbClr val="000000"/>
                </a:solidFill>
              </a:rPr>
              <a:t>Các </a:t>
            </a:r>
            <a:r>
              <a:rPr lang="vi-VN" sz="3200" spc="15" dirty="0" smtClean="0">
                <a:solidFill>
                  <a:srgbClr val="000000"/>
                </a:solidFill>
              </a:rPr>
              <a:t>bước </a:t>
            </a:r>
            <a:r>
              <a:rPr lang="vi-VN" sz="3200" dirty="0" smtClean="0">
                <a:solidFill>
                  <a:srgbClr val="000000"/>
                </a:solidFill>
              </a:rPr>
              <a:t>xây </a:t>
            </a:r>
            <a:r>
              <a:rPr lang="vi-VN" sz="3200" spc="5" dirty="0" smtClean="0">
                <a:solidFill>
                  <a:srgbClr val="000000"/>
                </a:solidFill>
              </a:rPr>
              <a:t>dựng </a:t>
            </a:r>
            <a:r>
              <a:rPr lang="vi-VN" sz="3200" spc="15" dirty="0" smtClean="0">
                <a:solidFill>
                  <a:srgbClr val="000000"/>
                </a:solidFill>
              </a:rPr>
              <a:t>mô </a:t>
            </a:r>
            <a:r>
              <a:rPr lang="vi-VN" sz="3200" spc="5" dirty="0" smtClean="0">
                <a:solidFill>
                  <a:srgbClr val="000000"/>
                </a:solidFill>
              </a:rPr>
              <a:t>hình </a:t>
            </a:r>
            <a:r>
              <a:rPr lang="vi-VN" sz="3200" spc="20" dirty="0" smtClean="0">
                <a:solidFill>
                  <a:srgbClr val="000000"/>
                </a:solidFill>
              </a:rPr>
              <a:t>học</a:t>
            </a:r>
            <a:r>
              <a:rPr lang="vi-VN" sz="3200" spc="-335" dirty="0" smtClean="0">
                <a:solidFill>
                  <a:srgbClr val="000000"/>
                </a:solidFill>
              </a:rPr>
              <a:t> </a:t>
            </a:r>
            <a:r>
              <a:rPr lang="vi-VN" sz="3200" spc="10" dirty="0" smtClean="0">
                <a:solidFill>
                  <a:srgbClr val="000000"/>
                </a:solidFill>
              </a:rPr>
              <a:t>máy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" y="1905000"/>
            <a:ext cx="3352800" cy="4114800"/>
          </a:xfrm>
        </p:spPr>
        <p:txBody>
          <a:bodyPr/>
          <a:lstStyle/>
          <a:p>
            <a:pPr marL="241300" indent="-229235">
              <a:spcBef>
                <a:spcPts val="1150"/>
              </a:spcBef>
              <a:tabLst>
                <a:tab pos="241935" algn="l"/>
              </a:tabLst>
            </a:pPr>
            <a:r>
              <a:rPr lang="vi-VN" sz="2000" spc="30" dirty="0" smtClean="0">
                <a:latin typeface="Arial"/>
                <a:cs typeface="Arial"/>
              </a:rPr>
              <a:t>Thu </a:t>
            </a:r>
            <a:r>
              <a:rPr lang="vi-VN" sz="2000" dirty="0" smtClean="0">
                <a:latin typeface="Arial"/>
                <a:cs typeface="Arial"/>
              </a:rPr>
              <a:t>thập </a:t>
            </a:r>
            <a:r>
              <a:rPr lang="vi-VN" sz="2000" spc="30" dirty="0" smtClean="0">
                <a:latin typeface="Arial"/>
                <a:cs typeface="Arial"/>
              </a:rPr>
              <a:t>dữ</a:t>
            </a:r>
            <a:r>
              <a:rPr lang="vi-VN" sz="2000" spc="15" dirty="0" smtClean="0">
                <a:latin typeface="Arial"/>
                <a:cs typeface="Arial"/>
              </a:rPr>
              <a:t> </a:t>
            </a:r>
            <a:r>
              <a:rPr lang="vi-VN" sz="2000" spc="-50" dirty="0" smtClean="0">
                <a:latin typeface="Arial"/>
                <a:cs typeface="Arial"/>
              </a:rPr>
              <a:t>liệu</a:t>
            </a:r>
            <a:endParaRPr lang="vi-VN" sz="2000" dirty="0" smtClean="0">
              <a:latin typeface="Arial"/>
              <a:cs typeface="Arial"/>
            </a:endParaRP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z="2000" spc="20" dirty="0" smtClean="0">
                <a:latin typeface="Arial"/>
                <a:cs typeface="Arial"/>
              </a:rPr>
              <a:t>Chuẩn </a:t>
            </a:r>
            <a:r>
              <a:rPr lang="vi-VN" sz="2000" spc="25" dirty="0" smtClean="0">
                <a:latin typeface="Arial"/>
                <a:cs typeface="Arial"/>
              </a:rPr>
              <a:t>bị </a:t>
            </a:r>
            <a:r>
              <a:rPr lang="vi-VN" sz="2000" spc="30" dirty="0" smtClean="0">
                <a:latin typeface="Arial"/>
                <a:cs typeface="Arial"/>
              </a:rPr>
              <a:t>dữ</a:t>
            </a:r>
            <a:r>
              <a:rPr lang="vi-VN" sz="2000" spc="-65" dirty="0" smtClean="0">
                <a:latin typeface="Arial"/>
                <a:cs typeface="Arial"/>
              </a:rPr>
              <a:t> </a:t>
            </a:r>
            <a:r>
              <a:rPr lang="vi-VN" sz="2000" spc="-50" dirty="0" smtClean="0">
                <a:latin typeface="Arial"/>
                <a:cs typeface="Arial"/>
              </a:rPr>
              <a:t>liệu</a:t>
            </a:r>
            <a:endParaRPr lang="vi-VN" sz="2000" dirty="0" smtClean="0">
              <a:latin typeface="Arial"/>
              <a:cs typeface="Arial"/>
            </a:endParaRPr>
          </a:p>
          <a:p>
            <a:pPr marL="241300" indent="-229235">
              <a:spcBef>
                <a:spcPts val="1135"/>
              </a:spcBef>
              <a:tabLst>
                <a:tab pos="241935" algn="l"/>
              </a:tabLst>
            </a:pPr>
            <a:r>
              <a:rPr lang="vi-VN" sz="2000" spc="30" dirty="0" smtClean="0">
                <a:latin typeface="Arial"/>
                <a:cs typeface="Arial"/>
              </a:rPr>
              <a:t>Lựa </a:t>
            </a:r>
            <a:r>
              <a:rPr lang="vi-VN" sz="2000" spc="35" dirty="0" smtClean="0">
                <a:latin typeface="Arial"/>
                <a:cs typeface="Arial"/>
              </a:rPr>
              <a:t>chọn </a:t>
            </a:r>
            <a:r>
              <a:rPr lang="vi-VN" sz="2000" spc="20" dirty="0" smtClean="0">
                <a:latin typeface="Arial"/>
                <a:cs typeface="Arial"/>
              </a:rPr>
              <a:t>mô</a:t>
            </a:r>
            <a:r>
              <a:rPr lang="vi-VN" sz="2000" spc="-25" dirty="0" smtClean="0">
                <a:latin typeface="Arial"/>
                <a:cs typeface="Arial"/>
              </a:rPr>
              <a:t> </a:t>
            </a:r>
            <a:r>
              <a:rPr lang="vi-VN" sz="2000" dirty="0" smtClean="0">
                <a:latin typeface="Arial"/>
                <a:cs typeface="Arial"/>
              </a:rPr>
              <a:t>hình</a:t>
            </a:r>
          </a:p>
          <a:p>
            <a:pPr marL="241300" indent="-229235">
              <a:spcBef>
                <a:spcPts val="1050"/>
              </a:spcBef>
              <a:tabLst>
                <a:tab pos="241935" algn="l"/>
              </a:tabLst>
            </a:pPr>
            <a:r>
              <a:rPr lang="vi-VN" sz="2000" spc="15" dirty="0" smtClean="0">
                <a:latin typeface="Arial"/>
                <a:cs typeface="Arial"/>
              </a:rPr>
              <a:t>Huấn </a:t>
            </a:r>
            <a:r>
              <a:rPr lang="vi-VN" sz="2000" spc="-35" dirty="0" smtClean="0">
                <a:latin typeface="Arial"/>
                <a:cs typeface="Arial"/>
              </a:rPr>
              <a:t>luyện </a:t>
            </a:r>
            <a:r>
              <a:rPr lang="vi-VN" sz="2000" spc="25" dirty="0" smtClean="0">
                <a:latin typeface="Arial"/>
                <a:cs typeface="Arial"/>
              </a:rPr>
              <a:t>mô</a:t>
            </a:r>
            <a:r>
              <a:rPr lang="vi-VN" sz="2000" spc="-305" dirty="0" smtClean="0">
                <a:latin typeface="Arial"/>
                <a:cs typeface="Arial"/>
              </a:rPr>
              <a:t> </a:t>
            </a:r>
            <a:r>
              <a:rPr lang="vi-VN" sz="2000" dirty="0" smtClean="0">
                <a:latin typeface="Arial"/>
                <a:cs typeface="Arial"/>
              </a:rPr>
              <a:t>hình</a:t>
            </a:r>
          </a:p>
          <a:p>
            <a:pPr marL="241300" indent="-229235">
              <a:spcBef>
                <a:spcPts val="1060"/>
              </a:spcBef>
              <a:tabLst>
                <a:tab pos="241935" algn="l"/>
              </a:tabLst>
            </a:pPr>
            <a:r>
              <a:rPr lang="vi-VN" sz="2000" spc="15" dirty="0" smtClean="0">
                <a:latin typeface="Arial"/>
                <a:cs typeface="Arial"/>
              </a:rPr>
              <a:t>Đánh </a:t>
            </a:r>
            <a:r>
              <a:rPr lang="vi-VN" sz="2000" spc="-10" dirty="0" smtClean="0">
                <a:latin typeface="Arial"/>
                <a:cs typeface="Arial"/>
              </a:rPr>
              <a:t>giá </a:t>
            </a:r>
            <a:r>
              <a:rPr lang="vi-VN" sz="2000" spc="20" dirty="0" smtClean="0">
                <a:latin typeface="Arial"/>
                <a:cs typeface="Arial"/>
              </a:rPr>
              <a:t>mô</a:t>
            </a:r>
            <a:r>
              <a:rPr lang="vi-VN" sz="2000" spc="175" dirty="0" smtClean="0">
                <a:latin typeface="Arial"/>
                <a:cs typeface="Arial"/>
              </a:rPr>
              <a:t> </a:t>
            </a:r>
            <a:r>
              <a:rPr lang="vi-VN" sz="2000" dirty="0" smtClean="0">
                <a:latin typeface="Arial"/>
                <a:cs typeface="Arial"/>
              </a:rPr>
              <a:t>hình</a:t>
            </a: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z="2000" spc="15" dirty="0" smtClean="0">
                <a:latin typeface="Arial"/>
                <a:cs typeface="Arial"/>
              </a:rPr>
              <a:t>Thay </a:t>
            </a:r>
            <a:r>
              <a:rPr lang="vi-VN" sz="2000" spc="30" dirty="0" smtClean="0">
                <a:latin typeface="Arial"/>
                <a:cs typeface="Arial"/>
              </a:rPr>
              <a:t>đổi </a:t>
            </a:r>
            <a:r>
              <a:rPr lang="vi-VN" sz="2000" spc="5" dirty="0" smtClean="0">
                <a:latin typeface="Arial"/>
                <a:cs typeface="Arial"/>
              </a:rPr>
              <a:t>tham </a:t>
            </a:r>
            <a:r>
              <a:rPr lang="vi-VN" sz="2000" spc="10" dirty="0" smtClean="0">
                <a:latin typeface="Arial"/>
                <a:cs typeface="Arial"/>
              </a:rPr>
              <a:t>số/mô</a:t>
            </a:r>
            <a:r>
              <a:rPr lang="vi-VN" sz="2000" spc="114" dirty="0" smtClean="0">
                <a:latin typeface="Arial"/>
                <a:cs typeface="Arial"/>
              </a:rPr>
              <a:t> </a:t>
            </a:r>
            <a:r>
              <a:rPr lang="vi-VN" sz="2000" dirty="0" smtClean="0">
                <a:latin typeface="Arial"/>
                <a:cs typeface="Arial"/>
              </a:rPr>
              <a:t>hình</a:t>
            </a:r>
          </a:p>
          <a:p>
            <a:pPr marL="241300" indent="-229235">
              <a:spcBef>
                <a:spcPts val="1060"/>
              </a:spcBef>
              <a:tabLst>
                <a:tab pos="241935" algn="l"/>
              </a:tabLst>
            </a:pPr>
            <a:r>
              <a:rPr lang="vi-VN" sz="2000" spc="25" dirty="0" smtClean="0">
                <a:latin typeface="Arial"/>
                <a:cs typeface="Arial"/>
              </a:rPr>
              <a:t>Áp </a:t>
            </a:r>
            <a:r>
              <a:rPr lang="vi-VN" sz="2000" spc="35" dirty="0" smtClean="0">
                <a:latin typeface="Arial"/>
                <a:cs typeface="Arial"/>
              </a:rPr>
              <a:t>dụng </a:t>
            </a:r>
            <a:r>
              <a:rPr lang="vi-VN" sz="2000" spc="20" dirty="0" smtClean="0">
                <a:latin typeface="Arial"/>
                <a:cs typeface="Arial"/>
              </a:rPr>
              <a:t>mô</a:t>
            </a:r>
            <a:r>
              <a:rPr lang="vi-VN" sz="2000" spc="-30" dirty="0" smtClean="0">
                <a:latin typeface="Arial"/>
                <a:cs typeface="Arial"/>
              </a:rPr>
              <a:t> </a:t>
            </a:r>
            <a:r>
              <a:rPr lang="vi-VN" sz="2000" dirty="0" smtClean="0">
                <a:latin typeface="Arial"/>
                <a:cs typeface="Arial"/>
              </a:rPr>
              <a:t>hình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object 4"/>
          <p:cNvSpPr/>
          <p:nvPr/>
        </p:nvSpPr>
        <p:spPr>
          <a:xfrm>
            <a:off x="2963840" y="1603612"/>
            <a:ext cx="6147780" cy="3561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5240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Hình</a:t>
            </a:r>
            <a:r>
              <a:rPr lang="en-US" b="1" dirty="0" smtClean="0"/>
              <a:t> 4.2.1 </a:t>
            </a:r>
            <a:r>
              <a:rPr lang="en-US" b="1" dirty="0" err="1" smtClean="0"/>
              <a:t>Quá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máy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444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609600"/>
          </a:xfrm>
        </p:spPr>
        <p:txBody>
          <a:bodyPr/>
          <a:lstStyle/>
          <a:p>
            <a:r>
              <a:rPr lang="en-US" sz="3200" spc="20" dirty="0" err="1" smtClean="0">
                <a:solidFill>
                  <a:srgbClr val="000000"/>
                </a:solidFill>
              </a:rPr>
              <a:t>Rút</a:t>
            </a:r>
            <a:r>
              <a:rPr lang="en-US" sz="3200" spc="20" dirty="0" smtClean="0">
                <a:solidFill>
                  <a:srgbClr val="000000"/>
                </a:solidFill>
              </a:rPr>
              <a:t> </a:t>
            </a:r>
            <a:r>
              <a:rPr lang="en-US" sz="3200" spc="20" dirty="0" err="1" smtClean="0">
                <a:solidFill>
                  <a:srgbClr val="000000"/>
                </a:solidFill>
              </a:rPr>
              <a:t>gọn</a:t>
            </a:r>
            <a:r>
              <a:rPr lang="en-US" sz="3200" spc="20" dirty="0" smtClean="0">
                <a:solidFill>
                  <a:srgbClr val="000000"/>
                </a:solidFill>
              </a:rPr>
              <a:t> </a:t>
            </a:r>
            <a:r>
              <a:rPr lang="en-US" sz="3200" spc="10" dirty="0" err="1" smtClean="0">
                <a:solidFill>
                  <a:srgbClr val="000000"/>
                </a:solidFill>
              </a:rPr>
              <a:t>thuộc</a:t>
            </a:r>
            <a:r>
              <a:rPr lang="en-US" sz="3200" spc="10" dirty="0" smtClean="0">
                <a:solidFill>
                  <a:srgbClr val="000000"/>
                </a:solidFill>
              </a:rPr>
              <a:t> </a:t>
            </a:r>
            <a:r>
              <a:rPr lang="en-US" sz="3200" spc="-10" dirty="0" err="1" smtClean="0">
                <a:solidFill>
                  <a:srgbClr val="000000"/>
                </a:solidFill>
              </a:rPr>
              <a:t>tính</a:t>
            </a:r>
            <a:r>
              <a:rPr lang="en-US" sz="3200" spc="-10" dirty="0" smtClean="0">
                <a:solidFill>
                  <a:srgbClr val="000000"/>
                </a:solidFill>
              </a:rPr>
              <a:t> </a:t>
            </a:r>
            <a:r>
              <a:rPr lang="en-US" sz="3200" spc="15" dirty="0" smtClean="0">
                <a:solidFill>
                  <a:srgbClr val="000000"/>
                </a:solidFill>
              </a:rPr>
              <a:t>(Feature</a:t>
            </a:r>
            <a:r>
              <a:rPr lang="en-US" sz="3200" spc="-409" dirty="0" smtClean="0">
                <a:solidFill>
                  <a:srgbClr val="000000"/>
                </a:solidFill>
              </a:rPr>
              <a:t> </a:t>
            </a:r>
            <a:r>
              <a:rPr lang="en-US" sz="3200" spc="10" dirty="0" smtClean="0">
                <a:solidFill>
                  <a:srgbClr val="000000"/>
                </a:solidFill>
              </a:rPr>
              <a:t>Selection)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4" y="1219200"/>
            <a:ext cx="4191000" cy="4876800"/>
          </a:xfrm>
        </p:spPr>
        <p:txBody>
          <a:bodyPr/>
          <a:lstStyle/>
          <a:p>
            <a:pPr marL="241300" marR="5080" indent="-229235">
              <a:lnSpc>
                <a:spcPct val="102400"/>
              </a:lnSpc>
              <a:spcBef>
                <a:spcPts val="45"/>
              </a:spcBef>
              <a:tabLst>
                <a:tab pos="241935" algn="l"/>
              </a:tabLst>
            </a:pPr>
            <a:r>
              <a:rPr lang="vi-VN" spc="25" dirty="0" smtClean="0">
                <a:latin typeface="Arial"/>
                <a:cs typeface="Arial"/>
              </a:rPr>
              <a:t>Rút </a:t>
            </a:r>
            <a:r>
              <a:rPr lang="vi-VN" spc="35" dirty="0" smtClean="0">
                <a:latin typeface="Arial"/>
                <a:cs typeface="Arial"/>
              </a:rPr>
              <a:t>gọn </a:t>
            </a:r>
            <a:r>
              <a:rPr lang="vi-VN" spc="25" dirty="0" smtClean="0">
                <a:latin typeface="Arial"/>
                <a:cs typeface="Arial"/>
              </a:rPr>
              <a:t>thuộc </a:t>
            </a:r>
            <a:r>
              <a:rPr lang="vi-VN" spc="-15" dirty="0" smtClean="0">
                <a:latin typeface="Arial"/>
                <a:cs typeface="Arial"/>
              </a:rPr>
              <a:t>tính </a:t>
            </a:r>
            <a:r>
              <a:rPr lang="vi-VN" spc="-40" dirty="0" smtClean="0">
                <a:latin typeface="Arial"/>
                <a:cs typeface="Arial"/>
              </a:rPr>
              <a:t>là </a:t>
            </a:r>
            <a:r>
              <a:rPr lang="vi-VN" spc="35" dirty="0" smtClean="0">
                <a:latin typeface="Arial"/>
                <a:cs typeface="Arial"/>
              </a:rPr>
              <a:t>quá </a:t>
            </a:r>
            <a:r>
              <a:rPr lang="vi-VN" spc="-15" dirty="0" smtClean="0">
                <a:latin typeface="Arial"/>
                <a:cs typeface="Arial"/>
              </a:rPr>
              <a:t>trình </a:t>
            </a:r>
            <a:r>
              <a:rPr lang="vi-VN" spc="35" dirty="0" smtClean="0">
                <a:latin typeface="Arial"/>
                <a:cs typeface="Arial"/>
              </a:rPr>
              <a:t>chọn  </a:t>
            </a:r>
            <a:r>
              <a:rPr lang="vi-VN" spc="-15" dirty="0" smtClean="0">
                <a:latin typeface="Arial"/>
                <a:cs typeface="Arial"/>
              </a:rPr>
              <a:t>tập </a:t>
            </a:r>
            <a:r>
              <a:rPr lang="vi-VN" spc="35" dirty="0" smtClean="0">
                <a:latin typeface="Arial"/>
                <a:cs typeface="Arial"/>
              </a:rPr>
              <a:t>con </a:t>
            </a:r>
            <a:r>
              <a:rPr lang="vi-VN" spc="10" dirty="0" smtClean="0">
                <a:latin typeface="Arial"/>
                <a:cs typeface="Arial"/>
              </a:rPr>
              <a:t>tối </a:t>
            </a:r>
            <a:r>
              <a:rPr lang="vi-VN" spc="20" dirty="0" smtClean="0">
                <a:latin typeface="Arial"/>
                <a:cs typeface="Arial"/>
              </a:rPr>
              <a:t>ưu </a:t>
            </a:r>
            <a:r>
              <a:rPr lang="vi-VN" spc="10" dirty="0" smtClean="0">
                <a:latin typeface="Arial"/>
                <a:cs typeface="Arial"/>
              </a:rPr>
              <a:t>các </a:t>
            </a:r>
            <a:r>
              <a:rPr lang="vi-VN" spc="25" dirty="0" smtClean="0">
                <a:latin typeface="Arial"/>
                <a:cs typeface="Arial"/>
              </a:rPr>
              <a:t>thuộc </a:t>
            </a:r>
            <a:r>
              <a:rPr lang="vi-VN" spc="-15" dirty="0" smtClean="0">
                <a:latin typeface="Arial"/>
                <a:cs typeface="Arial"/>
              </a:rPr>
              <a:t>tính </a:t>
            </a:r>
            <a:r>
              <a:rPr lang="vi-VN" dirty="0" smtClean="0">
                <a:latin typeface="Arial"/>
                <a:cs typeface="Arial"/>
              </a:rPr>
              <a:t>theo </a:t>
            </a:r>
            <a:r>
              <a:rPr lang="vi-VN" spc="25" dirty="0" smtClean="0">
                <a:latin typeface="Arial"/>
                <a:cs typeface="Arial"/>
              </a:rPr>
              <a:t>một  </a:t>
            </a:r>
            <a:r>
              <a:rPr lang="vi-VN" spc="-5" dirty="0" smtClean="0">
                <a:latin typeface="Arial"/>
                <a:cs typeface="Arial"/>
              </a:rPr>
              <a:t>số </a:t>
            </a:r>
            <a:r>
              <a:rPr lang="vi-VN" spc="-15" dirty="0" smtClean="0">
                <a:latin typeface="Arial"/>
                <a:cs typeface="Arial"/>
              </a:rPr>
              <a:t>điều kiện </a:t>
            </a:r>
            <a:r>
              <a:rPr lang="vi-VN" spc="15" dirty="0" smtClean="0">
                <a:latin typeface="Arial"/>
                <a:cs typeface="Arial"/>
              </a:rPr>
              <a:t>nhất</a:t>
            </a:r>
            <a:r>
              <a:rPr lang="vi-VN" spc="480" dirty="0" smtClean="0">
                <a:latin typeface="Arial"/>
                <a:cs typeface="Arial"/>
              </a:rPr>
              <a:t> </a:t>
            </a:r>
            <a:r>
              <a:rPr lang="vi-VN" spc="10" dirty="0" smtClean="0">
                <a:latin typeface="Arial"/>
                <a:cs typeface="Arial"/>
              </a:rPr>
              <a:t>định.</a:t>
            </a:r>
            <a:endParaRPr lang="vi-VN" dirty="0" smtClean="0">
              <a:latin typeface="Arial"/>
              <a:cs typeface="Arial"/>
            </a:endParaRP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pc="5" dirty="0" smtClean="0">
                <a:latin typeface="Arial"/>
                <a:cs typeface="Arial"/>
              </a:rPr>
              <a:t>Tại </a:t>
            </a:r>
            <a:r>
              <a:rPr lang="vi-VN" spc="-15" dirty="0" smtClean="0">
                <a:latin typeface="Arial"/>
                <a:cs typeface="Arial"/>
              </a:rPr>
              <a:t>sao </a:t>
            </a:r>
            <a:r>
              <a:rPr lang="vi-VN" spc="15" dirty="0" smtClean="0">
                <a:latin typeface="Arial"/>
                <a:cs typeface="Arial"/>
              </a:rPr>
              <a:t>phải </a:t>
            </a:r>
            <a:r>
              <a:rPr lang="vi-VN" spc="10" dirty="0" smtClean="0">
                <a:latin typeface="Arial"/>
                <a:cs typeface="Arial"/>
              </a:rPr>
              <a:t>rút</a:t>
            </a:r>
            <a:r>
              <a:rPr lang="vi-VN" spc="280" dirty="0" smtClean="0">
                <a:latin typeface="Arial"/>
                <a:cs typeface="Arial"/>
              </a:rPr>
              <a:t> </a:t>
            </a:r>
            <a:r>
              <a:rPr lang="vi-VN" spc="45" dirty="0" smtClean="0">
                <a:latin typeface="Arial"/>
                <a:cs typeface="Arial"/>
              </a:rPr>
              <a:t>gọn</a:t>
            </a:r>
            <a:endParaRPr lang="vi-VN" dirty="0" smtClean="0">
              <a:latin typeface="Arial"/>
              <a:cs typeface="Arial"/>
            </a:endParaRPr>
          </a:p>
          <a:p>
            <a:pPr marL="699135" marR="55880" lvl="1" indent="-229235">
              <a:lnSpc>
                <a:spcPct val="101699"/>
              </a:lnSpc>
              <a:spcBef>
                <a:spcPts val="459"/>
              </a:spcBef>
              <a:buChar char="•"/>
              <a:tabLst>
                <a:tab pos="699770" algn="l"/>
              </a:tabLst>
            </a:pPr>
            <a:r>
              <a:rPr lang="vi-VN" spc="-25" dirty="0" smtClean="0">
                <a:latin typeface="Arial"/>
                <a:cs typeface="Arial"/>
              </a:rPr>
              <a:t>Tăng </a:t>
            </a:r>
            <a:r>
              <a:rPr lang="vi-VN" spc="-15" dirty="0" smtClean="0">
                <a:latin typeface="Arial"/>
                <a:cs typeface="Arial"/>
              </a:rPr>
              <a:t>hiệu </a:t>
            </a:r>
            <a:r>
              <a:rPr lang="vi-VN" spc="-20" dirty="0" smtClean="0">
                <a:latin typeface="Arial"/>
                <a:cs typeface="Arial"/>
              </a:rPr>
              <a:t>quả </a:t>
            </a:r>
            <a:r>
              <a:rPr lang="vi-VN" dirty="0" smtClean="0">
                <a:latin typeface="Arial"/>
                <a:cs typeface="Arial"/>
              </a:rPr>
              <a:t>của </a:t>
            </a:r>
            <a:r>
              <a:rPr lang="vi-VN" spc="10" dirty="0" smtClean="0">
                <a:latin typeface="Arial"/>
                <a:cs typeface="Arial"/>
              </a:rPr>
              <a:t>mô </a:t>
            </a:r>
            <a:r>
              <a:rPr lang="vi-VN" spc="5" dirty="0" smtClean="0">
                <a:latin typeface="Arial"/>
                <a:cs typeface="Arial"/>
              </a:rPr>
              <a:t>hình: </a:t>
            </a:r>
            <a:r>
              <a:rPr lang="vi-VN" spc="-10" dirty="0" smtClean="0">
                <a:latin typeface="Arial"/>
                <a:cs typeface="Arial"/>
              </a:rPr>
              <a:t>tăng </a:t>
            </a:r>
            <a:r>
              <a:rPr lang="vi-VN" spc="-20" dirty="0" smtClean="0">
                <a:latin typeface="Arial"/>
                <a:cs typeface="Arial"/>
              </a:rPr>
              <a:t>tốc độ,  </a:t>
            </a:r>
            <a:r>
              <a:rPr lang="vi-VN" spc="5" dirty="0" smtClean="0">
                <a:latin typeface="Arial"/>
                <a:cs typeface="Arial"/>
              </a:rPr>
              <a:t>độ chính </a:t>
            </a:r>
            <a:r>
              <a:rPr lang="vi-VN" spc="-70" dirty="0" smtClean="0">
                <a:latin typeface="Arial"/>
                <a:cs typeface="Arial"/>
              </a:rPr>
              <a:t>xác </a:t>
            </a:r>
            <a:r>
              <a:rPr lang="vi-VN" spc="-40" dirty="0" smtClean="0">
                <a:latin typeface="Arial"/>
                <a:cs typeface="Arial"/>
              </a:rPr>
              <a:t>và </a:t>
            </a:r>
            <a:r>
              <a:rPr lang="vi-VN" spc="-35" dirty="0" smtClean="0">
                <a:latin typeface="Arial"/>
                <a:cs typeface="Arial"/>
              </a:rPr>
              <a:t>giảm </a:t>
            </a:r>
            <a:r>
              <a:rPr lang="vi-VN" spc="5" dirty="0" smtClean="0">
                <a:latin typeface="Arial"/>
                <a:cs typeface="Arial"/>
              </a:rPr>
              <a:t>độ </a:t>
            </a:r>
            <a:r>
              <a:rPr lang="vi-VN" spc="-20" dirty="0" smtClean="0">
                <a:latin typeface="Arial"/>
                <a:cs typeface="Arial"/>
              </a:rPr>
              <a:t>phức</a:t>
            </a:r>
            <a:r>
              <a:rPr lang="vi-VN" spc="-70" dirty="0" smtClean="0">
                <a:latin typeface="Arial"/>
                <a:cs typeface="Arial"/>
              </a:rPr>
              <a:t> </a:t>
            </a:r>
            <a:r>
              <a:rPr lang="vi-VN" spc="-20" dirty="0" smtClean="0">
                <a:latin typeface="Arial"/>
                <a:cs typeface="Arial"/>
              </a:rPr>
              <a:t>tạp</a:t>
            </a:r>
            <a:endParaRPr lang="vi-VN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pc="-30" dirty="0" smtClean="0">
                <a:latin typeface="Arial"/>
                <a:cs typeface="Arial"/>
              </a:rPr>
              <a:t>Trực quan </a:t>
            </a:r>
            <a:r>
              <a:rPr lang="vi-VN" spc="-20" dirty="0" smtClean="0">
                <a:latin typeface="Arial"/>
                <a:cs typeface="Arial"/>
              </a:rPr>
              <a:t>hóa </a:t>
            </a:r>
            <a:r>
              <a:rPr lang="vi-VN" spc="-30" dirty="0" smtClean="0">
                <a:latin typeface="Arial"/>
                <a:cs typeface="Arial"/>
              </a:rPr>
              <a:t>dữ</a:t>
            </a:r>
            <a:r>
              <a:rPr lang="vi-VN" spc="310" dirty="0" smtClean="0">
                <a:latin typeface="Arial"/>
                <a:cs typeface="Arial"/>
              </a:rPr>
              <a:t> </a:t>
            </a:r>
            <a:r>
              <a:rPr lang="vi-VN" spc="-20" dirty="0" smtClean="0">
                <a:latin typeface="Arial"/>
                <a:cs typeface="Arial"/>
              </a:rPr>
              <a:t>liệu</a:t>
            </a:r>
            <a:endParaRPr lang="vi-VN" dirty="0" smtClean="0">
              <a:latin typeface="Arial"/>
              <a:cs typeface="Arial"/>
            </a:endParaRPr>
          </a:p>
          <a:p>
            <a:pPr marL="699135" marR="456565" lvl="1" indent="-229235">
              <a:lnSpc>
                <a:spcPts val="2850"/>
              </a:lnSpc>
              <a:spcBef>
                <a:spcPts val="620"/>
              </a:spcBef>
              <a:buChar char="•"/>
              <a:tabLst>
                <a:tab pos="699770" algn="l"/>
              </a:tabLst>
            </a:pPr>
            <a:r>
              <a:rPr lang="vi-VN" spc="-15" dirty="0" smtClean="0">
                <a:latin typeface="Arial"/>
                <a:cs typeface="Arial"/>
              </a:rPr>
              <a:t>Giảm </a:t>
            </a:r>
            <a:r>
              <a:rPr lang="vi-VN" spc="-20" dirty="0" smtClean="0">
                <a:latin typeface="Arial"/>
                <a:cs typeface="Arial"/>
              </a:rPr>
              <a:t>bớt </a:t>
            </a:r>
            <a:r>
              <a:rPr lang="vi-VN" spc="-10" dirty="0" smtClean="0">
                <a:latin typeface="Arial"/>
                <a:cs typeface="Arial"/>
              </a:rPr>
              <a:t>nhiễu </a:t>
            </a:r>
            <a:r>
              <a:rPr lang="vi-VN" spc="-40" dirty="0" smtClean="0">
                <a:latin typeface="Arial"/>
                <a:cs typeface="Arial"/>
              </a:rPr>
              <a:t>và </a:t>
            </a:r>
            <a:r>
              <a:rPr lang="vi-VN" dirty="0" smtClean="0">
                <a:latin typeface="Arial"/>
                <a:cs typeface="Arial"/>
              </a:rPr>
              <a:t>những </a:t>
            </a:r>
            <a:r>
              <a:rPr lang="vi-VN" spc="-20" dirty="0" smtClean="0">
                <a:latin typeface="Arial"/>
                <a:cs typeface="Arial"/>
              </a:rPr>
              <a:t>ảnh </a:t>
            </a:r>
            <a:r>
              <a:rPr lang="vi-VN" dirty="0" smtClean="0">
                <a:latin typeface="Arial"/>
                <a:cs typeface="Arial"/>
              </a:rPr>
              <a:t>hưởng  </a:t>
            </a:r>
            <a:r>
              <a:rPr lang="vi-VN" spc="-10" dirty="0" smtClean="0">
                <a:latin typeface="Arial"/>
                <a:cs typeface="Arial"/>
              </a:rPr>
              <a:t>không </a:t>
            </a:r>
            <a:r>
              <a:rPr lang="vi-VN" spc="-20" dirty="0" smtClean="0">
                <a:latin typeface="Arial"/>
                <a:cs typeface="Arial"/>
              </a:rPr>
              <a:t>cần</a:t>
            </a:r>
            <a:r>
              <a:rPr lang="vi-VN" spc="114" dirty="0" smtClean="0">
                <a:latin typeface="Arial"/>
                <a:cs typeface="Arial"/>
              </a:rPr>
              <a:t> </a:t>
            </a:r>
            <a:r>
              <a:rPr lang="vi-VN" spc="-10" dirty="0" smtClean="0">
                <a:latin typeface="Arial"/>
                <a:cs typeface="Arial"/>
              </a:rPr>
              <a:t>thiết</a:t>
            </a:r>
            <a:endParaRPr lang="vi-VN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19227"/>
              </p:ext>
            </p:extLst>
          </p:nvPr>
        </p:nvGraphicFramePr>
        <p:xfrm>
          <a:off x="4343400" y="1905000"/>
          <a:ext cx="4571365" cy="3390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1033780"/>
                <a:gridCol w="1044575"/>
                <a:gridCol w="1005840"/>
                <a:gridCol w="687070"/>
              </a:tblGrid>
              <a:tr h="1642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ED7C30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ED7C3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D7C30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6129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Nhiệt</a:t>
                      </a: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Đau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Nôn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mửa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Cúm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608563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60859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08456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608588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13118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ED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D7C30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92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DAF09B-2E00-4C2E-A473-13CBBA1B63BB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lang="en-US" sz="2800" dirty="0" err="1" smtClean="0">
                <a:solidFill>
                  <a:schemeClr val="tx1"/>
                </a:solidFill>
              </a:rPr>
              <a:t>Rút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gọn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thuộc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tính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bằng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Tìm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kiếm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vét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cạn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trực</a:t>
            </a:r>
            <a:r>
              <a:rPr lang="en-US" sz="2200" dirty="0" smtClean="0"/>
              <a:t> </a:t>
            </a:r>
            <a:r>
              <a:rPr lang="en-US" sz="2200" dirty="0" err="1" smtClean="0"/>
              <a:t>tiếp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lựa</a:t>
            </a:r>
            <a:r>
              <a:rPr lang="en-US" sz="2200" dirty="0" smtClean="0"/>
              <a:t> </a:t>
            </a:r>
            <a:r>
              <a:rPr lang="en-US" sz="2200" dirty="0" err="1" smtClean="0"/>
              <a:t>chọn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con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i="1" dirty="0" err="1" smtClean="0"/>
              <a:t>tìm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kiếm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vét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cạn</a:t>
            </a:r>
            <a:r>
              <a:rPr lang="en-US" sz="2200" i="1" dirty="0" smtClean="0"/>
              <a:t> </a:t>
            </a:r>
            <a:r>
              <a:rPr lang="en-US" sz="2200" dirty="0" smtClean="0"/>
              <a:t>(exhaustive search).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duyệt</a:t>
            </a:r>
            <a:r>
              <a:rPr lang="en-US" sz="2200" dirty="0" smtClean="0"/>
              <a:t> qua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con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con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tốt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i="1" dirty="0" smtClean="0"/>
              <a:t>d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con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i="1" dirty="0" smtClean="0"/>
              <a:t>m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đem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sai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nhỏ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,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duyệt</a:t>
            </a:r>
            <a:r>
              <a:rPr lang="en-US" sz="2200" dirty="0" smtClean="0"/>
              <a:t> qua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i="1" dirty="0" smtClean="0"/>
              <a:t>C</a:t>
            </a:r>
            <a:r>
              <a:rPr lang="en-US" sz="2200" dirty="0" smtClean="0"/>
              <a:t>(</a:t>
            </a:r>
            <a:r>
              <a:rPr lang="en-US" sz="2200" i="1" dirty="0" err="1" smtClean="0"/>
              <a:t>m</a:t>
            </a:r>
            <a:r>
              <a:rPr lang="en-US" sz="2200" dirty="0" err="1" smtClean="0"/>
              <a:t>,</a:t>
            </a:r>
            <a:r>
              <a:rPr lang="en-US" sz="2200" i="1" dirty="0" err="1" smtClean="0"/>
              <a:t>d</a:t>
            </a:r>
            <a:r>
              <a:rPr lang="en-US" sz="2200" dirty="0" smtClean="0"/>
              <a:t>) </a:t>
            </a:r>
            <a:r>
              <a:rPr lang="en-US" sz="2200" dirty="0" err="1" smtClean="0"/>
              <a:t>tập</a:t>
            </a:r>
            <a:r>
              <a:rPr lang="en-US" sz="2200" dirty="0" smtClean="0"/>
              <a:t> con </a:t>
            </a:r>
            <a:r>
              <a:rPr lang="en-US" sz="2200" dirty="0" err="1" smtClean="0"/>
              <a:t>với</a:t>
            </a:r>
            <a:r>
              <a:rPr lang="en-US" sz="2200" dirty="0" smtClean="0"/>
              <a:t> m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khả</a:t>
            </a:r>
            <a:r>
              <a:rPr lang="en-US" sz="2200" dirty="0" smtClean="0"/>
              <a:t> </a:t>
            </a:r>
            <a:r>
              <a:rPr lang="en-US" sz="2200" dirty="0" err="1" smtClean="0"/>
              <a:t>hữu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con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đạt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i="1" dirty="0" smtClean="0"/>
              <a:t>J</a:t>
            </a:r>
            <a:r>
              <a:rPr lang="en-US" sz="2200" dirty="0" smtClean="0"/>
              <a:t>(.),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i="1" dirty="0" smtClean="0"/>
              <a:t>J</a:t>
            </a:r>
            <a:r>
              <a:rPr lang="en-US" sz="2200" dirty="0" smtClean="0"/>
              <a:t> = (1- </a:t>
            </a:r>
            <a:r>
              <a:rPr lang="en-US" sz="2200" i="1" dirty="0" err="1" smtClean="0"/>
              <a:t>P</a:t>
            </a:r>
            <a:r>
              <a:rPr lang="en-US" sz="2200" i="1" baseline="-25000" dirty="0" err="1" smtClean="0"/>
              <a:t>e</a:t>
            </a:r>
            <a:r>
              <a:rPr lang="en-US" sz="2200" dirty="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    </a:t>
            </a:r>
            <a:r>
              <a:rPr lang="en-US" sz="2200" i="1" dirty="0" err="1" smtClean="0"/>
              <a:t>P</a:t>
            </a:r>
            <a:r>
              <a:rPr lang="en-US" sz="2200" i="1" baseline="-25000" dirty="0" err="1" smtClean="0"/>
              <a:t>e</a:t>
            </a:r>
            <a:r>
              <a:rPr lang="en-US" sz="2200" dirty="0" smtClean="0"/>
              <a:t> :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sai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Kỹ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khả</a:t>
            </a:r>
            <a:r>
              <a:rPr lang="en-US" sz="2200" dirty="0" smtClean="0"/>
              <a:t> </a:t>
            </a:r>
            <a:r>
              <a:rPr lang="en-US" sz="2200" dirty="0" err="1" smtClean="0"/>
              <a:t>thi</a:t>
            </a:r>
            <a:r>
              <a:rPr lang="en-US" sz="2200" dirty="0" smtClean="0"/>
              <a:t> </a:t>
            </a:r>
            <a:r>
              <a:rPr lang="en-US" sz="2200" dirty="0" err="1" smtClean="0"/>
              <a:t>ngay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trường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i="1" dirty="0" smtClean="0"/>
              <a:t>d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smtClean="0"/>
              <a:t>m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nhỏ</a:t>
            </a:r>
            <a:r>
              <a:rPr lang="en-US" sz="2200" dirty="0" smtClean="0"/>
              <a:t>. </a:t>
            </a:r>
            <a:r>
              <a:rPr lang="en-US" sz="2200" dirty="0" err="1" smtClean="0"/>
              <a:t>Thí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i="1" dirty="0" smtClean="0"/>
              <a:t>d</a:t>
            </a:r>
            <a:r>
              <a:rPr lang="en-US" sz="2200" dirty="0" smtClean="0"/>
              <a:t> = 24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smtClean="0"/>
              <a:t>m</a:t>
            </a:r>
            <a:r>
              <a:rPr lang="en-US" sz="2200" dirty="0" smtClean="0"/>
              <a:t> =12, </a:t>
            </a:r>
            <a:r>
              <a:rPr lang="en-US" sz="2200" dirty="0" err="1" smtClean="0"/>
              <a:t>xấp</a:t>
            </a:r>
            <a:r>
              <a:rPr lang="en-US" sz="2200" dirty="0" smtClean="0"/>
              <a:t> </a:t>
            </a:r>
            <a:r>
              <a:rPr lang="en-US" sz="2200" dirty="0" err="1" smtClean="0"/>
              <a:t>xỉ</a:t>
            </a:r>
            <a:r>
              <a:rPr lang="en-US" sz="2200" dirty="0" smtClean="0"/>
              <a:t> 2.7 </a:t>
            </a:r>
            <a:r>
              <a:rPr lang="en-US" sz="2200" dirty="0" err="1" smtClean="0"/>
              <a:t>triệu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con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xem</a:t>
            </a:r>
            <a:r>
              <a:rPr lang="en-US" sz="2200" dirty="0" smtClean="0"/>
              <a:t> </a:t>
            </a:r>
            <a:r>
              <a:rPr lang="en-US" sz="2200" dirty="0" err="1" smtClean="0"/>
              <a:t>xét</a:t>
            </a:r>
            <a:r>
              <a:rPr lang="en-US" sz="2200" dirty="0" smtClean="0"/>
              <a:t>.</a:t>
            </a:r>
            <a:endParaRPr lang="en-US" sz="22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7276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Filter </a:t>
            </a:r>
            <a:r>
              <a:rPr lang="en-US" sz="3200" dirty="0" err="1" smtClean="0">
                <a:solidFill>
                  <a:schemeClr val="tx1"/>
                </a:solidFill>
              </a:rPr>
              <a:t>và</a:t>
            </a:r>
            <a:r>
              <a:rPr lang="en-US" sz="3200" dirty="0" smtClean="0">
                <a:solidFill>
                  <a:schemeClr val="tx1"/>
                </a:solidFill>
              </a:rPr>
              <a:t> wrapper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sz="2400" dirty="0" smtClean="0"/>
              <a:t>.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quát</a:t>
            </a:r>
            <a:r>
              <a:rPr lang="en-US" sz="2400" dirty="0" smtClean="0"/>
              <a:t>,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gọn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: </a:t>
            </a:r>
            <a:r>
              <a:rPr lang="en-US" sz="2400" i="1" dirty="0" smtClean="0"/>
              <a:t>filter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i="1" dirty="0" smtClean="0"/>
              <a:t>wrapper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b="1" i="1" dirty="0" err="1" smtClean="0"/>
              <a:t>filter</a:t>
            </a:r>
            <a:r>
              <a:rPr lang="en-US" sz="2400" dirty="0" smtClean="0"/>
              <a:t> 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sàng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. </a:t>
            </a:r>
          </a:p>
          <a:p>
            <a:pPr lvl="1"/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chí</a:t>
            </a:r>
            <a:r>
              <a:rPr lang="en-US" sz="2200" dirty="0" smtClean="0"/>
              <a:t> </a:t>
            </a:r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filter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sai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. </a:t>
            </a:r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chí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quát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.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sz="2400" b="1" i="1" dirty="0" smtClean="0"/>
              <a:t>wrapper</a:t>
            </a:r>
            <a:r>
              <a:rPr lang="en-US" sz="2400" dirty="0" smtClean="0"/>
              <a:t> ,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con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coi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A0A89-23BE-43B5-8F00-F430B7B830A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866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39825"/>
          </a:xfrm>
        </p:spPr>
        <p:txBody>
          <a:bodyPr/>
          <a:lstStyle/>
          <a:p>
            <a:r>
              <a:rPr lang="en-US" sz="3600" dirty="0" smtClean="0"/>
              <a:t>Filter </a:t>
            </a:r>
            <a:r>
              <a:rPr lang="en-US" sz="3600" dirty="0" err="1" smtClean="0"/>
              <a:t>và</a:t>
            </a:r>
            <a:r>
              <a:rPr lang="en-US" sz="3600" dirty="0" smtClean="0"/>
              <a:t> wrapper (</a:t>
            </a:r>
            <a:r>
              <a:rPr lang="en-US" sz="3600" dirty="0" err="1" smtClean="0"/>
              <a:t>tt</a:t>
            </a:r>
            <a:r>
              <a:rPr lang="en-US" sz="3600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25C23-0719-439C-B812-142A0CB00A7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8372" name="Picture 2" descr="E:\Machine_Learning\filt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371600"/>
            <a:ext cx="6018213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3" name="Picture 3" descr="E:\Machine_Learning\wrap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59055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761999" y="5334000"/>
            <a:ext cx="7085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 err="1" smtClean="0"/>
              <a:t>Hình</a:t>
            </a:r>
            <a:r>
              <a:rPr lang="en-US" dirty="0" smtClean="0"/>
              <a:t> 4.2.3: </a:t>
            </a:r>
            <a:r>
              <a:rPr lang="en-US" dirty="0"/>
              <a:t>(a)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Filter, </a:t>
            </a:r>
            <a:r>
              <a:rPr lang="en-US" dirty="0"/>
              <a:t>(b)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58375" name="TextBox 5"/>
          <p:cNvSpPr txBox="1">
            <a:spLocks noChangeArrowheads="1"/>
          </p:cNvSpPr>
          <p:nvPr/>
        </p:nvSpPr>
        <p:spPr bwMode="auto">
          <a:xfrm>
            <a:off x="7391400" y="1828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(a)</a:t>
            </a:r>
          </a:p>
        </p:txBody>
      </p:sp>
      <p:sp>
        <p:nvSpPr>
          <p:cNvPr id="58376" name="TextBox 6"/>
          <p:cNvSpPr txBox="1">
            <a:spLocks noChangeArrowheads="1"/>
          </p:cNvSpPr>
          <p:nvPr/>
        </p:nvSpPr>
        <p:spPr bwMode="auto">
          <a:xfrm>
            <a:off x="7389813" y="3581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(b)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3056" y="1566005"/>
            <a:ext cx="16764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Classification algorithm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5411905" y="2935069"/>
            <a:ext cx="16764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Classification algorithm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4572000"/>
            <a:ext cx="2438400" cy="353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Classification algorithm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092793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8DFA3-5B59-40C4-A885-84D8841C7C62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i="1" dirty="0" err="1" smtClean="0"/>
              <a:t>Rút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trích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thuộc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tính</a:t>
            </a:r>
            <a:r>
              <a:rPr lang="en-US" sz="2200" dirty="0" smtClean="0"/>
              <a:t>: (attribute extraction)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ý </a:t>
            </a:r>
            <a:r>
              <a:rPr lang="en-US" sz="2200" dirty="0" err="1" smtClean="0"/>
              <a:t>nghĩa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đem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ban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ít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Thí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ban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A,B,C.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thộc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, ta </a:t>
            </a:r>
            <a:r>
              <a:rPr lang="en-US" sz="2200" dirty="0" err="1" smtClean="0"/>
              <a:t>đạt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 X, Y.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nổi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(</a:t>
            </a:r>
            <a:r>
              <a:rPr lang="en-US" sz="2000" dirty="0" smtClean="0"/>
              <a:t>Principal Component Analysis -PCA)</a:t>
            </a:r>
          </a:p>
        </p:txBody>
      </p:sp>
    </p:spTree>
    <p:extLst>
      <p:ext uri="{BB962C8B-B14F-4D97-AF65-F5344CB8AC3E}">
        <p14:creationId xmlns:p14="http://schemas.microsoft.com/office/powerpoint/2010/main" val="2013124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02709-D298-4665-B62F-D1BF29A686E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484187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chính</a:t>
            </a:r>
            <a:r>
              <a:rPr lang="en-US" sz="3200" dirty="0" smtClean="0"/>
              <a:t> (PCA)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16471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PCA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phương</a:t>
            </a:r>
            <a:r>
              <a:rPr lang="en-US" sz="2100" dirty="0" smtClean="0"/>
              <a:t> </a:t>
            </a:r>
            <a:r>
              <a:rPr lang="en-US" sz="2100" dirty="0" err="1" smtClean="0"/>
              <a:t>pháp</a:t>
            </a:r>
            <a:r>
              <a:rPr lang="en-US" sz="2100" dirty="0" smtClean="0"/>
              <a:t> </a:t>
            </a:r>
            <a:r>
              <a:rPr lang="en-US" sz="2100" dirty="0" err="1" smtClean="0"/>
              <a:t>toán</a:t>
            </a:r>
            <a:r>
              <a:rPr lang="en-US" sz="2100" dirty="0" smtClean="0"/>
              <a:t> </a:t>
            </a:r>
            <a:r>
              <a:rPr lang="en-US" sz="2100" dirty="0" err="1" smtClean="0"/>
              <a:t>học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biến</a:t>
            </a:r>
            <a:r>
              <a:rPr lang="en-US" sz="2100" dirty="0" smtClean="0"/>
              <a:t> </a:t>
            </a:r>
            <a:r>
              <a:rPr lang="en-US" sz="2100" dirty="0" err="1" smtClean="0"/>
              <a:t>đổi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tương</a:t>
            </a:r>
            <a:r>
              <a:rPr lang="en-US" sz="2100" dirty="0" smtClean="0"/>
              <a:t> </a:t>
            </a:r>
            <a:r>
              <a:rPr lang="en-US" sz="2100" dirty="0" err="1" smtClean="0"/>
              <a:t>quan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nhau</a:t>
            </a:r>
            <a:r>
              <a:rPr lang="en-US" sz="2100" dirty="0" smtClean="0"/>
              <a:t>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không</a:t>
            </a:r>
            <a:r>
              <a:rPr lang="en-US" sz="2100" dirty="0" smtClean="0"/>
              <a:t> </a:t>
            </a:r>
            <a:r>
              <a:rPr lang="en-US" sz="2100" dirty="0" err="1" smtClean="0"/>
              <a:t>tương</a:t>
            </a:r>
            <a:r>
              <a:rPr lang="en-US" sz="2100" dirty="0" smtClean="0"/>
              <a:t> </a:t>
            </a:r>
            <a:r>
              <a:rPr lang="en-US" sz="2100" dirty="0" err="1" smtClean="0"/>
              <a:t>quan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nhau</a:t>
            </a:r>
            <a:r>
              <a:rPr lang="en-US" sz="2100" dirty="0" smtClean="0"/>
              <a:t>,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gọi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dirty="0" err="1" smtClean="0"/>
              <a:t>phần</a:t>
            </a:r>
            <a:r>
              <a:rPr lang="en-US" sz="2100" dirty="0" smtClean="0"/>
              <a:t> </a:t>
            </a:r>
            <a:r>
              <a:rPr lang="en-US" sz="2100" dirty="0" err="1" smtClean="0"/>
              <a:t>chính</a:t>
            </a:r>
            <a:r>
              <a:rPr lang="en-US" sz="2100" dirty="0" smtClean="0"/>
              <a:t> (</a:t>
            </a:r>
            <a:r>
              <a:rPr lang="en-US" sz="2100" i="1" dirty="0" smtClean="0"/>
              <a:t>principal components</a:t>
            </a:r>
            <a:r>
              <a:rPr lang="en-US" sz="21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PCA  </a:t>
            </a:r>
            <a:r>
              <a:rPr lang="en-US" sz="2100" dirty="0" err="1" smtClean="0"/>
              <a:t>cũng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phương</a:t>
            </a:r>
            <a:r>
              <a:rPr lang="en-US" sz="2100" dirty="0" smtClean="0"/>
              <a:t> </a:t>
            </a:r>
            <a:r>
              <a:rPr lang="en-US" sz="2100" dirty="0" err="1" smtClean="0"/>
              <a:t>pháp</a:t>
            </a:r>
            <a:r>
              <a:rPr lang="en-US" sz="2100" dirty="0" smtClean="0"/>
              <a:t> </a:t>
            </a:r>
            <a:r>
              <a:rPr lang="en-US" sz="2100" dirty="0" err="1" smtClean="0"/>
              <a:t>thu</a:t>
            </a:r>
            <a:r>
              <a:rPr lang="en-US" sz="2100" dirty="0" smtClean="0"/>
              <a:t> </a:t>
            </a:r>
            <a:r>
              <a:rPr lang="en-US" sz="2100" dirty="0" err="1" smtClean="0"/>
              <a:t>giảm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chiều</a:t>
            </a:r>
            <a:endParaRPr lang="en-US" sz="2100" i="1" dirty="0" smtClean="0"/>
          </a:p>
        </p:txBody>
      </p:sp>
      <p:pic>
        <p:nvPicPr>
          <p:cNvPr id="35845" name="Picture 4" descr="PCA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6491288" cy="25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533400" y="4810436"/>
            <a:ext cx="8458200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 smtClean="0"/>
              <a:t>Hình</a:t>
            </a:r>
            <a:r>
              <a:rPr lang="en-US" sz="2000" b="1" dirty="0" smtClean="0"/>
              <a:t> 4.2.4</a:t>
            </a:r>
            <a:r>
              <a:rPr lang="en-US" sz="2000" dirty="0" smtClean="0"/>
              <a:t>: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tọa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tọa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xoay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tịnh</a:t>
            </a:r>
            <a:r>
              <a:rPr lang="en-US" sz="2000" dirty="0" smtClean="0"/>
              <a:t> </a:t>
            </a:r>
            <a:r>
              <a:rPr lang="en-US" sz="2000" dirty="0" err="1" smtClean="0"/>
              <a:t>tiến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tọa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/>
              <a:t>PCA.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đích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/>
              <a:t>PCA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tìm</a:t>
            </a:r>
            <a:r>
              <a:rPr lang="en-US" sz="2100" dirty="0" smtClean="0"/>
              <a:t> </a:t>
            </a:r>
            <a:r>
              <a:rPr lang="en-US" sz="2100" dirty="0" err="1" smtClean="0"/>
              <a:t>ra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hệ</a:t>
            </a:r>
            <a:r>
              <a:rPr lang="en-US" sz="2100" dirty="0" smtClean="0"/>
              <a:t> </a:t>
            </a:r>
            <a:r>
              <a:rPr lang="en-US" sz="2100" dirty="0" err="1" smtClean="0"/>
              <a:t>cơ</a:t>
            </a:r>
            <a:r>
              <a:rPr lang="en-US" sz="2100" dirty="0" smtClean="0"/>
              <a:t> </a:t>
            </a:r>
            <a:r>
              <a:rPr lang="en-US" sz="2100" dirty="0" err="1" smtClean="0"/>
              <a:t>sở</a:t>
            </a:r>
            <a:r>
              <a:rPr lang="en-US" sz="2100" dirty="0" smtClean="0"/>
              <a:t> (basis) </a:t>
            </a:r>
            <a:r>
              <a:rPr lang="en-US" sz="2100" dirty="0" err="1" smtClean="0"/>
              <a:t>có</a:t>
            </a:r>
            <a:r>
              <a:rPr lang="en-US" sz="2100" dirty="0" smtClean="0"/>
              <a:t> ý </a:t>
            </a:r>
            <a:r>
              <a:rPr lang="en-US" sz="2100" dirty="0" err="1" smtClean="0"/>
              <a:t>nghĩa</a:t>
            </a:r>
            <a:r>
              <a:rPr lang="en-US" sz="2100" dirty="0" smtClean="0"/>
              <a:t> </a:t>
            </a:r>
            <a:r>
              <a:rPr lang="en-US" sz="2100" dirty="0" err="1" smtClean="0"/>
              <a:t>nhất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biểu</a:t>
            </a:r>
            <a:r>
              <a:rPr lang="en-US" sz="2100" dirty="0" smtClean="0"/>
              <a:t> </a:t>
            </a:r>
            <a:r>
              <a:rPr lang="en-US" sz="2100" dirty="0" err="1" smtClean="0"/>
              <a:t>diễn</a:t>
            </a:r>
            <a:r>
              <a:rPr lang="en-US" sz="2100" dirty="0" smtClean="0"/>
              <a:t> </a:t>
            </a:r>
            <a:r>
              <a:rPr lang="en-US" sz="2100" dirty="0" err="1" smtClean="0"/>
              <a:t>lại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719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err="1" smtClean="0">
                <a:solidFill>
                  <a:srgbClr val="000000"/>
                </a:solidFill>
              </a:rPr>
              <a:t>Lựa</a:t>
            </a:r>
            <a:r>
              <a:rPr lang="en-US" spc="5" dirty="0" smtClean="0">
                <a:solidFill>
                  <a:srgbClr val="000000"/>
                </a:solidFill>
              </a:rPr>
              <a:t> </a:t>
            </a:r>
            <a:r>
              <a:rPr lang="en-US" spc="25" dirty="0" err="1" smtClean="0">
                <a:solidFill>
                  <a:srgbClr val="000000"/>
                </a:solidFill>
              </a:rPr>
              <a:t>chọn</a:t>
            </a:r>
            <a:r>
              <a:rPr lang="en-US" spc="25" dirty="0" smtClean="0">
                <a:solidFill>
                  <a:srgbClr val="000000"/>
                </a:solidFill>
              </a:rPr>
              <a:t> </a:t>
            </a:r>
            <a:r>
              <a:rPr lang="en-US" spc="15" dirty="0" err="1" smtClean="0">
                <a:solidFill>
                  <a:srgbClr val="000000"/>
                </a:solidFill>
              </a:rPr>
              <a:t>mô</a:t>
            </a:r>
            <a:r>
              <a:rPr lang="en-US" spc="15" dirty="0" smtClean="0">
                <a:solidFill>
                  <a:srgbClr val="000000"/>
                </a:solidFill>
              </a:rPr>
              <a:t> </a:t>
            </a:r>
            <a:r>
              <a:rPr lang="en-US" spc="5" dirty="0" err="1" smtClean="0">
                <a:solidFill>
                  <a:srgbClr val="000000"/>
                </a:solidFill>
              </a:rPr>
              <a:t>hình</a:t>
            </a:r>
            <a:r>
              <a:rPr lang="en-US" spc="5" dirty="0" smtClean="0">
                <a:solidFill>
                  <a:srgbClr val="000000"/>
                </a:solidFill>
              </a:rPr>
              <a:t> </a:t>
            </a:r>
            <a:r>
              <a:rPr lang="en-US" spc="15" dirty="0" smtClean="0">
                <a:solidFill>
                  <a:srgbClr val="000000"/>
                </a:solidFill>
              </a:rPr>
              <a:t>(Model</a:t>
            </a:r>
            <a:r>
              <a:rPr lang="en-US" spc="-345" dirty="0" smtClean="0">
                <a:solidFill>
                  <a:srgbClr val="000000"/>
                </a:solidFill>
              </a:rPr>
              <a:t> </a:t>
            </a:r>
            <a:r>
              <a:rPr lang="en-US" spc="15" dirty="0" smtClean="0">
                <a:solidFill>
                  <a:srgbClr val="000000"/>
                </a:solidFill>
              </a:rPr>
              <a:t>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9235">
              <a:spcBef>
                <a:spcPts val="785"/>
              </a:spcBef>
              <a:tabLst>
                <a:tab pos="241935" algn="l"/>
              </a:tabLst>
            </a:pPr>
            <a:r>
              <a:rPr lang="vi-VN" sz="2750" spc="20" dirty="0" smtClean="0">
                <a:latin typeface="Arial"/>
                <a:cs typeface="Arial"/>
              </a:rPr>
              <a:t>Mô </a:t>
            </a:r>
            <a:r>
              <a:rPr lang="vi-VN" sz="2750" dirty="0" smtClean="0">
                <a:latin typeface="Arial"/>
                <a:cs typeface="Arial"/>
              </a:rPr>
              <a:t>hình </a:t>
            </a:r>
            <a:r>
              <a:rPr lang="vi-VN" sz="2750" spc="35" dirty="0" smtClean="0">
                <a:latin typeface="Arial"/>
                <a:cs typeface="Arial"/>
              </a:rPr>
              <a:t>phù </a:t>
            </a:r>
            <a:r>
              <a:rPr lang="vi-VN" sz="2750" spc="15" dirty="0" smtClean="0">
                <a:latin typeface="Arial"/>
                <a:cs typeface="Arial"/>
              </a:rPr>
              <a:t>hợp </a:t>
            </a:r>
            <a:r>
              <a:rPr lang="vi-VN" sz="2750" spc="-35" dirty="0" smtClean="0">
                <a:latin typeface="Arial"/>
                <a:cs typeface="Arial"/>
              </a:rPr>
              <a:t>với </a:t>
            </a:r>
            <a:r>
              <a:rPr lang="vi-VN" sz="2750" spc="5" dirty="0" smtClean="0">
                <a:latin typeface="Arial"/>
                <a:cs typeface="Arial"/>
              </a:rPr>
              <a:t>bài </a:t>
            </a:r>
            <a:r>
              <a:rPr lang="vi-VN" sz="2750" dirty="0" smtClean="0">
                <a:latin typeface="Arial"/>
                <a:cs typeface="Arial"/>
              </a:rPr>
              <a:t>toán </a:t>
            </a:r>
            <a:r>
              <a:rPr lang="vi-VN" sz="2750" spc="-45" dirty="0" smtClean="0">
                <a:latin typeface="Arial"/>
                <a:cs typeface="Arial"/>
              </a:rPr>
              <a:t>và </a:t>
            </a:r>
            <a:r>
              <a:rPr lang="vi-VN" sz="2750" spc="30" dirty="0" smtClean="0">
                <a:latin typeface="Arial"/>
                <a:cs typeface="Arial"/>
              </a:rPr>
              <a:t>dữ</a:t>
            </a:r>
            <a:r>
              <a:rPr lang="vi-VN" sz="2750" spc="685" dirty="0" smtClean="0">
                <a:latin typeface="Arial"/>
                <a:cs typeface="Arial"/>
              </a:rPr>
              <a:t> </a:t>
            </a:r>
            <a:r>
              <a:rPr lang="vi-VN" sz="2750" spc="-50" dirty="0" smtClean="0">
                <a:latin typeface="Arial"/>
                <a:cs typeface="Arial"/>
              </a:rPr>
              <a:t>liệu</a:t>
            </a:r>
            <a:endParaRPr lang="vi-VN" sz="2750" dirty="0" smtClean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699135" algn="l"/>
              </a:tabLst>
            </a:pPr>
            <a:r>
              <a:rPr lang="vi-VN" sz="2400" spc="-20" dirty="0" smtClean="0">
                <a:latin typeface="Arial"/>
                <a:cs typeface="Arial"/>
              </a:rPr>
              <a:t>Phân </a:t>
            </a:r>
            <a:r>
              <a:rPr lang="vi-VN" sz="2400" spc="-35" dirty="0" smtClean="0">
                <a:latin typeface="Arial"/>
                <a:cs typeface="Arial"/>
              </a:rPr>
              <a:t>loại </a:t>
            </a:r>
            <a:r>
              <a:rPr lang="vi-VN" sz="2400" spc="-10" dirty="0" smtClean="0">
                <a:latin typeface="Arial"/>
                <a:cs typeface="Arial"/>
              </a:rPr>
              <a:t>ảnh, </a:t>
            </a:r>
            <a:r>
              <a:rPr lang="vi-VN" sz="2400" spc="-30" dirty="0" smtClean="0">
                <a:latin typeface="Arial"/>
                <a:cs typeface="Arial"/>
              </a:rPr>
              <a:t>âm </a:t>
            </a:r>
            <a:r>
              <a:rPr lang="vi-VN" sz="2400" spc="-5" dirty="0" smtClean="0">
                <a:latin typeface="Arial"/>
                <a:cs typeface="Arial"/>
              </a:rPr>
              <a:t>thanh </a:t>
            </a:r>
            <a:r>
              <a:rPr lang="vi-VN" sz="2400" spc="-20" dirty="0" smtClean="0">
                <a:latin typeface="Arial"/>
                <a:cs typeface="Arial"/>
              </a:rPr>
              <a:t>hay </a:t>
            </a:r>
            <a:r>
              <a:rPr lang="vi-VN" sz="2400" spc="-45" dirty="0" smtClean="0">
                <a:latin typeface="Arial"/>
                <a:cs typeface="Arial"/>
              </a:rPr>
              <a:t>văn</a:t>
            </a:r>
            <a:r>
              <a:rPr lang="vi-VN" sz="2400" spc="550" dirty="0" smtClean="0">
                <a:latin typeface="Arial"/>
                <a:cs typeface="Arial"/>
              </a:rPr>
              <a:t> </a:t>
            </a:r>
            <a:r>
              <a:rPr lang="vi-VN" sz="2400" spc="-60" dirty="0" smtClean="0">
                <a:latin typeface="Arial"/>
                <a:cs typeface="Arial"/>
              </a:rPr>
              <a:t>bản</a:t>
            </a:r>
            <a:endParaRPr lang="vi-VN" sz="2400" dirty="0" smtClean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lang="vi-VN" sz="2400" spc="-5" dirty="0" smtClean="0">
                <a:latin typeface="Arial"/>
                <a:cs typeface="Arial"/>
              </a:rPr>
              <a:t>Dữ </a:t>
            </a:r>
            <a:r>
              <a:rPr lang="vi-VN" sz="2400" spc="-25" dirty="0" smtClean="0">
                <a:latin typeface="Arial"/>
                <a:cs typeface="Arial"/>
              </a:rPr>
              <a:t>liệu </a:t>
            </a:r>
            <a:r>
              <a:rPr lang="vi-VN" sz="2400" spc="5" dirty="0" smtClean="0">
                <a:latin typeface="Arial"/>
                <a:cs typeface="Arial"/>
              </a:rPr>
              <a:t>rời </a:t>
            </a:r>
            <a:r>
              <a:rPr lang="vi-VN" sz="2400" spc="-15" dirty="0" smtClean="0">
                <a:latin typeface="Arial"/>
                <a:cs typeface="Arial"/>
              </a:rPr>
              <a:t>rạc </a:t>
            </a:r>
            <a:r>
              <a:rPr lang="vi-VN" sz="2400" spc="-20" dirty="0" smtClean="0">
                <a:latin typeface="Arial"/>
                <a:cs typeface="Arial"/>
              </a:rPr>
              <a:t>hay </a:t>
            </a:r>
            <a:r>
              <a:rPr lang="vi-VN" sz="2400" spc="-30" dirty="0" smtClean="0">
                <a:latin typeface="Arial"/>
                <a:cs typeface="Arial"/>
              </a:rPr>
              <a:t>dữ </a:t>
            </a:r>
            <a:r>
              <a:rPr lang="vi-VN" sz="2400" spc="-25" dirty="0" smtClean="0">
                <a:latin typeface="Arial"/>
                <a:cs typeface="Arial"/>
              </a:rPr>
              <a:t>liệu </a:t>
            </a:r>
            <a:r>
              <a:rPr lang="vi-VN" sz="2400" dirty="0" smtClean="0">
                <a:latin typeface="Arial"/>
                <a:cs typeface="Arial"/>
              </a:rPr>
              <a:t>số</a:t>
            </a:r>
            <a:r>
              <a:rPr lang="vi-VN" sz="2400" spc="325" dirty="0" smtClean="0">
                <a:latin typeface="Arial"/>
                <a:cs typeface="Arial"/>
              </a:rPr>
              <a:t> </a:t>
            </a:r>
            <a:r>
              <a:rPr lang="vi-VN" sz="2400" spc="-30" dirty="0" smtClean="0">
                <a:latin typeface="Arial"/>
                <a:cs typeface="Arial"/>
              </a:rPr>
              <a:t>nguyên</a:t>
            </a:r>
            <a:endParaRPr lang="vi-VN" sz="2400" dirty="0" smtClean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lang="vi-VN" sz="2400" spc="-15" dirty="0" smtClean="0">
                <a:latin typeface="Arial"/>
                <a:cs typeface="Arial"/>
              </a:rPr>
              <a:t>Nhiều </a:t>
            </a:r>
            <a:r>
              <a:rPr lang="vi-VN" sz="2400" spc="-20" dirty="0" smtClean="0">
                <a:latin typeface="Arial"/>
                <a:cs typeface="Arial"/>
              </a:rPr>
              <a:t>hay </a:t>
            </a:r>
            <a:r>
              <a:rPr lang="vi-VN" sz="2400" dirty="0" smtClean="0">
                <a:latin typeface="Arial"/>
                <a:cs typeface="Arial"/>
              </a:rPr>
              <a:t>ít </a:t>
            </a:r>
            <a:r>
              <a:rPr lang="vi-VN" sz="2400" spc="-10" dirty="0" smtClean="0">
                <a:latin typeface="Arial"/>
                <a:cs typeface="Arial"/>
              </a:rPr>
              <a:t>thuộc</a:t>
            </a:r>
            <a:r>
              <a:rPr lang="vi-VN" sz="2400" spc="145" dirty="0" smtClean="0">
                <a:latin typeface="Arial"/>
                <a:cs typeface="Arial"/>
              </a:rPr>
              <a:t> </a:t>
            </a:r>
            <a:r>
              <a:rPr lang="vi-VN" sz="2400" spc="5" dirty="0" smtClean="0">
                <a:latin typeface="Arial"/>
                <a:cs typeface="Arial"/>
              </a:rPr>
              <a:t>tính</a:t>
            </a:r>
            <a:endParaRPr lang="vi-VN" sz="2400" dirty="0" smtClean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lang="vi-VN" sz="2400" spc="-20" dirty="0" smtClean="0">
                <a:latin typeface="Arial"/>
                <a:cs typeface="Arial"/>
              </a:rPr>
              <a:t>Phân </a:t>
            </a:r>
            <a:r>
              <a:rPr lang="vi-VN" sz="2400" spc="-35" dirty="0" smtClean="0">
                <a:latin typeface="Arial"/>
                <a:cs typeface="Arial"/>
              </a:rPr>
              <a:t>loại </a:t>
            </a:r>
            <a:r>
              <a:rPr lang="vi-VN" sz="2400" spc="-20" dirty="0" smtClean="0">
                <a:latin typeface="Arial"/>
                <a:cs typeface="Arial"/>
              </a:rPr>
              <a:t>hay </a:t>
            </a:r>
            <a:r>
              <a:rPr lang="vi-VN" sz="2400" spc="-30" dirty="0" smtClean="0">
                <a:latin typeface="Arial"/>
                <a:cs typeface="Arial"/>
              </a:rPr>
              <a:t>phân</a:t>
            </a:r>
            <a:r>
              <a:rPr lang="vi-VN" sz="2400" spc="405" dirty="0" smtClean="0">
                <a:latin typeface="Arial"/>
                <a:cs typeface="Arial"/>
              </a:rPr>
              <a:t> </a:t>
            </a:r>
            <a:r>
              <a:rPr lang="vi-VN" sz="2400" dirty="0" smtClean="0">
                <a:latin typeface="Arial"/>
                <a:cs typeface="Arial"/>
              </a:rPr>
              <a:t>cụm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2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200" spc="5" dirty="0" err="1" smtClean="0">
                <a:solidFill>
                  <a:srgbClr val="000000"/>
                </a:solidFill>
              </a:rPr>
              <a:t>Lựa</a:t>
            </a:r>
            <a:r>
              <a:rPr lang="en-US" sz="3200" spc="5" dirty="0" smtClean="0">
                <a:solidFill>
                  <a:srgbClr val="000000"/>
                </a:solidFill>
              </a:rPr>
              <a:t> </a:t>
            </a:r>
            <a:r>
              <a:rPr lang="en-US" sz="3200" spc="25" dirty="0" err="1" smtClean="0">
                <a:solidFill>
                  <a:srgbClr val="000000"/>
                </a:solidFill>
              </a:rPr>
              <a:t>chọn</a:t>
            </a:r>
            <a:r>
              <a:rPr lang="en-US" sz="3200" spc="25" dirty="0" smtClean="0">
                <a:solidFill>
                  <a:srgbClr val="000000"/>
                </a:solidFill>
              </a:rPr>
              <a:t> </a:t>
            </a:r>
            <a:r>
              <a:rPr lang="en-US" sz="3200" spc="15" dirty="0" err="1" smtClean="0">
                <a:solidFill>
                  <a:srgbClr val="000000"/>
                </a:solidFill>
              </a:rPr>
              <a:t>mô</a:t>
            </a:r>
            <a:r>
              <a:rPr lang="en-US" sz="3200" spc="-270" dirty="0" smtClean="0">
                <a:solidFill>
                  <a:srgbClr val="000000"/>
                </a:solidFill>
              </a:rPr>
              <a:t> </a:t>
            </a:r>
            <a:r>
              <a:rPr lang="en-US" sz="3200" spc="5" dirty="0" err="1" smtClean="0">
                <a:solidFill>
                  <a:srgbClr val="000000"/>
                </a:solidFill>
              </a:rPr>
              <a:t>hình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" y="1333500"/>
            <a:ext cx="7772400" cy="4800600"/>
          </a:xfrm>
        </p:spPr>
        <p:txBody>
          <a:bodyPr/>
          <a:lstStyle/>
          <a:p>
            <a:pPr marL="241300" indent="-229235">
              <a:spcBef>
                <a:spcPts val="785"/>
              </a:spcBef>
              <a:tabLst>
                <a:tab pos="241935" algn="l"/>
              </a:tabLst>
            </a:pPr>
            <a:r>
              <a:rPr lang="vi-VN" sz="2750" spc="30" dirty="0" smtClean="0">
                <a:latin typeface="Arial"/>
                <a:cs typeface="Arial"/>
              </a:rPr>
              <a:t>Lựa </a:t>
            </a:r>
            <a:r>
              <a:rPr lang="vi-VN" sz="2750" spc="35" dirty="0" smtClean="0">
                <a:latin typeface="Arial"/>
                <a:cs typeface="Arial"/>
              </a:rPr>
              <a:t>chọn </a:t>
            </a:r>
            <a:r>
              <a:rPr lang="vi-VN" sz="2750" spc="-35" dirty="0" smtClean="0">
                <a:latin typeface="Arial"/>
                <a:cs typeface="Arial"/>
              </a:rPr>
              <a:t>siêu </a:t>
            </a:r>
            <a:r>
              <a:rPr lang="vi-VN" sz="2750" spc="5" dirty="0" smtClean="0">
                <a:latin typeface="Arial"/>
                <a:cs typeface="Arial"/>
              </a:rPr>
              <a:t>tham </a:t>
            </a:r>
            <a:r>
              <a:rPr lang="vi-VN" sz="2750" spc="-10" dirty="0" smtClean="0">
                <a:latin typeface="Arial"/>
                <a:cs typeface="Arial"/>
              </a:rPr>
              <a:t>số (hyper</a:t>
            </a:r>
            <a:r>
              <a:rPr lang="vi-VN" sz="2750" spc="-155" dirty="0" smtClean="0">
                <a:latin typeface="Arial"/>
                <a:cs typeface="Arial"/>
              </a:rPr>
              <a:t> </a:t>
            </a:r>
            <a:r>
              <a:rPr lang="vi-VN" sz="2750" spc="-10" dirty="0" smtClean="0">
                <a:latin typeface="Arial"/>
                <a:cs typeface="Arial"/>
              </a:rPr>
              <a:t>parameter)</a:t>
            </a:r>
            <a:endParaRPr lang="vi-VN" sz="2750" dirty="0" smtClean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699135" algn="l"/>
              </a:tabLst>
            </a:pPr>
            <a:r>
              <a:rPr lang="en-US" sz="2400" spc="-20" dirty="0" err="1" smtClean="0">
                <a:latin typeface="Arial"/>
                <a:cs typeface="Arial"/>
              </a:rPr>
              <a:t>Cây</a:t>
            </a:r>
            <a:r>
              <a:rPr lang="en-US" sz="2400" spc="-20" dirty="0" smtClean="0">
                <a:latin typeface="Arial"/>
                <a:cs typeface="Arial"/>
              </a:rPr>
              <a:t> </a:t>
            </a:r>
            <a:r>
              <a:rPr lang="en-US" sz="2400" spc="-20" dirty="0" err="1" smtClean="0">
                <a:latin typeface="Arial"/>
                <a:cs typeface="Arial"/>
              </a:rPr>
              <a:t>quyết</a:t>
            </a:r>
            <a:r>
              <a:rPr lang="en-US" sz="2400" spc="-20" dirty="0" smtClean="0">
                <a:latin typeface="Arial"/>
                <a:cs typeface="Arial"/>
              </a:rPr>
              <a:t> </a:t>
            </a:r>
            <a:r>
              <a:rPr lang="en-US" sz="2400" spc="-20" dirty="0" err="1" smtClean="0">
                <a:latin typeface="Arial"/>
                <a:cs typeface="Arial"/>
              </a:rPr>
              <a:t>định</a:t>
            </a:r>
            <a:r>
              <a:rPr lang="en-US" sz="2400" spc="-20" dirty="0" smtClean="0">
                <a:latin typeface="Arial"/>
                <a:cs typeface="Arial"/>
              </a:rPr>
              <a:t> (</a:t>
            </a:r>
            <a:r>
              <a:rPr lang="vi-VN" sz="2400" spc="-20" dirty="0" smtClean="0">
                <a:latin typeface="Arial"/>
                <a:cs typeface="Arial"/>
              </a:rPr>
              <a:t>Decision</a:t>
            </a:r>
            <a:r>
              <a:rPr lang="vi-VN" sz="2400" spc="165" dirty="0" smtClean="0">
                <a:latin typeface="Arial"/>
                <a:cs typeface="Arial"/>
              </a:rPr>
              <a:t> </a:t>
            </a:r>
            <a:r>
              <a:rPr lang="vi-VN" sz="2400" spc="-20" dirty="0" smtClean="0">
                <a:latin typeface="Arial"/>
                <a:cs typeface="Arial"/>
              </a:rPr>
              <a:t>tree</a:t>
            </a:r>
            <a:r>
              <a:rPr lang="en-US" sz="2400" spc="-20" dirty="0" smtClean="0">
                <a:latin typeface="Arial"/>
                <a:cs typeface="Arial"/>
              </a:rPr>
              <a:t>)</a:t>
            </a:r>
            <a:endParaRPr lang="vi-VN" sz="2400" dirty="0" smtClean="0">
              <a:latin typeface="Arial"/>
              <a:cs typeface="Arial"/>
            </a:endParaRPr>
          </a:p>
          <a:p>
            <a:pPr marL="1156335" lvl="2" indent="-229235">
              <a:spcBef>
                <a:spcPts val="450"/>
              </a:spcBef>
              <a:tabLst>
                <a:tab pos="1156335" algn="l"/>
                <a:tab pos="1156970" algn="l"/>
              </a:tabLst>
            </a:pPr>
            <a:r>
              <a:rPr lang="vi-VN" sz="2000" spc="35" dirty="0" smtClean="0">
                <a:latin typeface="Arial"/>
                <a:cs typeface="Arial"/>
              </a:rPr>
              <a:t>Độ </a:t>
            </a:r>
            <a:r>
              <a:rPr lang="vi-VN" sz="2000" spc="15" dirty="0" smtClean="0">
                <a:latin typeface="Arial"/>
                <a:cs typeface="Arial"/>
              </a:rPr>
              <a:t>sâu, </a:t>
            </a:r>
            <a:r>
              <a:rPr lang="vi-VN" sz="2000" spc="30" dirty="0" smtClean="0">
                <a:latin typeface="Arial"/>
                <a:cs typeface="Arial"/>
              </a:rPr>
              <a:t>số </a:t>
            </a:r>
            <a:r>
              <a:rPr lang="vi-VN" sz="2000" spc="10" dirty="0" smtClean="0">
                <a:latin typeface="Arial"/>
                <a:cs typeface="Arial"/>
              </a:rPr>
              <a:t>lượng</a:t>
            </a:r>
            <a:r>
              <a:rPr lang="en-US" sz="2000" spc="10" dirty="0" smtClean="0">
                <a:latin typeface="Arial"/>
                <a:cs typeface="Arial"/>
              </a:rPr>
              <a:t> </a:t>
            </a:r>
            <a:r>
              <a:rPr lang="en-US" sz="2000" spc="10" dirty="0" err="1" smtClean="0">
                <a:latin typeface="Arial"/>
                <a:cs typeface="Arial"/>
              </a:rPr>
              <a:t>nút</a:t>
            </a:r>
            <a:r>
              <a:rPr lang="en-US" sz="2000" spc="10" dirty="0" smtClean="0">
                <a:latin typeface="Arial"/>
                <a:cs typeface="Arial"/>
              </a:rPr>
              <a:t> </a:t>
            </a:r>
            <a:r>
              <a:rPr lang="vi-VN" sz="2000" spc="-409" dirty="0" smtClean="0">
                <a:latin typeface="Arial"/>
                <a:cs typeface="Arial"/>
              </a:rPr>
              <a:t> </a:t>
            </a:r>
            <a:r>
              <a:rPr lang="vi-VN" sz="2000" spc="5" dirty="0" smtClean="0">
                <a:latin typeface="Arial"/>
                <a:cs typeface="Arial"/>
              </a:rPr>
              <a:t>lá</a:t>
            </a:r>
            <a:endParaRPr lang="vi-VN" sz="2000" dirty="0" smtClean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lang="vi-VN" sz="2400" spc="-25" dirty="0" smtClean="0">
                <a:latin typeface="Arial"/>
                <a:cs typeface="Arial"/>
              </a:rPr>
              <a:t>SVM</a:t>
            </a:r>
            <a:endParaRPr lang="vi-VN" sz="2400" dirty="0" smtClean="0">
              <a:latin typeface="Arial"/>
              <a:cs typeface="Arial"/>
            </a:endParaRPr>
          </a:p>
          <a:p>
            <a:pPr marL="1156335" lvl="2" indent="-229235">
              <a:spcBef>
                <a:spcPts val="525"/>
              </a:spcBef>
              <a:tabLst>
                <a:tab pos="1156335" algn="l"/>
                <a:tab pos="1156970" algn="l"/>
              </a:tabLst>
            </a:pPr>
            <a:r>
              <a:rPr lang="vi-VN" sz="2000" spc="10" dirty="0" smtClean="0">
                <a:latin typeface="Arial"/>
                <a:cs typeface="Arial"/>
              </a:rPr>
              <a:t>Kernel </a:t>
            </a:r>
            <a:r>
              <a:rPr lang="vi-VN" sz="2000" spc="15" dirty="0" smtClean="0">
                <a:latin typeface="Arial"/>
                <a:cs typeface="Arial"/>
              </a:rPr>
              <a:t>trick/feature</a:t>
            </a:r>
            <a:r>
              <a:rPr lang="vi-VN" sz="2000" spc="-380" dirty="0" smtClean="0">
                <a:latin typeface="Arial"/>
                <a:cs typeface="Arial"/>
              </a:rPr>
              <a:t> </a:t>
            </a:r>
            <a:r>
              <a:rPr lang="vi-VN" sz="2000" spc="5" dirty="0" smtClean="0">
                <a:latin typeface="Arial"/>
                <a:cs typeface="Arial"/>
              </a:rPr>
              <a:t>extraction</a:t>
            </a:r>
            <a:endParaRPr lang="vi-VN" sz="2000" dirty="0" smtClean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lang="en-US" sz="2400" dirty="0" smtClean="0">
                <a:latin typeface="Arial"/>
                <a:cs typeface="Arial"/>
              </a:rPr>
              <a:t>Ensemble of classifiers</a:t>
            </a:r>
            <a:endParaRPr lang="vi-VN" sz="2400" dirty="0" smtClean="0">
              <a:latin typeface="Arial"/>
              <a:cs typeface="Arial"/>
            </a:endParaRPr>
          </a:p>
          <a:p>
            <a:pPr marL="1156335" lvl="2" indent="-229235">
              <a:spcBef>
                <a:spcPts val="525"/>
              </a:spcBef>
              <a:tabLst>
                <a:tab pos="1156335" algn="l"/>
                <a:tab pos="1156970" algn="l"/>
              </a:tabLst>
            </a:pPr>
            <a:r>
              <a:rPr lang="en-US" sz="2000" dirty="0" err="1" smtClean="0">
                <a:latin typeface="Arial"/>
                <a:cs typeface="Arial"/>
              </a:rPr>
              <a:t>Số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bộ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phân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lớp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thành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phần</a:t>
            </a:r>
            <a:endParaRPr lang="vi-VN" sz="2000" dirty="0" smtClean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lang="vi-VN" sz="2400" spc="-20" dirty="0" smtClean="0">
                <a:latin typeface="Arial"/>
                <a:cs typeface="Arial"/>
              </a:rPr>
              <a:t>Neural</a:t>
            </a:r>
            <a:r>
              <a:rPr lang="vi-VN" sz="2400" spc="65" dirty="0" smtClean="0">
                <a:latin typeface="Arial"/>
                <a:cs typeface="Arial"/>
              </a:rPr>
              <a:t> </a:t>
            </a:r>
            <a:r>
              <a:rPr lang="vi-VN" sz="2400" spc="-15" dirty="0" smtClean="0">
                <a:latin typeface="Arial"/>
                <a:cs typeface="Arial"/>
              </a:rPr>
              <a:t>network</a:t>
            </a:r>
            <a:endParaRPr lang="vi-VN" sz="2400" dirty="0" smtClean="0">
              <a:latin typeface="Arial"/>
              <a:cs typeface="Arial"/>
            </a:endParaRPr>
          </a:p>
          <a:p>
            <a:pPr marL="1156335" lvl="2" indent="-229235">
              <a:spcBef>
                <a:spcPts val="520"/>
              </a:spcBef>
              <a:tabLst>
                <a:tab pos="1156335" algn="l"/>
                <a:tab pos="1156970" algn="l"/>
              </a:tabLst>
            </a:pPr>
            <a:r>
              <a:rPr lang="en-US" sz="2000" spc="5" dirty="0" err="1" smtClean="0">
                <a:latin typeface="Arial"/>
                <a:cs typeface="Arial"/>
              </a:rPr>
              <a:t>hệ</a:t>
            </a:r>
            <a:r>
              <a:rPr lang="en-US" sz="2000" spc="5" dirty="0" smtClean="0">
                <a:latin typeface="Arial"/>
                <a:cs typeface="Arial"/>
              </a:rPr>
              <a:t> </a:t>
            </a:r>
            <a:r>
              <a:rPr lang="en-US" sz="2000" spc="5" dirty="0" err="1" smtClean="0">
                <a:latin typeface="Arial"/>
                <a:cs typeface="Arial"/>
              </a:rPr>
              <a:t>số</a:t>
            </a:r>
            <a:r>
              <a:rPr lang="en-US" sz="2000" spc="5" dirty="0" smtClean="0">
                <a:latin typeface="Arial"/>
                <a:cs typeface="Arial"/>
              </a:rPr>
              <a:t> </a:t>
            </a:r>
            <a:r>
              <a:rPr lang="en-US" sz="2000" spc="5" dirty="0" err="1" smtClean="0">
                <a:latin typeface="Arial"/>
                <a:cs typeface="Arial"/>
              </a:rPr>
              <a:t>học</a:t>
            </a:r>
            <a:r>
              <a:rPr lang="en-US" sz="2000" spc="5" dirty="0" smtClean="0">
                <a:latin typeface="Arial"/>
                <a:cs typeface="Arial"/>
              </a:rPr>
              <a:t> (</a:t>
            </a:r>
            <a:r>
              <a:rPr lang="vi-VN" sz="2000" spc="5" dirty="0" smtClean="0">
                <a:latin typeface="Arial"/>
                <a:cs typeface="Arial"/>
              </a:rPr>
              <a:t>Learning</a:t>
            </a:r>
            <a:r>
              <a:rPr lang="vi-VN" sz="2000" spc="-114" dirty="0" smtClean="0">
                <a:latin typeface="Arial"/>
                <a:cs typeface="Arial"/>
              </a:rPr>
              <a:t> </a:t>
            </a:r>
            <a:r>
              <a:rPr lang="vi-VN" sz="2000" spc="15" dirty="0" smtClean="0">
                <a:latin typeface="Arial"/>
                <a:cs typeface="Arial"/>
              </a:rPr>
              <a:t>rate</a:t>
            </a:r>
            <a:r>
              <a:rPr lang="en-US" sz="2000" spc="15" dirty="0" smtClean="0">
                <a:latin typeface="Arial"/>
                <a:cs typeface="Arial"/>
              </a:rPr>
              <a:t>)</a:t>
            </a:r>
            <a:endParaRPr lang="vi-VN" sz="2000" dirty="0" smtClean="0">
              <a:latin typeface="Arial"/>
              <a:cs typeface="Arial"/>
            </a:endParaRPr>
          </a:p>
          <a:p>
            <a:pPr marL="1156335" lvl="2" indent="-229235">
              <a:spcBef>
                <a:spcPts val="455"/>
              </a:spcBef>
              <a:tabLst>
                <a:tab pos="1156335" algn="l"/>
                <a:tab pos="1156970" algn="l"/>
              </a:tabLst>
            </a:pPr>
            <a:r>
              <a:rPr lang="en-US" sz="2000" spc="15" dirty="0" err="1" smtClean="0">
                <a:latin typeface="Arial"/>
                <a:cs typeface="Arial"/>
              </a:rPr>
              <a:t>Số</a:t>
            </a:r>
            <a:r>
              <a:rPr lang="en-US" sz="2000" spc="15" dirty="0" smtClean="0">
                <a:latin typeface="Arial"/>
                <a:cs typeface="Arial"/>
              </a:rPr>
              <a:t> </a:t>
            </a:r>
            <a:r>
              <a:rPr lang="en-US" sz="2000" spc="15" dirty="0" err="1" smtClean="0">
                <a:latin typeface="Arial"/>
                <a:cs typeface="Arial"/>
              </a:rPr>
              <a:t>nút</a:t>
            </a:r>
            <a:r>
              <a:rPr lang="en-US" sz="2000" spc="15" dirty="0" smtClean="0">
                <a:latin typeface="Arial"/>
                <a:cs typeface="Arial"/>
              </a:rPr>
              <a:t> </a:t>
            </a:r>
            <a:r>
              <a:rPr lang="en-US" sz="2000" spc="15" dirty="0" err="1" smtClean="0">
                <a:latin typeface="Arial"/>
                <a:cs typeface="Arial"/>
              </a:rPr>
              <a:t>tầng</a:t>
            </a:r>
            <a:r>
              <a:rPr lang="en-US" sz="2000" spc="15" dirty="0" smtClean="0">
                <a:latin typeface="Arial"/>
                <a:cs typeface="Arial"/>
              </a:rPr>
              <a:t> </a:t>
            </a:r>
            <a:r>
              <a:rPr lang="en-US" sz="2000" spc="15" dirty="0" err="1" smtClean="0">
                <a:latin typeface="Arial"/>
                <a:cs typeface="Arial"/>
              </a:rPr>
              <a:t>ẩn</a:t>
            </a:r>
            <a:r>
              <a:rPr lang="en-US" sz="2000" spc="15" dirty="0" smtClean="0">
                <a:latin typeface="Arial"/>
                <a:cs typeface="Arial"/>
              </a:rPr>
              <a:t>…</a:t>
            </a:r>
            <a:endParaRPr lang="vi-VN" sz="20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5" name="object 4"/>
          <p:cNvSpPr/>
          <p:nvPr/>
        </p:nvSpPr>
        <p:spPr>
          <a:xfrm>
            <a:off x="4957119" y="3429000"/>
            <a:ext cx="4130558" cy="2005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495800" y="577305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4.2.5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28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sz="3200" spc="5" dirty="0" err="1" smtClean="0">
                <a:solidFill>
                  <a:srgbClr val="000000"/>
                </a:solidFill>
              </a:rPr>
              <a:t>Lựa</a:t>
            </a:r>
            <a:r>
              <a:rPr lang="en-US" sz="3200" spc="5" dirty="0" smtClean="0">
                <a:solidFill>
                  <a:srgbClr val="000000"/>
                </a:solidFill>
              </a:rPr>
              <a:t> </a:t>
            </a:r>
            <a:r>
              <a:rPr lang="en-US" sz="3200" spc="25" dirty="0" err="1" smtClean="0">
                <a:solidFill>
                  <a:srgbClr val="000000"/>
                </a:solidFill>
              </a:rPr>
              <a:t>chọn</a:t>
            </a:r>
            <a:r>
              <a:rPr lang="en-US" sz="3200" spc="25" dirty="0" smtClean="0">
                <a:solidFill>
                  <a:srgbClr val="000000"/>
                </a:solidFill>
              </a:rPr>
              <a:t> </a:t>
            </a:r>
            <a:r>
              <a:rPr lang="en-US" sz="3200" spc="15" dirty="0" err="1" smtClean="0">
                <a:solidFill>
                  <a:srgbClr val="000000"/>
                </a:solidFill>
              </a:rPr>
              <a:t>mô</a:t>
            </a:r>
            <a:r>
              <a:rPr lang="en-US" sz="3200" spc="-270" dirty="0" smtClean="0">
                <a:solidFill>
                  <a:srgbClr val="000000"/>
                </a:solidFill>
              </a:rPr>
              <a:t> </a:t>
            </a:r>
            <a:r>
              <a:rPr lang="en-US" sz="3200" spc="5" dirty="0" err="1" smtClean="0">
                <a:solidFill>
                  <a:srgbClr val="000000"/>
                </a:solidFill>
              </a:rPr>
              <a:t>hình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457200"/>
          </a:xfrm>
        </p:spPr>
        <p:txBody>
          <a:bodyPr/>
          <a:lstStyle/>
          <a:p>
            <a:r>
              <a:rPr lang="en-US" spc="30" dirty="0" err="1" smtClean="0">
                <a:latin typeface="Arial"/>
                <a:cs typeface="Arial"/>
              </a:rPr>
              <a:t>Lựa</a:t>
            </a:r>
            <a:r>
              <a:rPr lang="en-US" spc="30" dirty="0" smtClean="0">
                <a:latin typeface="Arial"/>
                <a:cs typeface="Arial"/>
              </a:rPr>
              <a:t> </a:t>
            </a:r>
            <a:r>
              <a:rPr lang="en-US" spc="35" dirty="0" err="1" smtClean="0">
                <a:latin typeface="Arial"/>
                <a:cs typeface="Arial"/>
              </a:rPr>
              <a:t>chọn</a:t>
            </a:r>
            <a:r>
              <a:rPr lang="en-US" spc="35" dirty="0" smtClean="0">
                <a:latin typeface="Arial"/>
                <a:cs typeface="Arial"/>
              </a:rPr>
              <a:t> </a:t>
            </a:r>
            <a:r>
              <a:rPr lang="en-US" spc="-35" dirty="0" err="1" smtClean="0">
                <a:latin typeface="Arial"/>
                <a:cs typeface="Arial"/>
              </a:rPr>
              <a:t>siêu</a:t>
            </a:r>
            <a:r>
              <a:rPr lang="en-US" spc="-3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tham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-10" dirty="0" err="1" smtClean="0">
                <a:latin typeface="Arial"/>
                <a:cs typeface="Arial"/>
              </a:rPr>
              <a:t>số</a:t>
            </a:r>
            <a:r>
              <a:rPr lang="en-US" spc="-10" dirty="0" smtClean="0">
                <a:latin typeface="Arial"/>
                <a:cs typeface="Arial"/>
              </a:rPr>
              <a:t> (hyper</a:t>
            </a:r>
            <a:r>
              <a:rPr lang="en-US" spc="-155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parameter)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5" name="object 4"/>
          <p:cNvSpPr/>
          <p:nvPr/>
        </p:nvSpPr>
        <p:spPr>
          <a:xfrm>
            <a:off x="152400" y="2133601"/>
            <a:ext cx="8991600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143000" y="5410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4.2.6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49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04" y="23812"/>
            <a:ext cx="7772400" cy="509588"/>
          </a:xfrm>
        </p:spPr>
        <p:txBody>
          <a:bodyPr/>
          <a:lstStyle/>
          <a:p>
            <a:r>
              <a:rPr lang="en-US" sz="3200" spc="25" dirty="0" err="1" smtClean="0">
                <a:solidFill>
                  <a:srgbClr val="000000"/>
                </a:solidFill>
              </a:rPr>
              <a:t>Huấn</a:t>
            </a:r>
            <a:r>
              <a:rPr lang="en-US" sz="3200" spc="25" dirty="0" smtClean="0">
                <a:solidFill>
                  <a:srgbClr val="000000"/>
                </a:solidFill>
              </a:rPr>
              <a:t> </a:t>
            </a:r>
            <a:r>
              <a:rPr lang="en-US" sz="3200" spc="5" dirty="0" err="1" smtClean="0">
                <a:solidFill>
                  <a:srgbClr val="000000"/>
                </a:solidFill>
              </a:rPr>
              <a:t>luyện</a:t>
            </a:r>
            <a:r>
              <a:rPr lang="en-US" sz="3200" spc="5" dirty="0" smtClean="0">
                <a:solidFill>
                  <a:srgbClr val="000000"/>
                </a:solidFill>
              </a:rPr>
              <a:t> </a:t>
            </a:r>
            <a:r>
              <a:rPr lang="en-US" sz="3200" spc="15" dirty="0" err="1" smtClean="0">
                <a:solidFill>
                  <a:srgbClr val="000000"/>
                </a:solidFill>
              </a:rPr>
              <a:t>mô</a:t>
            </a:r>
            <a:r>
              <a:rPr lang="en-US" sz="3200" spc="15" dirty="0" smtClean="0">
                <a:solidFill>
                  <a:srgbClr val="000000"/>
                </a:solidFill>
              </a:rPr>
              <a:t> </a:t>
            </a:r>
            <a:r>
              <a:rPr lang="en-US" sz="3200" spc="5" dirty="0" err="1" smtClean="0">
                <a:solidFill>
                  <a:srgbClr val="000000"/>
                </a:solidFill>
              </a:rPr>
              <a:t>hình</a:t>
            </a:r>
            <a:r>
              <a:rPr lang="en-US" sz="3200" spc="-265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(Training)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001000" cy="1981200"/>
          </a:xfrm>
        </p:spPr>
        <p:txBody>
          <a:bodyPr/>
          <a:lstStyle/>
          <a:p>
            <a:pPr marL="241300" marR="5080" indent="-229235">
              <a:lnSpc>
                <a:spcPct val="102400"/>
              </a:lnSpc>
              <a:spcBef>
                <a:spcPts val="45"/>
              </a:spcBef>
              <a:tabLst>
                <a:tab pos="241935" algn="l"/>
              </a:tabLst>
            </a:pPr>
            <a:r>
              <a:rPr lang="vi-VN" spc="30" dirty="0" smtClean="0">
                <a:latin typeface="Arial"/>
                <a:cs typeface="Arial"/>
              </a:rPr>
              <a:t>Là </a:t>
            </a:r>
            <a:r>
              <a:rPr lang="vi-VN" spc="10" dirty="0" smtClean="0">
                <a:latin typeface="Arial"/>
                <a:cs typeface="Arial"/>
              </a:rPr>
              <a:t>các </a:t>
            </a:r>
            <a:r>
              <a:rPr lang="vi-VN" spc="20" dirty="0" smtClean="0">
                <a:latin typeface="Arial"/>
                <a:cs typeface="Arial"/>
              </a:rPr>
              <a:t>bước </a:t>
            </a:r>
            <a:r>
              <a:rPr lang="vi-VN" spc="-30" dirty="0" smtClean="0">
                <a:latin typeface="Arial"/>
                <a:cs typeface="Arial"/>
              </a:rPr>
              <a:t>tìm </a:t>
            </a:r>
            <a:r>
              <a:rPr lang="vi-VN" spc="-15" dirty="0" smtClean="0">
                <a:latin typeface="Arial"/>
                <a:cs typeface="Arial"/>
              </a:rPr>
              <a:t>kiếm </a:t>
            </a:r>
            <a:r>
              <a:rPr lang="vi-VN" spc="-10" dirty="0" smtClean="0">
                <a:latin typeface="Arial"/>
                <a:cs typeface="Arial"/>
              </a:rPr>
              <a:t>giá trị </a:t>
            </a:r>
            <a:r>
              <a:rPr lang="vi-VN" spc="10" dirty="0" smtClean="0">
                <a:latin typeface="Arial"/>
                <a:cs typeface="Arial"/>
              </a:rPr>
              <a:t>các </a:t>
            </a:r>
            <a:r>
              <a:rPr lang="vi-VN" spc="5" dirty="0" smtClean="0">
                <a:latin typeface="Arial"/>
                <a:cs typeface="Arial"/>
              </a:rPr>
              <a:t>tham </a:t>
            </a:r>
            <a:r>
              <a:rPr lang="vi-VN" spc="-10" dirty="0" smtClean="0">
                <a:latin typeface="Arial"/>
                <a:cs typeface="Arial"/>
              </a:rPr>
              <a:t>số </a:t>
            </a:r>
            <a:r>
              <a:rPr lang="vi-VN" spc="35" dirty="0" smtClean="0">
                <a:latin typeface="Arial"/>
                <a:cs typeface="Arial"/>
              </a:rPr>
              <a:t>của </a:t>
            </a:r>
            <a:r>
              <a:rPr lang="vi-VN" spc="20" dirty="0" smtClean="0">
                <a:latin typeface="Arial"/>
                <a:cs typeface="Arial"/>
              </a:rPr>
              <a:t>mô </a:t>
            </a:r>
            <a:r>
              <a:rPr lang="vi-VN" dirty="0" smtClean="0">
                <a:latin typeface="Arial"/>
                <a:cs typeface="Arial"/>
              </a:rPr>
              <a:t>hình </a:t>
            </a:r>
            <a:r>
              <a:rPr lang="vi-VN" spc="-15" dirty="0" smtClean="0">
                <a:latin typeface="Arial"/>
                <a:cs typeface="Arial"/>
              </a:rPr>
              <a:t>sao </a:t>
            </a:r>
            <a:r>
              <a:rPr lang="vi-VN" spc="35" dirty="0" smtClean="0">
                <a:latin typeface="Arial"/>
                <a:cs typeface="Arial"/>
              </a:rPr>
              <a:t>cho  </a:t>
            </a:r>
            <a:r>
              <a:rPr lang="vi-VN" spc="20" dirty="0" smtClean="0">
                <a:latin typeface="Arial"/>
                <a:cs typeface="Arial"/>
              </a:rPr>
              <a:t>mô </a:t>
            </a:r>
            <a:r>
              <a:rPr lang="vi-VN" dirty="0" smtClean="0">
                <a:latin typeface="Arial"/>
                <a:cs typeface="Arial"/>
              </a:rPr>
              <a:t>hình </a:t>
            </a:r>
            <a:r>
              <a:rPr lang="vi-VN" spc="-40" dirty="0" smtClean="0">
                <a:latin typeface="Arial"/>
                <a:cs typeface="Arial"/>
              </a:rPr>
              <a:t>xấp </a:t>
            </a:r>
            <a:r>
              <a:rPr lang="vi-VN" spc="-50" dirty="0" smtClean="0">
                <a:latin typeface="Arial"/>
                <a:cs typeface="Arial"/>
              </a:rPr>
              <a:t>xỉ </a:t>
            </a:r>
            <a:r>
              <a:rPr lang="vi-VN" spc="20" dirty="0" smtClean="0">
                <a:latin typeface="Arial"/>
                <a:cs typeface="Arial"/>
              </a:rPr>
              <a:t>được </a:t>
            </a:r>
            <a:r>
              <a:rPr lang="vi-VN" spc="10" dirty="0" smtClean="0">
                <a:latin typeface="Arial"/>
                <a:cs typeface="Arial"/>
              </a:rPr>
              <a:t>tốt </a:t>
            </a:r>
            <a:r>
              <a:rPr lang="vi-VN" spc="15" dirty="0" smtClean="0">
                <a:latin typeface="Arial"/>
                <a:cs typeface="Arial"/>
              </a:rPr>
              <a:t>nhất phân </a:t>
            </a:r>
            <a:r>
              <a:rPr lang="vi-VN" spc="30" dirty="0" smtClean="0">
                <a:latin typeface="Arial"/>
                <a:cs typeface="Arial"/>
              </a:rPr>
              <a:t>bố </a:t>
            </a:r>
            <a:r>
              <a:rPr lang="vi-VN" spc="35" dirty="0" smtClean="0">
                <a:latin typeface="Arial"/>
                <a:cs typeface="Arial"/>
              </a:rPr>
              <a:t>của </a:t>
            </a:r>
            <a:r>
              <a:rPr lang="vi-VN" spc="30" dirty="0" smtClean="0">
                <a:latin typeface="Arial"/>
                <a:cs typeface="Arial"/>
              </a:rPr>
              <a:t>dữ</a:t>
            </a:r>
            <a:r>
              <a:rPr lang="vi-VN" spc="-100" dirty="0" smtClean="0">
                <a:latin typeface="Arial"/>
                <a:cs typeface="Arial"/>
              </a:rPr>
              <a:t> </a:t>
            </a:r>
            <a:r>
              <a:rPr lang="vi-VN" spc="-50" dirty="0" smtClean="0">
                <a:latin typeface="Arial"/>
                <a:cs typeface="Arial"/>
              </a:rPr>
              <a:t>liệu</a:t>
            </a:r>
            <a:endParaRPr lang="vi-VN" dirty="0" smtClean="0">
              <a:latin typeface="Arial"/>
              <a:cs typeface="Arial"/>
            </a:endParaRPr>
          </a:p>
          <a:p>
            <a:pPr marL="2863215" indent="0">
              <a:lnSpc>
                <a:spcPct val="100000"/>
              </a:lnSpc>
              <a:spcBef>
                <a:spcPts val="210"/>
              </a:spcBef>
              <a:buNone/>
            </a:pPr>
            <a:r>
              <a:rPr lang="vi-VN" sz="4400" dirty="0" smtClean="0">
                <a:solidFill>
                  <a:srgbClr val="0000FF"/>
                </a:solidFill>
                <a:latin typeface="Arial"/>
                <a:cs typeface="Arial"/>
              </a:rPr>
              <a:t>y =</a:t>
            </a:r>
            <a:r>
              <a:rPr lang="vi-VN" sz="4400" spc="-6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vi-VN" sz="4400" spc="10" dirty="0" smtClean="0">
                <a:solidFill>
                  <a:srgbClr val="0000FF"/>
                </a:solidFill>
                <a:latin typeface="Arial"/>
                <a:cs typeface="Arial"/>
              </a:rPr>
              <a:t>f(</a:t>
            </a:r>
            <a:r>
              <a:rPr lang="vi-VN" sz="4400" b="1" spc="10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vi-VN" sz="4400" spc="1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vi-VN" sz="44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5" name="object 8"/>
          <p:cNvSpPr/>
          <p:nvPr/>
        </p:nvSpPr>
        <p:spPr>
          <a:xfrm>
            <a:off x="3246844" y="2515235"/>
            <a:ext cx="111125" cy="684530"/>
          </a:xfrm>
          <a:custGeom>
            <a:avLst/>
            <a:gdLst/>
            <a:ahLst/>
            <a:cxnLst/>
            <a:rect l="l" t="t" r="r" b="b"/>
            <a:pathLst>
              <a:path w="111125" h="684529">
                <a:moveTo>
                  <a:pt x="55411" y="37786"/>
                </a:moveTo>
                <a:lnTo>
                  <a:pt x="45883" y="54041"/>
                </a:lnTo>
                <a:lnTo>
                  <a:pt x="44439" y="684285"/>
                </a:lnTo>
                <a:lnTo>
                  <a:pt x="63489" y="684285"/>
                </a:lnTo>
                <a:lnTo>
                  <a:pt x="64814" y="106039"/>
                </a:lnTo>
                <a:lnTo>
                  <a:pt x="64865" y="54041"/>
                </a:lnTo>
                <a:lnTo>
                  <a:pt x="55411" y="37786"/>
                </a:lnTo>
                <a:close/>
              </a:path>
              <a:path w="111125" h="684529">
                <a:moveTo>
                  <a:pt x="66483" y="18928"/>
                </a:moveTo>
                <a:lnTo>
                  <a:pt x="65013" y="18928"/>
                </a:lnTo>
                <a:lnTo>
                  <a:pt x="64933" y="54158"/>
                </a:lnTo>
                <a:lnTo>
                  <a:pt x="91561" y="99943"/>
                </a:lnTo>
                <a:lnTo>
                  <a:pt x="94122" y="104515"/>
                </a:lnTo>
                <a:lnTo>
                  <a:pt x="99943" y="106039"/>
                </a:lnTo>
                <a:lnTo>
                  <a:pt x="104515" y="103510"/>
                </a:lnTo>
                <a:lnTo>
                  <a:pt x="109087" y="100827"/>
                </a:lnTo>
                <a:lnTo>
                  <a:pt x="110611" y="95006"/>
                </a:lnTo>
                <a:lnTo>
                  <a:pt x="66483" y="18928"/>
                </a:lnTo>
                <a:close/>
              </a:path>
              <a:path w="111125" h="684529">
                <a:moveTo>
                  <a:pt x="55504" y="0"/>
                </a:moveTo>
                <a:lnTo>
                  <a:pt x="0" y="94731"/>
                </a:lnTo>
                <a:lnTo>
                  <a:pt x="1524" y="100584"/>
                </a:lnTo>
                <a:lnTo>
                  <a:pt x="5974" y="103266"/>
                </a:lnTo>
                <a:lnTo>
                  <a:pt x="10546" y="105918"/>
                </a:lnTo>
                <a:lnTo>
                  <a:pt x="16398" y="104394"/>
                </a:lnTo>
                <a:lnTo>
                  <a:pt x="19050" y="99822"/>
                </a:lnTo>
                <a:lnTo>
                  <a:pt x="45815" y="54158"/>
                </a:lnTo>
                <a:lnTo>
                  <a:pt x="45920" y="37786"/>
                </a:lnTo>
                <a:lnTo>
                  <a:pt x="45963" y="18928"/>
                </a:lnTo>
                <a:lnTo>
                  <a:pt x="66483" y="18928"/>
                </a:lnTo>
                <a:lnTo>
                  <a:pt x="55504" y="0"/>
                </a:lnTo>
                <a:close/>
              </a:path>
              <a:path w="111125" h="684529">
                <a:moveTo>
                  <a:pt x="65002" y="23743"/>
                </a:moveTo>
                <a:lnTo>
                  <a:pt x="63642" y="23743"/>
                </a:lnTo>
                <a:lnTo>
                  <a:pt x="55411" y="37786"/>
                </a:lnTo>
                <a:lnTo>
                  <a:pt x="64933" y="54158"/>
                </a:lnTo>
                <a:lnTo>
                  <a:pt x="65002" y="23743"/>
                </a:lnTo>
                <a:close/>
              </a:path>
              <a:path w="111125" h="684529">
                <a:moveTo>
                  <a:pt x="65013" y="18928"/>
                </a:moveTo>
                <a:lnTo>
                  <a:pt x="45963" y="18928"/>
                </a:lnTo>
                <a:lnTo>
                  <a:pt x="45883" y="54041"/>
                </a:lnTo>
                <a:lnTo>
                  <a:pt x="55411" y="37786"/>
                </a:lnTo>
                <a:lnTo>
                  <a:pt x="47244" y="23743"/>
                </a:lnTo>
                <a:lnTo>
                  <a:pt x="65002" y="23743"/>
                </a:lnTo>
                <a:lnTo>
                  <a:pt x="65013" y="18928"/>
                </a:lnTo>
                <a:close/>
              </a:path>
              <a:path w="111125" h="684529">
                <a:moveTo>
                  <a:pt x="63642" y="23743"/>
                </a:moveTo>
                <a:lnTo>
                  <a:pt x="47244" y="23743"/>
                </a:lnTo>
                <a:lnTo>
                  <a:pt x="55411" y="37786"/>
                </a:lnTo>
                <a:lnTo>
                  <a:pt x="63642" y="237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4599366" y="2557455"/>
            <a:ext cx="920750" cy="694055"/>
          </a:xfrm>
          <a:custGeom>
            <a:avLst/>
            <a:gdLst/>
            <a:ahLst/>
            <a:cxnLst/>
            <a:rect l="l" t="t" r="r" b="b"/>
            <a:pathLst>
              <a:path w="920750" h="694054">
                <a:moveTo>
                  <a:pt x="30354" y="22708"/>
                </a:moveTo>
                <a:lnTo>
                  <a:pt x="37726" y="40180"/>
                </a:lnTo>
                <a:lnTo>
                  <a:pt x="908791" y="693429"/>
                </a:lnTo>
                <a:lnTo>
                  <a:pt x="920221" y="678189"/>
                </a:lnTo>
                <a:lnTo>
                  <a:pt x="49081" y="24883"/>
                </a:lnTo>
                <a:lnTo>
                  <a:pt x="30354" y="22708"/>
                </a:lnTo>
                <a:close/>
              </a:path>
              <a:path w="920750" h="694054">
                <a:moveTo>
                  <a:pt x="0" y="0"/>
                </a:moveTo>
                <a:lnTo>
                  <a:pt x="42672" y="101102"/>
                </a:lnTo>
                <a:lnTo>
                  <a:pt x="48249" y="103388"/>
                </a:lnTo>
                <a:lnTo>
                  <a:pt x="53218" y="101346"/>
                </a:lnTo>
                <a:lnTo>
                  <a:pt x="58033" y="99303"/>
                </a:lnTo>
                <a:lnTo>
                  <a:pt x="60319" y="93726"/>
                </a:lnTo>
                <a:lnTo>
                  <a:pt x="37726" y="40180"/>
                </a:lnTo>
                <a:lnTo>
                  <a:pt x="9387" y="18928"/>
                </a:lnTo>
                <a:lnTo>
                  <a:pt x="20817" y="3688"/>
                </a:lnTo>
                <a:lnTo>
                  <a:pt x="31739" y="3688"/>
                </a:lnTo>
                <a:lnTo>
                  <a:pt x="0" y="0"/>
                </a:lnTo>
                <a:close/>
              </a:path>
              <a:path w="920750" h="694054">
                <a:moveTo>
                  <a:pt x="20817" y="3688"/>
                </a:moveTo>
                <a:lnTo>
                  <a:pt x="9387" y="18928"/>
                </a:lnTo>
                <a:lnTo>
                  <a:pt x="37726" y="40180"/>
                </a:lnTo>
                <a:lnTo>
                  <a:pt x="30354" y="22708"/>
                </a:lnTo>
                <a:lnTo>
                  <a:pt x="14081" y="20817"/>
                </a:lnTo>
                <a:lnTo>
                  <a:pt x="23987" y="7620"/>
                </a:lnTo>
                <a:lnTo>
                  <a:pt x="26060" y="7620"/>
                </a:lnTo>
                <a:lnTo>
                  <a:pt x="20817" y="3688"/>
                </a:lnTo>
                <a:close/>
              </a:path>
              <a:path w="920750" h="694054">
                <a:moveTo>
                  <a:pt x="31739" y="3688"/>
                </a:moveTo>
                <a:lnTo>
                  <a:pt x="20817" y="3688"/>
                </a:lnTo>
                <a:lnTo>
                  <a:pt x="49081" y="24883"/>
                </a:lnTo>
                <a:lnTo>
                  <a:pt x="101711" y="30998"/>
                </a:lnTo>
                <a:lnTo>
                  <a:pt x="106923" y="31485"/>
                </a:lnTo>
                <a:lnTo>
                  <a:pt x="111617" y="27828"/>
                </a:lnTo>
                <a:lnTo>
                  <a:pt x="112897" y="17404"/>
                </a:lnTo>
                <a:lnTo>
                  <a:pt x="109087" y="12588"/>
                </a:lnTo>
                <a:lnTo>
                  <a:pt x="103875" y="12070"/>
                </a:lnTo>
                <a:lnTo>
                  <a:pt x="31739" y="3688"/>
                </a:lnTo>
                <a:close/>
              </a:path>
              <a:path w="920750" h="694054">
                <a:moveTo>
                  <a:pt x="26060" y="7620"/>
                </a:moveTo>
                <a:lnTo>
                  <a:pt x="23987" y="7620"/>
                </a:lnTo>
                <a:lnTo>
                  <a:pt x="30354" y="22708"/>
                </a:lnTo>
                <a:lnTo>
                  <a:pt x="49081" y="24883"/>
                </a:lnTo>
                <a:lnTo>
                  <a:pt x="26060" y="7620"/>
                </a:lnTo>
                <a:close/>
              </a:path>
              <a:path w="920750" h="694054">
                <a:moveTo>
                  <a:pt x="23987" y="7620"/>
                </a:moveTo>
                <a:lnTo>
                  <a:pt x="14081" y="20817"/>
                </a:lnTo>
                <a:lnTo>
                  <a:pt x="30354" y="22708"/>
                </a:lnTo>
                <a:lnTo>
                  <a:pt x="23987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4141078" y="2513330"/>
            <a:ext cx="111125" cy="686435"/>
          </a:xfrm>
          <a:custGeom>
            <a:avLst/>
            <a:gdLst/>
            <a:ahLst/>
            <a:cxnLst/>
            <a:rect l="l" t="t" r="r" b="b"/>
            <a:pathLst>
              <a:path w="111125" h="686435">
                <a:moveTo>
                  <a:pt x="55626" y="37737"/>
                </a:moveTo>
                <a:lnTo>
                  <a:pt x="45924" y="54172"/>
                </a:lnTo>
                <a:lnTo>
                  <a:pt x="43037" y="685809"/>
                </a:lnTo>
                <a:lnTo>
                  <a:pt x="62087" y="685928"/>
                </a:lnTo>
                <a:lnTo>
                  <a:pt x="64975" y="53953"/>
                </a:lnTo>
                <a:lnTo>
                  <a:pt x="55626" y="37737"/>
                </a:lnTo>
                <a:close/>
              </a:path>
              <a:path w="111125" h="686435">
                <a:moveTo>
                  <a:pt x="66686" y="18928"/>
                </a:moveTo>
                <a:lnTo>
                  <a:pt x="65135" y="18928"/>
                </a:lnTo>
                <a:lnTo>
                  <a:pt x="65101" y="54172"/>
                </a:lnTo>
                <a:lnTo>
                  <a:pt x="91561" y="100065"/>
                </a:lnTo>
                <a:lnTo>
                  <a:pt x="94091" y="104637"/>
                </a:lnTo>
                <a:lnTo>
                  <a:pt x="99943" y="106161"/>
                </a:lnTo>
                <a:lnTo>
                  <a:pt x="104515" y="103632"/>
                </a:lnTo>
                <a:lnTo>
                  <a:pt x="109087" y="100980"/>
                </a:lnTo>
                <a:lnTo>
                  <a:pt x="110611" y="95128"/>
                </a:lnTo>
                <a:lnTo>
                  <a:pt x="108082" y="90556"/>
                </a:lnTo>
                <a:lnTo>
                  <a:pt x="66686" y="18928"/>
                </a:lnTo>
                <a:close/>
              </a:path>
              <a:path w="111125" h="686435">
                <a:moveTo>
                  <a:pt x="55747" y="0"/>
                </a:moveTo>
                <a:lnTo>
                  <a:pt x="2651" y="90037"/>
                </a:lnTo>
                <a:lnTo>
                  <a:pt x="0" y="94609"/>
                </a:lnTo>
                <a:lnTo>
                  <a:pt x="1524" y="100462"/>
                </a:lnTo>
                <a:lnTo>
                  <a:pt x="6096" y="103113"/>
                </a:lnTo>
                <a:lnTo>
                  <a:pt x="10546" y="105796"/>
                </a:lnTo>
                <a:lnTo>
                  <a:pt x="16367" y="104272"/>
                </a:lnTo>
                <a:lnTo>
                  <a:pt x="19050" y="99700"/>
                </a:lnTo>
                <a:lnTo>
                  <a:pt x="45924" y="54172"/>
                </a:lnTo>
                <a:lnTo>
                  <a:pt x="46085" y="18928"/>
                </a:lnTo>
                <a:lnTo>
                  <a:pt x="66686" y="18928"/>
                </a:lnTo>
                <a:lnTo>
                  <a:pt x="55747" y="0"/>
                </a:lnTo>
                <a:close/>
              </a:path>
              <a:path w="111125" h="686435">
                <a:moveTo>
                  <a:pt x="65135" y="18928"/>
                </a:moveTo>
                <a:lnTo>
                  <a:pt x="46085" y="18928"/>
                </a:lnTo>
                <a:lnTo>
                  <a:pt x="45924" y="54172"/>
                </a:lnTo>
                <a:lnTo>
                  <a:pt x="55626" y="37737"/>
                </a:lnTo>
                <a:lnTo>
                  <a:pt x="47487" y="23622"/>
                </a:lnTo>
                <a:lnTo>
                  <a:pt x="65114" y="23622"/>
                </a:lnTo>
                <a:lnTo>
                  <a:pt x="65135" y="18928"/>
                </a:lnTo>
                <a:close/>
              </a:path>
              <a:path w="111125" h="686435">
                <a:moveTo>
                  <a:pt x="65114" y="23622"/>
                </a:moveTo>
                <a:lnTo>
                  <a:pt x="47487" y="23622"/>
                </a:lnTo>
                <a:lnTo>
                  <a:pt x="63886" y="23743"/>
                </a:lnTo>
                <a:lnTo>
                  <a:pt x="55626" y="37737"/>
                </a:lnTo>
                <a:lnTo>
                  <a:pt x="64975" y="53953"/>
                </a:lnTo>
                <a:lnTo>
                  <a:pt x="65114" y="23622"/>
                </a:lnTo>
                <a:close/>
              </a:path>
              <a:path w="111125" h="686435">
                <a:moveTo>
                  <a:pt x="47487" y="23622"/>
                </a:moveTo>
                <a:lnTo>
                  <a:pt x="55626" y="37737"/>
                </a:lnTo>
                <a:lnTo>
                  <a:pt x="63886" y="23743"/>
                </a:lnTo>
                <a:lnTo>
                  <a:pt x="47487" y="236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 txBox="1"/>
          <p:nvPr/>
        </p:nvSpPr>
        <p:spPr>
          <a:xfrm>
            <a:off x="3742615" y="3263257"/>
            <a:ext cx="101917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8425" marR="5080" indent="-85725">
              <a:lnSpc>
                <a:spcPct val="100800"/>
              </a:lnSpc>
              <a:spcBef>
                <a:spcPts val="85"/>
              </a:spcBef>
            </a:pPr>
            <a:r>
              <a:rPr sz="1800" spc="4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e</a:t>
            </a:r>
            <a:r>
              <a:rPr sz="1800" spc="45" dirty="0">
                <a:latin typeface="Arial"/>
                <a:cs typeface="Arial"/>
              </a:rPr>
              <a:t>d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io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Arial"/>
                <a:cs typeface="Arial"/>
              </a:rPr>
              <a:t>function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2962363" y="3251510"/>
            <a:ext cx="680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o</a:t>
            </a:r>
            <a:r>
              <a:rPr sz="1800" spc="45" dirty="0">
                <a:latin typeface="Arial"/>
                <a:cs typeface="Arial"/>
              </a:rPr>
              <a:t>u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pu</a:t>
            </a:r>
            <a:r>
              <a:rPr sz="1800" dirty="0">
                <a:latin typeface="Arial"/>
                <a:cs typeface="Arial"/>
              </a:rPr>
              <a:t>t</a:t>
            </a:r>
          </a:p>
        </p:txBody>
      </p:sp>
      <p:sp>
        <p:nvSpPr>
          <p:cNvPr id="10" name="object 13"/>
          <p:cNvSpPr txBox="1"/>
          <p:nvPr/>
        </p:nvSpPr>
        <p:spPr>
          <a:xfrm>
            <a:off x="5243103" y="3395436"/>
            <a:ext cx="1047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/>
                <a:cs typeface="Arial"/>
              </a:rPr>
              <a:t>Input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5766660" y="4114800"/>
            <a:ext cx="314874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304800" y="3962400"/>
            <a:ext cx="4938303" cy="38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spc="30" dirty="0" smtClean="0">
                <a:latin typeface="Arial"/>
                <a:cs typeface="Arial"/>
                <a:sym typeface="Symbol"/>
              </a:rPr>
              <a:t></a:t>
            </a:r>
            <a:r>
              <a:rPr lang="en-US" sz="2200" b="1" spc="30" dirty="0" smtClean="0">
                <a:latin typeface="Arial"/>
                <a:cs typeface="Arial"/>
                <a:sym typeface="Symbol"/>
              </a:rPr>
              <a:t> </a:t>
            </a:r>
            <a:r>
              <a:rPr lang="vi-VN" sz="2200" b="1" spc="30" dirty="0" smtClean="0">
                <a:latin typeface="Arial"/>
                <a:cs typeface="Arial"/>
              </a:rPr>
              <a:t>Huấn</a:t>
            </a:r>
            <a:r>
              <a:rPr lang="vi-VN" sz="2200" b="1" spc="-145" dirty="0" smtClean="0">
                <a:latin typeface="Arial"/>
                <a:cs typeface="Arial"/>
              </a:rPr>
              <a:t> </a:t>
            </a:r>
            <a:r>
              <a:rPr lang="vi-VN" sz="2200" b="1" spc="25" dirty="0" smtClean="0">
                <a:latin typeface="Arial"/>
                <a:cs typeface="Arial"/>
              </a:rPr>
              <a:t>luyện:</a:t>
            </a:r>
            <a:r>
              <a:rPr lang="vi-VN" sz="2200" b="1" spc="-100" dirty="0" smtClean="0">
                <a:latin typeface="Arial"/>
                <a:cs typeface="Arial"/>
              </a:rPr>
              <a:t> </a:t>
            </a:r>
            <a:r>
              <a:rPr lang="vi-VN" sz="2200" spc="20" dirty="0" smtClean="0">
                <a:latin typeface="Arial"/>
                <a:cs typeface="Arial"/>
              </a:rPr>
              <a:t>cho</a:t>
            </a:r>
            <a:r>
              <a:rPr lang="vi-VN" sz="2200" spc="-185" dirty="0" smtClean="0">
                <a:latin typeface="Arial"/>
                <a:cs typeface="Arial"/>
              </a:rPr>
              <a:t> </a:t>
            </a:r>
            <a:r>
              <a:rPr lang="vi-VN" sz="2200" dirty="0" smtClean="0">
                <a:latin typeface="Arial"/>
                <a:cs typeface="Arial"/>
              </a:rPr>
              <a:t>một</a:t>
            </a:r>
            <a:r>
              <a:rPr lang="vi-VN" sz="2200" spc="5" dirty="0" smtClean="0">
                <a:latin typeface="Arial"/>
                <a:cs typeface="Arial"/>
              </a:rPr>
              <a:t> </a:t>
            </a:r>
            <a:r>
              <a:rPr lang="vi-VN" sz="2200" spc="20" dirty="0" smtClean="0">
                <a:latin typeface="Arial"/>
                <a:cs typeface="Arial"/>
              </a:rPr>
              <a:t>tập</a:t>
            </a:r>
            <a:r>
              <a:rPr lang="vi-VN" sz="2200" spc="-110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dữ</a:t>
            </a:r>
            <a:r>
              <a:rPr lang="vi-VN" sz="2200" spc="-35" dirty="0" smtClean="0">
                <a:latin typeface="Arial"/>
                <a:cs typeface="Arial"/>
              </a:rPr>
              <a:t> </a:t>
            </a:r>
            <a:r>
              <a:rPr lang="vi-VN" sz="2200" spc="5" dirty="0" smtClean="0">
                <a:latin typeface="Arial"/>
                <a:cs typeface="Arial"/>
              </a:rPr>
              <a:t>liệu</a:t>
            </a:r>
            <a:r>
              <a:rPr lang="vi-VN" sz="2200" spc="-30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huấn</a:t>
            </a:r>
            <a:r>
              <a:rPr lang="vi-VN" sz="2200" spc="-35" dirty="0" smtClean="0">
                <a:latin typeface="Arial"/>
                <a:cs typeface="Arial"/>
              </a:rPr>
              <a:t> </a:t>
            </a:r>
            <a:r>
              <a:rPr lang="vi-VN" sz="2200" spc="15" dirty="0" smtClean="0">
                <a:latin typeface="Arial"/>
                <a:cs typeface="Arial"/>
              </a:rPr>
              <a:t>luyện</a:t>
            </a:r>
            <a:r>
              <a:rPr lang="vi-VN" sz="2200" spc="-110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đã</a:t>
            </a:r>
            <a:r>
              <a:rPr lang="vi-VN" sz="2200" spc="-30" dirty="0" smtClean="0">
                <a:latin typeface="Arial"/>
                <a:cs typeface="Arial"/>
              </a:rPr>
              <a:t> </a:t>
            </a:r>
            <a:r>
              <a:rPr lang="vi-VN" sz="2200" spc="15" dirty="0" smtClean="0">
                <a:latin typeface="Arial"/>
                <a:cs typeface="Arial"/>
              </a:rPr>
              <a:t>được</a:t>
            </a:r>
            <a:r>
              <a:rPr lang="vi-VN" sz="2200" spc="-65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gán</a:t>
            </a:r>
            <a:r>
              <a:rPr lang="vi-VN" sz="2200" spc="-40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nhãn</a:t>
            </a:r>
            <a:r>
              <a:rPr lang="vi-VN" sz="2200" spc="-110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solidFill>
                  <a:srgbClr val="0000FF"/>
                </a:solidFill>
                <a:latin typeface="Arial"/>
                <a:cs typeface="Arial"/>
              </a:rPr>
              <a:t>{(</a:t>
            </a:r>
            <a:r>
              <a:rPr lang="vi-VN" sz="2200" b="1" spc="10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vi-VN" sz="2200" spc="15" baseline="-18518" dirty="0" smtClean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vi-VN" sz="2200" spc="10" dirty="0" smtClean="0">
                <a:solidFill>
                  <a:srgbClr val="0000FF"/>
                </a:solidFill>
                <a:latin typeface="Arial"/>
                <a:cs typeface="Arial"/>
              </a:rPr>
              <a:t>,y</a:t>
            </a:r>
            <a:r>
              <a:rPr lang="vi-VN" sz="2200" spc="15" baseline="-18518" dirty="0" smtClean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vi-VN" sz="2200" spc="10" dirty="0" smtClean="0">
                <a:solidFill>
                  <a:srgbClr val="0000FF"/>
                </a:solidFill>
                <a:latin typeface="Arial"/>
                <a:cs typeface="Arial"/>
              </a:rPr>
              <a:t>),</a:t>
            </a:r>
            <a:r>
              <a:rPr lang="vi-VN" sz="2200" spc="15" dirty="0" smtClean="0">
                <a:solidFill>
                  <a:srgbClr val="0000FF"/>
                </a:solidFill>
                <a:latin typeface="Arial"/>
                <a:cs typeface="Arial"/>
              </a:rPr>
              <a:t> …,</a:t>
            </a:r>
            <a:r>
              <a:rPr lang="vi-VN" sz="2200" spc="-7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vi-VN" sz="2200" spc="10" dirty="0" smtClean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vi-VN" sz="2200" b="1" spc="10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vi-VN" sz="2200" spc="15" baseline="-18518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vi-VN" sz="2200" spc="10" dirty="0" smtClean="0">
                <a:solidFill>
                  <a:srgbClr val="0000FF"/>
                </a:solidFill>
                <a:latin typeface="Arial"/>
                <a:cs typeface="Arial"/>
              </a:rPr>
              <a:t>,y</a:t>
            </a:r>
            <a:r>
              <a:rPr lang="vi-VN" sz="2200" spc="15" baseline="-18518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vi-VN" sz="2200" spc="10" dirty="0" smtClean="0">
                <a:solidFill>
                  <a:srgbClr val="0000FF"/>
                </a:solidFill>
                <a:latin typeface="Arial"/>
                <a:cs typeface="Arial"/>
              </a:rPr>
              <a:t>)}</a:t>
            </a:r>
            <a:r>
              <a:rPr lang="vi-VN" sz="2200" spc="10" dirty="0" smtClean="0">
                <a:latin typeface="Arial"/>
                <a:cs typeface="Arial"/>
              </a:rPr>
              <a:t>,</a:t>
            </a:r>
            <a:r>
              <a:rPr lang="vi-VN" sz="2200" spc="-145" dirty="0" smtClean="0">
                <a:latin typeface="Arial"/>
                <a:cs typeface="Arial"/>
              </a:rPr>
              <a:t> </a:t>
            </a:r>
            <a:r>
              <a:rPr lang="vi-VN" sz="2200" spc="20" dirty="0" smtClean="0">
                <a:latin typeface="Arial"/>
                <a:cs typeface="Arial"/>
              </a:rPr>
              <a:t>ước</a:t>
            </a:r>
            <a:r>
              <a:rPr lang="vi-VN" sz="2200" spc="-70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lượng</a:t>
            </a:r>
            <a:r>
              <a:rPr lang="vi-VN" sz="2200" spc="-110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hàm</a:t>
            </a:r>
            <a:r>
              <a:rPr lang="vi-VN" sz="2200" spc="-65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dự</a:t>
            </a:r>
            <a:r>
              <a:rPr lang="vi-VN" sz="2200" spc="-40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đoán</a:t>
            </a:r>
            <a:r>
              <a:rPr lang="vi-VN" sz="2200" spc="-40" dirty="0" smtClean="0">
                <a:latin typeface="Arial"/>
                <a:cs typeface="Arial"/>
              </a:rPr>
              <a:t> </a:t>
            </a:r>
            <a:r>
              <a:rPr lang="vi-VN" sz="2200" spc="5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vi-VN" sz="2200" spc="-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bằng</a:t>
            </a:r>
            <a:r>
              <a:rPr lang="vi-VN" sz="2200" spc="-30" dirty="0" smtClean="0">
                <a:latin typeface="Arial"/>
                <a:cs typeface="Arial"/>
              </a:rPr>
              <a:t> </a:t>
            </a:r>
            <a:r>
              <a:rPr lang="vi-VN" sz="2200" spc="30" dirty="0" smtClean="0">
                <a:latin typeface="Arial"/>
                <a:cs typeface="Arial"/>
              </a:rPr>
              <a:t>cách</a:t>
            </a:r>
            <a:r>
              <a:rPr lang="vi-VN" sz="2200" spc="-105" dirty="0" smtClean="0">
                <a:latin typeface="Arial"/>
                <a:cs typeface="Arial"/>
              </a:rPr>
              <a:t> </a:t>
            </a:r>
            <a:r>
              <a:rPr lang="vi-VN" sz="2200" spc="25" dirty="0" smtClean="0">
                <a:latin typeface="Arial"/>
                <a:cs typeface="Arial"/>
              </a:rPr>
              <a:t>cực</a:t>
            </a:r>
            <a:r>
              <a:rPr lang="vi-VN" sz="2200" spc="-75" dirty="0" smtClean="0">
                <a:latin typeface="Arial"/>
                <a:cs typeface="Arial"/>
              </a:rPr>
              <a:t> </a:t>
            </a:r>
            <a:r>
              <a:rPr lang="vi-VN" sz="2200" spc="15" dirty="0" smtClean="0">
                <a:latin typeface="Arial"/>
                <a:cs typeface="Arial"/>
              </a:rPr>
              <a:t>tiểu</a:t>
            </a:r>
            <a:r>
              <a:rPr lang="vi-VN" sz="2200" spc="-110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hóa</a:t>
            </a:r>
            <a:r>
              <a:rPr lang="vi-VN" sz="2200" spc="-30" dirty="0" smtClean="0">
                <a:latin typeface="Arial"/>
                <a:cs typeface="Arial"/>
              </a:rPr>
              <a:t> </a:t>
            </a:r>
            <a:r>
              <a:rPr lang="vi-VN" sz="2200" spc="5" dirty="0" smtClean="0">
                <a:latin typeface="Arial"/>
                <a:cs typeface="Arial"/>
              </a:rPr>
              <a:t>lỗi</a:t>
            </a:r>
            <a:r>
              <a:rPr lang="vi-VN" sz="2200" spc="-35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dự</a:t>
            </a:r>
            <a:r>
              <a:rPr lang="en-US" sz="2200" spc="10" dirty="0" smtClean="0">
                <a:latin typeface="Arial"/>
                <a:cs typeface="Arial"/>
              </a:rPr>
              <a:t> </a:t>
            </a:r>
            <a:r>
              <a:rPr lang="en-US" sz="2200" spc="10" dirty="0" err="1" smtClean="0">
                <a:latin typeface="Arial"/>
                <a:cs typeface="Arial"/>
              </a:rPr>
              <a:t>báo</a:t>
            </a:r>
            <a:endParaRPr lang="en-US" sz="2200" spc="10" dirty="0" smtClean="0">
              <a:latin typeface="Arial"/>
              <a:cs typeface="Arial"/>
            </a:endParaRPr>
          </a:p>
          <a:p>
            <a:pPr marL="241300" indent="-229235">
              <a:lnSpc>
                <a:spcPts val="2175"/>
              </a:lnSpc>
              <a:spcBef>
                <a:spcPts val="5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vi-VN" sz="2200" b="1" spc="30" dirty="0" smtClean="0">
                <a:latin typeface="Arial"/>
                <a:cs typeface="Arial"/>
              </a:rPr>
              <a:t>Kiểm</a:t>
            </a:r>
            <a:r>
              <a:rPr lang="vi-VN" sz="2200" b="1" spc="-110" dirty="0" smtClean="0">
                <a:latin typeface="Arial"/>
                <a:cs typeface="Arial"/>
              </a:rPr>
              <a:t> </a:t>
            </a:r>
            <a:r>
              <a:rPr lang="vi-VN" sz="2200" b="1" spc="15" dirty="0" smtClean="0">
                <a:latin typeface="Arial"/>
                <a:cs typeface="Arial"/>
              </a:rPr>
              <a:t>tra:</a:t>
            </a:r>
            <a:r>
              <a:rPr lang="vi-VN" sz="2200" b="1" spc="-100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áp</a:t>
            </a:r>
            <a:r>
              <a:rPr lang="vi-VN" sz="2200" spc="-35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dụng</a:t>
            </a:r>
            <a:r>
              <a:rPr lang="vi-VN" sz="2200" spc="-114" dirty="0" smtClean="0">
                <a:latin typeface="Arial"/>
                <a:cs typeface="Arial"/>
              </a:rPr>
              <a:t> </a:t>
            </a:r>
            <a:r>
              <a:rPr lang="vi-VN" sz="2200" spc="5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lang="vi-VN" sz="2200" spc="5" dirty="0" smtClean="0">
                <a:latin typeface="Arial"/>
                <a:cs typeface="Arial"/>
              </a:rPr>
              <a:t>với</a:t>
            </a:r>
            <a:r>
              <a:rPr lang="vi-VN" sz="2200" spc="-30" dirty="0" smtClean="0">
                <a:latin typeface="Arial"/>
                <a:cs typeface="Arial"/>
              </a:rPr>
              <a:t> </a:t>
            </a:r>
            <a:r>
              <a:rPr lang="vi-VN" sz="2200" spc="15" dirty="0" smtClean="0">
                <a:latin typeface="Arial"/>
                <a:cs typeface="Arial"/>
              </a:rPr>
              <a:t>dữ</a:t>
            </a:r>
            <a:r>
              <a:rPr lang="vi-VN" sz="2200" spc="-35" dirty="0" smtClean="0">
                <a:latin typeface="Arial"/>
                <a:cs typeface="Arial"/>
              </a:rPr>
              <a:t> </a:t>
            </a:r>
            <a:r>
              <a:rPr lang="vi-VN" sz="2200" spc="5" dirty="0" smtClean="0">
                <a:latin typeface="Arial"/>
                <a:cs typeface="Arial"/>
              </a:rPr>
              <a:t>liệu</a:t>
            </a:r>
            <a:r>
              <a:rPr lang="vi-VN" sz="2200" spc="-35" dirty="0" smtClean="0">
                <a:latin typeface="Arial"/>
                <a:cs typeface="Arial"/>
              </a:rPr>
              <a:t> </a:t>
            </a:r>
            <a:r>
              <a:rPr lang="vi-VN" sz="2200" spc="5" dirty="0" smtClean="0">
                <a:latin typeface="Arial"/>
                <a:cs typeface="Arial"/>
              </a:rPr>
              <a:t>mới</a:t>
            </a:r>
            <a:r>
              <a:rPr lang="vi-VN" sz="2200" spc="-30" dirty="0" smtClean="0">
                <a:latin typeface="Arial"/>
                <a:cs typeface="Arial"/>
              </a:rPr>
              <a:t> </a:t>
            </a:r>
            <a:r>
              <a:rPr lang="vi-VN" sz="2200" spc="15" dirty="0" smtClean="0">
                <a:latin typeface="Arial"/>
                <a:cs typeface="Arial"/>
              </a:rPr>
              <a:t>(chưa</a:t>
            </a:r>
            <a:r>
              <a:rPr lang="vi-VN" sz="2200" spc="-105" dirty="0" smtClean="0">
                <a:latin typeface="Arial"/>
                <a:cs typeface="Arial"/>
              </a:rPr>
              <a:t> </a:t>
            </a:r>
            <a:r>
              <a:rPr lang="vi-VN" sz="2200" spc="15" dirty="0" smtClean="0">
                <a:latin typeface="Arial"/>
                <a:cs typeface="Arial"/>
              </a:rPr>
              <a:t>được</a:t>
            </a:r>
            <a:r>
              <a:rPr lang="vi-VN" sz="2200" spc="-75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huấn</a:t>
            </a:r>
            <a:r>
              <a:rPr lang="vi-VN" sz="2200" spc="-35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luyện)</a:t>
            </a:r>
            <a:r>
              <a:rPr lang="vi-VN" sz="2200" spc="-100" dirty="0" smtClean="0">
                <a:latin typeface="Arial"/>
                <a:cs typeface="Arial"/>
              </a:rPr>
              <a:t> </a:t>
            </a:r>
            <a:r>
              <a:rPr lang="vi-VN" sz="2200" b="1" spc="15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vi-VN" sz="2200" b="1" spc="-3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để</a:t>
            </a:r>
            <a:r>
              <a:rPr lang="vi-VN" sz="2200" spc="-35" dirty="0" smtClean="0">
                <a:latin typeface="Arial"/>
                <a:cs typeface="Arial"/>
              </a:rPr>
              <a:t> </a:t>
            </a:r>
            <a:r>
              <a:rPr lang="vi-VN" sz="2200" spc="10" dirty="0" smtClean="0">
                <a:latin typeface="Arial"/>
                <a:cs typeface="Arial"/>
              </a:rPr>
              <a:t>dự</a:t>
            </a:r>
            <a:endParaRPr lang="vi-VN" sz="2200" dirty="0" smtClean="0">
              <a:latin typeface="Arial"/>
              <a:cs typeface="Arial"/>
            </a:endParaRPr>
          </a:p>
          <a:p>
            <a:pPr marL="241300">
              <a:lnSpc>
                <a:spcPts val="2175"/>
              </a:lnSpc>
            </a:pPr>
            <a:r>
              <a:rPr lang="vi-VN" sz="2200" spc="10" dirty="0" smtClean="0">
                <a:latin typeface="Arial"/>
                <a:cs typeface="Arial"/>
              </a:rPr>
              <a:t>đoán output </a:t>
            </a:r>
            <a:r>
              <a:rPr lang="vi-VN" sz="2200" spc="10" dirty="0" smtClean="0">
                <a:solidFill>
                  <a:srgbClr val="0000FF"/>
                </a:solidFill>
                <a:latin typeface="Arial"/>
                <a:cs typeface="Arial"/>
              </a:rPr>
              <a:t>y </a:t>
            </a:r>
            <a:r>
              <a:rPr lang="vi-VN" sz="2200" spc="15" dirty="0" smtClean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vi-VN" sz="2200" spc="-30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vi-VN" sz="2200" spc="-5" dirty="0" smtClean="0">
                <a:solidFill>
                  <a:srgbClr val="0000FF"/>
                </a:solidFill>
                <a:latin typeface="Arial"/>
                <a:cs typeface="Arial"/>
              </a:rPr>
              <a:t>f(</a:t>
            </a:r>
            <a:r>
              <a:rPr lang="vi-VN" sz="2200" b="1" spc="-5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vi-VN" sz="2200" spc="-5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vi-VN" sz="2200" dirty="0" smtClean="0">
              <a:latin typeface="Arial"/>
              <a:cs typeface="Arial"/>
            </a:endParaRPr>
          </a:p>
          <a:p>
            <a:endParaRPr lang="vi-VN" dirty="0" smtClean="0">
              <a:latin typeface="Arial"/>
              <a:cs typeface="Arial"/>
            </a:endParaRPr>
          </a:p>
          <a:p>
            <a:endParaRPr lang="vi-VN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3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spc="15" dirty="0" smtClean="0">
                <a:solidFill>
                  <a:srgbClr val="000000"/>
                </a:solidFill>
              </a:rPr>
              <a:t>Thu </a:t>
            </a:r>
            <a:r>
              <a:rPr lang="en-US" sz="3200" spc="10" dirty="0" err="1" smtClean="0">
                <a:solidFill>
                  <a:srgbClr val="000000"/>
                </a:solidFill>
              </a:rPr>
              <a:t>thập</a:t>
            </a:r>
            <a:r>
              <a:rPr lang="en-US" sz="3200" spc="10" dirty="0" smtClean="0">
                <a:solidFill>
                  <a:srgbClr val="000000"/>
                </a:solidFill>
              </a:rPr>
              <a:t> </a:t>
            </a:r>
            <a:r>
              <a:rPr lang="en-US" sz="3200" spc="20" dirty="0" err="1" smtClean="0">
                <a:solidFill>
                  <a:srgbClr val="000000"/>
                </a:solidFill>
              </a:rPr>
              <a:t>dữ</a:t>
            </a:r>
            <a:r>
              <a:rPr lang="en-US" sz="3200" spc="20" dirty="0" smtClean="0">
                <a:solidFill>
                  <a:srgbClr val="000000"/>
                </a:solidFill>
              </a:rPr>
              <a:t> </a:t>
            </a:r>
            <a:r>
              <a:rPr lang="en-US" sz="3200" spc="5" dirty="0" err="1" smtClean="0">
                <a:solidFill>
                  <a:srgbClr val="000000"/>
                </a:solidFill>
              </a:rPr>
              <a:t>liệu</a:t>
            </a:r>
            <a:r>
              <a:rPr lang="en-US" sz="3200" spc="5" dirty="0" smtClean="0">
                <a:solidFill>
                  <a:srgbClr val="000000"/>
                </a:solidFill>
              </a:rPr>
              <a:t> </a:t>
            </a:r>
            <a:r>
              <a:rPr lang="en-US" sz="3200" spc="15" dirty="0" smtClean="0">
                <a:solidFill>
                  <a:srgbClr val="000000"/>
                </a:solidFill>
              </a:rPr>
              <a:t>(Data</a:t>
            </a:r>
            <a:r>
              <a:rPr lang="en-US" sz="3200" spc="-305" dirty="0" smtClean="0">
                <a:solidFill>
                  <a:srgbClr val="000000"/>
                </a:solidFill>
              </a:rPr>
              <a:t> </a:t>
            </a:r>
            <a:r>
              <a:rPr lang="en-US" sz="3200" spc="10" dirty="0" smtClean="0">
                <a:solidFill>
                  <a:srgbClr val="000000"/>
                </a:solidFill>
              </a:rPr>
              <a:t>Collection)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5080" indent="-229235">
              <a:lnSpc>
                <a:spcPct val="102400"/>
              </a:lnSpc>
              <a:spcBef>
                <a:spcPts val="45"/>
              </a:spcBef>
              <a:tabLst>
                <a:tab pos="241935" algn="l"/>
              </a:tabLst>
            </a:pPr>
            <a:r>
              <a:rPr lang="vi-VN" spc="10" dirty="0" smtClean="0">
                <a:latin typeface="Arial"/>
                <a:cs typeface="Arial"/>
              </a:rPr>
              <a:t>Chất </a:t>
            </a:r>
            <a:r>
              <a:rPr lang="vi-VN" dirty="0" smtClean="0">
                <a:latin typeface="Arial"/>
                <a:cs typeface="Arial"/>
              </a:rPr>
              <a:t>lượng </a:t>
            </a:r>
            <a:r>
              <a:rPr lang="vi-VN" spc="-45" dirty="0" smtClean="0">
                <a:latin typeface="Arial"/>
                <a:cs typeface="Arial"/>
              </a:rPr>
              <a:t>và </a:t>
            </a:r>
            <a:r>
              <a:rPr lang="vi-VN" spc="35" dirty="0" smtClean="0">
                <a:latin typeface="Arial"/>
                <a:cs typeface="Arial"/>
              </a:rPr>
              <a:t>khối </a:t>
            </a:r>
            <a:r>
              <a:rPr lang="vi-VN" dirty="0" smtClean="0">
                <a:latin typeface="Arial"/>
                <a:cs typeface="Arial"/>
              </a:rPr>
              <a:t>lượng </a:t>
            </a:r>
            <a:r>
              <a:rPr lang="vi-VN" spc="30" dirty="0" smtClean="0">
                <a:latin typeface="Arial"/>
                <a:cs typeface="Arial"/>
              </a:rPr>
              <a:t>dữ </a:t>
            </a:r>
            <a:r>
              <a:rPr lang="vi-VN" spc="-50" dirty="0" smtClean="0">
                <a:latin typeface="Arial"/>
                <a:cs typeface="Arial"/>
              </a:rPr>
              <a:t>liệu </a:t>
            </a:r>
            <a:r>
              <a:rPr lang="vi-VN" spc="10" dirty="0" smtClean="0">
                <a:latin typeface="Arial"/>
                <a:cs typeface="Arial"/>
              </a:rPr>
              <a:t>ảnh </a:t>
            </a:r>
            <a:r>
              <a:rPr lang="vi-VN" spc="25" dirty="0" smtClean="0">
                <a:latin typeface="Arial"/>
                <a:cs typeface="Arial"/>
              </a:rPr>
              <a:t>hưởng </a:t>
            </a:r>
            <a:r>
              <a:rPr lang="vi-VN" dirty="0" smtClean="0">
                <a:latin typeface="Arial"/>
                <a:cs typeface="Arial"/>
              </a:rPr>
              <a:t>trực </a:t>
            </a:r>
            <a:r>
              <a:rPr lang="vi-VN" spc="-35" dirty="0" smtClean="0">
                <a:latin typeface="Arial"/>
                <a:cs typeface="Arial"/>
              </a:rPr>
              <a:t>tiếp </a:t>
            </a:r>
            <a:r>
              <a:rPr lang="vi-VN" spc="10" dirty="0" smtClean="0">
                <a:latin typeface="Arial"/>
                <a:cs typeface="Arial"/>
              </a:rPr>
              <a:t>đến </a:t>
            </a:r>
            <a:r>
              <a:rPr lang="vi-VN" spc="25" dirty="0" smtClean="0">
                <a:latin typeface="Arial"/>
                <a:cs typeface="Arial"/>
              </a:rPr>
              <a:t>mô  </a:t>
            </a:r>
            <a:r>
              <a:rPr lang="vi-VN" dirty="0" smtClean="0">
                <a:latin typeface="Arial"/>
                <a:cs typeface="Arial"/>
              </a:rPr>
              <a:t>hình </a:t>
            </a:r>
            <a:r>
              <a:rPr lang="vi-VN" spc="30" dirty="0" smtClean="0">
                <a:latin typeface="Arial"/>
                <a:cs typeface="Arial"/>
              </a:rPr>
              <a:t>học</a:t>
            </a:r>
            <a:r>
              <a:rPr lang="vi-VN" spc="105" dirty="0" smtClean="0">
                <a:latin typeface="Arial"/>
                <a:cs typeface="Arial"/>
              </a:rPr>
              <a:t> </a:t>
            </a:r>
            <a:r>
              <a:rPr lang="vi-VN" spc="5" dirty="0" smtClean="0">
                <a:latin typeface="Arial"/>
                <a:cs typeface="Arial"/>
              </a:rPr>
              <a:t>máy</a:t>
            </a:r>
            <a:endParaRPr lang="vi-VN" dirty="0" smtClean="0">
              <a:latin typeface="Arial"/>
              <a:cs typeface="Arial"/>
            </a:endParaRP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pc="25" dirty="0" smtClean="0">
                <a:latin typeface="Arial"/>
                <a:cs typeface="Arial"/>
              </a:rPr>
              <a:t>Dữ </a:t>
            </a:r>
            <a:r>
              <a:rPr lang="vi-VN" spc="-50" dirty="0" smtClean="0">
                <a:latin typeface="Arial"/>
                <a:cs typeface="Arial"/>
              </a:rPr>
              <a:t>liệu </a:t>
            </a:r>
            <a:r>
              <a:rPr lang="vi-VN" spc="15" dirty="0" smtClean="0">
                <a:latin typeface="Arial"/>
                <a:cs typeface="Arial"/>
              </a:rPr>
              <a:t>thực </a:t>
            </a:r>
            <a:r>
              <a:rPr lang="vi-VN" dirty="0" smtClean="0">
                <a:latin typeface="Arial"/>
                <a:cs typeface="Arial"/>
              </a:rPr>
              <a:t>tế </a:t>
            </a:r>
            <a:r>
              <a:rPr lang="vi-VN" spc="5" dirty="0" smtClean="0">
                <a:latin typeface="Arial"/>
                <a:cs typeface="Arial"/>
              </a:rPr>
              <a:t>hay </a:t>
            </a:r>
            <a:r>
              <a:rPr lang="vi-VN" spc="30" dirty="0" smtClean="0">
                <a:latin typeface="Arial"/>
                <a:cs typeface="Arial"/>
              </a:rPr>
              <a:t>dữ </a:t>
            </a:r>
            <a:r>
              <a:rPr lang="vi-VN" spc="-50" dirty="0" smtClean="0">
                <a:latin typeface="Arial"/>
                <a:cs typeface="Arial"/>
              </a:rPr>
              <a:t>liệu </a:t>
            </a:r>
            <a:r>
              <a:rPr lang="vi-VN" spc="40" dirty="0" smtClean="0">
                <a:latin typeface="Arial"/>
                <a:cs typeface="Arial"/>
              </a:rPr>
              <a:t>phòng</a:t>
            </a:r>
            <a:r>
              <a:rPr lang="vi-VN" spc="790" dirty="0" smtClean="0">
                <a:latin typeface="Arial"/>
                <a:cs typeface="Arial"/>
              </a:rPr>
              <a:t> </a:t>
            </a:r>
            <a:r>
              <a:rPr lang="vi-VN" spc="-35" dirty="0" smtClean="0">
                <a:latin typeface="Arial"/>
                <a:cs typeface="Arial"/>
              </a:rPr>
              <a:t>lab</a:t>
            </a:r>
            <a:endParaRPr lang="vi-VN" dirty="0" smtClean="0">
              <a:latin typeface="Arial"/>
              <a:cs typeface="Arial"/>
            </a:endParaRPr>
          </a:p>
          <a:p>
            <a:pPr marL="241300" indent="-229235">
              <a:spcBef>
                <a:spcPts val="1060"/>
              </a:spcBef>
              <a:tabLst>
                <a:tab pos="241935" algn="l"/>
              </a:tabLst>
            </a:pPr>
            <a:r>
              <a:rPr lang="vi-VN" spc="25" dirty="0" smtClean="0">
                <a:latin typeface="Arial"/>
                <a:cs typeface="Arial"/>
              </a:rPr>
              <a:t>Dữ </a:t>
            </a:r>
            <a:r>
              <a:rPr lang="vi-VN" spc="-50" dirty="0" smtClean="0">
                <a:latin typeface="Arial"/>
                <a:cs typeface="Arial"/>
              </a:rPr>
              <a:t>liệu </a:t>
            </a:r>
            <a:r>
              <a:rPr lang="vi-VN" spc="15" dirty="0" smtClean="0">
                <a:latin typeface="Arial"/>
                <a:cs typeface="Arial"/>
              </a:rPr>
              <a:t>thực </a:t>
            </a:r>
            <a:r>
              <a:rPr lang="vi-VN" spc="-15" dirty="0" smtClean="0">
                <a:latin typeface="Arial"/>
                <a:cs typeface="Arial"/>
              </a:rPr>
              <a:t>tế: </a:t>
            </a:r>
            <a:r>
              <a:rPr lang="vi-VN" spc="30" dirty="0" smtClean="0">
                <a:latin typeface="Arial"/>
                <a:cs typeface="Arial"/>
              </a:rPr>
              <a:t>dữ </a:t>
            </a:r>
            <a:r>
              <a:rPr lang="vi-VN" spc="-50" dirty="0" smtClean="0">
                <a:latin typeface="Arial"/>
                <a:cs typeface="Arial"/>
              </a:rPr>
              <a:t>liệu </a:t>
            </a:r>
            <a:r>
              <a:rPr lang="vi-VN" spc="35" dirty="0" smtClean="0">
                <a:latin typeface="Arial"/>
                <a:cs typeface="Arial"/>
              </a:rPr>
              <a:t>của </a:t>
            </a:r>
            <a:r>
              <a:rPr lang="vi-VN" spc="10" dirty="0" smtClean="0">
                <a:latin typeface="Arial"/>
                <a:cs typeface="Arial"/>
              </a:rPr>
              <a:t>bạn </a:t>
            </a:r>
            <a:r>
              <a:rPr lang="vi-VN" spc="5" dirty="0" smtClean="0">
                <a:latin typeface="Arial"/>
                <a:cs typeface="Arial"/>
              </a:rPr>
              <a:t>hay </a:t>
            </a:r>
            <a:r>
              <a:rPr lang="vi-VN" spc="30" dirty="0" smtClean="0">
                <a:latin typeface="Arial"/>
                <a:cs typeface="Arial"/>
              </a:rPr>
              <a:t>dữ </a:t>
            </a:r>
            <a:r>
              <a:rPr lang="vi-VN" spc="-50" dirty="0" smtClean="0">
                <a:latin typeface="Arial"/>
                <a:cs typeface="Arial"/>
              </a:rPr>
              <a:t>liệu </a:t>
            </a:r>
            <a:r>
              <a:rPr lang="vi-VN" spc="35" dirty="0" smtClean="0">
                <a:latin typeface="Arial"/>
                <a:cs typeface="Arial"/>
              </a:rPr>
              <a:t>nguồn</a:t>
            </a:r>
            <a:r>
              <a:rPr lang="vi-VN" spc="375" dirty="0" smtClean="0">
                <a:latin typeface="Arial"/>
                <a:cs typeface="Arial"/>
              </a:rPr>
              <a:t> </a:t>
            </a:r>
            <a:r>
              <a:rPr lang="vi-VN" spc="15" dirty="0" smtClean="0">
                <a:latin typeface="Arial"/>
                <a:cs typeface="Arial"/>
              </a:rPr>
              <a:t>khác</a:t>
            </a:r>
            <a:endParaRPr lang="vi-VN" dirty="0" smtClean="0">
              <a:latin typeface="Arial"/>
              <a:cs typeface="Arial"/>
            </a:endParaRPr>
          </a:p>
          <a:p>
            <a:pPr marL="241300" indent="-229235">
              <a:spcBef>
                <a:spcPts val="1130"/>
              </a:spcBef>
              <a:tabLst>
                <a:tab pos="241935" algn="l"/>
              </a:tabLst>
            </a:pPr>
            <a:r>
              <a:rPr lang="vi-VN" spc="15" dirty="0" smtClean="0">
                <a:latin typeface="Arial"/>
                <a:cs typeface="Arial"/>
              </a:rPr>
              <a:t>Đánh </a:t>
            </a:r>
            <a:r>
              <a:rPr lang="vi-VN" spc="-10" dirty="0" smtClean="0">
                <a:latin typeface="Arial"/>
                <a:cs typeface="Arial"/>
              </a:rPr>
              <a:t>giá </a:t>
            </a:r>
            <a:r>
              <a:rPr lang="vi-VN" spc="30" dirty="0" smtClean="0">
                <a:latin typeface="Arial"/>
                <a:cs typeface="Arial"/>
              </a:rPr>
              <a:t>dữ </a:t>
            </a:r>
            <a:r>
              <a:rPr lang="vi-VN" spc="-35" dirty="0" smtClean="0">
                <a:latin typeface="Arial"/>
                <a:cs typeface="Arial"/>
              </a:rPr>
              <a:t>liệu: </a:t>
            </a:r>
            <a:r>
              <a:rPr lang="vi-VN" spc="30" dirty="0" smtClean="0">
                <a:latin typeface="Arial"/>
                <a:cs typeface="Arial"/>
              </a:rPr>
              <a:t>độ </a:t>
            </a:r>
            <a:r>
              <a:rPr lang="vi-VN" spc="-15" dirty="0" smtClean="0">
                <a:latin typeface="Arial"/>
                <a:cs typeface="Arial"/>
              </a:rPr>
              <a:t>lớn, </a:t>
            </a:r>
            <a:r>
              <a:rPr lang="vi-VN" spc="35" dirty="0" smtClean="0">
                <a:latin typeface="Arial"/>
                <a:cs typeface="Arial"/>
              </a:rPr>
              <a:t>nguồn, </a:t>
            </a:r>
            <a:r>
              <a:rPr lang="vi-VN" spc="30" dirty="0" smtClean="0">
                <a:latin typeface="Arial"/>
                <a:cs typeface="Arial"/>
              </a:rPr>
              <a:t>độ phức </a:t>
            </a:r>
            <a:r>
              <a:rPr lang="vi-VN" dirty="0" smtClean="0">
                <a:latin typeface="Arial"/>
                <a:cs typeface="Arial"/>
              </a:rPr>
              <a:t>tạp, </a:t>
            </a:r>
            <a:r>
              <a:rPr lang="vi-VN" spc="30" dirty="0" smtClean="0">
                <a:latin typeface="Arial"/>
                <a:cs typeface="Arial"/>
              </a:rPr>
              <a:t>độ </a:t>
            </a:r>
            <a:r>
              <a:rPr lang="vi-VN" dirty="0" smtClean="0">
                <a:latin typeface="Arial"/>
                <a:cs typeface="Arial"/>
              </a:rPr>
              <a:t>mất mát</a:t>
            </a:r>
            <a:r>
              <a:rPr lang="vi-VN" spc="10" dirty="0" smtClean="0">
                <a:latin typeface="Arial"/>
                <a:cs typeface="Arial"/>
              </a:rPr>
              <a:t> </a:t>
            </a:r>
            <a:r>
              <a:rPr lang="vi-VN" spc="30" dirty="0" smtClean="0">
                <a:latin typeface="Arial"/>
                <a:cs typeface="Arial"/>
              </a:rPr>
              <a:t>…</a:t>
            </a:r>
            <a:endParaRPr lang="vi-VN" dirty="0" smtClean="0">
              <a:latin typeface="Arial"/>
              <a:cs typeface="Arial"/>
            </a:endParaRP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pc="30" dirty="0" smtClean="0">
                <a:latin typeface="Arial"/>
                <a:cs typeface="Arial"/>
              </a:rPr>
              <a:t>Lưu </a:t>
            </a:r>
            <a:r>
              <a:rPr lang="vi-VN" spc="-5" dirty="0" smtClean="0">
                <a:latin typeface="Arial"/>
                <a:cs typeface="Arial"/>
              </a:rPr>
              <a:t>trữ </a:t>
            </a:r>
            <a:r>
              <a:rPr lang="vi-VN" spc="30" dirty="0" smtClean="0">
                <a:latin typeface="Arial"/>
                <a:cs typeface="Arial"/>
              </a:rPr>
              <a:t>dữ </a:t>
            </a:r>
            <a:r>
              <a:rPr lang="vi-VN" spc="-35" dirty="0" smtClean="0">
                <a:latin typeface="Arial"/>
                <a:cs typeface="Arial"/>
              </a:rPr>
              <a:t>liệu: </a:t>
            </a:r>
            <a:r>
              <a:rPr lang="vi-VN" spc="5" dirty="0" smtClean="0">
                <a:latin typeface="Arial"/>
                <a:cs typeface="Arial"/>
              </a:rPr>
              <a:t>Tập </a:t>
            </a:r>
            <a:r>
              <a:rPr lang="vi-VN" spc="10" dirty="0" smtClean="0">
                <a:latin typeface="Arial"/>
                <a:cs typeface="Arial"/>
              </a:rPr>
              <a:t>trung </a:t>
            </a:r>
            <a:r>
              <a:rPr lang="vi-VN" spc="5" dirty="0" smtClean="0">
                <a:latin typeface="Arial"/>
                <a:cs typeface="Arial"/>
              </a:rPr>
              <a:t>hay </a:t>
            </a:r>
            <a:r>
              <a:rPr lang="vi-VN" spc="15" dirty="0" smtClean="0">
                <a:latin typeface="Arial"/>
                <a:cs typeface="Arial"/>
              </a:rPr>
              <a:t>phân</a:t>
            </a:r>
            <a:r>
              <a:rPr lang="vi-VN" spc="-190" dirty="0" smtClean="0">
                <a:latin typeface="Arial"/>
                <a:cs typeface="Arial"/>
              </a:rPr>
              <a:t> </a:t>
            </a:r>
            <a:r>
              <a:rPr lang="vi-VN" spc="-15" dirty="0" smtClean="0">
                <a:latin typeface="Arial"/>
                <a:cs typeface="Arial"/>
              </a:rPr>
              <a:t>tán</a:t>
            </a:r>
            <a:endParaRPr lang="vi-VN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1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spc="25" dirty="0" err="1" smtClean="0">
                <a:solidFill>
                  <a:srgbClr val="000000"/>
                </a:solidFill>
              </a:rPr>
              <a:t>Đánh</a:t>
            </a:r>
            <a:r>
              <a:rPr lang="en-US" sz="3200" spc="25" dirty="0" smtClean="0">
                <a:solidFill>
                  <a:srgbClr val="000000"/>
                </a:solidFill>
              </a:rPr>
              <a:t> </a:t>
            </a:r>
            <a:r>
              <a:rPr lang="en-US" sz="3200" spc="10" dirty="0" err="1" smtClean="0">
                <a:solidFill>
                  <a:srgbClr val="000000"/>
                </a:solidFill>
              </a:rPr>
              <a:t>giá</a:t>
            </a:r>
            <a:r>
              <a:rPr lang="en-US" sz="3200" spc="-215" dirty="0" smtClean="0">
                <a:solidFill>
                  <a:srgbClr val="000000"/>
                </a:solidFill>
              </a:rPr>
              <a:t> </a:t>
            </a:r>
            <a:r>
              <a:rPr lang="en-US" sz="3200" spc="15" dirty="0" smtClean="0">
                <a:solidFill>
                  <a:srgbClr val="000000"/>
                </a:solidFill>
              </a:rPr>
              <a:t>(Evaluation)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3" y="990600"/>
            <a:ext cx="4772167" cy="3810000"/>
          </a:xfrm>
        </p:spPr>
        <p:txBody>
          <a:bodyPr/>
          <a:lstStyle/>
          <a:p>
            <a:pPr marL="241300" indent="-229235">
              <a:spcBef>
                <a:spcPts val="785"/>
              </a:spcBef>
              <a:tabLst>
                <a:tab pos="241935" algn="l"/>
              </a:tabLst>
            </a:pPr>
            <a:r>
              <a:rPr lang="vi-VN" spc="15" dirty="0" smtClean="0">
                <a:latin typeface="Arial"/>
                <a:cs typeface="Arial"/>
              </a:rPr>
              <a:t>Đánh </a:t>
            </a:r>
            <a:r>
              <a:rPr lang="vi-VN" spc="-10" dirty="0" smtClean="0">
                <a:latin typeface="Arial"/>
                <a:cs typeface="Arial"/>
              </a:rPr>
              <a:t>giá </a:t>
            </a:r>
            <a:r>
              <a:rPr lang="vi-VN" spc="20" dirty="0" smtClean="0">
                <a:latin typeface="Arial"/>
                <a:cs typeface="Arial"/>
              </a:rPr>
              <a:t>mô</a:t>
            </a:r>
            <a:r>
              <a:rPr lang="vi-VN" spc="185" dirty="0" smtClean="0">
                <a:latin typeface="Arial"/>
                <a:cs typeface="Arial"/>
              </a:rPr>
              <a:t> </a:t>
            </a:r>
            <a:r>
              <a:rPr lang="vi-VN" dirty="0" smtClean="0">
                <a:latin typeface="Arial"/>
                <a:cs typeface="Arial"/>
              </a:rPr>
              <a:t>hình</a:t>
            </a:r>
          </a:p>
          <a:p>
            <a:pPr marL="699135" lvl="1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699770" algn="l"/>
              </a:tabLst>
            </a:pPr>
            <a:r>
              <a:rPr lang="vi-VN" sz="2200" spc="-15" dirty="0" smtClean="0">
                <a:latin typeface="Arial"/>
                <a:cs typeface="Arial"/>
              </a:rPr>
              <a:t>Sử </a:t>
            </a:r>
            <a:r>
              <a:rPr lang="vi-VN" sz="2200" spc="-10" dirty="0" smtClean="0">
                <a:latin typeface="Arial"/>
                <a:cs typeface="Arial"/>
              </a:rPr>
              <a:t>dụng </a:t>
            </a:r>
            <a:r>
              <a:rPr lang="vi-VN" sz="2200" spc="-30" dirty="0" smtClean="0">
                <a:latin typeface="Arial"/>
                <a:cs typeface="Arial"/>
              </a:rPr>
              <a:t>dữ </a:t>
            </a:r>
            <a:r>
              <a:rPr lang="vi-VN" sz="2200" spc="-20" dirty="0" smtClean="0">
                <a:latin typeface="Arial"/>
                <a:cs typeface="Arial"/>
              </a:rPr>
              <a:t>liệu </a:t>
            </a:r>
            <a:r>
              <a:rPr lang="vi-VN" sz="2200" spc="-15" dirty="0" smtClean="0">
                <a:latin typeface="Arial"/>
                <a:cs typeface="Arial"/>
              </a:rPr>
              <a:t>kiểm </a:t>
            </a:r>
            <a:r>
              <a:rPr lang="vi-VN" sz="2200" spc="10" dirty="0" smtClean="0">
                <a:latin typeface="Arial"/>
                <a:cs typeface="Arial"/>
              </a:rPr>
              <a:t>tra </a:t>
            </a:r>
            <a:r>
              <a:rPr lang="vi-VN" sz="2200" spc="-30" dirty="0" smtClean="0">
                <a:latin typeface="Arial"/>
                <a:cs typeface="Arial"/>
              </a:rPr>
              <a:t>(validation </a:t>
            </a:r>
            <a:r>
              <a:rPr lang="vi-VN" sz="2200" spc="-35" dirty="0" smtClean="0">
                <a:latin typeface="Arial"/>
                <a:cs typeface="Arial"/>
              </a:rPr>
              <a:t>data, </a:t>
            </a:r>
            <a:r>
              <a:rPr lang="vi-VN" sz="2200" spc="-15" dirty="0" smtClean="0">
                <a:latin typeface="Arial"/>
                <a:cs typeface="Arial"/>
              </a:rPr>
              <a:t>test</a:t>
            </a:r>
            <a:r>
              <a:rPr lang="vi-VN" sz="2200" spc="240" dirty="0" smtClean="0">
                <a:latin typeface="Arial"/>
                <a:cs typeface="Arial"/>
              </a:rPr>
              <a:t> </a:t>
            </a:r>
            <a:r>
              <a:rPr lang="vi-VN" sz="2200" spc="-35" dirty="0" smtClean="0">
                <a:latin typeface="Arial"/>
                <a:cs typeface="Arial"/>
              </a:rPr>
              <a:t>data)</a:t>
            </a:r>
            <a:endParaRPr lang="vi-VN" sz="2200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en-US" sz="2200" spc="-30" dirty="0" err="1" smtClean="0">
                <a:latin typeface="Arial"/>
                <a:cs typeface="Arial"/>
              </a:rPr>
              <a:t>Tập</a:t>
            </a:r>
            <a:r>
              <a:rPr lang="en-US" sz="2200" spc="-30" dirty="0" smtClean="0">
                <a:latin typeface="Arial"/>
                <a:cs typeface="Arial"/>
              </a:rPr>
              <a:t> </a:t>
            </a:r>
            <a:r>
              <a:rPr lang="vi-VN" sz="2200" spc="-30" dirty="0" smtClean="0">
                <a:latin typeface="Arial"/>
                <a:cs typeface="Arial"/>
              </a:rPr>
              <a:t>dữ </a:t>
            </a:r>
            <a:r>
              <a:rPr lang="vi-VN" sz="2200" spc="-20" dirty="0" smtClean="0">
                <a:latin typeface="Arial"/>
                <a:cs typeface="Arial"/>
              </a:rPr>
              <a:t>liệu </a:t>
            </a:r>
            <a:r>
              <a:rPr lang="vi-VN" sz="2200" spc="-15" dirty="0" smtClean="0">
                <a:latin typeface="Arial"/>
                <a:cs typeface="Arial"/>
              </a:rPr>
              <a:t>kiểm </a:t>
            </a:r>
            <a:r>
              <a:rPr lang="vi-VN" sz="2200" spc="10" dirty="0" smtClean="0">
                <a:latin typeface="Arial"/>
                <a:cs typeface="Arial"/>
              </a:rPr>
              <a:t>tra </a:t>
            </a:r>
            <a:r>
              <a:rPr lang="en-US" sz="2200" spc="-25" dirty="0">
                <a:latin typeface="Arial"/>
                <a:cs typeface="Arial"/>
              </a:rPr>
              <a:t>t</a:t>
            </a:r>
            <a:r>
              <a:rPr lang="vi-VN" sz="2200" spc="-25" dirty="0" smtClean="0">
                <a:latin typeface="Arial"/>
                <a:cs typeface="Arial"/>
              </a:rPr>
              <a:t>ách </a:t>
            </a:r>
            <a:r>
              <a:rPr lang="vi-VN" sz="2200" spc="-35" dirty="0" smtClean="0">
                <a:latin typeface="Arial"/>
                <a:cs typeface="Arial"/>
              </a:rPr>
              <a:t>biệt </a:t>
            </a:r>
            <a:r>
              <a:rPr lang="vi-VN" sz="2200" spc="-25" dirty="0" smtClean="0">
                <a:latin typeface="Arial"/>
                <a:cs typeface="Arial"/>
              </a:rPr>
              <a:t>với </a:t>
            </a:r>
            <a:r>
              <a:rPr lang="vi-VN" sz="2200" spc="-20" dirty="0" smtClean="0">
                <a:latin typeface="Arial"/>
                <a:cs typeface="Arial"/>
              </a:rPr>
              <a:t>tập </a:t>
            </a:r>
            <a:r>
              <a:rPr lang="vi-VN" sz="2200" spc="-10" dirty="0" smtClean="0">
                <a:latin typeface="Arial"/>
                <a:cs typeface="Arial"/>
              </a:rPr>
              <a:t>huấn</a:t>
            </a:r>
            <a:r>
              <a:rPr lang="vi-VN" sz="2200" spc="459" dirty="0" smtClean="0">
                <a:latin typeface="Arial"/>
                <a:cs typeface="Arial"/>
              </a:rPr>
              <a:t> </a:t>
            </a:r>
            <a:r>
              <a:rPr lang="vi-VN" sz="2200" spc="-30" dirty="0" smtClean="0">
                <a:latin typeface="Arial"/>
                <a:cs typeface="Arial"/>
              </a:rPr>
              <a:t>luyện</a:t>
            </a:r>
            <a:endParaRPr lang="vi-VN" sz="2200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25" dirty="0" smtClean="0">
                <a:latin typeface="Arial"/>
                <a:cs typeface="Arial"/>
              </a:rPr>
              <a:t>Đảm </a:t>
            </a:r>
            <a:r>
              <a:rPr lang="vi-VN" sz="2200" spc="-40" dirty="0" smtClean="0">
                <a:latin typeface="Arial"/>
                <a:cs typeface="Arial"/>
              </a:rPr>
              <a:t>bảo </a:t>
            </a:r>
            <a:r>
              <a:rPr lang="vi-VN" sz="2200" spc="5" dirty="0" smtClean="0">
                <a:latin typeface="Arial"/>
                <a:cs typeface="Arial"/>
              </a:rPr>
              <a:t>tính </a:t>
            </a:r>
            <a:r>
              <a:rPr lang="vi-VN" sz="2200" spc="-10" dirty="0" smtClean="0">
                <a:latin typeface="Arial"/>
                <a:cs typeface="Arial"/>
              </a:rPr>
              <a:t>khách</a:t>
            </a:r>
            <a:r>
              <a:rPr lang="vi-VN" sz="2200" spc="190" dirty="0" smtClean="0">
                <a:latin typeface="Arial"/>
                <a:cs typeface="Arial"/>
              </a:rPr>
              <a:t> </a:t>
            </a:r>
            <a:r>
              <a:rPr lang="vi-VN" sz="2200" spc="-25" dirty="0" smtClean="0">
                <a:latin typeface="Arial"/>
                <a:cs typeface="Arial"/>
              </a:rPr>
              <a:t>quan</a:t>
            </a:r>
            <a:endParaRPr lang="vi-VN" sz="2200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10" dirty="0" smtClean="0">
                <a:latin typeface="Arial"/>
                <a:cs typeface="Arial"/>
              </a:rPr>
              <a:t>Ước </a:t>
            </a:r>
            <a:r>
              <a:rPr lang="vi-VN" sz="2200" spc="-5" dirty="0" smtClean="0">
                <a:latin typeface="Arial"/>
                <a:cs typeface="Arial"/>
              </a:rPr>
              <a:t>lượng </a:t>
            </a:r>
            <a:r>
              <a:rPr lang="vi-VN" sz="2200" dirty="0" smtClean="0">
                <a:latin typeface="Arial"/>
                <a:cs typeface="Arial"/>
              </a:rPr>
              <a:t>trước </a:t>
            </a:r>
            <a:r>
              <a:rPr lang="vi-VN" sz="2200" spc="-15" dirty="0" smtClean="0">
                <a:latin typeface="Arial"/>
                <a:cs typeface="Arial"/>
              </a:rPr>
              <a:t>hiệu </a:t>
            </a:r>
            <a:r>
              <a:rPr lang="vi-VN" sz="2200" spc="-10" dirty="0" smtClean="0">
                <a:latin typeface="Arial"/>
                <a:cs typeface="Arial"/>
              </a:rPr>
              <a:t>năng </a:t>
            </a:r>
            <a:r>
              <a:rPr lang="vi-VN" sz="2200" spc="5" dirty="0" smtClean="0">
                <a:latin typeface="Arial"/>
                <a:cs typeface="Arial"/>
              </a:rPr>
              <a:t>hệ </a:t>
            </a:r>
            <a:r>
              <a:rPr lang="vi-VN" sz="2200" spc="-5" dirty="0" smtClean="0">
                <a:latin typeface="Arial"/>
                <a:cs typeface="Arial"/>
              </a:rPr>
              <a:t>thống </a:t>
            </a:r>
            <a:r>
              <a:rPr lang="vi-VN" sz="2200" dirty="0" smtClean="0">
                <a:latin typeface="Arial"/>
                <a:cs typeface="Arial"/>
              </a:rPr>
              <a:t>khi </a:t>
            </a:r>
            <a:r>
              <a:rPr lang="vi-VN" sz="2200" spc="-45" dirty="0" smtClean="0">
                <a:latin typeface="Arial"/>
                <a:cs typeface="Arial"/>
              </a:rPr>
              <a:t>vận </a:t>
            </a:r>
            <a:r>
              <a:rPr lang="vi-VN" sz="2200" spc="-10" dirty="0" smtClean="0">
                <a:latin typeface="Arial"/>
                <a:cs typeface="Arial"/>
              </a:rPr>
              <a:t>hành</a:t>
            </a:r>
            <a:r>
              <a:rPr lang="vi-VN" sz="2200" spc="325" dirty="0" smtClean="0">
                <a:latin typeface="Arial"/>
                <a:cs typeface="Arial"/>
              </a:rPr>
              <a:t> </a:t>
            </a:r>
            <a:r>
              <a:rPr lang="vi-VN" sz="2200" spc="-10" dirty="0" smtClean="0">
                <a:latin typeface="Arial"/>
                <a:cs typeface="Arial"/>
              </a:rPr>
              <a:t>thật</a:t>
            </a:r>
            <a:r>
              <a:rPr lang="en-US" sz="2200" spc="-10" dirty="0" smtClean="0">
                <a:latin typeface="Arial"/>
                <a:cs typeface="Arial"/>
              </a:rPr>
              <a:t>.</a:t>
            </a:r>
            <a:endParaRPr lang="vi-VN" sz="22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32770" name="Picture 2" descr="E:\AI_Huflit\Danhgia_MoHin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4176713" cy="417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562451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4.2.7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vi-VN" sz="3200" spc="5" dirty="0" smtClean="0">
                <a:solidFill>
                  <a:srgbClr val="000000"/>
                </a:solidFill>
              </a:rPr>
              <a:t>Kiểm </a:t>
            </a:r>
            <a:r>
              <a:rPr lang="vi-VN" sz="3200" spc="15" dirty="0" smtClean="0">
                <a:solidFill>
                  <a:srgbClr val="000000"/>
                </a:solidFill>
              </a:rPr>
              <a:t>định</a:t>
            </a:r>
            <a:r>
              <a:rPr lang="vi-VN" sz="3200" spc="-204" dirty="0" smtClean="0">
                <a:solidFill>
                  <a:srgbClr val="000000"/>
                </a:solidFill>
              </a:rPr>
              <a:t> </a:t>
            </a:r>
            <a:r>
              <a:rPr lang="vi-VN" sz="3200" spc="-15" dirty="0" smtClean="0">
                <a:solidFill>
                  <a:srgbClr val="000000"/>
                </a:solidFill>
              </a:rPr>
              <a:t>(Validation)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685800" y="1447800"/>
            <a:ext cx="7848600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har char="•"/>
              <a:tabLst>
                <a:tab pos="241935" algn="l"/>
              </a:tabLst>
            </a:pPr>
            <a:r>
              <a:rPr sz="2750" spc="-15" dirty="0">
                <a:latin typeface="Arial"/>
                <a:cs typeface="Arial"/>
              </a:rPr>
              <a:t>Kiểm </a:t>
            </a:r>
            <a:r>
              <a:rPr sz="2750" dirty="0">
                <a:latin typeface="Arial"/>
                <a:cs typeface="Arial"/>
              </a:rPr>
              <a:t>định </a:t>
            </a:r>
            <a:r>
              <a:rPr sz="2750" spc="10" dirty="0">
                <a:latin typeface="Arial"/>
                <a:cs typeface="Arial"/>
              </a:rPr>
              <a:t>trong </a:t>
            </a:r>
            <a:r>
              <a:rPr sz="2750" spc="35" dirty="0">
                <a:latin typeface="Arial"/>
                <a:cs typeface="Arial"/>
              </a:rPr>
              <a:t>quá </a:t>
            </a:r>
            <a:r>
              <a:rPr sz="2750" spc="-15" dirty="0">
                <a:latin typeface="Arial"/>
                <a:cs typeface="Arial"/>
              </a:rPr>
              <a:t>trình </a:t>
            </a:r>
            <a:r>
              <a:rPr sz="2750" spc="15" dirty="0">
                <a:latin typeface="Arial"/>
                <a:cs typeface="Arial"/>
              </a:rPr>
              <a:t>huấn</a:t>
            </a:r>
            <a:r>
              <a:rPr sz="2750" spc="575" dirty="0">
                <a:latin typeface="Arial"/>
                <a:cs typeface="Arial"/>
              </a:rPr>
              <a:t> </a:t>
            </a:r>
            <a:r>
              <a:rPr sz="2750" spc="-35" dirty="0">
                <a:latin typeface="Arial"/>
                <a:cs typeface="Arial"/>
              </a:rPr>
              <a:t>luyện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33794" name="Picture 2" descr="E:\AI_Huflit\Valid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" y="2362200"/>
            <a:ext cx="8915400" cy="348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CB7E7-D5D0-4030-B658-DF5666411A6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chính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endParaRPr lang="en-US" sz="3800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chính</a:t>
            </a:r>
            <a:r>
              <a:rPr lang="en-US" sz="2100" dirty="0" smtClean="0"/>
              <a:t> </a:t>
            </a:r>
            <a:r>
              <a:rPr lang="en-US" sz="2100" dirty="0" err="1" smtClean="0"/>
              <a:t>xác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đo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liệuthử</a:t>
            </a:r>
            <a:r>
              <a:rPr lang="en-US" sz="2100" dirty="0" smtClean="0"/>
              <a:t> (</a:t>
            </a:r>
            <a:r>
              <a:rPr lang="en-US" sz="2100" i="1" dirty="0" smtClean="0"/>
              <a:t>test set</a:t>
            </a:r>
            <a:r>
              <a:rPr lang="en-US" sz="2100" dirty="0" smtClean="0"/>
              <a:t> ) </a:t>
            </a:r>
            <a:r>
              <a:rPr lang="en-US" sz="2100" dirty="0" err="1" smtClean="0"/>
              <a:t>bao</a:t>
            </a:r>
            <a:r>
              <a:rPr lang="en-US" sz="2100" dirty="0" smtClean="0"/>
              <a:t> </a:t>
            </a:r>
            <a:r>
              <a:rPr lang="en-US" sz="2100" dirty="0" err="1" smtClean="0"/>
              <a:t>gồm</a:t>
            </a:r>
            <a:r>
              <a:rPr lang="en-US" sz="2100" dirty="0" smtClean="0"/>
              <a:t> </a:t>
            </a:r>
            <a:r>
              <a:rPr lang="en-US" sz="2100" dirty="0" err="1" smtClean="0"/>
              <a:t>những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gắn</a:t>
            </a:r>
            <a:r>
              <a:rPr lang="en-US" sz="2100" dirty="0" smtClean="0"/>
              <a:t> </a:t>
            </a:r>
            <a:r>
              <a:rPr lang="en-US" sz="2100" dirty="0" err="1" smtClean="0"/>
              <a:t>nhãn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mà</a:t>
            </a:r>
            <a:r>
              <a:rPr lang="en-US" sz="2100" dirty="0" smtClean="0"/>
              <a:t> </a:t>
            </a:r>
            <a:r>
              <a:rPr lang="en-US" sz="2100" dirty="0" err="1" smtClean="0"/>
              <a:t>không</a:t>
            </a:r>
            <a:r>
              <a:rPr lang="en-US" sz="2100" dirty="0" smtClean="0"/>
              <a:t> </a:t>
            </a:r>
            <a:r>
              <a:rPr lang="en-US" sz="2100" dirty="0" err="1" smtClean="0"/>
              <a:t>xuất</a:t>
            </a:r>
            <a:r>
              <a:rPr lang="en-US" sz="2100" dirty="0" smtClean="0"/>
              <a:t> </a:t>
            </a:r>
            <a:r>
              <a:rPr lang="en-US" sz="2100" dirty="0" err="1" smtClean="0"/>
              <a:t>hiện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mô</a:t>
            </a:r>
            <a:r>
              <a:rPr lang="en-US" sz="2100" dirty="0" smtClean="0"/>
              <a:t> </a:t>
            </a:r>
            <a:r>
              <a:rPr lang="en-US" sz="2100" dirty="0" err="1" smtClean="0"/>
              <a:t>hình</a:t>
            </a:r>
            <a:r>
              <a:rPr lang="en-US" sz="21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Độ</a:t>
            </a:r>
            <a:r>
              <a:rPr lang="en-US" sz="2100" dirty="0" smtClean="0"/>
              <a:t> </a:t>
            </a:r>
            <a:r>
              <a:rPr lang="en-US" sz="2100" dirty="0" err="1" smtClean="0"/>
              <a:t>chính</a:t>
            </a:r>
            <a:r>
              <a:rPr lang="en-US" sz="2100" dirty="0" smtClean="0"/>
              <a:t> </a:t>
            </a:r>
            <a:r>
              <a:rPr lang="en-US" sz="2100" dirty="0" err="1" smtClean="0"/>
              <a:t>xác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trên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tỉ</a:t>
            </a:r>
            <a:r>
              <a:rPr lang="en-US" sz="2100" dirty="0" smtClean="0"/>
              <a:t> </a:t>
            </a:r>
            <a:r>
              <a:rPr lang="en-US" sz="2100" dirty="0" err="1" smtClean="0"/>
              <a:t>lệ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trên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dirty="0" err="1" smtClean="0"/>
              <a:t>mà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đúng</a:t>
            </a:r>
            <a:r>
              <a:rPr lang="en-US" sz="2100" dirty="0" smtClean="0"/>
              <a:t> </a:t>
            </a:r>
            <a:r>
              <a:rPr lang="en-US" sz="2100" dirty="0" err="1" smtClean="0"/>
              <a:t>bởi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Tỉ</a:t>
            </a:r>
            <a:r>
              <a:rPr lang="en-US" sz="2100" dirty="0" smtClean="0"/>
              <a:t> </a:t>
            </a:r>
            <a:r>
              <a:rPr lang="en-US" sz="2100" dirty="0" err="1" smtClean="0"/>
              <a:t>lệ</a:t>
            </a:r>
            <a:r>
              <a:rPr lang="en-US" sz="2100" dirty="0" smtClean="0"/>
              <a:t> </a:t>
            </a:r>
            <a:r>
              <a:rPr lang="en-US" sz="2100" dirty="0" err="1" smtClean="0"/>
              <a:t>sai</a:t>
            </a:r>
            <a:r>
              <a:rPr lang="en-US" sz="2100" dirty="0" smtClean="0"/>
              <a:t> </a:t>
            </a:r>
            <a:r>
              <a:rPr lang="en-US" sz="2100" dirty="0" err="1" smtClean="0"/>
              <a:t>hoặc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sai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, </a:t>
            </a:r>
            <a:r>
              <a:rPr lang="en-US" sz="2100" i="1" dirty="0" smtClean="0"/>
              <a:t>M</a:t>
            </a:r>
            <a:r>
              <a:rPr lang="en-US" sz="2100" dirty="0" smtClean="0"/>
              <a:t>, </a:t>
            </a:r>
            <a:r>
              <a:rPr lang="en-US" sz="2100" dirty="0" err="1" smtClean="0"/>
              <a:t>là</a:t>
            </a:r>
            <a:r>
              <a:rPr lang="en-US" sz="2100" dirty="0" smtClean="0"/>
              <a:t> 1- </a:t>
            </a:r>
            <a:r>
              <a:rPr lang="en-US" sz="2100" i="1" dirty="0" err="1" smtClean="0"/>
              <a:t>Acc</a:t>
            </a:r>
            <a:r>
              <a:rPr lang="en-US" sz="2100" dirty="0" smtClean="0"/>
              <a:t>(</a:t>
            </a:r>
            <a:r>
              <a:rPr lang="en-US" sz="2100" i="1" dirty="0" smtClean="0"/>
              <a:t>M</a:t>
            </a:r>
            <a:r>
              <a:rPr lang="en-US" sz="2100" dirty="0" smtClean="0"/>
              <a:t>),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i="1" dirty="0" err="1" smtClean="0"/>
              <a:t>Acc</a:t>
            </a:r>
            <a:r>
              <a:rPr lang="en-US" sz="2100" dirty="0" smtClean="0"/>
              <a:t>(</a:t>
            </a:r>
            <a:r>
              <a:rPr lang="en-US" sz="2100" i="1" dirty="0" smtClean="0"/>
              <a:t>M</a:t>
            </a:r>
            <a:r>
              <a:rPr lang="en-US" sz="2100" dirty="0" smtClean="0"/>
              <a:t>)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độ</a:t>
            </a:r>
            <a:r>
              <a:rPr lang="en-US" sz="2100" dirty="0" smtClean="0"/>
              <a:t> </a:t>
            </a:r>
            <a:r>
              <a:rPr lang="en-US" sz="2100" dirty="0" err="1" smtClean="0"/>
              <a:t>chính</a:t>
            </a:r>
            <a:r>
              <a:rPr lang="en-US" sz="2100" dirty="0" smtClean="0"/>
              <a:t> </a:t>
            </a:r>
            <a:r>
              <a:rPr lang="en-US" sz="2100" dirty="0" err="1" smtClean="0"/>
              <a:t>xác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i="1" dirty="0" smtClean="0"/>
              <a:t>M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i="1" dirty="0" smtClean="0"/>
              <a:t>Ma </a:t>
            </a:r>
            <a:r>
              <a:rPr lang="en-US" sz="2100" i="1" dirty="0" err="1" smtClean="0"/>
              <a:t>trận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đúng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sai</a:t>
            </a:r>
            <a:r>
              <a:rPr lang="en-US" sz="2100" i="1" dirty="0" smtClean="0"/>
              <a:t> </a:t>
            </a:r>
            <a:r>
              <a:rPr lang="en-US" sz="2100" dirty="0" smtClean="0"/>
              <a:t>(confusion matrix )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công</a:t>
            </a:r>
            <a:r>
              <a:rPr lang="en-US" sz="2100" dirty="0" smtClean="0"/>
              <a:t> </a:t>
            </a:r>
            <a:r>
              <a:rPr lang="en-US" sz="2100" dirty="0" err="1" smtClean="0"/>
              <a:t>cụ</a:t>
            </a:r>
            <a:r>
              <a:rPr lang="en-US" sz="2100" dirty="0" smtClean="0"/>
              <a:t> </a:t>
            </a:r>
            <a:r>
              <a:rPr lang="en-US" sz="2100" dirty="0" err="1" smtClean="0"/>
              <a:t>hữu</a:t>
            </a:r>
            <a:r>
              <a:rPr lang="en-US" sz="2100" dirty="0" smtClean="0"/>
              <a:t> </a:t>
            </a:r>
            <a:r>
              <a:rPr lang="en-US" sz="2100" dirty="0" err="1" smtClean="0"/>
              <a:t>ích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tích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làm</a:t>
            </a:r>
            <a:r>
              <a:rPr lang="en-US" sz="2100" dirty="0" smtClean="0"/>
              <a:t> </a:t>
            </a:r>
            <a:r>
              <a:rPr lang="en-US" sz="2100" dirty="0" err="1" smtClean="0"/>
              <a:t>việc</a:t>
            </a:r>
            <a:r>
              <a:rPr lang="en-US" sz="2100" dirty="0" smtClean="0"/>
              <a:t> </a:t>
            </a:r>
            <a:r>
              <a:rPr lang="en-US" sz="2100" dirty="0" err="1" smtClean="0"/>
              <a:t>tốt</a:t>
            </a:r>
            <a:r>
              <a:rPr lang="en-US" sz="2100" dirty="0" smtClean="0"/>
              <a:t> </a:t>
            </a:r>
            <a:r>
              <a:rPr lang="en-US" sz="2100" dirty="0" err="1" smtClean="0"/>
              <a:t>đến</a:t>
            </a:r>
            <a:r>
              <a:rPr lang="en-US" sz="2100" dirty="0" smtClean="0"/>
              <a:t> </a:t>
            </a:r>
            <a:r>
              <a:rPr lang="en-US" sz="2100" dirty="0" err="1" smtClean="0"/>
              <a:t>đâu</a:t>
            </a:r>
            <a:r>
              <a:rPr lang="en-US" sz="2100" dirty="0" smtClean="0"/>
              <a:t>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nhận</a:t>
            </a:r>
            <a:r>
              <a:rPr lang="en-US" sz="2100" dirty="0" smtClean="0"/>
              <a:t> </a:t>
            </a:r>
            <a:r>
              <a:rPr lang="en-US" sz="2100" dirty="0" err="1" smtClean="0"/>
              <a:t>dạng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khác</a:t>
            </a:r>
            <a:r>
              <a:rPr lang="en-US" sz="2100" dirty="0" smtClean="0"/>
              <a:t> </a:t>
            </a:r>
            <a:r>
              <a:rPr lang="en-US" sz="2100" dirty="0" err="1" smtClean="0"/>
              <a:t>nhau</a:t>
            </a:r>
            <a:r>
              <a:rPr lang="en-US" sz="2100" dirty="0" smtClean="0"/>
              <a:t>. Cho </a:t>
            </a:r>
            <a:r>
              <a:rPr lang="en-US" sz="2100" i="1" dirty="0" smtClean="0"/>
              <a:t>m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, ma </a:t>
            </a:r>
            <a:r>
              <a:rPr lang="en-US" sz="2100" dirty="0" err="1" smtClean="0"/>
              <a:t>trận</a:t>
            </a:r>
            <a:r>
              <a:rPr lang="en-US" sz="2100" dirty="0" smtClean="0"/>
              <a:t> </a:t>
            </a:r>
            <a:r>
              <a:rPr lang="en-US" sz="2100" dirty="0" err="1" smtClean="0"/>
              <a:t>đúng</a:t>
            </a:r>
            <a:r>
              <a:rPr lang="en-US" sz="2100" dirty="0" smtClean="0"/>
              <a:t> </a:t>
            </a:r>
            <a:r>
              <a:rPr lang="en-US" sz="2100" dirty="0" err="1" smtClean="0"/>
              <a:t>sai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ma </a:t>
            </a:r>
            <a:r>
              <a:rPr lang="en-US" sz="2100" dirty="0" err="1" smtClean="0"/>
              <a:t>trận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kích</a:t>
            </a:r>
            <a:r>
              <a:rPr lang="en-US" sz="2100" dirty="0" smtClean="0"/>
              <a:t> </a:t>
            </a:r>
            <a:r>
              <a:rPr lang="en-US" sz="2100" dirty="0" err="1" smtClean="0"/>
              <a:t>thước</a:t>
            </a:r>
            <a:r>
              <a:rPr lang="en-US" sz="2100" dirty="0" smtClean="0"/>
              <a:t> </a:t>
            </a:r>
            <a:r>
              <a:rPr lang="en-US" sz="2100" i="1" dirty="0" smtClean="0"/>
              <a:t>m</a:t>
            </a:r>
            <a:r>
              <a:rPr lang="en-US" sz="2100" dirty="0" smtClean="0"/>
              <a:t> </a:t>
            </a:r>
            <a:r>
              <a:rPr lang="en-US" sz="2100" dirty="0" smtClean="0">
                <a:sym typeface="Symbol"/>
              </a:rPr>
              <a:t></a:t>
            </a:r>
            <a:r>
              <a:rPr lang="en-US" sz="2100" dirty="0" smtClean="0"/>
              <a:t> </a:t>
            </a:r>
            <a:r>
              <a:rPr lang="en-US" sz="2100" i="1" dirty="0" smtClean="0"/>
              <a:t>m</a:t>
            </a:r>
            <a:r>
              <a:rPr lang="en-US" sz="21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phần</a:t>
            </a:r>
            <a:r>
              <a:rPr lang="en-US" sz="2100" dirty="0" smtClean="0"/>
              <a:t> </a:t>
            </a:r>
            <a:r>
              <a:rPr lang="en-US" sz="2100" dirty="0" err="1" smtClean="0"/>
              <a:t>tử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ma </a:t>
            </a:r>
            <a:r>
              <a:rPr lang="en-US" sz="2100" dirty="0" err="1" smtClean="0"/>
              <a:t>trận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CM</a:t>
            </a:r>
            <a:r>
              <a:rPr lang="en-US" sz="2100" i="1" baseline="-25000" dirty="0" err="1" smtClean="0"/>
              <a:t>ij</a:t>
            </a:r>
            <a:r>
              <a:rPr lang="en-US" sz="2100" dirty="0" smtClean="0"/>
              <a:t>  </a:t>
            </a:r>
            <a:r>
              <a:rPr lang="en-US" sz="2100" dirty="0" err="1" smtClean="0"/>
              <a:t>chỉ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i="1" dirty="0" smtClean="0"/>
              <a:t>i</a:t>
            </a:r>
            <a:r>
              <a:rPr lang="en-US" sz="2100" dirty="0" smtClean="0"/>
              <a:t>  </a:t>
            </a:r>
            <a:r>
              <a:rPr lang="en-US" sz="2100" dirty="0" err="1" smtClean="0"/>
              <a:t>mà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vào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i="1" dirty="0" smtClean="0"/>
              <a:t>j</a:t>
            </a:r>
            <a:r>
              <a:rPr lang="en-US" sz="21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đạt</a:t>
            </a:r>
            <a:r>
              <a:rPr lang="en-US" sz="2100" dirty="0" smtClean="0"/>
              <a:t> </a:t>
            </a:r>
            <a:r>
              <a:rPr lang="en-US" sz="2100" dirty="0" err="1" smtClean="0"/>
              <a:t>độ</a:t>
            </a:r>
            <a:r>
              <a:rPr lang="en-US" sz="2100" dirty="0" smtClean="0"/>
              <a:t> </a:t>
            </a:r>
            <a:r>
              <a:rPr lang="en-US" sz="2100" dirty="0" err="1" smtClean="0"/>
              <a:t>chính</a:t>
            </a:r>
            <a:r>
              <a:rPr lang="en-US" sz="2100" dirty="0" smtClean="0"/>
              <a:t> </a:t>
            </a:r>
            <a:r>
              <a:rPr lang="en-US" sz="2100" dirty="0" err="1" smtClean="0"/>
              <a:t>xác</a:t>
            </a:r>
            <a:r>
              <a:rPr lang="en-US" sz="2100" dirty="0" smtClean="0"/>
              <a:t> </a:t>
            </a:r>
            <a:r>
              <a:rPr lang="en-US" sz="2100" dirty="0" err="1" smtClean="0"/>
              <a:t>tốt</a:t>
            </a:r>
            <a:r>
              <a:rPr lang="en-US" sz="2100" dirty="0" smtClean="0"/>
              <a:t>, </a:t>
            </a:r>
            <a:r>
              <a:rPr lang="en-US" sz="2100" dirty="0" err="1" smtClean="0"/>
              <a:t>hầu</a:t>
            </a:r>
            <a:r>
              <a:rPr lang="en-US" sz="2100" dirty="0" smtClean="0"/>
              <a:t> </a:t>
            </a:r>
            <a:r>
              <a:rPr lang="en-US" sz="2100" dirty="0" err="1" smtClean="0"/>
              <a:t>hết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diễn</a:t>
            </a:r>
            <a:r>
              <a:rPr lang="en-US" sz="2100" dirty="0" smtClean="0"/>
              <a:t> </a:t>
            </a:r>
            <a:r>
              <a:rPr lang="en-US" sz="2100" dirty="0" err="1" smtClean="0"/>
              <a:t>tả</a:t>
            </a:r>
            <a:r>
              <a:rPr lang="en-US" sz="2100" dirty="0" smtClean="0"/>
              <a:t> </a:t>
            </a:r>
            <a:r>
              <a:rPr lang="en-US" sz="2100" dirty="0" err="1" smtClean="0"/>
              <a:t>trên</a:t>
            </a:r>
            <a:r>
              <a:rPr lang="en-US" sz="2100" dirty="0" smtClean="0"/>
              <a:t> </a:t>
            </a:r>
            <a:r>
              <a:rPr lang="en-US" sz="2100" dirty="0" err="1" smtClean="0"/>
              <a:t>đường</a:t>
            </a:r>
            <a:r>
              <a:rPr lang="en-US" sz="2100" dirty="0" smtClean="0"/>
              <a:t> </a:t>
            </a:r>
            <a:r>
              <a:rPr lang="en-US" sz="2100" dirty="0" err="1" smtClean="0"/>
              <a:t>chéo</a:t>
            </a:r>
            <a:r>
              <a:rPr lang="en-US" sz="2100" dirty="0" smtClean="0"/>
              <a:t> </a:t>
            </a:r>
            <a:r>
              <a:rPr lang="en-US" sz="2100" dirty="0" err="1" smtClean="0"/>
              <a:t>chính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ma </a:t>
            </a:r>
            <a:r>
              <a:rPr lang="en-US" sz="2100" dirty="0" err="1" smtClean="0"/>
              <a:t>trận</a:t>
            </a:r>
            <a:r>
              <a:rPr lang="en-US" sz="2100" dirty="0" smtClean="0"/>
              <a:t>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i="1" dirty="0" smtClean="0"/>
              <a:t>CM</a:t>
            </a:r>
            <a:r>
              <a:rPr lang="en-US" sz="2100" i="1" baseline="-25000" dirty="0" smtClean="0"/>
              <a:t>11</a:t>
            </a:r>
            <a:r>
              <a:rPr lang="en-US" sz="2100" dirty="0" smtClean="0"/>
              <a:t> </a:t>
            </a:r>
            <a:r>
              <a:rPr lang="en-US" sz="2100" dirty="0" err="1" smtClean="0"/>
              <a:t>đến</a:t>
            </a:r>
            <a:r>
              <a:rPr lang="en-US" sz="2100" dirty="0" smtClean="0"/>
              <a:t> </a:t>
            </a:r>
            <a:r>
              <a:rPr lang="en-US" sz="2100" i="1" dirty="0" err="1" smtClean="0"/>
              <a:t>CM</a:t>
            </a:r>
            <a:r>
              <a:rPr lang="en-US" sz="2100" i="1" baseline="-25000" dirty="0" err="1" smtClean="0"/>
              <a:t>mm</a:t>
            </a:r>
            <a:r>
              <a:rPr lang="en-US" sz="2100" dirty="0" smtClean="0"/>
              <a:t>,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phần</a:t>
            </a:r>
            <a:r>
              <a:rPr lang="en-US" sz="2100" dirty="0" smtClean="0"/>
              <a:t> </a:t>
            </a:r>
            <a:r>
              <a:rPr lang="en-US" sz="2100" dirty="0" err="1" smtClean="0"/>
              <a:t>tử</a:t>
            </a:r>
            <a:r>
              <a:rPr lang="en-US" sz="2100" dirty="0" smtClean="0"/>
              <a:t> </a:t>
            </a:r>
            <a:r>
              <a:rPr lang="en-US" sz="2100" dirty="0" err="1" smtClean="0"/>
              <a:t>còn</a:t>
            </a:r>
            <a:r>
              <a:rPr lang="en-US" sz="2100" dirty="0" smtClean="0"/>
              <a:t> </a:t>
            </a:r>
            <a:r>
              <a:rPr lang="en-US" sz="2100" dirty="0" err="1" smtClean="0"/>
              <a:t>lại</a:t>
            </a:r>
            <a:r>
              <a:rPr lang="en-US" sz="2100" dirty="0" smtClean="0"/>
              <a:t> </a:t>
            </a:r>
            <a:r>
              <a:rPr lang="en-US" sz="2100" dirty="0" err="1" smtClean="0"/>
              <a:t>trên</a:t>
            </a:r>
            <a:r>
              <a:rPr lang="en-US" sz="2100" dirty="0" smtClean="0"/>
              <a:t> ma </a:t>
            </a:r>
            <a:r>
              <a:rPr lang="en-US" sz="2100" dirty="0" err="1" smtClean="0"/>
              <a:t>trận</a:t>
            </a:r>
            <a:r>
              <a:rPr lang="en-US" sz="2100" dirty="0" smtClean="0"/>
              <a:t> </a:t>
            </a:r>
            <a:r>
              <a:rPr lang="en-US" sz="2100" dirty="0" err="1" smtClean="0"/>
              <a:t>thì</a:t>
            </a:r>
            <a:r>
              <a:rPr lang="en-US" sz="2100" dirty="0" smtClean="0"/>
              <a:t> </a:t>
            </a:r>
            <a:r>
              <a:rPr lang="en-US" sz="2100" dirty="0" err="1" smtClean="0"/>
              <a:t>gần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32592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B8C60-6679-4864-A682-4955B848826E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05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                             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                                 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                C</a:t>
            </a:r>
            <a:r>
              <a:rPr lang="en-US" sz="2000" baseline="-25000" dirty="0" smtClean="0"/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aseline="-25000" dirty="0" smtClean="0"/>
              <a:t>                                         --------------------------------------------------------------------------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thật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 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| true positives      false negatives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               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| false positives     true negatives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35429" y="2411536"/>
            <a:ext cx="83820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: </a:t>
            </a:r>
            <a:r>
              <a:rPr lang="en-US" sz="2200" i="1" dirty="0" err="1" smtClean="0"/>
              <a:t>độ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nhạy</a:t>
            </a:r>
            <a:r>
              <a:rPr lang="en-US" sz="2200" i="1" dirty="0" smtClean="0"/>
              <a:t> </a:t>
            </a:r>
            <a:r>
              <a:rPr lang="en-US" sz="2200" dirty="0" smtClean="0"/>
              <a:t>(sensitivity )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err="1" smtClean="0"/>
              <a:t>độ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chuyên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biệt</a:t>
            </a:r>
            <a:r>
              <a:rPr lang="en-US" sz="2200" i="1" dirty="0" smtClean="0"/>
              <a:t> </a:t>
            </a:r>
            <a:r>
              <a:rPr lang="en-US" sz="2200" dirty="0" smtClean="0"/>
              <a:t>(specificity )  </a:t>
            </a:r>
            <a:endParaRPr lang="en-US" sz="2200" dirty="0"/>
          </a:p>
          <a:p>
            <a:pPr eaLnBrk="1" hangingPunct="1">
              <a:spcBef>
                <a:spcPct val="50000"/>
              </a:spcBef>
            </a:pPr>
            <a:r>
              <a:rPr lang="en-US" sz="2200" b="1" i="1" dirty="0" err="1" smtClean="0"/>
              <a:t>Độ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nhạy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dương</a:t>
            </a:r>
            <a:r>
              <a:rPr lang="en-US" sz="2200" dirty="0" smtClean="0"/>
              <a:t> </a:t>
            </a:r>
            <a:r>
              <a:rPr lang="en-US" sz="2200" dirty="0" err="1" smtClean="0"/>
              <a:t>đúng</a:t>
            </a:r>
            <a:r>
              <a:rPr lang="en-US" sz="2200" dirty="0" smtClean="0"/>
              <a:t> (true positive), </a:t>
            </a:r>
            <a:r>
              <a:rPr lang="en-US" sz="2200" dirty="0" err="1" smtClean="0"/>
              <a:t>tức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tỉ</a:t>
            </a:r>
            <a:r>
              <a:rPr lang="en-US" sz="2200" dirty="0" smtClean="0"/>
              <a:t> </a:t>
            </a:r>
            <a:r>
              <a:rPr lang="en-US" sz="2200" dirty="0" err="1" smtClean="0"/>
              <a:t>lệ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dương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đúng</a:t>
            </a:r>
            <a:r>
              <a:rPr lang="en-US" sz="2200" dirty="0" smtClean="0"/>
              <a:t>.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chuyên</a:t>
            </a:r>
            <a:r>
              <a:rPr lang="en-US" sz="2200" dirty="0" smtClean="0"/>
              <a:t> </a:t>
            </a:r>
            <a:r>
              <a:rPr lang="en-US" sz="2200" dirty="0" err="1" smtClean="0"/>
              <a:t>biệt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tỉ</a:t>
            </a:r>
            <a:r>
              <a:rPr lang="en-US" sz="2200" dirty="0" smtClean="0"/>
              <a:t> </a:t>
            </a:r>
            <a:r>
              <a:rPr lang="en-US" sz="2200" dirty="0" err="1" smtClean="0"/>
              <a:t>lệ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âm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đúng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0422" name="Object 5"/>
          <p:cNvGraphicFramePr>
            <a:graphicFrameLocks noChangeAspect="1"/>
          </p:cNvGraphicFramePr>
          <p:nvPr/>
        </p:nvGraphicFramePr>
        <p:xfrm>
          <a:off x="1143000" y="4305300"/>
          <a:ext cx="2362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3" imgW="1244600" imgH="419100" progId="Equation.3">
                  <p:embed/>
                </p:oleObj>
              </mc:Choice>
              <mc:Fallback>
                <p:oleObj name="Equation" r:id="rId3" imgW="124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05300"/>
                        <a:ext cx="23622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0424" name="Object 7"/>
          <p:cNvGraphicFramePr>
            <a:graphicFrameLocks noChangeAspect="1"/>
          </p:cNvGraphicFramePr>
          <p:nvPr/>
        </p:nvGraphicFramePr>
        <p:xfrm>
          <a:off x="4648200" y="4381500"/>
          <a:ext cx="2209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5" imgW="1244600" imgH="419100" progId="Equation.3">
                  <p:embed/>
                </p:oleObj>
              </mc:Choice>
              <mc:Fallback>
                <p:oleObj name="Equation" r:id="rId5" imgW="124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81500"/>
                        <a:ext cx="22098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09600" y="5130800"/>
            <a:ext cx="7924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err="1"/>
              <a:t>v</a:t>
            </a:r>
            <a:r>
              <a:rPr lang="en-US" sz="2200" dirty="0" err="1" smtClean="0"/>
              <a:t>ới</a:t>
            </a:r>
            <a:r>
              <a:rPr lang="en-US" sz="2200" dirty="0" smtClean="0"/>
              <a:t> </a:t>
            </a:r>
            <a:r>
              <a:rPr lang="en-US" sz="2200" i="1" dirty="0" err="1"/>
              <a:t>t_pos</a:t>
            </a:r>
            <a:r>
              <a:rPr lang="en-US" sz="2200" dirty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dương</a:t>
            </a:r>
            <a:r>
              <a:rPr lang="en-US" sz="2200" dirty="0" smtClean="0"/>
              <a:t> </a:t>
            </a:r>
            <a:r>
              <a:rPr lang="en-US" sz="2200" dirty="0" err="1" smtClean="0"/>
              <a:t>đúng</a:t>
            </a:r>
            <a:r>
              <a:rPr lang="en-US" sz="2200" dirty="0" smtClean="0"/>
              <a:t> (true positive), </a:t>
            </a:r>
            <a:r>
              <a:rPr lang="en-US" sz="2200" i="1" dirty="0" err="1"/>
              <a:t>pos</a:t>
            </a:r>
            <a:r>
              <a:rPr lang="en-US" sz="2200" dirty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dương</a:t>
            </a:r>
            <a:r>
              <a:rPr lang="en-US" sz="2200" dirty="0" smtClean="0"/>
              <a:t>, </a:t>
            </a:r>
            <a:r>
              <a:rPr lang="en-US" sz="2200" i="1" dirty="0" err="1"/>
              <a:t>t_neg</a:t>
            </a:r>
            <a:r>
              <a:rPr lang="en-US" sz="2200" dirty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âm</a:t>
            </a:r>
            <a:r>
              <a:rPr lang="en-US" sz="2200" dirty="0" smtClean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(true </a:t>
            </a:r>
            <a:r>
              <a:rPr lang="en-US" sz="2200" dirty="0" smtClean="0"/>
              <a:t>negative)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err="1"/>
              <a:t>neg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 smtClean="0"/>
              <a:t>âm</a:t>
            </a:r>
            <a:r>
              <a:rPr lang="en-US" sz="2200" dirty="0" smtClean="0"/>
              <a:t>. </a:t>
            </a:r>
            <a:endParaRPr lang="en-US" sz="2200" dirty="0"/>
          </a:p>
        </p:txBody>
      </p:sp>
      <p:sp>
        <p:nvSpPr>
          <p:cNvPr id="6042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E405F-5EC3-4AEA-BFF4-FB941F5C273D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09372"/>
            <a:ext cx="8229600" cy="78105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đo</a:t>
            </a:r>
            <a:r>
              <a:rPr lang="en-US" b="1" dirty="0" smtClean="0"/>
              <a:t> </a:t>
            </a:r>
            <a:r>
              <a:rPr lang="en-US" sz="2400" b="1" i="1" dirty="0" smtClean="0"/>
              <a:t>Accuracy</a:t>
            </a:r>
            <a:r>
              <a:rPr lang="en-US" sz="2400" dirty="0" smtClean="0"/>
              <a:t> 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nhạy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chuyên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.</a:t>
            </a:r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type="title"/>
          </p:nvPr>
        </p:nvGraphicFramePr>
        <p:xfrm>
          <a:off x="2451100" y="1425575"/>
          <a:ext cx="3886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3" imgW="1816100" imgH="419100" progId="Equation.3">
                  <p:embed/>
                </p:oleObj>
              </mc:Choice>
              <mc:Fallback>
                <p:oleObj name="Equation" r:id="rId3" imgW="1816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425575"/>
                        <a:ext cx="3886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822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b="1" i="1" dirty="0"/>
              <a:t>precision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7" name="Object 6"/>
          <p:cNvGraphicFramePr>
            <a:graphicFrameLocks noChangeAspect="1"/>
          </p:cNvGraphicFramePr>
          <p:nvPr/>
        </p:nvGraphicFramePr>
        <p:xfrm>
          <a:off x="762000" y="3124200"/>
          <a:ext cx="70104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5" imgW="3632200" imgH="419100" progId="Equation.3">
                  <p:embed/>
                </p:oleObj>
              </mc:Choice>
              <mc:Fallback>
                <p:oleObj name="Equation" r:id="rId5" imgW="3632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70104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9" name="Object 8"/>
          <p:cNvGraphicFramePr>
            <a:graphicFrameLocks noChangeAspect="1"/>
          </p:cNvGraphicFramePr>
          <p:nvPr/>
        </p:nvGraphicFramePr>
        <p:xfrm>
          <a:off x="2057400" y="4343400"/>
          <a:ext cx="2362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7" imgW="1130300" imgH="419100" progId="Equation.3">
                  <p:embed/>
                </p:oleObj>
              </mc:Choice>
              <mc:Fallback>
                <p:oleObj name="Equation" r:id="rId7" imgW="1130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362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9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Cho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ma </a:t>
            </a:r>
            <a:r>
              <a:rPr lang="en-US" sz="2200" dirty="0" err="1" smtClean="0"/>
              <a:t>trận</a:t>
            </a:r>
            <a:r>
              <a:rPr lang="en-US" sz="2200" dirty="0" smtClean="0"/>
              <a:t> </a:t>
            </a:r>
            <a:r>
              <a:rPr lang="en-US" sz="2200" dirty="0" err="1" smtClean="0"/>
              <a:t>đúng</a:t>
            </a:r>
            <a:r>
              <a:rPr lang="en-US" sz="2200" dirty="0" smtClean="0"/>
              <a:t> </a:t>
            </a:r>
            <a:r>
              <a:rPr lang="en-US" sz="2200" dirty="0" err="1" smtClean="0"/>
              <a:t>sai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: 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                         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                               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                 C</a:t>
            </a:r>
            <a:r>
              <a:rPr lang="en-US" sz="2200" baseline="-25000" dirty="0" smtClean="0"/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aseline="-25000" dirty="0" smtClean="0"/>
              <a:t>                                 --------------------------------------------------------------------------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thật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  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 |       4                   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                  C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 |       2                    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Sensitivity = 4/5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Specificity = 4/6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Precision = 4/(4+2) = 4/6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Accuracy = (4+4)/(5+6) = 8/11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CBA0F-3814-48A4-8477-7BF0FDF0D61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671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223BE-99BC-43FE-934B-855DBCB281D1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rgbClr val="FF0000"/>
                </a:solidFill>
              </a:rPr>
              <a:t>Đánh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giá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hiệu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quả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của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một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bộ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phân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lớp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đánh</a:t>
            </a:r>
            <a:r>
              <a:rPr lang="en-US" sz="2100" dirty="0" smtClean="0"/>
              <a:t> </a:t>
            </a:r>
            <a:r>
              <a:rPr lang="en-US" sz="2100" dirty="0" err="1" smtClean="0"/>
              <a:t>giá</a:t>
            </a:r>
            <a:r>
              <a:rPr lang="en-US" sz="2100" dirty="0" smtClean="0"/>
              <a:t> </a:t>
            </a:r>
            <a:r>
              <a:rPr lang="en-US" sz="2100" dirty="0" err="1" smtClean="0"/>
              <a:t>hiệu</a:t>
            </a:r>
            <a:r>
              <a:rPr lang="en-US" sz="2100" dirty="0" smtClean="0"/>
              <a:t> </a:t>
            </a:r>
            <a:r>
              <a:rPr lang="en-US" sz="2100" dirty="0" err="1" smtClean="0"/>
              <a:t>quả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môt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, ta </a:t>
            </a:r>
            <a:r>
              <a:rPr lang="en-US" sz="2100" dirty="0" err="1" smtClean="0"/>
              <a:t>phải</a:t>
            </a:r>
            <a:r>
              <a:rPr lang="en-US" sz="2100" dirty="0" smtClean="0"/>
              <a:t> </a:t>
            </a:r>
            <a:r>
              <a:rPr lang="en-US" sz="2100" dirty="0" err="1" smtClean="0"/>
              <a:t>thực</a:t>
            </a:r>
            <a:r>
              <a:rPr lang="en-US" sz="2100" dirty="0" smtClean="0"/>
              <a:t> </a:t>
            </a:r>
            <a:r>
              <a:rPr lang="en-US" sz="2100" dirty="0" err="1" smtClean="0"/>
              <a:t>hiện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lần</a:t>
            </a:r>
            <a:r>
              <a:rPr lang="en-US" sz="2100" dirty="0" smtClean="0"/>
              <a:t> </a:t>
            </a:r>
            <a:r>
              <a:rPr lang="en-US" sz="2100" dirty="0" err="1" smtClean="0"/>
              <a:t>thực</a:t>
            </a:r>
            <a:r>
              <a:rPr lang="en-US" sz="2100" dirty="0" smtClean="0"/>
              <a:t> </a:t>
            </a:r>
            <a:r>
              <a:rPr lang="en-US" sz="2100" dirty="0" err="1" smtClean="0"/>
              <a:t>nghiệm</a:t>
            </a:r>
            <a:r>
              <a:rPr lang="en-US" sz="2100" dirty="0" smtClean="0"/>
              <a:t> </a:t>
            </a:r>
            <a:r>
              <a:rPr lang="en-US" sz="2100" dirty="0" err="1" smtClean="0"/>
              <a:t>trên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cho</a:t>
            </a:r>
            <a:r>
              <a:rPr lang="en-US" sz="2100" dirty="0" smtClean="0"/>
              <a:t>. </a:t>
            </a:r>
            <a:r>
              <a:rPr lang="en-US" sz="2100" dirty="0" err="1" smtClean="0"/>
              <a:t>Giả</a:t>
            </a:r>
            <a:r>
              <a:rPr lang="en-US" sz="2100" dirty="0" smtClean="0"/>
              <a:t> </a:t>
            </a:r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đại</a:t>
            </a:r>
            <a:r>
              <a:rPr lang="en-US" sz="2100" dirty="0" smtClean="0"/>
              <a:t> </a:t>
            </a:r>
            <a:r>
              <a:rPr lang="en-US" sz="2100" dirty="0" err="1" smtClean="0"/>
              <a:t>diện</a:t>
            </a:r>
            <a:r>
              <a:rPr lang="en-US" sz="2100" dirty="0" smtClean="0"/>
              <a:t> </a:t>
            </a:r>
            <a:r>
              <a:rPr lang="en-US" sz="2100" dirty="0" err="1" smtClean="0"/>
              <a:t>tốt</a:t>
            </a:r>
            <a:r>
              <a:rPr lang="en-US" sz="2100" dirty="0" smtClean="0"/>
              <a:t> </a:t>
            </a:r>
            <a:r>
              <a:rPr lang="en-US" sz="2100" dirty="0" err="1" smtClean="0"/>
              <a:t>cho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cho</a:t>
            </a:r>
            <a:r>
              <a:rPr lang="en-US" sz="21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 smtClean="0"/>
              <a:t>Thông</a:t>
            </a:r>
            <a:r>
              <a:rPr lang="en-US" sz="2100" dirty="0" smtClean="0"/>
              <a:t> </a:t>
            </a:r>
            <a:r>
              <a:rPr lang="en-US" sz="2100" dirty="0" err="1" smtClean="0"/>
              <a:t>thường</a:t>
            </a:r>
            <a:r>
              <a:rPr lang="en-US" sz="2100" dirty="0" smtClean="0"/>
              <a:t>,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chia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dirty="0" err="1" smtClean="0"/>
              <a:t>những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nhỏ</a:t>
            </a:r>
            <a:r>
              <a:rPr lang="en-US" sz="2100" dirty="0" smtClean="0"/>
              <a:t> </a:t>
            </a:r>
            <a:r>
              <a:rPr lang="en-US" sz="2100" dirty="0" err="1" smtClean="0"/>
              <a:t>hơn</a:t>
            </a:r>
            <a:r>
              <a:rPr lang="en-US" sz="2100" dirty="0" smtClean="0"/>
              <a:t>.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những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này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(training)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kia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(testing).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hai</a:t>
            </a:r>
            <a:r>
              <a:rPr lang="en-US" sz="2100" dirty="0" smtClean="0"/>
              <a:t> </a:t>
            </a:r>
            <a:r>
              <a:rPr lang="en-US" sz="2100" dirty="0" err="1" smtClean="0"/>
              <a:t>phương</a:t>
            </a:r>
            <a:r>
              <a:rPr lang="en-US" sz="2100" dirty="0" smtClean="0"/>
              <a:t> </a:t>
            </a:r>
            <a:r>
              <a:rPr lang="en-US" sz="2100" dirty="0" err="1" smtClean="0"/>
              <a:t>pháp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dirty="0" err="1" smtClean="0"/>
              <a:t>nghiệm</a:t>
            </a:r>
            <a:r>
              <a:rPr lang="en-US" sz="2100" dirty="0" smtClean="0"/>
              <a:t> </a:t>
            </a:r>
            <a:r>
              <a:rPr lang="en-US" sz="2100" dirty="0" err="1" smtClean="0"/>
              <a:t>khác</a:t>
            </a:r>
            <a:r>
              <a:rPr lang="en-US" sz="2100" dirty="0" smtClean="0"/>
              <a:t> </a:t>
            </a:r>
            <a:r>
              <a:rPr lang="en-US" sz="2100" dirty="0" err="1" smtClean="0"/>
              <a:t>nhau</a:t>
            </a:r>
            <a:r>
              <a:rPr lang="en-US" sz="2100" dirty="0" smtClean="0"/>
              <a:t> </a:t>
            </a:r>
            <a:r>
              <a:rPr lang="en-US" sz="2100" dirty="0" err="1" smtClean="0"/>
              <a:t>như</a:t>
            </a:r>
            <a:r>
              <a:rPr lang="en-US" sz="2100" dirty="0" smtClean="0"/>
              <a:t> </a:t>
            </a:r>
            <a:r>
              <a:rPr lang="en-US" sz="2100" dirty="0" err="1" smtClean="0"/>
              <a:t>sau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err="1" smtClean="0"/>
              <a:t>Phương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pháp</a:t>
            </a:r>
            <a:r>
              <a:rPr lang="en-US" sz="2000" b="1" dirty="0" smtClean="0"/>
              <a:t> chia </a:t>
            </a:r>
            <a:r>
              <a:rPr lang="en-US" sz="2000" b="1" dirty="0" err="1" smtClean="0"/>
              <a:t>phần</a:t>
            </a:r>
            <a:r>
              <a:rPr lang="en-US" sz="2000" b="1" dirty="0" smtClean="0"/>
              <a:t> (Holdout method)</a:t>
            </a:r>
            <a:r>
              <a:rPr lang="en-US" sz="2000" dirty="0" smtClean="0"/>
              <a:t>: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huấn</a:t>
            </a:r>
            <a:r>
              <a:rPr lang="en-US" sz="2000" dirty="0" smtClean="0"/>
              <a:t> </a:t>
            </a:r>
            <a:r>
              <a:rPr lang="en-US" sz="2000" dirty="0" err="1" smtClean="0"/>
              <a:t>luyện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chia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con.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ba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huấn</a:t>
            </a:r>
            <a:r>
              <a:rPr lang="en-US" sz="2000" dirty="0" smtClean="0"/>
              <a:t> </a:t>
            </a:r>
            <a:r>
              <a:rPr lang="en-US" sz="2000" dirty="0" err="1" smtClean="0"/>
              <a:t>luyện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ba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thử</a:t>
            </a:r>
            <a:r>
              <a:rPr lang="en-US" sz="2000" dirty="0" smtClean="0"/>
              <a:t>.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huấn</a:t>
            </a:r>
            <a:r>
              <a:rPr lang="en-US" sz="2000" dirty="0" smtClean="0"/>
              <a:t> </a:t>
            </a:r>
            <a:r>
              <a:rPr lang="en-US" sz="2000" dirty="0" err="1" smtClean="0"/>
              <a:t>luyện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chia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con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: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nửa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 smtClean="0"/>
              <a:t>nửa</a:t>
            </a:r>
            <a:r>
              <a:rPr lang="en-US" sz="2000" dirty="0" smtClean="0"/>
              <a:t> </a:t>
            </a:r>
            <a:r>
              <a:rPr lang="en-US" sz="2000" dirty="0" err="1"/>
              <a:t>kia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 smtClean="0"/>
              <a:t>thử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err="1" smtClean="0"/>
              <a:t>Phương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pháp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lấy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mẫu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ngẫu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nhiên</a:t>
            </a:r>
            <a:r>
              <a:rPr lang="en-US" sz="2000" b="1" dirty="0" smtClean="0"/>
              <a:t> (Random sub-sampling).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,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chia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huấn</a:t>
            </a:r>
            <a:r>
              <a:rPr lang="en-US" sz="2000" dirty="0" smtClean="0"/>
              <a:t> </a:t>
            </a:r>
            <a:r>
              <a:rPr lang="en-US" sz="2000" dirty="0" err="1" smtClean="0"/>
              <a:t>luyện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thử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C3011-7321-469C-B05D-BE1C23264499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Random subsampling</a:t>
            </a:r>
          </a:p>
        </p:txBody>
      </p:sp>
      <p:pic>
        <p:nvPicPr>
          <p:cNvPr id="64516" name="Picture 4" descr="Random_samp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0772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57200" y="4419600"/>
            <a:ext cx="8153400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/>
              <a:t>  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i="1" dirty="0"/>
              <a:t>k</a:t>
            </a:r>
            <a:r>
              <a:rPr lang="en-US" sz="2000" dirty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,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graphicFrame>
        <p:nvGraphicFramePr>
          <p:cNvPr id="64518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025020"/>
              </p:ext>
            </p:extLst>
          </p:nvPr>
        </p:nvGraphicFramePr>
        <p:xfrm>
          <a:off x="3086100" y="5426131"/>
          <a:ext cx="2819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4" imgW="1244600" imgH="431800" progId="Equation.3">
                  <p:embed/>
                </p:oleObj>
              </mc:Choice>
              <mc:Fallback>
                <p:oleObj name="Equation" r:id="rId4" imgW="124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426131"/>
                        <a:ext cx="2819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11"/>
          <p:cNvSpPr txBox="1">
            <a:spLocks noChangeArrowheads="1"/>
          </p:cNvSpPr>
          <p:nvPr/>
        </p:nvSpPr>
        <p:spPr bwMode="auto">
          <a:xfrm>
            <a:off x="1905000" y="3746081"/>
            <a:ext cx="525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 smtClean="0"/>
              <a:t>Hình</a:t>
            </a:r>
            <a:r>
              <a:rPr lang="en-US" dirty="0" smtClean="0"/>
              <a:t> 4.2.8 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D594-C2D8-4272-B9CB-191071106308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3810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Kiểm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định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chéo</a:t>
            </a:r>
            <a:r>
              <a:rPr lang="en-US" sz="3200" dirty="0" smtClean="0">
                <a:solidFill>
                  <a:srgbClr val="FF0000"/>
                </a:solidFill>
              </a:rPr>
              <a:t> (cross-validation)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820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kiểm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chéo</a:t>
            </a:r>
            <a:r>
              <a:rPr lang="en-US" sz="2100" dirty="0" smtClean="0"/>
              <a:t>, </a:t>
            </a: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 </a:t>
            </a:r>
            <a:r>
              <a:rPr lang="en-US" sz="2100" dirty="0" err="1" smtClean="0"/>
              <a:t>cùng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lần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chỉ</a:t>
            </a:r>
            <a:r>
              <a:rPr lang="en-US" sz="2100" dirty="0" smtClean="0"/>
              <a:t> </a:t>
            </a:r>
            <a:r>
              <a:rPr lang="en-US" sz="2100" dirty="0" err="1" smtClean="0"/>
              <a:t>đúng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lần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.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thí</a:t>
            </a:r>
            <a:r>
              <a:rPr lang="en-US" sz="2100" dirty="0" smtClean="0"/>
              <a:t> </a:t>
            </a:r>
            <a:r>
              <a:rPr lang="en-US" sz="2100" dirty="0" err="1" smtClean="0"/>
              <a:t>dụ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kiểm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chéo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i="1" dirty="0" err="1" smtClean="0"/>
              <a:t>kiểm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định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chéo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hai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phần</a:t>
            </a:r>
            <a:r>
              <a:rPr lang="en-US" sz="2100" i="1" dirty="0" smtClean="0"/>
              <a:t> </a:t>
            </a:r>
            <a:r>
              <a:rPr lang="en-US" sz="2100" dirty="0" smtClean="0"/>
              <a:t>(two-fold cross validation).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đó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chia </a:t>
            </a:r>
            <a:r>
              <a:rPr lang="en-US" sz="2100" dirty="0" err="1" smtClean="0"/>
              <a:t>làm</a:t>
            </a:r>
            <a:r>
              <a:rPr lang="en-US" sz="2100" dirty="0" smtClean="0"/>
              <a:t> </a:t>
            </a:r>
            <a:r>
              <a:rPr lang="en-US" sz="2100" dirty="0" err="1" smtClean="0"/>
              <a:t>hai</a:t>
            </a:r>
            <a:r>
              <a:rPr lang="en-US" sz="2100" dirty="0" smtClean="0"/>
              <a:t> </a:t>
            </a:r>
            <a:r>
              <a:rPr lang="en-US" sz="2100" dirty="0" err="1" smtClean="0"/>
              <a:t>phần</a:t>
            </a:r>
            <a:r>
              <a:rPr lang="en-US" sz="2100" dirty="0" smtClean="0"/>
              <a:t> </a:t>
            </a:r>
            <a:r>
              <a:rPr lang="en-US" sz="2100" dirty="0" err="1" smtClean="0"/>
              <a:t>bằng</a:t>
            </a:r>
            <a:r>
              <a:rPr lang="en-US" sz="2100" dirty="0" smtClean="0"/>
              <a:t> </a:t>
            </a:r>
            <a:r>
              <a:rPr lang="en-US" sz="2100" dirty="0" err="1" smtClean="0"/>
              <a:t>nhau</a:t>
            </a:r>
            <a:r>
              <a:rPr lang="en-US" sz="2100" dirty="0" smtClean="0"/>
              <a:t>. </a:t>
            </a:r>
            <a:r>
              <a:rPr lang="en-US" sz="2100" dirty="0" err="1" smtClean="0"/>
              <a:t>Trước</a:t>
            </a:r>
            <a:r>
              <a:rPr lang="en-US" sz="2100" dirty="0" smtClean="0"/>
              <a:t> </a:t>
            </a:r>
            <a:r>
              <a:rPr lang="en-US" sz="2100" dirty="0" err="1" smtClean="0"/>
              <a:t>tiên</a:t>
            </a:r>
            <a:r>
              <a:rPr lang="en-US" sz="2100" dirty="0" smtClean="0"/>
              <a:t>,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còn</a:t>
            </a:r>
            <a:r>
              <a:rPr lang="en-US" sz="2100" dirty="0" smtClean="0"/>
              <a:t> </a:t>
            </a:r>
            <a:r>
              <a:rPr lang="en-US" sz="2100" dirty="0" err="1" smtClean="0"/>
              <a:t>lại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 </a:t>
            </a:r>
            <a:r>
              <a:rPr lang="en-US" sz="2100" dirty="0" err="1" smtClean="0"/>
              <a:t>làm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. </a:t>
            </a:r>
            <a:r>
              <a:rPr lang="en-US" sz="2100" dirty="0" err="1" smtClean="0"/>
              <a:t>Sau</a:t>
            </a:r>
            <a:r>
              <a:rPr lang="en-US" sz="2100" dirty="0" smtClean="0"/>
              <a:t> </a:t>
            </a:r>
            <a:r>
              <a:rPr lang="en-US" sz="2100" dirty="0" err="1" smtClean="0"/>
              <a:t>đó</a:t>
            </a:r>
            <a:r>
              <a:rPr lang="en-US" sz="2100" dirty="0" smtClean="0"/>
              <a:t> </a:t>
            </a:r>
            <a:r>
              <a:rPr lang="en-US" sz="2100" dirty="0" err="1" smtClean="0"/>
              <a:t>vai</a:t>
            </a:r>
            <a:r>
              <a:rPr lang="en-US" sz="2100" dirty="0" smtClean="0"/>
              <a:t> </a:t>
            </a:r>
            <a:r>
              <a:rPr lang="en-US" sz="2100" dirty="0" err="1" smtClean="0"/>
              <a:t>trò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hai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tráo</a:t>
            </a:r>
            <a:r>
              <a:rPr lang="en-US" sz="2100" dirty="0" smtClean="0"/>
              <a:t> </a:t>
            </a:r>
            <a:r>
              <a:rPr lang="en-US" sz="2100" dirty="0" err="1" smtClean="0"/>
              <a:t>đổi</a:t>
            </a:r>
            <a:r>
              <a:rPr lang="en-US" sz="2100" dirty="0" smtClean="0"/>
              <a:t>: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đã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trở</a:t>
            </a:r>
            <a:r>
              <a:rPr lang="en-US" sz="2100" dirty="0" smtClean="0"/>
              <a:t>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ngược</a:t>
            </a:r>
            <a:r>
              <a:rPr lang="en-US" sz="2100" dirty="0" smtClean="0"/>
              <a:t> </a:t>
            </a:r>
            <a:r>
              <a:rPr lang="en-US" sz="2100" dirty="0" err="1" smtClean="0"/>
              <a:t>lại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i="1" dirty="0" err="1"/>
              <a:t>kiểm</a:t>
            </a:r>
            <a:r>
              <a:rPr lang="en-US" sz="2100" i="1" dirty="0"/>
              <a:t> </a:t>
            </a:r>
            <a:r>
              <a:rPr lang="en-US" sz="2100" i="1" dirty="0" err="1"/>
              <a:t>định</a:t>
            </a:r>
            <a:r>
              <a:rPr lang="en-US" sz="2100" i="1" dirty="0"/>
              <a:t> </a:t>
            </a:r>
            <a:r>
              <a:rPr lang="en-US" sz="2100" i="1" dirty="0" err="1"/>
              <a:t>chéo</a:t>
            </a:r>
            <a:r>
              <a:rPr lang="en-US" sz="2100" i="1" dirty="0"/>
              <a:t> </a:t>
            </a:r>
            <a:r>
              <a:rPr lang="en-US" sz="2100" i="1" dirty="0" smtClean="0"/>
              <a:t>k-</a:t>
            </a:r>
            <a:r>
              <a:rPr lang="en-US" sz="2100" i="1" dirty="0" err="1" smtClean="0"/>
              <a:t>phần</a:t>
            </a:r>
            <a:r>
              <a:rPr lang="en-US" sz="2100" i="1" dirty="0" smtClean="0"/>
              <a:t> </a:t>
            </a:r>
            <a:r>
              <a:rPr lang="en-US" sz="2100" dirty="0" smtClean="0"/>
              <a:t>(k-fold cross-validation),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chia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i="1" dirty="0" smtClean="0"/>
              <a:t>k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bằng</a:t>
            </a:r>
            <a:r>
              <a:rPr lang="en-US" sz="2100" dirty="0" smtClean="0"/>
              <a:t> </a:t>
            </a:r>
            <a:r>
              <a:rPr lang="en-US" sz="2100" dirty="0" err="1" smtClean="0"/>
              <a:t>nhau</a:t>
            </a:r>
            <a:r>
              <a:rPr lang="en-US" sz="2100" dirty="0" smtClean="0"/>
              <a:t>. </a:t>
            </a: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lượt</a:t>
            </a:r>
            <a:r>
              <a:rPr lang="en-US" sz="2100" dirty="0" smtClean="0"/>
              <a:t> </a:t>
            </a:r>
            <a:r>
              <a:rPr lang="en-US" sz="2100" dirty="0" err="1" smtClean="0"/>
              <a:t>chạy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,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chọn</a:t>
            </a:r>
            <a:r>
              <a:rPr lang="en-US" sz="2100" dirty="0" smtClean="0"/>
              <a:t> </a:t>
            </a:r>
            <a:r>
              <a:rPr lang="en-US" sz="2100" dirty="0" err="1" smtClean="0"/>
              <a:t>làm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những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còn</a:t>
            </a:r>
            <a:r>
              <a:rPr lang="en-US" sz="2100" dirty="0" smtClean="0"/>
              <a:t> </a:t>
            </a:r>
            <a:r>
              <a:rPr lang="en-US" sz="2100" dirty="0" err="1" smtClean="0"/>
              <a:t>lại</a:t>
            </a:r>
            <a:r>
              <a:rPr lang="en-US" sz="2100" dirty="0" smtClean="0"/>
              <a:t> </a:t>
            </a:r>
            <a:r>
              <a:rPr lang="en-US" sz="2100" dirty="0" err="1" smtClean="0"/>
              <a:t>làm</a:t>
            </a:r>
            <a:r>
              <a:rPr lang="en-US" sz="2100" dirty="0" smtClean="0"/>
              <a:t>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. </a:t>
            </a:r>
            <a:r>
              <a:rPr lang="en-US" sz="2100" dirty="0" err="1" smtClean="0"/>
              <a:t>Thủ</a:t>
            </a:r>
            <a:r>
              <a:rPr lang="en-US" sz="2100" dirty="0" smtClean="0"/>
              <a:t> </a:t>
            </a:r>
            <a:r>
              <a:rPr lang="en-US" sz="2100" dirty="0" err="1" smtClean="0"/>
              <a:t>tục</a:t>
            </a:r>
            <a:r>
              <a:rPr lang="en-US" sz="2100" dirty="0" smtClean="0"/>
              <a:t> </a:t>
            </a:r>
            <a:r>
              <a:rPr lang="en-US" sz="2100" dirty="0" err="1" smtClean="0"/>
              <a:t>này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thực</a:t>
            </a:r>
            <a:r>
              <a:rPr lang="en-US" sz="2100" dirty="0" smtClean="0"/>
              <a:t> </a:t>
            </a:r>
            <a:r>
              <a:rPr lang="en-US" sz="2100" dirty="0" err="1" smtClean="0"/>
              <a:t>thi</a:t>
            </a:r>
            <a:r>
              <a:rPr lang="en-US" sz="2100" dirty="0" smtClean="0"/>
              <a:t> </a:t>
            </a:r>
            <a:r>
              <a:rPr lang="en-US" sz="2100" i="1" dirty="0" smtClean="0"/>
              <a:t>k</a:t>
            </a:r>
            <a:r>
              <a:rPr lang="en-US" sz="2100" dirty="0" smtClean="0"/>
              <a:t> </a:t>
            </a:r>
            <a:r>
              <a:rPr lang="en-US" sz="2100" dirty="0" err="1" smtClean="0"/>
              <a:t>lần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cho</a:t>
            </a:r>
            <a:r>
              <a:rPr lang="en-US" sz="2100" dirty="0" smtClean="0"/>
              <a:t> </a:t>
            </a: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làm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lần</a:t>
            </a:r>
            <a:r>
              <a:rPr lang="en-US" sz="2100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k-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sz="2000" dirty="0" smtClean="0"/>
              <a:t> </a:t>
            </a:r>
            <a:r>
              <a:rPr lang="en-US" sz="2000" i="1" dirty="0" smtClean="0"/>
              <a:t>k</a:t>
            </a:r>
            <a:r>
              <a:rPr lang="en-US" sz="2000" dirty="0" smtClean="0"/>
              <a:t> = </a:t>
            </a:r>
            <a:r>
              <a:rPr lang="en-US" sz="2000" i="1" dirty="0" smtClean="0"/>
              <a:t>n</a:t>
            </a:r>
            <a:r>
              <a:rPr lang="en-US" sz="2000" dirty="0" smtClean="0"/>
              <a:t>,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b="1" i="1" dirty="0" smtClean="0"/>
              <a:t>leave-one-out</a:t>
            </a:r>
            <a:r>
              <a:rPr lang="en-US" sz="2000" i="1" dirty="0" smtClean="0"/>
              <a:t> </a:t>
            </a:r>
            <a:r>
              <a:rPr lang="en-US" sz="2000" dirty="0" smtClean="0"/>
              <a:t>,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/>
              <a:t> times.</a:t>
            </a:r>
          </a:p>
        </p:txBody>
      </p:sp>
    </p:spTree>
    <p:extLst>
      <p:ext uri="{BB962C8B-B14F-4D97-AF65-F5344CB8AC3E}">
        <p14:creationId xmlns:p14="http://schemas.microsoft.com/office/powerpoint/2010/main" val="4629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BD815-FC02-4043-BC54-3D0B78D24A45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66564" name="Picture 4" descr="k_fold_cross_va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343"/>
            <a:ext cx="6096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638800" y="609600"/>
            <a:ext cx="3200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/>
              <a:t>a)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chéo</a:t>
            </a:r>
            <a:r>
              <a:rPr lang="en-US" sz="2200" dirty="0"/>
              <a:t> </a:t>
            </a:r>
            <a:r>
              <a:rPr lang="en-US" sz="2200" dirty="0" smtClean="0"/>
              <a:t>k-</a:t>
            </a:r>
            <a:r>
              <a:rPr lang="en-US" sz="2200" dirty="0" err="1" smtClean="0"/>
              <a:t>phần</a:t>
            </a:r>
            <a:r>
              <a:rPr lang="en-US" sz="2200" dirty="0" smtClean="0"/>
              <a:t>,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i="1" dirty="0"/>
              <a:t>k</a:t>
            </a:r>
            <a:r>
              <a:rPr lang="en-US" sz="2200" dirty="0"/>
              <a:t> = 4</a:t>
            </a:r>
          </a:p>
        </p:txBody>
      </p:sp>
      <p:pic>
        <p:nvPicPr>
          <p:cNvPr id="66566" name="Picture 6" descr="leave_one_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66929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638800" y="3581400"/>
            <a:ext cx="3505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/>
              <a:t>b)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chéo</a:t>
            </a:r>
            <a:r>
              <a:rPr lang="en-US" sz="2200" dirty="0" smtClean="0"/>
              <a:t> Leave-one-out </a:t>
            </a:r>
            <a:endParaRPr lang="en-US" sz="2200" dirty="0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0" y="5916228"/>
            <a:ext cx="8077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 smtClean="0"/>
              <a:t>Hình</a:t>
            </a:r>
            <a:r>
              <a:rPr lang="en-US" sz="2000" b="1" dirty="0" smtClean="0"/>
              <a:t> 4.2.9</a:t>
            </a:r>
            <a:r>
              <a:rPr lang="en-US" sz="2000" dirty="0" smtClean="0"/>
              <a:t> 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chéo</a:t>
            </a:r>
            <a:r>
              <a:rPr lang="en-US" sz="2000" dirty="0" smtClean="0"/>
              <a:t> k-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chéo</a:t>
            </a:r>
            <a:r>
              <a:rPr lang="en-US" sz="2000" dirty="0" smtClean="0"/>
              <a:t> Leave-one-out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00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spc="25" dirty="0" err="1" smtClean="0">
                <a:solidFill>
                  <a:srgbClr val="000000"/>
                </a:solidFill>
              </a:rPr>
              <a:t>Chuẩn</a:t>
            </a:r>
            <a:r>
              <a:rPr lang="en-US" sz="3200" spc="25" dirty="0" smtClean="0">
                <a:solidFill>
                  <a:srgbClr val="000000"/>
                </a:solidFill>
              </a:rPr>
              <a:t> </a:t>
            </a:r>
            <a:r>
              <a:rPr lang="en-US" sz="3200" spc="15" dirty="0" err="1" smtClean="0">
                <a:solidFill>
                  <a:srgbClr val="000000"/>
                </a:solidFill>
              </a:rPr>
              <a:t>bị</a:t>
            </a:r>
            <a:r>
              <a:rPr lang="en-US" sz="3200" spc="15" dirty="0" smtClean="0">
                <a:solidFill>
                  <a:srgbClr val="000000"/>
                </a:solidFill>
              </a:rPr>
              <a:t> </a:t>
            </a:r>
            <a:r>
              <a:rPr lang="en-US" sz="3200" spc="20" dirty="0" err="1" smtClean="0">
                <a:solidFill>
                  <a:srgbClr val="000000"/>
                </a:solidFill>
              </a:rPr>
              <a:t>dữ</a:t>
            </a:r>
            <a:r>
              <a:rPr lang="en-US" sz="3200" spc="20" dirty="0" smtClean="0">
                <a:solidFill>
                  <a:srgbClr val="000000"/>
                </a:solidFill>
              </a:rPr>
              <a:t> </a:t>
            </a:r>
            <a:r>
              <a:rPr lang="en-US" sz="3200" spc="5" dirty="0" err="1" smtClean="0">
                <a:solidFill>
                  <a:srgbClr val="000000"/>
                </a:solidFill>
              </a:rPr>
              <a:t>liệu</a:t>
            </a:r>
            <a:r>
              <a:rPr lang="en-US" sz="3200" spc="5" dirty="0" smtClean="0">
                <a:solidFill>
                  <a:srgbClr val="000000"/>
                </a:solidFill>
              </a:rPr>
              <a:t> </a:t>
            </a:r>
            <a:r>
              <a:rPr lang="en-US" sz="3200" spc="15" dirty="0" smtClean="0">
                <a:solidFill>
                  <a:srgbClr val="000000"/>
                </a:solidFill>
              </a:rPr>
              <a:t>(Data</a:t>
            </a:r>
            <a:r>
              <a:rPr lang="en-US" sz="3200" spc="-400" dirty="0" smtClean="0">
                <a:solidFill>
                  <a:srgbClr val="000000"/>
                </a:solidFill>
              </a:rPr>
              <a:t> </a:t>
            </a:r>
            <a:r>
              <a:rPr lang="en-US" sz="3200" spc="10" dirty="0" smtClean="0">
                <a:solidFill>
                  <a:srgbClr val="000000"/>
                </a:solidFill>
              </a:rPr>
              <a:t>Preparation)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241300" indent="-229235">
              <a:spcBef>
                <a:spcPts val="785"/>
              </a:spcBef>
              <a:tabLst>
                <a:tab pos="241935" algn="l"/>
              </a:tabLst>
            </a:pPr>
            <a:r>
              <a:rPr lang="vi-VN" spc="25" dirty="0" smtClean="0">
                <a:latin typeface="Arial"/>
                <a:cs typeface="Arial"/>
              </a:rPr>
              <a:t>Lý </a:t>
            </a:r>
            <a:r>
              <a:rPr lang="vi-VN" spc="30" dirty="0" smtClean="0">
                <a:latin typeface="Arial"/>
                <a:cs typeface="Arial"/>
              </a:rPr>
              <a:t>do </a:t>
            </a:r>
            <a:r>
              <a:rPr lang="vi-VN" spc="25" dirty="0" smtClean="0">
                <a:latin typeface="Arial"/>
                <a:cs typeface="Arial"/>
              </a:rPr>
              <a:t>chuẩn bị </a:t>
            </a:r>
            <a:r>
              <a:rPr lang="vi-VN" spc="30" dirty="0" smtClean="0">
                <a:latin typeface="Arial"/>
                <a:cs typeface="Arial"/>
              </a:rPr>
              <a:t>dữ</a:t>
            </a:r>
            <a:r>
              <a:rPr lang="vi-VN" spc="-25" dirty="0" smtClean="0">
                <a:latin typeface="Arial"/>
                <a:cs typeface="Arial"/>
              </a:rPr>
              <a:t> </a:t>
            </a:r>
            <a:r>
              <a:rPr lang="vi-VN" spc="-50" dirty="0" smtClean="0">
                <a:latin typeface="Arial"/>
                <a:cs typeface="Arial"/>
              </a:rPr>
              <a:t>liệu</a:t>
            </a:r>
            <a:endParaRPr lang="vi-VN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699770" algn="l"/>
              </a:tabLst>
            </a:pPr>
            <a:r>
              <a:rPr lang="vi-VN" sz="2200" spc="-5" dirty="0" smtClean="0">
                <a:latin typeface="Arial"/>
                <a:cs typeface="Arial"/>
              </a:rPr>
              <a:t>Phù </a:t>
            </a:r>
            <a:r>
              <a:rPr lang="vi-VN" sz="2200" dirty="0" smtClean="0">
                <a:latin typeface="Arial"/>
                <a:cs typeface="Arial"/>
              </a:rPr>
              <a:t>hợp </a:t>
            </a:r>
            <a:r>
              <a:rPr lang="vi-VN" sz="2200" spc="-25" dirty="0" smtClean="0">
                <a:latin typeface="Arial"/>
                <a:cs typeface="Arial"/>
              </a:rPr>
              <a:t>với </a:t>
            </a:r>
            <a:r>
              <a:rPr lang="vi-VN" sz="2200" spc="-5" dirty="0" smtClean="0">
                <a:latin typeface="Arial"/>
                <a:cs typeface="Arial"/>
              </a:rPr>
              <a:t>thuật </a:t>
            </a:r>
            <a:r>
              <a:rPr lang="vi-VN" sz="2200" spc="-25" dirty="0" smtClean="0">
                <a:latin typeface="Arial"/>
                <a:cs typeface="Arial"/>
              </a:rPr>
              <a:t>toán, </a:t>
            </a:r>
            <a:r>
              <a:rPr lang="vi-VN" sz="2200" spc="-15" dirty="0" smtClean="0">
                <a:latin typeface="Arial"/>
                <a:cs typeface="Arial"/>
              </a:rPr>
              <a:t>công</a:t>
            </a:r>
            <a:r>
              <a:rPr lang="vi-VN" sz="2200" spc="285" dirty="0" smtClean="0">
                <a:latin typeface="Arial"/>
                <a:cs typeface="Arial"/>
              </a:rPr>
              <a:t> </a:t>
            </a:r>
            <a:r>
              <a:rPr lang="vi-VN" sz="2200" dirty="0" smtClean="0">
                <a:latin typeface="Arial"/>
                <a:cs typeface="Arial"/>
              </a:rPr>
              <a:t>cụ</a:t>
            </a: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5" dirty="0" smtClean="0">
                <a:latin typeface="Arial"/>
                <a:cs typeface="Arial"/>
              </a:rPr>
              <a:t>Dữ </a:t>
            </a:r>
            <a:r>
              <a:rPr lang="vi-VN" sz="2200" spc="-25" dirty="0" smtClean="0">
                <a:latin typeface="Arial"/>
                <a:cs typeface="Arial"/>
              </a:rPr>
              <a:t>liệu </a:t>
            </a:r>
            <a:r>
              <a:rPr lang="vi-VN" sz="2200" spc="-10" dirty="0" smtClean="0">
                <a:latin typeface="Arial"/>
                <a:cs typeface="Arial"/>
              </a:rPr>
              <a:t>không sạch: không </a:t>
            </a:r>
            <a:r>
              <a:rPr lang="vi-VN" sz="2200" spc="-20" dirty="0" smtClean="0">
                <a:latin typeface="Arial"/>
                <a:cs typeface="Arial"/>
              </a:rPr>
              <a:t>đầy </a:t>
            </a:r>
            <a:r>
              <a:rPr lang="vi-VN" sz="2200" spc="5" dirty="0" smtClean="0">
                <a:latin typeface="Arial"/>
                <a:cs typeface="Arial"/>
              </a:rPr>
              <a:t>đủ, </a:t>
            </a:r>
            <a:r>
              <a:rPr lang="vi-VN" sz="2200" spc="-10" dirty="0" smtClean="0">
                <a:latin typeface="Arial"/>
                <a:cs typeface="Arial"/>
              </a:rPr>
              <a:t>nhiễu, không nhất</a:t>
            </a:r>
            <a:r>
              <a:rPr lang="vi-VN" sz="2200" spc="395" dirty="0" smtClean="0">
                <a:latin typeface="Arial"/>
                <a:cs typeface="Arial"/>
              </a:rPr>
              <a:t> </a:t>
            </a:r>
            <a:r>
              <a:rPr lang="vi-VN" sz="2200" spc="-30" dirty="0" smtClean="0">
                <a:latin typeface="Arial"/>
                <a:cs typeface="Arial"/>
              </a:rPr>
              <a:t>quán</a:t>
            </a:r>
            <a:endParaRPr lang="vi-VN" sz="2200" dirty="0" smtClean="0">
              <a:latin typeface="Arial"/>
              <a:cs typeface="Arial"/>
            </a:endParaRPr>
          </a:p>
          <a:p>
            <a:pPr marL="241300" indent="-229235">
              <a:spcBef>
                <a:spcPts val="1050"/>
              </a:spcBef>
              <a:tabLst>
                <a:tab pos="241935" algn="l"/>
              </a:tabLst>
            </a:pPr>
            <a:r>
              <a:rPr lang="vi-VN" spc="5" dirty="0" smtClean="0">
                <a:latin typeface="Arial"/>
                <a:cs typeface="Arial"/>
              </a:rPr>
              <a:t>Các </a:t>
            </a:r>
            <a:r>
              <a:rPr lang="vi-VN" spc="-40" dirty="0" smtClean="0">
                <a:latin typeface="Arial"/>
                <a:cs typeface="Arial"/>
              </a:rPr>
              <a:t>vấn </a:t>
            </a:r>
            <a:r>
              <a:rPr lang="vi-VN" spc="30" dirty="0" smtClean="0">
                <a:latin typeface="Arial"/>
                <a:cs typeface="Arial"/>
              </a:rPr>
              <a:t>đề </a:t>
            </a:r>
            <a:r>
              <a:rPr lang="vi-VN" spc="10" dirty="0" smtClean="0">
                <a:latin typeface="Arial"/>
                <a:cs typeface="Arial"/>
              </a:rPr>
              <a:t>trong </a:t>
            </a:r>
            <a:r>
              <a:rPr lang="vi-VN" spc="20" dirty="0" smtClean="0">
                <a:latin typeface="Arial"/>
                <a:cs typeface="Arial"/>
              </a:rPr>
              <a:t>chuẩn </a:t>
            </a:r>
            <a:r>
              <a:rPr lang="vi-VN" spc="25" dirty="0" smtClean="0">
                <a:latin typeface="Arial"/>
                <a:cs typeface="Arial"/>
              </a:rPr>
              <a:t>bị </a:t>
            </a:r>
            <a:r>
              <a:rPr lang="vi-VN" spc="30" dirty="0" smtClean="0">
                <a:latin typeface="Arial"/>
                <a:cs typeface="Arial"/>
              </a:rPr>
              <a:t>dữ</a:t>
            </a:r>
            <a:r>
              <a:rPr lang="vi-VN" spc="370" dirty="0" smtClean="0">
                <a:latin typeface="Arial"/>
                <a:cs typeface="Arial"/>
              </a:rPr>
              <a:t> </a:t>
            </a:r>
            <a:r>
              <a:rPr lang="vi-VN" spc="-50" dirty="0" smtClean="0">
                <a:latin typeface="Arial"/>
                <a:cs typeface="Arial"/>
              </a:rPr>
              <a:t>liệu</a:t>
            </a:r>
            <a:endParaRPr lang="vi-VN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5"/>
              </a:spcBef>
              <a:buChar char="•"/>
              <a:tabLst>
                <a:tab pos="699770" algn="l"/>
              </a:tabLst>
            </a:pPr>
            <a:r>
              <a:rPr lang="en-US" sz="2200" spc="-20" dirty="0" err="1" smtClean="0">
                <a:latin typeface="Arial"/>
                <a:cs typeface="Arial"/>
              </a:rPr>
              <a:t>Thăm</a:t>
            </a:r>
            <a:r>
              <a:rPr lang="en-US" sz="2200" spc="-20" dirty="0" smtClean="0">
                <a:latin typeface="Arial"/>
                <a:cs typeface="Arial"/>
              </a:rPr>
              <a:t> </a:t>
            </a:r>
            <a:r>
              <a:rPr lang="en-US" sz="2200" spc="-20" dirty="0" err="1" smtClean="0">
                <a:latin typeface="Arial"/>
                <a:cs typeface="Arial"/>
              </a:rPr>
              <a:t>dò</a:t>
            </a:r>
            <a:r>
              <a:rPr lang="vi-VN" sz="2200" spc="-20" dirty="0" smtClean="0">
                <a:latin typeface="Arial"/>
                <a:cs typeface="Arial"/>
              </a:rPr>
              <a:t> </a:t>
            </a:r>
            <a:r>
              <a:rPr lang="vi-VN" sz="2200" spc="-30" dirty="0" smtClean="0">
                <a:latin typeface="Arial"/>
                <a:cs typeface="Arial"/>
              </a:rPr>
              <a:t>dữ</a:t>
            </a:r>
            <a:r>
              <a:rPr lang="vi-VN" sz="2200" spc="204" dirty="0" smtClean="0">
                <a:latin typeface="Arial"/>
                <a:cs typeface="Arial"/>
              </a:rPr>
              <a:t> </a:t>
            </a:r>
            <a:r>
              <a:rPr lang="vi-VN" sz="2200" spc="-20" dirty="0" smtClean="0">
                <a:latin typeface="Arial"/>
                <a:cs typeface="Arial"/>
              </a:rPr>
              <a:t>liệu</a:t>
            </a:r>
            <a:endParaRPr lang="vi-VN" sz="2200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15" dirty="0" smtClean="0">
                <a:latin typeface="Arial"/>
                <a:cs typeface="Arial"/>
              </a:rPr>
              <a:t>Làm sạch </a:t>
            </a:r>
            <a:r>
              <a:rPr lang="vi-VN" sz="2200" spc="-30" dirty="0" smtClean="0">
                <a:latin typeface="Arial"/>
                <a:cs typeface="Arial"/>
              </a:rPr>
              <a:t>dữ</a:t>
            </a:r>
            <a:r>
              <a:rPr lang="vi-VN" sz="2200" spc="190" dirty="0" smtClean="0">
                <a:latin typeface="Arial"/>
                <a:cs typeface="Arial"/>
              </a:rPr>
              <a:t> </a:t>
            </a:r>
            <a:r>
              <a:rPr lang="vi-VN" sz="2200" spc="-20" dirty="0" smtClean="0">
                <a:latin typeface="Arial"/>
                <a:cs typeface="Arial"/>
              </a:rPr>
              <a:t>liệu</a:t>
            </a:r>
            <a:endParaRPr lang="vi-VN" sz="2200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10" dirty="0" smtClean="0">
                <a:latin typeface="Arial"/>
                <a:cs typeface="Arial"/>
              </a:rPr>
              <a:t>Tích </a:t>
            </a:r>
            <a:r>
              <a:rPr lang="vi-VN" sz="2200" spc="5" dirty="0" smtClean="0">
                <a:latin typeface="Arial"/>
                <a:cs typeface="Arial"/>
              </a:rPr>
              <a:t>hợp </a:t>
            </a:r>
            <a:r>
              <a:rPr lang="vi-VN" sz="2200" spc="-30" dirty="0" smtClean="0">
                <a:latin typeface="Arial"/>
                <a:cs typeface="Arial"/>
              </a:rPr>
              <a:t>dữ</a:t>
            </a:r>
            <a:r>
              <a:rPr lang="vi-VN" sz="2200" spc="85" dirty="0" smtClean="0">
                <a:latin typeface="Arial"/>
                <a:cs typeface="Arial"/>
              </a:rPr>
              <a:t> </a:t>
            </a:r>
            <a:r>
              <a:rPr lang="vi-VN" sz="2200" spc="-25" dirty="0" smtClean="0">
                <a:latin typeface="Arial"/>
                <a:cs typeface="Arial"/>
              </a:rPr>
              <a:t>liệu</a:t>
            </a:r>
            <a:endParaRPr lang="vi-VN" sz="2200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25" dirty="0" smtClean="0">
                <a:latin typeface="Arial"/>
                <a:cs typeface="Arial"/>
              </a:rPr>
              <a:t>Biến </a:t>
            </a:r>
            <a:r>
              <a:rPr lang="vi-VN" sz="2200" spc="-15" dirty="0" smtClean="0">
                <a:latin typeface="Arial"/>
                <a:cs typeface="Arial"/>
              </a:rPr>
              <a:t>đổi, </a:t>
            </a:r>
            <a:r>
              <a:rPr lang="vi-VN" sz="2200" spc="5" dirty="0" smtClean="0">
                <a:latin typeface="Arial"/>
                <a:cs typeface="Arial"/>
              </a:rPr>
              <a:t>rời </a:t>
            </a:r>
            <a:r>
              <a:rPr lang="vi-VN" sz="2200" spc="-15" dirty="0" smtClean="0">
                <a:latin typeface="Arial"/>
                <a:cs typeface="Arial"/>
              </a:rPr>
              <a:t>rạc </a:t>
            </a:r>
            <a:r>
              <a:rPr lang="vi-VN" sz="2200" spc="-20" dirty="0" smtClean="0">
                <a:latin typeface="Arial"/>
                <a:cs typeface="Arial"/>
              </a:rPr>
              <a:t>hóa </a:t>
            </a:r>
            <a:r>
              <a:rPr lang="vi-VN" sz="2200" spc="-35" dirty="0" smtClean="0">
                <a:latin typeface="Arial"/>
                <a:cs typeface="Arial"/>
              </a:rPr>
              <a:t>và </a:t>
            </a:r>
            <a:r>
              <a:rPr lang="vi-VN" sz="2200" spc="-10" dirty="0" smtClean="0">
                <a:latin typeface="Arial"/>
                <a:cs typeface="Arial"/>
              </a:rPr>
              <a:t>chuẩn </a:t>
            </a:r>
            <a:r>
              <a:rPr lang="vi-VN" sz="2200" spc="-20" dirty="0" smtClean="0">
                <a:latin typeface="Arial"/>
                <a:cs typeface="Arial"/>
              </a:rPr>
              <a:t>hóa </a:t>
            </a:r>
            <a:r>
              <a:rPr lang="vi-VN" sz="2200" spc="-30" dirty="0" smtClean="0">
                <a:latin typeface="Arial"/>
                <a:cs typeface="Arial"/>
              </a:rPr>
              <a:t>dữ</a:t>
            </a:r>
            <a:r>
              <a:rPr lang="vi-VN" sz="2200" spc="515" dirty="0" smtClean="0">
                <a:latin typeface="Arial"/>
                <a:cs typeface="Arial"/>
              </a:rPr>
              <a:t> </a:t>
            </a:r>
            <a:r>
              <a:rPr lang="vi-VN" sz="2200" spc="-25" dirty="0" smtClean="0">
                <a:latin typeface="Arial"/>
                <a:cs typeface="Arial"/>
              </a:rPr>
              <a:t>liệu</a:t>
            </a:r>
            <a:endParaRPr lang="vi-VN" sz="2200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25" dirty="0" smtClean="0">
                <a:latin typeface="Arial"/>
                <a:cs typeface="Arial"/>
              </a:rPr>
              <a:t>Cân </a:t>
            </a:r>
            <a:r>
              <a:rPr lang="vi-VN" sz="2200" spc="-30" dirty="0" smtClean="0">
                <a:latin typeface="Arial"/>
                <a:cs typeface="Arial"/>
              </a:rPr>
              <a:t>bằng dữ</a:t>
            </a:r>
            <a:r>
              <a:rPr lang="vi-VN" sz="2200" spc="275" dirty="0" smtClean="0">
                <a:latin typeface="Arial"/>
                <a:cs typeface="Arial"/>
              </a:rPr>
              <a:t> </a:t>
            </a:r>
            <a:r>
              <a:rPr lang="vi-VN" sz="2200" spc="-20" dirty="0" smtClean="0">
                <a:latin typeface="Arial"/>
                <a:cs typeface="Arial"/>
              </a:rPr>
              <a:t>liệu</a:t>
            </a:r>
            <a:endParaRPr lang="vi-VN" sz="2200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dirty="0" smtClean="0">
                <a:latin typeface="Arial"/>
                <a:cs typeface="Arial"/>
              </a:rPr>
              <a:t>Rút </a:t>
            </a:r>
            <a:r>
              <a:rPr lang="vi-VN" sz="2200" spc="-40" dirty="0" smtClean="0">
                <a:latin typeface="Arial"/>
                <a:cs typeface="Arial"/>
              </a:rPr>
              <a:t>gọn </a:t>
            </a:r>
            <a:r>
              <a:rPr lang="vi-VN" sz="2200" spc="-5" dirty="0" smtClean="0">
                <a:latin typeface="Arial"/>
                <a:cs typeface="Arial"/>
              </a:rPr>
              <a:t>thuộc</a:t>
            </a:r>
            <a:r>
              <a:rPr lang="vi-VN" sz="2200" spc="145" dirty="0" smtClean="0">
                <a:latin typeface="Arial"/>
                <a:cs typeface="Arial"/>
              </a:rPr>
              <a:t> </a:t>
            </a:r>
            <a:r>
              <a:rPr lang="vi-VN" sz="2200" spc="5" dirty="0" smtClean="0">
                <a:latin typeface="Arial"/>
                <a:cs typeface="Arial"/>
              </a:rPr>
              <a:t>tính</a:t>
            </a:r>
            <a:endParaRPr lang="vi-VN" sz="22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463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3D380-BC3F-4A0E-B5EC-29604A4CFE91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dirty="0" smtClean="0"/>
              <a:t>Bootstrap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i="1" dirty="0" err="1" smtClean="0"/>
              <a:t>lấy</a:t>
            </a:r>
            <a:r>
              <a:rPr lang="en-US" i="1" dirty="0" smtClean="0"/>
              <a:t> </a:t>
            </a:r>
            <a:r>
              <a:rPr lang="en-US" i="1" dirty="0" err="1" smtClean="0"/>
              <a:t>mẫu</a:t>
            </a:r>
            <a:r>
              <a:rPr lang="en-US" i="1" dirty="0" smtClean="0"/>
              <a:t> </a:t>
            </a:r>
            <a:r>
              <a:rPr lang="en-US" i="1" dirty="0" err="1" smtClean="0"/>
              <a:t>cho</a:t>
            </a:r>
            <a:r>
              <a:rPr lang="en-US" i="1" dirty="0" smtClean="0"/>
              <a:t> </a:t>
            </a:r>
            <a:r>
              <a:rPr lang="en-US" i="1" dirty="0" err="1" smtClean="0"/>
              <a:t>phép</a:t>
            </a:r>
            <a:r>
              <a:rPr lang="en-US" i="1" dirty="0" smtClean="0"/>
              <a:t> </a:t>
            </a:r>
            <a:r>
              <a:rPr lang="en-US" i="1" dirty="0" err="1" smtClean="0"/>
              <a:t>trùng</a:t>
            </a:r>
            <a:r>
              <a:rPr lang="en-US" i="1" dirty="0" smtClean="0"/>
              <a:t> </a:t>
            </a:r>
            <a:r>
              <a:rPr lang="en-US" i="1" dirty="0" err="1" smtClean="0"/>
              <a:t>lặp</a:t>
            </a:r>
            <a:r>
              <a:rPr lang="en-US" dirty="0" smtClean="0"/>
              <a:t> (sampling with replacement),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11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9B105-1D78-4F18-8D9D-CB742AA38E05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lang="en-US" sz="3800" dirty="0" err="1" smtClean="0"/>
              <a:t>Boostrap</a:t>
            </a:r>
            <a:endParaRPr lang="en-US" sz="3800" dirty="0" smtClean="0"/>
          </a:p>
        </p:txBody>
      </p:sp>
      <p:pic>
        <p:nvPicPr>
          <p:cNvPr id="68612" name="Picture 4" descr="boo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8105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33400" y="5715000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err="1" smtClean="0"/>
              <a:t>Hình</a:t>
            </a:r>
            <a:r>
              <a:rPr lang="en-US" b="1" smtClean="0"/>
              <a:t> 4.2.10</a:t>
            </a:r>
            <a:r>
              <a:rPr lang="en-US" smtClean="0"/>
              <a:t> 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/>
              <a:t>boostrap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8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102" y="2023238"/>
            <a:ext cx="3203125" cy="3389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grpSp>
        <p:nvGrpSpPr>
          <p:cNvPr id="5" name="object 4"/>
          <p:cNvGrpSpPr/>
          <p:nvPr/>
        </p:nvGrpSpPr>
        <p:grpSpPr>
          <a:xfrm>
            <a:off x="162583" y="2362200"/>
            <a:ext cx="7772400" cy="3984625"/>
            <a:chOff x="2498088" y="1962414"/>
            <a:chExt cx="7772400" cy="3984625"/>
          </a:xfrm>
        </p:grpSpPr>
        <p:sp>
          <p:nvSpPr>
            <p:cNvPr id="6" name="object 5"/>
            <p:cNvSpPr/>
            <p:nvPr/>
          </p:nvSpPr>
          <p:spPr>
            <a:xfrm>
              <a:off x="2498088" y="1962414"/>
              <a:ext cx="6910206" cy="3984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6646925" y="2250816"/>
              <a:ext cx="3047365" cy="2251075"/>
            </a:xfrm>
            <a:custGeom>
              <a:avLst/>
              <a:gdLst/>
              <a:ahLst/>
              <a:cxnLst/>
              <a:rect l="l" t="t" r="r" b="b"/>
              <a:pathLst>
                <a:path w="3047365" h="2251075">
                  <a:moveTo>
                    <a:pt x="0" y="2250829"/>
                  </a:moveTo>
                  <a:lnTo>
                    <a:pt x="3046856" y="2250829"/>
                  </a:lnTo>
                  <a:lnTo>
                    <a:pt x="3046856" y="0"/>
                  </a:lnTo>
                  <a:lnTo>
                    <a:pt x="0" y="0"/>
                  </a:lnTo>
                  <a:lnTo>
                    <a:pt x="0" y="2250829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9703186" y="2055631"/>
              <a:ext cx="567690" cy="245745"/>
            </a:xfrm>
            <a:custGeom>
              <a:avLst/>
              <a:gdLst/>
              <a:ahLst/>
              <a:cxnLst/>
              <a:rect l="l" t="t" r="r" b="b"/>
              <a:pathLst>
                <a:path w="567690" h="245744">
                  <a:moveTo>
                    <a:pt x="133990" y="83301"/>
                  </a:moveTo>
                  <a:lnTo>
                    <a:pt x="0" y="220461"/>
                  </a:lnTo>
                  <a:lnTo>
                    <a:pt x="190103" y="245211"/>
                  </a:lnTo>
                  <a:lnTo>
                    <a:pt x="174659" y="200649"/>
                  </a:lnTo>
                  <a:lnTo>
                    <a:pt x="144383" y="200649"/>
                  </a:lnTo>
                  <a:lnTo>
                    <a:pt x="125730" y="146669"/>
                  </a:lnTo>
                  <a:lnTo>
                    <a:pt x="152708" y="137313"/>
                  </a:lnTo>
                  <a:lnTo>
                    <a:pt x="133990" y="83301"/>
                  </a:lnTo>
                  <a:close/>
                </a:path>
                <a:path w="567690" h="245744">
                  <a:moveTo>
                    <a:pt x="152708" y="137313"/>
                  </a:moveTo>
                  <a:lnTo>
                    <a:pt x="125730" y="146669"/>
                  </a:lnTo>
                  <a:lnTo>
                    <a:pt x="144383" y="200649"/>
                  </a:lnTo>
                  <a:lnTo>
                    <a:pt x="171410" y="191274"/>
                  </a:lnTo>
                  <a:lnTo>
                    <a:pt x="152708" y="137313"/>
                  </a:lnTo>
                  <a:close/>
                </a:path>
                <a:path w="567690" h="245744">
                  <a:moveTo>
                    <a:pt x="171410" y="191274"/>
                  </a:moveTo>
                  <a:lnTo>
                    <a:pt x="144383" y="200649"/>
                  </a:lnTo>
                  <a:lnTo>
                    <a:pt x="174659" y="200649"/>
                  </a:lnTo>
                  <a:lnTo>
                    <a:pt x="171410" y="191274"/>
                  </a:lnTo>
                  <a:close/>
                </a:path>
                <a:path w="567690" h="245744">
                  <a:moveTo>
                    <a:pt x="548640" y="0"/>
                  </a:moveTo>
                  <a:lnTo>
                    <a:pt x="152708" y="137313"/>
                  </a:lnTo>
                  <a:lnTo>
                    <a:pt x="171410" y="191274"/>
                  </a:lnTo>
                  <a:lnTo>
                    <a:pt x="567293" y="5394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766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20" dirty="0" smtClean="0">
                <a:solidFill>
                  <a:srgbClr val="000000"/>
                </a:solidFill>
              </a:rPr>
              <a:t>Thăm dò dữ </a:t>
            </a:r>
            <a:r>
              <a:rPr lang="pt-BR" spc="5" dirty="0" smtClean="0">
                <a:solidFill>
                  <a:srgbClr val="000000"/>
                </a:solidFill>
              </a:rPr>
              <a:t>liệu </a:t>
            </a:r>
            <a:r>
              <a:rPr lang="pt-BR" spc="15" dirty="0" smtClean="0">
                <a:solidFill>
                  <a:srgbClr val="000000"/>
                </a:solidFill>
              </a:rPr>
              <a:t>(Data</a:t>
            </a:r>
            <a:r>
              <a:rPr lang="pt-BR" spc="-380" dirty="0" smtClean="0">
                <a:solidFill>
                  <a:srgbClr val="000000"/>
                </a:solidFill>
              </a:rPr>
              <a:t> </a:t>
            </a:r>
            <a:r>
              <a:rPr lang="pt-BR" spc="10" dirty="0" smtClean="0">
                <a:solidFill>
                  <a:srgbClr val="000000"/>
                </a:solidFill>
              </a:rPr>
              <a:t>exploration)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8" y="1924528"/>
            <a:ext cx="3415352" cy="2571272"/>
          </a:xfrm>
        </p:spPr>
        <p:txBody>
          <a:bodyPr/>
          <a:lstStyle/>
          <a:p>
            <a:pPr marL="241300" marR="121285" indent="-229235">
              <a:lnSpc>
                <a:spcPct val="102400"/>
              </a:lnSpc>
              <a:spcBef>
                <a:spcPts val="50"/>
              </a:spcBef>
              <a:tabLst>
                <a:tab pos="241935" algn="l"/>
              </a:tabLst>
            </a:pPr>
            <a:r>
              <a:rPr lang="vi-VN" spc="35" dirty="0" smtClean="0">
                <a:latin typeface="Arial"/>
                <a:cs typeface="Arial"/>
              </a:rPr>
              <a:t>Thuộc </a:t>
            </a:r>
            <a:r>
              <a:rPr lang="vi-VN" spc="-15" dirty="0" smtClean="0">
                <a:latin typeface="Arial"/>
                <a:cs typeface="Arial"/>
              </a:rPr>
              <a:t>tính </a:t>
            </a:r>
            <a:r>
              <a:rPr lang="vi-VN" spc="10" dirty="0" smtClean="0">
                <a:latin typeface="Arial"/>
                <a:cs typeface="Arial"/>
              </a:rPr>
              <a:t>ảnh </a:t>
            </a:r>
            <a:r>
              <a:rPr lang="vi-VN" spc="25" dirty="0" smtClean="0">
                <a:latin typeface="Arial"/>
                <a:cs typeface="Arial"/>
              </a:rPr>
              <a:t>hưởng </a:t>
            </a:r>
            <a:r>
              <a:rPr lang="vi-VN" spc="-10" dirty="0" smtClean="0">
                <a:latin typeface="Arial"/>
                <a:cs typeface="Arial"/>
              </a:rPr>
              <a:t>tới  quyết</a:t>
            </a:r>
            <a:r>
              <a:rPr lang="vi-VN" spc="185" dirty="0" smtClean="0">
                <a:latin typeface="Arial"/>
                <a:cs typeface="Arial"/>
              </a:rPr>
              <a:t> </a:t>
            </a:r>
            <a:r>
              <a:rPr lang="vi-VN" dirty="0" smtClean="0">
                <a:latin typeface="Arial"/>
                <a:cs typeface="Arial"/>
              </a:rPr>
              <a:t>định</a:t>
            </a: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pc="25" dirty="0" smtClean="0">
                <a:latin typeface="Arial"/>
                <a:cs typeface="Arial"/>
              </a:rPr>
              <a:t>Mối </a:t>
            </a:r>
            <a:r>
              <a:rPr lang="vi-VN" spc="-50" dirty="0" smtClean="0">
                <a:latin typeface="Arial"/>
                <a:cs typeface="Arial"/>
              </a:rPr>
              <a:t>liên </a:t>
            </a:r>
            <a:r>
              <a:rPr lang="vi-VN" spc="25" dirty="0" smtClean="0">
                <a:latin typeface="Arial"/>
                <a:cs typeface="Arial"/>
              </a:rPr>
              <a:t>hệ </a:t>
            </a:r>
            <a:r>
              <a:rPr lang="vi-VN" dirty="0" smtClean="0">
                <a:latin typeface="Arial"/>
                <a:cs typeface="Arial"/>
              </a:rPr>
              <a:t>giữa </a:t>
            </a:r>
            <a:r>
              <a:rPr lang="vi-VN" spc="10" dirty="0" smtClean="0">
                <a:latin typeface="Arial"/>
                <a:cs typeface="Arial"/>
              </a:rPr>
              <a:t>các</a:t>
            </a:r>
            <a:r>
              <a:rPr lang="vi-VN" spc="-275" dirty="0" smtClean="0">
                <a:latin typeface="Arial"/>
                <a:cs typeface="Arial"/>
              </a:rPr>
              <a:t> </a:t>
            </a:r>
            <a:r>
              <a:rPr lang="vi-VN" spc="20" dirty="0" smtClean="0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vi-VN" spc="-15" dirty="0" smtClean="0">
                <a:latin typeface="Arial"/>
                <a:cs typeface="Arial"/>
              </a:rPr>
              <a:t>tính</a:t>
            </a:r>
            <a:endParaRPr lang="vi-VN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object 2"/>
          <p:cNvSpPr/>
          <p:nvPr/>
        </p:nvSpPr>
        <p:spPr>
          <a:xfrm>
            <a:off x="3429000" y="1815927"/>
            <a:ext cx="5693391" cy="4127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2000" y="5486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Hình</a:t>
            </a:r>
            <a:r>
              <a:rPr lang="en-US" sz="2000" b="1" dirty="0" smtClean="0"/>
              <a:t> 4.2.2 </a:t>
            </a:r>
            <a:r>
              <a:rPr lang="en-US" sz="2000" b="1" dirty="0" err="1" smtClean="0"/>
              <a:t>Mối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tương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giữa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thuộc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974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spc="25" dirty="0" err="1" smtClean="0">
                <a:solidFill>
                  <a:srgbClr val="000000"/>
                </a:solidFill>
              </a:rPr>
              <a:t>Làm</a:t>
            </a:r>
            <a:r>
              <a:rPr lang="en-US" sz="3200" spc="25" dirty="0" smtClean="0">
                <a:solidFill>
                  <a:srgbClr val="000000"/>
                </a:solidFill>
              </a:rPr>
              <a:t> </a:t>
            </a:r>
            <a:r>
              <a:rPr lang="en-US" sz="3200" spc="30" dirty="0" err="1" smtClean="0">
                <a:solidFill>
                  <a:srgbClr val="000000"/>
                </a:solidFill>
              </a:rPr>
              <a:t>sạch</a:t>
            </a:r>
            <a:r>
              <a:rPr lang="en-US" sz="3200" spc="30" dirty="0" smtClean="0">
                <a:solidFill>
                  <a:srgbClr val="000000"/>
                </a:solidFill>
              </a:rPr>
              <a:t> </a:t>
            </a:r>
            <a:r>
              <a:rPr lang="en-US" sz="3200" spc="20" dirty="0" err="1" smtClean="0">
                <a:solidFill>
                  <a:srgbClr val="000000"/>
                </a:solidFill>
              </a:rPr>
              <a:t>dữ</a:t>
            </a:r>
            <a:r>
              <a:rPr lang="en-US" sz="3200" spc="20" dirty="0" smtClean="0">
                <a:solidFill>
                  <a:srgbClr val="000000"/>
                </a:solidFill>
              </a:rPr>
              <a:t> </a:t>
            </a:r>
            <a:r>
              <a:rPr lang="en-US" sz="3200" spc="5" dirty="0" err="1" smtClean="0">
                <a:solidFill>
                  <a:srgbClr val="000000"/>
                </a:solidFill>
              </a:rPr>
              <a:t>liệu</a:t>
            </a:r>
            <a:r>
              <a:rPr lang="en-US" sz="3200" spc="5" dirty="0" smtClean="0">
                <a:solidFill>
                  <a:srgbClr val="000000"/>
                </a:solidFill>
              </a:rPr>
              <a:t> </a:t>
            </a:r>
            <a:r>
              <a:rPr lang="en-US" sz="3200" spc="15" dirty="0" smtClean="0">
                <a:solidFill>
                  <a:srgbClr val="000000"/>
                </a:solidFill>
              </a:rPr>
              <a:t>(Data</a:t>
            </a:r>
            <a:r>
              <a:rPr lang="en-US" sz="3200" spc="-465" dirty="0" smtClean="0">
                <a:solidFill>
                  <a:srgbClr val="000000"/>
                </a:solidFill>
              </a:rPr>
              <a:t> </a:t>
            </a:r>
            <a:r>
              <a:rPr lang="en-US" sz="3200" spc="20" dirty="0" smtClean="0">
                <a:solidFill>
                  <a:srgbClr val="000000"/>
                </a:solidFill>
              </a:rPr>
              <a:t>cleansing)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241300" indent="-229235">
              <a:spcBef>
                <a:spcPts val="760"/>
              </a:spcBef>
              <a:tabLst>
                <a:tab pos="241935" algn="l"/>
              </a:tabLst>
            </a:pPr>
            <a:r>
              <a:rPr lang="vi-VN" sz="2600" spc="5" dirty="0" smtClean="0">
                <a:latin typeface="Arial"/>
                <a:cs typeface="Arial"/>
              </a:rPr>
              <a:t>Dữ </a:t>
            </a:r>
            <a:r>
              <a:rPr lang="vi-VN" sz="2600" spc="-50" dirty="0" smtClean="0">
                <a:latin typeface="Arial"/>
                <a:cs typeface="Arial"/>
              </a:rPr>
              <a:t>liệu </a:t>
            </a:r>
            <a:r>
              <a:rPr lang="vi-VN" sz="2600" spc="-30" dirty="0" smtClean="0">
                <a:latin typeface="Arial"/>
                <a:cs typeface="Arial"/>
              </a:rPr>
              <a:t>mất </a:t>
            </a:r>
            <a:r>
              <a:rPr lang="vi-VN" sz="2600" spc="-5" dirty="0" smtClean="0">
                <a:latin typeface="Arial"/>
                <a:cs typeface="Arial"/>
              </a:rPr>
              <a:t>mát </a:t>
            </a:r>
            <a:r>
              <a:rPr lang="vi-VN" sz="2600" dirty="0" smtClean="0">
                <a:latin typeface="Arial"/>
                <a:cs typeface="Arial"/>
              </a:rPr>
              <a:t>(missing</a:t>
            </a:r>
            <a:r>
              <a:rPr lang="vi-VN" sz="2600" spc="275" dirty="0" smtClean="0">
                <a:latin typeface="Arial"/>
                <a:cs typeface="Arial"/>
              </a:rPr>
              <a:t> </a:t>
            </a:r>
            <a:r>
              <a:rPr lang="vi-VN" sz="2600" spc="-40" dirty="0" smtClean="0">
                <a:latin typeface="Arial"/>
                <a:cs typeface="Arial"/>
              </a:rPr>
              <a:t>data)</a:t>
            </a:r>
            <a:endParaRPr lang="vi-VN" sz="2600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60"/>
              </a:spcBef>
              <a:buChar char="•"/>
              <a:tabLst>
                <a:tab pos="698500" algn="l"/>
                <a:tab pos="699770" algn="l"/>
              </a:tabLst>
            </a:pPr>
            <a:r>
              <a:rPr lang="vi-VN" sz="2150" spc="-5" dirty="0" smtClean="0">
                <a:latin typeface="Arial"/>
                <a:cs typeface="Arial"/>
              </a:rPr>
              <a:t>Vì </a:t>
            </a:r>
            <a:r>
              <a:rPr lang="vi-VN" sz="2150" spc="30" dirty="0" smtClean="0">
                <a:latin typeface="Arial"/>
                <a:cs typeface="Arial"/>
              </a:rPr>
              <a:t>một lý </a:t>
            </a:r>
            <a:r>
              <a:rPr lang="vi-VN" sz="2150" spc="5" dirty="0" smtClean="0">
                <a:latin typeface="Arial"/>
                <a:cs typeface="Arial"/>
              </a:rPr>
              <a:t>do </a:t>
            </a:r>
            <a:r>
              <a:rPr lang="vi-VN" sz="2150" spc="10" dirty="0" smtClean="0">
                <a:latin typeface="Arial"/>
                <a:cs typeface="Arial"/>
              </a:rPr>
              <a:t>nào đó </a:t>
            </a:r>
            <a:r>
              <a:rPr lang="vi-VN" sz="2150" spc="50" dirty="0" smtClean="0">
                <a:latin typeface="Arial"/>
                <a:cs typeface="Arial"/>
              </a:rPr>
              <a:t>mà </a:t>
            </a:r>
            <a:r>
              <a:rPr lang="vi-VN" sz="2150" spc="10" dirty="0" smtClean="0">
                <a:latin typeface="Arial"/>
                <a:cs typeface="Arial"/>
              </a:rPr>
              <a:t>dữ </a:t>
            </a:r>
            <a:r>
              <a:rPr lang="vi-VN" sz="2150" spc="25" dirty="0" smtClean="0">
                <a:latin typeface="Arial"/>
                <a:cs typeface="Arial"/>
              </a:rPr>
              <a:t>liệu </a:t>
            </a:r>
            <a:r>
              <a:rPr lang="vi-VN" sz="2150" spc="5" dirty="0" smtClean="0">
                <a:latin typeface="Arial"/>
                <a:cs typeface="Arial"/>
              </a:rPr>
              <a:t>bị </a:t>
            </a:r>
            <a:r>
              <a:rPr lang="vi-VN" sz="2150" spc="30" dirty="0" smtClean="0">
                <a:latin typeface="Arial"/>
                <a:cs typeface="Arial"/>
              </a:rPr>
              <a:t>mất mát</a:t>
            </a:r>
            <a:r>
              <a:rPr lang="vi-VN" sz="2150" spc="35" dirty="0" smtClean="0">
                <a:latin typeface="Arial"/>
                <a:cs typeface="Arial"/>
              </a:rPr>
              <a:t> </a:t>
            </a:r>
            <a:r>
              <a:rPr lang="vi-VN" sz="2150" spc="15" dirty="0" smtClean="0">
                <a:latin typeface="Arial"/>
                <a:cs typeface="Arial"/>
              </a:rPr>
              <a:t>(dữ</a:t>
            </a:r>
            <a:endParaRPr lang="vi-VN" sz="2150" dirty="0" smtClean="0">
              <a:latin typeface="Arial"/>
              <a:cs typeface="Arial"/>
            </a:endParaRPr>
          </a:p>
          <a:p>
            <a:pPr marL="699135">
              <a:lnSpc>
                <a:spcPct val="100000"/>
              </a:lnSpc>
              <a:spcBef>
                <a:spcPts val="45"/>
              </a:spcBef>
            </a:pPr>
            <a:r>
              <a:rPr lang="vi-VN" sz="2150" spc="25" dirty="0" smtClean="0">
                <a:latin typeface="Arial"/>
                <a:cs typeface="Arial"/>
              </a:rPr>
              <a:t>liệu </a:t>
            </a:r>
            <a:r>
              <a:rPr lang="vi-VN" sz="2150" dirty="0" smtClean="0">
                <a:latin typeface="Arial"/>
                <a:cs typeface="Arial"/>
              </a:rPr>
              <a:t>không được </a:t>
            </a:r>
            <a:r>
              <a:rPr lang="vi-VN" sz="2150" spc="5" dirty="0" smtClean="0">
                <a:latin typeface="Arial"/>
                <a:cs typeface="Arial"/>
              </a:rPr>
              <a:t>thu </a:t>
            </a:r>
            <a:r>
              <a:rPr lang="vi-VN" sz="2150" dirty="0" smtClean="0">
                <a:latin typeface="Arial"/>
                <a:cs typeface="Arial"/>
              </a:rPr>
              <a:t>thập, </a:t>
            </a:r>
            <a:r>
              <a:rPr lang="vi-VN" sz="2150" spc="15" dirty="0" smtClean="0">
                <a:latin typeface="Arial"/>
                <a:cs typeface="Arial"/>
              </a:rPr>
              <a:t>lỗi </a:t>
            </a:r>
            <a:r>
              <a:rPr lang="vi-VN" sz="2150" spc="10" dirty="0" smtClean="0">
                <a:latin typeface="Arial"/>
                <a:cs typeface="Arial"/>
              </a:rPr>
              <a:t>lưu </a:t>
            </a:r>
            <a:r>
              <a:rPr lang="vi-VN" sz="2150" spc="15" dirty="0" smtClean="0">
                <a:latin typeface="Arial"/>
                <a:cs typeface="Arial"/>
              </a:rPr>
              <a:t>trữ</a:t>
            </a:r>
            <a:r>
              <a:rPr lang="vi-VN" sz="2150" spc="395" dirty="0" smtClean="0">
                <a:latin typeface="Arial"/>
                <a:cs typeface="Arial"/>
              </a:rPr>
              <a:t> </a:t>
            </a:r>
            <a:r>
              <a:rPr lang="vi-VN" sz="2150" dirty="0" smtClean="0">
                <a:latin typeface="Arial"/>
                <a:cs typeface="Arial"/>
              </a:rPr>
              <a:t>...)</a:t>
            </a:r>
          </a:p>
          <a:p>
            <a:pPr marL="699135" lvl="1" indent="-229870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  <a:tab pos="699770" algn="l"/>
              </a:tabLst>
            </a:pPr>
            <a:r>
              <a:rPr lang="vi-VN" sz="2150" spc="-20" dirty="0" smtClean="0">
                <a:latin typeface="Arial"/>
                <a:cs typeface="Arial"/>
              </a:rPr>
              <a:t>Một </a:t>
            </a:r>
            <a:r>
              <a:rPr lang="vi-VN" sz="2150" spc="-30" dirty="0" smtClean="0">
                <a:latin typeface="Arial"/>
                <a:cs typeface="Arial"/>
              </a:rPr>
              <a:t>vài </a:t>
            </a:r>
            <a:r>
              <a:rPr lang="vi-VN" sz="2150" spc="10" dirty="0" smtClean="0">
                <a:latin typeface="Arial"/>
                <a:cs typeface="Arial"/>
              </a:rPr>
              <a:t>giải</a:t>
            </a:r>
            <a:r>
              <a:rPr lang="vi-VN" sz="2150" spc="-145" dirty="0" smtClean="0">
                <a:latin typeface="Arial"/>
                <a:cs typeface="Arial"/>
              </a:rPr>
              <a:t> </a:t>
            </a:r>
            <a:r>
              <a:rPr lang="vi-VN" sz="2150" dirty="0" smtClean="0">
                <a:latin typeface="Arial"/>
                <a:cs typeface="Arial"/>
              </a:rPr>
              <a:t>pháp:</a:t>
            </a:r>
          </a:p>
          <a:p>
            <a:pPr marL="1156335" lvl="2" indent="-229235">
              <a:spcBef>
                <a:spcPts val="575"/>
              </a:spcBef>
              <a:tabLst>
                <a:tab pos="1156335" algn="l"/>
                <a:tab pos="1156970" algn="l"/>
              </a:tabLst>
            </a:pPr>
            <a:r>
              <a:rPr lang="vi-VN" sz="1850" spc="25" dirty="0" smtClean="0">
                <a:latin typeface="Arial"/>
                <a:cs typeface="Arial"/>
              </a:rPr>
              <a:t>Bỏ </a:t>
            </a:r>
            <a:r>
              <a:rPr lang="vi-VN" sz="1850" spc="15" dirty="0" smtClean="0">
                <a:latin typeface="Arial"/>
                <a:cs typeface="Arial"/>
              </a:rPr>
              <a:t>qua bản ghi hoặc thuộc </a:t>
            </a:r>
            <a:r>
              <a:rPr lang="vi-VN" sz="1850" spc="10" dirty="0" smtClean="0">
                <a:latin typeface="Arial"/>
                <a:cs typeface="Arial"/>
              </a:rPr>
              <a:t>tính </a:t>
            </a:r>
            <a:r>
              <a:rPr lang="vi-VN" sz="1850" spc="25" dirty="0" smtClean="0">
                <a:latin typeface="Arial"/>
                <a:cs typeface="Arial"/>
              </a:rPr>
              <a:t>chứa </a:t>
            </a:r>
            <a:r>
              <a:rPr lang="vi-VN" sz="1850" spc="15" dirty="0" smtClean="0">
                <a:latin typeface="Arial"/>
                <a:cs typeface="Arial"/>
              </a:rPr>
              <a:t>thông tin </a:t>
            </a:r>
            <a:r>
              <a:rPr lang="vi-VN" sz="1850" spc="10" dirty="0" smtClean="0">
                <a:latin typeface="Arial"/>
                <a:cs typeface="Arial"/>
              </a:rPr>
              <a:t>bị</a:t>
            </a:r>
            <a:r>
              <a:rPr lang="vi-VN" sz="1850" spc="275" dirty="0" smtClean="0">
                <a:latin typeface="Arial"/>
                <a:cs typeface="Arial"/>
              </a:rPr>
              <a:t> </a:t>
            </a:r>
            <a:r>
              <a:rPr lang="vi-VN" sz="1850" spc="45" dirty="0" smtClean="0">
                <a:latin typeface="Arial"/>
                <a:cs typeface="Arial"/>
              </a:rPr>
              <a:t>mất</a:t>
            </a:r>
            <a:r>
              <a:rPr lang="en-US" sz="1850" dirty="0">
                <a:latin typeface="Arial"/>
                <a:cs typeface="Arial"/>
              </a:rPr>
              <a:t> </a:t>
            </a:r>
            <a:r>
              <a:rPr lang="vi-VN" sz="1850" spc="45" dirty="0" smtClean="0">
                <a:latin typeface="Arial"/>
                <a:cs typeface="Arial"/>
              </a:rPr>
              <a:t>mát</a:t>
            </a:r>
            <a:endParaRPr lang="vi-VN" sz="1850" dirty="0" smtClean="0">
              <a:latin typeface="Arial"/>
              <a:cs typeface="Arial"/>
            </a:endParaRPr>
          </a:p>
          <a:p>
            <a:pPr marL="1156335" lvl="2" indent="-229235">
              <a:spcBef>
                <a:spcPts val="555"/>
              </a:spcBef>
              <a:tabLst>
                <a:tab pos="1156335" algn="l"/>
                <a:tab pos="1156970" algn="l"/>
              </a:tabLst>
            </a:pPr>
            <a:r>
              <a:rPr lang="vi-VN" sz="1850" spc="20" dirty="0" smtClean="0">
                <a:latin typeface="Arial"/>
                <a:cs typeface="Arial"/>
              </a:rPr>
              <a:t>Điền </a:t>
            </a:r>
            <a:r>
              <a:rPr lang="vi-VN" sz="1850" spc="15" dirty="0" smtClean="0">
                <a:latin typeface="Arial"/>
                <a:cs typeface="Arial"/>
              </a:rPr>
              <a:t>thông tin </a:t>
            </a:r>
            <a:r>
              <a:rPr lang="vi-VN" sz="1850" spc="30" dirty="0" smtClean="0">
                <a:latin typeface="Arial"/>
                <a:cs typeface="Arial"/>
              </a:rPr>
              <a:t>mới </a:t>
            </a:r>
            <a:r>
              <a:rPr lang="vi-VN" sz="1850" spc="-20" dirty="0" smtClean="0">
                <a:latin typeface="Arial"/>
                <a:cs typeface="Arial"/>
              </a:rPr>
              <a:t>với: </a:t>
            </a:r>
            <a:r>
              <a:rPr lang="vi-VN" sz="1850" spc="15" dirty="0" smtClean="0">
                <a:latin typeface="Arial"/>
                <a:cs typeface="Arial"/>
              </a:rPr>
              <a:t>ngẫu </a:t>
            </a:r>
            <a:r>
              <a:rPr lang="vi-VN" sz="1850" spc="20" dirty="0" smtClean="0">
                <a:latin typeface="Arial"/>
                <a:cs typeface="Arial"/>
              </a:rPr>
              <a:t>nhiên </a:t>
            </a:r>
            <a:r>
              <a:rPr lang="vi-VN" sz="1850" spc="15" dirty="0" smtClean="0">
                <a:latin typeface="Arial"/>
                <a:cs typeface="Arial"/>
              </a:rPr>
              <a:t>hoặc </a:t>
            </a:r>
            <a:r>
              <a:rPr lang="vi-VN" sz="1850" spc="25" dirty="0" smtClean="0">
                <a:latin typeface="Arial"/>
                <a:cs typeface="Arial"/>
              </a:rPr>
              <a:t>liên</a:t>
            </a:r>
            <a:r>
              <a:rPr lang="vi-VN" sz="1850" spc="-190" dirty="0" smtClean="0">
                <a:latin typeface="Arial"/>
                <a:cs typeface="Arial"/>
              </a:rPr>
              <a:t> </a:t>
            </a:r>
            <a:r>
              <a:rPr lang="vi-VN" sz="1850" spc="20" dirty="0" smtClean="0">
                <a:latin typeface="Arial"/>
                <a:cs typeface="Arial"/>
              </a:rPr>
              <a:t>quan</a:t>
            </a:r>
            <a:r>
              <a:rPr lang="en-US" sz="1850" dirty="0">
                <a:latin typeface="Arial"/>
                <a:cs typeface="Arial"/>
              </a:rPr>
              <a:t> </a:t>
            </a:r>
            <a:r>
              <a:rPr lang="vi-VN" sz="1850" spc="15" dirty="0" smtClean="0">
                <a:latin typeface="Arial"/>
                <a:cs typeface="Arial"/>
              </a:rPr>
              <a:t>đến </a:t>
            </a:r>
            <a:r>
              <a:rPr lang="vi-VN" sz="1850" spc="25" dirty="0" smtClean="0">
                <a:latin typeface="Arial"/>
                <a:cs typeface="Arial"/>
              </a:rPr>
              <a:t>các </a:t>
            </a:r>
            <a:r>
              <a:rPr lang="vi-VN" sz="1850" spc="15" dirty="0" smtClean="0">
                <a:latin typeface="Arial"/>
                <a:cs typeface="Arial"/>
              </a:rPr>
              <a:t>dữ </a:t>
            </a:r>
            <a:r>
              <a:rPr lang="vi-VN" sz="1850" spc="25" dirty="0" smtClean="0">
                <a:latin typeface="Arial"/>
                <a:cs typeface="Arial"/>
              </a:rPr>
              <a:t>liệu </a:t>
            </a:r>
            <a:r>
              <a:rPr lang="vi-VN" sz="1850" spc="-15" dirty="0" smtClean="0">
                <a:latin typeface="Arial"/>
                <a:cs typeface="Arial"/>
              </a:rPr>
              <a:t>xung</a:t>
            </a:r>
            <a:r>
              <a:rPr lang="vi-VN" sz="1850" spc="175" dirty="0" smtClean="0">
                <a:latin typeface="Arial"/>
                <a:cs typeface="Arial"/>
              </a:rPr>
              <a:t> </a:t>
            </a:r>
            <a:r>
              <a:rPr lang="vi-VN" sz="1850" spc="20" dirty="0" smtClean="0">
                <a:latin typeface="Arial"/>
                <a:cs typeface="Arial"/>
              </a:rPr>
              <a:t>quanh</a:t>
            </a:r>
            <a:endParaRPr lang="vi-VN" sz="1850" dirty="0" smtClean="0">
              <a:latin typeface="Arial"/>
              <a:cs typeface="Arial"/>
            </a:endParaRPr>
          </a:p>
          <a:p>
            <a:pPr marL="241300" indent="-229235">
              <a:spcBef>
                <a:spcPts val="1010"/>
              </a:spcBef>
              <a:tabLst>
                <a:tab pos="241935" algn="l"/>
              </a:tabLst>
            </a:pPr>
            <a:r>
              <a:rPr lang="vi-VN" sz="2600" spc="5" dirty="0" smtClean="0">
                <a:latin typeface="Arial"/>
                <a:cs typeface="Arial"/>
              </a:rPr>
              <a:t>Dữ </a:t>
            </a:r>
            <a:r>
              <a:rPr lang="vi-VN" sz="2600" spc="-50" dirty="0" smtClean="0">
                <a:latin typeface="Arial"/>
                <a:cs typeface="Arial"/>
              </a:rPr>
              <a:t>liệu </a:t>
            </a:r>
            <a:r>
              <a:rPr lang="vi-VN" sz="2600" spc="30" dirty="0" smtClean="0">
                <a:latin typeface="Arial"/>
                <a:cs typeface="Arial"/>
              </a:rPr>
              <a:t>có </a:t>
            </a:r>
            <a:r>
              <a:rPr lang="vi-VN" sz="2600" spc="-35" dirty="0" smtClean="0">
                <a:latin typeface="Arial"/>
                <a:cs typeface="Arial"/>
              </a:rPr>
              <a:t>nhiễu: </a:t>
            </a:r>
            <a:r>
              <a:rPr lang="vi-VN" sz="2600" spc="-20" dirty="0" smtClean="0">
                <a:latin typeface="Arial"/>
                <a:cs typeface="Arial"/>
              </a:rPr>
              <a:t>giá </a:t>
            </a:r>
            <a:r>
              <a:rPr lang="vi-VN" sz="2600" spc="15" dirty="0" smtClean="0">
                <a:latin typeface="Arial"/>
                <a:cs typeface="Arial"/>
              </a:rPr>
              <a:t>trị </a:t>
            </a:r>
            <a:r>
              <a:rPr lang="vi-VN" sz="2600" dirty="0" smtClean="0">
                <a:latin typeface="Arial"/>
                <a:cs typeface="Arial"/>
              </a:rPr>
              <a:t>không </a:t>
            </a:r>
            <a:r>
              <a:rPr lang="vi-VN" sz="2600" spc="-10" dirty="0" smtClean="0">
                <a:latin typeface="Arial"/>
                <a:cs typeface="Arial"/>
              </a:rPr>
              <a:t>phù </a:t>
            </a:r>
            <a:r>
              <a:rPr lang="vi-VN" sz="2600" dirty="0" smtClean="0">
                <a:latin typeface="Arial"/>
                <a:cs typeface="Arial"/>
              </a:rPr>
              <a:t>hợp</a:t>
            </a:r>
            <a:r>
              <a:rPr lang="vi-VN" sz="2600" spc="450" dirty="0" smtClean="0">
                <a:latin typeface="Arial"/>
                <a:cs typeface="Arial"/>
              </a:rPr>
              <a:t> </a:t>
            </a:r>
            <a:r>
              <a:rPr lang="vi-VN" sz="2600" spc="25" dirty="0" smtClean="0">
                <a:latin typeface="Arial"/>
                <a:cs typeface="Arial"/>
              </a:rPr>
              <a:t>...</a:t>
            </a:r>
            <a:endParaRPr lang="vi-VN" sz="2600" dirty="0" smtClean="0">
              <a:latin typeface="Arial"/>
              <a:cs typeface="Arial"/>
            </a:endParaRPr>
          </a:p>
          <a:p>
            <a:pPr marL="241300" indent="-229235">
              <a:spcBef>
                <a:spcPts val="935"/>
              </a:spcBef>
              <a:tabLst>
                <a:tab pos="241935" algn="l"/>
              </a:tabLst>
            </a:pPr>
            <a:r>
              <a:rPr lang="vi-VN" sz="2600" spc="5" dirty="0" smtClean="0">
                <a:latin typeface="Arial"/>
                <a:cs typeface="Arial"/>
              </a:rPr>
              <a:t>Dữ </a:t>
            </a:r>
            <a:r>
              <a:rPr lang="vi-VN" sz="2600" spc="-50" dirty="0" smtClean="0">
                <a:latin typeface="Arial"/>
                <a:cs typeface="Arial"/>
              </a:rPr>
              <a:t>liệu </a:t>
            </a:r>
            <a:r>
              <a:rPr lang="vi-VN" sz="2600" spc="5" dirty="0" smtClean="0">
                <a:latin typeface="Arial"/>
                <a:cs typeface="Arial"/>
              </a:rPr>
              <a:t>trùng</a:t>
            </a:r>
            <a:r>
              <a:rPr lang="vi-VN" sz="2600" spc="155" dirty="0" smtClean="0">
                <a:latin typeface="Arial"/>
                <a:cs typeface="Arial"/>
              </a:rPr>
              <a:t> </a:t>
            </a:r>
            <a:r>
              <a:rPr lang="vi-VN" sz="2600" spc="-45" dirty="0" smtClean="0">
                <a:latin typeface="Arial"/>
                <a:cs typeface="Arial"/>
              </a:rPr>
              <a:t>lặp</a:t>
            </a:r>
            <a:endParaRPr lang="vi-VN" sz="2600" dirty="0" smtClean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635"/>
              </a:spcBef>
              <a:buChar char="•"/>
              <a:tabLst>
                <a:tab pos="698500" algn="l"/>
                <a:tab pos="699770" algn="l"/>
              </a:tabLst>
            </a:pPr>
            <a:r>
              <a:rPr lang="vi-VN" sz="2150" dirty="0" smtClean="0">
                <a:latin typeface="Arial"/>
                <a:cs typeface="Arial"/>
              </a:rPr>
              <a:t>Xảy </a:t>
            </a:r>
            <a:r>
              <a:rPr lang="vi-VN" sz="2150" spc="20" dirty="0" smtClean="0">
                <a:latin typeface="Arial"/>
                <a:cs typeface="Arial"/>
              </a:rPr>
              <a:t>ra </a:t>
            </a:r>
            <a:r>
              <a:rPr lang="vi-VN" sz="2150" spc="-5" dirty="0" smtClean="0">
                <a:latin typeface="Arial"/>
                <a:cs typeface="Arial"/>
              </a:rPr>
              <a:t>khi </a:t>
            </a:r>
            <a:r>
              <a:rPr lang="vi-VN" sz="2150" spc="5" dirty="0" smtClean="0">
                <a:latin typeface="Arial"/>
                <a:cs typeface="Arial"/>
              </a:rPr>
              <a:t>tổng </a:t>
            </a:r>
            <a:r>
              <a:rPr lang="vi-VN" sz="2150" spc="10" dirty="0" smtClean="0">
                <a:latin typeface="Arial"/>
                <a:cs typeface="Arial"/>
              </a:rPr>
              <a:t>hợp </a:t>
            </a:r>
            <a:r>
              <a:rPr lang="vi-VN" sz="2150" spc="15" dirty="0" smtClean="0">
                <a:latin typeface="Arial"/>
                <a:cs typeface="Arial"/>
              </a:rPr>
              <a:t>nhiều </a:t>
            </a:r>
            <a:r>
              <a:rPr lang="vi-VN" sz="2150" spc="5" dirty="0" smtClean="0">
                <a:latin typeface="Arial"/>
                <a:cs typeface="Arial"/>
              </a:rPr>
              <a:t>nguồn </a:t>
            </a:r>
            <a:r>
              <a:rPr lang="vi-VN" sz="2150" spc="20" dirty="0" smtClean="0">
                <a:latin typeface="Arial"/>
                <a:cs typeface="Arial"/>
              </a:rPr>
              <a:t>tin </a:t>
            </a:r>
            <a:r>
              <a:rPr lang="vi-VN" sz="2150" dirty="0" smtClean="0">
                <a:latin typeface="Arial"/>
                <a:cs typeface="Arial"/>
              </a:rPr>
              <a:t>khác</a:t>
            </a:r>
            <a:r>
              <a:rPr lang="vi-VN" sz="2150" spc="525" dirty="0" smtClean="0">
                <a:latin typeface="Arial"/>
                <a:cs typeface="Arial"/>
              </a:rPr>
              <a:t> </a:t>
            </a:r>
            <a:r>
              <a:rPr lang="vi-VN" sz="2150" spc="5" dirty="0" smtClean="0">
                <a:latin typeface="Arial"/>
                <a:cs typeface="Arial"/>
              </a:rPr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5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DB1AE-9639-4037-B492-DB21C5BF6D3F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mẫu</a:t>
            </a:r>
            <a:r>
              <a:rPr lang="en-US" sz="2400" dirty="0" smtClean="0"/>
              <a:t> (pattern )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hay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r>
              <a:rPr lang="en-US" sz="2400" dirty="0" smtClean="0"/>
              <a:t> </a:t>
            </a:r>
            <a:r>
              <a:rPr lang="en-US" sz="2400" dirty="0" err="1" smtClean="0"/>
              <a:t>trừu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,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i="1" dirty="0" err="1" smtClean="0"/>
              <a:t>đặc</a:t>
            </a:r>
            <a:r>
              <a:rPr lang="en-US" i="1" dirty="0" smtClean="0"/>
              <a:t> </a:t>
            </a:r>
            <a:r>
              <a:rPr lang="en-US" i="1" dirty="0" err="1" smtClean="0"/>
              <a:t>trưng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r>
              <a:rPr lang="en-US" i="1" dirty="0" smtClean="0"/>
              <a:t> </a:t>
            </a:r>
            <a:r>
              <a:rPr lang="en-US" i="1" dirty="0" err="1" smtClean="0"/>
              <a:t>phân</a:t>
            </a:r>
            <a:r>
              <a:rPr lang="en-US" i="1" dirty="0" smtClean="0"/>
              <a:t> </a:t>
            </a:r>
            <a:r>
              <a:rPr lang="en-US" i="1" dirty="0" err="1" smtClean="0"/>
              <a:t>biệt</a:t>
            </a:r>
            <a:r>
              <a:rPr lang="en-US" dirty="0" smtClean="0"/>
              <a:t> (</a:t>
            </a:r>
            <a:r>
              <a:rPr lang="en-US" sz="2400" dirty="0" smtClean="0"/>
              <a:t>distinguishing features 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b="1" i="1" dirty="0" err="1" smtClean="0"/>
              <a:t>thuộc</a:t>
            </a:r>
            <a:r>
              <a:rPr lang="en-US" b="1" i="1" dirty="0" smtClean="0"/>
              <a:t> </a:t>
            </a:r>
            <a:r>
              <a:rPr lang="en-US" b="1" i="1" dirty="0" err="1" smtClean="0"/>
              <a:t>tính</a:t>
            </a:r>
            <a:r>
              <a:rPr lang="en-US" sz="2400" b="1" dirty="0" smtClean="0"/>
              <a:t> </a:t>
            </a:r>
            <a:r>
              <a:rPr lang="en-US" sz="2400" dirty="0" smtClean="0"/>
              <a:t>(attributes).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i="1" dirty="0" err="1" smtClean="0"/>
              <a:t>lựa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chọn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thuộc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tính</a:t>
            </a:r>
            <a:r>
              <a:rPr lang="en-US" sz="2400" i="1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cách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biểu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diễn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tận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dirty="0"/>
              <a:t> </a:t>
            </a:r>
            <a:r>
              <a:rPr lang="en-US" dirty="0" err="1"/>
              <a:t>toántrong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5551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A1F76-3543-4045-9754-2F4D164F605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sz="2800" b="1" dirty="0" err="1" smtClean="0"/>
              <a:t>Mẫu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được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biểu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diễn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như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là</a:t>
            </a:r>
            <a:r>
              <a:rPr lang="en-US" sz="2800" b="1" dirty="0" smtClean="0"/>
              <a:t> vector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vector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u="sng" dirty="0" err="1" smtClean="0"/>
              <a:t>Thí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dụ</a:t>
            </a:r>
            <a:r>
              <a:rPr lang="en-US" sz="2200" dirty="0" smtClean="0"/>
              <a:t>: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, (30, 1)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30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kính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1.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Cho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1.0, 1.0, 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/>
              <a:t>		1.0, 2.0, 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/>
              <a:t>		2.0, 1.0, 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2.0, 2.0, 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/>
              <a:t>		4.0, 1.0,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		5.0, 1.0,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4.0, 2.0,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		5.0, 2.0,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		1.0, 4.0,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1.0, 5.0,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		2.0, 4.0,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		2.0, 5.0,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4.0, 4.0, 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/>
              <a:t>		5.0, 5.0, 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/>
              <a:t>		4.0, 5.0, 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5.0, 4.0, 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 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thứ</a:t>
            </a:r>
            <a:r>
              <a:rPr lang="en-US" sz="2200" dirty="0" smtClean="0"/>
              <a:t> 3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.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8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400050"/>
          </a:xfrm>
        </p:spPr>
        <p:txBody>
          <a:bodyPr/>
          <a:lstStyle/>
          <a:p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5122" name="Picture 2" descr="E:\AI_Huflit\Sample_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781050"/>
            <a:ext cx="73660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6012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6173</TotalTime>
  <Words>3590</Words>
  <Application>Microsoft Office PowerPoint</Application>
  <PresentationFormat>On-screen Show (4:3)</PresentationFormat>
  <Paragraphs>327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Default Design</vt:lpstr>
      <vt:lpstr>Document</vt:lpstr>
      <vt:lpstr>Equation</vt:lpstr>
      <vt:lpstr>Học Máy</vt:lpstr>
      <vt:lpstr>Các bước xây dựng mô hình học máy</vt:lpstr>
      <vt:lpstr>Thu thập dữ liệu (Data Collection)</vt:lpstr>
      <vt:lpstr>Chuẩn bị dữ liệu (Data Preparation)</vt:lpstr>
      <vt:lpstr>Thăm dò dữ liệu (Data exploration)</vt:lpstr>
      <vt:lpstr>Làm sạch dữ liệu (Data cleansing)</vt:lpstr>
      <vt:lpstr>Biểu diễn mẫu trong Học Máy</vt:lpstr>
      <vt:lpstr>Mẫu được biểu diễn như là vector</vt:lpstr>
      <vt:lpstr>PowerPoint Presentation</vt:lpstr>
      <vt:lpstr>Thí dụ 2 về dữ liệu</vt:lpstr>
      <vt:lpstr>Mẫu được biểu diễn như là một dòng ký tự</vt:lpstr>
      <vt:lpstr>Biến đổi dữ liệu</vt:lpstr>
      <vt:lpstr>Biến đổi dữ liệu (tt.)</vt:lpstr>
      <vt:lpstr>Độ đo tương tự</vt:lpstr>
      <vt:lpstr>Độ đo khoảng cách</vt:lpstr>
      <vt:lpstr>Độ đo khoảng cách (tt.)</vt:lpstr>
      <vt:lpstr>Thu gọn dữ liệu (data reduction)</vt:lpstr>
      <vt:lpstr>Cách tính centroid của một nhóm mẫu</vt:lpstr>
      <vt:lpstr>Cân bằng dữ liệu</vt:lpstr>
      <vt:lpstr>Rút gọn thuộc tính (Feature Selection)</vt:lpstr>
      <vt:lpstr>Rút gọn thuộc tính bằng Tìm kiếm vét cạn</vt:lpstr>
      <vt:lpstr>Filter và wrapper</vt:lpstr>
      <vt:lpstr>Filter và wrapper (tt.)</vt:lpstr>
      <vt:lpstr>Rút trích thuộc tính</vt:lpstr>
      <vt:lpstr>Phân tích thành phần chính (PCA)</vt:lpstr>
      <vt:lpstr>Lựa chọn mô hình (Model selection)</vt:lpstr>
      <vt:lpstr>Lựa chọn mô hình</vt:lpstr>
      <vt:lpstr>Lựa chọn mô hình</vt:lpstr>
      <vt:lpstr>Huấn luyện mô hình (Training)</vt:lpstr>
      <vt:lpstr>Đánh giá (Evaluation)</vt:lpstr>
      <vt:lpstr>Kiểm định (Validation)</vt:lpstr>
      <vt:lpstr>Các độ đo về tính chính xác phân lớp</vt:lpstr>
      <vt:lpstr>PowerPoint Presentation</vt:lpstr>
      <vt:lpstr>PowerPoint Presentation</vt:lpstr>
      <vt:lpstr>Thí dụ</vt:lpstr>
      <vt:lpstr>Đánh giá hiệu quả của một bộ phân lớp </vt:lpstr>
      <vt:lpstr>Random subsampling</vt:lpstr>
      <vt:lpstr>Kiểm định chéo (cross-validation)</vt:lpstr>
      <vt:lpstr>PowerPoint Presentation</vt:lpstr>
      <vt:lpstr>Bootstrap</vt:lpstr>
      <vt:lpstr>Boostrap</vt:lpstr>
      <vt:lpstr>Tổng hợp về căn bản của học máy</vt:lpstr>
    </vt:vector>
  </TitlesOfParts>
  <Company>Truong Dai Hoc Bach Khoa TPHCM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USER</cp:lastModifiedBy>
  <cp:revision>1424</cp:revision>
  <cp:lastPrinted>2020-11-02T00:58:39Z</cp:lastPrinted>
  <dcterms:created xsi:type="dcterms:W3CDTF">2004-02-07T23:51:55Z</dcterms:created>
  <dcterms:modified xsi:type="dcterms:W3CDTF">2020-11-03T14:22:26Z</dcterms:modified>
</cp:coreProperties>
</file>