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288" r:id="rId3"/>
    <p:sldId id="318" r:id="rId4"/>
    <p:sldId id="290" r:id="rId5"/>
    <p:sldId id="291" r:id="rId6"/>
    <p:sldId id="292" r:id="rId7"/>
    <p:sldId id="294" r:id="rId8"/>
    <p:sldId id="295" r:id="rId9"/>
    <p:sldId id="296" r:id="rId10"/>
    <p:sldId id="297" r:id="rId11"/>
    <p:sldId id="289" r:id="rId12"/>
    <p:sldId id="298" r:id="rId13"/>
    <p:sldId id="299" r:id="rId14"/>
    <p:sldId id="300" r:id="rId15"/>
    <p:sldId id="301" r:id="rId16"/>
    <p:sldId id="302" r:id="rId17"/>
    <p:sldId id="303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51" r:id="rId28"/>
    <p:sldId id="304" r:id="rId29"/>
    <p:sldId id="343" r:id="rId30"/>
    <p:sldId id="305" r:id="rId31"/>
    <p:sldId id="306" r:id="rId32"/>
    <p:sldId id="307" r:id="rId33"/>
    <p:sldId id="308" r:id="rId34"/>
    <p:sldId id="344" r:id="rId35"/>
    <p:sldId id="345" r:id="rId36"/>
    <p:sldId id="346" r:id="rId37"/>
    <p:sldId id="347" r:id="rId38"/>
    <p:sldId id="348" r:id="rId39"/>
    <p:sldId id="349" r:id="rId40"/>
    <p:sldId id="350" r:id="rId41"/>
    <p:sldId id="334" r:id="rId42"/>
    <p:sldId id="335" r:id="rId43"/>
    <p:sldId id="342" r:id="rId44"/>
    <p:sldId id="336" r:id="rId45"/>
    <p:sldId id="337" r:id="rId46"/>
    <p:sldId id="338" r:id="rId47"/>
    <p:sldId id="339" r:id="rId48"/>
    <p:sldId id="340" r:id="rId49"/>
    <p:sldId id="341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29" r:id="rId60"/>
    <p:sldId id="330" r:id="rId61"/>
    <p:sldId id="332" r:id="rId62"/>
    <p:sldId id="331" r:id="rId63"/>
    <p:sldId id="333" r:id="rId64"/>
  </p:sldIdLst>
  <p:sldSz cx="9144000" cy="6858000" type="screen4x3"/>
  <p:notesSz cx="7053263" cy="93091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CC9900"/>
    <a:srgbClr val="6600CC"/>
    <a:srgbClr val="33CC33"/>
    <a:srgbClr val="CC6600"/>
    <a:srgbClr val="0000FF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3" autoAdjust="0"/>
    <p:restoredTop sz="94662" autoAdjust="0"/>
  </p:normalViewPr>
  <p:slideViewPr>
    <p:cSldViewPr>
      <p:cViewPr varScale="1">
        <p:scale>
          <a:sx n="66" d="100"/>
          <a:sy n="66" d="100"/>
        </p:scale>
        <p:origin x="-12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130EC2CD-A2D3-472E-8697-DC44B97DE0A5}" type="datetimeFigureOut">
              <a:rPr lang="en-US"/>
              <a:pPr>
                <a:defRPr/>
              </a:pPr>
              <a:t>06-Nov-20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pPr>
              <a:defRPr/>
            </a:pPr>
            <a:fld id="{150C411C-6567-4AE5-9FE7-62EED8AE1F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4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59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7325" y="0"/>
            <a:ext cx="30559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421188"/>
            <a:ext cx="5173663" cy="418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3963"/>
            <a:ext cx="305593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7325" y="8843963"/>
            <a:ext cx="305593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AC1F0D2-93D0-409B-9DC3-34E720ADC36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1134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C1F0D2-93D0-409B-9DC3-34E720ADC36D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03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23D68-1FBD-4549-816E-C0444F8368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99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C9615-DDDD-4A96-9F1A-FCEE4040A7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65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49B4F-B98C-46C3-A395-32E78BFF43E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793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0BDFC-0498-493E-989C-EB030646D6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0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4674E-4C5B-4ADF-8ECD-5368454F37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35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76395-2799-4905-92A7-8BA77FEF1AC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58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40810-92D3-4FD8-9E07-A07C1048A9C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96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16495-BB2F-47FE-A379-A112C428CC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55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5CF0A-8FFB-4220-83B6-E4D84F423C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11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63FB4-16EA-47E0-ADC6-20CF136E6D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111BF-D950-4A72-9C2A-142B7F70C04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27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DE7C5-E2F6-4246-B6B0-A38331A0B2F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42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BD34E65-B1B3-45B7-8988-C985E4A385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7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1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2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3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8819" y="1981200"/>
            <a:ext cx="8458200" cy="838200"/>
          </a:xfrm>
        </p:spPr>
        <p:txBody>
          <a:bodyPr/>
          <a:lstStyle/>
          <a:p>
            <a:pPr eaLnBrk="1" hangingPunct="1"/>
            <a:r>
              <a:rPr lang="en-GB" sz="4800" dirty="0" err="1" smtClean="0">
                <a:solidFill>
                  <a:srgbClr val="FF0000"/>
                </a:solidFill>
              </a:rPr>
              <a:t>Học</a:t>
            </a:r>
            <a:r>
              <a:rPr lang="en-GB" sz="4800" dirty="0" smtClean="0">
                <a:solidFill>
                  <a:srgbClr val="FF0000"/>
                </a:solidFill>
              </a:rPr>
              <a:t> </a:t>
            </a:r>
            <a:r>
              <a:rPr lang="en-GB" sz="4800" dirty="0" err="1" smtClean="0">
                <a:solidFill>
                  <a:srgbClr val="FF0000"/>
                </a:solidFill>
              </a:rPr>
              <a:t>Máy</a:t>
            </a:r>
            <a:endParaRPr lang="en-GB" sz="4800" dirty="0" smtClean="0">
              <a:solidFill>
                <a:srgbClr val="FF000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838200"/>
            <a:ext cx="6400800" cy="685800"/>
          </a:xfrm>
        </p:spPr>
        <p:txBody>
          <a:bodyPr/>
          <a:lstStyle/>
          <a:p>
            <a:pPr eaLnBrk="1" hangingPunct="1"/>
            <a:r>
              <a:rPr lang="en-GB" sz="3200" b="1" dirty="0" err="1" smtClean="0"/>
              <a:t>Chương</a:t>
            </a:r>
            <a:r>
              <a:rPr lang="en-GB" sz="3200" b="1" dirty="0" smtClean="0"/>
              <a:t> 4 </a:t>
            </a:r>
          </a:p>
          <a:p>
            <a:pPr eaLnBrk="1" hangingPunct="1"/>
            <a:endParaRPr lang="en-GB" sz="3200" b="1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68405" y="3352800"/>
            <a:ext cx="6400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GB" sz="3200" b="1" dirty="0" err="1" smtClean="0"/>
              <a:t>Phần</a:t>
            </a:r>
            <a:r>
              <a:rPr lang="en-GB" sz="3200" b="1" dirty="0" smtClean="0"/>
              <a:t> III: </a:t>
            </a:r>
            <a:r>
              <a:rPr lang="en-GB" sz="3200" b="1" dirty="0" err="1" smtClean="0"/>
              <a:t>Học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có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giám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sát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và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học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không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giám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sát</a:t>
            </a:r>
            <a:r>
              <a:rPr lang="en-GB" sz="3200" b="1" dirty="0" smtClean="0"/>
              <a:t> </a:t>
            </a:r>
          </a:p>
          <a:p>
            <a:pPr eaLnBrk="1" hangingPunct="1"/>
            <a:endParaRPr lang="en-GB" sz="32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282371" y="5223301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PGS.TS. </a:t>
            </a:r>
            <a:r>
              <a:rPr lang="en-US" dirty="0" err="1" smtClean="0">
                <a:latin typeface="+mn-lt"/>
              </a:rPr>
              <a:t>Dương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Tuấn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Anh</a:t>
            </a:r>
            <a:endParaRPr lang="en-US" dirty="0" smtClean="0">
              <a:latin typeface="+mn-lt"/>
            </a:endParaRPr>
          </a:p>
          <a:p>
            <a:pPr algn="ctr"/>
            <a:r>
              <a:rPr lang="en-US" dirty="0" smtClean="0">
                <a:latin typeface="+mn-lt"/>
              </a:rPr>
              <a:t>2020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DB286B-3B4C-457B-95F2-D17C9B298073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eaLnBrk="1" hangingPunct="1"/>
            <a:r>
              <a:rPr lang="en-US" dirty="0" err="1" smtClean="0">
                <a:solidFill>
                  <a:srgbClr val="FF0000"/>
                </a:solidFill>
              </a:rPr>
              <a:t>Thí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dụ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thí</a:t>
            </a:r>
            <a:r>
              <a:rPr lang="en-US" sz="2200" dirty="0" smtClean="0"/>
              <a:t> </a:t>
            </a:r>
            <a:r>
              <a:rPr lang="en-US" sz="2200" dirty="0" err="1" smtClean="0"/>
              <a:t>dụ</a:t>
            </a:r>
            <a:r>
              <a:rPr lang="en-US" sz="2200" dirty="0" smtClean="0"/>
              <a:t> ở </a:t>
            </a:r>
            <a:r>
              <a:rPr lang="en-US" sz="2200" dirty="0" err="1" smtClean="0"/>
              <a:t>hình</a:t>
            </a:r>
            <a:r>
              <a:rPr lang="en-US" sz="2200" dirty="0" smtClean="0"/>
              <a:t> 4.3.1, </a:t>
            </a:r>
            <a:r>
              <a:rPr lang="en-US" sz="2200" dirty="0" err="1" smtClean="0"/>
              <a:t>nếu</a:t>
            </a:r>
            <a:r>
              <a:rPr lang="en-US" sz="2200" dirty="0" smtClean="0"/>
              <a:t> </a:t>
            </a:r>
            <a:r>
              <a:rPr lang="en-US" sz="2200" i="1" dirty="0" smtClean="0"/>
              <a:t>k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5, </a:t>
            </a:r>
            <a:r>
              <a:rPr lang="en-US" sz="2200" dirty="0" err="1" smtClean="0"/>
              <a:t>năm</a:t>
            </a:r>
            <a:r>
              <a:rPr lang="en-US" sz="2200" dirty="0" smtClean="0"/>
              <a:t> </a:t>
            </a:r>
            <a:r>
              <a:rPr lang="en-US" sz="2200" dirty="0" err="1" smtClean="0"/>
              <a:t>lân</a:t>
            </a:r>
            <a:r>
              <a:rPr lang="en-US" sz="2200" dirty="0" smtClean="0"/>
              <a:t> </a:t>
            </a:r>
            <a:r>
              <a:rPr lang="en-US" sz="2200" dirty="0" err="1" smtClean="0"/>
              <a:t>cận</a:t>
            </a:r>
            <a:r>
              <a:rPr lang="en-US" sz="2200" dirty="0" smtClean="0"/>
              <a:t> </a:t>
            </a:r>
            <a:r>
              <a:rPr lang="en-US" sz="2200" dirty="0" err="1" smtClean="0"/>
              <a:t>gần</a:t>
            </a:r>
            <a:r>
              <a:rPr lang="en-US" sz="2200" dirty="0" smtClean="0"/>
              <a:t> </a:t>
            </a:r>
            <a:r>
              <a:rPr lang="en-US" sz="2200" dirty="0" err="1" smtClean="0"/>
              <a:t>nhất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i="1" dirty="0" smtClean="0"/>
              <a:t>P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i="1" dirty="0" smtClean="0"/>
              <a:t>X</a:t>
            </a:r>
            <a:r>
              <a:rPr lang="en-US" sz="2200" i="1" baseline="-25000" dirty="0" smtClean="0"/>
              <a:t>16</a:t>
            </a:r>
            <a:r>
              <a:rPr lang="en-US" sz="2200" i="1" dirty="0" smtClean="0"/>
              <a:t>, X</a:t>
            </a:r>
            <a:r>
              <a:rPr lang="en-US" sz="2200" i="1" baseline="-25000" dirty="0" smtClean="0"/>
              <a:t>7</a:t>
            </a:r>
            <a:r>
              <a:rPr lang="en-US" sz="2200" i="1" dirty="0" smtClean="0"/>
              <a:t>, X</a:t>
            </a:r>
            <a:r>
              <a:rPr lang="en-US" sz="2200" i="1" baseline="-25000" dirty="0" smtClean="0"/>
              <a:t>14</a:t>
            </a:r>
            <a:r>
              <a:rPr lang="en-US" sz="2200" i="1" dirty="0" smtClean="0"/>
              <a:t>, X</a:t>
            </a:r>
            <a:r>
              <a:rPr lang="en-US" sz="2200" i="1" baseline="-25000" dirty="0" smtClean="0"/>
              <a:t>6</a:t>
            </a:r>
            <a:r>
              <a:rPr lang="en-US" sz="2200" dirty="0" smtClean="0"/>
              <a:t> 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i="1" dirty="0" smtClean="0"/>
              <a:t>X</a:t>
            </a:r>
            <a:r>
              <a:rPr lang="en-US" sz="2200" i="1" baseline="-25000" dirty="0" smtClean="0"/>
              <a:t>17</a:t>
            </a:r>
            <a:r>
              <a:rPr lang="en-US" sz="2200" dirty="0" smtClean="0"/>
              <a:t>.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đa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5 </a:t>
            </a:r>
            <a:r>
              <a:rPr lang="en-US" sz="2200" dirty="0" err="1" smtClean="0"/>
              <a:t>mẫu</a:t>
            </a:r>
            <a:r>
              <a:rPr lang="en-US" sz="2200" dirty="0" smtClean="0"/>
              <a:t> </a:t>
            </a:r>
            <a:r>
              <a:rPr lang="en-US" sz="2200" dirty="0" err="1" smtClean="0"/>
              <a:t>này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3 </a:t>
            </a:r>
            <a:r>
              <a:rPr lang="en-US" sz="2200" dirty="0" err="1" smtClean="0"/>
              <a:t>nên</a:t>
            </a:r>
            <a:r>
              <a:rPr lang="en-US" sz="2200" dirty="0" smtClean="0"/>
              <a:t> </a:t>
            </a:r>
            <a:r>
              <a:rPr lang="en-US" sz="2200" i="1" dirty="0" smtClean="0"/>
              <a:t>P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gán</a:t>
            </a:r>
            <a:r>
              <a:rPr lang="en-US" sz="2200" dirty="0" smtClean="0"/>
              <a:t> </a:t>
            </a:r>
            <a:r>
              <a:rPr lang="en-US" sz="2200" dirty="0" err="1" smtClean="0"/>
              <a:t>vào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3.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200" dirty="0" smtClean="0"/>
          </a:p>
          <a:p>
            <a:pPr eaLnBrk="1" hangingPunct="1">
              <a:defRPr/>
            </a:pP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Hình</a:t>
            </a:r>
            <a:r>
              <a:rPr lang="en-US" sz="2200" dirty="0" smtClean="0"/>
              <a:t> 4.3.1, </a:t>
            </a:r>
            <a:r>
              <a:rPr lang="en-US" sz="2200" dirty="0" err="1" smtClean="0"/>
              <a:t>nếu</a:t>
            </a:r>
            <a:r>
              <a:rPr lang="en-US" sz="2200" dirty="0" smtClean="0"/>
              <a:t> </a:t>
            </a:r>
            <a:r>
              <a:rPr lang="en-US" sz="2200" i="1" dirty="0" smtClean="0"/>
              <a:t>P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mẫu</a:t>
            </a:r>
            <a:r>
              <a:rPr lang="en-US" sz="2200" dirty="0" smtClean="0"/>
              <a:t> (4.2, 1.8), </a:t>
            </a:r>
            <a:r>
              <a:rPr lang="en-US" sz="2200" dirty="0" err="1" smtClean="0"/>
              <a:t>lân</a:t>
            </a:r>
            <a:r>
              <a:rPr lang="en-US" sz="2200" dirty="0" smtClean="0"/>
              <a:t> </a:t>
            </a:r>
            <a:r>
              <a:rPr lang="en-US" sz="2200" dirty="0" err="1" smtClean="0"/>
              <a:t>cận</a:t>
            </a:r>
            <a:r>
              <a:rPr lang="en-US" sz="2200" dirty="0" smtClean="0"/>
              <a:t> </a:t>
            </a:r>
            <a:r>
              <a:rPr lang="en-US" sz="2200" dirty="0" err="1" smtClean="0"/>
              <a:t>gần</a:t>
            </a:r>
            <a:r>
              <a:rPr lang="en-US" sz="2200" dirty="0" smtClean="0"/>
              <a:t> </a:t>
            </a:r>
            <a:r>
              <a:rPr lang="en-US" sz="2200" dirty="0" err="1" smtClean="0"/>
              <a:t>nhất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nó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i="1" dirty="0" smtClean="0"/>
              <a:t>X</a:t>
            </a:r>
            <a:r>
              <a:rPr lang="en-US" sz="2200" i="1" baseline="-25000" dirty="0" smtClean="0"/>
              <a:t>17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P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vào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3 </a:t>
            </a:r>
            <a:r>
              <a:rPr lang="en-US" sz="2200" dirty="0" err="1" smtClean="0"/>
              <a:t>nếu</a:t>
            </a:r>
            <a:r>
              <a:rPr lang="en-US" sz="2200" dirty="0" smtClean="0"/>
              <a:t> 1-NN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dùng</a:t>
            </a:r>
            <a:r>
              <a:rPr lang="en-US" sz="2200" dirty="0" smtClean="0"/>
              <a:t>. </a:t>
            </a:r>
            <a:r>
              <a:rPr lang="en-US" sz="2200" dirty="0" err="1" smtClean="0"/>
              <a:t>Nếu</a:t>
            </a:r>
            <a:r>
              <a:rPr lang="en-US" sz="2200" dirty="0" smtClean="0"/>
              <a:t> </a:t>
            </a:r>
            <a:r>
              <a:rPr lang="en-US" sz="2200" dirty="0" err="1" smtClean="0"/>
              <a:t>áp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k-NN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i="1" dirty="0" smtClean="0"/>
              <a:t>k</a:t>
            </a:r>
            <a:r>
              <a:rPr lang="en-US" sz="2200" dirty="0" smtClean="0"/>
              <a:t> = 5 </a:t>
            </a:r>
            <a:r>
              <a:rPr lang="en-US" sz="2200" dirty="0" err="1" smtClean="0"/>
              <a:t>thì</a:t>
            </a:r>
            <a:r>
              <a:rPr lang="en-US" sz="2200" dirty="0" smtClean="0"/>
              <a:t> 5 </a:t>
            </a:r>
            <a:r>
              <a:rPr lang="en-US" sz="2200" dirty="0" err="1" smtClean="0"/>
              <a:t>lân</a:t>
            </a:r>
            <a:r>
              <a:rPr lang="en-US" sz="2200" dirty="0" smtClean="0"/>
              <a:t> </a:t>
            </a:r>
            <a:r>
              <a:rPr lang="en-US" sz="2200" dirty="0" err="1" smtClean="0"/>
              <a:t>cận</a:t>
            </a:r>
            <a:r>
              <a:rPr lang="en-US" sz="2200" dirty="0" smtClean="0"/>
              <a:t> </a:t>
            </a:r>
            <a:r>
              <a:rPr lang="en-US" sz="2200" dirty="0" err="1" smtClean="0"/>
              <a:t>gần</a:t>
            </a:r>
            <a:r>
              <a:rPr lang="en-US" sz="2200" dirty="0" smtClean="0"/>
              <a:t> </a:t>
            </a:r>
            <a:r>
              <a:rPr lang="en-US" sz="2200" dirty="0" err="1" smtClean="0"/>
              <a:t>nhất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P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i="1" dirty="0" smtClean="0"/>
              <a:t>X</a:t>
            </a:r>
            <a:r>
              <a:rPr lang="en-US" sz="2200" i="1" baseline="-25000" dirty="0" smtClean="0"/>
              <a:t>17</a:t>
            </a:r>
            <a:r>
              <a:rPr lang="en-US" sz="2200" dirty="0" smtClean="0"/>
              <a:t> </a:t>
            </a:r>
            <a:r>
              <a:rPr lang="en-US" sz="2200" dirty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i="1" dirty="0" smtClean="0"/>
              <a:t>X</a:t>
            </a:r>
            <a:r>
              <a:rPr lang="en-US" sz="2200" i="1" baseline="-25000" dirty="0" smtClean="0"/>
              <a:t>16</a:t>
            </a:r>
            <a:r>
              <a:rPr lang="en-US" sz="2200" dirty="0" smtClean="0"/>
              <a:t> (</a:t>
            </a:r>
            <a:r>
              <a:rPr lang="en-US" sz="2200" dirty="0" err="1" smtClean="0"/>
              <a:t>thuộc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3)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i="1" dirty="0" smtClean="0"/>
              <a:t>X</a:t>
            </a:r>
            <a:r>
              <a:rPr lang="en-US" sz="2200" i="1" baseline="-25000" dirty="0" smtClean="0"/>
              <a:t>8</a:t>
            </a:r>
            <a:r>
              <a:rPr lang="en-US" sz="2200" i="1" dirty="0" smtClean="0"/>
              <a:t>, X</a:t>
            </a:r>
            <a:r>
              <a:rPr lang="en-US" sz="2200" i="1" baseline="-25000" dirty="0" smtClean="0"/>
              <a:t>7</a:t>
            </a:r>
            <a:r>
              <a:rPr lang="en-US" sz="2200" dirty="0" smtClean="0"/>
              <a:t>, 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i="1" dirty="0" smtClean="0"/>
              <a:t>X</a:t>
            </a:r>
            <a:r>
              <a:rPr lang="en-US" sz="2200" i="1" baseline="-25000" dirty="0" smtClean="0"/>
              <a:t>11</a:t>
            </a:r>
            <a:r>
              <a:rPr lang="en-US" sz="2200" dirty="0" smtClean="0"/>
              <a:t> </a:t>
            </a:r>
            <a:r>
              <a:rPr lang="en-US" sz="2200" dirty="0"/>
              <a:t>(</a:t>
            </a:r>
            <a:r>
              <a:rPr lang="en-US" sz="2200" dirty="0" err="1"/>
              <a:t>thuộc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smtClean="0"/>
              <a:t>2). Theo </a:t>
            </a:r>
            <a:r>
              <a:rPr lang="en-US" sz="2200" dirty="0" err="1" smtClean="0"/>
              <a:t>luật</a:t>
            </a:r>
            <a:r>
              <a:rPr lang="en-US" sz="2200" dirty="0" smtClean="0"/>
              <a:t> </a:t>
            </a:r>
            <a:r>
              <a:rPr lang="en-US" sz="2200" dirty="0" err="1" smtClean="0"/>
              <a:t>đa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, </a:t>
            </a:r>
            <a:r>
              <a:rPr lang="en-US" sz="2200" dirty="0" err="1" smtClean="0"/>
              <a:t>mẫu</a:t>
            </a:r>
            <a:r>
              <a:rPr lang="en-US" sz="2200" dirty="0" smtClean="0"/>
              <a:t> </a:t>
            </a:r>
            <a:r>
              <a:rPr lang="en-US" sz="2200" i="1" dirty="0" smtClean="0"/>
              <a:t>P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gán</a:t>
            </a:r>
            <a:r>
              <a:rPr lang="en-US" sz="2200" dirty="0" smtClean="0"/>
              <a:t> </a:t>
            </a:r>
            <a:r>
              <a:rPr lang="en-US" sz="2200" dirty="0" err="1" smtClean="0"/>
              <a:t>vào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2.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2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200" b="1" u="sng" dirty="0" err="1" smtClean="0">
                <a:sym typeface="Symbol" pitchFamily="18" charset="2"/>
              </a:rPr>
              <a:t>Ghi</a:t>
            </a:r>
            <a:r>
              <a:rPr lang="en-US" sz="2200" b="1" u="sng" dirty="0" smtClean="0">
                <a:sym typeface="Symbol" pitchFamily="18" charset="2"/>
              </a:rPr>
              <a:t> </a:t>
            </a:r>
            <a:r>
              <a:rPr lang="en-US" sz="2200" b="1" u="sng" dirty="0" err="1" smtClean="0">
                <a:sym typeface="Symbol" pitchFamily="18" charset="2"/>
              </a:rPr>
              <a:t>chú</a:t>
            </a:r>
            <a:r>
              <a:rPr lang="en-US" sz="2200" b="1" dirty="0" smtClean="0">
                <a:sym typeface="Symbol" pitchFamily="18" charset="2"/>
              </a:rPr>
              <a:t>:  </a:t>
            </a:r>
            <a:r>
              <a:rPr lang="en-US" sz="2200" dirty="0" smtClean="0">
                <a:sym typeface="Symbol" pitchFamily="18" charset="2"/>
              </a:rPr>
              <a:t>K-NN </a:t>
            </a:r>
            <a:r>
              <a:rPr lang="en-US" sz="2200" dirty="0" err="1" smtClean="0">
                <a:sym typeface="Symbol" pitchFamily="18" charset="2"/>
              </a:rPr>
              <a:t>là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một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trong</a:t>
            </a:r>
            <a:r>
              <a:rPr lang="en-US" sz="2200" dirty="0" smtClean="0">
                <a:sym typeface="Symbol" pitchFamily="18" charset="2"/>
              </a:rPr>
              <a:t> 10  </a:t>
            </a:r>
            <a:r>
              <a:rPr lang="en-US" sz="2200" dirty="0" err="1" smtClean="0">
                <a:sym typeface="Symbol" pitchFamily="18" charset="2"/>
              </a:rPr>
              <a:t>giải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thuật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nổi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tiếng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nhất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của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lãnh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dirty="0" err="1" smtClean="0">
                <a:sym typeface="Symbol" pitchFamily="18" charset="2"/>
              </a:rPr>
              <a:t>vực</a:t>
            </a:r>
            <a:r>
              <a:rPr lang="en-US" sz="2200" dirty="0" smtClean="0">
                <a:sym typeface="Symbol" pitchFamily="18" charset="2"/>
              </a:rPr>
              <a:t> Data Mining</a:t>
            </a:r>
            <a:endParaRPr lang="en-US" sz="2200" b="1" dirty="0" smtClean="0">
              <a:sym typeface="Symbol" pitchFamily="18" charset="2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9381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Ư</a:t>
            </a:r>
            <a:r>
              <a:rPr lang="en-US" dirty="0" smtClean="0"/>
              <a:t>u </a:t>
            </a:r>
            <a:r>
              <a:rPr lang="en-US" dirty="0" err="1" smtClean="0"/>
              <a:t>khuyết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k-NN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,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,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: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đòi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: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k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Khuyết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nhạy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nhiễu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(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4674E-4C5B-4ADF-8ECD-5368454F37E9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284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dirty="0" smtClean="0"/>
              <a:t>3.1.2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i="1" dirty="0" err="1" smtClean="0"/>
              <a:t>Cây</a:t>
            </a:r>
            <a:r>
              <a:rPr lang="en-US" i="1" dirty="0" smtClean="0"/>
              <a:t> </a:t>
            </a:r>
            <a:r>
              <a:rPr lang="en-US" i="1" dirty="0" err="1" smtClean="0"/>
              <a:t>quyết</a:t>
            </a:r>
            <a:r>
              <a:rPr lang="en-US" i="1" dirty="0" smtClean="0"/>
              <a:t> </a:t>
            </a:r>
            <a:r>
              <a:rPr lang="en-US" i="1" dirty="0" err="1" smtClean="0"/>
              <a:t>định</a:t>
            </a:r>
            <a:r>
              <a:rPr lang="en-US" i="1" dirty="0" smtClean="0"/>
              <a:t> </a:t>
            </a:r>
            <a:r>
              <a:rPr lang="en-US" dirty="0" smtClean="0"/>
              <a:t>(decision tree 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i="1" dirty="0" err="1" smtClean="0"/>
              <a:t>quyết</a:t>
            </a:r>
            <a:r>
              <a:rPr lang="en-US" i="1" dirty="0" smtClean="0"/>
              <a:t> </a:t>
            </a:r>
            <a:r>
              <a:rPr lang="en-US" i="1" dirty="0" err="1" smtClean="0"/>
              <a:t>định</a:t>
            </a:r>
            <a:r>
              <a:rPr lang="en-US" i="1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lá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i="1" dirty="0" err="1" smtClean="0"/>
              <a:t>kết</a:t>
            </a:r>
            <a:r>
              <a:rPr lang="en-US" i="1" dirty="0" smtClean="0"/>
              <a:t> </a:t>
            </a:r>
            <a:r>
              <a:rPr lang="en-US" i="1" dirty="0" err="1" smtClean="0"/>
              <a:t>quả</a:t>
            </a:r>
            <a:r>
              <a:rPr lang="en-US" i="1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i="1" dirty="0" err="1" smtClean="0"/>
              <a:t>nhãn</a:t>
            </a:r>
            <a:r>
              <a:rPr lang="en-US" i="1" dirty="0" smtClean="0"/>
              <a:t> </a:t>
            </a:r>
            <a:r>
              <a:rPr lang="en-US" i="1" dirty="0" err="1" smtClean="0"/>
              <a:t>lớp</a:t>
            </a:r>
            <a:r>
              <a:rPr lang="en-US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.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lượt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gắn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lẫn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.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i="1" dirty="0" err="1" smtClean="0"/>
              <a:t>cây</a:t>
            </a:r>
            <a:r>
              <a:rPr lang="en-US" i="1" dirty="0" smtClean="0"/>
              <a:t> </a:t>
            </a:r>
            <a:r>
              <a:rPr lang="en-US" i="1" dirty="0" err="1" smtClean="0"/>
              <a:t>quyết</a:t>
            </a:r>
            <a:r>
              <a:rPr lang="en-US" i="1" dirty="0" smtClean="0"/>
              <a:t> </a:t>
            </a:r>
            <a:r>
              <a:rPr lang="en-US" i="1" dirty="0" err="1" smtClean="0"/>
              <a:t>định</a:t>
            </a:r>
            <a:r>
              <a:rPr lang="en-US" i="1" dirty="0" smtClean="0"/>
              <a:t> </a:t>
            </a:r>
            <a:r>
              <a:rPr lang="en-US" i="1" dirty="0" err="1" smtClean="0"/>
              <a:t>nhị</a:t>
            </a:r>
            <a:r>
              <a:rPr lang="en-US" i="1" dirty="0" smtClean="0"/>
              <a:t> </a:t>
            </a:r>
            <a:r>
              <a:rPr lang="en-US" i="1" dirty="0" err="1" smtClean="0"/>
              <a:t>phân</a:t>
            </a:r>
            <a:r>
              <a:rPr lang="en-US" i="1" dirty="0" smtClean="0"/>
              <a:t> </a:t>
            </a:r>
            <a:r>
              <a:rPr lang="en-US" dirty="0" smtClean="0"/>
              <a:t>(binary</a:t>
            </a:r>
            <a:r>
              <a:rPr lang="en-US" i="1" dirty="0" smtClean="0"/>
              <a:t> </a:t>
            </a:r>
            <a:r>
              <a:rPr lang="en-US" dirty="0" smtClean="0"/>
              <a:t>decision tree),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ra.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“yes” hay “true”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kia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qủa</a:t>
            </a:r>
            <a:r>
              <a:rPr lang="en-US" dirty="0" smtClean="0"/>
              <a:t> “no” hay “false”.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4674E-4C5B-4ADF-8ECD-5368454F37E9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716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430E0-A021-45EB-8E56-4BEB0423C675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457200"/>
          </a:xfrm>
        </p:spPr>
        <p:txBody>
          <a:bodyPr/>
          <a:lstStyle/>
          <a:p>
            <a:pPr eaLnBrk="1" hangingPunct="1"/>
            <a:r>
              <a:rPr lang="en-US" sz="3200" dirty="0" err="1" smtClean="0">
                <a:solidFill>
                  <a:srgbClr val="FF0000"/>
                </a:solidFill>
              </a:rPr>
              <a:t>Cây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quyết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định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mẫu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dựa</a:t>
            </a:r>
            <a:r>
              <a:rPr lang="en-US" sz="2200" dirty="0" smtClean="0"/>
              <a:t> </a:t>
            </a:r>
            <a:r>
              <a:rPr lang="en-US" sz="2200" dirty="0" err="1" smtClean="0"/>
              <a:t>vào</a:t>
            </a:r>
            <a:r>
              <a:rPr lang="en-US" sz="2200" dirty="0" smtClean="0"/>
              <a:t> </a:t>
            </a:r>
            <a:r>
              <a:rPr lang="en-US" sz="2200" dirty="0" err="1" smtClean="0"/>
              <a:t>cây</a:t>
            </a:r>
            <a:r>
              <a:rPr lang="en-US" sz="2200" dirty="0" smtClean="0"/>
              <a:t> </a:t>
            </a:r>
            <a:r>
              <a:rPr lang="en-US" sz="2200" dirty="0" err="1" smtClean="0"/>
              <a:t>quyết</a:t>
            </a:r>
            <a:r>
              <a:rPr lang="en-US" sz="2200" dirty="0" smtClean="0"/>
              <a:t> </a:t>
            </a:r>
            <a:r>
              <a:rPr lang="en-US" sz="2200" dirty="0" err="1" smtClean="0"/>
              <a:t>định</a:t>
            </a:r>
            <a:r>
              <a:rPr lang="en-US" sz="2200" dirty="0" smtClean="0"/>
              <a:t> </a:t>
            </a:r>
            <a:r>
              <a:rPr lang="en-US" sz="2200" dirty="0" err="1" smtClean="0"/>
              <a:t>mà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đó</a:t>
            </a:r>
            <a:r>
              <a:rPr lang="en-US" sz="2200" dirty="0" smtClean="0"/>
              <a:t> </a:t>
            </a:r>
            <a:r>
              <a:rPr lang="en-US" sz="2200" dirty="0" err="1" smtClean="0"/>
              <a:t>mỗi</a:t>
            </a:r>
            <a:r>
              <a:rPr lang="en-US" sz="2200" dirty="0" smtClean="0"/>
              <a:t> </a:t>
            </a:r>
            <a:r>
              <a:rPr lang="en-US" sz="2200" dirty="0" err="1" smtClean="0"/>
              <a:t>nút</a:t>
            </a:r>
            <a:r>
              <a:rPr lang="en-US" sz="2200" dirty="0" smtClean="0"/>
              <a:t> </a:t>
            </a:r>
            <a:r>
              <a:rPr lang="en-US" sz="2200" dirty="0" err="1" smtClean="0"/>
              <a:t>trên</a:t>
            </a:r>
            <a:r>
              <a:rPr lang="en-US" sz="2200" dirty="0" smtClean="0"/>
              <a:t> </a:t>
            </a:r>
            <a:r>
              <a:rPr lang="en-US" sz="2200" dirty="0" err="1" smtClean="0"/>
              <a:t>cây</a:t>
            </a:r>
            <a:r>
              <a:rPr lang="en-US" sz="2200" dirty="0" smtClean="0"/>
              <a:t> </a:t>
            </a:r>
            <a:r>
              <a:rPr lang="en-US" sz="2200" dirty="0" err="1" smtClean="0"/>
              <a:t>biểu</a:t>
            </a:r>
            <a:r>
              <a:rPr lang="en-US" sz="2200" dirty="0" smtClean="0"/>
              <a:t> </a:t>
            </a:r>
            <a:r>
              <a:rPr lang="en-US" sz="2200" dirty="0" err="1" smtClean="0"/>
              <a:t>diễn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i="1" dirty="0" err="1" smtClean="0"/>
              <a:t>trạng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thái</a:t>
            </a:r>
            <a:r>
              <a:rPr lang="en-US" sz="2200" i="1" dirty="0" smtClean="0"/>
              <a:t> </a:t>
            </a:r>
            <a:r>
              <a:rPr lang="en-US" sz="2200" dirty="0" smtClean="0"/>
              <a:t>(status)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bài</a:t>
            </a:r>
            <a:r>
              <a:rPr lang="en-US" sz="2200" dirty="0" smtClean="0"/>
              <a:t> </a:t>
            </a:r>
            <a:r>
              <a:rPr lang="en-US" sz="2200" dirty="0" err="1" smtClean="0"/>
              <a:t>toán</a:t>
            </a:r>
            <a:r>
              <a:rPr lang="en-US" sz="2200" dirty="0" smtClean="0"/>
              <a:t> </a:t>
            </a:r>
            <a:r>
              <a:rPr lang="en-US" sz="2200" dirty="0" err="1" smtClean="0"/>
              <a:t>sau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quyết</a:t>
            </a:r>
            <a:r>
              <a:rPr lang="en-US" sz="2200" dirty="0" smtClean="0"/>
              <a:t> </a:t>
            </a:r>
            <a:r>
              <a:rPr lang="en-US" sz="2200" dirty="0" err="1" smtClean="0"/>
              <a:t>định</a:t>
            </a:r>
            <a:r>
              <a:rPr lang="en-US" sz="2200" dirty="0" smtClean="0"/>
              <a:t> </a:t>
            </a:r>
            <a:r>
              <a:rPr lang="en-US" sz="2200" dirty="0" err="1" smtClean="0"/>
              <a:t>nào</a:t>
            </a:r>
            <a:r>
              <a:rPr lang="en-US" sz="2200" dirty="0" smtClean="0"/>
              <a:t> </a:t>
            </a:r>
            <a:r>
              <a:rPr lang="en-US" sz="2200" dirty="0" err="1" smtClean="0"/>
              <a:t>đó</a:t>
            </a:r>
            <a:r>
              <a:rPr lang="en-US" sz="2200" dirty="0" smtClean="0"/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err="1" smtClean="0"/>
              <a:t>Mỗi</a:t>
            </a:r>
            <a:r>
              <a:rPr lang="en-US" sz="2200" dirty="0" smtClean="0"/>
              <a:t> </a:t>
            </a:r>
            <a:r>
              <a:rPr lang="en-US" sz="2200" dirty="0" err="1" smtClean="0"/>
              <a:t>nút</a:t>
            </a:r>
            <a:r>
              <a:rPr lang="en-US" sz="2200" dirty="0" smtClean="0"/>
              <a:t> </a:t>
            </a:r>
            <a:r>
              <a:rPr lang="en-US" sz="2200" dirty="0" err="1" smtClean="0"/>
              <a:t>lá</a:t>
            </a:r>
            <a:r>
              <a:rPr lang="en-US" sz="2200" dirty="0" smtClean="0"/>
              <a:t> </a:t>
            </a:r>
            <a:r>
              <a:rPr lang="en-US" sz="2200" dirty="0" err="1" smtClean="0"/>
              <a:t>ứng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nhãn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i="1" dirty="0" err="1" smtClean="0"/>
              <a:t>luật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phân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lớp</a:t>
            </a:r>
            <a:r>
              <a:rPr lang="en-US" sz="2200" i="1" dirty="0" smtClean="0"/>
              <a:t> </a:t>
            </a:r>
            <a:r>
              <a:rPr lang="en-US" sz="2200" dirty="0" err="1" smtClean="0"/>
              <a:t>tương</a:t>
            </a:r>
            <a:r>
              <a:rPr lang="en-US" sz="2200" dirty="0" smtClean="0"/>
              <a:t> </a:t>
            </a:r>
            <a:r>
              <a:rPr lang="en-US" sz="2200" dirty="0" err="1" smtClean="0"/>
              <a:t>ứng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lối</a:t>
            </a:r>
            <a:r>
              <a:rPr lang="en-US" sz="2200" dirty="0" smtClean="0"/>
              <a:t> </a:t>
            </a:r>
            <a:r>
              <a:rPr lang="en-US" sz="2200" dirty="0" err="1" smtClean="0"/>
              <a:t>đi</a:t>
            </a:r>
            <a:r>
              <a:rPr lang="en-US" sz="2200" dirty="0" smtClean="0"/>
              <a:t> (</a:t>
            </a:r>
            <a:r>
              <a:rPr lang="en-US" sz="2200" i="1" dirty="0" smtClean="0"/>
              <a:t>path</a:t>
            </a:r>
            <a:r>
              <a:rPr lang="en-US" sz="2200" dirty="0" smtClean="0"/>
              <a:t>) </a:t>
            </a:r>
            <a:r>
              <a:rPr lang="en-US" sz="2200" dirty="0" err="1" smtClean="0"/>
              <a:t>từ</a:t>
            </a:r>
            <a:r>
              <a:rPr lang="en-US" sz="2200" dirty="0" smtClean="0"/>
              <a:t> </a:t>
            </a:r>
            <a:r>
              <a:rPr lang="en-US" sz="2200" dirty="0" err="1" smtClean="0"/>
              <a:t>nút</a:t>
            </a:r>
            <a:r>
              <a:rPr lang="en-US" sz="2200" dirty="0" smtClean="0"/>
              <a:t> </a:t>
            </a:r>
            <a:r>
              <a:rPr lang="en-US" sz="2200" dirty="0" err="1" smtClean="0"/>
              <a:t>rễ</a:t>
            </a:r>
            <a:r>
              <a:rPr lang="en-US" sz="2200" dirty="0" smtClean="0"/>
              <a:t> </a:t>
            </a:r>
            <a:r>
              <a:rPr lang="en-US" sz="2200" dirty="0" err="1" smtClean="0"/>
              <a:t>đến</a:t>
            </a:r>
            <a:r>
              <a:rPr lang="en-US" sz="2200" dirty="0" smtClean="0"/>
              <a:t> </a:t>
            </a:r>
            <a:r>
              <a:rPr lang="en-US" sz="2200" dirty="0" err="1" smtClean="0"/>
              <a:t>nút</a:t>
            </a:r>
            <a:r>
              <a:rPr lang="en-US" sz="2200" dirty="0" smtClean="0"/>
              <a:t> </a:t>
            </a:r>
            <a:r>
              <a:rPr lang="en-US" sz="2200" dirty="0" err="1" smtClean="0"/>
              <a:t>lá</a:t>
            </a:r>
            <a:r>
              <a:rPr lang="en-US" sz="2200" dirty="0" smtClean="0"/>
              <a:t> </a:t>
            </a:r>
            <a:r>
              <a:rPr lang="en-US" sz="2200" dirty="0" err="1" smtClean="0"/>
              <a:t>đó</a:t>
            </a:r>
            <a:r>
              <a:rPr lang="en-US" sz="2200" dirty="0" smtClean="0"/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u="sng" dirty="0" err="1" smtClean="0"/>
              <a:t>Thí</a:t>
            </a:r>
            <a:r>
              <a:rPr lang="en-US" sz="2200" u="sng" dirty="0" smtClean="0"/>
              <a:t> </a:t>
            </a:r>
            <a:r>
              <a:rPr lang="en-US" sz="2200" u="sng" dirty="0" err="1" smtClean="0"/>
              <a:t>dụ</a:t>
            </a:r>
            <a:r>
              <a:rPr lang="en-US" sz="2200" dirty="0" smtClean="0"/>
              <a:t>: Cho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bảng</a:t>
            </a:r>
            <a:r>
              <a:rPr lang="en-US" sz="2200" dirty="0" smtClean="0"/>
              <a:t> </a:t>
            </a:r>
            <a:r>
              <a:rPr lang="en-US" sz="2200" dirty="0" err="1" smtClean="0"/>
              <a:t>ghi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tin </a:t>
            </a:r>
            <a:r>
              <a:rPr lang="en-US" sz="2200" dirty="0" err="1" smtClean="0"/>
              <a:t>về</a:t>
            </a:r>
            <a:r>
              <a:rPr lang="en-US" sz="2200" dirty="0" smtClean="0"/>
              <a:t> </a:t>
            </a:r>
            <a:r>
              <a:rPr lang="en-US" sz="2200" dirty="0" err="1" smtClean="0"/>
              <a:t>nhân</a:t>
            </a:r>
            <a:r>
              <a:rPr lang="en-US" sz="2200" dirty="0" smtClean="0"/>
              <a:t> </a:t>
            </a:r>
            <a:r>
              <a:rPr lang="en-US" sz="2200" dirty="0" err="1" smtClean="0"/>
              <a:t>viên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công</a:t>
            </a:r>
            <a:r>
              <a:rPr lang="en-US" sz="2200" dirty="0" smtClean="0"/>
              <a:t> </a:t>
            </a:r>
            <a:r>
              <a:rPr lang="en-US" sz="2200" dirty="0" err="1" smtClean="0"/>
              <a:t>ty</a:t>
            </a:r>
            <a:r>
              <a:rPr lang="en-US" sz="2200" dirty="0" smtClean="0"/>
              <a:t> </a:t>
            </a:r>
            <a:r>
              <a:rPr lang="en-US" sz="2200" dirty="0" err="1" smtClean="0"/>
              <a:t>như</a:t>
            </a:r>
            <a:r>
              <a:rPr lang="en-US" sz="2200" dirty="0" smtClean="0"/>
              <a:t> </a:t>
            </a:r>
            <a:r>
              <a:rPr lang="en-US" sz="2200" dirty="0" err="1" smtClean="0"/>
              <a:t>sau</a:t>
            </a:r>
            <a:r>
              <a:rPr lang="en-US" sz="2200" dirty="0" smtClean="0"/>
              <a:t>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    </a:t>
            </a:r>
            <a:r>
              <a:rPr lang="en-US" sz="2200" dirty="0" err="1" smtClean="0"/>
              <a:t>Tên</a:t>
            </a:r>
            <a:r>
              <a:rPr lang="en-US" sz="2200" dirty="0" smtClean="0"/>
              <a:t>      </a:t>
            </a:r>
            <a:r>
              <a:rPr lang="en-US" sz="2200" dirty="0" err="1" smtClean="0"/>
              <a:t>Tuổi</a:t>
            </a:r>
            <a:r>
              <a:rPr lang="en-US" sz="2200" dirty="0" smtClean="0"/>
              <a:t>       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độ</a:t>
            </a:r>
            <a:r>
              <a:rPr lang="en-US" sz="2200" dirty="0" smtClean="0"/>
              <a:t>  		</a:t>
            </a:r>
            <a:r>
              <a:rPr lang="en-US" sz="2200" dirty="0" err="1" smtClean="0"/>
              <a:t>Vị</a:t>
            </a:r>
            <a:r>
              <a:rPr lang="en-US" sz="2200" dirty="0" smtClean="0"/>
              <a:t> </a:t>
            </a:r>
            <a:r>
              <a:rPr lang="en-US" sz="2200" dirty="0" err="1" smtClean="0"/>
              <a:t>trí</a:t>
            </a:r>
            <a:endParaRPr lang="en-US" sz="22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    -----------------------------------------------------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    Ram        55        B. Com.        Manager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    </a:t>
            </a:r>
            <a:r>
              <a:rPr lang="en-US" sz="2200" dirty="0" err="1" smtClean="0"/>
              <a:t>Shyam</a:t>
            </a:r>
            <a:r>
              <a:rPr lang="en-US" sz="2200" dirty="0" smtClean="0"/>
              <a:t>    30        B. Eng.          Manager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    Mohan   40         M.Sc.             Manager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07048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6DCED6-E448-4D7C-9BB3-667C0CA7C29C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6147" name="Picture 4" descr="DecisionTree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259" y="32656"/>
            <a:ext cx="4194712" cy="3167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0" y="2133600"/>
            <a:ext cx="5156200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u="sng" dirty="0"/>
              <a:t>Manager</a:t>
            </a:r>
            <a:r>
              <a:rPr lang="en-US" sz="2000" dirty="0"/>
              <a:t>  </a:t>
            </a:r>
            <a:r>
              <a:rPr lang="en-US" sz="2000" u="sng" dirty="0"/>
              <a:t>No. of Assistants</a:t>
            </a:r>
            <a:r>
              <a:rPr lang="en-US" sz="2000" dirty="0"/>
              <a:t>  </a:t>
            </a:r>
            <a:r>
              <a:rPr lang="en-US" sz="2000" u="sng" dirty="0"/>
              <a:t>Mood</a:t>
            </a:r>
            <a:r>
              <a:rPr lang="en-US" sz="2000" dirty="0"/>
              <a:t>  </a:t>
            </a:r>
            <a:r>
              <a:rPr lang="en-US" sz="2000" dirty="0" smtClean="0"/>
              <a:t> </a:t>
            </a:r>
            <a:r>
              <a:rPr lang="en-US" sz="2000" u="sng" dirty="0"/>
              <a:t>Output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 err="1" smtClean="0"/>
              <a:t>Shyam</a:t>
            </a:r>
            <a:r>
              <a:rPr lang="en-US" sz="2000" dirty="0" smtClean="0"/>
              <a:t>              </a:t>
            </a:r>
            <a:r>
              <a:rPr lang="en-US" sz="2000" dirty="0"/>
              <a:t>3                  </a:t>
            </a:r>
            <a:r>
              <a:rPr lang="en-US" sz="2000" dirty="0" smtClean="0"/>
              <a:t> </a:t>
            </a:r>
            <a:r>
              <a:rPr lang="en-US" sz="2000" dirty="0"/>
              <a:t>No     Medium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 err="1"/>
              <a:t>Shyam</a:t>
            </a:r>
            <a:r>
              <a:rPr lang="en-US" sz="2000" dirty="0"/>
              <a:t>              5                  </a:t>
            </a:r>
            <a:r>
              <a:rPr lang="en-US" sz="2000" dirty="0" smtClean="0"/>
              <a:t> </a:t>
            </a:r>
            <a:r>
              <a:rPr lang="en-US" sz="2000" dirty="0"/>
              <a:t>No     Medium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 err="1"/>
              <a:t>Shyam</a:t>
            </a:r>
            <a:r>
              <a:rPr lang="en-US" sz="2000" dirty="0"/>
              <a:t>              1                 </a:t>
            </a:r>
            <a:r>
              <a:rPr lang="en-US" sz="2000" dirty="0" smtClean="0"/>
              <a:t>  </a:t>
            </a:r>
            <a:r>
              <a:rPr lang="en-US" sz="2000" dirty="0"/>
              <a:t>Yes      High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/>
              <a:t>Ram                  1                   Yes      Low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/>
              <a:t>Ram                  5                   No       Low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/>
              <a:t>Ram                  5                   Yes      Low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/>
              <a:t>Mohan              1                    No       Low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/>
              <a:t>Mohan             3                     Yes   Medium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/>
              <a:t>Mohan             5                     No      High</a:t>
            </a:r>
          </a:p>
        </p:txBody>
      </p:sp>
      <p:sp>
        <p:nvSpPr>
          <p:cNvPr id="6149" name="Text Box 7"/>
          <p:cNvSpPr txBox="1">
            <a:spLocks noChangeArrowheads="1"/>
          </p:cNvSpPr>
          <p:nvPr/>
        </p:nvSpPr>
        <p:spPr bwMode="auto">
          <a:xfrm>
            <a:off x="5181600" y="3505200"/>
            <a:ext cx="3810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 err="1" smtClean="0"/>
              <a:t>Hình</a:t>
            </a:r>
            <a:r>
              <a:rPr lang="en-US" sz="2000" b="1" dirty="0" smtClean="0"/>
              <a:t> 4.3.3</a:t>
            </a:r>
            <a:r>
              <a:rPr lang="en-US" sz="2000" dirty="0" smtClean="0"/>
              <a:t> </a:t>
            </a:r>
            <a:r>
              <a:rPr lang="en-US" sz="2000" dirty="0" err="1" smtClean="0"/>
              <a:t>Cây</a:t>
            </a:r>
            <a:r>
              <a:rPr lang="en-US" sz="2000" dirty="0" smtClean="0"/>
              <a:t> </a:t>
            </a:r>
            <a:r>
              <a:rPr lang="en-US" sz="2000" dirty="0" err="1" smtClean="0"/>
              <a:t>quyết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bài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endParaRPr lang="en-US" sz="2000" dirty="0"/>
          </a:p>
        </p:txBody>
      </p:sp>
      <p:sp>
        <p:nvSpPr>
          <p:cNvPr id="6150" name="Text Box 8"/>
          <p:cNvSpPr txBox="1">
            <a:spLocks noChangeArrowheads="1"/>
          </p:cNvSpPr>
          <p:nvPr/>
        </p:nvSpPr>
        <p:spPr bwMode="auto">
          <a:xfrm>
            <a:off x="457200" y="457200"/>
            <a:ext cx="5486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smtClean="0"/>
              <a:t>Cho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</a:t>
            </a:r>
            <a:r>
              <a:rPr lang="en-US" sz="2000" dirty="0" err="1" smtClean="0"/>
              <a:t>mẫu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bảng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6151" name="Text Box 9"/>
          <p:cNvSpPr txBox="1">
            <a:spLocks noChangeArrowheads="1"/>
          </p:cNvSpPr>
          <p:nvPr/>
        </p:nvSpPr>
        <p:spPr bwMode="auto">
          <a:xfrm>
            <a:off x="5334000" y="4343400"/>
            <a:ext cx="3581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err="1" smtClean="0"/>
              <a:t>Cây</a:t>
            </a:r>
            <a:r>
              <a:rPr lang="en-US" sz="2000" dirty="0" smtClean="0"/>
              <a:t> </a:t>
            </a:r>
            <a:r>
              <a:rPr lang="en-US" sz="2000" dirty="0" err="1" smtClean="0"/>
              <a:t>quyết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suy</a:t>
            </a:r>
            <a:r>
              <a:rPr lang="en-US" sz="2000" dirty="0" smtClean="0"/>
              <a:t> </a:t>
            </a:r>
            <a:r>
              <a:rPr lang="en-US" sz="2000" dirty="0" err="1" smtClean="0"/>
              <a:t>diễn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mẫu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bảng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521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3CDDC-2CF5-42AC-BA9B-58A0190E7D2B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 err="1" smtClean="0"/>
              <a:t>Kết</a:t>
            </a:r>
            <a:r>
              <a:rPr lang="en-US" sz="2100" dirty="0" smtClean="0"/>
              <a:t> </a:t>
            </a:r>
            <a:r>
              <a:rPr lang="en-US" sz="2100" dirty="0" err="1" smtClean="0"/>
              <a:t>quả</a:t>
            </a:r>
            <a:r>
              <a:rPr lang="en-US" sz="2100" dirty="0" smtClean="0"/>
              <a:t> </a:t>
            </a:r>
            <a:r>
              <a:rPr lang="en-US" sz="2100" dirty="0" err="1" smtClean="0"/>
              <a:t>của</a:t>
            </a:r>
            <a:r>
              <a:rPr lang="en-US" sz="2100" dirty="0" smtClean="0"/>
              <a:t> </a:t>
            </a:r>
            <a:r>
              <a:rPr lang="en-US" sz="2100" dirty="0" err="1" smtClean="0"/>
              <a:t>các</a:t>
            </a:r>
            <a:r>
              <a:rPr lang="en-US" sz="2100" dirty="0" smtClean="0"/>
              <a:t> manager </a:t>
            </a:r>
            <a:r>
              <a:rPr lang="en-US" sz="2100" dirty="0" err="1" smtClean="0"/>
              <a:t>là</a:t>
            </a:r>
            <a:r>
              <a:rPr lang="en-US" sz="2100" dirty="0" smtClean="0"/>
              <a:t> </a:t>
            </a: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nhãn</a:t>
            </a:r>
            <a:r>
              <a:rPr lang="en-US" sz="2100" dirty="0" smtClean="0"/>
              <a:t> </a:t>
            </a:r>
            <a:r>
              <a:rPr lang="en-US" sz="2100" dirty="0" err="1" smtClean="0"/>
              <a:t>lớp</a:t>
            </a:r>
            <a:r>
              <a:rPr lang="en-US" sz="2100" dirty="0" smtClean="0"/>
              <a:t> (high, medium hay low). “Manager” </a:t>
            </a:r>
            <a:r>
              <a:rPr lang="en-US" sz="2100" dirty="0" err="1" smtClean="0"/>
              <a:t>là</a:t>
            </a:r>
            <a:r>
              <a:rPr lang="en-US" sz="2100" dirty="0" smtClean="0"/>
              <a:t> </a:t>
            </a: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thuôc</a:t>
            </a:r>
            <a:r>
              <a:rPr lang="en-US" sz="2100" dirty="0" smtClean="0"/>
              <a:t> </a:t>
            </a:r>
            <a:r>
              <a:rPr lang="en-US" sz="2100" dirty="0" err="1" smtClean="0"/>
              <a:t>tính</a:t>
            </a:r>
            <a:r>
              <a:rPr lang="en-US" sz="2100" dirty="0" smtClean="0"/>
              <a:t> </a:t>
            </a:r>
            <a:r>
              <a:rPr lang="en-US" sz="2100" dirty="0" err="1" smtClean="0"/>
              <a:t>rời</a:t>
            </a:r>
            <a:r>
              <a:rPr lang="en-US" sz="2100" dirty="0" smtClean="0"/>
              <a:t> </a:t>
            </a:r>
            <a:r>
              <a:rPr lang="en-US" sz="2100" dirty="0" err="1" smtClean="0"/>
              <a:t>rạc</a:t>
            </a:r>
            <a:r>
              <a:rPr lang="en-US" sz="2100" dirty="0" smtClean="0"/>
              <a:t> (categorical attribute), “no. of assistants”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thuôc</a:t>
            </a:r>
            <a:r>
              <a:rPr lang="en-US" sz="2100" dirty="0"/>
              <a:t> </a:t>
            </a:r>
            <a:r>
              <a:rPr lang="en-US" sz="2100" dirty="0" err="1" smtClean="0"/>
              <a:t>tính</a:t>
            </a:r>
            <a:r>
              <a:rPr lang="en-US" sz="2100" dirty="0" smtClean="0"/>
              <a:t> </a:t>
            </a:r>
            <a:r>
              <a:rPr lang="en-US" sz="2100" dirty="0" err="1" smtClean="0"/>
              <a:t>số</a:t>
            </a:r>
            <a:r>
              <a:rPr lang="en-US" sz="2100" dirty="0" smtClean="0"/>
              <a:t> (numerical attribute) </a:t>
            </a:r>
            <a:r>
              <a:rPr lang="en-US" sz="2100" dirty="0" err="1" smtClean="0"/>
              <a:t>và</a:t>
            </a:r>
            <a:r>
              <a:rPr lang="en-US" sz="2100" dirty="0" smtClean="0"/>
              <a:t> “mood” </a:t>
            </a:r>
            <a:r>
              <a:rPr lang="en-US" sz="2100" dirty="0" err="1" smtClean="0"/>
              <a:t>là</a:t>
            </a:r>
            <a:r>
              <a:rPr lang="en-US" sz="2100" dirty="0" smtClean="0"/>
              <a:t> </a:t>
            </a: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thuộc</a:t>
            </a:r>
            <a:r>
              <a:rPr lang="en-US" sz="2100" dirty="0" smtClean="0"/>
              <a:t> </a:t>
            </a:r>
            <a:r>
              <a:rPr lang="en-US" sz="2100" dirty="0" err="1" smtClean="0"/>
              <a:t>tính</a:t>
            </a:r>
            <a:r>
              <a:rPr lang="en-US" sz="2100" dirty="0" smtClean="0"/>
              <a:t> </a:t>
            </a:r>
            <a:r>
              <a:rPr lang="en-US" sz="2100" dirty="0" err="1" smtClean="0"/>
              <a:t>bool</a:t>
            </a:r>
            <a:r>
              <a:rPr lang="en-US" sz="2100" dirty="0" smtClean="0"/>
              <a:t> (</a:t>
            </a:r>
            <a:r>
              <a:rPr lang="en-US" sz="2100" dirty="0" err="1" smtClean="0"/>
              <a:t>boolean</a:t>
            </a:r>
            <a:r>
              <a:rPr lang="en-US" sz="2100" dirty="0" smtClean="0"/>
              <a:t> attribute).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u="sng" dirty="0" err="1" smtClean="0"/>
              <a:t>Ghi</a:t>
            </a:r>
            <a:r>
              <a:rPr lang="en-US" sz="2100" u="sng" dirty="0" smtClean="0"/>
              <a:t> </a:t>
            </a:r>
            <a:r>
              <a:rPr lang="en-US" sz="2100" u="sng" dirty="0" err="1" smtClean="0"/>
              <a:t>chú</a:t>
            </a:r>
            <a:r>
              <a:rPr lang="en-US" sz="2100" dirty="0" smtClean="0"/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err="1" smtClean="0"/>
              <a:t>Nhãn</a:t>
            </a:r>
            <a:r>
              <a:rPr lang="en-US" sz="2100" dirty="0" smtClean="0"/>
              <a:t> </a:t>
            </a:r>
            <a:r>
              <a:rPr lang="en-US" sz="2100" dirty="0" err="1"/>
              <a:t>lớp</a:t>
            </a:r>
            <a:r>
              <a:rPr lang="en-US" sz="2100" dirty="0"/>
              <a:t> </a:t>
            </a:r>
            <a:r>
              <a:rPr lang="en-US" sz="2100" dirty="0" err="1" smtClean="0"/>
              <a:t>được</a:t>
            </a:r>
            <a:r>
              <a:rPr lang="en-US" sz="2100" dirty="0" smtClean="0"/>
              <a:t> </a:t>
            </a:r>
            <a:r>
              <a:rPr lang="en-US" sz="2100" dirty="0" err="1" smtClean="0"/>
              <a:t>gắn</a:t>
            </a:r>
            <a:r>
              <a:rPr lang="en-US" sz="2100" dirty="0" smtClean="0"/>
              <a:t> </a:t>
            </a:r>
            <a:r>
              <a:rPr lang="en-US" sz="2100" dirty="0" err="1" smtClean="0"/>
              <a:t>vào</a:t>
            </a:r>
            <a:r>
              <a:rPr lang="en-US" sz="2100" dirty="0" smtClean="0"/>
              <a:t> </a:t>
            </a:r>
            <a:r>
              <a:rPr lang="en-US" sz="2100" dirty="0" err="1" smtClean="0"/>
              <a:t>các</a:t>
            </a:r>
            <a:r>
              <a:rPr lang="en-US" sz="2100" dirty="0" smtClean="0"/>
              <a:t> </a:t>
            </a:r>
            <a:r>
              <a:rPr lang="en-US" sz="2100" dirty="0" err="1" smtClean="0"/>
              <a:t>nút</a:t>
            </a:r>
            <a:r>
              <a:rPr lang="en-US" sz="2100" dirty="0" smtClean="0"/>
              <a:t> </a:t>
            </a:r>
            <a:r>
              <a:rPr lang="en-US" sz="2100" dirty="0" err="1" smtClean="0"/>
              <a:t>lá</a:t>
            </a:r>
            <a:r>
              <a:rPr lang="en-US" sz="21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/>
              <a:t>lối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rễ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lá</a:t>
            </a:r>
            <a:r>
              <a:rPr lang="en-US" sz="2000" dirty="0"/>
              <a:t> </a:t>
            </a:r>
            <a:r>
              <a:rPr lang="en-US" sz="2000" dirty="0" err="1" smtClean="0"/>
              <a:t>biểu</a:t>
            </a:r>
            <a:r>
              <a:rPr lang="en-US" sz="2000" dirty="0" smtClean="0"/>
              <a:t> </a:t>
            </a:r>
            <a:r>
              <a:rPr lang="en-US" sz="2000" dirty="0" err="1" smtClean="0"/>
              <a:t>diễn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i="1" dirty="0" err="1" smtClean="0"/>
              <a:t>luật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phân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lớp</a:t>
            </a:r>
            <a:r>
              <a:rPr lang="en-US" sz="2000" dirty="0" smtClean="0"/>
              <a:t>, </a:t>
            </a:r>
            <a:r>
              <a:rPr lang="en-US" sz="2000" dirty="0" err="1" smtClean="0"/>
              <a:t>thí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:</a:t>
            </a:r>
            <a:endParaRPr lang="en-US" sz="21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i="1" dirty="0" smtClean="0"/>
              <a:t>If</a:t>
            </a:r>
            <a:r>
              <a:rPr lang="en-US" sz="2000" dirty="0" smtClean="0"/>
              <a:t> (Manager = Mohan” and “No. of assistants = 3) </a:t>
            </a:r>
            <a:r>
              <a:rPr lang="en-US" sz="2000" i="1" dirty="0" smtClean="0"/>
              <a:t>then</a:t>
            </a:r>
            <a:r>
              <a:rPr lang="en-US" sz="2000" dirty="0" smtClean="0"/>
              <a:t> (Output = medium)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err="1" smtClean="0"/>
              <a:t>Mỗi</a:t>
            </a:r>
            <a:r>
              <a:rPr lang="en-US" sz="2100" dirty="0" smtClean="0"/>
              <a:t> </a:t>
            </a:r>
            <a:r>
              <a:rPr lang="en-US" sz="2100" dirty="0" err="1" smtClean="0"/>
              <a:t>nút</a:t>
            </a:r>
            <a:r>
              <a:rPr lang="en-US" sz="2100" dirty="0" smtClean="0"/>
              <a:t> </a:t>
            </a:r>
            <a:r>
              <a:rPr lang="en-US" sz="2100" dirty="0" err="1" smtClean="0"/>
              <a:t>nội</a:t>
            </a:r>
            <a:r>
              <a:rPr lang="en-US" sz="2100" dirty="0" smtClean="0"/>
              <a:t> </a:t>
            </a:r>
            <a:r>
              <a:rPr lang="en-US" sz="2100" dirty="0" err="1" smtClean="0"/>
              <a:t>liên</a:t>
            </a:r>
            <a:r>
              <a:rPr lang="en-US" sz="2100" dirty="0" smtClean="0"/>
              <a:t> </a:t>
            </a:r>
            <a:r>
              <a:rPr lang="en-US" sz="2100" dirty="0" err="1" smtClean="0"/>
              <a:t>quan</a:t>
            </a:r>
            <a:r>
              <a:rPr lang="en-US" sz="2100" dirty="0" smtClean="0"/>
              <a:t> </a:t>
            </a:r>
            <a:r>
              <a:rPr lang="en-US" sz="2100" dirty="0" err="1" smtClean="0"/>
              <a:t>đến</a:t>
            </a:r>
            <a:r>
              <a:rPr lang="en-US" sz="2100" dirty="0" smtClean="0"/>
              <a:t> </a:t>
            </a: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quyết</a:t>
            </a:r>
            <a:r>
              <a:rPr lang="en-US" sz="2100" dirty="0" smtClean="0"/>
              <a:t> </a:t>
            </a:r>
            <a:r>
              <a:rPr lang="en-US" sz="2100" dirty="0" err="1" smtClean="0"/>
              <a:t>định</a:t>
            </a:r>
            <a:r>
              <a:rPr lang="en-US" sz="21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b="1" dirty="0" err="1" smtClean="0"/>
              <a:t>Các</a:t>
            </a:r>
            <a:r>
              <a:rPr lang="en-US" sz="2100" b="1" dirty="0" smtClean="0"/>
              <a:t> </a:t>
            </a:r>
            <a:r>
              <a:rPr lang="en-US" sz="2100" b="1" dirty="0" err="1" smtClean="0"/>
              <a:t>thuộc</a:t>
            </a:r>
            <a:r>
              <a:rPr lang="en-US" sz="2100" b="1" dirty="0" smtClean="0"/>
              <a:t> </a:t>
            </a:r>
            <a:r>
              <a:rPr lang="en-US" sz="2100" b="1" dirty="0" err="1" smtClean="0"/>
              <a:t>tính</a:t>
            </a:r>
            <a:r>
              <a:rPr lang="en-US" sz="2100" b="1" dirty="0" smtClean="0"/>
              <a:t> </a:t>
            </a:r>
            <a:r>
              <a:rPr lang="en-US" sz="2100" b="1" dirty="0" err="1" smtClean="0"/>
              <a:t>không</a:t>
            </a:r>
            <a:r>
              <a:rPr lang="en-US" sz="2100" b="1" dirty="0" smtClean="0"/>
              <a:t> </a:t>
            </a:r>
            <a:r>
              <a:rPr lang="en-US" sz="2100" b="1" dirty="0" err="1" smtClean="0"/>
              <a:t>liên</a:t>
            </a:r>
            <a:r>
              <a:rPr lang="en-US" sz="2100" b="1" dirty="0" smtClean="0"/>
              <a:t> </a:t>
            </a:r>
            <a:r>
              <a:rPr lang="en-US" sz="2100" b="1" dirty="0" err="1" smtClean="0"/>
              <a:t>quan</a:t>
            </a:r>
            <a:endParaRPr lang="en-US" sz="21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/>
              <a:t>Nếu</a:t>
            </a:r>
            <a:r>
              <a:rPr lang="en-US" sz="2000" dirty="0" smtClean="0"/>
              <a:t>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mẫu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(</a:t>
            </a:r>
            <a:r>
              <a:rPr lang="en-US" sz="2000" dirty="0" err="1" smtClean="0"/>
              <a:t>thí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: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tuổi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manager),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hề</a:t>
            </a:r>
            <a:r>
              <a:rPr lang="en-US" sz="2000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coi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(</a:t>
            </a:r>
            <a:r>
              <a:rPr lang="en-US" dirty="0" err="1" smtClean="0"/>
              <a:t>irrelavent</a:t>
            </a:r>
            <a:r>
              <a:rPr lang="en-US" dirty="0" smtClean="0"/>
              <a:t> attribute)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err="1" smtClean="0"/>
              <a:t>Cả</a:t>
            </a:r>
            <a:r>
              <a:rPr lang="en-US" sz="2100" dirty="0" smtClean="0"/>
              <a:t> </a:t>
            </a:r>
            <a:r>
              <a:rPr lang="en-US" sz="2100" dirty="0" err="1" smtClean="0"/>
              <a:t>thuộc</a:t>
            </a:r>
            <a:r>
              <a:rPr lang="en-US" sz="2100" dirty="0" smtClean="0"/>
              <a:t> </a:t>
            </a:r>
            <a:r>
              <a:rPr lang="en-US" sz="2100" dirty="0" err="1" smtClean="0"/>
              <a:t>tính</a:t>
            </a:r>
            <a:r>
              <a:rPr lang="en-US" sz="2100" dirty="0" smtClean="0"/>
              <a:t> </a:t>
            </a:r>
            <a:r>
              <a:rPr lang="en-US" sz="2100" dirty="0" err="1" smtClean="0"/>
              <a:t>số</a:t>
            </a:r>
            <a:r>
              <a:rPr lang="en-US" sz="2100" dirty="0" smtClean="0"/>
              <a:t> </a:t>
            </a:r>
            <a:r>
              <a:rPr lang="en-US" sz="2100" dirty="0" err="1" smtClean="0"/>
              <a:t>và</a:t>
            </a:r>
            <a:r>
              <a:rPr lang="en-US" sz="2100" dirty="0" smtClean="0"/>
              <a:t> </a:t>
            </a:r>
            <a:r>
              <a:rPr lang="en-US" sz="2100" dirty="0" err="1" smtClean="0"/>
              <a:t>thuộc</a:t>
            </a:r>
            <a:r>
              <a:rPr lang="en-US" sz="2100" dirty="0" smtClean="0"/>
              <a:t> </a:t>
            </a:r>
            <a:r>
              <a:rPr lang="en-US" sz="2100" dirty="0" err="1" smtClean="0"/>
              <a:t>tính</a:t>
            </a:r>
            <a:r>
              <a:rPr lang="en-US" sz="2100" dirty="0" smtClean="0"/>
              <a:t> </a:t>
            </a:r>
            <a:r>
              <a:rPr lang="en-US" sz="2100" dirty="0" err="1" smtClean="0"/>
              <a:t>rời</a:t>
            </a:r>
            <a:r>
              <a:rPr lang="en-US" sz="2100" dirty="0" smtClean="0"/>
              <a:t> </a:t>
            </a:r>
            <a:r>
              <a:rPr lang="en-US" sz="2100" dirty="0" err="1" smtClean="0"/>
              <a:t>rạc</a:t>
            </a:r>
            <a:r>
              <a:rPr lang="en-US" sz="2100" dirty="0" smtClean="0"/>
              <a:t> </a:t>
            </a:r>
            <a:r>
              <a:rPr lang="en-US" sz="2100" dirty="0" err="1" smtClean="0"/>
              <a:t>đều</a:t>
            </a:r>
            <a:r>
              <a:rPr lang="en-US" sz="2100" dirty="0" smtClean="0"/>
              <a:t> </a:t>
            </a:r>
            <a:r>
              <a:rPr lang="en-US" sz="2100" dirty="0" err="1" smtClean="0"/>
              <a:t>có</a:t>
            </a:r>
            <a:r>
              <a:rPr lang="en-US" sz="2100" dirty="0" smtClean="0"/>
              <a:t> </a:t>
            </a:r>
            <a:r>
              <a:rPr lang="en-US" sz="2100" dirty="0" err="1" smtClean="0"/>
              <a:t>thể</a:t>
            </a:r>
            <a:r>
              <a:rPr lang="en-US" sz="2100" dirty="0" smtClean="0"/>
              <a:t> </a:t>
            </a:r>
            <a:r>
              <a:rPr lang="en-US" sz="2100" dirty="0" err="1" smtClean="0"/>
              <a:t>xuất</a:t>
            </a:r>
            <a:r>
              <a:rPr lang="en-US" sz="2100" dirty="0" smtClean="0"/>
              <a:t> </a:t>
            </a:r>
            <a:r>
              <a:rPr lang="en-US" sz="2100" dirty="0" err="1" smtClean="0"/>
              <a:t>hiện</a:t>
            </a:r>
            <a:r>
              <a:rPr lang="en-US" sz="2100" dirty="0" smtClean="0"/>
              <a:t> </a:t>
            </a:r>
            <a:r>
              <a:rPr lang="en-US" sz="2100" dirty="0" err="1" smtClean="0"/>
              <a:t>trong</a:t>
            </a:r>
            <a:r>
              <a:rPr lang="en-US" sz="2100" dirty="0" smtClean="0"/>
              <a:t> </a:t>
            </a:r>
            <a:r>
              <a:rPr lang="en-US" sz="2100" dirty="0" err="1" smtClean="0"/>
              <a:t>cây</a:t>
            </a:r>
            <a:r>
              <a:rPr lang="en-US" sz="2100" dirty="0" smtClean="0"/>
              <a:t> </a:t>
            </a:r>
            <a:r>
              <a:rPr lang="en-US" sz="2100" dirty="0" err="1" smtClean="0"/>
              <a:t>quyết</a:t>
            </a:r>
            <a:r>
              <a:rPr lang="en-US" sz="2100" dirty="0" smtClean="0"/>
              <a:t> </a:t>
            </a:r>
            <a:r>
              <a:rPr lang="en-US" sz="2100" dirty="0" err="1" smtClean="0"/>
              <a:t>định</a:t>
            </a:r>
            <a:r>
              <a:rPr lang="en-US" sz="21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err="1" smtClean="0"/>
              <a:t>Các</a:t>
            </a:r>
            <a:r>
              <a:rPr lang="en-US" sz="2100" dirty="0" smtClean="0"/>
              <a:t> </a:t>
            </a:r>
            <a:r>
              <a:rPr lang="en-US" sz="2100" dirty="0" err="1" smtClean="0"/>
              <a:t>luật</a:t>
            </a:r>
            <a:r>
              <a:rPr lang="en-US" sz="2100" dirty="0" smtClean="0"/>
              <a:t> </a:t>
            </a:r>
            <a:r>
              <a:rPr lang="en-US" sz="2100" dirty="0" err="1" smtClean="0"/>
              <a:t>phân</a:t>
            </a:r>
            <a:r>
              <a:rPr lang="en-US" sz="2100" dirty="0" smtClean="0"/>
              <a:t> </a:t>
            </a:r>
            <a:r>
              <a:rPr lang="en-US" sz="2100" dirty="0" err="1" smtClean="0"/>
              <a:t>lớp</a:t>
            </a:r>
            <a:r>
              <a:rPr lang="en-US" sz="2100" dirty="0" smtClean="0"/>
              <a:t> </a:t>
            </a:r>
            <a:r>
              <a:rPr lang="en-US" sz="2100" dirty="0" err="1" smtClean="0"/>
              <a:t>rút</a:t>
            </a:r>
            <a:r>
              <a:rPr lang="en-US" sz="2100" dirty="0" smtClean="0"/>
              <a:t> </a:t>
            </a:r>
            <a:r>
              <a:rPr lang="en-US" sz="2100" dirty="0" err="1" smtClean="0"/>
              <a:t>ra</a:t>
            </a:r>
            <a:r>
              <a:rPr lang="en-US" sz="2100" dirty="0" smtClean="0"/>
              <a:t> </a:t>
            </a:r>
            <a:r>
              <a:rPr lang="en-US" sz="2100" dirty="0" err="1" smtClean="0"/>
              <a:t>từ</a:t>
            </a:r>
            <a:r>
              <a:rPr lang="en-US" sz="2100" dirty="0" smtClean="0"/>
              <a:t> </a:t>
            </a:r>
            <a:r>
              <a:rPr lang="en-US" sz="2100" dirty="0" err="1" smtClean="0"/>
              <a:t>cây</a:t>
            </a:r>
            <a:r>
              <a:rPr lang="en-US" sz="2100" dirty="0" smtClean="0"/>
              <a:t> </a:t>
            </a:r>
            <a:r>
              <a:rPr lang="en-US" sz="2100" dirty="0" err="1" smtClean="0"/>
              <a:t>quyết</a:t>
            </a:r>
            <a:r>
              <a:rPr lang="en-US" sz="2100" dirty="0" smtClean="0"/>
              <a:t> </a:t>
            </a:r>
            <a:r>
              <a:rPr lang="en-US" sz="2100" dirty="0" err="1" smtClean="0"/>
              <a:t>định</a:t>
            </a:r>
            <a:r>
              <a:rPr lang="en-US" sz="2100" dirty="0" smtClean="0"/>
              <a:t> </a:t>
            </a:r>
            <a:r>
              <a:rPr lang="en-US" sz="2100" dirty="0" err="1" smtClean="0"/>
              <a:t>thường</a:t>
            </a:r>
            <a:r>
              <a:rPr lang="en-US" sz="2100" dirty="0" smtClean="0"/>
              <a:t> </a:t>
            </a:r>
            <a:r>
              <a:rPr lang="en-US" sz="2100" dirty="0" err="1" smtClean="0"/>
              <a:t>đơn</a:t>
            </a:r>
            <a:r>
              <a:rPr lang="en-US" sz="2100" dirty="0" smtClean="0"/>
              <a:t> </a:t>
            </a:r>
            <a:r>
              <a:rPr lang="en-US" sz="2100" dirty="0" err="1" smtClean="0"/>
              <a:t>giản</a:t>
            </a:r>
            <a:r>
              <a:rPr lang="en-US" sz="2100" dirty="0" smtClean="0"/>
              <a:t> </a:t>
            </a:r>
            <a:r>
              <a:rPr lang="en-US" sz="2100" dirty="0" err="1" smtClean="0"/>
              <a:t>và</a:t>
            </a:r>
            <a:r>
              <a:rPr lang="en-US" sz="2100" dirty="0" smtClean="0"/>
              <a:t> </a:t>
            </a:r>
            <a:r>
              <a:rPr lang="en-US" sz="2100" dirty="0" err="1" smtClean="0"/>
              <a:t>dễ</a:t>
            </a:r>
            <a:r>
              <a:rPr lang="en-US" sz="2100" dirty="0" smtClean="0"/>
              <a:t> </a:t>
            </a:r>
            <a:r>
              <a:rPr lang="en-US" sz="2100" dirty="0" err="1" smtClean="0"/>
              <a:t>hiểu</a:t>
            </a:r>
            <a:r>
              <a:rPr lang="en-US" sz="21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C0A1-14A8-4595-9860-582DE2BA89D9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pPr eaLnBrk="1" hangingPunct="1"/>
            <a:r>
              <a:rPr lang="en-US" sz="3200" b="1" dirty="0" err="1" smtClean="0"/>
              <a:t>Xây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dựng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cây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quyết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định</a:t>
            </a:r>
            <a:endParaRPr lang="en-US" sz="3200" b="1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835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dirty="0" err="1" smtClean="0"/>
              <a:t>Cây</a:t>
            </a:r>
            <a:r>
              <a:rPr lang="en-US" sz="2100" dirty="0" smtClean="0"/>
              <a:t> </a:t>
            </a:r>
            <a:r>
              <a:rPr lang="en-US" sz="2100" dirty="0" err="1" smtClean="0"/>
              <a:t>quyết</a:t>
            </a:r>
            <a:r>
              <a:rPr lang="en-US" sz="2100" dirty="0" smtClean="0"/>
              <a:t> </a:t>
            </a:r>
            <a:r>
              <a:rPr lang="en-US" sz="2100" dirty="0" err="1" smtClean="0"/>
              <a:t>định</a:t>
            </a:r>
            <a:r>
              <a:rPr lang="en-US" sz="2100" dirty="0" smtClean="0"/>
              <a:t> </a:t>
            </a:r>
            <a:r>
              <a:rPr lang="en-US" sz="2100" dirty="0" err="1" smtClean="0"/>
              <a:t>được</a:t>
            </a:r>
            <a:r>
              <a:rPr lang="en-US" sz="2100" dirty="0" smtClean="0"/>
              <a:t> </a:t>
            </a:r>
            <a:r>
              <a:rPr lang="en-US" sz="2100" dirty="0" err="1" smtClean="0"/>
              <a:t>suy</a:t>
            </a:r>
            <a:r>
              <a:rPr lang="en-US" sz="2100" dirty="0" smtClean="0"/>
              <a:t> </a:t>
            </a:r>
            <a:r>
              <a:rPr lang="en-US" sz="2100" dirty="0" err="1" smtClean="0"/>
              <a:t>diễn</a:t>
            </a:r>
            <a:r>
              <a:rPr lang="en-US" sz="2100" dirty="0" smtClean="0"/>
              <a:t> </a:t>
            </a:r>
            <a:r>
              <a:rPr lang="en-US" sz="2100" dirty="0" err="1" smtClean="0"/>
              <a:t>từ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</a:t>
            </a:r>
            <a:r>
              <a:rPr lang="en-US" sz="2100" dirty="0" err="1" smtClean="0"/>
              <a:t>mẫu</a:t>
            </a:r>
            <a:r>
              <a:rPr lang="en-US" sz="2100" dirty="0" smtClean="0"/>
              <a:t>. Ta </a:t>
            </a:r>
            <a:r>
              <a:rPr lang="en-US" sz="2100" dirty="0" err="1" smtClean="0"/>
              <a:t>có</a:t>
            </a:r>
            <a:r>
              <a:rPr lang="en-US" sz="2100" dirty="0" smtClean="0"/>
              <a:t> </a:t>
            </a: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</a:t>
            </a:r>
            <a:r>
              <a:rPr lang="en-US" sz="2100" dirty="0" err="1" smtClean="0"/>
              <a:t>mẫu</a:t>
            </a:r>
            <a:r>
              <a:rPr lang="en-US" sz="2100" dirty="0" smtClean="0"/>
              <a:t> </a:t>
            </a:r>
            <a:r>
              <a:rPr lang="en-US" sz="2100" dirty="0" err="1" smtClean="0"/>
              <a:t>được</a:t>
            </a:r>
            <a:r>
              <a:rPr lang="en-US" sz="2100" dirty="0" smtClean="0"/>
              <a:t> </a:t>
            </a:r>
            <a:r>
              <a:rPr lang="en-US" sz="2100" dirty="0" err="1" smtClean="0"/>
              <a:t>gắn</a:t>
            </a:r>
            <a:r>
              <a:rPr lang="en-US" sz="2100" dirty="0" smtClean="0"/>
              <a:t> </a:t>
            </a:r>
            <a:r>
              <a:rPr lang="en-US" sz="2100" dirty="0" err="1" smtClean="0"/>
              <a:t>nhãn</a:t>
            </a:r>
            <a:r>
              <a:rPr lang="en-US" sz="2100" dirty="0" smtClean="0"/>
              <a:t> </a:t>
            </a:r>
            <a:r>
              <a:rPr lang="en-US" sz="2100" dirty="0" err="1" smtClean="0"/>
              <a:t>mà</a:t>
            </a:r>
            <a:r>
              <a:rPr lang="en-US" sz="2100" dirty="0" smtClean="0"/>
              <a:t> </a:t>
            </a:r>
            <a:r>
              <a:rPr lang="en-US" sz="2100" dirty="0" err="1" smtClean="0"/>
              <a:t>làm</a:t>
            </a:r>
            <a:r>
              <a:rPr lang="en-US" sz="2100" dirty="0" smtClean="0"/>
              <a:t> </a:t>
            </a:r>
            <a:r>
              <a:rPr lang="en-US" sz="2100" dirty="0" err="1" smtClean="0"/>
              <a:t>thành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</a:t>
            </a:r>
            <a:r>
              <a:rPr lang="en-US" sz="2100" dirty="0" err="1" smtClean="0"/>
              <a:t>huấn</a:t>
            </a:r>
            <a:r>
              <a:rPr lang="en-US" sz="2100" dirty="0" smtClean="0"/>
              <a:t> </a:t>
            </a:r>
            <a:r>
              <a:rPr lang="en-US" sz="2100" dirty="0" err="1" smtClean="0"/>
              <a:t>luyện</a:t>
            </a:r>
            <a:r>
              <a:rPr lang="en-US" sz="2100" dirty="0" smtClean="0"/>
              <a:t>. </a:t>
            </a:r>
            <a:r>
              <a:rPr lang="en-US" sz="2100" dirty="0" err="1" smtClean="0"/>
              <a:t>Cây</a:t>
            </a:r>
            <a:r>
              <a:rPr lang="en-US" sz="2100" dirty="0" smtClean="0"/>
              <a:t> </a:t>
            </a:r>
            <a:r>
              <a:rPr lang="en-US" sz="2100" dirty="0" err="1" smtClean="0"/>
              <a:t>quyết</a:t>
            </a:r>
            <a:r>
              <a:rPr lang="en-US" sz="2100" dirty="0" smtClean="0"/>
              <a:t> </a:t>
            </a:r>
            <a:r>
              <a:rPr lang="en-US" sz="2100" dirty="0" err="1" smtClean="0"/>
              <a:t>định</a:t>
            </a:r>
            <a:r>
              <a:rPr lang="en-US" sz="2100" dirty="0" smtClean="0"/>
              <a:t> </a:t>
            </a:r>
            <a:r>
              <a:rPr lang="en-US" sz="2100" dirty="0" err="1" smtClean="0"/>
              <a:t>được</a:t>
            </a:r>
            <a:r>
              <a:rPr lang="en-US" sz="2100" dirty="0" smtClean="0"/>
              <a:t> </a:t>
            </a:r>
            <a:r>
              <a:rPr lang="en-US" sz="2100" dirty="0" err="1" smtClean="0"/>
              <a:t>xây</a:t>
            </a:r>
            <a:r>
              <a:rPr lang="en-US" sz="2100" dirty="0" smtClean="0"/>
              <a:t> </a:t>
            </a:r>
            <a:r>
              <a:rPr lang="en-US" sz="2100" dirty="0" err="1" smtClean="0"/>
              <a:t>dựng</a:t>
            </a:r>
            <a:r>
              <a:rPr lang="en-US" sz="2100" dirty="0" smtClean="0"/>
              <a:t> </a:t>
            </a:r>
            <a:r>
              <a:rPr lang="en-US" sz="2100" dirty="0" err="1" smtClean="0"/>
              <a:t>sao</a:t>
            </a:r>
            <a:r>
              <a:rPr lang="en-US" sz="2100" dirty="0" smtClean="0"/>
              <a:t> </a:t>
            </a:r>
            <a:r>
              <a:rPr lang="en-US" sz="2100" dirty="0" err="1" smtClean="0"/>
              <a:t>cho</a:t>
            </a:r>
            <a:r>
              <a:rPr lang="en-US" sz="2100" dirty="0" smtClean="0"/>
              <a:t> </a:t>
            </a:r>
            <a:r>
              <a:rPr lang="en-US" sz="2100" dirty="0" err="1" smtClean="0"/>
              <a:t>nó</a:t>
            </a:r>
            <a:r>
              <a:rPr lang="en-US" sz="2100" dirty="0" smtClean="0"/>
              <a:t> </a:t>
            </a:r>
            <a:r>
              <a:rPr lang="en-US" sz="2100" dirty="0" err="1" smtClean="0"/>
              <a:t>có</a:t>
            </a:r>
            <a:r>
              <a:rPr lang="en-US" sz="2100" dirty="0" smtClean="0"/>
              <a:t> </a:t>
            </a:r>
            <a:r>
              <a:rPr lang="en-US" sz="2100" dirty="0" err="1" smtClean="0"/>
              <a:t>thể</a:t>
            </a:r>
            <a:r>
              <a:rPr lang="en-US" sz="2100" dirty="0" smtClean="0"/>
              <a:t> </a:t>
            </a:r>
            <a:r>
              <a:rPr lang="en-US" sz="2100" dirty="0" err="1" smtClean="0"/>
              <a:t>tương</a:t>
            </a:r>
            <a:r>
              <a:rPr lang="en-US" sz="2100" dirty="0" smtClean="0"/>
              <a:t> </a:t>
            </a:r>
            <a:r>
              <a:rPr lang="en-US" sz="2100" dirty="0" err="1" smtClean="0"/>
              <a:t>thích</a:t>
            </a:r>
            <a:r>
              <a:rPr lang="en-US" sz="2100" dirty="0" smtClean="0"/>
              <a:t> </a:t>
            </a:r>
            <a:r>
              <a:rPr lang="en-US" sz="2100" dirty="0" err="1" smtClean="0"/>
              <a:t>với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</a:t>
            </a:r>
            <a:r>
              <a:rPr lang="en-US" sz="2100" dirty="0" err="1" smtClean="0"/>
              <a:t>huấn</a:t>
            </a:r>
            <a:r>
              <a:rPr lang="en-US" sz="2100" dirty="0" smtClean="0"/>
              <a:t> </a:t>
            </a:r>
            <a:r>
              <a:rPr lang="en-US" sz="2100" dirty="0" err="1" smtClean="0"/>
              <a:t>luyện</a:t>
            </a:r>
            <a:r>
              <a:rPr lang="en-US" sz="2100" dirty="0" smtClean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err="1" smtClean="0"/>
              <a:t>Cây</a:t>
            </a:r>
            <a:r>
              <a:rPr lang="en-US" sz="2100" dirty="0" smtClean="0"/>
              <a:t> </a:t>
            </a:r>
            <a:r>
              <a:rPr lang="en-US" sz="2100" dirty="0" err="1" smtClean="0"/>
              <a:t>quyết</a:t>
            </a:r>
            <a:r>
              <a:rPr lang="en-US" sz="2100" dirty="0" smtClean="0"/>
              <a:t> </a:t>
            </a:r>
            <a:r>
              <a:rPr lang="en-US" sz="2100" dirty="0" err="1" smtClean="0"/>
              <a:t>định</a:t>
            </a:r>
            <a:r>
              <a:rPr lang="en-US" sz="2100" dirty="0" smtClean="0"/>
              <a:t> </a:t>
            </a:r>
            <a:r>
              <a:rPr lang="en-US" sz="2100" dirty="0" err="1" smtClean="0"/>
              <a:t>tương</a:t>
            </a:r>
            <a:r>
              <a:rPr lang="en-US" sz="2100" dirty="0" smtClean="0"/>
              <a:t> </a:t>
            </a:r>
            <a:r>
              <a:rPr lang="en-US" sz="2100" dirty="0" err="1" smtClean="0"/>
              <a:t>ứng</a:t>
            </a:r>
            <a:r>
              <a:rPr lang="en-US" sz="2100" dirty="0" smtClean="0"/>
              <a:t> </a:t>
            </a:r>
            <a:r>
              <a:rPr lang="en-US" sz="2100" dirty="0" err="1" smtClean="0"/>
              <a:t>với</a:t>
            </a:r>
            <a:r>
              <a:rPr lang="en-US" sz="2100" dirty="0" smtClean="0"/>
              <a:t> </a:t>
            </a: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</a:t>
            </a:r>
            <a:r>
              <a:rPr lang="en-US" sz="2100" dirty="0" err="1" smtClean="0"/>
              <a:t>huấn</a:t>
            </a:r>
            <a:r>
              <a:rPr lang="en-US" sz="2100" dirty="0" smtClean="0"/>
              <a:t> </a:t>
            </a:r>
            <a:r>
              <a:rPr lang="en-US" sz="2100" dirty="0" err="1" smtClean="0"/>
              <a:t>luyện</a:t>
            </a:r>
            <a:r>
              <a:rPr lang="en-US" sz="2100" dirty="0" smtClean="0"/>
              <a:t> </a:t>
            </a:r>
            <a:r>
              <a:rPr lang="en-US" sz="2100" dirty="0" err="1" smtClean="0"/>
              <a:t>giúp</a:t>
            </a:r>
            <a:r>
              <a:rPr lang="en-US" sz="2100" dirty="0" smtClean="0"/>
              <a:t> </a:t>
            </a:r>
            <a:r>
              <a:rPr lang="en-US" sz="2100" dirty="0" err="1" smtClean="0"/>
              <a:t>chúng</a:t>
            </a:r>
            <a:r>
              <a:rPr lang="en-US" sz="2100" dirty="0" smtClean="0"/>
              <a:t> ta </a:t>
            </a:r>
            <a:r>
              <a:rPr lang="en-US" sz="2100" dirty="0" err="1" smtClean="0"/>
              <a:t>mô</a:t>
            </a:r>
            <a:r>
              <a:rPr lang="en-US" sz="2100" dirty="0" smtClean="0"/>
              <a:t> </a:t>
            </a:r>
            <a:r>
              <a:rPr lang="en-US" sz="2100" dirty="0" err="1" smtClean="0"/>
              <a:t>tả</a:t>
            </a:r>
            <a:r>
              <a:rPr lang="en-US" sz="2100" dirty="0" smtClean="0"/>
              <a:t> </a:t>
            </a: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số</a:t>
            </a:r>
            <a:r>
              <a:rPr lang="en-US" sz="2100" dirty="0" smtClean="0"/>
              <a:t> </a:t>
            </a:r>
            <a:r>
              <a:rPr lang="en-US" sz="2100" dirty="0" err="1" smtClean="0"/>
              <a:t>lượng</a:t>
            </a:r>
            <a:r>
              <a:rPr lang="en-US" sz="2100" dirty="0" smtClean="0"/>
              <a:t> </a:t>
            </a:r>
            <a:r>
              <a:rPr lang="en-US" sz="2100" dirty="0" err="1" smtClean="0"/>
              <a:t>lớn</a:t>
            </a:r>
            <a:r>
              <a:rPr lang="en-US" sz="2100" dirty="0" smtClean="0"/>
              <a:t> </a:t>
            </a:r>
            <a:r>
              <a:rPr lang="en-US" sz="2100" dirty="0" err="1" smtClean="0"/>
              <a:t>các</a:t>
            </a:r>
            <a:r>
              <a:rPr lang="en-US" sz="2100" dirty="0" smtClean="0"/>
              <a:t> </a:t>
            </a:r>
            <a:r>
              <a:rPr lang="en-US" sz="2100" dirty="0" err="1" smtClean="0"/>
              <a:t>trường</a:t>
            </a:r>
            <a:r>
              <a:rPr lang="en-US" sz="2100" dirty="0" smtClean="0"/>
              <a:t> </a:t>
            </a:r>
            <a:r>
              <a:rPr lang="en-US" sz="2100" dirty="0" err="1" smtClean="0"/>
              <a:t>hợp</a:t>
            </a:r>
            <a:r>
              <a:rPr lang="en-US" sz="2100" dirty="0" smtClean="0"/>
              <a:t> </a:t>
            </a: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cách</a:t>
            </a:r>
            <a:r>
              <a:rPr lang="en-US" sz="2100" dirty="0" smtClean="0"/>
              <a:t> </a:t>
            </a:r>
            <a:r>
              <a:rPr lang="en-US" sz="2100" dirty="0" err="1" smtClean="0"/>
              <a:t>gọn</a:t>
            </a:r>
            <a:r>
              <a:rPr lang="en-US" sz="2100" dirty="0" smtClean="0"/>
              <a:t> </a:t>
            </a:r>
            <a:r>
              <a:rPr lang="en-US" sz="2100" dirty="0" err="1" smtClean="0"/>
              <a:t>gàng</a:t>
            </a:r>
            <a:r>
              <a:rPr lang="en-US" sz="2100" dirty="0" smtClean="0"/>
              <a:t>. </a:t>
            </a:r>
            <a:r>
              <a:rPr lang="en-US" sz="2100" dirty="0" err="1" smtClean="0"/>
              <a:t>Đây</a:t>
            </a:r>
            <a:r>
              <a:rPr lang="en-US" sz="2100" dirty="0" smtClean="0"/>
              <a:t> </a:t>
            </a:r>
            <a:r>
              <a:rPr lang="en-US" sz="2100" dirty="0" err="1" smtClean="0"/>
              <a:t>là</a:t>
            </a:r>
            <a:r>
              <a:rPr lang="en-US" sz="2100" dirty="0" smtClean="0"/>
              <a:t> </a:t>
            </a: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thí</a:t>
            </a:r>
            <a:r>
              <a:rPr lang="en-US" sz="2100" dirty="0" smtClean="0"/>
              <a:t> </a:t>
            </a:r>
            <a:r>
              <a:rPr lang="en-US" sz="2100" dirty="0" err="1" smtClean="0"/>
              <a:t>dụ</a:t>
            </a:r>
            <a:r>
              <a:rPr lang="en-US" sz="2100" dirty="0" smtClean="0"/>
              <a:t> </a:t>
            </a:r>
            <a:r>
              <a:rPr lang="en-US" sz="2100" dirty="0" err="1" smtClean="0"/>
              <a:t>của</a:t>
            </a:r>
            <a:r>
              <a:rPr lang="en-US" sz="2100" dirty="0" smtClean="0"/>
              <a:t> </a:t>
            </a:r>
            <a:r>
              <a:rPr lang="en-US" sz="2100" dirty="0" err="1" smtClean="0"/>
              <a:t>việc</a:t>
            </a:r>
            <a:r>
              <a:rPr lang="en-US" sz="2100" dirty="0" smtClean="0"/>
              <a:t> </a:t>
            </a:r>
            <a:r>
              <a:rPr lang="en-US" sz="2100" dirty="0" err="1" smtClean="0"/>
              <a:t>học</a:t>
            </a:r>
            <a:r>
              <a:rPr lang="en-US" sz="2100" dirty="0" smtClean="0"/>
              <a:t> </a:t>
            </a:r>
            <a:r>
              <a:rPr lang="en-US" sz="2100" dirty="0" err="1" smtClean="0"/>
              <a:t>bằng</a:t>
            </a:r>
            <a:r>
              <a:rPr lang="en-US" sz="2100" dirty="0" smtClean="0"/>
              <a:t> </a:t>
            </a:r>
            <a:r>
              <a:rPr lang="en-US" sz="2100" dirty="0" err="1" smtClean="0"/>
              <a:t>quy</a:t>
            </a:r>
            <a:r>
              <a:rPr lang="en-US" sz="2100" dirty="0" smtClean="0"/>
              <a:t> </a:t>
            </a:r>
            <a:r>
              <a:rPr lang="en-US" sz="2100" dirty="0" err="1" smtClean="0"/>
              <a:t>nạp</a:t>
            </a:r>
            <a:r>
              <a:rPr lang="en-US" sz="2100" dirty="0" smtClean="0"/>
              <a:t> (</a:t>
            </a:r>
            <a:r>
              <a:rPr lang="en-US" sz="2100" i="1" dirty="0" smtClean="0"/>
              <a:t>inductive learning</a:t>
            </a:r>
            <a:r>
              <a:rPr lang="en-US" sz="2100" dirty="0" smtClean="0"/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err="1" smtClean="0"/>
              <a:t>Để</a:t>
            </a:r>
            <a:r>
              <a:rPr lang="en-US" sz="2100" dirty="0" smtClean="0"/>
              <a:t> </a:t>
            </a:r>
            <a:r>
              <a:rPr lang="en-US" sz="2100" dirty="0" err="1" smtClean="0"/>
              <a:t>xây</a:t>
            </a:r>
            <a:r>
              <a:rPr lang="en-US" sz="2100" dirty="0" smtClean="0"/>
              <a:t> </a:t>
            </a:r>
            <a:r>
              <a:rPr lang="en-US" sz="2100" dirty="0" err="1" smtClean="0"/>
              <a:t>dựng</a:t>
            </a:r>
            <a:r>
              <a:rPr lang="en-US" sz="2100" dirty="0" smtClean="0"/>
              <a:t> </a:t>
            </a:r>
            <a:r>
              <a:rPr lang="en-US" sz="2100" dirty="0" err="1" smtClean="0"/>
              <a:t>cây</a:t>
            </a:r>
            <a:r>
              <a:rPr lang="en-US" sz="2100" dirty="0" smtClean="0"/>
              <a:t> </a:t>
            </a:r>
            <a:r>
              <a:rPr lang="en-US" sz="2100" dirty="0" err="1" smtClean="0"/>
              <a:t>quyết</a:t>
            </a:r>
            <a:r>
              <a:rPr lang="en-US" sz="2100" dirty="0" smtClean="0"/>
              <a:t> </a:t>
            </a:r>
            <a:r>
              <a:rPr lang="en-US" sz="2100" dirty="0" err="1" smtClean="0"/>
              <a:t>định</a:t>
            </a:r>
            <a:r>
              <a:rPr lang="en-US" sz="2100" dirty="0" smtClean="0"/>
              <a:t>, </a:t>
            </a: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số</a:t>
            </a:r>
            <a:r>
              <a:rPr lang="en-US" sz="2100" dirty="0" smtClean="0"/>
              <a:t> </a:t>
            </a:r>
            <a:r>
              <a:rPr lang="en-US" sz="2100" dirty="0" err="1" smtClean="0"/>
              <a:t>thuộc</a:t>
            </a:r>
            <a:r>
              <a:rPr lang="en-US" sz="2100" dirty="0" smtClean="0"/>
              <a:t> </a:t>
            </a:r>
            <a:r>
              <a:rPr lang="en-US" sz="2100" dirty="0" err="1" smtClean="0"/>
              <a:t>tính</a:t>
            </a:r>
            <a:r>
              <a:rPr lang="en-US" sz="2100" dirty="0" smtClean="0"/>
              <a:t> </a:t>
            </a:r>
            <a:r>
              <a:rPr lang="en-US" sz="2100" dirty="0" err="1" smtClean="0"/>
              <a:t>sẽ</a:t>
            </a:r>
            <a:r>
              <a:rPr lang="en-US" sz="2100" dirty="0" smtClean="0"/>
              <a:t> </a:t>
            </a:r>
            <a:r>
              <a:rPr lang="en-US" sz="2100" dirty="0" err="1" smtClean="0"/>
              <a:t>phải</a:t>
            </a:r>
            <a:r>
              <a:rPr lang="en-US" sz="2100" dirty="0" smtClean="0"/>
              <a:t> </a:t>
            </a:r>
            <a:r>
              <a:rPr lang="en-US" sz="2100" dirty="0" err="1" smtClean="0"/>
              <a:t>lựa</a:t>
            </a:r>
            <a:r>
              <a:rPr lang="en-US" sz="2100" dirty="0" smtClean="0"/>
              <a:t> </a:t>
            </a:r>
            <a:r>
              <a:rPr lang="en-US" sz="2100" dirty="0" err="1" smtClean="0"/>
              <a:t>chọn</a:t>
            </a:r>
            <a:r>
              <a:rPr lang="en-US" sz="2100" dirty="0" smtClean="0"/>
              <a:t> </a:t>
            </a:r>
            <a:r>
              <a:rPr lang="en-US" sz="2100" dirty="0" err="1" smtClean="0"/>
              <a:t>tại</a:t>
            </a:r>
            <a:r>
              <a:rPr lang="en-US" sz="2100" dirty="0" smtClean="0"/>
              <a:t> </a:t>
            </a:r>
            <a:r>
              <a:rPr lang="en-US" sz="2100" dirty="0" err="1" smtClean="0"/>
              <a:t>mỗi</a:t>
            </a:r>
            <a:r>
              <a:rPr lang="en-US" sz="2100" dirty="0" smtClean="0"/>
              <a:t> </a:t>
            </a:r>
            <a:r>
              <a:rPr lang="en-US" sz="2100" dirty="0" err="1" smtClean="0"/>
              <a:t>nút</a:t>
            </a:r>
            <a:r>
              <a:rPr lang="en-US" sz="2100" dirty="0" smtClean="0"/>
              <a:t> </a:t>
            </a:r>
            <a:r>
              <a:rPr lang="en-US" sz="2100" dirty="0" err="1" smtClean="0"/>
              <a:t>nội</a:t>
            </a:r>
            <a:r>
              <a:rPr lang="en-US" sz="2100" dirty="0" smtClean="0"/>
              <a:t> </a:t>
            </a:r>
            <a:r>
              <a:rPr lang="en-US" sz="2100" dirty="0" err="1" smtClean="0"/>
              <a:t>để</a:t>
            </a:r>
            <a:r>
              <a:rPr lang="en-US" sz="2100" dirty="0" smtClean="0"/>
              <a:t> </a:t>
            </a:r>
            <a:r>
              <a:rPr lang="en-US" sz="2100" dirty="0" err="1" smtClean="0"/>
              <a:t>thực</a:t>
            </a:r>
            <a:r>
              <a:rPr lang="en-US" sz="2100" dirty="0" smtClean="0"/>
              <a:t> </a:t>
            </a:r>
            <a:r>
              <a:rPr lang="en-US" sz="2100" dirty="0" err="1" smtClean="0"/>
              <a:t>hiện</a:t>
            </a:r>
            <a:r>
              <a:rPr lang="en-US" sz="2100" dirty="0" smtClean="0"/>
              <a:t> </a:t>
            </a: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quyết</a:t>
            </a:r>
            <a:r>
              <a:rPr lang="en-US" sz="2100" dirty="0" smtClean="0"/>
              <a:t> </a:t>
            </a:r>
            <a:r>
              <a:rPr lang="en-US" sz="2100" dirty="0" err="1" smtClean="0"/>
              <a:t>định</a:t>
            </a:r>
            <a:r>
              <a:rPr lang="en-US" sz="21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b="1" dirty="0" err="1" smtClean="0"/>
              <a:t>Thuộc</a:t>
            </a:r>
            <a:r>
              <a:rPr lang="en-US" sz="2100" b="1" dirty="0" smtClean="0"/>
              <a:t> </a:t>
            </a:r>
            <a:r>
              <a:rPr lang="en-US" sz="2100" b="1" dirty="0" err="1" smtClean="0"/>
              <a:t>tính</a:t>
            </a:r>
            <a:r>
              <a:rPr lang="en-US" sz="2100" b="1" dirty="0" smtClean="0"/>
              <a:t> </a:t>
            </a:r>
            <a:r>
              <a:rPr lang="en-US" sz="2100" b="1" dirty="0" err="1" smtClean="0"/>
              <a:t>quan</a:t>
            </a:r>
            <a:r>
              <a:rPr lang="en-US" sz="2100" b="1" dirty="0" smtClean="0"/>
              <a:t> </a:t>
            </a:r>
            <a:r>
              <a:rPr lang="en-US" sz="2100" b="1" dirty="0" err="1" smtClean="0"/>
              <a:t>trọng</a:t>
            </a:r>
            <a:r>
              <a:rPr lang="en-US" sz="2100" b="1" dirty="0" smtClean="0"/>
              <a:t> </a:t>
            </a:r>
            <a:r>
              <a:rPr lang="en-US" sz="2100" b="1" dirty="0" err="1" smtClean="0"/>
              <a:t>nhất</a:t>
            </a:r>
            <a:r>
              <a:rPr lang="en-US" sz="2100" b="1" dirty="0" smtClean="0"/>
              <a:t> </a:t>
            </a:r>
            <a:r>
              <a:rPr lang="en-US" sz="2100" dirty="0" err="1" smtClean="0"/>
              <a:t>sẽ</a:t>
            </a:r>
            <a:r>
              <a:rPr lang="en-US" sz="2100" dirty="0" smtClean="0"/>
              <a:t> </a:t>
            </a:r>
            <a:r>
              <a:rPr lang="en-US" sz="2100" dirty="0" err="1" smtClean="0"/>
              <a:t>được</a:t>
            </a:r>
            <a:r>
              <a:rPr lang="en-US" sz="2100" dirty="0" smtClean="0"/>
              <a:t> </a:t>
            </a:r>
            <a:r>
              <a:rPr lang="en-US" sz="2100" dirty="0" err="1" smtClean="0"/>
              <a:t>chọn</a:t>
            </a:r>
            <a:r>
              <a:rPr lang="en-US" sz="2100" dirty="0" smtClean="0"/>
              <a:t> </a:t>
            </a:r>
            <a:r>
              <a:rPr lang="en-US" sz="2100" dirty="0" err="1" smtClean="0"/>
              <a:t>để</a:t>
            </a:r>
            <a:r>
              <a:rPr lang="en-US" sz="2100" dirty="0" smtClean="0"/>
              <a:t> </a:t>
            </a:r>
            <a:r>
              <a:rPr lang="en-US" sz="2100" dirty="0" err="1" smtClean="0"/>
              <a:t>ra</a:t>
            </a:r>
            <a:r>
              <a:rPr lang="en-US" sz="2100" dirty="0" smtClean="0"/>
              <a:t> </a:t>
            </a:r>
            <a:r>
              <a:rPr lang="en-US" sz="2100" dirty="0" err="1" smtClean="0"/>
              <a:t>quyết</a:t>
            </a:r>
            <a:r>
              <a:rPr lang="en-US" sz="2100" dirty="0" smtClean="0"/>
              <a:t> </a:t>
            </a:r>
            <a:r>
              <a:rPr lang="en-US" sz="2100" dirty="0" err="1" smtClean="0"/>
              <a:t>định</a:t>
            </a:r>
            <a:r>
              <a:rPr lang="en-US" sz="2100" dirty="0" smtClean="0"/>
              <a:t> </a:t>
            </a:r>
            <a:r>
              <a:rPr lang="en-US" sz="2100" dirty="0" err="1" smtClean="0"/>
              <a:t>tại</a:t>
            </a:r>
            <a:r>
              <a:rPr lang="en-US" sz="2100" dirty="0" smtClean="0"/>
              <a:t> </a:t>
            </a:r>
            <a:r>
              <a:rPr lang="en-US" sz="2100" dirty="0" err="1" smtClean="0"/>
              <a:t>nút</a:t>
            </a:r>
            <a:r>
              <a:rPr lang="en-US" sz="2100" dirty="0" smtClean="0"/>
              <a:t> </a:t>
            </a:r>
            <a:r>
              <a:rPr lang="en-US" sz="2100" dirty="0" err="1" smtClean="0"/>
              <a:t>rễ</a:t>
            </a:r>
            <a:r>
              <a:rPr lang="en-US" sz="2100" dirty="0" smtClean="0"/>
              <a:t> </a:t>
            </a:r>
            <a:r>
              <a:rPr lang="en-US" sz="2100" dirty="0" err="1" smtClean="0"/>
              <a:t>của</a:t>
            </a:r>
            <a:r>
              <a:rPr lang="en-US" sz="2100" dirty="0" smtClean="0"/>
              <a:t> </a:t>
            </a:r>
            <a:r>
              <a:rPr lang="en-US" sz="2100" dirty="0" err="1" smtClean="0"/>
              <a:t>cây</a:t>
            </a:r>
            <a:r>
              <a:rPr lang="en-US" sz="2100" dirty="0" smtClean="0"/>
              <a:t> </a:t>
            </a:r>
            <a:r>
              <a:rPr lang="en-US" sz="2100" dirty="0" err="1" smtClean="0"/>
              <a:t>quyết</a:t>
            </a:r>
            <a:r>
              <a:rPr lang="en-US" sz="2100" dirty="0" smtClean="0"/>
              <a:t> </a:t>
            </a:r>
            <a:r>
              <a:rPr lang="en-US" sz="2100" dirty="0" err="1" smtClean="0"/>
              <a:t>định</a:t>
            </a:r>
            <a:r>
              <a:rPr lang="en-US" sz="21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err="1" smtClean="0"/>
              <a:t>Tại</a:t>
            </a:r>
            <a:r>
              <a:rPr lang="en-US" sz="2100" dirty="0" smtClean="0"/>
              <a:t> </a:t>
            </a:r>
            <a:r>
              <a:rPr lang="en-US" sz="2100" dirty="0" err="1" smtClean="0"/>
              <a:t>mỗi</a:t>
            </a:r>
            <a:r>
              <a:rPr lang="en-US" sz="2100" dirty="0" smtClean="0"/>
              <a:t> </a:t>
            </a:r>
            <a:r>
              <a:rPr lang="en-US" sz="2100" dirty="0" err="1" smtClean="0"/>
              <a:t>nút</a:t>
            </a:r>
            <a:r>
              <a:rPr lang="en-US" sz="2100" dirty="0" smtClean="0"/>
              <a:t>, </a:t>
            </a: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</a:t>
            </a:r>
            <a:r>
              <a:rPr lang="en-US" sz="2100" dirty="0" err="1" smtClean="0"/>
              <a:t>mẫu</a:t>
            </a:r>
            <a:r>
              <a:rPr lang="en-US" sz="2100" dirty="0" smtClean="0"/>
              <a:t> </a:t>
            </a:r>
            <a:r>
              <a:rPr lang="en-US" sz="2100" dirty="0" err="1" smtClean="0"/>
              <a:t>tương</a:t>
            </a:r>
            <a:r>
              <a:rPr lang="en-US" sz="2100" dirty="0" smtClean="0"/>
              <a:t> </a:t>
            </a:r>
            <a:r>
              <a:rPr lang="en-US" sz="2100" dirty="0" err="1" smtClean="0"/>
              <a:t>ứng</a:t>
            </a:r>
            <a:r>
              <a:rPr lang="en-US" sz="2100" dirty="0" smtClean="0"/>
              <a:t> </a:t>
            </a:r>
            <a:r>
              <a:rPr lang="en-US" sz="2100" dirty="0" err="1" smtClean="0"/>
              <a:t>sẽ</a:t>
            </a:r>
            <a:r>
              <a:rPr lang="en-US" sz="2100" dirty="0" smtClean="0"/>
              <a:t> </a:t>
            </a:r>
            <a:r>
              <a:rPr lang="en-US" sz="2100" dirty="0" err="1" smtClean="0"/>
              <a:t>được</a:t>
            </a:r>
            <a:r>
              <a:rPr lang="en-US" sz="2100" dirty="0" smtClean="0"/>
              <a:t> </a:t>
            </a:r>
            <a:r>
              <a:rPr lang="en-US" sz="2100" dirty="0" err="1" smtClean="0"/>
              <a:t>tách</a:t>
            </a:r>
            <a:r>
              <a:rPr lang="en-US" sz="2100" dirty="0" smtClean="0"/>
              <a:t> </a:t>
            </a:r>
            <a:r>
              <a:rPr lang="en-US" sz="2100" dirty="0" err="1" smtClean="0"/>
              <a:t>ra</a:t>
            </a:r>
            <a:r>
              <a:rPr lang="en-US" sz="2100" dirty="0" smtClean="0"/>
              <a:t> </a:t>
            </a:r>
            <a:r>
              <a:rPr lang="en-US" sz="2100" dirty="0" err="1" smtClean="0"/>
              <a:t>và</a:t>
            </a:r>
            <a:r>
              <a:rPr lang="en-US" sz="2100" dirty="0" smtClean="0"/>
              <a:t> </a:t>
            </a:r>
            <a:r>
              <a:rPr lang="en-US" sz="2100" dirty="0" err="1" smtClean="0"/>
              <a:t>mỗi</a:t>
            </a:r>
            <a:r>
              <a:rPr lang="en-US" sz="2100" dirty="0" smtClean="0"/>
              <a:t> </a:t>
            </a:r>
            <a:r>
              <a:rPr lang="en-US" sz="2100" dirty="0" err="1" smtClean="0"/>
              <a:t>kết</a:t>
            </a:r>
            <a:r>
              <a:rPr lang="en-US" sz="2100" dirty="0" smtClean="0"/>
              <a:t> </a:t>
            </a:r>
            <a:r>
              <a:rPr lang="en-US" sz="2100" dirty="0" err="1" smtClean="0"/>
              <a:t>quả</a:t>
            </a:r>
            <a:r>
              <a:rPr lang="en-US" sz="2100" dirty="0" smtClean="0"/>
              <a:t> </a:t>
            </a:r>
            <a:r>
              <a:rPr lang="en-US" sz="2100" dirty="0" err="1" smtClean="0"/>
              <a:t>sẽ</a:t>
            </a:r>
            <a:r>
              <a:rPr lang="en-US" sz="2100" dirty="0" smtClean="0"/>
              <a:t> </a:t>
            </a:r>
            <a:r>
              <a:rPr lang="en-US" sz="2100" dirty="0" err="1" smtClean="0"/>
              <a:t>là</a:t>
            </a:r>
            <a:r>
              <a:rPr lang="en-US" sz="2100" dirty="0" smtClean="0"/>
              <a:t> </a:t>
            </a: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bài</a:t>
            </a:r>
            <a:r>
              <a:rPr lang="en-US" sz="2100" dirty="0" smtClean="0"/>
              <a:t> </a:t>
            </a:r>
            <a:r>
              <a:rPr lang="en-US" sz="2100" dirty="0" err="1" smtClean="0"/>
              <a:t>toán</a:t>
            </a:r>
            <a:r>
              <a:rPr lang="en-US" sz="2100" dirty="0" smtClean="0"/>
              <a:t> </a:t>
            </a:r>
            <a:r>
              <a:rPr lang="en-US" sz="2100" dirty="0" err="1" smtClean="0"/>
              <a:t>xây</a:t>
            </a:r>
            <a:r>
              <a:rPr lang="en-US" sz="2100" dirty="0" smtClean="0"/>
              <a:t> </a:t>
            </a:r>
            <a:r>
              <a:rPr lang="en-US" sz="2100" dirty="0" err="1" smtClean="0"/>
              <a:t>dựng</a:t>
            </a:r>
            <a:r>
              <a:rPr lang="en-US" sz="2100" dirty="0" smtClean="0"/>
              <a:t> </a:t>
            </a: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cây</a:t>
            </a:r>
            <a:r>
              <a:rPr lang="en-US" sz="2100" dirty="0" smtClean="0"/>
              <a:t> </a:t>
            </a:r>
            <a:r>
              <a:rPr lang="en-US" sz="2100" dirty="0" err="1" smtClean="0"/>
              <a:t>quyết</a:t>
            </a:r>
            <a:r>
              <a:rPr lang="en-US" sz="2100" dirty="0" smtClean="0"/>
              <a:t> </a:t>
            </a:r>
            <a:r>
              <a:rPr lang="en-US" sz="2100" dirty="0" err="1" smtClean="0"/>
              <a:t>định</a:t>
            </a:r>
            <a:r>
              <a:rPr lang="en-US" sz="2100" dirty="0" smtClean="0"/>
              <a:t> </a:t>
            </a:r>
            <a:r>
              <a:rPr lang="en-US" sz="2100" dirty="0" err="1" smtClean="0"/>
              <a:t>mới</a:t>
            </a:r>
            <a:r>
              <a:rPr lang="en-US" sz="2100" dirty="0" smtClean="0"/>
              <a:t> </a:t>
            </a:r>
            <a:r>
              <a:rPr lang="en-US" sz="2100" dirty="0" err="1" smtClean="0"/>
              <a:t>kế</a:t>
            </a:r>
            <a:r>
              <a:rPr lang="en-US" sz="2100" dirty="0" smtClean="0"/>
              <a:t> </a:t>
            </a:r>
            <a:r>
              <a:rPr lang="en-US" sz="2100" dirty="0" err="1" smtClean="0"/>
              <a:t>tiếp</a:t>
            </a:r>
            <a:r>
              <a:rPr lang="en-US" sz="21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b="1" dirty="0" err="1" smtClean="0"/>
              <a:t>thuộc</a:t>
            </a:r>
            <a:r>
              <a:rPr lang="en-US" sz="2100" b="1" dirty="0" smtClean="0"/>
              <a:t> </a:t>
            </a:r>
            <a:r>
              <a:rPr lang="en-US" sz="2100" b="1" dirty="0" err="1" smtClean="0"/>
              <a:t>tính</a:t>
            </a:r>
            <a:r>
              <a:rPr lang="en-US" sz="2100" b="1" dirty="0" smtClean="0"/>
              <a:t> </a:t>
            </a:r>
            <a:r>
              <a:rPr lang="en-US" sz="2100" b="1" dirty="0" err="1" smtClean="0"/>
              <a:t>thực</a:t>
            </a:r>
            <a:r>
              <a:rPr lang="en-US" sz="2100" b="1" dirty="0" smtClean="0"/>
              <a:t> </a:t>
            </a:r>
            <a:r>
              <a:rPr lang="en-US" sz="2100" b="1" dirty="0" err="1" smtClean="0"/>
              <a:t>sự</a:t>
            </a:r>
            <a:r>
              <a:rPr lang="en-US" sz="2100" b="1" dirty="0" smtClean="0"/>
              <a:t> </a:t>
            </a:r>
            <a:r>
              <a:rPr lang="en-US" sz="2100" b="1" dirty="0" err="1" smtClean="0"/>
              <a:t>tốt</a:t>
            </a:r>
            <a:r>
              <a:rPr lang="en-US" sz="2100" b="1" dirty="0" smtClean="0"/>
              <a:t> </a:t>
            </a:r>
            <a:r>
              <a:rPr lang="en-US" sz="2100" dirty="0" err="1" smtClean="0"/>
              <a:t>sẽ</a:t>
            </a:r>
            <a:r>
              <a:rPr lang="en-US" sz="2100" dirty="0" smtClean="0"/>
              <a:t> </a:t>
            </a:r>
            <a:r>
              <a:rPr lang="en-US" sz="2100" dirty="0" err="1" smtClean="0"/>
              <a:t>phân</a:t>
            </a:r>
            <a:r>
              <a:rPr lang="en-US" sz="2100" dirty="0" smtClean="0"/>
              <a:t> chia </a:t>
            </a:r>
            <a:r>
              <a:rPr lang="en-US" sz="2100" dirty="0" err="1" smtClean="0"/>
              <a:t>tập</a:t>
            </a:r>
            <a:r>
              <a:rPr lang="en-US" sz="2100" dirty="0" smtClean="0"/>
              <a:t> </a:t>
            </a:r>
            <a:r>
              <a:rPr lang="en-US" sz="2100" dirty="0" err="1" smtClean="0"/>
              <a:t>mẫu</a:t>
            </a:r>
            <a:r>
              <a:rPr lang="en-US" sz="2100" dirty="0" smtClean="0"/>
              <a:t> </a:t>
            </a:r>
            <a:r>
              <a:rPr lang="en-US" sz="2100" dirty="0" err="1" smtClean="0"/>
              <a:t>tương</a:t>
            </a:r>
            <a:r>
              <a:rPr lang="en-US" sz="2100" dirty="0" smtClean="0"/>
              <a:t> </a:t>
            </a:r>
            <a:r>
              <a:rPr lang="en-US" sz="2100" dirty="0" err="1" smtClean="0"/>
              <a:t>ứng</a:t>
            </a:r>
            <a:r>
              <a:rPr lang="en-US" sz="2100" dirty="0" smtClean="0"/>
              <a:t> </a:t>
            </a:r>
            <a:r>
              <a:rPr lang="en-US" sz="2100" dirty="0" err="1" smtClean="0"/>
              <a:t>thành</a:t>
            </a:r>
            <a:r>
              <a:rPr lang="en-US" sz="2100" dirty="0" smtClean="0"/>
              <a:t> </a:t>
            </a:r>
            <a:r>
              <a:rPr lang="en-US" sz="2100" dirty="0" err="1" smtClean="0"/>
              <a:t>các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con </a:t>
            </a:r>
            <a:r>
              <a:rPr lang="en-US" sz="2100" dirty="0" err="1" smtClean="0"/>
              <a:t>mà</a:t>
            </a:r>
            <a:r>
              <a:rPr lang="en-US" sz="2100" dirty="0" smtClean="0"/>
              <a:t> </a:t>
            </a:r>
            <a:r>
              <a:rPr lang="en-US" sz="2100" dirty="0" err="1" smtClean="0"/>
              <a:t>thuộc</a:t>
            </a:r>
            <a:r>
              <a:rPr lang="en-US" sz="2100" dirty="0" smtClean="0"/>
              <a:t> </a:t>
            </a:r>
            <a:r>
              <a:rPr lang="en-US" sz="2100" dirty="0" err="1" smtClean="0"/>
              <a:t>về</a:t>
            </a:r>
            <a:r>
              <a:rPr lang="en-US" sz="2100" dirty="0" smtClean="0"/>
              <a:t> </a:t>
            </a: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lớp</a:t>
            </a:r>
            <a:r>
              <a:rPr lang="en-US" sz="2100" dirty="0" smtClean="0"/>
              <a:t> </a:t>
            </a:r>
            <a:r>
              <a:rPr lang="en-US" sz="2100" dirty="0" err="1" smtClean="0"/>
              <a:t>nhất</a:t>
            </a:r>
            <a:r>
              <a:rPr lang="en-US" sz="2100" dirty="0" smtClean="0"/>
              <a:t> </a:t>
            </a:r>
            <a:r>
              <a:rPr lang="en-US" sz="2100" dirty="0" err="1" smtClean="0"/>
              <a:t>định</a:t>
            </a:r>
            <a:r>
              <a:rPr lang="en-US" sz="2100" dirty="0" smtClean="0"/>
              <a:t> </a:t>
            </a:r>
            <a:r>
              <a:rPr lang="en-US" sz="2100" dirty="0" err="1" smtClean="0"/>
              <a:t>nào</a:t>
            </a:r>
            <a:r>
              <a:rPr lang="en-US" sz="2100" dirty="0" smtClean="0"/>
              <a:t> </a:t>
            </a:r>
            <a:r>
              <a:rPr lang="en-US" sz="2100" dirty="0" err="1" smtClean="0"/>
              <a:t>đấy</a:t>
            </a:r>
            <a:r>
              <a:rPr lang="en-US" sz="2100" dirty="0" smtClean="0"/>
              <a:t> (</a:t>
            </a:r>
            <a:r>
              <a:rPr lang="en-US" sz="2100" dirty="0" err="1" smtClean="0"/>
              <a:t>thi</a:t>
            </a:r>
            <a:r>
              <a:rPr lang="en-US" sz="2100" dirty="0" smtClean="0"/>
              <a:t> </a:t>
            </a:r>
            <a:r>
              <a:rPr lang="en-US" sz="2100" dirty="0" err="1" smtClean="0"/>
              <a:t>dụ</a:t>
            </a:r>
            <a:r>
              <a:rPr lang="en-US" sz="2100" dirty="0" smtClean="0"/>
              <a:t> </a:t>
            </a:r>
            <a:r>
              <a:rPr lang="en-US" sz="2100" dirty="0" err="1" smtClean="0"/>
              <a:t>toàn</a:t>
            </a:r>
            <a:r>
              <a:rPr lang="en-US" sz="2100" dirty="0" smtClean="0"/>
              <a:t> </a:t>
            </a:r>
            <a:r>
              <a:rPr lang="en-US" sz="2100" dirty="0" err="1" smtClean="0"/>
              <a:t>là</a:t>
            </a:r>
            <a:r>
              <a:rPr lang="en-US" sz="2100" dirty="0" smtClean="0"/>
              <a:t>  </a:t>
            </a:r>
            <a:r>
              <a:rPr lang="en-US" sz="2100" dirty="0" err="1" smtClean="0"/>
              <a:t>mâu</a:t>
            </a:r>
            <a:r>
              <a:rPr lang="en-US" sz="2100" dirty="0" smtClean="0"/>
              <a:t> </a:t>
            </a:r>
            <a:r>
              <a:rPr lang="en-US" sz="2100" dirty="0" err="1" smtClean="0"/>
              <a:t>lớp</a:t>
            </a:r>
            <a:r>
              <a:rPr lang="en-US" sz="2100" dirty="0" smtClean="0"/>
              <a:t> </a:t>
            </a:r>
            <a:r>
              <a:rPr lang="en-US" sz="2100" dirty="0" err="1" smtClean="0"/>
              <a:t>âm</a:t>
            </a:r>
            <a:r>
              <a:rPr lang="en-US" sz="2100" dirty="0" smtClean="0"/>
              <a:t> hay </a:t>
            </a:r>
            <a:r>
              <a:rPr lang="en-US" sz="2100" dirty="0" err="1" smtClean="0"/>
              <a:t>toàn</a:t>
            </a:r>
            <a:r>
              <a:rPr lang="en-US" sz="2100" dirty="0" smtClean="0"/>
              <a:t> </a:t>
            </a:r>
            <a:r>
              <a:rPr lang="en-US" sz="2100" dirty="0" err="1" smtClean="0"/>
              <a:t>là</a:t>
            </a:r>
            <a:r>
              <a:rPr lang="en-US" sz="2100" dirty="0" smtClean="0"/>
              <a:t> </a:t>
            </a:r>
            <a:r>
              <a:rPr lang="en-US" sz="2100" dirty="0" err="1" smtClean="0"/>
              <a:t>mẫu</a:t>
            </a:r>
            <a:r>
              <a:rPr lang="en-US" sz="2100" dirty="0" smtClean="0"/>
              <a:t> </a:t>
            </a:r>
            <a:r>
              <a:rPr lang="en-US" sz="2100" dirty="0" err="1" smtClean="0"/>
              <a:t>lớp</a:t>
            </a:r>
            <a:r>
              <a:rPr lang="en-US" sz="2100" dirty="0" smtClean="0"/>
              <a:t> </a:t>
            </a:r>
            <a:r>
              <a:rPr lang="en-US" sz="2100" dirty="0" err="1" smtClean="0"/>
              <a:t>dương</a:t>
            </a:r>
            <a:r>
              <a:rPr lang="en-US" sz="21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1002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EBAA3D-922C-4189-ABF0-0EF835AE4CD6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84188"/>
          </a:xfrm>
        </p:spPr>
        <p:txBody>
          <a:bodyPr/>
          <a:lstStyle/>
          <a:p>
            <a:pPr eaLnBrk="1" hangingPunct="1"/>
            <a:r>
              <a:rPr lang="en-US" sz="3200" b="1" dirty="0" err="1" smtClean="0"/>
              <a:t>Đo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độ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pha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tạp</a:t>
            </a:r>
            <a:endParaRPr lang="en-US" sz="3200" b="1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3820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Tại</a:t>
            </a:r>
            <a:r>
              <a:rPr lang="en-US" sz="2400" dirty="0" smtClean="0"/>
              <a:t> </a:t>
            </a: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nút</a:t>
            </a:r>
            <a:r>
              <a:rPr lang="en-US" sz="2400" dirty="0" smtClean="0"/>
              <a:t>,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quyết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sao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dirty="0" smtClean="0"/>
              <a:t>ở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i="1" dirty="0" err="1" smtClean="0"/>
              <a:t>thuần</a:t>
            </a:r>
            <a:r>
              <a:rPr lang="en-US" i="1" dirty="0" smtClean="0"/>
              <a:t> </a:t>
            </a:r>
            <a:r>
              <a:rPr lang="en-US" i="1" dirty="0" err="1" smtClean="0"/>
              <a:t>nhất</a:t>
            </a:r>
            <a:r>
              <a:rPr lang="en-US" i="1" dirty="0" smtClean="0"/>
              <a:t> </a:t>
            </a:r>
            <a:r>
              <a:rPr lang="en-US" dirty="0" smtClean="0"/>
              <a:t>(pure)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.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con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gọi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thuần</a:t>
            </a:r>
            <a:r>
              <a:rPr lang="en-US" sz="2400" dirty="0" smtClean="0"/>
              <a:t> </a:t>
            </a:r>
            <a:r>
              <a:rPr lang="en-US" sz="2400" dirty="0" err="1" smtClean="0"/>
              <a:t>nhất</a:t>
            </a:r>
            <a:r>
              <a:rPr lang="en-US" sz="2400" dirty="0" smtClean="0"/>
              <a:t> </a:t>
            </a: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mẫu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con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cùng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vì</a:t>
            </a:r>
            <a:r>
              <a:rPr lang="en-US" sz="2400" dirty="0" smtClean="0"/>
              <a:t> </a:t>
            </a:r>
            <a:r>
              <a:rPr lang="en-US" sz="2400" dirty="0" err="1" smtClean="0"/>
              <a:t>đo</a:t>
            </a:r>
            <a:r>
              <a:rPr lang="en-US" sz="2400" dirty="0" smtClean="0"/>
              <a:t> </a:t>
            </a:r>
            <a:r>
              <a:rPr lang="en-US" sz="2400" dirty="0" err="1" smtClean="0"/>
              <a:t>lường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mức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thuần</a:t>
            </a:r>
            <a:r>
              <a:rPr lang="en-US" sz="2400" dirty="0" smtClean="0"/>
              <a:t> </a:t>
            </a:r>
            <a:r>
              <a:rPr lang="en-US" sz="2400" dirty="0" err="1" smtClean="0"/>
              <a:t>nhất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nút</a:t>
            </a:r>
            <a:r>
              <a:rPr lang="en-US" sz="2400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pha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(i</a:t>
            </a:r>
            <a:r>
              <a:rPr lang="en-US" sz="2400" dirty="0" smtClean="0"/>
              <a:t>mpurity)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nút</a:t>
            </a:r>
            <a:r>
              <a:rPr lang="en-US" sz="2400" dirty="0" smtClean="0"/>
              <a:t> </a:t>
            </a:r>
            <a:r>
              <a:rPr lang="en-US" sz="2400" dirty="0" err="1" smtClean="0"/>
              <a:t>mới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ra.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ba</a:t>
            </a:r>
            <a:r>
              <a:rPr lang="en-US" sz="2400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pha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sz="24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1.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pha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sz="2400" i="1" dirty="0" smtClean="0"/>
              <a:t>Entropy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2. 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Gini</a:t>
            </a:r>
            <a:r>
              <a:rPr lang="en-US" sz="2400" dirty="0" smtClean="0"/>
              <a:t> (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pha</a:t>
            </a:r>
            <a:r>
              <a:rPr lang="en-US" sz="2400" dirty="0" smtClean="0"/>
              <a:t> </a:t>
            </a:r>
            <a:r>
              <a:rPr lang="en-US" sz="2400" dirty="0" err="1" smtClean="0"/>
              <a:t>tạp</a:t>
            </a:r>
            <a:r>
              <a:rPr lang="en-US" sz="2400" dirty="0" smtClean="0"/>
              <a:t>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sai</a:t>
            </a:r>
            <a:r>
              <a:rPr lang="en-US" sz="2400" dirty="0" smtClean="0"/>
              <a:t> -Variance impurity)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3. </a:t>
            </a:r>
            <a:r>
              <a:rPr lang="en-US" i="1" dirty="0" err="1" smtClean="0"/>
              <a:t>Độ</a:t>
            </a:r>
            <a:r>
              <a:rPr lang="en-US" i="1" dirty="0" smtClean="0"/>
              <a:t> </a:t>
            </a:r>
            <a:r>
              <a:rPr lang="en-US" i="1" dirty="0" err="1" smtClean="0"/>
              <a:t>pha</a:t>
            </a:r>
            <a:r>
              <a:rPr lang="en-US" i="1" dirty="0" smtClean="0"/>
              <a:t> </a:t>
            </a:r>
            <a:r>
              <a:rPr lang="en-US" i="1" dirty="0" err="1" smtClean="0"/>
              <a:t>tạp</a:t>
            </a:r>
            <a:r>
              <a:rPr lang="en-US" i="1" dirty="0" smtClean="0"/>
              <a:t> </a:t>
            </a:r>
            <a:r>
              <a:rPr lang="en-US" i="1" dirty="0" err="1" smtClean="0"/>
              <a:t>phân</a:t>
            </a:r>
            <a:r>
              <a:rPr lang="en-US" i="1" dirty="0" smtClean="0"/>
              <a:t> </a:t>
            </a:r>
            <a:r>
              <a:rPr lang="en-US" i="1" dirty="0" err="1" smtClean="0"/>
              <a:t>lớp</a:t>
            </a:r>
            <a:r>
              <a:rPr lang="en-US" i="1" dirty="0" smtClean="0"/>
              <a:t> </a:t>
            </a:r>
            <a:r>
              <a:rPr lang="en-US" i="1" dirty="0" err="1" smtClean="0"/>
              <a:t>sai</a:t>
            </a:r>
            <a:endParaRPr lang="en-US" sz="2400" i="1" dirty="0" smtClean="0"/>
          </a:p>
          <a:p>
            <a:pPr eaLnBrk="1" hangingPunct="1">
              <a:lnSpc>
                <a:spcPct val="90000"/>
              </a:lnSpc>
            </a:pPr>
            <a:endParaRPr lang="en-US" sz="2100" i="1" dirty="0" smtClean="0"/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26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DBF072-1D28-4069-9360-828E61768DD3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84188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Đo</a:t>
            </a:r>
            <a:r>
              <a:rPr lang="en-US" sz="3200" b="1" dirty="0"/>
              <a:t> </a:t>
            </a:r>
            <a:r>
              <a:rPr lang="en-US" sz="3200" b="1" dirty="0" err="1"/>
              <a:t>độ</a:t>
            </a:r>
            <a:r>
              <a:rPr lang="en-US" sz="3200" b="1" dirty="0"/>
              <a:t> </a:t>
            </a:r>
            <a:r>
              <a:rPr lang="en-US" sz="3200" b="1" dirty="0" err="1"/>
              <a:t>pha</a:t>
            </a:r>
            <a:r>
              <a:rPr lang="en-US" sz="3200" b="1" dirty="0"/>
              <a:t> </a:t>
            </a:r>
            <a:r>
              <a:rPr lang="en-US" sz="3200" b="1" dirty="0" err="1" smtClean="0"/>
              <a:t>tạp</a:t>
            </a:r>
            <a:r>
              <a:rPr lang="en-US" sz="3200" b="1" dirty="0" smtClean="0"/>
              <a:t> entropy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 err="1" smtClean="0"/>
              <a:t>Độ</a:t>
            </a:r>
            <a:r>
              <a:rPr lang="en-US" sz="2200" dirty="0" smtClean="0"/>
              <a:t> </a:t>
            </a:r>
            <a:r>
              <a:rPr lang="en-US" sz="2200" dirty="0" err="1" smtClean="0"/>
              <a:t>đo</a:t>
            </a:r>
            <a:r>
              <a:rPr lang="en-US" sz="2200" dirty="0" smtClean="0"/>
              <a:t> </a:t>
            </a:r>
            <a:r>
              <a:rPr lang="en-US" sz="2200" dirty="0" err="1" smtClean="0"/>
              <a:t>pha</a:t>
            </a:r>
            <a:r>
              <a:rPr lang="en-US" sz="2200" dirty="0" smtClean="0"/>
              <a:t> </a:t>
            </a:r>
            <a:r>
              <a:rPr lang="en-US" sz="2200" dirty="0" err="1" smtClean="0"/>
              <a:t>tạp</a:t>
            </a:r>
            <a:r>
              <a:rPr lang="en-US" sz="2200" dirty="0" smtClean="0"/>
              <a:t> Entropy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định</a:t>
            </a:r>
            <a:r>
              <a:rPr lang="en-US" sz="2200" dirty="0" smtClean="0"/>
              <a:t> </a:t>
            </a:r>
            <a:r>
              <a:rPr lang="en-US" sz="2200" dirty="0" err="1" smtClean="0"/>
              <a:t>nghĩa</a:t>
            </a:r>
            <a:r>
              <a:rPr lang="en-US" sz="2200" dirty="0" smtClean="0"/>
              <a:t> </a:t>
            </a:r>
            <a:r>
              <a:rPr lang="en-US" sz="2200" dirty="0" err="1" smtClean="0"/>
              <a:t>như</a:t>
            </a:r>
            <a:r>
              <a:rPr lang="en-US" sz="2200" dirty="0" smtClean="0"/>
              <a:t> </a:t>
            </a:r>
            <a:r>
              <a:rPr lang="en-US" sz="2200" dirty="0" err="1" smtClean="0"/>
              <a:t>sau</a:t>
            </a:r>
            <a:r>
              <a:rPr lang="en-US" sz="2200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err="1" smtClean="0"/>
              <a:t>Độ</a:t>
            </a:r>
            <a:r>
              <a:rPr lang="en-US" sz="2200" dirty="0" smtClean="0"/>
              <a:t> </a:t>
            </a:r>
            <a:r>
              <a:rPr lang="en-US" sz="2200" dirty="0" err="1" smtClean="0"/>
              <a:t>đo</a:t>
            </a:r>
            <a:r>
              <a:rPr lang="en-US" sz="2200" dirty="0" smtClean="0"/>
              <a:t> </a:t>
            </a:r>
            <a:r>
              <a:rPr lang="en-US" sz="2200" dirty="0" err="1" smtClean="0"/>
              <a:t>pha</a:t>
            </a:r>
            <a:r>
              <a:rPr lang="en-US" sz="2200" dirty="0" smtClean="0"/>
              <a:t> </a:t>
            </a:r>
            <a:r>
              <a:rPr lang="en-US" sz="2200" dirty="0" err="1" smtClean="0"/>
              <a:t>tạp</a:t>
            </a:r>
            <a:r>
              <a:rPr lang="en-US" sz="2200" dirty="0" smtClean="0"/>
              <a:t> entropy </a:t>
            </a:r>
            <a:r>
              <a:rPr lang="en-US" sz="2200" dirty="0" err="1" smtClean="0"/>
              <a:t>tại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nút</a:t>
            </a:r>
            <a:r>
              <a:rPr lang="en-US" sz="2200" dirty="0" smtClean="0"/>
              <a:t> </a:t>
            </a:r>
            <a:r>
              <a:rPr lang="en-US" sz="2200" i="1" dirty="0" smtClean="0"/>
              <a:t>N</a:t>
            </a:r>
            <a:r>
              <a:rPr lang="en-US" sz="2200" dirty="0" smtClean="0"/>
              <a:t> 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i="1" dirty="0" smtClean="0"/>
              <a:t>i</a:t>
            </a:r>
            <a:r>
              <a:rPr lang="en-US" sz="2200" dirty="0" smtClean="0"/>
              <a:t>(</a:t>
            </a:r>
            <a:r>
              <a:rPr lang="en-US" sz="2200" i="1" dirty="0" smtClean="0"/>
              <a:t>N</a:t>
            </a:r>
            <a:r>
              <a:rPr lang="en-US" sz="2200" dirty="0" smtClean="0"/>
              <a:t>),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bằng</a:t>
            </a:r>
            <a:r>
              <a:rPr lang="en-US" sz="2200" dirty="0" smtClean="0"/>
              <a:t> </a:t>
            </a:r>
            <a:r>
              <a:rPr lang="en-US" sz="2200" dirty="0" err="1" smtClean="0"/>
              <a:t>công</a:t>
            </a:r>
            <a:r>
              <a:rPr lang="en-US" sz="2200" dirty="0" smtClean="0"/>
              <a:t> </a:t>
            </a:r>
            <a:r>
              <a:rPr lang="en-US" sz="2200" dirty="0" err="1" smtClean="0"/>
              <a:t>thức</a:t>
            </a:r>
            <a:endParaRPr lang="en-US" sz="2200" dirty="0" smtClean="0"/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457200" y="2971800"/>
            <a:ext cx="838200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j</a:t>
            </a:r>
            <a:r>
              <a:rPr lang="en-US" sz="2000" dirty="0"/>
              <a:t>)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tỉ</a:t>
            </a:r>
            <a:r>
              <a:rPr lang="en-US" sz="2000" dirty="0" smtClean="0"/>
              <a:t> </a:t>
            </a:r>
            <a:r>
              <a:rPr lang="en-US" sz="2000" dirty="0" err="1" smtClean="0"/>
              <a:t>lệ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mẫu</a:t>
            </a:r>
            <a:r>
              <a:rPr lang="en-US" sz="2000" dirty="0" smtClean="0"/>
              <a:t> </a:t>
            </a:r>
            <a:r>
              <a:rPr lang="en-US" sz="2000" dirty="0" err="1" smtClean="0"/>
              <a:t>tại</a:t>
            </a:r>
            <a:r>
              <a:rPr lang="en-US" sz="2000" dirty="0" smtClean="0"/>
              <a:t> </a:t>
            </a:r>
            <a:r>
              <a:rPr lang="en-US" sz="2000" dirty="0" err="1" smtClean="0"/>
              <a:t>nút</a:t>
            </a:r>
            <a:r>
              <a:rPr lang="en-US" sz="2000" dirty="0" smtClean="0"/>
              <a:t> </a:t>
            </a:r>
            <a:r>
              <a:rPr lang="en-US" sz="2000" i="1" dirty="0" smtClean="0"/>
              <a:t>N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j</a:t>
            </a:r>
            <a:r>
              <a:rPr lang="en-US" sz="2000" dirty="0"/>
              <a:t>. 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u="sng" dirty="0" err="1" smtClean="0"/>
              <a:t>Thí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dụ</a:t>
            </a:r>
            <a:r>
              <a:rPr lang="en-US" sz="2000" dirty="0" smtClean="0"/>
              <a:t>: </a:t>
            </a:r>
            <a:r>
              <a:rPr lang="en-US" sz="2000" dirty="0" err="1" smtClean="0"/>
              <a:t>Tại</a:t>
            </a:r>
            <a:r>
              <a:rPr lang="en-US" sz="2000" dirty="0" smtClean="0"/>
              <a:t> </a:t>
            </a:r>
            <a:r>
              <a:rPr lang="en-US" sz="2000" dirty="0" err="1" smtClean="0"/>
              <a:t>nút</a:t>
            </a:r>
            <a:r>
              <a:rPr lang="en-US" sz="2000" dirty="0" smtClean="0"/>
              <a:t> N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</a:t>
            </a:r>
            <a:r>
              <a:rPr lang="en-US" sz="2000" dirty="0" err="1" smtClean="0"/>
              <a:t>mẫu</a:t>
            </a:r>
            <a:r>
              <a:rPr lang="en-US" sz="2000" dirty="0" smtClean="0"/>
              <a:t> </a:t>
            </a:r>
            <a:r>
              <a:rPr lang="en-US" sz="2000" dirty="0" err="1" smtClean="0"/>
              <a:t>gồm</a:t>
            </a:r>
            <a:r>
              <a:rPr lang="en-US" sz="2000" dirty="0" smtClean="0"/>
              <a:t> </a:t>
            </a:r>
            <a:r>
              <a:rPr lang="en-US" sz="2000" dirty="0"/>
              <a:t>10 </a:t>
            </a:r>
            <a:r>
              <a:rPr lang="en-US" sz="2000" dirty="0" err="1" smtClean="0"/>
              <a:t>mẫu</a:t>
            </a:r>
            <a:r>
              <a:rPr lang="en-US" sz="2000" dirty="0" smtClean="0"/>
              <a:t> </a:t>
            </a:r>
            <a:r>
              <a:rPr lang="en-US" sz="2000" dirty="0" err="1" smtClean="0"/>
              <a:t>mà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tách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3 </a:t>
            </a:r>
            <a:r>
              <a:rPr lang="en-US" sz="2000" dirty="0" err="1" smtClean="0"/>
              <a:t>lớp</a:t>
            </a:r>
            <a:r>
              <a:rPr lang="en-US" sz="2000" dirty="0" smtClean="0"/>
              <a:t>.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thứ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 </a:t>
            </a:r>
            <a:r>
              <a:rPr lang="en-US" sz="2000" dirty="0" err="1" smtClean="0"/>
              <a:t>gồm</a:t>
            </a:r>
            <a:r>
              <a:rPr lang="en-US" sz="2000" dirty="0" smtClean="0"/>
              <a:t> </a:t>
            </a:r>
            <a:r>
              <a:rPr lang="en-US" sz="2000" dirty="0"/>
              <a:t>4 </a:t>
            </a:r>
            <a:r>
              <a:rPr lang="en-US" sz="2000" dirty="0" err="1" smtClean="0"/>
              <a:t>mẫu</a:t>
            </a:r>
            <a:r>
              <a:rPr lang="en-US" sz="2000" dirty="0"/>
              <a:t>,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 smtClean="0"/>
              <a:t>hai</a:t>
            </a:r>
            <a:r>
              <a:rPr lang="en-US" sz="2000" dirty="0" smtClean="0"/>
              <a:t> </a:t>
            </a:r>
            <a:r>
              <a:rPr lang="en-US" sz="2000" dirty="0" err="1"/>
              <a:t>gồm</a:t>
            </a:r>
            <a:r>
              <a:rPr lang="en-US" sz="2000" dirty="0"/>
              <a:t> </a:t>
            </a:r>
            <a:r>
              <a:rPr lang="en-US" sz="2000" dirty="0" smtClean="0"/>
              <a:t>5 </a:t>
            </a:r>
            <a:r>
              <a:rPr lang="en-US" sz="2000" dirty="0" err="1" smtClean="0"/>
              <a:t>mẫu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thứ</a:t>
            </a:r>
            <a:r>
              <a:rPr lang="en-US" sz="2000" dirty="0" smtClean="0"/>
              <a:t> </a:t>
            </a:r>
            <a:r>
              <a:rPr lang="en-US" sz="2000" dirty="0" err="1" smtClean="0"/>
              <a:t>ba</a:t>
            </a:r>
            <a:r>
              <a:rPr lang="en-US" sz="2000" dirty="0" smtClean="0"/>
              <a:t> </a:t>
            </a:r>
            <a:r>
              <a:rPr lang="en-US" sz="2000" dirty="0" err="1" smtClean="0"/>
              <a:t>gồm</a:t>
            </a:r>
            <a:r>
              <a:rPr lang="en-US" sz="2000" dirty="0" smtClean="0"/>
              <a:t> </a:t>
            </a:r>
            <a:r>
              <a:rPr lang="en-US" sz="2000" dirty="0"/>
              <a:t>1 </a:t>
            </a:r>
            <a:r>
              <a:rPr lang="en-US" sz="2000" dirty="0" err="1" smtClean="0"/>
              <a:t>mẫu</a:t>
            </a:r>
            <a:r>
              <a:rPr lang="en-US" sz="2000" dirty="0" smtClean="0"/>
              <a:t>.</a:t>
            </a:r>
            <a:endParaRPr lang="en-US" sz="2000" dirty="0"/>
          </a:p>
          <a:p>
            <a:pPr eaLnBrk="1" hangingPunct="1">
              <a:spcBef>
                <a:spcPct val="50000"/>
              </a:spcBef>
            </a:pP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w</a:t>
            </a:r>
            <a:r>
              <a:rPr lang="en-US" sz="2000" i="1" baseline="-25000" dirty="0"/>
              <a:t>1</a:t>
            </a:r>
            <a:r>
              <a:rPr lang="en-US" sz="2000" dirty="0"/>
              <a:t>) = 4/10 = 0.4; 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w</a:t>
            </a:r>
            <a:r>
              <a:rPr lang="en-US" sz="2000" i="1" baseline="-25000" dirty="0"/>
              <a:t>2</a:t>
            </a:r>
            <a:r>
              <a:rPr lang="en-US" sz="2000" dirty="0"/>
              <a:t>) = 5/10 = 0.5; 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w</a:t>
            </a:r>
            <a:r>
              <a:rPr lang="en-US" sz="2000" i="1" baseline="-25000" dirty="0"/>
              <a:t>3</a:t>
            </a:r>
            <a:r>
              <a:rPr lang="en-US" sz="2000" dirty="0"/>
              <a:t>) = 1/10 = 0.1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pha</a:t>
            </a:r>
            <a:r>
              <a:rPr lang="en-US" sz="2000" dirty="0" smtClean="0"/>
              <a:t> </a:t>
            </a:r>
            <a:r>
              <a:rPr lang="en-US" sz="2000" dirty="0" err="1" smtClean="0"/>
              <a:t>tạp</a:t>
            </a:r>
            <a:r>
              <a:rPr lang="en-US" sz="2000" dirty="0" smtClean="0"/>
              <a:t> entropy </a:t>
            </a:r>
            <a:r>
              <a:rPr lang="en-US" sz="2000" i="1" dirty="0"/>
              <a:t>i</a:t>
            </a:r>
            <a:r>
              <a:rPr lang="en-US" sz="2000" dirty="0"/>
              <a:t>(</a:t>
            </a:r>
            <a:r>
              <a:rPr lang="en-US" sz="2000" i="1" dirty="0"/>
              <a:t>N</a:t>
            </a:r>
            <a:r>
              <a:rPr lang="en-US" sz="2000" dirty="0"/>
              <a:t>) = -0.4log0.4  - 0.5log0.5 – 0.1log0.1 = </a:t>
            </a:r>
            <a:r>
              <a:rPr lang="en-US" sz="2000" b="1" dirty="0"/>
              <a:t>1.36</a:t>
            </a:r>
            <a:r>
              <a:rPr lang="en-US" sz="2000" dirty="0"/>
              <a:t>.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713793"/>
              </p:ext>
            </p:extLst>
          </p:nvPr>
        </p:nvGraphicFramePr>
        <p:xfrm>
          <a:off x="2133599" y="2133600"/>
          <a:ext cx="3483429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3" name="Equation" r:id="rId3" imgW="1790700" imgH="355600" progId="Equation.3">
                  <p:embed/>
                </p:oleObj>
              </mc:Choice>
              <mc:Fallback>
                <p:oleObj name="Equation" r:id="rId3" imgW="17907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599" y="2133600"/>
                        <a:ext cx="3483429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4598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6557-F756-4E76-BED9-DB5317ED43E2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sz="3200" dirty="0" err="1" smtClean="0"/>
              <a:t>Thuộc</a:t>
            </a:r>
            <a:r>
              <a:rPr lang="en-US" sz="3200" dirty="0" smtClean="0"/>
              <a:t> </a:t>
            </a:r>
            <a:r>
              <a:rPr lang="en-US" sz="3200" dirty="0" err="1" smtClean="0"/>
              <a:t>tính</a:t>
            </a:r>
            <a:r>
              <a:rPr lang="en-US" sz="3200" dirty="0" smtClean="0"/>
              <a:t> </a:t>
            </a:r>
            <a:r>
              <a:rPr lang="en-US" sz="3200" dirty="0" err="1" smtClean="0"/>
              <a:t>nào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chọn</a:t>
            </a:r>
            <a:r>
              <a:rPr lang="en-US" sz="3200" dirty="0" smtClean="0"/>
              <a:t> </a:t>
            </a:r>
            <a:r>
              <a:rPr lang="en-US" sz="3200" dirty="0" err="1" smtClean="0"/>
              <a:t>tại</a:t>
            </a:r>
            <a:r>
              <a:rPr lang="en-US" sz="3200" dirty="0" smtClean="0"/>
              <a:t> </a:t>
            </a:r>
            <a:r>
              <a:rPr lang="en-US" sz="3200" dirty="0" err="1" smtClean="0"/>
              <a:t>một</a:t>
            </a:r>
            <a:r>
              <a:rPr lang="en-US" sz="3200" dirty="0" smtClean="0"/>
              <a:t> </a:t>
            </a:r>
            <a:r>
              <a:rPr lang="en-US" sz="3200" dirty="0" err="1" smtClean="0"/>
              <a:t>nút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cây</a:t>
            </a:r>
            <a:r>
              <a:rPr lang="en-US" sz="3200" dirty="0" smtClean="0"/>
              <a:t> </a:t>
            </a:r>
            <a:r>
              <a:rPr lang="en-US" sz="3200" dirty="0" err="1" smtClean="0"/>
              <a:t>quyết</a:t>
            </a:r>
            <a:r>
              <a:rPr lang="en-US" sz="3200" dirty="0" smtClean="0"/>
              <a:t> </a:t>
            </a:r>
            <a:r>
              <a:rPr lang="en-US" sz="3200" dirty="0" err="1" smtClean="0"/>
              <a:t>định</a:t>
            </a:r>
            <a:r>
              <a:rPr lang="en-US" sz="3200" dirty="0" smtClean="0"/>
              <a:t>?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2296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dirty="0" err="1" smtClean="0"/>
              <a:t>Tại</a:t>
            </a:r>
            <a:r>
              <a:rPr lang="en-US" sz="2100" dirty="0" smtClean="0"/>
              <a:t> </a:t>
            </a: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nút</a:t>
            </a:r>
            <a:r>
              <a:rPr lang="en-US" sz="2100" dirty="0" smtClean="0"/>
              <a:t> </a:t>
            </a:r>
            <a:r>
              <a:rPr lang="en-US" sz="2100" dirty="0" err="1" smtClean="0"/>
              <a:t>nào</a:t>
            </a:r>
            <a:r>
              <a:rPr lang="en-US" sz="2100" dirty="0" smtClean="0"/>
              <a:t> </a:t>
            </a:r>
            <a:r>
              <a:rPr lang="en-US" sz="2100" dirty="0" err="1" smtClean="0"/>
              <a:t>đó</a:t>
            </a:r>
            <a:r>
              <a:rPr lang="en-US" sz="2100" dirty="0" smtClean="0"/>
              <a:t>, </a:t>
            </a:r>
            <a:r>
              <a:rPr lang="en-US" sz="2100" dirty="0" err="1" smtClean="0"/>
              <a:t>thuộc</a:t>
            </a:r>
            <a:r>
              <a:rPr lang="en-US" sz="2100" dirty="0" smtClean="0"/>
              <a:t> </a:t>
            </a:r>
            <a:r>
              <a:rPr lang="en-US" sz="2100" dirty="0" err="1" smtClean="0"/>
              <a:t>tính</a:t>
            </a:r>
            <a:r>
              <a:rPr lang="en-US" sz="2100" dirty="0" smtClean="0"/>
              <a:t> </a:t>
            </a:r>
            <a:r>
              <a:rPr lang="en-US" sz="2100" i="1" dirty="0" smtClean="0"/>
              <a:t>N</a:t>
            </a:r>
            <a:r>
              <a:rPr lang="en-US" sz="2100" dirty="0" smtClean="0"/>
              <a:t>  </a:t>
            </a:r>
            <a:r>
              <a:rPr lang="en-US" sz="2100" dirty="0" err="1" smtClean="0"/>
              <a:t>được</a:t>
            </a:r>
            <a:r>
              <a:rPr lang="en-US" sz="2100" dirty="0" smtClean="0"/>
              <a:t> </a:t>
            </a:r>
            <a:r>
              <a:rPr lang="en-US" sz="2100" dirty="0" err="1" smtClean="0"/>
              <a:t>chọn</a:t>
            </a:r>
            <a:r>
              <a:rPr lang="en-US" sz="2100" dirty="0" smtClean="0"/>
              <a:t> </a:t>
            </a:r>
            <a:r>
              <a:rPr lang="en-US" sz="2100" dirty="0" err="1" smtClean="0"/>
              <a:t>nếu</a:t>
            </a:r>
            <a:r>
              <a:rPr lang="en-US" sz="2100" dirty="0" smtClean="0"/>
              <a:t> </a:t>
            </a:r>
            <a:r>
              <a:rPr lang="en-US" sz="2100" dirty="0" err="1" smtClean="0"/>
              <a:t>thuộc</a:t>
            </a:r>
            <a:r>
              <a:rPr lang="en-US" sz="2100" dirty="0" smtClean="0"/>
              <a:t> </a:t>
            </a:r>
            <a:r>
              <a:rPr lang="en-US" sz="2100" dirty="0" err="1" smtClean="0"/>
              <a:t>tính</a:t>
            </a:r>
            <a:r>
              <a:rPr lang="en-US" sz="2100" dirty="0" smtClean="0"/>
              <a:t> </a:t>
            </a:r>
            <a:r>
              <a:rPr lang="en-US" sz="2100" dirty="0" err="1" smtClean="0"/>
              <a:t>này</a:t>
            </a:r>
            <a:r>
              <a:rPr lang="en-US" sz="2100" dirty="0" smtClean="0"/>
              <a:t> </a:t>
            </a:r>
            <a:r>
              <a:rPr lang="en-US" sz="2100" dirty="0" err="1" smtClean="0"/>
              <a:t>giúp</a:t>
            </a:r>
            <a:r>
              <a:rPr lang="en-US" sz="2100" dirty="0" smtClean="0"/>
              <a:t> </a:t>
            </a:r>
            <a:r>
              <a:rPr lang="en-US" sz="2100" dirty="0" err="1" smtClean="0"/>
              <a:t>cho</a:t>
            </a:r>
            <a:r>
              <a:rPr lang="en-US" sz="2100" dirty="0" smtClean="0"/>
              <a:t> </a:t>
            </a:r>
            <a:r>
              <a:rPr lang="en-US" sz="2100" dirty="0" err="1" smtClean="0"/>
              <a:t>sự</a:t>
            </a:r>
            <a:r>
              <a:rPr lang="en-US" sz="2100" dirty="0" smtClean="0"/>
              <a:t> </a:t>
            </a:r>
            <a:r>
              <a:rPr lang="en-US" sz="2100" dirty="0" err="1" smtClean="0"/>
              <a:t>suy</a:t>
            </a:r>
            <a:r>
              <a:rPr lang="en-US" sz="2100" dirty="0" smtClean="0"/>
              <a:t> </a:t>
            </a:r>
            <a:r>
              <a:rPr lang="en-US" sz="2100" dirty="0" err="1" smtClean="0"/>
              <a:t>giảm</a:t>
            </a:r>
            <a:r>
              <a:rPr lang="en-US" sz="2100" dirty="0" smtClean="0"/>
              <a:t> </a:t>
            </a:r>
            <a:r>
              <a:rPr lang="en-US" sz="2100" dirty="0" err="1" smtClean="0"/>
              <a:t>độ</a:t>
            </a:r>
            <a:r>
              <a:rPr lang="en-US" sz="2100" dirty="0" smtClean="0"/>
              <a:t> </a:t>
            </a:r>
            <a:r>
              <a:rPr lang="en-US" sz="2100" dirty="0" err="1" smtClean="0"/>
              <a:t>pha</a:t>
            </a:r>
            <a:r>
              <a:rPr lang="en-US" sz="2100" dirty="0" smtClean="0"/>
              <a:t> </a:t>
            </a:r>
            <a:r>
              <a:rPr lang="en-US" sz="2100" dirty="0" err="1" smtClean="0"/>
              <a:t>tạp</a:t>
            </a:r>
            <a:r>
              <a:rPr lang="en-US" sz="2100" dirty="0" smtClean="0"/>
              <a:t> </a:t>
            </a:r>
            <a:r>
              <a:rPr lang="en-US" sz="2100" dirty="0" err="1" smtClean="0"/>
              <a:t>càng</a:t>
            </a:r>
            <a:r>
              <a:rPr lang="en-US" sz="2100" dirty="0" smtClean="0"/>
              <a:t> </a:t>
            </a:r>
            <a:r>
              <a:rPr lang="en-US" sz="2100" dirty="0" err="1" smtClean="0"/>
              <a:t>nhiều</a:t>
            </a:r>
            <a:r>
              <a:rPr lang="en-US" sz="2100" dirty="0" smtClean="0"/>
              <a:t> </a:t>
            </a:r>
            <a:r>
              <a:rPr lang="en-US" sz="2100" dirty="0" err="1" smtClean="0"/>
              <a:t>càng</a:t>
            </a:r>
            <a:r>
              <a:rPr lang="en-US" sz="2100" dirty="0" smtClean="0"/>
              <a:t> </a:t>
            </a:r>
            <a:r>
              <a:rPr lang="en-US" sz="2100" dirty="0" err="1" smtClean="0"/>
              <a:t>tốt</a:t>
            </a:r>
            <a:r>
              <a:rPr lang="en-US" sz="2100" dirty="0" smtClean="0"/>
              <a:t>. </a:t>
            </a:r>
            <a:r>
              <a:rPr lang="en-US" sz="2100" dirty="0" err="1" smtClean="0"/>
              <a:t>Đối</a:t>
            </a:r>
            <a:r>
              <a:rPr lang="en-US" sz="2100" dirty="0" smtClean="0"/>
              <a:t> </a:t>
            </a:r>
            <a:r>
              <a:rPr lang="en-US" sz="2100" dirty="0" err="1" smtClean="0"/>
              <a:t>với</a:t>
            </a:r>
            <a:r>
              <a:rPr lang="en-US" sz="2100" dirty="0" smtClean="0"/>
              <a:t> </a:t>
            </a:r>
            <a:r>
              <a:rPr lang="en-US" sz="2100" dirty="0" err="1" smtClean="0"/>
              <a:t>nút</a:t>
            </a:r>
            <a:r>
              <a:rPr lang="en-US" sz="2100" dirty="0" smtClean="0"/>
              <a:t> </a:t>
            </a:r>
            <a:r>
              <a:rPr lang="en-US" sz="2100" dirty="0" err="1" smtClean="0"/>
              <a:t>chỉ</a:t>
            </a:r>
            <a:r>
              <a:rPr lang="en-US" sz="2100" dirty="0" smtClean="0"/>
              <a:t> </a:t>
            </a:r>
            <a:r>
              <a:rPr lang="en-US" sz="2100" dirty="0" err="1" smtClean="0"/>
              <a:t>có</a:t>
            </a:r>
            <a:r>
              <a:rPr lang="en-US" sz="2100" dirty="0" smtClean="0"/>
              <a:t> 2 </a:t>
            </a:r>
            <a:r>
              <a:rPr lang="en-US" sz="2100" dirty="0" err="1" smtClean="0"/>
              <a:t>nhánh</a:t>
            </a:r>
            <a:r>
              <a:rPr lang="en-US" sz="2100" dirty="0" smtClean="0"/>
              <a:t>, </a:t>
            </a:r>
            <a:r>
              <a:rPr lang="en-US" sz="2100" i="1" dirty="0" err="1" smtClean="0"/>
              <a:t>sự</a:t>
            </a:r>
            <a:r>
              <a:rPr lang="en-US" sz="2100" i="1" dirty="0" smtClean="0"/>
              <a:t> </a:t>
            </a:r>
            <a:r>
              <a:rPr lang="en-US" sz="2100" i="1" dirty="0" err="1" smtClean="0"/>
              <a:t>suy</a:t>
            </a:r>
            <a:r>
              <a:rPr lang="en-US" sz="2100" i="1" dirty="0" smtClean="0"/>
              <a:t> </a:t>
            </a:r>
            <a:r>
              <a:rPr lang="en-US" sz="2100" i="1" dirty="0" err="1" smtClean="0"/>
              <a:t>giảm</a:t>
            </a:r>
            <a:r>
              <a:rPr lang="en-US" sz="2100" i="1" dirty="0" smtClean="0"/>
              <a:t> </a:t>
            </a:r>
            <a:r>
              <a:rPr lang="en-US" sz="2100" i="1" dirty="0" err="1" smtClean="0"/>
              <a:t>độ</a:t>
            </a:r>
            <a:r>
              <a:rPr lang="en-US" sz="2100" i="1" dirty="0" smtClean="0"/>
              <a:t> </a:t>
            </a:r>
            <a:r>
              <a:rPr lang="en-US" sz="2100" i="1" dirty="0" err="1" smtClean="0"/>
              <a:t>pha</a:t>
            </a:r>
            <a:r>
              <a:rPr lang="en-US" sz="2100" i="1" dirty="0" smtClean="0"/>
              <a:t> </a:t>
            </a:r>
            <a:r>
              <a:rPr lang="en-US" sz="2100" i="1" dirty="0" err="1" smtClean="0"/>
              <a:t>tạp</a:t>
            </a:r>
            <a:r>
              <a:rPr lang="en-US" sz="2100" i="1" dirty="0" smtClean="0"/>
              <a:t> </a:t>
            </a:r>
            <a:r>
              <a:rPr lang="en-US" sz="2100" dirty="0" err="1" smtClean="0"/>
              <a:t>được</a:t>
            </a:r>
            <a:r>
              <a:rPr lang="en-US" sz="2100" dirty="0" smtClean="0"/>
              <a:t> </a:t>
            </a:r>
            <a:r>
              <a:rPr lang="en-US" sz="2100" dirty="0" err="1" smtClean="0"/>
              <a:t>tính</a:t>
            </a:r>
            <a:r>
              <a:rPr lang="en-US" sz="2100" dirty="0" smtClean="0"/>
              <a:t> </a:t>
            </a:r>
            <a:r>
              <a:rPr lang="en-US" sz="2100" dirty="0" err="1" smtClean="0"/>
              <a:t>như</a:t>
            </a:r>
            <a:r>
              <a:rPr lang="en-US" sz="2100" dirty="0" smtClean="0"/>
              <a:t> </a:t>
            </a:r>
            <a:r>
              <a:rPr lang="en-US" sz="2100" dirty="0" err="1" smtClean="0"/>
              <a:t>sau</a:t>
            </a:r>
            <a:r>
              <a:rPr lang="en-US" sz="2100" dirty="0" smtClean="0"/>
              <a:t>:</a:t>
            </a:r>
            <a:endParaRPr lang="en-US" sz="21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 smtClean="0">
                <a:sym typeface="Symbol" pitchFamily="18" charset="2"/>
              </a:rPr>
              <a:t>               </a:t>
            </a:r>
            <a:r>
              <a:rPr lang="en-US" sz="2100" i="1" dirty="0" smtClean="0">
                <a:sym typeface="Symbol" pitchFamily="18" charset="2"/>
              </a:rPr>
              <a:t></a:t>
            </a:r>
            <a:r>
              <a:rPr lang="en-US" sz="2100" i="1" dirty="0" smtClean="0"/>
              <a:t>i</a:t>
            </a:r>
            <a:r>
              <a:rPr lang="en-US" sz="2100" dirty="0" smtClean="0"/>
              <a:t>(</a:t>
            </a:r>
            <a:r>
              <a:rPr lang="en-US" sz="2100" i="1" dirty="0" smtClean="0"/>
              <a:t>N</a:t>
            </a:r>
            <a:r>
              <a:rPr lang="en-US" sz="2100" dirty="0" smtClean="0"/>
              <a:t>) = </a:t>
            </a:r>
            <a:r>
              <a:rPr lang="en-US" sz="2100" i="1" dirty="0" smtClean="0"/>
              <a:t>i</a:t>
            </a:r>
            <a:r>
              <a:rPr lang="en-US" sz="2100" dirty="0" smtClean="0"/>
              <a:t>(</a:t>
            </a:r>
            <a:r>
              <a:rPr lang="en-US" sz="2100" i="1" dirty="0" smtClean="0"/>
              <a:t>N</a:t>
            </a:r>
            <a:r>
              <a:rPr lang="en-US" sz="2100" dirty="0" smtClean="0"/>
              <a:t>) – </a:t>
            </a:r>
            <a:r>
              <a:rPr lang="en-US" sz="2100" i="1" dirty="0" smtClean="0"/>
              <a:t>P</a:t>
            </a:r>
            <a:r>
              <a:rPr lang="en-US" sz="2100" i="1" baseline="-25000" dirty="0" smtClean="0"/>
              <a:t>L</a:t>
            </a:r>
            <a:r>
              <a:rPr lang="en-US" sz="2100" dirty="0" smtClean="0"/>
              <a:t>*</a:t>
            </a:r>
            <a:r>
              <a:rPr lang="en-US" sz="2100" i="1" dirty="0" smtClean="0"/>
              <a:t>i</a:t>
            </a:r>
            <a:r>
              <a:rPr lang="en-US" sz="2100" dirty="0" smtClean="0"/>
              <a:t>(</a:t>
            </a:r>
            <a:r>
              <a:rPr lang="en-US" sz="2100" i="1" dirty="0" smtClean="0"/>
              <a:t>N</a:t>
            </a:r>
            <a:r>
              <a:rPr lang="en-US" sz="2100" i="1" baseline="-25000" dirty="0" smtClean="0"/>
              <a:t>L</a:t>
            </a:r>
            <a:r>
              <a:rPr lang="en-US" sz="2100" dirty="0" smtClean="0"/>
              <a:t>) – (1-</a:t>
            </a:r>
            <a:r>
              <a:rPr lang="en-US" sz="2100" i="1" dirty="0" smtClean="0"/>
              <a:t>P</a:t>
            </a:r>
            <a:r>
              <a:rPr lang="en-US" sz="2100" i="1" baseline="-25000" dirty="0" smtClean="0"/>
              <a:t>L</a:t>
            </a:r>
            <a:r>
              <a:rPr lang="en-US" sz="2100" dirty="0" smtClean="0"/>
              <a:t>)*</a:t>
            </a:r>
            <a:r>
              <a:rPr lang="en-US" sz="2100" i="1" dirty="0" smtClean="0"/>
              <a:t>i</a:t>
            </a:r>
            <a:r>
              <a:rPr lang="en-US" sz="2100" dirty="0" smtClean="0"/>
              <a:t>(</a:t>
            </a:r>
            <a:r>
              <a:rPr lang="en-US" sz="2100" i="1" dirty="0" smtClean="0"/>
              <a:t>N</a:t>
            </a:r>
            <a:r>
              <a:rPr lang="en-US" sz="2100" i="1" baseline="-25000" dirty="0" smtClean="0"/>
              <a:t>R</a:t>
            </a:r>
            <a:r>
              <a:rPr lang="en-US" sz="21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err="1" smtClean="0"/>
              <a:t>Với</a:t>
            </a:r>
            <a:r>
              <a:rPr lang="en-US" sz="2100" dirty="0" smtClean="0"/>
              <a:t> </a:t>
            </a:r>
            <a:r>
              <a:rPr lang="en-US" sz="2100" i="1" dirty="0" smtClean="0"/>
              <a:t>N</a:t>
            </a:r>
            <a:r>
              <a:rPr lang="en-US" sz="2100" i="1" baseline="-25000" dirty="0" smtClean="0"/>
              <a:t>L</a:t>
            </a:r>
            <a:r>
              <a:rPr lang="en-US" sz="2100" dirty="0" smtClean="0"/>
              <a:t> </a:t>
            </a:r>
            <a:r>
              <a:rPr lang="en-US" sz="2100" dirty="0" err="1" smtClean="0"/>
              <a:t>tương</a:t>
            </a:r>
            <a:r>
              <a:rPr lang="en-US" sz="2100" dirty="0" smtClean="0"/>
              <a:t> </a:t>
            </a:r>
            <a:r>
              <a:rPr lang="en-US" sz="2100" dirty="0" err="1" smtClean="0"/>
              <a:t>ứng</a:t>
            </a:r>
            <a:r>
              <a:rPr lang="en-US" sz="2100" dirty="0" smtClean="0"/>
              <a:t> </a:t>
            </a:r>
            <a:r>
              <a:rPr lang="en-US" sz="2100" dirty="0" err="1" smtClean="0"/>
              <a:t>với</a:t>
            </a:r>
            <a:r>
              <a:rPr lang="en-US" sz="2100" dirty="0" smtClean="0"/>
              <a:t> </a:t>
            </a:r>
            <a:r>
              <a:rPr lang="en-US" sz="2100" dirty="0" err="1" smtClean="0"/>
              <a:t>nhánh</a:t>
            </a:r>
            <a:r>
              <a:rPr lang="en-US" sz="2100" dirty="0" smtClean="0"/>
              <a:t> </a:t>
            </a:r>
            <a:r>
              <a:rPr lang="en-US" sz="2100" dirty="0" err="1" smtClean="0"/>
              <a:t>bên</a:t>
            </a:r>
            <a:r>
              <a:rPr lang="en-US" sz="2100" dirty="0" smtClean="0"/>
              <a:t> </a:t>
            </a:r>
            <a:r>
              <a:rPr lang="en-US" sz="2100" dirty="0" err="1" smtClean="0"/>
              <a:t>trái</a:t>
            </a:r>
            <a:r>
              <a:rPr lang="en-US" sz="2100" dirty="0" smtClean="0"/>
              <a:t> </a:t>
            </a:r>
            <a:r>
              <a:rPr lang="en-US" sz="2100" dirty="0" err="1" smtClean="0"/>
              <a:t>và</a:t>
            </a:r>
            <a:r>
              <a:rPr lang="en-US" sz="2100" dirty="0" smtClean="0"/>
              <a:t> </a:t>
            </a:r>
            <a:r>
              <a:rPr lang="en-US" sz="2100" i="1" dirty="0" smtClean="0"/>
              <a:t>N</a:t>
            </a:r>
            <a:r>
              <a:rPr lang="en-US" sz="2100" i="1" baseline="-25000" dirty="0" smtClean="0"/>
              <a:t>R</a:t>
            </a:r>
            <a:r>
              <a:rPr lang="en-US" sz="2100" dirty="0" smtClean="0"/>
              <a:t> </a:t>
            </a:r>
            <a:r>
              <a:rPr lang="en-US" sz="2100" dirty="0" err="1" smtClean="0"/>
              <a:t>tương</a:t>
            </a:r>
            <a:r>
              <a:rPr lang="en-US" sz="2100" dirty="0" smtClean="0"/>
              <a:t> </a:t>
            </a:r>
            <a:r>
              <a:rPr lang="en-US" sz="2100" dirty="0" err="1" smtClean="0"/>
              <a:t>ứng</a:t>
            </a:r>
            <a:r>
              <a:rPr lang="en-US" sz="2100" dirty="0" smtClean="0"/>
              <a:t> </a:t>
            </a:r>
            <a:r>
              <a:rPr lang="en-US" sz="2100" dirty="0" err="1" smtClean="0"/>
              <a:t>với</a:t>
            </a:r>
            <a:r>
              <a:rPr lang="en-US" sz="2100" dirty="0" smtClean="0"/>
              <a:t> </a:t>
            </a:r>
            <a:r>
              <a:rPr lang="en-US" sz="2100" dirty="0" err="1" smtClean="0"/>
              <a:t>nút</a:t>
            </a:r>
            <a:r>
              <a:rPr lang="en-US" sz="2100" dirty="0" smtClean="0"/>
              <a:t> </a:t>
            </a:r>
            <a:r>
              <a:rPr lang="en-US" sz="2100" dirty="0" err="1" smtClean="0"/>
              <a:t>bên</a:t>
            </a:r>
            <a:r>
              <a:rPr lang="en-US" sz="2100" dirty="0" smtClean="0"/>
              <a:t> </a:t>
            </a:r>
            <a:r>
              <a:rPr lang="en-US" sz="2100" dirty="0" err="1" smtClean="0"/>
              <a:t>phải</a:t>
            </a:r>
            <a:r>
              <a:rPr lang="en-US" sz="2100" dirty="0" smtClean="0"/>
              <a:t>. </a:t>
            </a:r>
            <a:r>
              <a:rPr lang="en-US" sz="2100" dirty="0" err="1" smtClean="0"/>
              <a:t>Đối</a:t>
            </a:r>
            <a:r>
              <a:rPr lang="en-US" sz="2100" dirty="0" smtClean="0"/>
              <a:t> </a:t>
            </a:r>
            <a:r>
              <a:rPr lang="en-US" sz="2100" dirty="0" err="1" smtClean="0"/>
              <a:t>với</a:t>
            </a:r>
            <a:r>
              <a:rPr lang="en-US" sz="2100" dirty="0" smtClean="0"/>
              <a:t> </a:t>
            </a:r>
            <a:r>
              <a:rPr lang="en-US" sz="2100" dirty="0" err="1" smtClean="0"/>
              <a:t>nút</a:t>
            </a:r>
            <a:r>
              <a:rPr lang="en-US" sz="2100" dirty="0" smtClean="0"/>
              <a:t> </a:t>
            </a:r>
            <a:r>
              <a:rPr lang="en-US" sz="2100" dirty="0" err="1" smtClean="0"/>
              <a:t>có</a:t>
            </a:r>
            <a:r>
              <a:rPr lang="en-US" sz="2100" dirty="0" smtClean="0"/>
              <a:t> </a:t>
            </a:r>
            <a:r>
              <a:rPr lang="en-US" sz="2100" dirty="0" err="1" smtClean="0"/>
              <a:t>nhiều</a:t>
            </a:r>
            <a:r>
              <a:rPr lang="en-US" sz="2100" dirty="0" smtClean="0"/>
              <a:t> </a:t>
            </a:r>
            <a:r>
              <a:rPr lang="en-US" sz="2100" dirty="0" err="1" smtClean="0"/>
              <a:t>hơn</a:t>
            </a:r>
            <a:r>
              <a:rPr lang="en-US" sz="2100" dirty="0" smtClean="0"/>
              <a:t> </a:t>
            </a:r>
            <a:r>
              <a:rPr lang="en-US" sz="2100" dirty="0" err="1" smtClean="0"/>
              <a:t>hai</a:t>
            </a:r>
            <a:r>
              <a:rPr lang="en-US" sz="2100" dirty="0" smtClean="0"/>
              <a:t> </a:t>
            </a:r>
            <a:r>
              <a:rPr lang="en-US" sz="2100" dirty="0" err="1" smtClean="0"/>
              <a:t>nhánh</a:t>
            </a:r>
            <a:r>
              <a:rPr lang="en-US" sz="2100" dirty="0" smtClean="0"/>
              <a:t>, </a:t>
            </a:r>
            <a:r>
              <a:rPr lang="en-US" sz="2100" i="1" dirty="0" err="1"/>
              <a:t>sự</a:t>
            </a:r>
            <a:r>
              <a:rPr lang="en-US" sz="2100" i="1" dirty="0"/>
              <a:t> </a:t>
            </a:r>
            <a:r>
              <a:rPr lang="en-US" sz="2100" i="1" dirty="0" err="1"/>
              <a:t>suy</a:t>
            </a:r>
            <a:r>
              <a:rPr lang="en-US" sz="2100" i="1" dirty="0"/>
              <a:t> </a:t>
            </a:r>
            <a:r>
              <a:rPr lang="en-US" sz="2100" i="1" dirty="0" err="1"/>
              <a:t>giảm</a:t>
            </a:r>
            <a:r>
              <a:rPr lang="en-US" sz="2100" i="1" dirty="0"/>
              <a:t> </a:t>
            </a:r>
            <a:r>
              <a:rPr lang="en-US" sz="2100" i="1" dirty="0" err="1"/>
              <a:t>độ</a:t>
            </a:r>
            <a:r>
              <a:rPr lang="en-US" sz="2100" i="1" dirty="0"/>
              <a:t> </a:t>
            </a:r>
            <a:r>
              <a:rPr lang="en-US" sz="2100" i="1" dirty="0" err="1"/>
              <a:t>pha</a:t>
            </a:r>
            <a:r>
              <a:rPr lang="en-US" sz="2100" i="1" dirty="0"/>
              <a:t> </a:t>
            </a:r>
            <a:r>
              <a:rPr lang="en-US" sz="2100" i="1" dirty="0" err="1"/>
              <a:t>tạp</a:t>
            </a:r>
            <a:r>
              <a:rPr lang="en-US" sz="2100" i="1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tính</a:t>
            </a:r>
            <a:r>
              <a:rPr lang="en-US" sz="2100" dirty="0"/>
              <a:t> </a:t>
            </a:r>
            <a:r>
              <a:rPr lang="en-US" sz="2100" dirty="0" err="1"/>
              <a:t>như</a:t>
            </a:r>
            <a:r>
              <a:rPr lang="en-US" sz="2100" dirty="0"/>
              <a:t> </a:t>
            </a:r>
            <a:r>
              <a:rPr lang="en-US" sz="2100" dirty="0" err="1"/>
              <a:t>sau</a:t>
            </a:r>
            <a:r>
              <a:rPr lang="en-US" sz="2100" dirty="0"/>
              <a:t>:</a:t>
            </a:r>
            <a:endParaRPr lang="en-US" sz="2100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100" dirty="0" smtClean="0"/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791776"/>
              </p:ext>
            </p:extLst>
          </p:nvPr>
        </p:nvGraphicFramePr>
        <p:xfrm>
          <a:off x="2286000" y="3733800"/>
          <a:ext cx="335280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8" name="Equation" r:id="rId3" imgW="1752600" imgH="355600" progId="Equation.3">
                  <p:embed/>
                </p:oleObj>
              </mc:Choice>
              <mc:Fallback>
                <p:oleObj name="Equation" r:id="rId3" imgW="17526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733800"/>
                        <a:ext cx="3352800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 Box 8"/>
          <p:cNvSpPr txBox="1">
            <a:spLocks noChangeArrowheads="1"/>
          </p:cNvSpPr>
          <p:nvPr/>
        </p:nvSpPr>
        <p:spPr bwMode="auto">
          <a:xfrm>
            <a:off x="685800" y="4419600"/>
            <a:ext cx="81534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200" i="1" dirty="0" err="1" smtClean="0"/>
              <a:t>N</a:t>
            </a:r>
            <a:r>
              <a:rPr lang="en-US" sz="2200" i="1" baseline="-25000" dirty="0" err="1" smtClean="0"/>
              <a:t>j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nút</a:t>
            </a:r>
            <a:r>
              <a:rPr lang="en-US" sz="2200" dirty="0" smtClean="0"/>
              <a:t> </a:t>
            </a:r>
            <a:r>
              <a:rPr lang="en-US" sz="2200" dirty="0" err="1" smtClean="0"/>
              <a:t>ứng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nhánh</a:t>
            </a:r>
            <a:r>
              <a:rPr lang="en-US" sz="2200" dirty="0" smtClean="0"/>
              <a:t> </a:t>
            </a:r>
            <a:r>
              <a:rPr lang="en-US" sz="2200" dirty="0" err="1" smtClean="0"/>
              <a:t>thứ</a:t>
            </a:r>
            <a:r>
              <a:rPr lang="en-US" sz="2200" dirty="0" smtClean="0"/>
              <a:t> </a:t>
            </a:r>
            <a:r>
              <a:rPr lang="en-US" sz="2200" i="1" dirty="0" smtClean="0"/>
              <a:t>j</a:t>
            </a:r>
            <a:r>
              <a:rPr lang="en-US" sz="2200" dirty="0" smtClean="0"/>
              <a:t> 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i="1" dirty="0" err="1" smtClean="0"/>
              <a:t>P</a:t>
            </a:r>
            <a:r>
              <a:rPr lang="en-US" sz="2200" i="1" baseline="-25000" dirty="0" err="1" smtClean="0"/>
              <a:t>j</a:t>
            </a:r>
            <a:r>
              <a:rPr lang="en-US" sz="2200" i="1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tỉ</a:t>
            </a:r>
            <a:r>
              <a:rPr lang="en-US" sz="2200" dirty="0" smtClean="0"/>
              <a:t> </a:t>
            </a:r>
            <a:r>
              <a:rPr lang="en-US" sz="2200" dirty="0" err="1" smtClean="0"/>
              <a:t>lệ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mẫu</a:t>
            </a:r>
            <a:r>
              <a:rPr lang="en-US" sz="2200" dirty="0" smtClean="0"/>
              <a:t> </a:t>
            </a:r>
            <a:r>
              <a:rPr lang="en-US" sz="2200" dirty="0" err="1" smtClean="0"/>
              <a:t>ứng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nhánh</a:t>
            </a:r>
            <a:r>
              <a:rPr lang="en-US" sz="2200" dirty="0" smtClean="0"/>
              <a:t> </a:t>
            </a:r>
            <a:r>
              <a:rPr lang="en-US" sz="2200" dirty="0" err="1" smtClean="0"/>
              <a:t>thứ</a:t>
            </a:r>
            <a:r>
              <a:rPr lang="en-US" sz="2200" dirty="0" smtClean="0"/>
              <a:t> </a:t>
            </a:r>
            <a:r>
              <a:rPr lang="en-US" sz="2200" i="1" dirty="0" smtClean="0"/>
              <a:t>j</a:t>
            </a:r>
            <a:r>
              <a:rPr lang="en-US" sz="2200" dirty="0" smtClean="0"/>
              <a:t>.</a:t>
            </a:r>
            <a:endParaRPr lang="en-US" sz="2200" dirty="0"/>
          </a:p>
          <a:p>
            <a:pPr eaLnBrk="1" hangingPunct="1"/>
            <a:r>
              <a:rPr lang="en-US" sz="2200" dirty="0" err="1" smtClean="0"/>
              <a:t>Thuộc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mà</a:t>
            </a:r>
            <a:r>
              <a:rPr lang="en-US" sz="2200" dirty="0" smtClean="0"/>
              <a:t> </a:t>
            </a:r>
            <a:r>
              <a:rPr lang="en-US" sz="2200" dirty="0" err="1" smtClean="0"/>
              <a:t>làm</a:t>
            </a:r>
            <a:r>
              <a:rPr lang="en-US" sz="2200" dirty="0" smtClean="0"/>
              <a:t> </a:t>
            </a:r>
            <a:r>
              <a:rPr lang="en-US" sz="2200" dirty="0" err="1" smtClean="0"/>
              <a:t>cực</a:t>
            </a:r>
            <a:r>
              <a:rPr lang="en-US" sz="2200" dirty="0" smtClean="0"/>
              <a:t> </a:t>
            </a:r>
            <a:r>
              <a:rPr lang="en-US" sz="2200" dirty="0" err="1" smtClean="0"/>
              <a:t>đại</a:t>
            </a:r>
            <a:r>
              <a:rPr lang="en-US" sz="2200" dirty="0" smtClean="0"/>
              <a:t> </a:t>
            </a:r>
            <a:r>
              <a:rPr lang="en-US" sz="2200" i="1" dirty="0">
                <a:sym typeface="Symbol" pitchFamily="18" charset="2"/>
              </a:rPr>
              <a:t></a:t>
            </a:r>
            <a:r>
              <a:rPr lang="en-US" sz="2200" i="1" dirty="0"/>
              <a:t>i</a:t>
            </a:r>
            <a:r>
              <a:rPr lang="en-US" sz="2200" dirty="0"/>
              <a:t>(</a:t>
            </a:r>
            <a:r>
              <a:rPr lang="en-US" sz="2200" i="1" dirty="0"/>
              <a:t>N</a:t>
            </a:r>
            <a:r>
              <a:rPr lang="en-US" sz="2200" dirty="0"/>
              <a:t>) </a:t>
            </a:r>
            <a:r>
              <a:rPr lang="en-US" sz="2200" dirty="0" err="1" smtClean="0"/>
              <a:t>sẽ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thuộc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chọn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5765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381000"/>
          </a:xfrm>
        </p:spPr>
        <p:txBody>
          <a:bodyPr/>
          <a:lstStyle/>
          <a:p>
            <a:r>
              <a:rPr lang="en-US" dirty="0" smtClean="0"/>
              <a:t>3.1.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001000" cy="5257800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sz="2400" dirty="0" err="1" smtClean="0"/>
              <a:t>Học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giám</a:t>
            </a:r>
            <a:r>
              <a:rPr lang="en-US" sz="2400" dirty="0" smtClean="0"/>
              <a:t> </a:t>
            </a:r>
            <a:r>
              <a:rPr lang="en-US" sz="2400" dirty="0" err="1" smtClean="0"/>
              <a:t>sát</a:t>
            </a:r>
            <a:r>
              <a:rPr lang="en-US" sz="2400" dirty="0" smtClean="0"/>
              <a:t>: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huấn</a:t>
            </a:r>
            <a:r>
              <a:rPr lang="en-US" sz="2400" dirty="0" smtClean="0"/>
              <a:t> </a:t>
            </a:r>
            <a:r>
              <a:rPr lang="en-US" sz="2400" dirty="0" err="1" smtClean="0"/>
              <a:t>luyện</a:t>
            </a:r>
            <a:r>
              <a:rPr lang="en-US" sz="2400" dirty="0" smtClean="0"/>
              <a:t> </a:t>
            </a:r>
            <a:r>
              <a:rPr lang="en-US" sz="2400" dirty="0" err="1" smtClean="0"/>
              <a:t>gồm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mẫu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gắn</a:t>
            </a:r>
            <a:r>
              <a:rPr lang="en-US" sz="2400" dirty="0" smtClean="0"/>
              <a:t> </a:t>
            </a:r>
            <a:r>
              <a:rPr lang="en-US" sz="2400" dirty="0" err="1" smtClean="0"/>
              <a:t>nhãn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cung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dựa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huấn</a:t>
            </a:r>
            <a:r>
              <a:rPr lang="en-US" sz="2400" dirty="0" smtClean="0"/>
              <a:t> </a:t>
            </a:r>
            <a:r>
              <a:rPr lang="en-US" sz="2400" dirty="0" err="1" smtClean="0"/>
              <a:t>luyện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,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i="1" dirty="0" err="1" smtClean="0"/>
              <a:t>tổng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quát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hóa</a:t>
            </a:r>
            <a:r>
              <a:rPr lang="en-US" sz="2400" i="1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gán</a:t>
            </a:r>
            <a:r>
              <a:rPr lang="en-US" sz="2400" dirty="0" smtClean="0"/>
              <a:t> </a:t>
            </a:r>
            <a:r>
              <a:rPr lang="en-US" sz="2400" dirty="0" err="1" smtClean="0"/>
              <a:t>nhãn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đúng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mẫu</a:t>
            </a:r>
            <a:r>
              <a:rPr lang="en-US" sz="2400" dirty="0" smtClean="0"/>
              <a:t> </a:t>
            </a:r>
            <a:r>
              <a:rPr lang="en-US" sz="2400" dirty="0" err="1" smtClean="0"/>
              <a:t>mới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đưa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.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còn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gọi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i="1" dirty="0" err="1" smtClean="0"/>
              <a:t>học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từ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mẫu</a:t>
            </a:r>
            <a:r>
              <a:rPr lang="en-US" sz="2400" dirty="0" smtClean="0"/>
              <a:t> (instance-based learning) </a:t>
            </a:r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(Classification)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K-</a:t>
            </a:r>
            <a:r>
              <a:rPr lang="en-US" dirty="0" err="1" smtClean="0"/>
              <a:t>lân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(k-nearest neighbor)</a:t>
            </a:r>
          </a:p>
          <a:p>
            <a:pPr lvl="1"/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(decision tree)</a:t>
            </a:r>
          </a:p>
          <a:p>
            <a:pPr lvl="1"/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nơ</a:t>
            </a:r>
            <a:r>
              <a:rPr lang="en-US" dirty="0" smtClean="0"/>
              <a:t> </a:t>
            </a:r>
            <a:r>
              <a:rPr lang="en-US" dirty="0" err="1" smtClean="0"/>
              <a:t>ron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(artificial neural network)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4674E-4C5B-4ADF-8ECD-5368454F37E9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139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918985-789F-4DAA-A3DB-A2E403A7EE48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pPr eaLnBrk="1" hangingPunct="1"/>
            <a:r>
              <a:rPr lang="en-US" sz="3200" dirty="0" err="1" smtClean="0">
                <a:solidFill>
                  <a:srgbClr val="FF0000"/>
                </a:solidFill>
              </a:rPr>
              <a:t>Thí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dụ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dirty="0" err="1" smtClean="0"/>
              <a:t>Xét</a:t>
            </a:r>
            <a:r>
              <a:rPr lang="en-US" sz="2100" dirty="0" smtClean="0"/>
              <a:t> </a:t>
            </a:r>
            <a:r>
              <a:rPr lang="en-US" sz="2100" dirty="0" err="1" smtClean="0"/>
              <a:t>trường</a:t>
            </a:r>
            <a:r>
              <a:rPr lang="en-US" sz="2100" dirty="0" smtClean="0"/>
              <a:t> </a:t>
            </a:r>
            <a:r>
              <a:rPr lang="en-US" sz="2100" dirty="0" err="1" smtClean="0"/>
              <a:t>họp</a:t>
            </a:r>
            <a:r>
              <a:rPr lang="en-US" sz="2100" dirty="0" smtClean="0"/>
              <a:t> </a:t>
            </a:r>
            <a:r>
              <a:rPr lang="en-US" sz="2100" dirty="0" err="1" smtClean="0"/>
              <a:t>có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</a:t>
            </a:r>
            <a:r>
              <a:rPr lang="en-US" sz="2100" dirty="0" err="1" smtClean="0"/>
              <a:t>mẫu</a:t>
            </a:r>
            <a:r>
              <a:rPr lang="en-US" sz="2100" dirty="0" smtClean="0"/>
              <a:t> </a:t>
            </a:r>
            <a:r>
              <a:rPr lang="en-US" sz="2100" dirty="0" err="1" smtClean="0"/>
              <a:t>gồm</a:t>
            </a:r>
            <a:r>
              <a:rPr lang="en-US" sz="2100" dirty="0" smtClean="0"/>
              <a:t> 100 </a:t>
            </a:r>
            <a:r>
              <a:rPr lang="en-US" sz="2100" dirty="0" err="1" smtClean="0"/>
              <a:t>mẫu</a:t>
            </a:r>
            <a:r>
              <a:rPr lang="en-US" sz="2100" dirty="0" smtClean="0"/>
              <a:t> </a:t>
            </a:r>
            <a:r>
              <a:rPr lang="en-US" sz="2100" dirty="0" err="1" smtClean="0"/>
              <a:t>với</a:t>
            </a:r>
            <a:r>
              <a:rPr lang="en-US" sz="2100" dirty="0" smtClean="0"/>
              <a:t> 40 </a:t>
            </a:r>
            <a:r>
              <a:rPr lang="en-US" sz="2100" dirty="0" err="1" smtClean="0"/>
              <a:t>mẫu</a:t>
            </a:r>
            <a:r>
              <a:rPr lang="en-US" sz="2100" dirty="0" smtClean="0"/>
              <a:t> </a:t>
            </a:r>
            <a:r>
              <a:rPr lang="en-US" sz="2100" dirty="0" err="1" smtClean="0"/>
              <a:t>thuộc</a:t>
            </a:r>
            <a:r>
              <a:rPr lang="en-US" sz="2100" dirty="0" smtClean="0"/>
              <a:t> </a:t>
            </a:r>
            <a:r>
              <a:rPr lang="en-US" sz="2100" dirty="0" err="1" smtClean="0"/>
              <a:t>lớp</a:t>
            </a:r>
            <a:r>
              <a:rPr lang="en-US" sz="2100" dirty="0" smtClean="0"/>
              <a:t> </a:t>
            </a:r>
            <a:r>
              <a:rPr lang="en-US" sz="2100" i="1" dirty="0" smtClean="0"/>
              <a:t>C</a:t>
            </a:r>
            <a:r>
              <a:rPr lang="en-US" sz="2100" i="1" baseline="-25000" dirty="0" smtClean="0"/>
              <a:t>1</a:t>
            </a:r>
            <a:r>
              <a:rPr lang="en-US" sz="2100" dirty="0" smtClean="0"/>
              <a:t>, 30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thuộc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</a:t>
            </a:r>
            <a:r>
              <a:rPr lang="en-US" sz="2100" i="1" dirty="0" smtClean="0"/>
              <a:t>C</a:t>
            </a:r>
            <a:r>
              <a:rPr lang="en-US" sz="2100" i="1" baseline="-25000" dirty="0" smtClean="0"/>
              <a:t>2</a:t>
            </a:r>
            <a:r>
              <a:rPr lang="en-US" sz="2100" dirty="0" smtClean="0"/>
              <a:t>, </a:t>
            </a:r>
            <a:r>
              <a:rPr lang="en-US" sz="2100" dirty="0" err="1" smtClean="0"/>
              <a:t>và</a:t>
            </a:r>
            <a:r>
              <a:rPr lang="en-US" sz="2100" dirty="0" smtClean="0"/>
              <a:t> 30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thuộc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</a:t>
            </a:r>
            <a:r>
              <a:rPr lang="en-US" sz="2100" i="1" dirty="0" smtClean="0"/>
              <a:t>C</a:t>
            </a:r>
            <a:r>
              <a:rPr lang="en-US" sz="2100" i="1" baseline="-25000" dirty="0" smtClean="0"/>
              <a:t>3</a:t>
            </a:r>
            <a:r>
              <a:rPr lang="en-US" sz="2100" dirty="0" smtClean="0"/>
              <a:t>. </a:t>
            </a: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thuộc</a:t>
            </a:r>
            <a:r>
              <a:rPr lang="en-US" sz="2100" dirty="0" smtClean="0"/>
              <a:t> </a:t>
            </a:r>
            <a:r>
              <a:rPr lang="en-US" sz="2100" dirty="0" err="1" smtClean="0"/>
              <a:t>tính</a:t>
            </a:r>
            <a:r>
              <a:rPr lang="en-US" sz="2100" dirty="0" smtClean="0"/>
              <a:t> </a:t>
            </a:r>
            <a:r>
              <a:rPr lang="en-US" sz="2100" i="1" dirty="0" smtClean="0"/>
              <a:t>X</a:t>
            </a:r>
            <a:r>
              <a:rPr lang="en-US" sz="2100" dirty="0" smtClean="0"/>
              <a:t> </a:t>
            </a:r>
            <a:r>
              <a:rPr lang="en-US" sz="2100" dirty="0" err="1" smtClean="0"/>
              <a:t>nào</a:t>
            </a:r>
            <a:r>
              <a:rPr lang="en-US" sz="2100" dirty="0" smtClean="0"/>
              <a:t> </a:t>
            </a:r>
            <a:r>
              <a:rPr lang="en-US" sz="2100" dirty="0" err="1" smtClean="0"/>
              <a:t>đó</a:t>
            </a:r>
            <a:r>
              <a:rPr lang="en-US" sz="2100" dirty="0" smtClean="0"/>
              <a:t> </a:t>
            </a:r>
            <a:r>
              <a:rPr lang="en-US" sz="2100" dirty="0" err="1" smtClean="0"/>
              <a:t>thách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</a:t>
            </a:r>
            <a:r>
              <a:rPr lang="en-US" sz="2100" dirty="0" err="1" smtClean="0"/>
              <a:t>mẫu</a:t>
            </a:r>
            <a:r>
              <a:rPr lang="en-US" sz="2100" dirty="0" smtClean="0"/>
              <a:t> </a:t>
            </a:r>
            <a:r>
              <a:rPr lang="en-US" sz="2100" dirty="0" err="1" smtClean="0"/>
              <a:t>này</a:t>
            </a:r>
            <a:r>
              <a:rPr lang="en-US" sz="2100" dirty="0" smtClean="0"/>
              <a:t> </a:t>
            </a:r>
            <a:r>
              <a:rPr lang="en-US" sz="2100" dirty="0" err="1" smtClean="0"/>
              <a:t>thành</a:t>
            </a:r>
            <a:r>
              <a:rPr lang="en-US" sz="2100" dirty="0" smtClean="0"/>
              <a:t> 2 </a:t>
            </a:r>
            <a:r>
              <a:rPr lang="en-US" sz="2100" dirty="0" err="1" smtClean="0"/>
              <a:t>nhánh</a:t>
            </a:r>
            <a:r>
              <a:rPr lang="en-US" sz="2100" dirty="0" smtClean="0"/>
              <a:t>, </a:t>
            </a:r>
            <a:r>
              <a:rPr lang="en-US" sz="2100" i="1" dirty="0" err="1" smtClean="0"/>
              <a:t>nhánh</a:t>
            </a:r>
            <a:r>
              <a:rPr lang="en-US" sz="2100" i="1" dirty="0" smtClean="0"/>
              <a:t> </a:t>
            </a:r>
            <a:r>
              <a:rPr lang="en-US" sz="2100" i="1" dirty="0" err="1" smtClean="0"/>
              <a:t>bên</a:t>
            </a:r>
            <a:r>
              <a:rPr lang="en-US" sz="2100" i="1" dirty="0" smtClean="0"/>
              <a:t> </a:t>
            </a:r>
            <a:r>
              <a:rPr lang="en-US" sz="2100" i="1" dirty="0" err="1" smtClean="0"/>
              <a:t>trái</a:t>
            </a:r>
            <a:r>
              <a:rPr lang="en-US" sz="2100" i="1" dirty="0" smtClean="0"/>
              <a:t> </a:t>
            </a:r>
            <a:r>
              <a:rPr lang="en-US" sz="2100" dirty="0" err="1" smtClean="0"/>
              <a:t>ứng</a:t>
            </a:r>
            <a:r>
              <a:rPr lang="en-US" sz="2100" dirty="0" smtClean="0"/>
              <a:t> </a:t>
            </a:r>
            <a:r>
              <a:rPr lang="en-US" sz="2100" dirty="0" err="1" smtClean="0"/>
              <a:t>với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</a:t>
            </a:r>
            <a:r>
              <a:rPr lang="en-US" sz="2100" dirty="0" err="1" smtClean="0"/>
              <a:t>gồm</a:t>
            </a:r>
            <a:r>
              <a:rPr lang="en-US" sz="2100" dirty="0" smtClean="0"/>
              <a:t> 60 </a:t>
            </a:r>
            <a:r>
              <a:rPr lang="en-US" sz="2100" dirty="0" err="1" smtClean="0"/>
              <a:t>mẫu</a:t>
            </a:r>
            <a:r>
              <a:rPr lang="en-US" sz="2100" dirty="0" smtClean="0"/>
              <a:t> </a:t>
            </a:r>
            <a:r>
              <a:rPr lang="en-US" sz="2100" dirty="0" err="1" smtClean="0"/>
              <a:t>và</a:t>
            </a:r>
            <a:r>
              <a:rPr lang="en-US" sz="2100" dirty="0" smtClean="0"/>
              <a:t> </a:t>
            </a:r>
            <a:r>
              <a:rPr lang="en-US" sz="2100" i="1" dirty="0" err="1" smtClean="0"/>
              <a:t>nhánh</a:t>
            </a:r>
            <a:r>
              <a:rPr lang="en-US" sz="2100" i="1" dirty="0" smtClean="0"/>
              <a:t> </a:t>
            </a:r>
            <a:r>
              <a:rPr lang="en-US" sz="2100" i="1" dirty="0" err="1" smtClean="0"/>
              <a:t>bên</a:t>
            </a:r>
            <a:r>
              <a:rPr lang="en-US" sz="2100" i="1" dirty="0" smtClean="0"/>
              <a:t> </a:t>
            </a:r>
            <a:r>
              <a:rPr lang="en-US" sz="2100" i="1" dirty="0" err="1" smtClean="0"/>
              <a:t>phải</a:t>
            </a:r>
            <a:r>
              <a:rPr lang="en-US" sz="2100" i="1" dirty="0" smtClean="0"/>
              <a:t> </a:t>
            </a:r>
            <a:r>
              <a:rPr lang="en-US" sz="2100" dirty="0" err="1" smtClean="0"/>
              <a:t>ứng</a:t>
            </a:r>
            <a:r>
              <a:rPr lang="en-US" sz="2100" dirty="0" smtClean="0"/>
              <a:t> </a:t>
            </a:r>
            <a:r>
              <a:rPr lang="en-US" sz="2100" dirty="0" err="1" smtClean="0"/>
              <a:t>với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</a:t>
            </a:r>
            <a:r>
              <a:rPr lang="en-US" sz="2100" dirty="0" err="1" smtClean="0"/>
              <a:t>mẫu</a:t>
            </a:r>
            <a:r>
              <a:rPr lang="en-US" sz="2100" dirty="0" smtClean="0"/>
              <a:t> </a:t>
            </a:r>
            <a:r>
              <a:rPr lang="en-US" sz="2100" dirty="0" err="1" smtClean="0"/>
              <a:t>gồm</a:t>
            </a:r>
            <a:r>
              <a:rPr lang="en-US" sz="2100" dirty="0" smtClean="0"/>
              <a:t> 40 </a:t>
            </a:r>
            <a:r>
              <a:rPr lang="en-US" sz="2100" dirty="0" err="1" smtClean="0"/>
              <a:t>mẫu</a:t>
            </a:r>
            <a:r>
              <a:rPr lang="en-US" sz="2100" dirty="0" smtClean="0"/>
              <a:t>. </a:t>
            </a:r>
            <a:r>
              <a:rPr lang="en-US" sz="2100" dirty="0" err="1" smtClean="0"/>
              <a:t>Nhánh</a:t>
            </a:r>
            <a:r>
              <a:rPr lang="en-US" sz="2100" dirty="0" smtClean="0"/>
              <a:t> </a:t>
            </a:r>
            <a:r>
              <a:rPr lang="en-US" sz="2100" dirty="0" err="1" smtClean="0"/>
              <a:t>bên</a:t>
            </a:r>
            <a:r>
              <a:rPr lang="en-US" sz="2100" dirty="0" smtClean="0"/>
              <a:t> </a:t>
            </a:r>
            <a:r>
              <a:rPr lang="en-US" sz="2100" dirty="0" err="1" smtClean="0"/>
              <a:t>trái</a:t>
            </a:r>
            <a:r>
              <a:rPr lang="en-US" sz="2100" dirty="0" smtClean="0"/>
              <a:t> </a:t>
            </a:r>
            <a:r>
              <a:rPr lang="en-US" sz="2100" dirty="0" err="1" smtClean="0"/>
              <a:t>gồm</a:t>
            </a:r>
            <a:r>
              <a:rPr lang="en-US" sz="2100" dirty="0" smtClean="0"/>
              <a:t> 40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thuộc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</a:t>
            </a:r>
            <a:r>
              <a:rPr lang="en-US" sz="2100" i="1" dirty="0" smtClean="0"/>
              <a:t>C</a:t>
            </a:r>
            <a:r>
              <a:rPr lang="en-US" sz="2100" i="1" baseline="-25000" dirty="0" smtClean="0"/>
              <a:t>1</a:t>
            </a:r>
            <a:r>
              <a:rPr lang="en-US" sz="2100" dirty="0" smtClean="0"/>
              <a:t>, 10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thuộc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</a:t>
            </a:r>
            <a:r>
              <a:rPr lang="en-US" sz="2100" dirty="0" smtClean="0"/>
              <a:t> </a:t>
            </a:r>
            <a:r>
              <a:rPr lang="en-US" sz="2100" i="1" dirty="0" smtClean="0"/>
              <a:t>C</a:t>
            </a:r>
            <a:r>
              <a:rPr lang="en-US" sz="2100" i="1" baseline="-25000" dirty="0" smtClean="0"/>
              <a:t>2</a:t>
            </a:r>
            <a:r>
              <a:rPr lang="en-US" sz="2100" dirty="0" smtClean="0"/>
              <a:t> </a:t>
            </a:r>
            <a:r>
              <a:rPr lang="en-US" sz="2100" dirty="0" err="1" smtClean="0"/>
              <a:t>và</a:t>
            </a:r>
            <a:r>
              <a:rPr lang="en-US" sz="2100" dirty="0" smtClean="0"/>
              <a:t> </a:t>
            </a:r>
            <a:r>
              <a:rPr lang="en-US" sz="2100" dirty="0"/>
              <a:t>10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thuộc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</a:t>
            </a:r>
            <a:r>
              <a:rPr lang="en-US" sz="2100" i="1" dirty="0" smtClean="0"/>
              <a:t>C</a:t>
            </a:r>
            <a:r>
              <a:rPr lang="en-US" sz="2100" i="1" baseline="-25000" dirty="0" smtClean="0"/>
              <a:t>3</a:t>
            </a:r>
            <a:r>
              <a:rPr lang="en-US" sz="2100" dirty="0" smtClean="0"/>
              <a:t>. </a:t>
            </a:r>
            <a:r>
              <a:rPr lang="en-US" sz="2100" dirty="0" err="1" smtClean="0"/>
              <a:t>Nhánh</a:t>
            </a:r>
            <a:r>
              <a:rPr lang="en-US" sz="2100" dirty="0" smtClean="0"/>
              <a:t> </a:t>
            </a:r>
            <a:r>
              <a:rPr lang="en-US" sz="2100" dirty="0" err="1" smtClean="0"/>
              <a:t>bên</a:t>
            </a:r>
            <a:r>
              <a:rPr lang="en-US" sz="2100" dirty="0" smtClean="0"/>
              <a:t> </a:t>
            </a:r>
            <a:r>
              <a:rPr lang="en-US" sz="2100" dirty="0" err="1" smtClean="0"/>
              <a:t>phải</a:t>
            </a:r>
            <a:r>
              <a:rPr lang="en-US" sz="2100" dirty="0" smtClean="0"/>
              <a:t> </a:t>
            </a:r>
            <a:r>
              <a:rPr lang="en-US" sz="2100" dirty="0" err="1" smtClean="0"/>
              <a:t>gồm</a:t>
            </a:r>
            <a:r>
              <a:rPr lang="en-US" sz="2100" dirty="0" smtClean="0"/>
              <a:t> 0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thuộc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</a:t>
            </a:r>
            <a:r>
              <a:rPr lang="en-US" sz="2100" i="1" dirty="0" smtClean="0"/>
              <a:t>C</a:t>
            </a:r>
            <a:r>
              <a:rPr lang="en-US" sz="2100" i="1" baseline="-25000" dirty="0" smtClean="0"/>
              <a:t>1</a:t>
            </a:r>
            <a:r>
              <a:rPr lang="en-US" sz="2100" dirty="0" smtClean="0"/>
              <a:t>, 20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thuộc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</a:t>
            </a:r>
            <a:r>
              <a:rPr lang="en-US" sz="2100" i="1" dirty="0" smtClean="0"/>
              <a:t>C</a:t>
            </a:r>
            <a:r>
              <a:rPr lang="en-US" sz="2100" i="1" baseline="-25000" dirty="0" smtClean="0"/>
              <a:t>2</a:t>
            </a:r>
            <a:r>
              <a:rPr lang="en-US" sz="2100" dirty="0" smtClean="0"/>
              <a:t> </a:t>
            </a:r>
            <a:r>
              <a:rPr lang="en-US" sz="2100" dirty="0" err="1" smtClean="0"/>
              <a:t>và</a:t>
            </a:r>
            <a:r>
              <a:rPr lang="en-US" sz="2100" dirty="0" smtClean="0"/>
              <a:t> 20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thuộc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</a:t>
            </a:r>
            <a:r>
              <a:rPr lang="en-US" sz="2100" i="1" dirty="0" smtClean="0"/>
              <a:t>C</a:t>
            </a:r>
            <a:r>
              <a:rPr lang="en-US" sz="2100" i="1" baseline="-25000" dirty="0" smtClean="0"/>
              <a:t>3</a:t>
            </a:r>
            <a:r>
              <a:rPr lang="en-US" sz="2100" dirty="0" smtClean="0"/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1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 smtClean="0"/>
              <a:t>	</a:t>
            </a:r>
            <a:r>
              <a:rPr lang="en-US" sz="2100" i="1" dirty="0" smtClean="0"/>
              <a:t>X</a:t>
            </a:r>
            <a:r>
              <a:rPr lang="en-US" sz="2100" dirty="0" smtClean="0"/>
              <a:t> = </a:t>
            </a:r>
            <a:r>
              <a:rPr lang="en-US" sz="2100" i="1" dirty="0" smtClean="0"/>
              <a:t>a</a:t>
            </a:r>
            <a:r>
              <a:rPr lang="en-US" sz="2100" dirty="0" smtClean="0"/>
              <a:t>         	 	</a:t>
            </a:r>
            <a:r>
              <a:rPr lang="en-US" sz="2100" i="1" dirty="0" smtClean="0"/>
              <a:t>X</a:t>
            </a:r>
            <a:r>
              <a:rPr lang="en-US" sz="2100" dirty="0" smtClean="0"/>
              <a:t> = </a:t>
            </a:r>
            <a:r>
              <a:rPr lang="en-US" sz="2100" i="1" dirty="0" smtClean="0"/>
              <a:t>b</a:t>
            </a:r>
            <a:r>
              <a:rPr lang="en-US" sz="2100" dirty="0" smtClean="0"/>
              <a:t>          	   </a:t>
            </a:r>
            <a:r>
              <a:rPr lang="en-US" sz="2100" dirty="0" err="1" smtClean="0"/>
              <a:t>Tổng</a:t>
            </a:r>
            <a:r>
              <a:rPr lang="en-US" sz="2100" dirty="0" smtClean="0"/>
              <a:t> </a:t>
            </a:r>
            <a:r>
              <a:rPr lang="en-US" sz="2100" dirty="0" err="1" smtClean="0"/>
              <a:t>số</a:t>
            </a:r>
            <a:r>
              <a:rPr lang="en-US" sz="2100" dirty="0" smtClean="0"/>
              <a:t>           </a:t>
            </a:r>
            <a:r>
              <a:rPr lang="en-US" sz="2100" dirty="0" err="1" smtClean="0"/>
              <a:t>Lớp</a:t>
            </a:r>
            <a:endParaRPr lang="en-US" sz="21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 smtClean="0"/>
              <a:t>	</a:t>
            </a:r>
            <a:r>
              <a:rPr lang="en-US" sz="2100" dirty="0" err="1" smtClean="0"/>
              <a:t>Nhánh</a:t>
            </a:r>
            <a:r>
              <a:rPr lang="en-US" sz="2100" dirty="0" smtClean="0"/>
              <a:t> </a:t>
            </a:r>
            <a:r>
              <a:rPr lang="en-US" sz="2100" dirty="0" err="1" smtClean="0"/>
              <a:t>bên</a:t>
            </a:r>
            <a:r>
              <a:rPr lang="en-US" sz="2100" dirty="0" smtClean="0"/>
              <a:t> </a:t>
            </a:r>
            <a:r>
              <a:rPr lang="en-US" sz="2100" dirty="0" err="1" smtClean="0"/>
              <a:t>trái</a:t>
            </a:r>
            <a:r>
              <a:rPr lang="en-US" sz="2100" dirty="0" smtClean="0"/>
              <a:t>	</a:t>
            </a:r>
            <a:r>
              <a:rPr lang="en-US" sz="2100" dirty="0" err="1" smtClean="0"/>
              <a:t>nhánh</a:t>
            </a:r>
            <a:r>
              <a:rPr lang="en-US" sz="2100" dirty="0" smtClean="0"/>
              <a:t> </a:t>
            </a:r>
            <a:r>
              <a:rPr lang="en-US" sz="2100" dirty="0" err="1" smtClean="0"/>
              <a:t>bên</a:t>
            </a:r>
            <a:r>
              <a:rPr lang="en-US" sz="2100" dirty="0" smtClean="0"/>
              <a:t> </a:t>
            </a:r>
            <a:r>
              <a:rPr lang="en-US" sz="2100" dirty="0" err="1" smtClean="0"/>
              <a:t>phải</a:t>
            </a:r>
            <a:endParaRPr lang="en-US" sz="21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 smtClean="0"/>
              <a:t>	-------------------------------------------------------------------------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 smtClean="0"/>
              <a:t>	40			0		      40		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 smtClean="0"/>
              <a:t>	10			20		      30		2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 smtClean="0"/>
              <a:t>	10			20		      30		3</a:t>
            </a:r>
          </a:p>
        </p:txBody>
      </p:sp>
    </p:spTree>
    <p:extLst>
      <p:ext uri="{BB962C8B-B14F-4D97-AF65-F5344CB8AC3E}">
        <p14:creationId xmlns:p14="http://schemas.microsoft.com/office/powerpoint/2010/main" val="223118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B7D44-FAEA-4BB2-91BC-EBB09DBB7D81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6019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dirty="0" smtClean="0"/>
              <a:t>  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pha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entropy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N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   </a:t>
            </a:r>
            <a:r>
              <a:rPr lang="en-US" i="1" dirty="0" smtClean="0"/>
              <a:t>i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= - (40/100)log(40/100) –(30/100)log(30/100)-(30/100)log(30/100) = -0.4log0.4 – 0.3log0.3 – 0.3log0.3 = </a:t>
            </a:r>
            <a:r>
              <a:rPr lang="en-US" b="1" dirty="0" smtClean="0"/>
              <a:t>1.38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  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pha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entropy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i(N</a:t>
            </a:r>
            <a:r>
              <a:rPr lang="en-US" baseline="-25000" dirty="0" smtClean="0"/>
              <a:t>L</a:t>
            </a:r>
            <a:r>
              <a:rPr lang="en-US" dirty="0" smtClean="0"/>
              <a:t>):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   </a:t>
            </a:r>
            <a:r>
              <a:rPr lang="en-US" i="1" dirty="0" smtClean="0"/>
              <a:t>i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i="1" baseline="-25000" dirty="0" smtClean="0"/>
              <a:t>L</a:t>
            </a:r>
            <a:r>
              <a:rPr lang="en-US" dirty="0" smtClean="0"/>
              <a:t>) = - (40/60)log(40/60) - (10/60)log(10/60) </a:t>
            </a:r>
            <a:r>
              <a:rPr lang="en-US" dirty="0"/>
              <a:t>- (10/60)log(10/60) = </a:t>
            </a:r>
            <a:r>
              <a:rPr lang="en-US" dirty="0" smtClean="0"/>
              <a:t>1.25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pha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entropy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i(N</a:t>
            </a:r>
            <a:r>
              <a:rPr lang="en-US" baseline="-25000" dirty="0" smtClean="0"/>
              <a:t>R</a:t>
            </a:r>
            <a:r>
              <a:rPr lang="en-US" dirty="0" smtClean="0"/>
              <a:t>):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    </a:t>
            </a:r>
            <a:r>
              <a:rPr lang="en-US" i="1" dirty="0" smtClean="0"/>
              <a:t>i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i="1" baseline="-25000" dirty="0" smtClean="0"/>
              <a:t>R</a:t>
            </a:r>
            <a:r>
              <a:rPr lang="en-US" dirty="0" smtClean="0"/>
              <a:t>) = - (20/40)log(20/40) - (20/40)log(20/40) = 1.0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  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pha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N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    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i="1" dirty="0" smtClean="0">
                <a:sym typeface="Symbol" pitchFamily="18" charset="2"/>
              </a:rPr>
              <a:t></a:t>
            </a:r>
            <a:r>
              <a:rPr lang="en-US" i="1" dirty="0" smtClean="0"/>
              <a:t>i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= 1.38 – (60/100)*1.25 - (40/100)*1.0 = 1.38 - 0.75 - 0.4 = </a:t>
            </a:r>
            <a:r>
              <a:rPr lang="en-US" b="1" dirty="0" smtClean="0"/>
              <a:t>0.23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99763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9AE42F-4B44-455B-B57C-232EAC3D81E5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pPr eaLnBrk="1" hangingPunct="1"/>
            <a:r>
              <a:rPr lang="en-US" sz="3200" dirty="0" err="1" smtClean="0">
                <a:solidFill>
                  <a:srgbClr val="FF0000"/>
                </a:solidFill>
              </a:rPr>
              <a:t>Thí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dụ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về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xây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dựng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cây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quyết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định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100" dirty="0" smtClean="0"/>
              <a:t>Cho </a:t>
            </a: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</a:t>
            </a:r>
            <a:r>
              <a:rPr lang="en-US" sz="2100" dirty="0" err="1" smtClean="0"/>
              <a:t>dữ</a:t>
            </a:r>
            <a:r>
              <a:rPr lang="en-US" sz="2100" dirty="0" smtClean="0"/>
              <a:t> </a:t>
            </a:r>
            <a:r>
              <a:rPr lang="en-US" sz="2100" dirty="0" err="1" smtClean="0"/>
              <a:t>liệu</a:t>
            </a:r>
            <a:r>
              <a:rPr lang="en-US" sz="2100" dirty="0" smtClean="0"/>
              <a:t> </a:t>
            </a:r>
            <a:r>
              <a:rPr lang="en-US" sz="2100" dirty="0" err="1" smtClean="0"/>
              <a:t>gồm</a:t>
            </a:r>
            <a:r>
              <a:rPr lang="en-US" sz="2100" dirty="0" smtClean="0"/>
              <a:t> 12 </a:t>
            </a:r>
            <a:r>
              <a:rPr lang="en-US" sz="2100" dirty="0" err="1" smtClean="0"/>
              <a:t>như</a:t>
            </a:r>
            <a:r>
              <a:rPr lang="en-US" sz="2100" dirty="0" smtClean="0"/>
              <a:t> </a:t>
            </a:r>
            <a:r>
              <a:rPr lang="en-US" sz="2100" dirty="0" err="1" smtClean="0"/>
              <a:t>sau</a:t>
            </a:r>
            <a:r>
              <a:rPr lang="en-US" sz="2100" dirty="0" smtClean="0"/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 smtClean="0"/>
              <a:t>    Cook	Mood	Cuisine		Tasty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 smtClean="0"/>
              <a:t>    ------------------------------------------------------------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 smtClean="0"/>
              <a:t>    </a:t>
            </a:r>
            <a:r>
              <a:rPr lang="en-US" sz="2100" dirty="0" err="1" smtClean="0"/>
              <a:t>Sita</a:t>
            </a:r>
            <a:r>
              <a:rPr lang="en-US" sz="2100" dirty="0" smtClean="0"/>
              <a:t> 		Bad	Indian		Yes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 smtClean="0"/>
              <a:t>    </a:t>
            </a:r>
            <a:r>
              <a:rPr lang="en-US" sz="2100" dirty="0" err="1" smtClean="0"/>
              <a:t>Sita</a:t>
            </a:r>
            <a:r>
              <a:rPr lang="en-US" sz="2100" dirty="0" smtClean="0"/>
              <a:t>		Good	Continental	Yes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 smtClean="0"/>
              <a:t>   </a:t>
            </a:r>
            <a:r>
              <a:rPr lang="en-US" sz="2100" dirty="0" err="1" smtClean="0"/>
              <a:t>Asha</a:t>
            </a:r>
            <a:r>
              <a:rPr lang="en-US" sz="2100" dirty="0" smtClean="0"/>
              <a:t>		Bad	Indian		No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 smtClean="0"/>
              <a:t>   </a:t>
            </a:r>
            <a:r>
              <a:rPr lang="en-US" sz="2100" dirty="0" err="1" smtClean="0"/>
              <a:t>Asha</a:t>
            </a:r>
            <a:r>
              <a:rPr lang="en-US" sz="2100" dirty="0" smtClean="0"/>
              <a:t>		Good	Indian		Yes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 smtClean="0"/>
              <a:t>   </a:t>
            </a:r>
            <a:r>
              <a:rPr lang="en-US" sz="2100" dirty="0" err="1" smtClean="0"/>
              <a:t>Usha</a:t>
            </a:r>
            <a:r>
              <a:rPr lang="en-US" sz="2100" dirty="0" smtClean="0"/>
              <a:t>		Bad	Indian		Yes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 smtClean="0"/>
              <a:t>   </a:t>
            </a:r>
            <a:r>
              <a:rPr lang="en-US" sz="2100" dirty="0" err="1" smtClean="0"/>
              <a:t>Usha</a:t>
            </a:r>
            <a:r>
              <a:rPr lang="en-US" sz="2100" dirty="0" smtClean="0"/>
              <a:t>		Bad	Continental	No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 smtClean="0"/>
              <a:t>   </a:t>
            </a:r>
            <a:r>
              <a:rPr lang="en-US" sz="2100" dirty="0" err="1" smtClean="0"/>
              <a:t>Asha</a:t>
            </a:r>
            <a:r>
              <a:rPr lang="en-US" sz="2100" dirty="0" smtClean="0"/>
              <a:t>		Bad	Continental	No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 smtClean="0"/>
              <a:t>   </a:t>
            </a:r>
            <a:r>
              <a:rPr lang="en-US" sz="2100" dirty="0" err="1" smtClean="0"/>
              <a:t>Asha</a:t>
            </a:r>
            <a:r>
              <a:rPr lang="en-US" sz="2100" dirty="0" smtClean="0"/>
              <a:t>		Good	Continental	Yes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 smtClean="0"/>
              <a:t>   </a:t>
            </a:r>
            <a:r>
              <a:rPr lang="en-US" sz="2100" dirty="0" err="1" smtClean="0"/>
              <a:t>Usha</a:t>
            </a:r>
            <a:r>
              <a:rPr lang="en-US" sz="2100" dirty="0" smtClean="0"/>
              <a:t>		Good	Indian		Yes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 smtClean="0"/>
              <a:t>   </a:t>
            </a:r>
            <a:r>
              <a:rPr lang="en-US" sz="2100" dirty="0" err="1" smtClean="0"/>
              <a:t>Usha</a:t>
            </a:r>
            <a:r>
              <a:rPr lang="en-US" sz="2100" dirty="0" smtClean="0"/>
              <a:t>		Good	Continental	No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 smtClean="0"/>
              <a:t>   </a:t>
            </a:r>
            <a:r>
              <a:rPr lang="en-US" sz="2100" dirty="0" err="1" smtClean="0"/>
              <a:t>Sita</a:t>
            </a:r>
            <a:r>
              <a:rPr lang="en-US" sz="2100" dirty="0" smtClean="0"/>
              <a:t>               	Good	Indian		Yes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 smtClean="0"/>
              <a:t>   </a:t>
            </a:r>
            <a:r>
              <a:rPr lang="en-US" sz="2100" dirty="0" err="1" smtClean="0"/>
              <a:t>Sita</a:t>
            </a:r>
            <a:r>
              <a:rPr lang="en-US" sz="2100" dirty="0" smtClean="0"/>
              <a:t>		Bad	Continental	Yes</a:t>
            </a:r>
          </a:p>
          <a:p>
            <a:pPr eaLnBrk="1" hangingPunct="1">
              <a:lnSpc>
                <a:spcPct val="80000"/>
              </a:lnSpc>
            </a:pPr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4241031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D410B-D8C8-4819-AF3B-A82EE7D51257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574992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100" dirty="0" err="1" smtClean="0"/>
              <a:t>Tập</a:t>
            </a:r>
            <a:r>
              <a:rPr lang="en-US" sz="2100" dirty="0" smtClean="0"/>
              <a:t> </a:t>
            </a:r>
            <a:r>
              <a:rPr lang="en-US" sz="2100" dirty="0" err="1" smtClean="0"/>
              <a:t>dữ</a:t>
            </a:r>
            <a:r>
              <a:rPr lang="en-US" sz="2100" dirty="0" smtClean="0"/>
              <a:t> </a:t>
            </a:r>
            <a:r>
              <a:rPr lang="en-US" sz="2100" dirty="0" err="1" smtClean="0"/>
              <a:t>liệu</a:t>
            </a:r>
            <a:r>
              <a:rPr lang="en-US" sz="2100" dirty="0" smtClean="0"/>
              <a:t> </a:t>
            </a:r>
            <a:r>
              <a:rPr lang="en-US" sz="2100" dirty="0" err="1" smtClean="0"/>
              <a:t>này</a:t>
            </a:r>
            <a:r>
              <a:rPr lang="en-US" sz="2100" dirty="0" smtClean="0"/>
              <a:t> </a:t>
            </a:r>
            <a:r>
              <a:rPr lang="en-US" sz="2100" dirty="0" err="1" smtClean="0"/>
              <a:t>chỉ</a:t>
            </a:r>
            <a:r>
              <a:rPr lang="en-US" sz="2100" dirty="0" smtClean="0"/>
              <a:t> </a:t>
            </a:r>
            <a:r>
              <a:rPr lang="en-US" sz="2100" dirty="0" err="1" smtClean="0"/>
              <a:t>có</a:t>
            </a:r>
            <a:r>
              <a:rPr lang="en-US" sz="2100" dirty="0" smtClean="0"/>
              <a:t> </a:t>
            </a:r>
            <a:r>
              <a:rPr lang="en-US" sz="2100" dirty="0" err="1" smtClean="0"/>
              <a:t>hai</a:t>
            </a:r>
            <a:r>
              <a:rPr lang="en-US" sz="2100" dirty="0" smtClean="0"/>
              <a:t> </a:t>
            </a:r>
            <a:r>
              <a:rPr lang="en-US" sz="2100" dirty="0" err="1" smtClean="0"/>
              <a:t>lớp</a:t>
            </a:r>
            <a:r>
              <a:rPr lang="en-US" sz="2100" dirty="0" smtClean="0"/>
              <a:t>, Tasty = yes and Tasty = no. </a:t>
            </a:r>
            <a:r>
              <a:rPr lang="en-US" sz="2100" dirty="0" err="1" smtClean="0"/>
              <a:t>Tám</a:t>
            </a:r>
            <a:r>
              <a:rPr lang="en-US" sz="2100" dirty="0" smtClean="0"/>
              <a:t> </a:t>
            </a:r>
            <a:r>
              <a:rPr lang="en-US" sz="2100" dirty="0" err="1" smtClean="0"/>
              <a:t>mẫu</a:t>
            </a:r>
            <a:r>
              <a:rPr lang="en-US" sz="2100" dirty="0" smtClean="0"/>
              <a:t> </a:t>
            </a:r>
            <a:r>
              <a:rPr lang="en-US" sz="2100" dirty="0" err="1" smtClean="0"/>
              <a:t>ứng</a:t>
            </a:r>
            <a:r>
              <a:rPr lang="en-US" sz="2100" dirty="0" smtClean="0"/>
              <a:t> </a:t>
            </a:r>
            <a:r>
              <a:rPr lang="en-US" sz="2100" dirty="0" err="1" smtClean="0"/>
              <a:t>với</a:t>
            </a:r>
            <a:r>
              <a:rPr lang="en-US" sz="2100" dirty="0" smtClean="0"/>
              <a:t> </a:t>
            </a:r>
            <a:r>
              <a:rPr lang="en-US" sz="2100" dirty="0" err="1" smtClean="0"/>
              <a:t>lớp</a:t>
            </a:r>
            <a:r>
              <a:rPr lang="en-US" sz="2100" dirty="0" smtClean="0"/>
              <a:t> Tasty = yes </a:t>
            </a:r>
            <a:r>
              <a:rPr lang="en-US" sz="2100" dirty="0" err="1" smtClean="0"/>
              <a:t>và</a:t>
            </a:r>
            <a:r>
              <a:rPr lang="en-US" sz="2100" dirty="0" smtClean="0"/>
              <a:t> 4 </a:t>
            </a:r>
            <a:r>
              <a:rPr lang="en-US" sz="2100" dirty="0" err="1" smtClean="0"/>
              <a:t>mẫu</a:t>
            </a:r>
            <a:r>
              <a:rPr lang="en-US" sz="2100" dirty="0" smtClean="0"/>
              <a:t> </a:t>
            </a:r>
            <a:r>
              <a:rPr lang="en-US" sz="2100" dirty="0" err="1" smtClean="0"/>
              <a:t>ứng</a:t>
            </a:r>
            <a:r>
              <a:rPr lang="en-US" sz="2100" dirty="0" smtClean="0"/>
              <a:t> </a:t>
            </a:r>
            <a:r>
              <a:rPr lang="en-US" sz="2100" dirty="0" err="1" smtClean="0"/>
              <a:t>với</a:t>
            </a:r>
            <a:r>
              <a:rPr lang="en-US" sz="2100" dirty="0" smtClean="0"/>
              <a:t> Tasty = no. </a:t>
            </a:r>
            <a:r>
              <a:rPr lang="en-US" sz="2100" dirty="0" err="1" smtClean="0"/>
              <a:t>Độ</a:t>
            </a:r>
            <a:r>
              <a:rPr lang="en-US" sz="2100" dirty="0" smtClean="0"/>
              <a:t> </a:t>
            </a:r>
            <a:r>
              <a:rPr lang="en-US" sz="2100" dirty="0" err="1" smtClean="0"/>
              <a:t>pha</a:t>
            </a:r>
            <a:r>
              <a:rPr lang="en-US" sz="2100" dirty="0" smtClean="0"/>
              <a:t> </a:t>
            </a:r>
            <a:r>
              <a:rPr lang="en-US" sz="2100" dirty="0" err="1" smtClean="0"/>
              <a:t>tạp</a:t>
            </a:r>
            <a:r>
              <a:rPr lang="en-US" sz="2100" dirty="0" smtClean="0"/>
              <a:t> entropy </a:t>
            </a:r>
            <a:r>
              <a:rPr lang="en-US" sz="2100" dirty="0" err="1" smtClean="0"/>
              <a:t>của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</a:t>
            </a:r>
            <a:r>
              <a:rPr lang="en-US" sz="2100" dirty="0" err="1" smtClean="0"/>
              <a:t>dữ</a:t>
            </a:r>
            <a:r>
              <a:rPr lang="en-US" sz="2100" dirty="0" smtClean="0"/>
              <a:t> </a:t>
            </a:r>
            <a:r>
              <a:rPr lang="en-US" sz="2100" dirty="0" err="1" smtClean="0"/>
              <a:t>liệu</a:t>
            </a:r>
            <a:r>
              <a:rPr lang="en-US" sz="2100" dirty="0" smtClean="0"/>
              <a:t> </a:t>
            </a:r>
            <a:r>
              <a:rPr lang="en-US" sz="2100" dirty="0" err="1" smtClean="0"/>
              <a:t>này</a:t>
            </a:r>
            <a:r>
              <a:rPr lang="en-US" sz="2100" dirty="0" smtClean="0"/>
              <a:t> </a:t>
            </a:r>
            <a:r>
              <a:rPr lang="en-US" sz="2100" dirty="0" err="1" smtClean="0"/>
              <a:t>là</a:t>
            </a:r>
            <a:r>
              <a:rPr lang="en-US" sz="2100" dirty="0" smtClean="0"/>
              <a:t>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 smtClean="0"/>
              <a:t>   </a:t>
            </a:r>
            <a:r>
              <a:rPr lang="en-US" sz="2100" i="1" dirty="0" smtClean="0"/>
              <a:t>i</a:t>
            </a:r>
            <a:r>
              <a:rPr lang="en-US" sz="2100" dirty="0" smtClean="0"/>
              <a:t>(</a:t>
            </a:r>
            <a:r>
              <a:rPr lang="en-US" sz="2100" i="1" dirty="0" smtClean="0"/>
              <a:t>N</a:t>
            </a:r>
            <a:r>
              <a:rPr lang="en-US" sz="2100" dirty="0" smtClean="0"/>
              <a:t>) = - (4/12)log(4/12) – (8/12)log(8/12) = </a:t>
            </a:r>
            <a:r>
              <a:rPr lang="en-US" sz="2100" b="1" dirty="0" smtClean="0"/>
              <a:t>0.918</a:t>
            </a:r>
            <a:endParaRPr lang="en-US" sz="2100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100" dirty="0" err="1" smtClean="0"/>
              <a:t>Hãy</a:t>
            </a:r>
            <a:r>
              <a:rPr lang="en-US" sz="2100" dirty="0" smtClean="0"/>
              <a:t> </a:t>
            </a:r>
            <a:r>
              <a:rPr lang="en-US" sz="2100" dirty="0" err="1" smtClean="0"/>
              <a:t>xem</a:t>
            </a:r>
            <a:r>
              <a:rPr lang="en-US" sz="2100" dirty="0" smtClean="0"/>
              <a:t> </a:t>
            </a:r>
            <a:r>
              <a:rPr lang="en-US" sz="2100" dirty="0" err="1" smtClean="0"/>
              <a:t>xét</a:t>
            </a:r>
            <a:r>
              <a:rPr lang="en-US" sz="2100" dirty="0" smtClean="0"/>
              <a:t> </a:t>
            </a:r>
            <a:r>
              <a:rPr lang="en-US" sz="2100" dirty="0" err="1" smtClean="0"/>
              <a:t>ba</a:t>
            </a:r>
            <a:r>
              <a:rPr lang="en-US" sz="2100" dirty="0" smtClean="0"/>
              <a:t> </a:t>
            </a:r>
            <a:r>
              <a:rPr lang="en-US" sz="2100" dirty="0" err="1" smtClean="0"/>
              <a:t>thuộc</a:t>
            </a:r>
            <a:r>
              <a:rPr lang="en-US" sz="2100" dirty="0" smtClean="0"/>
              <a:t> </a:t>
            </a:r>
            <a:r>
              <a:rPr lang="en-US" sz="2100" dirty="0" err="1" smtClean="0"/>
              <a:t>tính</a:t>
            </a:r>
            <a:r>
              <a:rPr lang="en-US" sz="2100" dirty="0" smtClean="0"/>
              <a:t> </a:t>
            </a:r>
            <a:r>
              <a:rPr lang="en-US" sz="2100" dirty="0" err="1" smtClean="0"/>
              <a:t>và</a:t>
            </a:r>
            <a:r>
              <a:rPr lang="en-US" sz="2100" dirty="0" smtClean="0"/>
              <a:t> </a:t>
            </a:r>
            <a:r>
              <a:rPr lang="en-US" sz="2100" dirty="0" err="1" smtClean="0"/>
              <a:t>tìm</a:t>
            </a:r>
            <a:r>
              <a:rPr lang="en-US" sz="2100" dirty="0" smtClean="0"/>
              <a:t> </a:t>
            </a:r>
            <a:r>
              <a:rPr lang="en-US" sz="2100" dirty="0" err="1" smtClean="0"/>
              <a:t>ra</a:t>
            </a:r>
            <a:r>
              <a:rPr lang="en-US" sz="2100" dirty="0" smtClean="0"/>
              <a:t> </a:t>
            </a:r>
            <a:r>
              <a:rPr lang="en-US" sz="2100" dirty="0" err="1" smtClean="0"/>
              <a:t>thuộc</a:t>
            </a:r>
            <a:r>
              <a:rPr lang="en-US" sz="2100" dirty="0" smtClean="0"/>
              <a:t> </a:t>
            </a:r>
            <a:r>
              <a:rPr lang="en-US" sz="2100" dirty="0" err="1" smtClean="0"/>
              <a:t>tính</a:t>
            </a:r>
            <a:r>
              <a:rPr lang="en-US" sz="2100" dirty="0" smtClean="0"/>
              <a:t> </a:t>
            </a:r>
            <a:r>
              <a:rPr lang="en-US" sz="2100" dirty="0" err="1" smtClean="0"/>
              <a:t>nào</a:t>
            </a:r>
            <a:r>
              <a:rPr lang="en-US" sz="2100" dirty="0" smtClean="0"/>
              <a:t> </a:t>
            </a:r>
            <a:r>
              <a:rPr lang="en-US" sz="2100" dirty="0" err="1" smtClean="0"/>
              <a:t>có</a:t>
            </a:r>
            <a:r>
              <a:rPr lang="en-US" sz="2100" dirty="0" smtClean="0"/>
              <a:t> </a:t>
            </a:r>
            <a:r>
              <a:rPr lang="en-US" sz="2100" dirty="0" err="1" smtClean="0"/>
              <a:t>sự</a:t>
            </a:r>
            <a:r>
              <a:rPr lang="en-US" sz="2100" dirty="0" smtClean="0"/>
              <a:t> </a:t>
            </a:r>
            <a:r>
              <a:rPr lang="en-US" sz="2100" dirty="0" err="1" smtClean="0"/>
              <a:t>suy</a:t>
            </a:r>
            <a:r>
              <a:rPr lang="en-US" sz="2100" dirty="0" smtClean="0"/>
              <a:t> </a:t>
            </a:r>
            <a:r>
              <a:rPr lang="en-US" sz="2100" dirty="0" err="1" smtClean="0"/>
              <a:t>giảm</a:t>
            </a:r>
            <a:r>
              <a:rPr lang="en-US" sz="2100" dirty="0" smtClean="0"/>
              <a:t> </a:t>
            </a:r>
            <a:r>
              <a:rPr lang="en-US" sz="2100" dirty="0" err="1" smtClean="0"/>
              <a:t>về</a:t>
            </a:r>
            <a:r>
              <a:rPr lang="en-US" sz="2100" dirty="0" smtClean="0"/>
              <a:t> </a:t>
            </a:r>
            <a:r>
              <a:rPr lang="en-US" sz="2100" dirty="0" err="1" smtClean="0"/>
              <a:t>độ</a:t>
            </a:r>
            <a:r>
              <a:rPr lang="en-US" sz="2100" dirty="0" smtClean="0"/>
              <a:t> </a:t>
            </a:r>
            <a:r>
              <a:rPr lang="en-US" sz="2100" dirty="0" err="1" smtClean="0"/>
              <a:t>pha</a:t>
            </a:r>
            <a:r>
              <a:rPr lang="en-US" sz="2100" dirty="0" smtClean="0"/>
              <a:t> </a:t>
            </a:r>
            <a:r>
              <a:rPr lang="en-US" sz="2100" dirty="0" err="1" smtClean="0"/>
              <a:t>tạp</a:t>
            </a:r>
            <a:r>
              <a:rPr lang="en-US" sz="2100" dirty="0" smtClean="0"/>
              <a:t> </a:t>
            </a:r>
            <a:r>
              <a:rPr lang="en-US" sz="2100" dirty="0" err="1" smtClean="0"/>
              <a:t>cao</a:t>
            </a:r>
            <a:r>
              <a:rPr lang="en-US" sz="2100" dirty="0" smtClean="0"/>
              <a:t> </a:t>
            </a:r>
            <a:r>
              <a:rPr lang="en-US" sz="2100" dirty="0" err="1" smtClean="0"/>
              <a:t>nhất</a:t>
            </a:r>
            <a:r>
              <a:rPr lang="en-US" sz="2100" dirty="0" smtClean="0"/>
              <a:t>.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100" dirty="0" smtClean="0"/>
              <a:t>1. </a:t>
            </a:r>
            <a:r>
              <a:rPr lang="en-US" sz="2100" dirty="0" err="1" smtClean="0"/>
              <a:t>Thuộc</a:t>
            </a:r>
            <a:r>
              <a:rPr lang="en-US" sz="2100" dirty="0" smtClean="0"/>
              <a:t> </a:t>
            </a:r>
            <a:r>
              <a:rPr lang="en-US" sz="2100" dirty="0" err="1" smtClean="0"/>
              <a:t>tính</a:t>
            </a:r>
            <a:r>
              <a:rPr lang="en-US" sz="2100" dirty="0" smtClean="0"/>
              <a:t> Cook</a:t>
            </a:r>
          </a:p>
          <a:p>
            <a:pPr marL="566738" lvl="1" indent="-219075" eaLnBrk="1" hangingPunct="1">
              <a:lnSpc>
                <a:spcPct val="90000"/>
              </a:lnSpc>
            </a:pPr>
            <a:r>
              <a:rPr lang="en-US" sz="2000" dirty="0" smtClean="0"/>
              <a:t>(a) Cook = </a:t>
            </a:r>
            <a:r>
              <a:rPr lang="en-US" sz="2000" dirty="0" err="1" smtClean="0"/>
              <a:t>Sita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4 </a:t>
            </a:r>
            <a:r>
              <a:rPr lang="en-US" sz="2000" dirty="0" err="1" smtClean="0"/>
              <a:t>mẫu</a:t>
            </a:r>
            <a:r>
              <a:rPr lang="en-US" sz="2000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sz="2000" dirty="0" smtClean="0"/>
              <a:t> Tasty = yes </a:t>
            </a:r>
            <a:r>
              <a:rPr lang="en-US" sz="2000" dirty="0" err="1" smtClean="0"/>
              <a:t>và</a:t>
            </a:r>
            <a:r>
              <a:rPr lang="en-US" sz="2000" dirty="0" smtClean="0"/>
              <a:t> 0 </a:t>
            </a:r>
            <a:r>
              <a:rPr lang="en-US" dirty="0" err="1"/>
              <a:t>mẫu</a:t>
            </a:r>
            <a:r>
              <a:rPr lang="en-US" sz="1800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sz="1800" dirty="0"/>
              <a:t> </a:t>
            </a:r>
            <a:r>
              <a:rPr lang="en-US" sz="2000" dirty="0" smtClean="0"/>
              <a:t>Tasty = no. </a:t>
            </a:r>
            <a:r>
              <a:rPr lang="en-US" sz="2000" dirty="0" err="1" smtClean="0"/>
              <a:t>Nhánh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pha</a:t>
            </a:r>
            <a:r>
              <a:rPr lang="en-US" sz="2000" dirty="0" smtClean="0"/>
              <a:t> </a:t>
            </a:r>
            <a:r>
              <a:rPr lang="en-US" sz="2000" dirty="0" err="1" smtClean="0"/>
              <a:t>tạp</a:t>
            </a:r>
            <a:r>
              <a:rPr lang="en-US" sz="2000" dirty="0" smtClean="0"/>
              <a:t> entropy </a:t>
            </a:r>
            <a:r>
              <a:rPr lang="en-US" sz="2000" dirty="0" err="1" smtClean="0"/>
              <a:t>là</a:t>
            </a:r>
            <a:r>
              <a:rPr lang="en-US" sz="2000" dirty="0" smtClean="0"/>
              <a:t> 0.</a:t>
            </a:r>
          </a:p>
          <a:p>
            <a:pPr marL="566738" lvl="1" indent="-219075" eaLnBrk="1" hangingPunct="1">
              <a:lnSpc>
                <a:spcPct val="90000"/>
              </a:lnSpc>
            </a:pPr>
            <a:r>
              <a:rPr lang="en-US" sz="2000" dirty="0" smtClean="0"/>
              <a:t>(b) Cook = </a:t>
            </a:r>
            <a:r>
              <a:rPr lang="en-US" sz="2000" dirty="0" err="1" smtClean="0"/>
              <a:t>Asha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2 </a:t>
            </a:r>
            <a:r>
              <a:rPr lang="en-US" dirty="0" err="1"/>
              <a:t>mẫu</a:t>
            </a:r>
            <a:r>
              <a:rPr lang="en-US" sz="1800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sz="1800" dirty="0"/>
              <a:t> </a:t>
            </a:r>
            <a:r>
              <a:rPr lang="en-US" sz="2000" dirty="0" smtClean="0"/>
              <a:t>Tasty = yes </a:t>
            </a:r>
            <a:r>
              <a:rPr lang="en-US" sz="2000" dirty="0" err="1" smtClean="0"/>
              <a:t>và</a:t>
            </a:r>
            <a:r>
              <a:rPr lang="en-US" sz="2000" dirty="0" smtClean="0"/>
              <a:t> 2 </a:t>
            </a:r>
            <a:r>
              <a:rPr lang="en-US" dirty="0" err="1"/>
              <a:t>mẫu</a:t>
            </a:r>
            <a:r>
              <a:rPr lang="en-US" sz="1600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sz="1600" dirty="0"/>
              <a:t> </a:t>
            </a:r>
            <a:r>
              <a:rPr lang="en-US" sz="2000" dirty="0" smtClean="0"/>
              <a:t>Tasty = no. </a:t>
            </a:r>
            <a:r>
              <a:rPr lang="en-US" sz="2000" dirty="0" err="1" smtClean="0"/>
              <a:t>Nhánh</a:t>
            </a:r>
            <a:r>
              <a:rPr lang="en-US" sz="2000" dirty="0" smtClean="0"/>
              <a:t> Cook = </a:t>
            </a:r>
            <a:r>
              <a:rPr lang="en-US" sz="2000" dirty="0" err="1" smtClean="0"/>
              <a:t>Asha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pha</a:t>
            </a:r>
            <a:r>
              <a:rPr lang="en-US" sz="2000" dirty="0" smtClean="0"/>
              <a:t> </a:t>
            </a:r>
            <a:r>
              <a:rPr lang="en-US" sz="2000" dirty="0" err="1" smtClean="0"/>
              <a:t>tạp</a:t>
            </a:r>
            <a:r>
              <a:rPr lang="en-US" sz="2000" dirty="0" smtClean="0"/>
              <a:t> entropy </a:t>
            </a:r>
            <a:r>
              <a:rPr lang="en-US" sz="2000" dirty="0" err="1" smtClean="0"/>
              <a:t>là</a:t>
            </a:r>
            <a:r>
              <a:rPr lang="en-US" sz="2000" dirty="0" smtClean="0"/>
              <a:t>:</a:t>
            </a:r>
          </a:p>
          <a:p>
            <a:pPr marL="566738" lvl="1" indent="-219075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       </a:t>
            </a:r>
            <a:r>
              <a:rPr lang="en-US" sz="2000" i="1" dirty="0" smtClean="0"/>
              <a:t>i</a:t>
            </a:r>
            <a:r>
              <a:rPr lang="en-US" sz="2000" dirty="0" smtClean="0"/>
              <a:t>(</a:t>
            </a:r>
            <a:r>
              <a:rPr lang="en-US" sz="2000" i="1" dirty="0" smtClean="0"/>
              <a:t>N</a:t>
            </a:r>
            <a:r>
              <a:rPr lang="en-US" sz="2000" i="1" baseline="-25000" dirty="0" smtClean="0"/>
              <a:t>A</a:t>
            </a:r>
            <a:r>
              <a:rPr lang="en-US" sz="2000" dirty="0" smtClean="0"/>
              <a:t>) = -(2/4)log(2/4) – (2/4)log(2/4) = 1.0</a:t>
            </a:r>
          </a:p>
          <a:p>
            <a:pPr marL="566738" lvl="1" indent="-219075" eaLnBrk="1" hangingPunct="1">
              <a:lnSpc>
                <a:spcPct val="90000"/>
              </a:lnSpc>
            </a:pPr>
            <a:r>
              <a:rPr lang="en-US" sz="2000" dirty="0" smtClean="0"/>
              <a:t>(c) Cook = </a:t>
            </a:r>
            <a:r>
              <a:rPr lang="en-US" sz="2000" dirty="0" err="1" smtClean="0"/>
              <a:t>Usha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2 </a:t>
            </a:r>
            <a:r>
              <a:rPr lang="en-US" dirty="0" err="1"/>
              <a:t>mẫu</a:t>
            </a:r>
            <a:r>
              <a:rPr lang="en-US" sz="1600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sz="1600" dirty="0"/>
              <a:t> </a:t>
            </a:r>
            <a:r>
              <a:rPr lang="en-US" sz="2000" dirty="0" smtClean="0"/>
              <a:t>Tasty = yes </a:t>
            </a:r>
            <a:r>
              <a:rPr lang="en-US" sz="2000" dirty="0" err="1" smtClean="0"/>
              <a:t>và</a:t>
            </a:r>
            <a:r>
              <a:rPr lang="en-US" sz="2000" dirty="0" smtClean="0"/>
              <a:t> 2 </a:t>
            </a:r>
            <a:r>
              <a:rPr lang="en-US" dirty="0" err="1"/>
              <a:t>mẫu</a:t>
            </a:r>
            <a:r>
              <a:rPr lang="en-US" sz="1600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sz="1600" dirty="0"/>
              <a:t> </a:t>
            </a:r>
            <a:r>
              <a:rPr lang="en-US" sz="2000" dirty="0" smtClean="0"/>
              <a:t>Tasty = no. </a:t>
            </a:r>
            <a:r>
              <a:rPr lang="en-US" sz="2000" dirty="0" err="1" smtClean="0"/>
              <a:t>Nhánh</a:t>
            </a:r>
            <a:r>
              <a:rPr lang="en-US" sz="2000" dirty="0" smtClean="0"/>
              <a:t> Cook = </a:t>
            </a:r>
            <a:r>
              <a:rPr lang="en-US" sz="2000" dirty="0" err="1" smtClean="0"/>
              <a:t>Usha</a:t>
            </a:r>
            <a:r>
              <a:rPr lang="en-US" sz="2000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pha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entropy </a:t>
            </a:r>
            <a:r>
              <a:rPr lang="en-US" dirty="0" err="1" smtClean="0"/>
              <a:t>là</a:t>
            </a:r>
            <a:endParaRPr lang="en-US" sz="2000" dirty="0" smtClean="0"/>
          </a:p>
          <a:p>
            <a:pPr marL="566738" lvl="1" indent="-219075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       </a:t>
            </a:r>
            <a:r>
              <a:rPr lang="en-US" sz="2000" i="1" dirty="0" smtClean="0"/>
              <a:t>i</a:t>
            </a:r>
            <a:r>
              <a:rPr lang="en-US" sz="2000" dirty="0" smtClean="0"/>
              <a:t>(</a:t>
            </a:r>
            <a:r>
              <a:rPr lang="en-US" sz="2000" i="1" dirty="0" smtClean="0"/>
              <a:t>N</a:t>
            </a:r>
            <a:r>
              <a:rPr lang="en-US" sz="2000" i="1" baseline="-25000" dirty="0" smtClean="0"/>
              <a:t>U</a:t>
            </a:r>
            <a:r>
              <a:rPr lang="en-US" sz="2000" dirty="0" smtClean="0"/>
              <a:t>) = -(2/4)log(2/4) – (2/4)log(2/4) = 1.0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err="1" smtClean="0"/>
              <a:t>Sự</a:t>
            </a:r>
            <a:r>
              <a:rPr lang="en-US" sz="2000" dirty="0" smtClean="0"/>
              <a:t> </a:t>
            </a:r>
            <a:r>
              <a:rPr lang="en-US" sz="2000" dirty="0" err="1" smtClean="0"/>
              <a:t>suy</a:t>
            </a:r>
            <a:r>
              <a:rPr lang="en-US" sz="2000" dirty="0" smtClean="0"/>
              <a:t> </a:t>
            </a:r>
            <a:r>
              <a:rPr lang="en-US" sz="2000" dirty="0" err="1" smtClean="0"/>
              <a:t>giảm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pha</a:t>
            </a:r>
            <a:r>
              <a:rPr lang="en-US" sz="2000" dirty="0" smtClean="0"/>
              <a:t> </a:t>
            </a:r>
            <a:r>
              <a:rPr lang="en-US" sz="2000" dirty="0" err="1" smtClean="0"/>
              <a:t>tạp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Cook </a:t>
            </a:r>
            <a:r>
              <a:rPr lang="en-US" sz="2000" dirty="0" err="1" smtClean="0"/>
              <a:t>là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       Gain(Cook) = 0.918 – (4/12)*1.0 – (4/12)*1.0 = 0</a:t>
            </a:r>
            <a:r>
              <a:rPr lang="en-US" sz="2000" b="1" dirty="0" smtClean="0"/>
              <a:t>.251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31333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BFBCA-AFEE-4AAA-B7AA-502780DB963E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673725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100" dirty="0" smtClean="0"/>
              <a:t>2. </a:t>
            </a:r>
            <a:r>
              <a:rPr lang="en-US" sz="2100" dirty="0" err="1" smtClean="0"/>
              <a:t>Thuộc</a:t>
            </a:r>
            <a:r>
              <a:rPr lang="en-US" sz="2100" dirty="0" smtClean="0"/>
              <a:t> </a:t>
            </a:r>
            <a:r>
              <a:rPr lang="en-US" sz="2100" dirty="0" err="1" smtClean="0"/>
              <a:t>tính</a:t>
            </a:r>
            <a:r>
              <a:rPr lang="en-US" sz="2100" dirty="0" smtClean="0"/>
              <a:t> Mood</a:t>
            </a:r>
          </a:p>
          <a:p>
            <a:pPr marL="623888" lvl="1" indent="-276225" eaLnBrk="1" hangingPunct="1">
              <a:lnSpc>
                <a:spcPct val="80000"/>
              </a:lnSpc>
            </a:pPr>
            <a:r>
              <a:rPr lang="en-US" sz="2000" dirty="0" smtClean="0"/>
              <a:t>(a) Mood = bad </a:t>
            </a:r>
            <a:r>
              <a:rPr lang="en-US" sz="2000" dirty="0" err="1" smtClean="0"/>
              <a:t>có</a:t>
            </a:r>
            <a:r>
              <a:rPr lang="en-US" sz="2000" dirty="0" smtClean="0"/>
              <a:t> 3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sz="2000" dirty="0" smtClean="0"/>
              <a:t> Tasty = yes </a:t>
            </a:r>
            <a:r>
              <a:rPr lang="en-US" sz="2000" dirty="0" err="1" smtClean="0"/>
              <a:t>và</a:t>
            </a:r>
            <a:r>
              <a:rPr lang="en-US" sz="2000" dirty="0" smtClean="0"/>
              <a:t> 3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sz="1800" dirty="0"/>
              <a:t> </a:t>
            </a:r>
            <a:r>
              <a:rPr lang="en-US" sz="2000" dirty="0" smtClean="0"/>
              <a:t>Tasty = no.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pha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sz="2000" dirty="0" smtClean="0"/>
              <a:t> entropy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nhánh</a:t>
            </a:r>
            <a:r>
              <a:rPr lang="en-US" sz="2000" dirty="0" smtClean="0"/>
              <a:t> Mood = bad </a:t>
            </a:r>
            <a:r>
              <a:rPr lang="en-US" sz="2000" dirty="0" err="1" smtClean="0"/>
              <a:t>là</a:t>
            </a:r>
            <a:r>
              <a:rPr lang="en-US" sz="2000" dirty="0" smtClean="0"/>
              <a:t>:</a:t>
            </a:r>
          </a:p>
          <a:p>
            <a:pPr marL="623888" lvl="1" indent="-2762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         </a:t>
            </a:r>
            <a:r>
              <a:rPr lang="en-US" sz="2000" i="1" dirty="0" smtClean="0"/>
              <a:t>i</a:t>
            </a:r>
            <a:r>
              <a:rPr lang="en-US" sz="2000" dirty="0" smtClean="0"/>
              <a:t>(</a:t>
            </a:r>
            <a:r>
              <a:rPr lang="en-US" sz="2000" i="1" dirty="0" smtClean="0"/>
              <a:t>N</a:t>
            </a:r>
            <a:r>
              <a:rPr lang="en-US" sz="2000" i="1" baseline="-25000" dirty="0" smtClean="0"/>
              <a:t>B</a:t>
            </a:r>
            <a:r>
              <a:rPr lang="en-US" sz="2000" dirty="0" smtClean="0"/>
              <a:t>) = -(3/6)log(3/6) – (3/6)log(3/6) = 1.0</a:t>
            </a:r>
          </a:p>
          <a:p>
            <a:pPr marL="623888" lvl="1" indent="-276225" eaLnBrk="1" hangingPunct="1">
              <a:lnSpc>
                <a:spcPct val="80000"/>
              </a:lnSpc>
            </a:pPr>
            <a:r>
              <a:rPr lang="en-US" sz="2000" dirty="0" smtClean="0"/>
              <a:t>(b) Mood = good </a:t>
            </a:r>
            <a:r>
              <a:rPr lang="en-US" sz="2000" dirty="0" err="1" smtClean="0"/>
              <a:t>có</a:t>
            </a:r>
            <a:r>
              <a:rPr lang="en-US" sz="2000" dirty="0" smtClean="0"/>
              <a:t> 5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sz="1800" dirty="0"/>
              <a:t> </a:t>
            </a:r>
            <a:r>
              <a:rPr lang="en-US" sz="2000" dirty="0" smtClean="0"/>
              <a:t>Tasty = yes </a:t>
            </a:r>
            <a:r>
              <a:rPr lang="en-US" sz="2000" dirty="0" err="1" smtClean="0"/>
              <a:t>và</a:t>
            </a:r>
            <a:r>
              <a:rPr lang="en-US" sz="2000" dirty="0" smtClean="0"/>
              <a:t> 1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sz="1800" dirty="0"/>
              <a:t> </a:t>
            </a:r>
            <a:r>
              <a:rPr lang="en-US" sz="2000" dirty="0" smtClean="0"/>
              <a:t>Tasty = no.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pha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entropy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sz="2000" dirty="0" smtClean="0"/>
              <a:t>Mood = good </a:t>
            </a:r>
            <a:r>
              <a:rPr lang="en-US" sz="2000" dirty="0" err="1" smtClean="0"/>
              <a:t>là</a:t>
            </a:r>
            <a:endParaRPr lang="en-US" sz="2000" dirty="0" smtClean="0"/>
          </a:p>
          <a:p>
            <a:pPr marL="623888" lvl="1" indent="-2762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       </a:t>
            </a:r>
            <a:r>
              <a:rPr lang="en-US" sz="2000" i="1" dirty="0" smtClean="0"/>
              <a:t>i</a:t>
            </a:r>
            <a:r>
              <a:rPr lang="en-US" sz="2000" dirty="0" smtClean="0"/>
              <a:t>(</a:t>
            </a:r>
            <a:r>
              <a:rPr lang="en-US" sz="2000" i="1" dirty="0" smtClean="0"/>
              <a:t>N</a:t>
            </a:r>
            <a:r>
              <a:rPr lang="en-US" sz="2000" i="1" baseline="-25000" dirty="0" smtClean="0"/>
              <a:t>G</a:t>
            </a:r>
            <a:r>
              <a:rPr lang="en-US" sz="2000" dirty="0" smtClean="0"/>
              <a:t>) = -(1/6)log(1/6) – (5/6)log(1/6) = 0.65</a:t>
            </a:r>
          </a:p>
          <a:p>
            <a:pPr marL="623888" lvl="1" indent="-2762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     </a:t>
            </a:r>
            <a:r>
              <a:rPr lang="en-US" sz="2000" dirty="0" err="1" smtClean="0"/>
              <a:t>Sự</a:t>
            </a:r>
            <a:r>
              <a:rPr lang="en-US" sz="2000" dirty="0" smtClean="0"/>
              <a:t> </a:t>
            </a:r>
            <a:r>
              <a:rPr lang="en-US" sz="2000" dirty="0" err="1" smtClean="0"/>
              <a:t>suy</a:t>
            </a:r>
            <a:r>
              <a:rPr lang="en-US" sz="2000" dirty="0" smtClean="0"/>
              <a:t> </a:t>
            </a:r>
            <a:r>
              <a:rPr lang="en-US" sz="2000" dirty="0" err="1" smtClean="0"/>
              <a:t>giảm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pha</a:t>
            </a:r>
            <a:r>
              <a:rPr lang="en-US" sz="2000" dirty="0" smtClean="0"/>
              <a:t> </a:t>
            </a:r>
            <a:r>
              <a:rPr lang="en-US" sz="2000" dirty="0" err="1" smtClean="0"/>
              <a:t>tạp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Mood </a:t>
            </a:r>
            <a:r>
              <a:rPr lang="en-US" sz="2000" dirty="0" err="1" smtClean="0"/>
              <a:t>là</a:t>
            </a:r>
            <a:r>
              <a:rPr lang="en-US" sz="2000" dirty="0" smtClean="0"/>
              <a:t>:</a:t>
            </a:r>
          </a:p>
          <a:p>
            <a:pPr marL="623888" lvl="1" indent="-2762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       </a:t>
            </a:r>
            <a:r>
              <a:rPr lang="en-US" sz="2000" i="1" dirty="0" smtClean="0"/>
              <a:t>Gain</a:t>
            </a:r>
            <a:r>
              <a:rPr lang="en-US" sz="2000" dirty="0" smtClean="0"/>
              <a:t>(Mood) = 0.918 – (6/12)*0.65 – (6/12)*1.0 = </a:t>
            </a:r>
            <a:r>
              <a:rPr lang="en-US" sz="2000" b="1" dirty="0" smtClean="0"/>
              <a:t>0.093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100" dirty="0" smtClean="0"/>
              <a:t>3. </a:t>
            </a:r>
            <a:r>
              <a:rPr lang="en-US" sz="2100" dirty="0" err="1"/>
              <a:t>Thuộc</a:t>
            </a:r>
            <a:r>
              <a:rPr lang="en-US" sz="2100" dirty="0"/>
              <a:t> </a:t>
            </a:r>
            <a:r>
              <a:rPr lang="en-US" sz="2100" dirty="0" err="1"/>
              <a:t>tính</a:t>
            </a:r>
            <a:r>
              <a:rPr lang="en-US" sz="2100" dirty="0"/>
              <a:t> Cuisine</a:t>
            </a:r>
            <a:endParaRPr lang="en-US" sz="2100" dirty="0" smtClean="0"/>
          </a:p>
          <a:p>
            <a:pPr marL="566738" lvl="1" indent="-219075" eaLnBrk="1" hangingPunct="1">
              <a:lnSpc>
                <a:spcPct val="80000"/>
              </a:lnSpc>
            </a:pPr>
            <a:r>
              <a:rPr lang="en-US" sz="2000" dirty="0" smtClean="0"/>
              <a:t>(a) Cuisine = Indian </a:t>
            </a:r>
            <a:r>
              <a:rPr lang="en-US" sz="2000" dirty="0" err="1" smtClean="0"/>
              <a:t>có</a:t>
            </a:r>
            <a:r>
              <a:rPr lang="en-US" sz="2000" dirty="0" smtClean="0"/>
              <a:t> 5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sz="1600" dirty="0"/>
              <a:t> </a:t>
            </a:r>
            <a:r>
              <a:rPr lang="en-US" sz="2000" dirty="0" smtClean="0"/>
              <a:t>Tasty = yes </a:t>
            </a:r>
            <a:r>
              <a:rPr lang="en-US" sz="2000" dirty="0" err="1" smtClean="0"/>
              <a:t>và</a:t>
            </a:r>
            <a:r>
              <a:rPr lang="en-US" sz="2000" dirty="0" smtClean="0"/>
              <a:t> 1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sz="1600" dirty="0"/>
              <a:t> </a:t>
            </a:r>
            <a:r>
              <a:rPr lang="en-US" sz="2000" dirty="0" smtClean="0"/>
              <a:t>Tasty = no.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pha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sz="2000" dirty="0" smtClean="0"/>
              <a:t> entropy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sz="2000" dirty="0" smtClean="0"/>
              <a:t> Cuisine = Indian </a:t>
            </a:r>
            <a:r>
              <a:rPr lang="en-US" sz="2000" dirty="0" err="1" smtClean="0"/>
              <a:t>là</a:t>
            </a:r>
            <a:r>
              <a:rPr lang="en-US" sz="2000" dirty="0" smtClean="0"/>
              <a:t>:</a:t>
            </a:r>
          </a:p>
          <a:p>
            <a:pPr marL="566738" lvl="1" indent="-21907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         </a:t>
            </a:r>
            <a:r>
              <a:rPr lang="en-US" sz="2000" i="1" dirty="0" smtClean="0"/>
              <a:t>i</a:t>
            </a:r>
            <a:r>
              <a:rPr lang="en-US" sz="2000" dirty="0" smtClean="0"/>
              <a:t>(</a:t>
            </a:r>
            <a:r>
              <a:rPr lang="en-US" sz="2000" i="1" dirty="0" smtClean="0"/>
              <a:t>N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) = -(1/6)log(1/6) – (5/6)log(5/6) = 0.65</a:t>
            </a:r>
          </a:p>
          <a:p>
            <a:pPr marL="566738" lvl="1" indent="-219075" eaLnBrk="1" hangingPunct="1">
              <a:lnSpc>
                <a:spcPct val="80000"/>
              </a:lnSpc>
            </a:pPr>
            <a:r>
              <a:rPr lang="en-US" sz="2000" dirty="0" smtClean="0"/>
              <a:t>(a) Cuisine = Continental </a:t>
            </a:r>
            <a:r>
              <a:rPr lang="en-US" sz="2000" dirty="0" err="1" smtClean="0"/>
              <a:t>có</a:t>
            </a:r>
            <a:r>
              <a:rPr lang="en-US" sz="2000" dirty="0" smtClean="0"/>
              <a:t> 3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sz="1600" dirty="0"/>
              <a:t> </a:t>
            </a:r>
            <a:r>
              <a:rPr lang="en-US" sz="2000" dirty="0" smtClean="0"/>
              <a:t> Tasty = yes </a:t>
            </a:r>
            <a:r>
              <a:rPr lang="en-US" sz="2000" dirty="0" err="1" smtClean="0"/>
              <a:t>và</a:t>
            </a:r>
            <a:r>
              <a:rPr lang="en-US" sz="2000" dirty="0" smtClean="0"/>
              <a:t> 3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sz="1600" dirty="0"/>
              <a:t> </a:t>
            </a:r>
            <a:r>
              <a:rPr lang="en-US" sz="2000" dirty="0" smtClean="0"/>
              <a:t>Tasty = no.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pha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entropy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sz="2000" dirty="0" smtClean="0"/>
              <a:t> Cuisine = Continental </a:t>
            </a:r>
            <a:r>
              <a:rPr lang="en-US" dirty="0" err="1" smtClean="0"/>
              <a:t>là</a:t>
            </a:r>
            <a:r>
              <a:rPr lang="en-US" sz="2000" dirty="0" smtClean="0"/>
              <a:t>:</a:t>
            </a:r>
          </a:p>
          <a:p>
            <a:pPr marL="566738" lvl="1" indent="-21907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         </a:t>
            </a:r>
            <a:r>
              <a:rPr lang="en-US" sz="2000" i="1" dirty="0" smtClean="0"/>
              <a:t>i</a:t>
            </a:r>
            <a:r>
              <a:rPr lang="en-US" sz="2000" dirty="0" smtClean="0"/>
              <a:t>(</a:t>
            </a:r>
            <a:r>
              <a:rPr lang="en-US" sz="2000" i="1" dirty="0" smtClean="0"/>
              <a:t>N</a:t>
            </a:r>
            <a:r>
              <a:rPr lang="en-US" sz="2000" i="1" baseline="-25000" dirty="0" smtClean="0"/>
              <a:t>C</a:t>
            </a:r>
            <a:r>
              <a:rPr lang="en-US" sz="2000" dirty="0" smtClean="0"/>
              <a:t>) = -(3/6)log(3/6) – (3/6)log(3/6) = 1.0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pha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smtClean="0"/>
              <a:t>Cuisine </a:t>
            </a:r>
            <a:r>
              <a:rPr lang="en-US" dirty="0" err="1" smtClean="0"/>
              <a:t>là</a:t>
            </a:r>
            <a:r>
              <a:rPr lang="en-US" sz="2000" dirty="0" smtClean="0"/>
              <a:t>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     </a:t>
            </a:r>
            <a:r>
              <a:rPr lang="en-US" sz="2000" i="1" dirty="0" smtClean="0"/>
              <a:t>Gain</a:t>
            </a:r>
            <a:r>
              <a:rPr lang="en-US" sz="2000" dirty="0" smtClean="0"/>
              <a:t>(Cuisine) = 0.918 –(6/12)*0.65 – (6/12)*1.0 = </a:t>
            </a:r>
            <a:r>
              <a:rPr lang="en-US" sz="2000" b="1" dirty="0" smtClean="0"/>
              <a:t>0.093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100" dirty="0" smtClean="0"/>
          </a:p>
          <a:p>
            <a:pPr eaLnBrk="1" hangingPunct="1">
              <a:lnSpc>
                <a:spcPct val="80000"/>
              </a:lnSpc>
            </a:pPr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841828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9EAC8-46D1-46FA-8749-F625AC50B1E6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300" dirty="0" smtClean="0"/>
              <a:t> </a:t>
            </a:r>
            <a:r>
              <a:rPr lang="en-US" sz="2300" dirty="0" err="1" smtClean="0"/>
              <a:t>Thuộc</a:t>
            </a:r>
            <a:r>
              <a:rPr lang="en-US" sz="2300" dirty="0" smtClean="0"/>
              <a:t> </a:t>
            </a:r>
            <a:r>
              <a:rPr lang="en-US" sz="2300" dirty="0" err="1" smtClean="0"/>
              <a:t>tính</a:t>
            </a:r>
            <a:r>
              <a:rPr lang="en-US" sz="2300" dirty="0" smtClean="0"/>
              <a:t> </a:t>
            </a:r>
            <a:r>
              <a:rPr lang="en-US" sz="2300" dirty="0" err="1" smtClean="0"/>
              <a:t>có</a:t>
            </a:r>
            <a:r>
              <a:rPr lang="en-US" sz="2300" dirty="0" smtClean="0"/>
              <a:t> </a:t>
            </a:r>
            <a:r>
              <a:rPr lang="en-US" sz="2300" dirty="0" err="1" smtClean="0"/>
              <a:t>sự</a:t>
            </a:r>
            <a:r>
              <a:rPr lang="en-US" sz="2300" dirty="0" smtClean="0"/>
              <a:t> </a:t>
            </a:r>
            <a:r>
              <a:rPr lang="en-US" sz="2300" dirty="0" err="1" smtClean="0"/>
              <a:t>suy</a:t>
            </a:r>
            <a:r>
              <a:rPr lang="en-US" sz="2300" dirty="0" smtClean="0"/>
              <a:t> </a:t>
            </a:r>
            <a:r>
              <a:rPr lang="en-US" sz="2300" dirty="0" err="1" smtClean="0"/>
              <a:t>giảm</a:t>
            </a:r>
            <a:r>
              <a:rPr lang="en-US" sz="2300" dirty="0" smtClean="0"/>
              <a:t> </a:t>
            </a:r>
            <a:r>
              <a:rPr lang="en-US" sz="2300" dirty="0" err="1" smtClean="0"/>
              <a:t>về</a:t>
            </a:r>
            <a:r>
              <a:rPr lang="en-US" sz="2300" dirty="0" smtClean="0"/>
              <a:t> </a:t>
            </a:r>
            <a:r>
              <a:rPr lang="en-US" sz="2300" dirty="0" err="1" smtClean="0"/>
              <a:t>độ</a:t>
            </a:r>
            <a:r>
              <a:rPr lang="en-US" sz="2300" dirty="0" smtClean="0"/>
              <a:t> </a:t>
            </a:r>
            <a:r>
              <a:rPr lang="en-US" sz="2300" dirty="0" err="1" smtClean="0"/>
              <a:t>pha</a:t>
            </a:r>
            <a:r>
              <a:rPr lang="en-US" sz="2300" dirty="0" smtClean="0"/>
              <a:t> </a:t>
            </a:r>
            <a:r>
              <a:rPr lang="en-US" sz="2300" dirty="0" err="1" smtClean="0"/>
              <a:t>tạp</a:t>
            </a:r>
            <a:r>
              <a:rPr lang="en-US" sz="2300" dirty="0" smtClean="0"/>
              <a:t> </a:t>
            </a:r>
            <a:r>
              <a:rPr lang="en-US" sz="2300" dirty="0" err="1" smtClean="0"/>
              <a:t>lớn</a:t>
            </a:r>
            <a:r>
              <a:rPr lang="en-US" sz="2300" dirty="0" smtClean="0"/>
              <a:t> </a:t>
            </a:r>
            <a:r>
              <a:rPr lang="en-US" sz="2300" dirty="0" err="1" smtClean="0"/>
              <a:t>nhất</a:t>
            </a:r>
            <a:r>
              <a:rPr lang="en-US" sz="2300" dirty="0" smtClean="0"/>
              <a:t> </a:t>
            </a:r>
            <a:r>
              <a:rPr lang="en-US" sz="2300" dirty="0" err="1" smtClean="0"/>
              <a:t>là</a:t>
            </a:r>
            <a:r>
              <a:rPr lang="en-US" sz="2300" dirty="0" smtClean="0"/>
              <a:t> </a:t>
            </a:r>
            <a:r>
              <a:rPr lang="en-US" sz="2300" dirty="0" err="1" smtClean="0"/>
              <a:t>thuộc</a:t>
            </a:r>
            <a:r>
              <a:rPr lang="en-US" sz="2300" dirty="0" smtClean="0"/>
              <a:t> </a:t>
            </a:r>
            <a:r>
              <a:rPr lang="en-US" sz="2300" dirty="0" err="1" smtClean="0"/>
              <a:t>tính</a:t>
            </a:r>
            <a:r>
              <a:rPr lang="en-US" sz="2300" dirty="0" smtClean="0"/>
              <a:t> Cook </a:t>
            </a:r>
            <a:r>
              <a:rPr lang="en-US" sz="2300" dirty="0" err="1" smtClean="0"/>
              <a:t>và</a:t>
            </a:r>
            <a:r>
              <a:rPr lang="en-US" sz="2300" dirty="0" smtClean="0"/>
              <a:t> </a:t>
            </a:r>
            <a:r>
              <a:rPr lang="en-US" sz="2300" b="1" dirty="0" smtClean="0"/>
              <a:t>Cook</a:t>
            </a:r>
            <a:r>
              <a:rPr lang="en-US" sz="2300" dirty="0" smtClean="0"/>
              <a:t> </a:t>
            </a:r>
            <a:r>
              <a:rPr lang="en-US" sz="2300" dirty="0" err="1" smtClean="0"/>
              <a:t>được</a:t>
            </a:r>
            <a:r>
              <a:rPr lang="en-US" sz="2300" dirty="0" smtClean="0"/>
              <a:t> </a:t>
            </a:r>
            <a:r>
              <a:rPr lang="en-US" sz="2300" dirty="0" err="1" smtClean="0"/>
              <a:t>chọn</a:t>
            </a:r>
            <a:r>
              <a:rPr lang="en-US" sz="2300" dirty="0" smtClean="0"/>
              <a:t> </a:t>
            </a:r>
            <a:r>
              <a:rPr lang="en-US" sz="2300" dirty="0" err="1" smtClean="0"/>
              <a:t>như</a:t>
            </a:r>
            <a:r>
              <a:rPr lang="en-US" sz="2300" dirty="0" smtClean="0"/>
              <a:t> </a:t>
            </a:r>
            <a:r>
              <a:rPr lang="en-US" sz="2300" dirty="0" err="1" smtClean="0"/>
              <a:t>là</a:t>
            </a:r>
            <a:r>
              <a:rPr lang="en-US" sz="2300" dirty="0" smtClean="0"/>
              <a:t> </a:t>
            </a:r>
            <a:r>
              <a:rPr lang="en-US" sz="2300" dirty="0" err="1" smtClean="0"/>
              <a:t>thuộc</a:t>
            </a:r>
            <a:r>
              <a:rPr lang="en-US" sz="2300" dirty="0" smtClean="0"/>
              <a:t> </a:t>
            </a:r>
            <a:r>
              <a:rPr lang="en-US" sz="2300" dirty="0" err="1" smtClean="0"/>
              <a:t>tính</a:t>
            </a:r>
            <a:r>
              <a:rPr lang="en-US" sz="2300" dirty="0" smtClean="0"/>
              <a:t> </a:t>
            </a:r>
            <a:r>
              <a:rPr lang="en-US" sz="2300" dirty="0" err="1" smtClean="0"/>
              <a:t>đầu</a:t>
            </a:r>
            <a:r>
              <a:rPr lang="en-US" sz="2300" dirty="0" smtClean="0"/>
              <a:t> </a:t>
            </a:r>
            <a:r>
              <a:rPr lang="en-US" sz="2300" dirty="0" err="1" smtClean="0"/>
              <a:t>tiên</a:t>
            </a:r>
            <a:r>
              <a:rPr lang="en-US" sz="2300" dirty="0" smtClean="0"/>
              <a:t> </a:t>
            </a:r>
            <a:r>
              <a:rPr lang="en-US" sz="2300" dirty="0" err="1" smtClean="0"/>
              <a:t>trong</a:t>
            </a:r>
            <a:r>
              <a:rPr lang="en-US" sz="2300" dirty="0" smtClean="0"/>
              <a:t> </a:t>
            </a:r>
            <a:r>
              <a:rPr lang="en-US" sz="2300" dirty="0" err="1" smtClean="0"/>
              <a:t>cây</a:t>
            </a:r>
            <a:r>
              <a:rPr lang="en-US" sz="2300" dirty="0" smtClean="0"/>
              <a:t> </a:t>
            </a:r>
            <a:r>
              <a:rPr lang="en-US" sz="2300" dirty="0" err="1" smtClean="0"/>
              <a:t>quyết</a:t>
            </a:r>
            <a:r>
              <a:rPr lang="en-US" sz="2300" dirty="0" smtClean="0"/>
              <a:t> </a:t>
            </a:r>
            <a:r>
              <a:rPr lang="en-US" sz="2300" dirty="0" err="1" smtClean="0"/>
              <a:t>định</a:t>
            </a:r>
            <a:r>
              <a:rPr lang="en-US" sz="2300" dirty="0" smtClean="0"/>
              <a:t>. </a:t>
            </a:r>
            <a:r>
              <a:rPr lang="en-US" sz="2300" dirty="0" err="1" smtClean="0"/>
              <a:t>Quá</a:t>
            </a:r>
            <a:r>
              <a:rPr lang="en-US" sz="2300" dirty="0" smtClean="0"/>
              <a:t> </a:t>
            </a:r>
            <a:r>
              <a:rPr lang="en-US" sz="2300" dirty="0" err="1" smtClean="0"/>
              <a:t>trình</a:t>
            </a:r>
            <a:r>
              <a:rPr lang="en-US" sz="2300" dirty="0" smtClean="0"/>
              <a:t> </a:t>
            </a:r>
            <a:r>
              <a:rPr lang="en-US" sz="2300" dirty="0" err="1" smtClean="0"/>
              <a:t>xây</a:t>
            </a:r>
            <a:r>
              <a:rPr lang="en-US" sz="2300" dirty="0" smtClean="0"/>
              <a:t> </a:t>
            </a:r>
            <a:r>
              <a:rPr lang="en-US" sz="2300" dirty="0" err="1" smtClean="0"/>
              <a:t>dựng</a:t>
            </a:r>
            <a:r>
              <a:rPr lang="en-US" sz="2300" dirty="0" smtClean="0"/>
              <a:t> </a:t>
            </a:r>
            <a:r>
              <a:rPr lang="en-US" sz="2300" dirty="0" err="1" smtClean="0"/>
              <a:t>cây</a:t>
            </a:r>
            <a:r>
              <a:rPr lang="en-US" sz="2300" dirty="0" smtClean="0"/>
              <a:t> </a:t>
            </a:r>
            <a:r>
              <a:rPr lang="en-US" sz="2300" dirty="0" err="1" smtClean="0"/>
              <a:t>quyết</a:t>
            </a:r>
            <a:r>
              <a:rPr lang="en-US" sz="2300" dirty="0" smtClean="0"/>
              <a:t> </a:t>
            </a:r>
            <a:r>
              <a:rPr lang="en-US" sz="2300" dirty="0" err="1" smtClean="0"/>
              <a:t>định</a:t>
            </a:r>
            <a:r>
              <a:rPr lang="en-US" sz="2300" dirty="0" smtClean="0"/>
              <a:t> </a:t>
            </a:r>
            <a:r>
              <a:rPr lang="en-US" sz="2300" dirty="0" err="1" smtClean="0"/>
              <a:t>tiếp</a:t>
            </a:r>
            <a:r>
              <a:rPr lang="en-US" sz="2300" dirty="0" smtClean="0"/>
              <a:t> </a:t>
            </a:r>
            <a:r>
              <a:rPr lang="en-US" sz="2300" dirty="0" err="1" smtClean="0"/>
              <a:t>diễn</a:t>
            </a:r>
            <a:r>
              <a:rPr lang="en-US" sz="2300" dirty="0" smtClean="0"/>
              <a:t> </a:t>
            </a:r>
            <a:r>
              <a:rPr lang="en-US" sz="2300" dirty="0" err="1" smtClean="0"/>
              <a:t>như</a:t>
            </a:r>
            <a:r>
              <a:rPr lang="en-US" sz="2300" dirty="0" smtClean="0"/>
              <a:t> </a:t>
            </a:r>
            <a:r>
              <a:rPr lang="en-US" sz="2300" dirty="0" err="1" smtClean="0"/>
              <a:t>sau</a:t>
            </a:r>
            <a:r>
              <a:rPr lang="en-US" sz="2300" dirty="0" smtClean="0"/>
              <a:t>:</a:t>
            </a:r>
          </a:p>
          <a:p>
            <a:pPr marL="290513" indent="0" eaLnBrk="1" hangingPunct="1">
              <a:lnSpc>
                <a:spcPct val="80000"/>
              </a:lnSpc>
              <a:buNone/>
            </a:pPr>
            <a:r>
              <a:rPr lang="en-US" sz="2200" dirty="0" smtClean="0"/>
              <a:t>1. </a:t>
            </a:r>
            <a:r>
              <a:rPr lang="en-US" sz="2200" dirty="0" err="1" smtClean="0"/>
              <a:t>Nhánh</a:t>
            </a:r>
            <a:r>
              <a:rPr lang="en-US" sz="2200" dirty="0" smtClean="0"/>
              <a:t> Cook = </a:t>
            </a:r>
            <a:r>
              <a:rPr lang="en-US" sz="2200" dirty="0" err="1" smtClean="0"/>
              <a:t>Sita</a:t>
            </a:r>
            <a:endParaRPr lang="en-US" sz="2200" dirty="0" smtClean="0"/>
          </a:p>
          <a:p>
            <a:pPr marL="566738" lvl="1" indent="-276225" eaLnBrk="1" hangingPunct="1">
              <a:lnSpc>
                <a:spcPct val="80000"/>
              </a:lnSpc>
            </a:pPr>
            <a:r>
              <a:rPr lang="en-US" sz="2100" dirty="0" smtClean="0"/>
              <a:t>Cook = </a:t>
            </a:r>
            <a:r>
              <a:rPr lang="en-US" sz="2100" dirty="0" err="1" smtClean="0"/>
              <a:t>Sita</a:t>
            </a:r>
            <a:r>
              <a:rPr lang="en-US" sz="2100" dirty="0" smtClean="0"/>
              <a:t> has 4 examples with Tasty = yes and 0 example for Tasty = no, giving an entropy = 0. This branch has reached the leaf node.</a:t>
            </a:r>
          </a:p>
          <a:p>
            <a:pPr marL="290513" indent="0" eaLnBrk="1" hangingPunct="1">
              <a:lnSpc>
                <a:spcPct val="80000"/>
              </a:lnSpc>
              <a:buNone/>
            </a:pPr>
            <a:r>
              <a:rPr lang="en-US" sz="2200" dirty="0" smtClean="0"/>
              <a:t>2. </a:t>
            </a:r>
            <a:r>
              <a:rPr lang="en-US" sz="2200" dirty="0" err="1" smtClean="0"/>
              <a:t>Nhánh</a:t>
            </a:r>
            <a:r>
              <a:rPr lang="en-US" sz="2200" dirty="0" smtClean="0"/>
              <a:t> Cook = </a:t>
            </a:r>
            <a:r>
              <a:rPr lang="en-US" sz="2200" dirty="0" err="1" smtClean="0"/>
              <a:t>Asha</a:t>
            </a:r>
            <a:endParaRPr lang="en-US" sz="2200" dirty="0" smtClean="0"/>
          </a:p>
          <a:p>
            <a:pPr marL="566738" lvl="1" indent="-2762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 smtClean="0"/>
              <a:t>    </a:t>
            </a:r>
            <a:r>
              <a:rPr lang="en-US" sz="2100" dirty="0" smtClean="0"/>
              <a:t>Cook = </a:t>
            </a:r>
            <a:r>
              <a:rPr lang="en-US" sz="2100" dirty="0" err="1" smtClean="0"/>
              <a:t>Asha</a:t>
            </a:r>
            <a:r>
              <a:rPr lang="en-US" sz="2100" dirty="0" smtClean="0"/>
              <a:t> has 2 examples with Tasty = yes and 2 examples with Tasty = no. The entropy for Cook = </a:t>
            </a:r>
            <a:r>
              <a:rPr lang="en-US" sz="2100" dirty="0" err="1" smtClean="0"/>
              <a:t>Asha</a:t>
            </a:r>
            <a:r>
              <a:rPr lang="en-US" sz="2100" dirty="0" smtClean="0"/>
              <a:t> is:</a:t>
            </a:r>
          </a:p>
          <a:p>
            <a:pPr marL="566738" lvl="1" indent="-2762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 smtClean="0"/>
              <a:t>         </a:t>
            </a:r>
            <a:r>
              <a:rPr lang="en-US" sz="2100" i="1" dirty="0" smtClean="0"/>
              <a:t>i</a:t>
            </a:r>
            <a:r>
              <a:rPr lang="en-US" sz="2100" dirty="0" smtClean="0"/>
              <a:t>(</a:t>
            </a:r>
            <a:r>
              <a:rPr lang="en-US" sz="2100" i="1" dirty="0" smtClean="0"/>
              <a:t>N</a:t>
            </a:r>
            <a:r>
              <a:rPr lang="en-US" sz="2100" dirty="0" smtClean="0"/>
              <a:t>) = -(2/4)log(2/4) – (2/4)log(2/4) = 1.0</a:t>
            </a:r>
          </a:p>
          <a:p>
            <a:pPr marL="1146175" lvl="3" indent="-3476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(a)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Mood</a:t>
            </a:r>
          </a:p>
          <a:p>
            <a:pPr marL="1146175" lvl="3" indent="-3476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     Mood = bad has 0 examples with Tasty = yes and 2 examples with Tasty = no, giving an entropy of 0. Mood = good has 2 examples with Tasty = yes and 0 examples with Tasty = no, giving an entropy of 0. </a:t>
            </a:r>
          </a:p>
          <a:p>
            <a:pPr marL="1146175" lvl="3" indent="-3476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     gain(Mood) will be 1.0  – 0 – 0 = </a:t>
            </a:r>
            <a:r>
              <a:rPr lang="en-US" sz="2000" b="1" dirty="0" smtClean="0"/>
              <a:t>1</a:t>
            </a:r>
            <a:r>
              <a:rPr lang="en-US" sz="2000" dirty="0" smtClean="0"/>
              <a:t>.</a:t>
            </a:r>
          </a:p>
          <a:p>
            <a:pPr marL="1404938" lvl="3" indent="-3810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661205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49EB0E-415F-43BB-B92E-A1E3EB217B0C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105400"/>
          </a:xfrm>
        </p:spPr>
        <p:txBody>
          <a:bodyPr/>
          <a:lstStyle/>
          <a:p>
            <a:pPr marL="1404938" lvl="3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     </a:t>
            </a:r>
            <a:r>
              <a:rPr lang="en-US" sz="2000" dirty="0"/>
              <a:t>(b)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Cuisine</a:t>
            </a:r>
            <a:endParaRPr lang="en-US" sz="2000" dirty="0"/>
          </a:p>
          <a:p>
            <a:pPr marL="1404938" lvl="3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    Cuisine = Indian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/>
              <a:t>1 </a:t>
            </a:r>
            <a:r>
              <a:rPr lang="en-US" sz="2000" dirty="0" err="1" smtClean="0"/>
              <a:t>mẫu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/>
              <a:t>Tasty = yes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/>
              <a:t>1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smtClean="0"/>
              <a:t>Tasty </a:t>
            </a:r>
            <a:r>
              <a:rPr lang="en-US" sz="2000" dirty="0"/>
              <a:t>= no. </a:t>
            </a:r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pha</a:t>
            </a:r>
            <a:r>
              <a:rPr lang="en-US" sz="2000" dirty="0" smtClean="0"/>
              <a:t> </a:t>
            </a:r>
            <a:r>
              <a:rPr lang="en-US" sz="2000" dirty="0" err="1" smtClean="0"/>
              <a:t>tạp</a:t>
            </a:r>
            <a:r>
              <a:rPr lang="en-US" sz="2000" dirty="0" smtClean="0"/>
              <a:t> </a:t>
            </a:r>
            <a:r>
              <a:rPr lang="en-US" sz="2000" dirty="0"/>
              <a:t>entropy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nhánh</a:t>
            </a:r>
            <a:r>
              <a:rPr lang="en-US" sz="2000" dirty="0" smtClean="0"/>
              <a:t> </a:t>
            </a:r>
            <a:r>
              <a:rPr lang="en-US" sz="2000" dirty="0"/>
              <a:t>Cuisine = Indian </a:t>
            </a:r>
            <a:r>
              <a:rPr lang="en-US" sz="2000" dirty="0" err="1" smtClean="0"/>
              <a:t>là</a:t>
            </a:r>
            <a:r>
              <a:rPr lang="en-US" sz="2000" dirty="0" smtClean="0"/>
              <a:t>:</a:t>
            </a:r>
            <a:endParaRPr lang="en-US" sz="2000" dirty="0"/>
          </a:p>
          <a:p>
            <a:pPr marL="1404938" lvl="3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     </a:t>
            </a:r>
            <a:r>
              <a:rPr lang="en-US" sz="2000" i="1" dirty="0"/>
              <a:t>i</a:t>
            </a:r>
            <a:r>
              <a:rPr lang="en-US" sz="2000" dirty="0"/>
              <a:t>(</a:t>
            </a:r>
            <a:r>
              <a:rPr lang="en-US" sz="2000" i="1" dirty="0"/>
              <a:t>N</a:t>
            </a:r>
            <a:r>
              <a:rPr lang="en-US" sz="2000" dirty="0"/>
              <a:t>) = -(1/2)log(1/2) – (1/2)log(1/2) = 1.    </a:t>
            </a:r>
          </a:p>
          <a:p>
            <a:pPr marL="1404938" lvl="3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     Cuisine = Continental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/>
              <a:t>1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smtClean="0"/>
              <a:t>Tasty </a:t>
            </a:r>
            <a:r>
              <a:rPr lang="en-US" sz="2000" dirty="0"/>
              <a:t>= yes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/>
              <a:t>1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smtClean="0"/>
              <a:t>Tasty </a:t>
            </a:r>
            <a:r>
              <a:rPr lang="en-US" sz="2000" dirty="0"/>
              <a:t>= no.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pha</a:t>
            </a:r>
            <a:r>
              <a:rPr lang="en-US" sz="2000" dirty="0"/>
              <a:t> </a:t>
            </a:r>
            <a:r>
              <a:rPr lang="en-US" sz="2000" dirty="0" err="1"/>
              <a:t>tạp</a:t>
            </a:r>
            <a:r>
              <a:rPr lang="en-US" sz="2000" dirty="0"/>
              <a:t> </a:t>
            </a:r>
            <a:r>
              <a:rPr lang="en-US" sz="2000" dirty="0" smtClean="0"/>
              <a:t>entropy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nhánh</a:t>
            </a:r>
            <a:r>
              <a:rPr lang="en-US" sz="2000" dirty="0" smtClean="0"/>
              <a:t> </a:t>
            </a:r>
            <a:r>
              <a:rPr lang="en-US" sz="2000" dirty="0"/>
              <a:t>Cuisine = Continental  </a:t>
            </a:r>
            <a:r>
              <a:rPr lang="en-US" sz="2000" dirty="0" err="1" smtClean="0"/>
              <a:t>là</a:t>
            </a:r>
            <a:r>
              <a:rPr lang="en-US" sz="2000" dirty="0" smtClean="0"/>
              <a:t>:</a:t>
            </a:r>
            <a:endParaRPr lang="en-US" sz="2000" dirty="0"/>
          </a:p>
          <a:p>
            <a:pPr marL="1404938" lvl="3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     </a:t>
            </a:r>
            <a:r>
              <a:rPr lang="en-US" sz="2000" i="1" dirty="0"/>
              <a:t>i</a:t>
            </a:r>
            <a:r>
              <a:rPr lang="en-US" sz="2000" dirty="0"/>
              <a:t>(</a:t>
            </a:r>
            <a:r>
              <a:rPr lang="en-US" sz="2000" i="1" dirty="0"/>
              <a:t>N</a:t>
            </a:r>
            <a:r>
              <a:rPr lang="en-US" sz="2000" dirty="0"/>
              <a:t>) = -(1/2)log(1/2) – (1/2)log(1/2) = 1.</a:t>
            </a:r>
          </a:p>
          <a:p>
            <a:pPr marL="671512" lvl="2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     </a:t>
            </a:r>
            <a:r>
              <a:rPr lang="en-US" sz="2000" dirty="0" err="1" smtClean="0"/>
              <a:t>Sự</a:t>
            </a:r>
            <a:r>
              <a:rPr lang="en-US" sz="2000" dirty="0" smtClean="0"/>
              <a:t> </a:t>
            </a:r>
            <a:r>
              <a:rPr lang="en-US" sz="2000" dirty="0" err="1" smtClean="0"/>
              <a:t>suy</a:t>
            </a:r>
            <a:r>
              <a:rPr lang="en-US" sz="2000" dirty="0" smtClean="0"/>
              <a:t> </a:t>
            </a:r>
            <a:r>
              <a:rPr lang="en-US" sz="2000" dirty="0" err="1" smtClean="0"/>
              <a:t>giảm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pha</a:t>
            </a:r>
            <a:r>
              <a:rPr lang="en-US" sz="2000" dirty="0" smtClean="0"/>
              <a:t> </a:t>
            </a:r>
            <a:r>
              <a:rPr lang="en-US" sz="2000" dirty="0" err="1" smtClean="0"/>
              <a:t>tạp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endParaRPr lang="en-US" sz="2000" dirty="0" smtClean="0"/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           </a:t>
            </a:r>
            <a:r>
              <a:rPr lang="en-US" sz="2000" i="1" dirty="0" smtClean="0"/>
              <a:t>Gain</a:t>
            </a:r>
            <a:r>
              <a:rPr lang="en-US" sz="2000" dirty="0" smtClean="0"/>
              <a:t>(</a:t>
            </a:r>
            <a:r>
              <a:rPr lang="en-US" sz="2000" i="1" dirty="0" smtClean="0"/>
              <a:t>Cuisine</a:t>
            </a:r>
            <a:r>
              <a:rPr lang="en-US" sz="2000" dirty="0" smtClean="0"/>
              <a:t>) = 1.0 –(2/4)*1.0 – (2/4)*1 = </a:t>
            </a:r>
            <a:r>
              <a:rPr lang="en-US" sz="2000" b="1" dirty="0" smtClean="0"/>
              <a:t>0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           </a:t>
            </a:r>
            <a:r>
              <a:rPr lang="en-US" sz="2000" dirty="0" err="1" smtClean="0"/>
              <a:t>Vì</a:t>
            </a:r>
            <a:r>
              <a:rPr lang="en-US" sz="2000" dirty="0" smtClean="0"/>
              <a:t> Mood 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sự</a:t>
            </a:r>
            <a:r>
              <a:rPr lang="en-US" sz="2000" dirty="0" smtClean="0"/>
              <a:t> </a:t>
            </a:r>
            <a:r>
              <a:rPr lang="en-US" sz="2000" dirty="0" err="1" smtClean="0"/>
              <a:t>suy</a:t>
            </a:r>
            <a:r>
              <a:rPr lang="en-US" sz="2000" dirty="0" smtClean="0"/>
              <a:t> </a:t>
            </a:r>
            <a:r>
              <a:rPr lang="en-US" sz="2000" dirty="0" err="1" smtClean="0"/>
              <a:t>giảm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pha</a:t>
            </a:r>
            <a:r>
              <a:rPr lang="en-US" sz="2000" dirty="0" smtClean="0"/>
              <a:t> </a:t>
            </a:r>
            <a:r>
              <a:rPr lang="en-US" sz="2000" dirty="0" err="1" smtClean="0"/>
              <a:t>tạp</a:t>
            </a:r>
            <a:r>
              <a:rPr lang="en-US" sz="2000" dirty="0" smtClean="0"/>
              <a:t> </a:t>
            </a:r>
            <a:r>
              <a:rPr lang="en-US" sz="2000" dirty="0" err="1" smtClean="0"/>
              <a:t>cao</a:t>
            </a:r>
            <a:r>
              <a:rPr lang="en-US" sz="2000" dirty="0" smtClean="0"/>
              <a:t> </a:t>
            </a:r>
            <a:r>
              <a:rPr lang="en-US" sz="2000" dirty="0" err="1" smtClean="0"/>
              <a:t>hơn</a:t>
            </a:r>
            <a:r>
              <a:rPr lang="en-US" sz="2000" dirty="0" smtClean="0"/>
              <a:t> Cuisine </a:t>
            </a:r>
            <a:r>
              <a:rPr lang="en-US" sz="2000" dirty="0" err="1" smtClean="0"/>
              <a:t>nên</a:t>
            </a:r>
            <a:r>
              <a:rPr lang="en-US" sz="2000" dirty="0" smtClean="0"/>
              <a:t> Mood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chọn</a:t>
            </a:r>
            <a:r>
              <a:rPr lang="en-US" sz="2000" dirty="0" smtClean="0"/>
              <a:t> </a:t>
            </a: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tiếp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nhánh</a:t>
            </a:r>
            <a:r>
              <a:rPr lang="en-US" sz="2000" dirty="0" smtClean="0"/>
              <a:t> Cook = </a:t>
            </a:r>
            <a:r>
              <a:rPr lang="en-US" sz="2000" dirty="0" err="1" smtClean="0"/>
              <a:t>Asha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3.</a:t>
            </a:r>
            <a:r>
              <a:rPr lang="en-US" sz="2400" dirty="0" smtClean="0"/>
              <a:t> </a:t>
            </a:r>
            <a:r>
              <a:rPr lang="en-US" sz="2200" dirty="0" smtClean="0"/>
              <a:t>Cook = </a:t>
            </a:r>
            <a:r>
              <a:rPr lang="en-US" sz="2200" dirty="0" err="1" smtClean="0"/>
              <a:t>Usha</a:t>
            </a:r>
            <a:endParaRPr lang="en-US" sz="2200" dirty="0" smtClean="0"/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100" dirty="0" err="1" smtClean="0"/>
              <a:t>Với</a:t>
            </a:r>
            <a:r>
              <a:rPr lang="en-US" sz="2100" dirty="0" smtClean="0"/>
              <a:t> </a:t>
            </a:r>
            <a:r>
              <a:rPr lang="en-US" sz="2100" dirty="0" err="1" smtClean="0"/>
              <a:t>nhánh</a:t>
            </a:r>
            <a:r>
              <a:rPr lang="en-US" sz="2100" dirty="0" smtClean="0"/>
              <a:t> </a:t>
            </a:r>
            <a:r>
              <a:rPr lang="en-US" sz="2100" dirty="0" err="1" smtClean="0"/>
              <a:t>này</a:t>
            </a:r>
            <a:r>
              <a:rPr lang="en-US" sz="2100" dirty="0" smtClean="0"/>
              <a:t>, </a:t>
            </a:r>
            <a:r>
              <a:rPr lang="en-US" sz="2100" dirty="0" err="1" smtClean="0"/>
              <a:t>chúng</a:t>
            </a:r>
            <a:r>
              <a:rPr lang="en-US" sz="2100" dirty="0" smtClean="0"/>
              <a:t> ta </a:t>
            </a:r>
            <a:r>
              <a:rPr lang="en-US" sz="2100" dirty="0" err="1" smtClean="0"/>
              <a:t>cũng</a:t>
            </a:r>
            <a:r>
              <a:rPr lang="en-US" sz="2100" dirty="0" smtClean="0"/>
              <a:t> </a:t>
            </a:r>
            <a:r>
              <a:rPr lang="en-US" sz="2100" dirty="0" err="1" smtClean="0"/>
              <a:t>sẽ</a:t>
            </a:r>
            <a:r>
              <a:rPr lang="en-US" sz="2100" dirty="0" smtClean="0"/>
              <a:t> </a:t>
            </a:r>
            <a:r>
              <a:rPr lang="en-US" sz="2100" dirty="0" err="1" smtClean="0"/>
              <a:t>xây</a:t>
            </a:r>
            <a:r>
              <a:rPr lang="en-US" sz="2100" dirty="0" smtClean="0"/>
              <a:t> </a:t>
            </a:r>
            <a:r>
              <a:rPr lang="en-US" sz="2100" dirty="0" err="1" smtClean="0"/>
              <a:t>dựng</a:t>
            </a:r>
            <a:r>
              <a:rPr lang="en-US" sz="2100" dirty="0" smtClean="0"/>
              <a:t> </a:t>
            </a:r>
            <a:r>
              <a:rPr lang="en-US" sz="2100" dirty="0" err="1" smtClean="0"/>
              <a:t>cây</a:t>
            </a:r>
            <a:r>
              <a:rPr lang="en-US" sz="2100" dirty="0" smtClean="0"/>
              <a:t> </a:t>
            </a:r>
            <a:r>
              <a:rPr lang="en-US" sz="2100" dirty="0" err="1" smtClean="0"/>
              <a:t>với</a:t>
            </a:r>
            <a:r>
              <a:rPr lang="en-US" sz="2100" dirty="0" smtClean="0"/>
              <a:t> </a:t>
            </a:r>
            <a:r>
              <a:rPr lang="en-US" sz="2100" dirty="0" err="1" smtClean="0"/>
              <a:t>cùng</a:t>
            </a:r>
            <a:r>
              <a:rPr lang="en-US" sz="2100" dirty="0" smtClean="0"/>
              <a:t> </a:t>
            </a: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quá</a:t>
            </a:r>
            <a:r>
              <a:rPr lang="en-US" sz="2100" dirty="0" smtClean="0"/>
              <a:t> </a:t>
            </a:r>
            <a:r>
              <a:rPr lang="en-US" sz="2100" dirty="0" err="1" smtClean="0"/>
              <a:t>trình</a:t>
            </a:r>
            <a:r>
              <a:rPr lang="en-US" sz="2100" dirty="0" smtClean="0"/>
              <a:t> </a:t>
            </a:r>
            <a:r>
              <a:rPr lang="en-US" sz="2100" dirty="0" err="1" smtClean="0"/>
              <a:t>và</a:t>
            </a:r>
            <a:r>
              <a:rPr lang="en-US" sz="2100" dirty="0" smtClean="0"/>
              <a:t> </a:t>
            </a:r>
            <a:r>
              <a:rPr lang="en-US" sz="2100" dirty="0" err="1" smtClean="0"/>
              <a:t>thuộc</a:t>
            </a:r>
            <a:r>
              <a:rPr lang="en-US" sz="2100" dirty="0" smtClean="0"/>
              <a:t> </a:t>
            </a:r>
            <a:r>
              <a:rPr lang="en-US" sz="2100" dirty="0" err="1" smtClean="0"/>
              <a:t>tính</a:t>
            </a:r>
            <a:r>
              <a:rPr lang="en-US" sz="2100" dirty="0" smtClean="0"/>
              <a:t> </a:t>
            </a:r>
            <a:r>
              <a:rPr lang="en-US" sz="2100" dirty="0" err="1" smtClean="0"/>
              <a:t>có</a:t>
            </a:r>
            <a:r>
              <a:rPr lang="en-US" sz="2100" dirty="0" smtClean="0"/>
              <a:t> </a:t>
            </a:r>
            <a:r>
              <a:rPr lang="en-US" sz="2100" dirty="0" err="1" smtClean="0"/>
              <a:t>sự</a:t>
            </a:r>
            <a:r>
              <a:rPr lang="en-US" sz="2100" dirty="0" smtClean="0"/>
              <a:t> </a:t>
            </a:r>
            <a:r>
              <a:rPr lang="en-US" sz="2000" dirty="0" err="1"/>
              <a:t>suy</a:t>
            </a:r>
            <a:r>
              <a:rPr lang="en-US" sz="2000" dirty="0"/>
              <a:t> </a:t>
            </a:r>
            <a:r>
              <a:rPr lang="en-US" sz="2000" dirty="0" err="1"/>
              <a:t>giảm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pha</a:t>
            </a:r>
            <a:r>
              <a:rPr lang="en-US" sz="2000" dirty="0"/>
              <a:t> </a:t>
            </a:r>
            <a:r>
              <a:rPr lang="en-US" sz="2000" dirty="0" err="1" smtClean="0"/>
              <a:t>tạp</a:t>
            </a:r>
            <a:r>
              <a:rPr lang="en-US" sz="2000" dirty="0" smtClean="0"/>
              <a:t> </a:t>
            </a:r>
            <a:r>
              <a:rPr lang="en-US" sz="2000" dirty="0" err="1" smtClean="0"/>
              <a:t>cao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100" dirty="0" smtClean="0"/>
              <a:t> Cuisine </a:t>
            </a:r>
            <a:r>
              <a:rPr lang="en-US" sz="2100" dirty="0" err="1" smtClean="0"/>
              <a:t>và</a:t>
            </a:r>
            <a:r>
              <a:rPr lang="en-US" sz="2100" dirty="0" smtClean="0"/>
              <a:t> Cuisine </a:t>
            </a:r>
            <a:r>
              <a:rPr lang="en-US" sz="2100" dirty="0" err="1" smtClean="0"/>
              <a:t>là</a:t>
            </a:r>
            <a:r>
              <a:rPr lang="en-US" sz="2100" dirty="0" smtClean="0"/>
              <a:t> </a:t>
            </a:r>
            <a:r>
              <a:rPr lang="en-US" sz="2100" dirty="0" err="1" smtClean="0"/>
              <a:t>thuộc</a:t>
            </a:r>
            <a:r>
              <a:rPr lang="en-US" sz="2100" dirty="0" smtClean="0"/>
              <a:t> </a:t>
            </a:r>
            <a:r>
              <a:rPr lang="en-US" sz="2100" dirty="0" err="1" smtClean="0"/>
              <a:t>tính</a:t>
            </a:r>
            <a:r>
              <a:rPr lang="en-US" sz="2100" dirty="0" smtClean="0"/>
              <a:t> </a:t>
            </a:r>
            <a:r>
              <a:rPr lang="en-US" sz="2100" dirty="0" err="1" smtClean="0"/>
              <a:t>được</a:t>
            </a:r>
            <a:r>
              <a:rPr lang="en-US" sz="2100" dirty="0" smtClean="0"/>
              <a:t> </a:t>
            </a:r>
            <a:r>
              <a:rPr lang="en-US" sz="2100" dirty="0" err="1" smtClean="0"/>
              <a:t>chọn</a:t>
            </a:r>
            <a:r>
              <a:rPr lang="en-US" sz="2100" dirty="0" smtClean="0"/>
              <a:t> </a:t>
            </a:r>
            <a:r>
              <a:rPr lang="en-US" sz="2100" dirty="0" err="1" smtClean="0"/>
              <a:t>tiếp</a:t>
            </a:r>
            <a:r>
              <a:rPr lang="en-US" sz="2100" dirty="0" smtClean="0"/>
              <a:t> </a:t>
            </a:r>
            <a:r>
              <a:rPr lang="en-US" sz="2100" dirty="0" err="1" smtClean="0"/>
              <a:t>theo</a:t>
            </a:r>
            <a:r>
              <a:rPr lang="en-US" sz="2100" dirty="0" smtClean="0"/>
              <a:t> </a:t>
            </a:r>
            <a:r>
              <a:rPr lang="en-US" sz="2100" dirty="0" err="1" smtClean="0"/>
              <a:t>của</a:t>
            </a:r>
            <a:r>
              <a:rPr lang="en-US" sz="2100" dirty="0" smtClean="0"/>
              <a:t> </a:t>
            </a:r>
            <a:r>
              <a:rPr lang="en-US" sz="2100" dirty="0" err="1" smtClean="0"/>
              <a:t>nhánh</a:t>
            </a:r>
            <a:r>
              <a:rPr lang="en-US" sz="2100" dirty="0" smtClean="0"/>
              <a:t> Cook = </a:t>
            </a:r>
            <a:r>
              <a:rPr lang="en-US" sz="2100" dirty="0" err="1" smtClean="0"/>
              <a:t>Usha</a:t>
            </a:r>
            <a:r>
              <a:rPr lang="en-US" sz="2100" dirty="0" smtClean="0"/>
              <a:t>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10220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sz="3200" dirty="0" err="1" smtClean="0">
                <a:solidFill>
                  <a:srgbClr val="FF0000"/>
                </a:solidFill>
              </a:rPr>
              <a:t>Cây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quyết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định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của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thí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dụ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39624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Cây</a:t>
            </a:r>
            <a:r>
              <a:rPr lang="en-US" sz="2000" dirty="0" smtClean="0"/>
              <a:t> </a:t>
            </a:r>
            <a:r>
              <a:rPr lang="en-US" sz="2000" dirty="0" err="1" smtClean="0"/>
              <a:t>quyết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cuối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thí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4.3.4. </a:t>
            </a:r>
          </a:p>
          <a:p>
            <a:pPr marL="0" indent="0">
              <a:buNone/>
            </a:pP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thấy</a:t>
            </a:r>
            <a:r>
              <a:rPr lang="en-US" sz="2000" dirty="0" smtClean="0"/>
              <a:t> </a:t>
            </a:r>
            <a:r>
              <a:rPr lang="en-US" sz="2000" dirty="0" err="1" smtClean="0"/>
              <a:t>nếu</a:t>
            </a:r>
            <a:r>
              <a:rPr lang="en-US" sz="2000" dirty="0" smtClean="0"/>
              <a:t> </a:t>
            </a:r>
            <a:r>
              <a:rPr lang="en-US" sz="2000" dirty="0"/>
              <a:t>Cook = </a:t>
            </a:r>
            <a:r>
              <a:rPr lang="en-US" sz="2000" dirty="0" err="1"/>
              <a:t>Sita</a:t>
            </a:r>
            <a:r>
              <a:rPr lang="en-US" sz="2000" dirty="0"/>
              <a:t>, </a:t>
            </a:r>
            <a:r>
              <a:rPr lang="en-US" sz="2000" dirty="0" err="1" smtClean="0"/>
              <a:t>chúng</a:t>
            </a:r>
            <a:r>
              <a:rPr lang="en-US" sz="2000" dirty="0" smtClean="0"/>
              <a:t> ta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i="1" dirty="0"/>
              <a:t>mood</a:t>
            </a:r>
            <a:r>
              <a:rPr lang="en-US" sz="2000" dirty="0"/>
              <a:t> </a:t>
            </a:r>
            <a:r>
              <a:rPr lang="en-US" sz="2000" dirty="0" err="1" smtClean="0"/>
              <a:t>hoặc</a:t>
            </a:r>
            <a:r>
              <a:rPr lang="en-US" sz="2000" dirty="0" smtClean="0"/>
              <a:t> </a:t>
            </a:r>
            <a:r>
              <a:rPr lang="en-US" sz="2000" i="1" dirty="0"/>
              <a:t>cuisine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đưa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quyết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đúng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r>
              <a:rPr lang="en-US" sz="2000" dirty="0" err="1" smtClean="0"/>
              <a:t>Nếu</a:t>
            </a:r>
            <a:r>
              <a:rPr lang="en-US" sz="2000" dirty="0" smtClean="0"/>
              <a:t> </a:t>
            </a:r>
            <a:r>
              <a:rPr lang="en-US" sz="2000" dirty="0"/>
              <a:t>Cook = </a:t>
            </a:r>
            <a:r>
              <a:rPr lang="en-US" sz="2000" dirty="0" err="1"/>
              <a:t>Asha</a:t>
            </a:r>
            <a:r>
              <a:rPr lang="en-US" sz="2000" dirty="0"/>
              <a:t>,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i="1" dirty="0"/>
              <a:t>cuisine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dư</a:t>
            </a:r>
            <a:r>
              <a:rPr lang="en-US" sz="2000" dirty="0" smtClean="0"/>
              <a:t> </a:t>
            </a:r>
            <a:r>
              <a:rPr lang="en-US" sz="2000" dirty="0" err="1" smtClean="0"/>
              <a:t>thừa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nếu</a:t>
            </a:r>
            <a:r>
              <a:rPr lang="en-US" sz="2000" dirty="0" smtClean="0"/>
              <a:t> Cook </a:t>
            </a:r>
            <a:r>
              <a:rPr lang="en-US" sz="2000" dirty="0"/>
              <a:t>= </a:t>
            </a:r>
            <a:r>
              <a:rPr lang="en-US" sz="2000" dirty="0" err="1"/>
              <a:t>Usha</a:t>
            </a:r>
            <a:r>
              <a:rPr lang="en-US" sz="2000" dirty="0"/>
              <a:t>,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i="1" dirty="0"/>
              <a:t>mood</a:t>
            </a:r>
            <a:r>
              <a:rPr lang="en-US" sz="2000" dirty="0"/>
              <a:t> 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dư</a:t>
            </a:r>
            <a:r>
              <a:rPr lang="en-US" sz="2000" dirty="0" smtClean="0"/>
              <a:t> </a:t>
            </a:r>
            <a:r>
              <a:rPr lang="en-US" sz="2000" dirty="0" err="1" smtClean="0"/>
              <a:t>thừa</a:t>
            </a:r>
            <a:r>
              <a:rPr lang="en-US" sz="2000" dirty="0" smtClean="0"/>
              <a:t>.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nút</a:t>
            </a:r>
            <a:r>
              <a:rPr lang="en-US" sz="2000" dirty="0" smtClean="0"/>
              <a:t> </a:t>
            </a:r>
            <a:r>
              <a:rPr lang="en-US" sz="2000" dirty="0" err="1" smtClean="0"/>
              <a:t>lá</a:t>
            </a:r>
            <a:r>
              <a:rPr lang="en-US" sz="2000" dirty="0" smtClean="0"/>
              <a:t> </a:t>
            </a:r>
            <a:r>
              <a:rPr lang="en-US" sz="2000" dirty="0" err="1" smtClean="0"/>
              <a:t>biểu</a:t>
            </a:r>
            <a:r>
              <a:rPr lang="en-US" sz="2000" dirty="0" smtClean="0"/>
              <a:t> </a:t>
            </a:r>
            <a:r>
              <a:rPr lang="en-US" sz="2000" dirty="0" err="1" smtClean="0"/>
              <a:t>diễn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nhãn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. 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4674E-4C5B-4ADF-8ECD-5368454F37E9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  <p:pic>
        <p:nvPicPr>
          <p:cNvPr id="5" name="Picture 4" descr="DecisionTree_f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914400"/>
            <a:ext cx="4945077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2000" y="4800600"/>
            <a:ext cx="33766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 err="1" smtClean="0"/>
              <a:t>Hình</a:t>
            </a:r>
            <a:r>
              <a:rPr lang="en-US" sz="2000" b="1" dirty="0" smtClean="0"/>
              <a:t> 4.3.4</a:t>
            </a:r>
            <a:r>
              <a:rPr lang="en-US" sz="2000" dirty="0" smtClean="0"/>
              <a:t> </a:t>
            </a:r>
            <a:r>
              <a:rPr lang="en-US" sz="2000" dirty="0" err="1" smtClean="0"/>
              <a:t>Cây</a:t>
            </a:r>
            <a:r>
              <a:rPr lang="en-US" sz="2000" dirty="0" smtClean="0"/>
              <a:t> </a:t>
            </a:r>
            <a:r>
              <a:rPr lang="en-US" sz="2000" dirty="0" err="1" smtClean="0"/>
              <a:t>quyết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5334000"/>
            <a:ext cx="89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Từ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cây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quyết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định</a:t>
            </a:r>
            <a:r>
              <a:rPr lang="en-US" sz="2000" dirty="0" smtClean="0">
                <a:latin typeface="+mn-lt"/>
              </a:rPr>
              <a:t> ở </a:t>
            </a:r>
            <a:r>
              <a:rPr lang="en-US" sz="2000" dirty="0" err="1" smtClean="0">
                <a:latin typeface="+mn-lt"/>
              </a:rPr>
              <a:t>Hình</a:t>
            </a:r>
            <a:r>
              <a:rPr lang="en-US" sz="2000" dirty="0" smtClean="0">
                <a:latin typeface="+mn-lt"/>
              </a:rPr>
              <a:t> 4.3.4, ta </a:t>
            </a:r>
            <a:r>
              <a:rPr lang="en-US" sz="2000" dirty="0" err="1" smtClean="0">
                <a:latin typeface="+mn-lt"/>
              </a:rPr>
              <a:t>có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thể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rút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ra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các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b="1" i="1" dirty="0" err="1" smtClean="0">
                <a:latin typeface="+mn-lt"/>
              </a:rPr>
              <a:t>luật</a:t>
            </a:r>
            <a:r>
              <a:rPr lang="en-US" sz="2000" b="1" i="1" dirty="0" smtClean="0">
                <a:latin typeface="+mn-lt"/>
              </a:rPr>
              <a:t> </a:t>
            </a:r>
            <a:r>
              <a:rPr lang="en-US" sz="2000" b="1" i="1" dirty="0" err="1" smtClean="0">
                <a:latin typeface="+mn-lt"/>
              </a:rPr>
              <a:t>phân</a:t>
            </a:r>
            <a:r>
              <a:rPr lang="en-US" sz="2000" b="1" i="1" dirty="0" smtClean="0">
                <a:latin typeface="+mn-lt"/>
              </a:rPr>
              <a:t> </a:t>
            </a:r>
            <a:r>
              <a:rPr lang="en-US" sz="2000" b="1" i="1" dirty="0" err="1" smtClean="0">
                <a:latin typeface="+mn-lt"/>
              </a:rPr>
              <a:t>lớp</a:t>
            </a:r>
            <a:r>
              <a:rPr lang="en-US" sz="2000" dirty="0" smtClean="0">
                <a:latin typeface="+mn-lt"/>
              </a:rPr>
              <a:t>, </a:t>
            </a:r>
            <a:r>
              <a:rPr lang="en-US" sz="2000" dirty="0" err="1" smtClean="0">
                <a:latin typeface="+mn-lt"/>
              </a:rPr>
              <a:t>thí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dụ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như</a:t>
            </a:r>
            <a:r>
              <a:rPr lang="en-US" sz="2000" dirty="0" smtClean="0">
                <a:latin typeface="+mn-lt"/>
              </a:rPr>
              <a:t>:</a:t>
            </a:r>
          </a:p>
          <a:p>
            <a:r>
              <a:rPr lang="en-US" sz="2000" dirty="0" smtClean="0">
                <a:latin typeface="+mn-lt"/>
              </a:rPr>
              <a:t>If Cook = </a:t>
            </a:r>
            <a:r>
              <a:rPr lang="en-US" sz="2000" dirty="0" err="1" smtClean="0">
                <a:latin typeface="+mn-lt"/>
              </a:rPr>
              <a:t>Asha</a:t>
            </a:r>
            <a:r>
              <a:rPr lang="en-US" sz="2000" dirty="0" smtClean="0">
                <a:latin typeface="+mn-lt"/>
              </a:rPr>
              <a:t> and Mood = bad then Tasty = No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2046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612F05-D1C6-40F3-93D3-3B272EFF8ADF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6324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 smtClean="0"/>
              <a:t>Procedure</a:t>
            </a:r>
            <a:r>
              <a:rPr lang="en-US" sz="1900" dirty="0" smtClean="0"/>
              <a:t> </a:t>
            </a:r>
            <a:r>
              <a:rPr lang="en-US" sz="1900" dirty="0" err="1" smtClean="0"/>
              <a:t>Build_tree</a:t>
            </a:r>
            <a:r>
              <a:rPr lang="en-US" sz="1900" dirty="0" smtClean="0"/>
              <a:t>(</a:t>
            </a:r>
            <a:r>
              <a:rPr lang="en-US" sz="1900" i="1" dirty="0" smtClean="0"/>
              <a:t>Records</a:t>
            </a:r>
            <a:r>
              <a:rPr lang="en-US" sz="1900" dirty="0" smtClean="0"/>
              <a:t>, </a:t>
            </a:r>
            <a:r>
              <a:rPr lang="en-US" sz="1900" i="1" dirty="0" smtClean="0"/>
              <a:t>Attributes</a:t>
            </a:r>
            <a:r>
              <a:rPr lang="en-US" sz="1900" dirty="0" smtClean="0"/>
              <a:t>);</a:t>
            </a:r>
            <a:endParaRPr lang="en-US" sz="19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 smtClean="0"/>
              <a:t>Begin</a:t>
            </a:r>
            <a:endParaRPr lang="en-US" sz="19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 smtClean="0"/>
              <a:t>(1)   Create a node </a:t>
            </a:r>
            <a:r>
              <a:rPr lang="en-US" sz="1900" i="1" dirty="0" smtClean="0"/>
              <a:t>N</a:t>
            </a:r>
            <a:r>
              <a:rPr lang="en-US" sz="19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 smtClean="0"/>
              <a:t>(2)   </a:t>
            </a:r>
            <a:r>
              <a:rPr lang="en-US" sz="1900" b="1" dirty="0" smtClean="0"/>
              <a:t>If</a:t>
            </a:r>
            <a:r>
              <a:rPr lang="en-US" sz="1900" dirty="0" smtClean="0"/>
              <a:t> all </a:t>
            </a:r>
            <a:r>
              <a:rPr lang="en-US" sz="1900" i="1" dirty="0" smtClean="0"/>
              <a:t>Records</a:t>
            </a:r>
            <a:r>
              <a:rPr lang="en-US" sz="1900" dirty="0" smtClean="0"/>
              <a:t> belong to the same class, </a:t>
            </a:r>
            <a:r>
              <a:rPr lang="en-US" sz="1900" i="1" dirty="0" smtClean="0"/>
              <a:t>C</a:t>
            </a:r>
            <a:r>
              <a:rPr lang="en-US" sz="1900" dirty="0" smtClean="0"/>
              <a:t> </a:t>
            </a:r>
            <a:r>
              <a:rPr lang="en-US" sz="1900" b="1" dirty="0" smtClean="0"/>
              <a:t>then</a:t>
            </a:r>
            <a:endParaRPr lang="en-US" sz="19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 smtClean="0"/>
              <a:t>(3)    Return </a:t>
            </a:r>
            <a:r>
              <a:rPr lang="en-US" sz="1900" i="1" dirty="0" smtClean="0"/>
              <a:t>N</a:t>
            </a:r>
            <a:r>
              <a:rPr lang="en-US" sz="1900" dirty="0" smtClean="0"/>
              <a:t> as a leaf node with the class label </a:t>
            </a:r>
            <a:r>
              <a:rPr lang="en-US" sz="1900" i="1" dirty="0" smtClean="0"/>
              <a:t>C</a:t>
            </a:r>
            <a:r>
              <a:rPr lang="en-US" sz="19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 smtClean="0"/>
              <a:t>(4)   </a:t>
            </a:r>
            <a:r>
              <a:rPr lang="en-US" sz="1900" b="1" dirty="0" smtClean="0"/>
              <a:t>If </a:t>
            </a:r>
            <a:r>
              <a:rPr lang="en-US" sz="1900" i="1" dirty="0" smtClean="0"/>
              <a:t>Attributes</a:t>
            </a:r>
            <a:r>
              <a:rPr lang="en-US" sz="1900" dirty="0" smtClean="0"/>
              <a:t> is empty </a:t>
            </a:r>
            <a:r>
              <a:rPr lang="en-US" sz="1900" b="1" dirty="0" smtClean="0"/>
              <a:t>then</a:t>
            </a:r>
            <a:endParaRPr lang="en-US" sz="19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 smtClean="0"/>
              <a:t>(5)       Return </a:t>
            </a:r>
            <a:r>
              <a:rPr lang="en-US" sz="1900" i="1" dirty="0" smtClean="0"/>
              <a:t>N</a:t>
            </a:r>
            <a:r>
              <a:rPr lang="en-US" sz="1900" dirty="0" smtClean="0"/>
              <a:t> as a leaf node with the class label </a:t>
            </a:r>
            <a:r>
              <a:rPr lang="en-US" sz="1900" i="1" dirty="0" smtClean="0"/>
              <a:t>C</a:t>
            </a:r>
            <a:r>
              <a:rPr lang="en-US" sz="1900" dirty="0" smtClean="0"/>
              <a:t>, such that the majority of </a:t>
            </a:r>
            <a:r>
              <a:rPr lang="en-US" sz="1900" i="1" dirty="0" smtClean="0"/>
              <a:t>Records</a:t>
            </a:r>
            <a:r>
              <a:rPr lang="en-US" sz="1900" dirty="0" smtClean="0"/>
              <a:t> belong to it;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 smtClean="0"/>
              <a:t>(6)   select attributes </a:t>
            </a:r>
            <a:r>
              <a:rPr lang="en-US" sz="1900" i="1" dirty="0" smtClean="0"/>
              <a:t>A</a:t>
            </a:r>
            <a:r>
              <a:rPr lang="en-US" sz="1900" i="1" baseline="-25000" dirty="0" smtClean="0"/>
              <a:t>i</a:t>
            </a:r>
            <a:r>
              <a:rPr lang="en-US" sz="1900" dirty="0" smtClean="0"/>
              <a:t> (the splitting attribute) from </a:t>
            </a:r>
            <a:r>
              <a:rPr lang="en-US" sz="1900" i="1" dirty="0" smtClean="0"/>
              <a:t>Attributes</a:t>
            </a:r>
            <a:r>
              <a:rPr lang="en-US" sz="19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 smtClean="0"/>
              <a:t>(7)   label node </a:t>
            </a:r>
            <a:r>
              <a:rPr lang="en-US" sz="1900" i="1" dirty="0" smtClean="0"/>
              <a:t>N</a:t>
            </a:r>
            <a:r>
              <a:rPr lang="en-US" sz="1900" dirty="0" smtClean="0"/>
              <a:t> with </a:t>
            </a:r>
            <a:r>
              <a:rPr lang="en-US" sz="1900" i="1" dirty="0" smtClean="0"/>
              <a:t>A</a:t>
            </a:r>
            <a:r>
              <a:rPr lang="en-US" sz="1900" i="1" baseline="-25000" dirty="0" smtClean="0"/>
              <a:t>i</a:t>
            </a:r>
            <a:r>
              <a:rPr lang="en-US" sz="19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 smtClean="0"/>
              <a:t>(8)   </a:t>
            </a:r>
            <a:r>
              <a:rPr lang="en-US" sz="1900" b="1" dirty="0" smtClean="0"/>
              <a:t>for</a:t>
            </a:r>
            <a:r>
              <a:rPr lang="en-US" sz="1900" dirty="0" smtClean="0"/>
              <a:t> each known value </a:t>
            </a:r>
            <a:r>
              <a:rPr lang="en-US" sz="1900" i="1" dirty="0" err="1" smtClean="0"/>
              <a:t>a</a:t>
            </a:r>
            <a:r>
              <a:rPr lang="en-US" sz="1900" i="1" baseline="-25000" dirty="0" err="1" smtClean="0"/>
              <a:t>j</a:t>
            </a:r>
            <a:r>
              <a:rPr lang="en-US" sz="1900" dirty="0" smtClean="0"/>
              <a:t> of </a:t>
            </a:r>
            <a:r>
              <a:rPr lang="en-US" sz="1900" i="1" dirty="0" smtClean="0"/>
              <a:t>A</a:t>
            </a:r>
            <a:r>
              <a:rPr lang="en-US" sz="1900" i="1" baseline="-25000" dirty="0" smtClean="0"/>
              <a:t>i</a:t>
            </a:r>
            <a:r>
              <a:rPr lang="en-US" sz="1900" dirty="0" smtClean="0"/>
              <a:t> </a:t>
            </a:r>
            <a:r>
              <a:rPr lang="en-US" sz="1900" b="1" dirty="0" smtClean="0"/>
              <a:t>do</a:t>
            </a:r>
            <a:endParaRPr lang="en-US" sz="19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 smtClean="0"/>
              <a:t>       </a:t>
            </a:r>
            <a:r>
              <a:rPr lang="en-US" sz="1900" b="1" dirty="0" smtClean="0"/>
              <a:t>begin</a:t>
            </a:r>
            <a:endParaRPr lang="en-US" sz="19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 smtClean="0"/>
              <a:t>(9)       add a branch for node </a:t>
            </a:r>
            <a:r>
              <a:rPr lang="en-US" sz="1900" i="1" dirty="0" smtClean="0"/>
              <a:t>N</a:t>
            </a:r>
            <a:r>
              <a:rPr lang="en-US" sz="1900" dirty="0" smtClean="0"/>
              <a:t> for the condition </a:t>
            </a:r>
            <a:r>
              <a:rPr lang="en-US" sz="1900" i="1" dirty="0" smtClean="0"/>
              <a:t>A</a:t>
            </a:r>
            <a:r>
              <a:rPr lang="en-US" sz="1900" i="1" baseline="-25000" dirty="0" smtClean="0"/>
              <a:t>i</a:t>
            </a:r>
            <a:r>
              <a:rPr lang="en-US" sz="1900" i="1" dirty="0" smtClean="0"/>
              <a:t> </a:t>
            </a:r>
            <a:r>
              <a:rPr lang="en-US" sz="1900" dirty="0" smtClean="0"/>
              <a:t>= </a:t>
            </a:r>
            <a:r>
              <a:rPr lang="en-US" sz="1900" i="1" dirty="0" err="1" smtClean="0"/>
              <a:t>a</a:t>
            </a:r>
            <a:r>
              <a:rPr lang="en-US" sz="1900" i="1" baseline="-25000" dirty="0" err="1" smtClean="0"/>
              <a:t>j</a:t>
            </a:r>
            <a:r>
              <a:rPr lang="en-US" sz="19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 smtClean="0"/>
              <a:t>(10)     </a:t>
            </a:r>
            <a:r>
              <a:rPr lang="en-US" sz="1900" i="1" dirty="0" err="1" smtClean="0"/>
              <a:t>S</a:t>
            </a:r>
            <a:r>
              <a:rPr lang="en-US" sz="1900" i="1" baseline="-25000" dirty="0" err="1" smtClean="0"/>
              <a:t>j</a:t>
            </a:r>
            <a:r>
              <a:rPr lang="en-US" sz="1900" dirty="0" smtClean="0"/>
              <a:t> = subset of </a:t>
            </a:r>
            <a:r>
              <a:rPr lang="en-US" sz="1900" i="1" dirty="0" smtClean="0"/>
              <a:t>Records</a:t>
            </a:r>
            <a:r>
              <a:rPr lang="en-US" sz="1900" dirty="0" smtClean="0"/>
              <a:t> where </a:t>
            </a:r>
            <a:r>
              <a:rPr lang="en-US" sz="1900" i="1" dirty="0" smtClean="0"/>
              <a:t>A</a:t>
            </a:r>
            <a:r>
              <a:rPr lang="en-US" sz="1900" i="1" baseline="-25000" dirty="0" smtClean="0"/>
              <a:t>i</a:t>
            </a:r>
            <a:r>
              <a:rPr lang="en-US" sz="1900" dirty="0" smtClean="0"/>
              <a:t> = </a:t>
            </a:r>
            <a:r>
              <a:rPr lang="en-US" sz="1900" i="1" dirty="0" err="1" smtClean="0"/>
              <a:t>a</a:t>
            </a:r>
            <a:r>
              <a:rPr lang="en-US" sz="1900" i="1" baseline="-25000" dirty="0" err="1" smtClean="0"/>
              <a:t>j</a:t>
            </a:r>
            <a:r>
              <a:rPr lang="en-US" sz="19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 smtClean="0"/>
              <a:t>(11)     </a:t>
            </a:r>
            <a:r>
              <a:rPr lang="en-US" sz="1900" b="1" dirty="0" smtClean="0"/>
              <a:t>If </a:t>
            </a:r>
            <a:r>
              <a:rPr lang="en-US" sz="1900" i="1" dirty="0" err="1" smtClean="0"/>
              <a:t>S</a:t>
            </a:r>
            <a:r>
              <a:rPr lang="en-US" sz="1900" i="1" baseline="-25000" dirty="0" err="1" smtClean="0"/>
              <a:t>j</a:t>
            </a:r>
            <a:r>
              <a:rPr lang="en-US" sz="1900" i="1" dirty="0" smtClean="0"/>
              <a:t> </a:t>
            </a:r>
            <a:r>
              <a:rPr lang="en-US" sz="1900" dirty="0" smtClean="0"/>
              <a:t>is empty </a:t>
            </a:r>
            <a:r>
              <a:rPr lang="en-US" sz="1900" b="1" dirty="0" smtClean="0"/>
              <a:t>then</a:t>
            </a:r>
            <a:endParaRPr lang="en-US" sz="19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 smtClean="0"/>
              <a:t>(12)         Add a leaf </a:t>
            </a:r>
            <a:r>
              <a:rPr lang="en-US" sz="1900" i="1" dirty="0" smtClean="0"/>
              <a:t>L</a:t>
            </a:r>
            <a:r>
              <a:rPr lang="en-US" sz="1900" dirty="0" smtClean="0"/>
              <a:t> with class label </a:t>
            </a:r>
            <a:r>
              <a:rPr lang="en-US" sz="1900" i="1" dirty="0" smtClean="0"/>
              <a:t>C</a:t>
            </a:r>
            <a:r>
              <a:rPr lang="en-US" sz="1900" dirty="0" smtClean="0"/>
              <a:t>, such that the majority of </a:t>
            </a:r>
            <a:r>
              <a:rPr lang="en-US" sz="1900" i="1" dirty="0" smtClean="0"/>
              <a:t>Records</a:t>
            </a:r>
            <a:r>
              <a:rPr lang="en-US" sz="1900" dirty="0" smtClean="0"/>
              <a:t> belong to it and return </a:t>
            </a:r>
            <a:r>
              <a:rPr lang="en-US" sz="1900" i="1" dirty="0" smtClean="0"/>
              <a:t>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 smtClean="0"/>
              <a:t>           </a:t>
            </a:r>
            <a:r>
              <a:rPr lang="en-US" sz="1900" b="1" dirty="0" smtClean="0"/>
              <a:t>else</a:t>
            </a:r>
            <a:endParaRPr lang="en-US" sz="19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 smtClean="0"/>
              <a:t>(13)          Add the node return by </a:t>
            </a:r>
            <a:r>
              <a:rPr lang="en-US" sz="1900" dirty="0" err="1" smtClean="0"/>
              <a:t>Build_tree</a:t>
            </a:r>
            <a:r>
              <a:rPr lang="en-US" sz="1900" dirty="0" smtClean="0"/>
              <a:t>(</a:t>
            </a:r>
            <a:r>
              <a:rPr lang="en-US" sz="1900" i="1" dirty="0" err="1" smtClean="0"/>
              <a:t>S</a:t>
            </a:r>
            <a:r>
              <a:rPr lang="en-US" sz="1900" i="1" baseline="-25000" dirty="0" err="1" smtClean="0"/>
              <a:t>j</a:t>
            </a:r>
            <a:r>
              <a:rPr lang="en-US" sz="1900" dirty="0" smtClean="0"/>
              <a:t>, </a:t>
            </a:r>
            <a:r>
              <a:rPr lang="en-US" sz="1900" i="1" dirty="0" smtClean="0"/>
              <a:t>Attribute</a:t>
            </a:r>
            <a:r>
              <a:rPr lang="en-US" sz="1900" dirty="0" smtClean="0"/>
              <a:t>s – </a:t>
            </a:r>
            <a:r>
              <a:rPr lang="en-US" sz="1900" i="1" dirty="0" smtClean="0"/>
              <a:t>A</a:t>
            </a:r>
            <a:r>
              <a:rPr lang="en-US" sz="1900" i="1" baseline="-25000" dirty="0" smtClean="0"/>
              <a:t>i</a:t>
            </a:r>
            <a:r>
              <a:rPr lang="en-US" sz="1900" dirty="0" smtClean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 smtClean="0"/>
              <a:t>       </a:t>
            </a:r>
            <a:r>
              <a:rPr lang="en-US" sz="1900" b="1" dirty="0" smtClean="0"/>
              <a:t>end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 smtClean="0"/>
              <a:t>End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175977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381000"/>
          </a:xfrm>
        </p:spPr>
        <p:txBody>
          <a:bodyPr/>
          <a:lstStyle/>
          <a:p>
            <a:r>
              <a:rPr lang="en-US" sz="2800" dirty="0" err="1" smtClean="0"/>
              <a:t>Giải</a:t>
            </a:r>
            <a:r>
              <a:rPr lang="en-US" sz="2800" dirty="0" smtClean="0"/>
              <a:t> </a:t>
            </a:r>
            <a:r>
              <a:rPr lang="en-US" sz="2800" dirty="0" err="1" smtClean="0"/>
              <a:t>thuật</a:t>
            </a:r>
            <a:r>
              <a:rPr lang="en-US" sz="2800" dirty="0" smtClean="0"/>
              <a:t> </a:t>
            </a:r>
            <a:r>
              <a:rPr lang="en-US" sz="2800" dirty="0" err="1" smtClean="0"/>
              <a:t>chọn</a:t>
            </a:r>
            <a:r>
              <a:rPr lang="en-US" sz="2800" dirty="0" smtClean="0"/>
              <a:t> </a:t>
            </a:r>
            <a:r>
              <a:rPr lang="en-US" sz="2800" dirty="0" err="1" smtClean="0"/>
              <a:t>thuộc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tách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914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1</a:t>
            </a:r>
            <a:r>
              <a:rPr lang="en-US" dirty="0" smtClean="0"/>
              <a:t>. </a:t>
            </a:r>
            <a:r>
              <a:rPr lang="en-US" dirty="0" err="1" smtClean="0"/>
              <a:t>Tính</a:t>
            </a:r>
            <a:r>
              <a:rPr lang="en-US" dirty="0" smtClean="0"/>
              <a:t> entropy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huấn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4674E-4C5B-4ADF-8ECD-5368454F37E9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869439"/>
              </p:ext>
            </p:extLst>
          </p:nvPr>
        </p:nvGraphicFramePr>
        <p:xfrm>
          <a:off x="2611438" y="2209800"/>
          <a:ext cx="300513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8" name="Equation" r:id="rId3" imgW="1765080" imgH="355320" progId="Equation.3">
                  <p:embed/>
                </p:oleObj>
              </mc:Choice>
              <mc:Fallback>
                <p:oleObj name="Equation" r:id="rId3" imgW="1765080" imgH="3553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2209800"/>
                        <a:ext cx="3005137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2895600"/>
            <a:ext cx="8153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    </a:t>
            </a:r>
            <a:r>
              <a:rPr lang="en-US" i="1" dirty="0" smtClean="0">
                <a:latin typeface="+mn-lt"/>
              </a:rPr>
              <a:t>P</a:t>
            </a:r>
            <a:r>
              <a:rPr lang="en-US" dirty="0" smtClean="0">
                <a:latin typeface="+mn-lt"/>
              </a:rPr>
              <a:t>(</a:t>
            </a:r>
            <a:r>
              <a:rPr lang="en-US" i="1" dirty="0" err="1" smtClean="0">
                <a:latin typeface="+mn-lt"/>
              </a:rPr>
              <a:t>w</a:t>
            </a:r>
            <a:r>
              <a:rPr lang="en-US" i="1" baseline="-25000" dirty="0" err="1" smtClean="0">
                <a:latin typeface="+mn-lt"/>
              </a:rPr>
              <a:t>j</a:t>
            </a:r>
            <a:r>
              <a:rPr lang="en-US" dirty="0" smtClean="0">
                <a:latin typeface="+mn-lt"/>
              </a:rPr>
              <a:t>) </a:t>
            </a:r>
            <a:r>
              <a:rPr lang="en-US" dirty="0" err="1" smtClean="0">
                <a:latin typeface="+mn-lt"/>
              </a:rPr>
              <a:t>tỉ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lệ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của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số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mẫu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thuộc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về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lớp</a:t>
            </a:r>
            <a:r>
              <a:rPr lang="en-US" dirty="0" smtClean="0">
                <a:latin typeface="+mn-lt"/>
              </a:rPr>
              <a:t> </a:t>
            </a:r>
            <a:r>
              <a:rPr lang="en-US" i="1" dirty="0" err="1" smtClean="0">
                <a:latin typeface="+mn-lt"/>
              </a:rPr>
              <a:t>w</a:t>
            </a:r>
            <a:r>
              <a:rPr lang="en-US" i="1" baseline="-25000" dirty="0" err="1" smtClean="0">
                <a:latin typeface="+mn-lt"/>
              </a:rPr>
              <a:t>j</a:t>
            </a:r>
            <a:r>
              <a:rPr lang="en-US" baseline="-25000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đối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với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toàn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tập</a:t>
            </a:r>
            <a:r>
              <a:rPr lang="en-US" dirty="0" smtClean="0">
                <a:latin typeface="+mn-lt"/>
              </a:rPr>
              <a:t> </a:t>
            </a:r>
            <a:r>
              <a:rPr lang="en-US" i="1" dirty="0" smtClean="0">
                <a:latin typeface="+mn-lt"/>
              </a:rPr>
              <a:t>T</a:t>
            </a:r>
            <a:r>
              <a:rPr lang="en-US" dirty="0" smtClean="0">
                <a:latin typeface="+mn-lt"/>
              </a:rPr>
              <a:t>.</a:t>
            </a:r>
          </a:p>
          <a:p>
            <a:r>
              <a:rPr lang="en-US" b="1" dirty="0" smtClean="0">
                <a:latin typeface="+mn-lt"/>
              </a:rPr>
              <a:t>2</a:t>
            </a:r>
            <a:r>
              <a:rPr lang="en-US" dirty="0" smtClean="0">
                <a:latin typeface="+mn-lt"/>
              </a:rPr>
              <a:t>. </a:t>
            </a:r>
            <a:r>
              <a:rPr lang="en-US" dirty="0" err="1" smtClean="0">
                <a:latin typeface="+mn-lt"/>
              </a:rPr>
              <a:t>Đối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với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mỗi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thuộc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tính</a:t>
            </a:r>
            <a:r>
              <a:rPr lang="en-US" dirty="0" smtClean="0">
                <a:latin typeface="+mn-lt"/>
              </a:rPr>
              <a:t>, </a:t>
            </a:r>
            <a:r>
              <a:rPr lang="en-US" i="1" dirty="0" smtClean="0">
                <a:latin typeface="+mn-lt"/>
              </a:rPr>
              <a:t>a</a:t>
            </a:r>
            <a:r>
              <a:rPr lang="en-US" dirty="0" smtClean="0">
                <a:latin typeface="+mn-lt"/>
              </a:rPr>
              <a:t>, chia </a:t>
            </a:r>
            <a:r>
              <a:rPr lang="en-US" dirty="0" err="1" smtClean="0">
                <a:latin typeface="+mn-lt"/>
              </a:rPr>
              <a:t>tập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mẫu</a:t>
            </a:r>
            <a:r>
              <a:rPr lang="en-US" dirty="0" smtClean="0">
                <a:latin typeface="+mn-lt"/>
              </a:rPr>
              <a:t> </a:t>
            </a:r>
            <a:r>
              <a:rPr lang="en-US" i="1" dirty="0" smtClean="0">
                <a:latin typeface="+mn-lt"/>
              </a:rPr>
              <a:t>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thành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các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tập</a:t>
            </a:r>
            <a:r>
              <a:rPr lang="en-US" dirty="0" smtClean="0">
                <a:latin typeface="+mn-lt"/>
              </a:rPr>
              <a:t> con </a:t>
            </a:r>
            <a:r>
              <a:rPr lang="en-US" i="1" dirty="0" smtClean="0">
                <a:latin typeface="+mn-lt"/>
              </a:rPr>
              <a:t>T</a:t>
            </a:r>
            <a:r>
              <a:rPr lang="en-US" i="1" baseline="-25000" dirty="0" smtClean="0">
                <a:latin typeface="+mn-lt"/>
              </a:rPr>
              <a:t>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với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các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tỉ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lệ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số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mẫu</a:t>
            </a:r>
            <a:r>
              <a:rPr lang="en-US" dirty="0" smtClean="0">
                <a:latin typeface="+mn-lt"/>
              </a:rPr>
              <a:t> </a:t>
            </a:r>
            <a:r>
              <a:rPr lang="en-US" i="1" dirty="0" smtClean="0">
                <a:latin typeface="+mn-lt"/>
              </a:rPr>
              <a:t>P</a:t>
            </a:r>
            <a:r>
              <a:rPr lang="en-US" i="1" baseline="-25000" dirty="0" smtClean="0">
                <a:latin typeface="+mn-lt"/>
              </a:rPr>
              <a:t>i</a:t>
            </a:r>
            <a:r>
              <a:rPr lang="en-US" dirty="0" smtClean="0">
                <a:latin typeface="+mn-lt"/>
              </a:rPr>
              <a:t>, </a:t>
            </a:r>
            <a:r>
              <a:rPr lang="en-US" dirty="0" err="1" smtClean="0">
                <a:latin typeface="+mn-lt"/>
              </a:rPr>
              <a:t>và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thực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hiện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những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tính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toán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sau</a:t>
            </a:r>
            <a:endParaRPr lang="en-US" dirty="0" smtClean="0">
              <a:latin typeface="+mn-lt"/>
            </a:endParaRPr>
          </a:p>
          <a:p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(i) </a:t>
            </a:r>
            <a:r>
              <a:rPr lang="en-US" dirty="0" err="1" smtClean="0">
                <a:latin typeface="+mn-lt"/>
              </a:rPr>
              <a:t>Tính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>
                <a:latin typeface="+mn-lt"/>
                <a:sym typeface="Symbol"/>
              </a:rPr>
              <a:t>độ</a:t>
            </a:r>
            <a:r>
              <a:rPr lang="en-US" dirty="0">
                <a:latin typeface="+mn-lt"/>
                <a:sym typeface="Symbol"/>
              </a:rPr>
              <a:t> </a:t>
            </a:r>
            <a:r>
              <a:rPr lang="en-US" dirty="0" err="1">
                <a:latin typeface="+mn-lt"/>
                <a:sym typeface="Symbol"/>
              </a:rPr>
              <a:t>pha</a:t>
            </a:r>
            <a:r>
              <a:rPr lang="en-US" dirty="0">
                <a:latin typeface="+mn-lt"/>
                <a:sym typeface="Symbol"/>
              </a:rPr>
              <a:t> </a:t>
            </a:r>
            <a:r>
              <a:rPr lang="en-US" dirty="0" err="1">
                <a:latin typeface="+mn-lt"/>
                <a:sym typeface="Symbol"/>
              </a:rPr>
              <a:t>tạp</a:t>
            </a:r>
            <a:r>
              <a:rPr lang="en-US" dirty="0">
                <a:latin typeface="+mn-lt"/>
                <a:sym typeface="Symbol"/>
              </a:rPr>
              <a:t> </a:t>
            </a:r>
            <a:r>
              <a:rPr lang="en-US" dirty="0" smtClean="0">
                <a:latin typeface="+mn-lt"/>
              </a:rPr>
              <a:t>entropy </a:t>
            </a:r>
            <a:r>
              <a:rPr lang="en-US" i="1" dirty="0">
                <a:sym typeface="Symbol"/>
              </a:rPr>
              <a:t>i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T</a:t>
            </a:r>
            <a:r>
              <a:rPr lang="en-US" i="1" baseline="-25000" dirty="0">
                <a:sym typeface="Symbol"/>
              </a:rPr>
              <a:t>i</a:t>
            </a:r>
            <a:r>
              <a:rPr lang="en-US" dirty="0" smtClean="0">
                <a:sym typeface="Symbol"/>
              </a:rPr>
              <a:t>) </a:t>
            </a:r>
            <a:r>
              <a:rPr lang="en-US" dirty="0" err="1" smtClean="0">
                <a:latin typeface="+mn-lt"/>
              </a:rPr>
              <a:t>của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mỗi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tập</a:t>
            </a:r>
            <a:r>
              <a:rPr lang="en-US" dirty="0" smtClean="0">
                <a:latin typeface="+mn-lt"/>
              </a:rPr>
              <a:t> con </a:t>
            </a:r>
            <a:r>
              <a:rPr lang="en-US" i="1" dirty="0" smtClean="0">
                <a:latin typeface="+mn-lt"/>
              </a:rPr>
              <a:t>T</a:t>
            </a:r>
            <a:r>
              <a:rPr lang="en-US" baseline="-25000" dirty="0" smtClean="0">
                <a:latin typeface="+mn-lt"/>
              </a:rPr>
              <a:t>i</a:t>
            </a:r>
            <a:r>
              <a:rPr lang="en-US" dirty="0" smtClean="0">
                <a:latin typeface="+mn-lt"/>
              </a:rPr>
              <a:t>;</a:t>
            </a:r>
          </a:p>
          <a:p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(ii) </a:t>
            </a:r>
            <a:r>
              <a:rPr lang="en-US" dirty="0" err="1" smtClean="0">
                <a:latin typeface="+mn-lt"/>
              </a:rPr>
              <a:t>Tính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>
                <a:latin typeface="+mn-lt"/>
                <a:sym typeface="Symbol"/>
              </a:rPr>
              <a:t>độ</a:t>
            </a:r>
            <a:r>
              <a:rPr lang="en-US" dirty="0">
                <a:latin typeface="+mn-lt"/>
                <a:sym typeface="Symbol"/>
              </a:rPr>
              <a:t> </a:t>
            </a:r>
            <a:r>
              <a:rPr lang="en-US" dirty="0" err="1">
                <a:latin typeface="+mn-lt"/>
                <a:sym typeface="Symbol"/>
              </a:rPr>
              <a:t>pha</a:t>
            </a:r>
            <a:r>
              <a:rPr lang="en-US" dirty="0">
                <a:latin typeface="+mn-lt"/>
                <a:sym typeface="Symbol"/>
              </a:rPr>
              <a:t> </a:t>
            </a:r>
            <a:r>
              <a:rPr lang="en-US" dirty="0" err="1">
                <a:latin typeface="+mn-lt"/>
                <a:sym typeface="Symbol"/>
              </a:rPr>
              <a:t>tạp</a:t>
            </a:r>
            <a:r>
              <a:rPr lang="en-US" dirty="0">
                <a:latin typeface="+mn-lt"/>
                <a:sym typeface="Symbol"/>
              </a:rPr>
              <a:t> </a:t>
            </a:r>
            <a:r>
              <a:rPr lang="en-US" dirty="0" smtClean="0">
                <a:latin typeface="+mn-lt"/>
              </a:rPr>
              <a:t>entropy: </a:t>
            </a:r>
            <a:r>
              <a:rPr lang="en-US" i="1" dirty="0" smtClean="0">
                <a:latin typeface="+mn-lt"/>
              </a:rPr>
              <a:t>i</a:t>
            </a:r>
            <a:r>
              <a:rPr lang="en-US" dirty="0" smtClean="0">
                <a:latin typeface="+mn-lt"/>
              </a:rPr>
              <a:t>(</a:t>
            </a:r>
            <a:r>
              <a:rPr lang="en-US" i="1" dirty="0" smtClean="0">
                <a:latin typeface="+mn-lt"/>
              </a:rPr>
              <a:t>a</a:t>
            </a:r>
            <a:r>
              <a:rPr lang="en-US" dirty="0" smtClean="0">
                <a:latin typeface="+mn-lt"/>
              </a:rPr>
              <a:t>) = </a:t>
            </a:r>
            <a:r>
              <a:rPr lang="en-US" dirty="0" smtClean="0">
                <a:latin typeface="+mn-lt"/>
                <a:sym typeface="Symbol"/>
              </a:rPr>
              <a:t></a:t>
            </a:r>
            <a:r>
              <a:rPr lang="en-US" baseline="-25000" dirty="0" smtClean="0">
                <a:latin typeface="+mn-lt"/>
                <a:sym typeface="Symbol"/>
              </a:rPr>
              <a:t>i</a:t>
            </a:r>
            <a:r>
              <a:rPr lang="en-US" dirty="0" smtClean="0">
                <a:latin typeface="+mn-lt"/>
                <a:sym typeface="Symbol"/>
              </a:rPr>
              <a:t> </a:t>
            </a:r>
            <a:r>
              <a:rPr lang="en-US" i="1" dirty="0" err="1" smtClean="0">
                <a:latin typeface="+mn-lt"/>
                <a:sym typeface="Symbol"/>
              </a:rPr>
              <a:t>P</a:t>
            </a:r>
            <a:r>
              <a:rPr lang="en-US" i="1" baseline="-25000" dirty="0" err="1" smtClean="0">
                <a:latin typeface="+mn-lt"/>
                <a:sym typeface="Symbol"/>
              </a:rPr>
              <a:t>i</a:t>
            </a:r>
            <a:r>
              <a:rPr lang="en-US" dirty="0" err="1" smtClean="0">
                <a:latin typeface="+mn-lt"/>
                <a:sym typeface="Symbol"/>
              </a:rPr>
              <a:t>.</a:t>
            </a:r>
            <a:r>
              <a:rPr lang="en-US" i="1" dirty="0" err="1" smtClean="0">
                <a:latin typeface="+mn-lt"/>
                <a:sym typeface="Symbol"/>
              </a:rPr>
              <a:t>i</a:t>
            </a:r>
            <a:r>
              <a:rPr lang="en-US" dirty="0" smtClean="0">
                <a:latin typeface="+mn-lt"/>
                <a:sym typeface="Symbol"/>
              </a:rPr>
              <a:t>(</a:t>
            </a:r>
            <a:r>
              <a:rPr lang="en-US" i="1" dirty="0" smtClean="0">
                <a:latin typeface="+mn-lt"/>
                <a:sym typeface="Symbol"/>
              </a:rPr>
              <a:t>T</a:t>
            </a:r>
            <a:r>
              <a:rPr lang="en-US" i="1" baseline="-25000" dirty="0" smtClean="0">
                <a:latin typeface="+mn-lt"/>
                <a:sym typeface="Symbol"/>
              </a:rPr>
              <a:t>i</a:t>
            </a:r>
            <a:r>
              <a:rPr lang="en-US" dirty="0" smtClean="0">
                <a:latin typeface="+mn-lt"/>
                <a:sym typeface="Symbol"/>
              </a:rPr>
              <a:t>)</a:t>
            </a:r>
          </a:p>
          <a:p>
            <a:r>
              <a:rPr lang="en-US" dirty="0">
                <a:latin typeface="+mn-lt"/>
                <a:sym typeface="Symbol"/>
              </a:rPr>
              <a:t> </a:t>
            </a:r>
            <a:r>
              <a:rPr lang="en-US" dirty="0" smtClean="0">
                <a:latin typeface="+mn-lt"/>
                <a:sym typeface="Symbol"/>
              </a:rPr>
              <a:t>  (iii) </a:t>
            </a:r>
            <a:r>
              <a:rPr lang="en-US" dirty="0" err="1" smtClean="0">
                <a:latin typeface="+mn-lt"/>
                <a:sym typeface="Symbol"/>
              </a:rPr>
              <a:t>Tính</a:t>
            </a:r>
            <a:r>
              <a:rPr lang="en-US" dirty="0" smtClean="0">
                <a:latin typeface="+mn-lt"/>
                <a:sym typeface="Symbol"/>
              </a:rPr>
              <a:t> </a:t>
            </a:r>
            <a:r>
              <a:rPr lang="en-US" dirty="0" err="1" smtClean="0">
                <a:latin typeface="+mn-lt"/>
                <a:sym typeface="Symbol"/>
              </a:rPr>
              <a:t>mức</a:t>
            </a:r>
            <a:r>
              <a:rPr lang="en-US" dirty="0" smtClean="0">
                <a:latin typeface="+mn-lt"/>
                <a:sym typeface="Symbol"/>
              </a:rPr>
              <a:t> </a:t>
            </a:r>
            <a:r>
              <a:rPr lang="en-US" dirty="0" err="1" smtClean="0">
                <a:latin typeface="+mn-lt"/>
                <a:sym typeface="Symbol"/>
              </a:rPr>
              <a:t>suy</a:t>
            </a:r>
            <a:r>
              <a:rPr lang="en-US" dirty="0" smtClean="0">
                <a:latin typeface="+mn-lt"/>
                <a:sym typeface="Symbol"/>
              </a:rPr>
              <a:t> </a:t>
            </a:r>
            <a:r>
              <a:rPr lang="en-US" dirty="0" err="1" smtClean="0">
                <a:latin typeface="+mn-lt"/>
                <a:sym typeface="Symbol"/>
              </a:rPr>
              <a:t>giảm</a:t>
            </a:r>
            <a:r>
              <a:rPr lang="en-US" dirty="0" smtClean="0">
                <a:latin typeface="+mn-lt"/>
                <a:sym typeface="Symbol"/>
              </a:rPr>
              <a:t> </a:t>
            </a:r>
            <a:r>
              <a:rPr lang="en-US" dirty="0" err="1" smtClean="0">
                <a:latin typeface="+mn-lt"/>
                <a:sym typeface="Symbol"/>
              </a:rPr>
              <a:t>về</a:t>
            </a:r>
            <a:r>
              <a:rPr lang="en-US" dirty="0" smtClean="0">
                <a:latin typeface="+mn-lt"/>
                <a:sym typeface="Symbol"/>
              </a:rPr>
              <a:t> </a:t>
            </a:r>
            <a:r>
              <a:rPr lang="en-US" dirty="0" err="1" smtClean="0">
                <a:latin typeface="+mn-lt"/>
                <a:sym typeface="Symbol"/>
              </a:rPr>
              <a:t>độ</a:t>
            </a:r>
            <a:r>
              <a:rPr lang="en-US" dirty="0" smtClean="0">
                <a:latin typeface="+mn-lt"/>
                <a:sym typeface="Symbol"/>
              </a:rPr>
              <a:t> </a:t>
            </a:r>
            <a:r>
              <a:rPr lang="en-US" dirty="0" err="1" smtClean="0">
                <a:latin typeface="+mn-lt"/>
                <a:sym typeface="Symbol"/>
              </a:rPr>
              <a:t>pha</a:t>
            </a:r>
            <a:r>
              <a:rPr lang="en-US" dirty="0" smtClean="0">
                <a:latin typeface="+mn-lt"/>
                <a:sym typeface="Symbol"/>
              </a:rPr>
              <a:t> </a:t>
            </a:r>
            <a:r>
              <a:rPr lang="en-US" dirty="0" err="1" smtClean="0">
                <a:latin typeface="+mn-lt"/>
                <a:sym typeface="Symbol"/>
              </a:rPr>
              <a:t>tạp</a:t>
            </a:r>
            <a:r>
              <a:rPr lang="en-US" dirty="0" smtClean="0">
                <a:latin typeface="+mn-lt"/>
                <a:sym typeface="Symbol"/>
              </a:rPr>
              <a:t>: </a:t>
            </a:r>
            <a:r>
              <a:rPr lang="en-US" i="1" dirty="0" smtClean="0">
                <a:latin typeface="+mn-lt"/>
                <a:sym typeface="Symbol"/>
              </a:rPr>
              <a:t>i</a:t>
            </a:r>
            <a:r>
              <a:rPr lang="en-US" dirty="0" smtClean="0">
                <a:latin typeface="+mn-lt"/>
                <a:sym typeface="Symbol"/>
              </a:rPr>
              <a:t>(a) = </a:t>
            </a:r>
            <a:r>
              <a:rPr lang="en-US" i="1" dirty="0" smtClean="0">
                <a:latin typeface="+mn-lt"/>
                <a:sym typeface="Symbol"/>
              </a:rPr>
              <a:t>i</a:t>
            </a:r>
            <a:r>
              <a:rPr lang="en-US" dirty="0" smtClean="0">
                <a:latin typeface="+mn-lt"/>
                <a:sym typeface="Symbol"/>
              </a:rPr>
              <a:t>(</a:t>
            </a:r>
            <a:r>
              <a:rPr lang="en-US" i="1" dirty="0" smtClean="0">
                <a:latin typeface="+mn-lt"/>
                <a:sym typeface="Symbol"/>
              </a:rPr>
              <a:t>T</a:t>
            </a:r>
            <a:r>
              <a:rPr lang="en-US" dirty="0" smtClean="0">
                <a:latin typeface="+mn-lt"/>
                <a:sym typeface="Symbol"/>
              </a:rPr>
              <a:t>) - </a:t>
            </a:r>
            <a:r>
              <a:rPr lang="en-US" i="1" dirty="0" smtClean="0">
                <a:latin typeface="+mn-lt"/>
                <a:sym typeface="Symbol"/>
              </a:rPr>
              <a:t>i</a:t>
            </a:r>
            <a:r>
              <a:rPr lang="en-US" dirty="0" smtClean="0">
                <a:latin typeface="+mn-lt"/>
                <a:sym typeface="Symbol"/>
              </a:rPr>
              <a:t>(</a:t>
            </a:r>
            <a:r>
              <a:rPr lang="en-US" i="1" dirty="0" smtClean="0">
                <a:latin typeface="+mn-lt"/>
                <a:sym typeface="Symbol"/>
              </a:rPr>
              <a:t>a</a:t>
            </a:r>
            <a:r>
              <a:rPr lang="en-US" dirty="0" smtClean="0">
                <a:latin typeface="+mn-lt"/>
                <a:sym typeface="Symbol"/>
              </a:rPr>
              <a:t>)</a:t>
            </a:r>
          </a:p>
          <a:p>
            <a:r>
              <a:rPr lang="en-US" b="1" dirty="0" smtClean="0">
                <a:latin typeface="+mn-lt"/>
                <a:sym typeface="Symbol"/>
              </a:rPr>
              <a:t>3</a:t>
            </a:r>
            <a:r>
              <a:rPr lang="en-US" dirty="0" smtClean="0">
                <a:latin typeface="+mn-lt"/>
                <a:sym typeface="Symbol"/>
              </a:rPr>
              <a:t>. </a:t>
            </a:r>
            <a:r>
              <a:rPr lang="en-US" dirty="0" err="1" smtClean="0">
                <a:latin typeface="+mn-lt"/>
                <a:sym typeface="Symbol"/>
              </a:rPr>
              <a:t>Chọn</a:t>
            </a:r>
            <a:r>
              <a:rPr lang="en-US" dirty="0" smtClean="0">
                <a:latin typeface="+mn-lt"/>
                <a:sym typeface="Symbol"/>
              </a:rPr>
              <a:t> </a:t>
            </a:r>
            <a:r>
              <a:rPr lang="en-US" dirty="0" err="1" smtClean="0">
                <a:latin typeface="+mn-lt"/>
                <a:sym typeface="Symbol"/>
              </a:rPr>
              <a:t>thuộc</a:t>
            </a:r>
            <a:r>
              <a:rPr lang="en-US" dirty="0" smtClean="0">
                <a:latin typeface="+mn-lt"/>
                <a:sym typeface="Symbol"/>
              </a:rPr>
              <a:t> </a:t>
            </a:r>
            <a:r>
              <a:rPr lang="en-US" dirty="0" err="1" smtClean="0">
                <a:latin typeface="+mn-lt"/>
                <a:sym typeface="Symbol"/>
              </a:rPr>
              <a:t>tính</a:t>
            </a:r>
            <a:r>
              <a:rPr lang="en-US" dirty="0" smtClean="0">
                <a:latin typeface="+mn-lt"/>
                <a:sym typeface="Symbol"/>
              </a:rPr>
              <a:t> </a:t>
            </a:r>
            <a:r>
              <a:rPr lang="en-US" dirty="0" err="1" smtClean="0">
                <a:latin typeface="+mn-lt"/>
                <a:sym typeface="Symbol"/>
              </a:rPr>
              <a:t>mà</a:t>
            </a:r>
            <a:r>
              <a:rPr lang="en-US" dirty="0" smtClean="0">
                <a:latin typeface="+mn-lt"/>
                <a:sym typeface="Symbol"/>
              </a:rPr>
              <a:t> </a:t>
            </a:r>
            <a:r>
              <a:rPr lang="en-US" dirty="0" err="1" smtClean="0">
                <a:latin typeface="+mn-lt"/>
                <a:sym typeface="Symbol"/>
              </a:rPr>
              <a:t>có</a:t>
            </a:r>
            <a:r>
              <a:rPr lang="en-US" dirty="0" smtClean="0">
                <a:latin typeface="+mn-lt"/>
                <a:sym typeface="Symbol"/>
              </a:rPr>
              <a:t> </a:t>
            </a:r>
            <a:r>
              <a:rPr lang="en-US" dirty="0" err="1" smtClean="0">
                <a:latin typeface="+mn-lt"/>
                <a:sym typeface="Symbol"/>
              </a:rPr>
              <a:t>mức</a:t>
            </a:r>
            <a:r>
              <a:rPr lang="en-US" dirty="0" smtClean="0">
                <a:latin typeface="+mn-lt"/>
                <a:sym typeface="Symbol"/>
              </a:rPr>
              <a:t> </a:t>
            </a:r>
            <a:r>
              <a:rPr lang="en-US" dirty="0" err="1" smtClean="0">
                <a:latin typeface="+mn-lt"/>
                <a:sym typeface="Symbol"/>
              </a:rPr>
              <a:t>suy</a:t>
            </a:r>
            <a:r>
              <a:rPr lang="en-US" dirty="0" smtClean="0">
                <a:latin typeface="+mn-lt"/>
                <a:sym typeface="Symbol"/>
              </a:rPr>
              <a:t> </a:t>
            </a:r>
            <a:r>
              <a:rPr lang="en-US" dirty="0" err="1" smtClean="0">
                <a:latin typeface="+mn-lt"/>
                <a:sym typeface="Symbol"/>
              </a:rPr>
              <a:t>giảm</a:t>
            </a:r>
            <a:r>
              <a:rPr lang="en-US" dirty="0" smtClean="0">
                <a:latin typeface="+mn-lt"/>
                <a:sym typeface="Symbol"/>
              </a:rPr>
              <a:t> </a:t>
            </a:r>
            <a:r>
              <a:rPr lang="en-US" dirty="0" err="1" smtClean="0">
                <a:latin typeface="+mn-lt"/>
                <a:sym typeface="Symbol"/>
              </a:rPr>
              <a:t>về</a:t>
            </a:r>
            <a:r>
              <a:rPr lang="en-US" dirty="0" smtClean="0">
                <a:latin typeface="+mn-lt"/>
                <a:sym typeface="Symbol"/>
              </a:rPr>
              <a:t> </a:t>
            </a:r>
            <a:r>
              <a:rPr lang="en-US" dirty="0" err="1" smtClean="0">
                <a:latin typeface="+mn-lt"/>
                <a:sym typeface="Symbol"/>
              </a:rPr>
              <a:t>độ</a:t>
            </a:r>
            <a:r>
              <a:rPr lang="en-US" dirty="0" smtClean="0">
                <a:latin typeface="+mn-lt"/>
                <a:sym typeface="Symbol"/>
              </a:rPr>
              <a:t> </a:t>
            </a:r>
            <a:r>
              <a:rPr lang="en-US" dirty="0" err="1" smtClean="0">
                <a:latin typeface="+mn-lt"/>
                <a:sym typeface="Symbol"/>
              </a:rPr>
              <a:t>pha</a:t>
            </a:r>
            <a:r>
              <a:rPr lang="en-US" dirty="0" smtClean="0">
                <a:latin typeface="+mn-lt"/>
                <a:sym typeface="Symbol"/>
              </a:rPr>
              <a:t> </a:t>
            </a:r>
            <a:r>
              <a:rPr lang="en-US" dirty="0" err="1" smtClean="0">
                <a:latin typeface="+mn-lt"/>
                <a:sym typeface="Symbol"/>
              </a:rPr>
              <a:t>tạp</a:t>
            </a:r>
            <a:r>
              <a:rPr lang="en-US" dirty="0" smtClean="0">
                <a:latin typeface="+mn-lt"/>
                <a:sym typeface="Symbol"/>
              </a:rPr>
              <a:t> </a:t>
            </a:r>
            <a:r>
              <a:rPr lang="en-US" dirty="0" err="1" smtClean="0">
                <a:latin typeface="+mn-lt"/>
                <a:sym typeface="Symbol"/>
              </a:rPr>
              <a:t>lớn</a:t>
            </a:r>
            <a:r>
              <a:rPr lang="en-US" dirty="0" smtClean="0">
                <a:latin typeface="+mn-lt"/>
                <a:sym typeface="Symbol"/>
              </a:rPr>
              <a:t> </a:t>
            </a:r>
            <a:r>
              <a:rPr lang="en-US" dirty="0" err="1" smtClean="0">
                <a:latin typeface="+mn-lt"/>
                <a:sym typeface="Symbol"/>
              </a:rPr>
              <a:t>nhất</a:t>
            </a:r>
            <a:r>
              <a:rPr lang="en-US" dirty="0" smtClean="0">
                <a:latin typeface="+mn-lt"/>
                <a:sym typeface="Symbol"/>
              </a:rPr>
              <a:t>.</a:t>
            </a:r>
            <a:endParaRPr lang="en-US" dirty="0" smtClean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544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533400"/>
          </a:xfrm>
        </p:spPr>
        <p:txBody>
          <a:bodyPr/>
          <a:lstStyle/>
          <a:p>
            <a:r>
              <a:rPr lang="en-US" sz="3200" dirty="0" err="1" smtClean="0"/>
              <a:t>Phân</a:t>
            </a:r>
            <a:r>
              <a:rPr lang="en-US" sz="3200" dirty="0" smtClean="0"/>
              <a:t> </a:t>
            </a:r>
            <a:r>
              <a:rPr lang="en-US" sz="3200" dirty="0" err="1" smtClean="0"/>
              <a:t>lớp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Hồi</a:t>
            </a:r>
            <a:r>
              <a:rPr lang="en-US" sz="3200" dirty="0" smtClean="0"/>
              <a:t> </a:t>
            </a:r>
            <a:r>
              <a:rPr lang="en-US" sz="3200" dirty="0" err="1" smtClean="0"/>
              <a:t>quy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4674E-4C5B-4ADF-8ECD-5368454F37E9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5" name="object 3"/>
          <p:cNvSpPr/>
          <p:nvPr/>
        </p:nvSpPr>
        <p:spPr>
          <a:xfrm>
            <a:off x="272955" y="1143000"/>
            <a:ext cx="8610600" cy="1862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33400" y="3429000"/>
            <a:ext cx="83501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+mn-lt"/>
              </a:rPr>
              <a:t>Hồi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quy</a:t>
            </a:r>
            <a:r>
              <a:rPr lang="en-US" dirty="0" smtClean="0">
                <a:latin typeface="+mn-lt"/>
              </a:rPr>
              <a:t>: </a:t>
            </a:r>
            <a:r>
              <a:rPr lang="en-US" dirty="0" err="1" smtClean="0">
                <a:latin typeface="+mn-lt"/>
              </a:rPr>
              <a:t>gán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một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giá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trị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cho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một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biến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liên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tục</a:t>
            </a:r>
            <a:endParaRPr lang="en-US" dirty="0" smtClean="0">
              <a:latin typeface="+mn-lt"/>
            </a:endParaRPr>
          </a:p>
          <a:p>
            <a:r>
              <a:rPr lang="en-US" dirty="0" err="1" smtClean="0">
                <a:latin typeface="+mn-lt"/>
              </a:rPr>
              <a:t>Thí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dụ</a:t>
            </a:r>
            <a:r>
              <a:rPr lang="en-US" dirty="0" smtClean="0">
                <a:latin typeface="+mn-lt"/>
              </a:rPr>
              <a:t> 1: </a:t>
            </a:r>
            <a:r>
              <a:rPr lang="en-US" dirty="0" err="1" smtClean="0">
                <a:latin typeface="+mn-lt"/>
              </a:rPr>
              <a:t>ước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lượng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giá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trị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ngày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tiếp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theo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cho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giá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cổ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phiếu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của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một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công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ty</a:t>
            </a:r>
            <a:r>
              <a:rPr lang="en-US" dirty="0" smtClean="0">
                <a:latin typeface="+mn-lt"/>
              </a:rPr>
              <a:t>.</a:t>
            </a:r>
          </a:p>
          <a:p>
            <a:r>
              <a:rPr lang="en-US" dirty="0" err="1" smtClean="0">
                <a:latin typeface="+mn-lt"/>
              </a:rPr>
              <a:t>Thí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dụ</a:t>
            </a:r>
            <a:r>
              <a:rPr lang="en-US" dirty="0" smtClean="0">
                <a:latin typeface="+mn-lt"/>
              </a:rPr>
              <a:t> 2: </a:t>
            </a:r>
            <a:r>
              <a:rPr lang="en-US" dirty="0" err="1" smtClean="0">
                <a:latin typeface="+mn-lt"/>
              </a:rPr>
              <a:t>dự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đoán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nhiệt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độ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của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ngày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tiếp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theo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tại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một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thành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phố</a:t>
            </a:r>
            <a:r>
              <a:rPr lang="en-US" dirty="0" smtClean="0">
                <a:latin typeface="+mn-lt"/>
              </a:rPr>
              <a:t>.</a:t>
            </a:r>
          </a:p>
          <a:p>
            <a:r>
              <a:rPr lang="en-US" b="1" dirty="0" err="1" smtClean="0">
                <a:latin typeface="+mn-lt"/>
              </a:rPr>
              <a:t>Phân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lớp</a:t>
            </a:r>
            <a:r>
              <a:rPr lang="en-US" dirty="0" smtClean="0">
                <a:latin typeface="+mn-lt"/>
              </a:rPr>
              <a:t>: </a:t>
            </a:r>
            <a:r>
              <a:rPr lang="en-US" dirty="0" err="1" smtClean="0">
                <a:latin typeface="+mn-lt"/>
              </a:rPr>
              <a:t>gán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trị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rời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rạc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là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nhãn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lớp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của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một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lớp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nào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đó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cho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một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đối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tượng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cần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phân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lớp</a:t>
            </a:r>
            <a:r>
              <a:rPr lang="en-US" dirty="0" smtClean="0">
                <a:latin typeface="+mn-lt"/>
              </a:rPr>
              <a:t>.</a:t>
            </a:r>
          </a:p>
          <a:p>
            <a:r>
              <a:rPr lang="en-US" dirty="0" err="1" smtClean="0">
                <a:latin typeface="+mn-lt"/>
              </a:rPr>
              <a:t>Thí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dụ</a:t>
            </a:r>
            <a:r>
              <a:rPr lang="en-US" dirty="0" smtClean="0">
                <a:latin typeface="+mn-lt"/>
              </a:rPr>
              <a:t>: </a:t>
            </a:r>
            <a:r>
              <a:rPr lang="en-US" dirty="0" err="1" smtClean="0">
                <a:latin typeface="+mn-lt"/>
              </a:rPr>
              <a:t>mua</a:t>
            </a:r>
            <a:r>
              <a:rPr lang="en-US" dirty="0" smtClean="0">
                <a:latin typeface="+mn-lt"/>
              </a:rPr>
              <a:t> hay </a:t>
            </a:r>
            <a:r>
              <a:rPr lang="en-US" dirty="0" err="1" smtClean="0">
                <a:latin typeface="+mn-lt"/>
              </a:rPr>
              <a:t>không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mua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máy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tính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của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cửa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hàng</a:t>
            </a:r>
            <a:r>
              <a:rPr lang="en-US" dirty="0" smtClean="0">
                <a:latin typeface="+mn-lt"/>
              </a:rPr>
              <a:t>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8424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078903-04F0-4150-85EA-710AAACE9C29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07987"/>
          </a:xfrm>
        </p:spPr>
        <p:txBody>
          <a:bodyPr/>
          <a:lstStyle/>
          <a:p>
            <a:pPr eaLnBrk="1" hangingPunct="1"/>
            <a:r>
              <a:rPr lang="en-US" sz="3200" b="1" dirty="0" err="1" smtClean="0">
                <a:solidFill>
                  <a:srgbClr val="FF0000"/>
                </a:solidFill>
              </a:rPr>
              <a:t>Quá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khớp</a:t>
            </a:r>
            <a:r>
              <a:rPr lang="en-US" sz="3200" b="1" dirty="0" smtClean="0">
                <a:solidFill>
                  <a:srgbClr val="FF0000"/>
                </a:solidFill>
              </a:rPr>
              <a:t> (</a:t>
            </a:r>
            <a:r>
              <a:rPr lang="en-US" sz="3200" b="1" dirty="0" err="1">
                <a:solidFill>
                  <a:srgbClr val="FF0000"/>
                </a:solidFill>
              </a:rPr>
              <a:t>o</a:t>
            </a:r>
            <a:r>
              <a:rPr lang="en-US" sz="3200" b="1" dirty="0" err="1" smtClean="0">
                <a:solidFill>
                  <a:srgbClr val="FF0000"/>
                </a:solidFill>
              </a:rPr>
              <a:t>verfitting</a:t>
            </a:r>
            <a:r>
              <a:rPr lang="en-US" sz="3200" b="1" dirty="0" smtClean="0">
                <a:solidFill>
                  <a:srgbClr val="FF0000"/>
                </a:solidFill>
              </a:rPr>
              <a:t>) </a:t>
            </a:r>
            <a:r>
              <a:rPr lang="en-US" sz="3200" b="1" dirty="0" err="1" smtClean="0">
                <a:solidFill>
                  <a:srgbClr val="FF0000"/>
                </a:solidFill>
              </a:rPr>
              <a:t>và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cắt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tỉa</a:t>
            </a:r>
            <a:endParaRPr lang="en-US" sz="3200" b="1" dirty="0" smtClean="0">
              <a:solidFill>
                <a:srgbClr val="FF0000"/>
              </a:solidFill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92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100" dirty="0" err="1" smtClean="0"/>
              <a:t>Các</a:t>
            </a:r>
            <a:r>
              <a:rPr lang="en-US" sz="2100" dirty="0" smtClean="0"/>
              <a:t> </a:t>
            </a:r>
            <a:r>
              <a:rPr lang="en-US" sz="2100" dirty="0" err="1" smtClean="0"/>
              <a:t>lỗi</a:t>
            </a:r>
            <a:r>
              <a:rPr lang="en-US" sz="2100" dirty="0" smtClean="0"/>
              <a:t> </a:t>
            </a:r>
            <a:r>
              <a:rPr lang="en-US" sz="2100" dirty="0" err="1" smtClean="0"/>
              <a:t>huấn</a:t>
            </a:r>
            <a:r>
              <a:rPr lang="en-US" sz="2100" dirty="0" smtClean="0"/>
              <a:t> </a:t>
            </a:r>
            <a:r>
              <a:rPr lang="en-US" sz="2100" dirty="0" err="1" smtClean="0"/>
              <a:t>luyện</a:t>
            </a:r>
            <a:r>
              <a:rPr lang="en-US" sz="2100" dirty="0" smtClean="0"/>
              <a:t> </a:t>
            </a:r>
            <a:r>
              <a:rPr lang="en-US" sz="2100" dirty="0" err="1" smtClean="0"/>
              <a:t>và</a:t>
            </a:r>
            <a:r>
              <a:rPr lang="en-US" sz="2100" dirty="0" smtClean="0"/>
              <a:t> </a:t>
            </a:r>
            <a:r>
              <a:rPr lang="en-US" sz="2100" dirty="0" err="1" smtClean="0"/>
              <a:t>các</a:t>
            </a:r>
            <a:r>
              <a:rPr lang="en-US" sz="2100" dirty="0" smtClean="0"/>
              <a:t> </a:t>
            </a:r>
            <a:r>
              <a:rPr lang="en-US" sz="2100" dirty="0" err="1" smtClean="0"/>
              <a:t>lỗi</a:t>
            </a:r>
            <a:r>
              <a:rPr lang="en-US" sz="2100" dirty="0" smtClean="0"/>
              <a:t> </a:t>
            </a:r>
            <a:r>
              <a:rPr lang="en-US" sz="2100" dirty="0" err="1" smtClean="0"/>
              <a:t>thử</a:t>
            </a:r>
            <a:r>
              <a:rPr lang="en-US" sz="2100" dirty="0" smtClean="0"/>
              <a:t> </a:t>
            </a:r>
            <a:r>
              <a:rPr lang="en-US" sz="2100" dirty="0" err="1" smtClean="0"/>
              <a:t>sẽ</a:t>
            </a:r>
            <a:r>
              <a:rPr lang="en-US" sz="2100" dirty="0" smtClean="0"/>
              <a:t> </a:t>
            </a:r>
            <a:r>
              <a:rPr lang="en-US" sz="2100" dirty="0" err="1" smtClean="0"/>
              <a:t>nhiều</a:t>
            </a:r>
            <a:r>
              <a:rPr lang="en-US" sz="2100" dirty="0" smtClean="0"/>
              <a:t> </a:t>
            </a:r>
            <a:r>
              <a:rPr lang="en-US" sz="2100" dirty="0" err="1" smtClean="0"/>
              <a:t>khi</a:t>
            </a:r>
            <a:r>
              <a:rPr lang="en-US" sz="2100" dirty="0" smtClean="0"/>
              <a:t> </a:t>
            </a:r>
            <a:r>
              <a:rPr lang="en-US" sz="2100" dirty="0" err="1" smtClean="0"/>
              <a:t>cây</a:t>
            </a:r>
            <a:r>
              <a:rPr lang="en-US" sz="2100" dirty="0" smtClean="0"/>
              <a:t> </a:t>
            </a:r>
            <a:r>
              <a:rPr lang="en-US" sz="2100" dirty="0" err="1"/>
              <a:t>q</a:t>
            </a:r>
            <a:r>
              <a:rPr lang="en-US" sz="2100" dirty="0" err="1" smtClean="0"/>
              <a:t>uyết</a:t>
            </a:r>
            <a:r>
              <a:rPr lang="en-US" sz="2100" dirty="0" smtClean="0"/>
              <a:t> </a:t>
            </a:r>
            <a:r>
              <a:rPr lang="en-US" sz="2100" dirty="0" err="1" smtClean="0"/>
              <a:t>định</a:t>
            </a:r>
            <a:r>
              <a:rPr lang="en-US" sz="2100" dirty="0" smtClean="0"/>
              <a:t> </a:t>
            </a:r>
            <a:r>
              <a:rPr lang="en-US" sz="2100" dirty="0" err="1" smtClean="0"/>
              <a:t>còn</a:t>
            </a:r>
            <a:r>
              <a:rPr lang="en-US" sz="2100" dirty="0" smtClean="0"/>
              <a:t> </a:t>
            </a:r>
            <a:r>
              <a:rPr lang="en-US" sz="2100" dirty="0" err="1" smtClean="0"/>
              <a:t>nhỏ</a:t>
            </a:r>
            <a:r>
              <a:rPr lang="en-US" sz="2100" dirty="0" smtClean="0"/>
              <a:t>. </a:t>
            </a:r>
            <a:r>
              <a:rPr lang="en-US" sz="2100" dirty="0" err="1" smtClean="0"/>
              <a:t>Trường</a:t>
            </a:r>
            <a:r>
              <a:rPr lang="en-US" sz="2100" dirty="0" smtClean="0"/>
              <a:t> </a:t>
            </a:r>
            <a:r>
              <a:rPr lang="en-US" sz="2100" dirty="0" err="1" smtClean="0"/>
              <a:t>hợp</a:t>
            </a:r>
            <a:r>
              <a:rPr lang="en-US" sz="2100" dirty="0" smtClean="0"/>
              <a:t> </a:t>
            </a:r>
            <a:r>
              <a:rPr lang="en-US" sz="2100" dirty="0" err="1" smtClean="0"/>
              <a:t>này</a:t>
            </a:r>
            <a:r>
              <a:rPr lang="en-US" sz="2100" dirty="0" smtClean="0"/>
              <a:t> </a:t>
            </a:r>
            <a:r>
              <a:rPr lang="en-US" sz="2100" dirty="0" err="1" smtClean="0"/>
              <a:t>được</a:t>
            </a:r>
            <a:r>
              <a:rPr lang="en-US" sz="2100" dirty="0" smtClean="0"/>
              <a:t> </a:t>
            </a:r>
            <a:r>
              <a:rPr lang="en-US" sz="2100" dirty="0" err="1" smtClean="0"/>
              <a:t>gọi</a:t>
            </a:r>
            <a:r>
              <a:rPr lang="en-US" sz="2100" dirty="0" smtClean="0"/>
              <a:t> </a:t>
            </a:r>
            <a:r>
              <a:rPr lang="en-US" sz="2100" dirty="0" err="1" smtClean="0"/>
              <a:t>là</a:t>
            </a:r>
            <a:r>
              <a:rPr lang="en-US" sz="2100" dirty="0" smtClean="0"/>
              <a:t> </a:t>
            </a:r>
            <a:r>
              <a:rPr lang="en-US" sz="2100" b="1" i="1" dirty="0" err="1" smtClean="0"/>
              <a:t>ít</a:t>
            </a:r>
            <a:r>
              <a:rPr lang="en-US" sz="2100" b="1" i="1" dirty="0" smtClean="0"/>
              <a:t> </a:t>
            </a:r>
            <a:r>
              <a:rPr lang="en-US" sz="2100" b="1" i="1" dirty="0" err="1" smtClean="0"/>
              <a:t>khớp</a:t>
            </a:r>
            <a:r>
              <a:rPr lang="en-US" sz="2100" b="1" i="1" dirty="0" smtClean="0"/>
              <a:t> </a:t>
            </a:r>
            <a:r>
              <a:rPr lang="en-US" sz="2100" dirty="0" smtClean="0"/>
              <a:t>(</a:t>
            </a:r>
            <a:r>
              <a:rPr lang="en-US" sz="2100" dirty="0" err="1" smtClean="0"/>
              <a:t>underfitting</a:t>
            </a:r>
            <a:r>
              <a:rPr lang="en-US" sz="2100" dirty="0" smtClean="0"/>
              <a:t>)  </a:t>
            </a:r>
            <a:r>
              <a:rPr lang="en-US" sz="2100" dirty="0" err="1" smtClean="0"/>
              <a:t>mô</a:t>
            </a:r>
            <a:r>
              <a:rPr lang="en-US" sz="2100" dirty="0" smtClean="0"/>
              <a:t> </a:t>
            </a:r>
            <a:r>
              <a:rPr lang="en-US" sz="2100" dirty="0" err="1" smtClean="0"/>
              <a:t>hình</a:t>
            </a:r>
            <a:r>
              <a:rPr lang="en-US" sz="2100" dirty="0" smtClean="0"/>
              <a:t> </a:t>
            </a:r>
            <a:r>
              <a:rPr lang="en-US" sz="2100" dirty="0" err="1" smtClean="0"/>
              <a:t>chưa</a:t>
            </a:r>
            <a:r>
              <a:rPr lang="en-US" sz="2100" dirty="0" smtClean="0"/>
              <a:t> </a:t>
            </a:r>
            <a:r>
              <a:rPr lang="en-US" sz="2100" dirty="0" err="1" smtClean="0"/>
              <a:t>học</a:t>
            </a:r>
            <a:r>
              <a:rPr lang="en-US" sz="2100" dirty="0" smtClean="0"/>
              <a:t> </a:t>
            </a:r>
            <a:r>
              <a:rPr lang="en-US" sz="2100" dirty="0" err="1" smtClean="0"/>
              <a:t>được</a:t>
            </a:r>
            <a:r>
              <a:rPr lang="en-US" sz="2100" dirty="0" smtClean="0"/>
              <a:t> </a:t>
            </a:r>
            <a:r>
              <a:rPr lang="en-US" sz="2100" dirty="0" err="1" smtClean="0"/>
              <a:t>cấu</a:t>
            </a:r>
            <a:r>
              <a:rPr lang="en-US" sz="2100" dirty="0" smtClean="0"/>
              <a:t> </a:t>
            </a:r>
            <a:r>
              <a:rPr lang="en-US" sz="2100" dirty="0" err="1" smtClean="0"/>
              <a:t>trúc</a:t>
            </a:r>
            <a:r>
              <a:rPr lang="en-US" sz="2100" dirty="0" smtClean="0"/>
              <a:t> </a:t>
            </a:r>
            <a:r>
              <a:rPr lang="en-US" sz="2100" dirty="0" err="1" smtClean="0"/>
              <a:t>thật</a:t>
            </a:r>
            <a:r>
              <a:rPr lang="en-US" sz="2100" dirty="0" smtClean="0"/>
              <a:t> </a:t>
            </a:r>
            <a:r>
              <a:rPr lang="en-US" sz="2100" dirty="0" err="1" smtClean="0"/>
              <a:t>từ</a:t>
            </a:r>
            <a:r>
              <a:rPr lang="en-US" sz="2100" dirty="0" smtClean="0"/>
              <a:t> </a:t>
            </a:r>
            <a:r>
              <a:rPr lang="en-US" sz="2100" dirty="0" err="1" smtClean="0"/>
              <a:t>dữ</a:t>
            </a:r>
            <a:r>
              <a:rPr lang="en-US" sz="2100" dirty="0" smtClean="0"/>
              <a:t> </a:t>
            </a:r>
            <a:r>
              <a:rPr lang="en-US" sz="2100" dirty="0" err="1" smtClean="0"/>
              <a:t>liệu</a:t>
            </a:r>
            <a:r>
              <a:rPr lang="en-US" sz="21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dirty="0" err="1" smtClean="0"/>
              <a:t>Khi</a:t>
            </a:r>
            <a:r>
              <a:rPr lang="en-US" sz="2100" dirty="0" smtClean="0"/>
              <a:t> </a:t>
            </a:r>
            <a:r>
              <a:rPr lang="en-US" sz="2100" dirty="0" err="1" smtClean="0"/>
              <a:t>số</a:t>
            </a:r>
            <a:r>
              <a:rPr lang="en-US" sz="2100" dirty="0" smtClean="0"/>
              <a:t> </a:t>
            </a:r>
            <a:r>
              <a:rPr lang="en-US" sz="2100" dirty="0" err="1" smtClean="0"/>
              <a:t>nút</a:t>
            </a:r>
            <a:r>
              <a:rPr lang="en-US" sz="2100" dirty="0" smtClean="0"/>
              <a:t> </a:t>
            </a:r>
            <a:r>
              <a:rPr lang="en-US" sz="2100" dirty="0" err="1" smtClean="0"/>
              <a:t>của</a:t>
            </a:r>
            <a:r>
              <a:rPr lang="en-US" sz="2100" dirty="0" smtClean="0"/>
              <a:t> </a:t>
            </a:r>
            <a:r>
              <a:rPr lang="en-US" sz="2100" dirty="0" err="1" smtClean="0"/>
              <a:t>cây</a:t>
            </a:r>
            <a:r>
              <a:rPr lang="en-US" sz="2100" dirty="0" smtClean="0"/>
              <a:t> </a:t>
            </a:r>
            <a:r>
              <a:rPr lang="en-US" sz="2100" dirty="0" err="1" smtClean="0"/>
              <a:t>gia</a:t>
            </a:r>
            <a:r>
              <a:rPr lang="en-US" sz="2100" dirty="0" smtClean="0"/>
              <a:t> </a:t>
            </a:r>
            <a:r>
              <a:rPr lang="en-US" sz="2100" dirty="0" err="1" smtClean="0"/>
              <a:t>tăng</a:t>
            </a:r>
            <a:r>
              <a:rPr lang="en-US" sz="2100" dirty="0"/>
              <a:t>, </a:t>
            </a:r>
            <a:r>
              <a:rPr lang="en-US" sz="2100" dirty="0" err="1" smtClean="0"/>
              <a:t>các</a:t>
            </a:r>
            <a:r>
              <a:rPr lang="en-US" sz="2100" dirty="0" smtClean="0"/>
              <a:t> </a:t>
            </a:r>
            <a:r>
              <a:rPr lang="en-US" sz="2100" dirty="0" err="1"/>
              <a:t>lỗi</a:t>
            </a:r>
            <a:r>
              <a:rPr lang="en-US" sz="2100" dirty="0"/>
              <a:t> </a:t>
            </a:r>
            <a:r>
              <a:rPr lang="en-US" sz="2100" dirty="0" err="1"/>
              <a:t>huấn</a:t>
            </a:r>
            <a:r>
              <a:rPr lang="en-US" sz="2100" dirty="0"/>
              <a:t> </a:t>
            </a:r>
            <a:r>
              <a:rPr lang="en-US" sz="2100" dirty="0" err="1"/>
              <a:t>luyện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lỗi</a:t>
            </a:r>
            <a:r>
              <a:rPr lang="en-US" sz="2100" dirty="0"/>
              <a:t> </a:t>
            </a:r>
            <a:r>
              <a:rPr lang="en-US" sz="2100" dirty="0" err="1"/>
              <a:t>thử</a:t>
            </a:r>
            <a:r>
              <a:rPr lang="en-US" sz="2100" dirty="0"/>
              <a:t> </a:t>
            </a:r>
            <a:r>
              <a:rPr lang="en-US" sz="2100" dirty="0" err="1" smtClean="0"/>
              <a:t>sẽ</a:t>
            </a:r>
            <a:r>
              <a:rPr lang="en-US" sz="2100" dirty="0" smtClean="0"/>
              <a:t> </a:t>
            </a:r>
            <a:r>
              <a:rPr lang="en-US" sz="2100" dirty="0" err="1" smtClean="0"/>
              <a:t>giảm</a:t>
            </a:r>
            <a:r>
              <a:rPr lang="en-US" sz="2100" dirty="0" smtClean="0"/>
              <a:t> </a:t>
            </a:r>
            <a:r>
              <a:rPr lang="en-US" sz="2100" dirty="0" err="1" smtClean="0"/>
              <a:t>đi</a:t>
            </a:r>
            <a:r>
              <a:rPr lang="en-US" sz="21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dirty="0" err="1" smtClean="0"/>
              <a:t>Tuy</a:t>
            </a:r>
            <a:r>
              <a:rPr lang="en-US" sz="2100" dirty="0" smtClean="0"/>
              <a:t> </a:t>
            </a:r>
            <a:r>
              <a:rPr lang="en-US" sz="2100" dirty="0" err="1" smtClean="0"/>
              <a:t>nhiên</a:t>
            </a:r>
            <a:r>
              <a:rPr lang="en-US" sz="2100" dirty="0" smtClean="0"/>
              <a:t>, </a:t>
            </a:r>
            <a:r>
              <a:rPr lang="en-US" sz="2100" dirty="0" err="1" smtClean="0"/>
              <a:t>khi</a:t>
            </a:r>
            <a:r>
              <a:rPr lang="en-US" sz="2100" dirty="0" smtClean="0"/>
              <a:t> </a:t>
            </a:r>
            <a:r>
              <a:rPr lang="en-US" sz="2100" dirty="0" err="1" smtClean="0"/>
              <a:t>cây</a:t>
            </a:r>
            <a:r>
              <a:rPr lang="en-US" sz="2100" dirty="0" smtClean="0"/>
              <a:t> </a:t>
            </a:r>
            <a:r>
              <a:rPr lang="en-US" sz="2100" dirty="0" err="1" smtClean="0"/>
              <a:t>trở</a:t>
            </a:r>
            <a:r>
              <a:rPr lang="en-US" sz="2100" dirty="0" smtClean="0"/>
              <a:t> </a:t>
            </a:r>
            <a:r>
              <a:rPr lang="en-US" sz="2100" dirty="0" err="1" smtClean="0"/>
              <a:t>nên</a:t>
            </a:r>
            <a:r>
              <a:rPr lang="en-US" sz="2100" dirty="0" smtClean="0"/>
              <a:t> </a:t>
            </a:r>
            <a:r>
              <a:rPr lang="en-US" sz="2100" dirty="0" err="1" smtClean="0"/>
              <a:t>lớn</a:t>
            </a:r>
            <a:r>
              <a:rPr lang="en-US" sz="2100" dirty="0" smtClean="0"/>
              <a:t> </a:t>
            </a:r>
            <a:r>
              <a:rPr lang="en-US" sz="2100" dirty="0" err="1" smtClean="0"/>
              <a:t>thì</a:t>
            </a:r>
            <a:r>
              <a:rPr lang="en-US" sz="2100" dirty="0" smtClean="0"/>
              <a:t> </a:t>
            </a:r>
            <a:r>
              <a:rPr lang="en-US" sz="2100" dirty="0" err="1" smtClean="0"/>
              <a:t>các</a:t>
            </a:r>
            <a:r>
              <a:rPr lang="en-US" sz="2100" dirty="0" smtClean="0"/>
              <a:t> </a:t>
            </a:r>
            <a:r>
              <a:rPr lang="en-US" sz="2100" dirty="0" err="1" smtClean="0"/>
              <a:t>lỗi</a:t>
            </a:r>
            <a:r>
              <a:rPr lang="en-US" sz="2100" dirty="0" smtClean="0"/>
              <a:t> </a:t>
            </a:r>
            <a:r>
              <a:rPr lang="en-US" sz="2100" dirty="0" err="1" smtClean="0"/>
              <a:t>thử</a:t>
            </a:r>
            <a:r>
              <a:rPr lang="en-US" sz="2100" dirty="0" smtClean="0"/>
              <a:t> </a:t>
            </a:r>
            <a:r>
              <a:rPr lang="en-US" sz="2100" dirty="0" err="1" smtClean="0"/>
              <a:t>lại</a:t>
            </a:r>
            <a:r>
              <a:rPr lang="en-US" sz="2100" dirty="0" smtClean="0"/>
              <a:t> </a:t>
            </a:r>
            <a:r>
              <a:rPr lang="en-US" sz="2100" dirty="0" err="1" smtClean="0"/>
              <a:t>gia</a:t>
            </a:r>
            <a:r>
              <a:rPr lang="en-US" sz="2100" dirty="0" smtClean="0"/>
              <a:t> </a:t>
            </a:r>
            <a:r>
              <a:rPr lang="en-US" sz="2100" dirty="0" err="1" smtClean="0"/>
              <a:t>tăng</a:t>
            </a:r>
            <a:r>
              <a:rPr lang="en-US" sz="2100" dirty="0" smtClean="0"/>
              <a:t> </a:t>
            </a:r>
            <a:r>
              <a:rPr lang="en-US" sz="2100" dirty="0" err="1" smtClean="0"/>
              <a:t>trong</a:t>
            </a:r>
            <a:r>
              <a:rPr lang="en-US" sz="2100" dirty="0" smtClean="0"/>
              <a:t> </a:t>
            </a:r>
            <a:r>
              <a:rPr lang="en-US" sz="2100" dirty="0" err="1" smtClean="0"/>
              <a:t>khi</a:t>
            </a:r>
            <a:r>
              <a:rPr lang="en-US" sz="2100" dirty="0" smtClean="0"/>
              <a:t> </a:t>
            </a:r>
            <a:r>
              <a:rPr lang="en-US" sz="2100" dirty="0" err="1" smtClean="0"/>
              <a:t>các</a:t>
            </a:r>
            <a:r>
              <a:rPr lang="en-US" sz="2100" dirty="0" smtClean="0"/>
              <a:t> </a:t>
            </a:r>
            <a:r>
              <a:rPr lang="en-US" sz="2100" dirty="0" err="1" smtClean="0"/>
              <a:t>lỗi</a:t>
            </a:r>
            <a:r>
              <a:rPr lang="en-US" sz="2100" dirty="0" smtClean="0"/>
              <a:t> </a:t>
            </a:r>
            <a:r>
              <a:rPr lang="en-US" sz="2100" dirty="0" err="1" smtClean="0"/>
              <a:t>huấn</a:t>
            </a:r>
            <a:r>
              <a:rPr lang="en-US" sz="2100" dirty="0" smtClean="0"/>
              <a:t> </a:t>
            </a:r>
            <a:r>
              <a:rPr lang="en-US" sz="2100" dirty="0" err="1" smtClean="0"/>
              <a:t>luyện</a:t>
            </a:r>
            <a:r>
              <a:rPr lang="en-US" sz="2100" dirty="0" smtClean="0"/>
              <a:t> </a:t>
            </a:r>
            <a:r>
              <a:rPr lang="en-US" sz="2100" dirty="0" err="1" smtClean="0"/>
              <a:t>vẫn</a:t>
            </a:r>
            <a:r>
              <a:rPr lang="en-US" sz="2100" dirty="0" smtClean="0"/>
              <a:t> </a:t>
            </a:r>
            <a:r>
              <a:rPr lang="en-US" sz="2100" dirty="0" err="1" smtClean="0"/>
              <a:t>tiếp</a:t>
            </a:r>
            <a:r>
              <a:rPr lang="en-US" sz="2100" dirty="0" smtClean="0"/>
              <a:t> </a:t>
            </a:r>
            <a:r>
              <a:rPr lang="en-US" sz="2100" dirty="0" err="1" smtClean="0"/>
              <a:t>tục</a:t>
            </a:r>
            <a:r>
              <a:rPr lang="en-US" sz="2100" dirty="0" smtClean="0"/>
              <a:t> </a:t>
            </a:r>
            <a:r>
              <a:rPr lang="en-US" sz="2100" dirty="0" err="1" smtClean="0"/>
              <a:t>giảm</a:t>
            </a:r>
            <a:r>
              <a:rPr lang="en-US" sz="2100" dirty="0" smtClean="0"/>
              <a:t>. </a:t>
            </a:r>
            <a:r>
              <a:rPr lang="en-US" sz="2100" dirty="0" err="1" smtClean="0"/>
              <a:t>Đây</a:t>
            </a:r>
            <a:r>
              <a:rPr lang="en-US" sz="2100" dirty="0" smtClean="0"/>
              <a:t> </a:t>
            </a:r>
            <a:r>
              <a:rPr lang="en-US" sz="2100" dirty="0" err="1" smtClean="0"/>
              <a:t>là</a:t>
            </a:r>
            <a:r>
              <a:rPr lang="en-US" sz="2100" dirty="0" smtClean="0"/>
              <a:t> </a:t>
            </a:r>
            <a:r>
              <a:rPr lang="en-US" sz="2100" dirty="0" err="1" smtClean="0"/>
              <a:t>trường</a:t>
            </a:r>
            <a:r>
              <a:rPr lang="en-US" sz="2100" dirty="0" smtClean="0"/>
              <a:t> </a:t>
            </a:r>
            <a:r>
              <a:rPr lang="en-US" sz="2100" dirty="0" err="1" smtClean="0"/>
              <a:t>hợp</a:t>
            </a:r>
            <a:r>
              <a:rPr lang="en-US" sz="2100" dirty="0" smtClean="0"/>
              <a:t> </a:t>
            </a:r>
            <a:r>
              <a:rPr lang="en-US" sz="2100" dirty="0" err="1" smtClean="0"/>
              <a:t>được</a:t>
            </a:r>
            <a:r>
              <a:rPr lang="en-US" sz="2100" dirty="0" smtClean="0"/>
              <a:t> </a:t>
            </a:r>
            <a:r>
              <a:rPr lang="en-US" sz="2100" dirty="0" err="1" smtClean="0"/>
              <a:t>gọi</a:t>
            </a:r>
            <a:r>
              <a:rPr lang="en-US" sz="2100" dirty="0" smtClean="0"/>
              <a:t> </a:t>
            </a:r>
            <a:r>
              <a:rPr lang="en-US" sz="2100" dirty="0" err="1" smtClean="0"/>
              <a:t>là</a:t>
            </a:r>
            <a:r>
              <a:rPr lang="en-US" sz="2100" dirty="0" smtClean="0"/>
              <a:t> </a:t>
            </a:r>
            <a:r>
              <a:rPr lang="en-US" sz="2100" i="1" dirty="0" err="1" smtClean="0"/>
              <a:t>quá</a:t>
            </a:r>
            <a:r>
              <a:rPr lang="en-US" sz="2100" i="1" dirty="0" smtClean="0"/>
              <a:t> </a:t>
            </a:r>
            <a:r>
              <a:rPr lang="en-US" sz="2100" i="1" dirty="0" err="1" smtClean="0"/>
              <a:t>khớp</a:t>
            </a:r>
            <a:r>
              <a:rPr lang="en-US" sz="2100" i="1" dirty="0" smtClean="0"/>
              <a:t> </a:t>
            </a:r>
            <a:r>
              <a:rPr lang="en-US" sz="2100" dirty="0" smtClean="0"/>
              <a:t>(</a:t>
            </a:r>
            <a:r>
              <a:rPr lang="en-US" sz="2100" dirty="0" err="1" smtClean="0"/>
              <a:t>overfitting</a:t>
            </a:r>
            <a:r>
              <a:rPr lang="en-US" sz="2100" dirty="0" smtClean="0"/>
              <a:t>) </a:t>
            </a:r>
            <a:r>
              <a:rPr lang="en-US" sz="2100" dirty="0" err="1" smtClean="0"/>
              <a:t>khi</a:t>
            </a:r>
            <a:r>
              <a:rPr lang="en-US" sz="2100" dirty="0" smtClean="0"/>
              <a:t> </a:t>
            </a:r>
            <a:r>
              <a:rPr lang="en-US" sz="2100" dirty="0" err="1" smtClean="0"/>
              <a:t>cây</a:t>
            </a:r>
            <a:r>
              <a:rPr lang="en-US" sz="2100" dirty="0" smtClean="0"/>
              <a:t> </a:t>
            </a:r>
            <a:r>
              <a:rPr lang="en-US" sz="2100" dirty="0" err="1" smtClean="0"/>
              <a:t>có</a:t>
            </a:r>
            <a:r>
              <a:rPr lang="en-US" sz="2100" dirty="0" smtClean="0"/>
              <a:t> </a:t>
            </a:r>
            <a:r>
              <a:rPr lang="en-US" sz="2100" dirty="0" err="1" smtClean="0"/>
              <a:t>chứa</a:t>
            </a:r>
            <a:r>
              <a:rPr lang="en-US" sz="2100" dirty="0" smtClean="0"/>
              <a:t> </a:t>
            </a:r>
            <a:r>
              <a:rPr lang="en-US" sz="2100" dirty="0" err="1" smtClean="0"/>
              <a:t>những</a:t>
            </a:r>
            <a:r>
              <a:rPr lang="en-US" sz="2100" dirty="0" smtClean="0"/>
              <a:t> </a:t>
            </a:r>
            <a:r>
              <a:rPr lang="en-US" sz="2100" dirty="0" err="1" smtClean="0"/>
              <a:t>nút</a:t>
            </a:r>
            <a:r>
              <a:rPr lang="en-US" sz="2100" dirty="0" smtClean="0"/>
              <a:t> </a:t>
            </a:r>
            <a:r>
              <a:rPr lang="en-US" sz="2100" dirty="0" err="1" smtClean="0"/>
              <a:t>mà</a:t>
            </a:r>
            <a:r>
              <a:rPr lang="en-US" sz="2100" dirty="0" smtClean="0"/>
              <a:t> </a:t>
            </a:r>
            <a:r>
              <a:rPr lang="en-US" sz="2100" dirty="0" err="1" smtClean="0"/>
              <a:t>tình</a:t>
            </a:r>
            <a:r>
              <a:rPr lang="en-US" sz="2100" dirty="0" smtClean="0"/>
              <a:t> </a:t>
            </a:r>
            <a:r>
              <a:rPr lang="en-US" sz="2100" dirty="0" err="1" smtClean="0"/>
              <a:t>cờ</a:t>
            </a:r>
            <a:r>
              <a:rPr lang="en-US" sz="2100" dirty="0" smtClean="0"/>
              <a:t> </a:t>
            </a:r>
            <a:r>
              <a:rPr lang="en-US" sz="2100" dirty="0" err="1" smtClean="0"/>
              <a:t>khớp</a:t>
            </a:r>
            <a:r>
              <a:rPr lang="en-US" sz="2100" dirty="0" smtClean="0"/>
              <a:t> </a:t>
            </a:r>
            <a:r>
              <a:rPr lang="en-US" sz="2100" dirty="0" err="1" smtClean="0"/>
              <a:t>với</a:t>
            </a:r>
            <a:r>
              <a:rPr lang="en-US" sz="2100" dirty="0" smtClean="0"/>
              <a:t> </a:t>
            </a:r>
            <a:r>
              <a:rPr lang="en-US" sz="2100" dirty="0" err="1" smtClean="0"/>
              <a:t>những</a:t>
            </a:r>
            <a:r>
              <a:rPr lang="en-US" sz="2100" dirty="0" smtClean="0"/>
              <a:t> </a:t>
            </a:r>
            <a:r>
              <a:rPr lang="en-US" sz="2100" dirty="0" err="1" smtClean="0"/>
              <a:t>mẫu</a:t>
            </a:r>
            <a:r>
              <a:rPr lang="en-US" sz="2100" dirty="0" smtClean="0"/>
              <a:t> </a:t>
            </a:r>
            <a:r>
              <a:rPr lang="en-US" sz="2100" dirty="0" err="1" smtClean="0"/>
              <a:t>dữ</a:t>
            </a:r>
            <a:r>
              <a:rPr lang="en-US" sz="2100" dirty="0" smtClean="0"/>
              <a:t> </a:t>
            </a:r>
            <a:r>
              <a:rPr lang="en-US" sz="2100" dirty="0" err="1" smtClean="0"/>
              <a:t>liệu</a:t>
            </a:r>
            <a:r>
              <a:rPr lang="en-US" sz="2100" dirty="0" smtClean="0"/>
              <a:t> </a:t>
            </a:r>
            <a:r>
              <a:rPr lang="en-US" sz="2100" dirty="0" err="1" smtClean="0"/>
              <a:t>nhiễu</a:t>
            </a:r>
            <a:r>
              <a:rPr lang="en-US" sz="2100" dirty="0" smtClean="0"/>
              <a:t> ở </a:t>
            </a:r>
            <a:r>
              <a:rPr lang="en-US" sz="2100" dirty="0" err="1" smtClean="0"/>
              <a:t>tập</a:t>
            </a:r>
            <a:r>
              <a:rPr lang="en-US" sz="2100" dirty="0" smtClean="0"/>
              <a:t> </a:t>
            </a:r>
            <a:r>
              <a:rPr lang="en-US" sz="2100" dirty="0" err="1" smtClean="0"/>
              <a:t>huấn</a:t>
            </a:r>
            <a:r>
              <a:rPr lang="en-US" sz="2100" dirty="0" smtClean="0"/>
              <a:t> </a:t>
            </a:r>
            <a:r>
              <a:rPr lang="en-US" sz="2100" dirty="0" err="1" smtClean="0"/>
              <a:t>luyện</a:t>
            </a:r>
            <a:r>
              <a:rPr lang="en-US" sz="2100" dirty="0" smtClean="0"/>
              <a:t> </a:t>
            </a:r>
            <a:r>
              <a:rPr lang="en-US" sz="2100" dirty="0" err="1" smtClean="0"/>
              <a:t>nên</a:t>
            </a:r>
            <a:r>
              <a:rPr lang="en-US" sz="2100" dirty="0" smtClean="0"/>
              <a:t> </a:t>
            </a:r>
            <a:r>
              <a:rPr lang="en-US" sz="2100" dirty="0" err="1" smtClean="0"/>
              <a:t>không</a:t>
            </a:r>
            <a:r>
              <a:rPr lang="en-US" sz="2100" dirty="0" smtClean="0"/>
              <a:t> </a:t>
            </a:r>
            <a:r>
              <a:rPr lang="en-US" sz="2100" dirty="0" err="1" smtClean="0"/>
              <a:t>thể</a:t>
            </a:r>
            <a:r>
              <a:rPr lang="en-US" sz="2100" dirty="0" smtClean="0"/>
              <a:t> </a:t>
            </a:r>
            <a:r>
              <a:rPr lang="en-US" sz="2100" dirty="0" err="1" smtClean="0"/>
              <a:t>tổng</a:t>
            </a:r>
            <a:r>
              <a:rPr lang="en-US" sz="2100" dirty="0" smtClean="0"/>
              <a:t> </a:t>
            </a:r>
            <a:r>
              <a:rPr lang="en-US" sz="2100" dirty="0" err="1" smtClean="0"/>
              <a:t>quát</a:t>
            </a:r>
            <a:r>
              <a:rPr lang="en-US" sz="2100" dirty="0" smtClean="0"/>
              <a:t> </a:t>
            </a:r>
            <a:r>
              <a:rPr lang="en-US" sz="2100" dirty="0" err="1" smtClean="0"/>
              <a:t>hóa</a:t>
            </a:r>
            <a:r>
              <a:rPr lang="en-US" sz="2100" dirty="0" smtClean="0"/>
              <a:t> </a:t>
            </a:r>
            <a:r>
              <a:rPr lang="en-US" sz="2100" dirty="0" err="1" smtClean="0"/>
              <a:t>dữ</a:t>
            </a:r>
            <a:r>
              <a:rPr lang="en-US" sz="2100" dirty="0" smtClean="0"/>
              <a:t> </a:t>
            </a:r>
            <a:r>
              <a:rPr lang="en-US" sz="2100" dirty="0" err="1" smtClean="0"/>
              <a:t>liệu</a:t>
            </a:r>
            <a:r>
              <a:rPr lang="en-US" sz="2100" dirty="0" smtClean="0"/>
              <a:t> </a:t>
            </a:r>
            <a:r>
              <a:rPr lang="en-US" sz="2100" dirty="0" err="1" smtClean="0"/>
              <a:t>trong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</a:t>
            </a:r>
            <a:r>
              <a:rPr lang="en-US" sz="2100" dirty="0" err="1" smtClean="0"/>
              <a:t>thử</a:t>
            </a:r>
            <a:r>
              <a:rPr lang="en-US" sz="2100" dirty="0" smtClean="0"/>
              <a:t> (</a:t>
            </a:r>
            <a:r>
              <a:rPr lang="en-US" sz="2100" dirty="0" err="1" smtClean="0"/>
              <a:t>xem</a:t>
            </a:r>
            <a:r>
              <a:rPr lang="en-US" sz="2100" dirty="0" smtClean="0"/>
              <a:t> </a:t>
            </a:r>
            <a:r>
              <a:rPr lang="en-US" sz="2100" dirty="0" err="1" smtClean="0"/>
              <a:t>hình</a:t>
            </a:r>
            <a:r>
              <a:rPr lang="en-US" sz="2100" dirty="0" smtClean="0"/>
              <a:t> 4.3.5).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cách</a:t>
            </a:r>
            <a:r>
              <a:rPr lang="en-US" sz="2100" dirty="0" smtClean="0"/>
              <a:t> </a:t>
            </a:r>
            <a:r>
              <a:rPr lang="en-US" sz="2100" dirty="0" err="1" smtClean="0"/>
              <a:t>để</a:t>
            </a:r>
            <a:r>
              <a:rPr lang="en-US" sz="2100" dirty="0" smtClean="0"/>
              <a:t> </a:t>
            </a:r>
            <a:r>
              <a:rPr lang="en-US" sz="2100" dirty="0" err="1" smtClean="0"/>
              <a:t>quyết</a:t>
            </a:r>
            <a:r>
              <a:rPr lang="en-US" sz="2100" dirty="0" smtClean="0"/>
              <a:t> </a:t>
            </a:r>
            <a:r>
              <a:rPr lang="en-US" sz="2100" dirty="0" err="1" smtClean="0"/>
              <a:t>định</a:t>
            </a:r>
            <a:r>
              <a:rPr lang="en-US" sz="2100" dirty="0" smtClean="0"/>
              <a:t> </a:t>
            </a:r>
            <a:r>
              <a:rPr lang="en-US" sz="2100" dirty="0" err="1" smtClean="0"/>
              <a:t>khi</a:t>
            </a:r>
            <a:r>
              <a:rPr lang="en-US" sz="2100" dirty="0" smtClean="0"/>
              <a:t> </a:t>
            </a:r>
            <a:r>
              <a:rPr lang="en-US" sz="2100" dirty="0" err="1" smtClean="0"/>
              <a:t>nào</a:t>
            </a:r>
            <a:r>
              <a:rPr lang="en-US" sz="2100" dirty="0" smtClean="0"/>
              <a:t> </a:t>
            </a:r>
            <a:r>
              <a:rPr lang="en-US" sz="2100" dirty="0" err="1" smtClean="0"/>
              <a:t>dừng</a:t>
            </a:r>
            <a:r>
              <a:rPr lang="en-US" sz="2100" dirty="0" smtClean="0"/>
              <a:t> </a:t>
            </a:r>
            <a:r>
              <a:rPr lang="en-US" sz="2100" dirty="0" err="1" smtClean="0"/>
              <a:t>phát</a:t>
            </a:r>
            <a:r>
              <a:rPr lang="en-US" sz="2100" dirty="0" smtClean="0"/>
              <a:t> </a:t>
            </a:r>
            <a:r>
              <a:rPr lang="en-US" sz="2100" dirty="0" err="1" smtClean="0"/>
              <a:t>triển</a:t>
            </a:r>
            <a:r>
              <a:rPr lang="en-US" sz="2100" dirty="0" smtClean="0"/>
              <a:t> </a:t>
            </a:r>
            <a:r>
              <a:rPr lang="en-US" sz="2100" dirty="0" err="1" smtClean="0"/>
              <a:t>cây</a:t>
            </a:r>
            <a:r>
              <a:rPr lang="en-US" sz="2100" dirty="0" smtClean="0"/>
              <a:t> (</a:t>
            </a:r>
            <a:r>
              <a:rPr lang="en-US" sz="2100" dirty="0" err="1" smtClean="0"/>
              <a:t>tức</a:t>
            </a:r>
            <a:r>
              <a:rPr lang="en-US" sz="2100" dirty="0" smtClean="0"/>
              <a:t> </a:t>
            </a:r>
            <a:r>
              <a:rPr lang="en-US" sz="2100" dirty="0" err="1" smtClean="0"/>
              <a:t>là</a:t>
            </a:r>
            <a:r>
              <a:rPr lang="en-US" sz="2100" dirty="0" smtClean="0"/>
              <a:t> </a:t>
            </a:r>
            <a:r>
              <a:rPr lang="en-US" sz="2100" dirty="0" err="1" smtClean="0"/>
              <a:t>dừng</a:t>
            </a:r>
            <a:r>
              <a:rPr lang="en-US" sz="2100" dirty="0" smtClean="0"/>
              <a:t> </a:t>
            </a:r>
            <a:r>
              <a:rPr lang="en-US" sz="2100" dirty="0" err="1" smtClean="0"/>
              <a:t>tách</a:t>
            </a:r>
            <a:r>
              <a:rPr lang="en-US" sz="2100" dirty="0" smtClean="0"/>
              <a:t> </a:t>
            </a:r>
            <a:r>
              <a:rPr lang="en-US" sz="2100" dirty="0" err="1" smtClean="0"/>
              <a:t>nút</a:t>
            </a:r>
            <a:r>
              <a:rPr lang="en-US" sz="2100" dirty="0" smtClean="0"/>
              <a:t>) </a:t>
            </a:r>
            <a:r>
              <a:rPr lang="en-US" sz="2100" dirty="0" err="1" smtClean="0"/>
              <a:t>là</a:t>
            </a:r>
            <a:r>
              <a:rPr lang="en-US" sz="2100" dirty="0" smtClean="0"/>
              <a:t> </a:t>
            </a:r>
            <a:r>
              <a:rPr lang="en-US" sz="2100" dirty="0" err="1" smtClean="0"/>
              <a:t>dùng</a:t>
            </a:r>
            <a:r>
              <a:rPr lang="en-US" sz="2100" dirty="0" smtClean="0"/>
              <a:t> </a:t>
            </a:r>
            <a:r>
              <a:rPr lang="en-US" sz="2100" b="1" i="1" dirty="0" err="1" smtClean="0"/>
              <a:t>sự</a:t>
            </a:r>
            <a:r>
              <a:rPr lang="en-US" sz="2100" b="1" i="1" dirty="0" smtClean="0"/>
              <a:t> </a:t>
            </a:r>
            <a:r>
              <a:rPr lang="en-US" sz="2100" b="1" i="1" dirty="0" err="1" smtClean="0"/>
              <a:t>kiểm</a:t>
            </a:r>
            <a:r>
              <a:rPr lang="en-US" sz="2100" b="1" i="1" dirty="0" smtClean="0"/>
              <a:t> </a:t>
            </a:r>
            <a:r>
              <a:rPr lang="en-US" sz="2100" b="1" i="1" dirty="0" err="1" smtClean="0"/>
              <a:t>định</a:t>
            </a:r>
            <a:r>
              <a:rPr lang="en-US" sz="2100" b="1" i="1" dirty="0" smtClean="0"/>
              <a:t> </a:t>
            </a:r>
            <a:r>
              <a:rPr lang="en-US" sz="2100" dirty="0" smtClean="0"/>
              <a:t>(validation).  </a:t>
            </a:r>
            <a:r>
              <a:rPr lang="en-US" sz="2100" dirty="0" err="1" smtClean="0"/>
              <a:t>Để</a:t>
            </a:r>
            <a:r>
              <a:rPr lang="en-US" sz="2100" dirty="0" smtClean="0"/>
              <a:t> </a:t>
            </a:r>
            <a:r>
              <a:rPr lang="en-US" sz="2100" dirty="0" err="1" smtClean="0"/>
              <a:t>kiểm</a:t>
            </a:r>
            <a:r>
              <a:rPr lang="en-US" sz="2100" dirty="0" smtClean="0"/>
              <a:t> </a:t>
            </a:r>
            <a:r>
              <a:rPr lang="en-US" sz="2100" dirty="0" err="1" smtClean="0"/>
              <a:t>định</a:t>
            </a:r>
            <a:r>
              <a:rPr lang="en-US" sz="2100" dirty="0" smtClean="0"/>
              <a:t>, </a:t>
            </a:r>
            <a:r>
              <a:rPr lang="en-US" sz="2100" dirty="0" err="1" smtClean="0"/>
              <a:t>cây</a:t>
            </a:r>
            <a:r>
              <a:rPr lang="en-US" sz="2100" dirty="0" smtClean="0"/>
              <a:t> </a:t>
            </a:r>
            <a:r>
              <a:rPr lang="en-US" sz="2100" dirty="0" err="1" smtClean="0"/>
              <a:t>được</a:t>
            </a:r>
            <a:r>
              <a:rPr lang="en-US" sz="2100" dirty="0" smtClean="0"/>
              <a:t> </a:t>
            </a:r>
            <a:r>
              <a:rPr lang="en-US" sz="2100" dirty="0" err="1" smtClean="0"/>
              <a:t>huấn</a:t>
            </a:r>
            <a:r>
              <a:rPr lang="en-US" sz="2100" dirty="0" smtClean="0"/>
              <a:t> </a:t>
            </a:r>
            <a:r>
              <a:rPr lang="en-US" sz="2100" dirty="0" err="1" smtClean="0"/>
              <a:t>luyện</a:t>
            </a:r>
            <a:r>
              <a:rPr lang="en-US" sz="2100" dirty="0" smtClean="0"/>
              <a:t> </a:t>
            </a:r>
            <a:r>
              <a:rPr lang="en-US" sz="2100" dirty="0" err="1" smtClean="0"/>
              <a:t>bằng</a:t>
            </a:r>
            <a:r>
              <a:rPr lang="en-US" sz="2100" dirty="0" smtClean="0"/>
              <a:t> </a:t>
            </a: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con </a:t>
            </a:r>
            <a:r>
              <a:rPr lang="en-US" sz="2100" dirty="0" err="1" smtClean="0"/>
              <a:t>huấn</a:t>
            </a:r>
            <a:r>
              <a:rPr lang="en-US" sz="2100" dirty="0" smtClean="0"/>
              <a:t> </a:t>
            </a:r>
            <a:r>
              <a:rPr lang="en-US" sz="2100" dirty="0" err="1" smtClean="0"/>
              <a:t>luyện</a:t>
            </a:r>
            <a:r>
              <a:rPr lang="en-US" sz="2100" dirty="0" smtClean="0"/>
              <a:t> (</a:t>
            </a:r>
            <a:r>
              <a:rPr lang="en-US" sz="2100" dirty="0" err="1" smtClean="0"/>
              <a:t>thí</a:t>
            </a:r>
            <a:r>
              <a:rPr lang="en-US" sz="2100" dirty="0" smtClean="0"/>
              <a:t> </a:t>
            </a:r>
            <a:r>
              <a:rPr lang="en-US" sz="2100" dirty="0" err="1" smtClean="0"/>
              <a:t>dụ</a:t>
            </a:r>
            <a:r>
              <a:rPr lang="en-US" sz="2100" dirty="0" smtClean="0"/>
              <a:t>, 90%) </a:t>
            </a:r>
            <a:r>
              <a:rPr lang="en-US" sz="2100" dirty="0" err="1" smtClean="0"/>
              <a:t>và</a:t>
            </a:r>
            <a:r>
              <a:rPr lang="en-US" sz="2100" dirty="0" smtClean="0"/>
              <a:t> </a:t>
            </a:r>
            <a:r>
              <a:rPr lang="en-US" sz="2100" dirty="0" err="1" smtClean="0"/>
              <a:t>kiểm</a:t>
            </a:r>
            <a:r>
              <a:rPr lang="en-US" sz="2100" dirty="0" smtClean="0"/>
              <a:t> </a:t>
            </a:r>
            <a:r>
              <a:rPr lang="en-US" sz="2100" dirty="0" err="1" smtClean="0"/>
              <a:t>định</a:t>
            </a:r>
            <a:r>
              <a:rPr lang="en-US" sz="2100" dirty="0" smtClean="0"/>
              <a:t> </a:t>
            </a:r>
            <a:r>
              <a:rPr lang="en-US" sz="2100" dirty="0" err="1" smtClean="0"/>
              <a:t>bằng</a:t>
            </a:r>
            <a:r>
              <a:rPr lang="en-US" sz="2100" dirty="0" smtClean="0"/>
              <a:t> </a:t>
            </a: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con  (10%). </a:t>
            </a:r>
            <a:r>
              <a:rPr lang="en-US" sz="2100" dirty="0" err="1" smtClean="0"/>
              <a:t>Chúng</a:t>
            </a:r>
            <a:r>
              <a:rPr lang="en-US" sz="2100" dirty="0" smtClean="0"/>
              <a:t> ta </a:t>
            </a:r>
            <a:r>
              <a:rPr lang="en-US" sz="2100" dirty="0" err="1" smtClean="0"/>
              <a:t>tiếp</a:t>
            </a:r>
            <a:r>
              <a:rPr lang="en-US" sz="2100" dirty="0" smtClean="0"/>
              <a:t> </a:t>
            </a:r>
            <a:r>
              <a:rPr lang="en-US" sz="2100" dirty="0" err="1" smtClean="0"/>
              <a:t>tục</a:t>
            </a:r>
            <a:r>
              <a:rPr lang="en-US" sz="2100" dirty="0" smtClean="0"/>
              <a:t> </a:t>
            </a:r>
            <a:r>
              <a:rPr lang="en-US" sz="2100" dirty="0" err="1" smtClean="0"/>
              <a:t>tách</a:t>
            </a:r>
            <a:r>
              <a:rPr lang="en-US" sz="2100" dirty="0" smtClean="0"/>
              <a:t> </a:t>
            </a:r>
            <a:r>
              <a:rPr lang="en-US" sz="2100" dirty="0" err="1" smtClean="0"/>
              <a:t>nút</a:t>
            </a:r>
            <a:r>
              <a:rPr lang="en-US" sz="2100" dirty="0" smtClean="0"/>
              <a:t> </a:t>
            </a:r>
            <a:r>
              <a:rPr lang="en-US" sz="2100" dirty="0" err="1" smtClean="0"/>
              <a:t>xây</a:t>
            </a:r>
            <a:r>
              <a:rPr lang="en-US" sz="2100" dirty="0" smtClean="0"/>
              <a:t> </a:t>
            </a:r>
            <a:r>
              <a:rPr lang="en-US" sz="2100" dirty="0" err="1" smtClean="0"/>
              <a:t>dựng</a:t>
            </a:r>
            <a:r>
              <a:rPr lang="en-US" sz="2100" dirty="0" smtClean="0"/>
              <a:t> </a:t>
            </a:r>
            <a:r>
              <a:rPr lang="en-US" sz="2100" dirty="0" err="1" smtClean="0"/>
              <a:t>cây</a:t>
            </a:r>
            <a:r>
              <a:rPr lang="en-US" sz="2100" dirty="0" smtClean="0"/>
              <a:t> </a:t>
            </a:r>
            <a:r>
              <a:rPr lang="en-US" sz="2100" dirty="0" err="1" smtClean="0"/>
              <a:t>cho</a:t>
            </a:r>
            <a:r>
              <a:rPr lang="en-US" sz="2100" dirty="0" smtClean="0"/>
              <a:t> </a:t>
            </a:r>
            <a:r>
              <a:rPr lang="en-US" sz="2100" dirty="0" err="1" smtClean="0"/>
              <a:t>đến</a:t>
            </a:r>
            <a:r>
              <a:rPr lang="en-US" sz="2100" dirty="0" smtClean="0"/>
              <a:t> </a:t>
            </a:r>
            <a:r>
              <a:rPr lang="en-US" sz="2100" dirty="0" err="1" smtClean="0"/>
              <a:t>khi</a:t>
            </a:r>
            <a:r>
              <a:rPr lang="en-US" sz="2100" dirty="0" smtClean="0"/>
              <a:t> </a:t>
            </a:r>
            <a:r>
              <a:rPr lang="en-US" sz="2100" dirty="0" err="1" smtClean="0"/>
              <a:t>số</a:t>
            </a:r>
            <a:r>
              <a:rPr lang="en-US" sz="2100" dirty="0" smtClean="0"/>
              <a:t> </a:t>
            </a:r>
            <a:r>
              <a:rPr lang="en-US" sz="2100" dirty="0" err="1" smtClean="0"/>
              <a:t>lỗi</a:t>
            </a:r>
            <a:r>
              <a:rPr lang="en-US" sz="2100" dirty="0" smtClean="0"/>
              <a:t> </a:t>
            </a:r>
            <a:r>
              <a:rPr lang="en-US" sz="2100" dirty="0" err="1" smtClean="0"/>
              <a:t>sai</a:t>
            </a:r>
            <a:r>
              <a:rPr lang="en-US" sz="2100" dirty="0" smtClean="0"/>
              <a:t> </a:t>
            </a:r>
            <a:r>
              <a:rPr lang="en-US" sz="2100" dirty="0" err="1" smtClean="0"/>
              <a:t>trên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</a:t>
            </a:r>
            <a:r>
              <a:rPr lang="en-US" sz="2100" dirty="0" err="1" smtClean="0"/>
              <a:t>kiểm</a:t>
            </a:r>
            <a:r>
              <a:rPr lang="en-US" sz="2100" dirty="0" smtClean="0"/>
              <a:t> </a:t>
            </a:r>
            <a:r>
              <a:rPr lang="en-US" sz="2100" dirty="0" err="1" smtClean="0"/>
              <a:t>định</a:t>
            </a:r>
            <a:r>
              <a:rPr lang="en-US" sz="2100" dirty="0" smtClean="0"/>
              <a:t> </a:t>
            </a:r>
            <a:r>
              <a:rPr lang="en-US" sz="2100" dirty="0" err="1" smtClean="0"/>
              <a:t>đạt</a:t>
            </a:r>
            <a:r>
              <a:rPr lang="en-US" sz="2100" dirty="0" smtClean="0"/>
              <a:t> </a:t>
            </a:r>
            <a:r>
              <a:rPr lang="en-US" sz="2100" dirty="0" err="1" smtClean="0"/>
              <a:t>mức</a:t>
            </a:r>
            <a:r>
              <a:rPr lang="en-US" sz="2100" dirty="0" smtClean="0"/>
              <a:t> </a:t>
            </a:r>
            <a:r>
              <a:rPr lang="en-US" sz="2100" dirty="0" err="1" smtClean="0"/>
              <a:t>nhỏ</a:t>
            </a:r>
            <a:r>
              <a:rPr lang="en-US" sz="2100" dirty="0" smtClean="0"/>
              <a:t> </a:t>
            </a:r>
            <a:r>
              <a:rPr lang="en-US" sz="2100" dirty="0" err="1" smtClean="0"/>
              <a:t>nhất</a:t>
            </a:r>
            <a:r>
              <a:rPr lang="en-US" sz="21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cách</a:t>
            </a:r>
            <a:r>
              <a:rPr lang="en-US" sz="2100" dirty="0" smtClean="0"/>
              <a:t> </a:t>
            </a:r>
            <a:r>
              <a:rPr lang="en-US" sz="2100" dirty="0" err="1" smtClean="0"/>
              <a:t>khác</a:t>
            </a:r>
            <a:r>
              <a:rPr lang="en-US" sz="2100" dirty="0" smtClean="0"/>
              <a:t> </a:t>
            </a:r>
            <a:r>
              <a:rPr lang="en-US" sz="2100" dirty="0" err="1" smtClean="0"/>
              <a:t>để</a:t>
            </a:r>
            <a:r>
              <a:rPr lang="en-US" sz="2100" dirty="0" smtClean="0"/>
              <a:t> </a:t>
            </a:r>
            <a:r>
              <a:rPr lang="en-US" sz="2100" dirty="0" err="1" smtClean="0"/>
              <a:t>ngừng</a:t>
            </a:r>
            <a:r>
              <a:rPr lang="en-US" sz="2100" dirty="0" smtClean="0"/>
              <a:t> </a:t>
            </a:r>
            <a:r>
              <a:rPr lang="en-US" sz="2100" dirty="0" err="1" smtClean="0"/>
              <a:t>tách</a:t>
            </a:r>
            <a:r>
              <a:rPr lang="en-US" sz="2100" dirty="0" smtClean="0"/>
              <a:t> </a:t>
            </a:r>
            <a:r>
              <a:rPr lang="en-US" sz="2100" dirty="0" err="1" smtClean="0"/>
              <a:t>nút</a:t>
            </a:r>
            <a:r>
              <a:rPr lang="en-US" sz="2100" dirty="0" smtClean="0"/>
              <a:t> </a:t>
            </a:r>
            <a:r>
              <a:rPr lang="en-US" sz="2100" dirty="0" err="1" smtClean="0"/>
              <a:t>là</a:t>
            </a:r>
            <a:r>
              <a:rPr lang="en-US" sz="2100" dirty="0" smtClean="0"/>
              <a:t> </a:t>
            </a:r>
            <a:r>
              <a:rPr lang="en-US" sz="2100" dirty="0" err="1" smtClean="0"/>
              <a:t>khi</a:t>
            </a:r>
            <a:r>
              <a:rPr lang="en-US" sz="2100" dirty="0" smtClean="0"/>
              <a:t> </a:t>
            </a:r>
            <a:r>
              <a:rPr lang="en-US" sz="2100" dirty="0" err="1" smtClean="0"/>
              <a:t>mức</a:t>
            </a:r>
            <a:r>
              <a:rPr lang="en-US" sz="2100" dirty="0" smtClean="0"/>
              <a:t> </a:t>
            </a:r>
            <a:r>
              <a:rPr lang="en-US" sz="2100" dirty="0" err="1" smtClean="0"/>
              <a:t>suy</a:t>
            </a:r>
            <a:r>
              <a:rPr lang="en-US" sz="2100" dirty="0" smtClean="0"/>
              <a:t> </a:t>
            </a:r>
            <a:r>
              <a:rPr lang="en-US" sz="2100" dirty="0" err="1" smtClean="0"/>
              <a:t>giảm</a:t>
            </a:r>
            <a:r>
              <a:rPr lang="en-US" sz="2100" dirty="0" smtClean="0"/>
              <a:t> </a:t>
            </a:r>
            <a:r>
              <a:rPr lang="en-US" sz="2100" dirty="0" err="1" smtClean="0"/>
              <a:t>về</a:t>
            </a:r>
            <a:r>
              <a:rPr lang="en-US" sz="2100" dirty="0" smtClean="0"/>
              <a:t> </a:t>
            </a:r>
            <a:r>
              <a:rPr lang="en-US" sz="2100" dirty="0" err="1" smtClean="0"/>
              <a:t>độ</a:t>
            </a:r>
            <a:r>
              <a:rPr lang="en-US" sz="2100" dirty="0" smtClean="0"/>
              <a:t> </a:t>
            </a:r>
            <a:r>
              <a:rPr lang="en-US" sz="2100" dirty="0" err="1" smtClean="0"/>
              <a:t>pha</a:t>
            </a:r>
            <a:r>
              <a:rPr lang="en-US" sz="2100" dirty="0" smtClean="0"/>
              <a:t> </a:t>
            </a:r>
            <a:r>
              <a:rPr lang="en-US" sz="2100" dirty="0" err="1" smtClean="0"/>
              <a:t>tạp</a:t>
            </a:r>
            <a:r>
              <a:rPr lang="en-US" sz="2100" dirty="0" smtClean="0"/>
              <a:t> </a:t>
            </a:r>
            <a:r>
              <a:rPr lang="en-US" sz="2100" dirty="0" err="1" smtClean="0"/>
              <a:t>đã</a:t>
            </a:r>
            <a:r>
              <a:rPr lang="en-US" sz="2100" dirty="0" smtClean="0"/>
              <a:t> </a:t>
            </a:r>
            <a:r>
              <a:rPr lang="en-US" sz="2100" dirty="0" err="1" smtClean="0"/>
              <a:t>thấp</a:t>
            </a:r>
            <a:r>
              <a:rPr lang="en-US" sz="2100" dirty="0" smtClean="0"/>
              <a:t> </a:t>
            </a:r>
            <a:r>
              <a:rPr lang="en-US" sz="2100" dirty="0" err="1" smtClean="0"/>
              <a:t>hơn</a:t>
            </a:r>
            <a:r>
              <a:rPr lang="en-US" sz="2100" dirty="0" smtClean="0"/>
              <a:t> </a:t>
            </a: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ngưỡng</a:t>
            </a:r>
            <a:r>
              <a:rPr lang="en-US" sz="2100" dirty="0" smtClean="0"/>
              <a:t> </a:t>
            </a:r>
            <a:r>
              <a:rPr lang="en-US" sz="2100" dirty="0" err="1" smtClean="0"/>
              <a:t>cho</a:t>
            </a:r>
            <a:r>
              <a:rPr lang="en-US" sz="2100" dirty="0" smtClean="0"/>
              <a:t> </a:t>
            </a:r>
            <a:r>
              <a:rPr lang="en-US" sz="2100" dirty="0" err="1" smtClean="0"/>
              <a:t>trước</a:t>
            </a:r>
            <a:r>
              <a:rPr lang="en-US" sz="2100" dirty="0" smtClean="0"/>
              <a:t> (</a:t>
            </a:r>
            <a:r>
              <a:rPr lang="en-US" sz="2100" i="1" dirty="0" err="1" smtClean="0"/>
              <a:t>max</a:t>
            </a:r>
            <a:r>
              <a:rPr lang="en-US" sz="2100" i="1" baseline="-25000" dirty="0" err="1" smtClean="0"/>
              <a:t>s</a:t>
            </a:r>
            <a:r>
              <a:rPr lang="en-US" sz="2100" baseline="-25000" dirty="0" smtClean="0"/>
              <a:t> </a:t>
            </a:r>
            <a:r>
              <a:rPr lang="en-US" sz="2000" i="1" dirty="0" smtClean="0">
                <a:sym typeface="Symbol" pitchFamily="18" charset="2"/>
              </a:rPr>
              <a:t></a:t>
            </a:r>
            <a:r>
              <a:rPr lang="en-US" sz="2100" i="1" dirty="0" smtClean="0"/>
              <a:t>i</a:t>
            </a:r>
            <a:r>
              <a:rPr lang="en-US" sz="2100" dirty="0" smtClean="0"/>
              <a:t>(</a:t>
            </a:r>
            <a:r>
              <a:rPr lang="en-US" sz="2100" i="1" dirty="0" smtClean="0"/>
              <a:t>s</a:t>
            </a:r>
            <a:r>
              <a:rPr lang="en-US" sz="2100" dirty="0" smtClean="0"/>
              <a:t>) </a:t>
            </a:r>
            <a:r>
              <a:rPr lang="en-US" sz="2100" dirty="0" smtClean="0">
                <a:sym typeface="Symbol" pitchFamily="18" charset="2"/>
              </a:rPr>
              <a:t> </a:t>
            </a:r>
            <a:r>
              <a:rPr lang="en-US" sz="2100" i="1" dirty="0" smtClean="0">
                <a:sym typeface="Symbol" pitchFamily="18" charset="2"/>
              </a:rPr>
              <a:t> </a:t>
            </a:r>
            <a:r>
              <a:rPr lang="en-US" sz="2100" dirty="0" smtClean="0">
                <a:sym typeface="Symbol" pitchFamily="18" charset="2"/>
              </a:rPr>
              <a:t>)</a:t>
            </a:r>
            <a:r>
              <a:rPr lang="en-US" sz="2100" dirty="0" smtClean="0"/>
              <a:t>, </a:t>
            </a:r>
            <a:r>
              <a:rPr lang="en-US" sz="2100" dirty="0" err="1" smtClean="0"/>
              <a:t>hoặc</a:t>
            </a:r>
            <a:r>
              <a:rPr lang="en-US" sz="2100" dirty="0" smtClean="0"/>
              <a:t> </a:t>
            </a:r>
            <a:r>
              <a:rPr lang="en-US" sz="2100" dirty="0" err="1" smtClean="0"/>
              <a:t>khi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con </a:t>
            </a:r>
            <a:r>
              <a:rPr lang="en-US" sz="2100" dirty="0" err="1" smtClean="0"/>
              <a:t>dữ</a:t>
            </a:r>
            <a:r>
              <a:rPr lang="en-US" sz="2100" dirty="0" smtClean="0"/>
              <a:t> </a:t>
            </a:r>
            <a:r>
              <a:rPr lang="en-US" sz="2100" dirty="0" err="1" smtClean="0"/>
              <a:t>liệu</a:t>
            </a:r>
            <a:r>
              <a:rPr lang="en-US" sz="2100" dirty="0" smtClean="0"/>
              <a:t> </a:t>
            </a:r>
            <a:r>
              <a:rPr lang="en-US" sz="2100" dirty="0" err="1" smtClean="0"/>
              <a:t>ứng</a:t>
            </a:r>
            <a:r>
              <a:rPr lang="en-US" sz="2100" dirty="0" smtClean="0"/>
              <a:t> </a:t>
            </a:r>
            <a:r>
              <a:rPr lang="en-US" sz="2100" dirty="0" err="1" smtClean="0"/>
              <a:t>với</a:t>
            </a:r>
            <a:r>
              <a:rPr lang="en-US" sz="2100" dirty="0" smtClean="0"/>
              <a:t> </a:t>
            </a: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nút</a:t>
            </a:r>
            <a:r>
              <a:rPr lang="en-US" sz="2100" dirty="0" smtClean="0"/>
              <a:t> </a:t>
            </a:r>
            <a:r>
              <a:rPr lang="en-US" sz="2100" dirty="0" err="1" smtClean="0"/>
              <a:t>nào</a:t>
            </a:r>
            <a:r>
              <a:rPr lang="en-US" sz="2100" dirty="0" smtClean="0"/>
              <a:t> </a:t>
            </a:r>
            <a:r>
              <a:rPr lang="en-US" sz="2100" dirty="0" err="1" smtClean="0"/>
              <a:t>đó</a:t>
            </a:r>
            <a:r>
              <a:rPr lang="en-US" sz="2100" dirty="0" smtClean="0"/>
              <a:t> </a:t>
            </a:r>
            <a:r>
              <a:rPr lang="en-US" sz="2100" dirty="0" err="1" smtClean="0"/>
              <a:t>nhỏ</a:t>
            </a:r>
            <a:r>
              <a:rPr lang="en-US" sz="2100" dirty="0" smtClean="0"/>
              <a:t> </a:t>
            </a:r>
            <a:r>
              <a:rPr lang="en-US" sz="2100" dirty="0" err="1" smtClean="0"/>
              <a:t>hơn</a:t>
            </a:r>
            <a:r>
              <a:rPr lang="en-US" sz="2100" dirty="0" smtClean="0"/>
              <a:t> </a:t>
            </a: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tỉ</a:t>
            </a:r>
            <a:r>
              <a:rPr lang="en-US" sz="2100" dirty="0" smtClean="0"/>
              <a:t> </a:t>
            </a:r>
            <a:r>
              <a:rPr lang="en-US" sz="2100" dirty="0" err="1" smtClean="0"/>
              <a:t>lệ</a:t>
            </a:r>
            <a:r>
              <a:rPr lang="en-US" sz="2100" dirty="0" smtClean="0"/>
              <a:t> </a:t>
            </a:r>
            <a:r>
              <a:rPr lang="en-US" sz="2100" dirty="0" err="1" smtClean="0"/>
              <a:t>cho</a:t>
            </a:r>
            <a:r>
              <a:rPr lang="en-US" sz="2100" dirty="0" smtClean="0"/>
              <a:t> </a:t>
            </a:r>
            <a:r>
              <a:rPr lang="en-US" sz="2100" dirty="0" err="1" smtClean="0"/>
              <a:t>trước</a:t>
            </a:r>
            <a:r>
              <a:rPr lang="en-US" sz="2100" dirty="0" smtClean="0"/>
              <a:t> </a:t>
            </a:r>
            <a:r>
              <a:rPr lang="en-US" sz="2100" dirty="0" err="1" smtClean="0"/>
              <a:t>đối</a:t>
            </a:r>
            <a:r>
              <a:rPr lang="en-US" sz="2100" dirty="0" smtClean="0"/>
              <a:t> </a:t>
            </a:r>
            <a:r>
              <a:rPr lang="en-US" sz="2100" dirty="0" err="1" smtClean="0"/>
              <a:t>với</a:t>
            </a:r>
            <a:r>
              <a:rPr lang="en-US" sz="2100" dirty="0" smtClean="0"/>
              <a:t> </a:t>
            </a:r>
            <a:r>
              <a:rPr lang="en-US" sz="2100" dirty="0" err="1" smtClean="0"/>
              <a:t>toàn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</a:t>
            </a:r>
            <a:r>
              <a:rPr lang="en-US" sz="2100" dirty="0" err="1" smtClean="0"/>
              <a:t>huấn</a:t>
            </a:r>
            <a:r>
              <a:rPr lang="en-US" sz="2100" dirty="0" smtClean="0"/>
              <a:t> </a:t>
            </a:r>
            <a:r>
              <a:rPr lang="en-US" sz="2100" dirty="0" err="1" smtClean="0"/>
              <a:t>luyện</a:t>
            </a:r>
            <a:r>
              <a:rPr lang="en-US" sz="2100" dirty="0" smtClean="0"/>
              <a:t> (</a:t>
            </a:r>
            <a:r>
              <a:rPr lang="en-US" sz="2100" dirty="0" err="1" smtClean="0"/>
              <a:t>thí</a:t>
            </a:r>
            <a:r>
              <a:rPr lang="en-US" sz="2100" dirty="0" smtClean="0"/>
              <a:t> </a:t>
            </a:r>
            <a:r>
              <a:rPr lang="en-US" sz="2100" dirty="0" err="1" smtClean="0"/>
              <a:t>dụ</a:t>
            </a:r>
            <a:r>
              <a:rPr lang="en-US" sz="2100" dirty="0" smtClean="0"/>
              <a:t> 5% </a:t>
            </a:r>
            <a:r>
              <a:rPr lang="en-US" sz="2100" dirty="0" err="1" smtClean="0"/>
              <a:t>tập</a:t>
            </a:r>
            <a:r>
              <a:rPr lang="en-US" sz="2100" dirty="0" smtClean="0"/>
              <a:t> </a:t>
            </a:r>
            <a:r>
              <a:rPr lang="en-US" sz="2100" dirty="0" err="1" smtClean="0"/>
              <a:t>huấn</a:t>
            </a:r>
            <a:r>
              <a:rPr lang="en-US" sz="2100" dirty="0" smtClean="0"/>
              <a:t> </a:t>
            </a:r>
            <a:r>
              <a:rPr lang="en-US" sz="2100" dirty="0" err="1" smtClean="0"/>
              <a:t>luyện</a:t>
            </a:r>
            <a:r>
              <a:rPr lang="en-US" sz="21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7407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23DFFF-8F2B-45B5-AE14-AD3ED1789DAA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pic>
        <p:nvPicPr>
          <p:cNvPr id="12291" name="Picture 4" descr="Decision_tree_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4800"/>
            <a:ext cx="6692900" cy="468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304800" y="5105400"/>
            <a:ext cx="8382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 err="1" smtClean="0"/>
              <a:t>Hình</a:t>
            </a:r>
            <a:r>
              <a:rPr lang="en-US" b="1" dirty="0" smtClean="0"/>
              <a:t> 4.3.5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huấn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.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khớp</a:t>
            </a:r>
            <a:r>
              <a:rPr lang="en-US" dirty="0" smtClean="0"/>
              <a:t>,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tỉa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105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AE25F4-CD7F-4900-B872-7DE53DEA537A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pPr eaLnBrk="1" hangingPunct="1"/>
            <a:r>
              <a:rPr lang="en-US" dirty="0" err="1" smtClean="0">
                <a:solidFill>
                  <a:srgbClr val="FF0000"/>
                </a:solidFill>
              </a:rPr>
              <a:t>Tỉa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nhánh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 dirty="0" err="1" smtClean="0"/>
              <a:t>Nếu</a:t>
            </a:r>
            <a:r>
              <a:rPr lang="en-US" sz="2200" dirty="0" smtClean="0"/>
              <a:t> </a:t>
            </a:r>
            <a:r>
              <a:rPr lang="en-US" sz="2200" dirty="0" err="1" smtClean="0"/>
              <a:t>cây</a:t>
            </a:r>
            <a:r>
              <a:rPr lang="en-US" sz="2200" dirty="0" smtClean="0"/>
              <a:t> </a:t>
            </a:r>
            <a:r>
              <a:rPr lang="en-US" sz="2200" dirty="0" err="1" smtClean="0"/>
              <a:t>đã</a:t>
            </a:r>
            <a:r>
              <a:rPr lang="en-US" sz="2200" dirty="0" smtClean="0"/>
              <a:t> </a:t>
            </a:r>
            <a:r>
              <a:rPr lang="en-US" sz="2200" dirty="0" err="1" smtClean="0"/>
              <a:t>trở</a:t>
            </a:r>
            <a:r>
              <a:rPr lang="en-US" sz="2200" dirty="0" smtClean="0"/>
              <a:t> </a:t>
            </a:r>
            <a:r>
              <a:rPr lang="en-US" sz="2200" dirty="0" err="1" smtClean="0"/>
              <a:t>nên</a:t>
            </a:r>
            <a:r>
              <a:rPr lang="en-US" sz="2200" dirty="0" smtClean="0"/>
              <a:t> </a:t>
            </a:r>
            <a:r>
              <a:rPr lang="en-US" sz="2200" dirty="0" err="1" smtClean="0"/>
              <a:t>quá</a:t>
            </a:r>
            <a:r>
              <a:rPr lang="en-US" sz="2200" dirty="0" smtClean="0"/>
              <a:t> </a:t>
            </a:r>
            <a:r>
              <a:rPr lang="en-US" sz="2200" dirty="0" err="1" smtClean="0"/>
              <a:t>lớn</a:t>
            </a:r>
            <a:r>
              <a:rPr lang="en-US" sz="2200" dirty="0" smtClean="0"/>
              <a:t>, </a:t>
            </a:r>
            <a:r>
              <a:rPr lang="en-US" sz="2200" dirty="0" err="1" smtClean="0"/>
              <a:t>cây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i="1" dirty="0" err="1" smtClean="0"/>
              <a:t>tỉa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nhánh</a:t>
            </a:r>
            <a:r>
              <a:rPr lang="en-US" sz="2200" i="1" dirty="0" smtClean="0"/>
              <a:t> </a:t>
            </a:r>
            <a:r>
              <a:rPr lang="en-US" sz="2200" dirty="0" smtClean="0"/>
              <a:t>(pruning) </a:t>
            </a:r>
            <a:r>
              <a:rPr lang="en-US" sz="2200" dirty="0" err="1" smtClean="0"/>
              <a:t>bằng</a:t>
            </a:r>
            <a:r>
              <a:rPr lang="en-US" sz="2200" dirty="0" smtClean="0"/>
              <a:t> </a:t>
            </a:r>
            <a:r>
              <a:rPr lang="en-US" sz="2200" dirty="0" err="1" smtClean="0"/>
              <a:t>cách</a:t>
            </a:r>
            <a:r>
              <a:rPr lang="en-US" sz="2200" dirty="0" smtClean="0"/>
              <a:t> </a:t>
            </a:r>
            <a:r>
              <a:rPr lang="en-US" sz="2200" dirty="0" err="1" smtClean="0"/>
              <a:t>tỉa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</a:t>
            </a:r>
            <a:r>
              <a:rPr lang="en-US" sz="2200" dirty="0" err="1" smtClean="0"/>
              <a:t>dưới</a:t>
            </a:r>
            <a:r>
              <a:rPr lang="en-US" sz="2200" dirty="0" smtClean="0"/>
              <a:t> </a:t>
            </a:r>
            <a:r>
              <a:rPr lang="en-US" sz="2200" dirty="0" err="1" smtClean="0"/>
              <a:t>lên</a:t>
            </a:r>
            <a:r>
              <a:rPr lang="en-US" sz="22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 err="1" smtClean="0"/>
              <a:t>Tất</a:t>
            </a:r>
            <a:r>
              <a:rPr lang="en-US" sz="2200" dirty="0" smtClean="0"/>
              <a:t> </a:t>
            </a:r>
            <a:r>
              <a:rPr lang="en-US" sz="2200" dirty="0" err="1" smtClean="0"/>
              <a:t>cả</a:t>
            </a:r>
            <a:r>
              <a:rPr lang="en-US" sz="2200" dirty="0" smtClean="0"/>
              <a:t>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cặp</a:t>
            </a:r>
            <a:r>
              <a:rPr lang="en-US" sz="2200" dirty="0" smtClean="0"/>
              <a:t> </a:t>
            </a:r>
            <a:r>
              <a:rPr lang="en-US" sz="2200" dirty="0" err="1" smtClean="0"/>
              <a:t>nút</a:t>
            </a:r>
            <a:r>
              <a:rPr lang="en-US" sz="2200" dirty="0" smtClean="0"/>
              <a:t> </a:t>
            </a:r>
            <a:r>
              <a:rPr lang="en-US" sz="2200" dirty="0" err="1" smtClean="0"/>
              <a:t>lá</a:t>
            </a:r>
            <a:r>
              <a:rPr lang="en-US" sz="2200" dirty="0" smtClean="0"/>
              <a:t> </a:t>
            </a:r>
            <a:r>
              <a:rPr lang="en-US" sz="2200" dirty="0" err="1" smtClean="0"/>
              <a:t>lân</a:t>
            </a:r>
            <a:r>
              <a:rPr lang="en-US" sz="2200" dirty="0" smtClean="0"/>
              <a:t> </a:t>
            </a:r>
            <a:r>
              <a:rPr lang="en-US" sz="2200" dirty="0" err="1" smtClean="0"/>
              <a:t>cận</a:t>
            </a:r>
            <a:r>
              <a:rPr lang="en-US" sz="2200" dirty="0" smtClean="0"/>
              <a:t> </a:t>
            </a:r>
            <a:r>
              <a:rPr lang="en-US" sz="2200" dirty="0" err="1" smtClean="0"/>
              <a:t>nhau</a:t>
            </a:r>
            <a:r>
              <a:rPr lang="en-US" sz="2200" dirty="0" smtClean="0"/>
              <a:t> (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nút</a:t>
            </a:r>
            <a:r>
              <a:rPr lang="en-US" sz="2200" dirty="0" smtClean="0"/>
              <a:t> </a:t>
            </a:r>
            <a:r>
              <a:rPr lang="en-US" sz="2200" dirty="0" err="1" smtClean="0"/>
              <a:t>lá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cùng</a:t>
            </a:r>
            <a:r>
              <a:rPr lang="en-US" sz="2200" dirty="0" smtClean="0"/>
              <a:t> </a:t>
            </a:r>
            <a:r>
              <a:rPr lang="en-US" sz="2200" dirty="0" err="1" smtClean="0"/>
              <a:t>nút</a:t>
            </a:r>
            <a:r>
              <a:rPr lang="en-US" sz="2200" dirty="0" smtClean="0"/>
              <a:t> cha)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xem</a:t>
            </a:r>
            <a:r>
              <a:rPr lang="en-US" sz="2200" dirty="0" smtClean="0"/>
              <a:t> </a:t>
            </a:r>
            <a:r>
              <a:rPr lang="en-US" sz="2200" dirty="0" err="1" smtClean="0"/>
              <a:t>xét</a:t>
            </a:r>
            <a:r>
              <a:rPr lang="en-US" sz="2200" dirty="0" smtClean="0"/>
              <a:t>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loại</a:t>
            </a:r>
            <a:r>
              <a:rPr lang="en-US" sz="2200" dirty="0" smtClean="0"/>
              <a:t> </a:t>
            </a:r>
            <a:r>
              <a:rPr lang="en-US" sz="2200" dirty="0" err="1" smtClean="0"/>
              <a:t>bỏ</a:t>
            </a:r>
            <a:r>
              <a:rPr lang="en-US" sz="2200" dirty="0" smtClean="0"/>
              <a:t>. </a:t>
            </a:r>
            <a:r>
              <a:rPr lang="en-US" sz="2200" dirty="0" err="1" smtClean="0"/>
              <a:t>Bất</a:t>
            </a:r>
            <a:r>
              <a:rPr lang="en-US" sz="2200" dirty="0" smtClean="0"/>
              <a:t> </a:t>
            </a:r>
            <a:r>
              <a:rPr lang="en-US" sz="2200" dirty="0" err="1" smtClean="0"/>
              <a:t>cứ</a:t>
            </a:r>
            <a:r>
              <a:rPr lang="en-US" sz="2200" dirty="0" smtClean="0"/>
              <a:t> </a:t>
            </a:r>
            <a:r>
              <a:rPr lang="en-US" sz="2200" dirty="0" err="1" smtClean="0"/>
              <a:t>cặp</a:t>
            </a:r>
            <a:r>
              <a:rPr lang="en-US" sz="2200" dirty="0" smtClean="0"/>
              <a:t> </a:t>
            </a:r>
            <a:r>
              <a:rPr lang="en-US" sz="2200" dirty="0" err="1" smtClean="0"/>
              <a:t>nút</a:t>
            </a:r>
            <a:r>
              <a:rPr lang="en-US" sz="2200" dirty="0" smtClean="0"/>
              <a:t> </a:t>
            </a:r>
            <a:r>
              <a:rPr lang="en-US" sz="2200" dirty="0" err="1" smtClean="0"/>
              <a:t>lá</a:t>
            </a:r>
            <a:r>
              <a:rPr lang="en-US" sz="2200" dirty="0" smtClean="0"/>
              <a:t> </a:t>
            </a:r>
            <a:r>
              <a:rPr lang="en-US" sz="2200" dirty="0" err="1" smtClean="0"/>
              <a:t>nào</a:t>
            </a:r>
            <a:r>
              <a:rPr lang="en-US" sz="2200" dirty="0" smtClean="0"/>
              <a:t> </a:t>
            </a:r>
            <a:r>
              <a:rPr lang="en-US" sz="2200" dirty="0" err="1" smtClean="0"/>
              <a:t>mà</a:t>
            </a:r>
            <a:r>
              <a:rPr lang="en-US" sz="2200" dirty="0" smtClean="0"/>
              <a:t> </a:t>
            </a:r>
            <a:r>
              <a:rPr lang="en-US" sz="2200" dirty="0" err="1" smtClean="0"/>
              <a:t>việc</a:t>
            </a:r>
            <a:r>
              <a:rPr lang="en-US" sz="2200" dirty="0" smtClean="0"/>
              <a:t> </a:t>
            </a:r>
            <a:r>
              <a:rPr lang="en-US" sz="2200" dirty="0" err="1" smtClean="0"/>
              <a:t>loại</a:t>
            </a:r>
            <a:r>
              <a:rPr lang="en-US" sz="2200" dirty="0" smtClean="0"/>
              <a:t> </a:t>
            </a:r>
            <a:r>
              <a:rPr lang="en-US" sz="2200" dirty="0" err="1" smtClean="0"/>
              <a:t>bỏ</a:t>
            </a:r>
            <a:r>
              <a:rPr lang="en-US" sz="2200" dirty="0" smtClean="0"/>
              <a:t> </a:t>
            </a:r>
            <a:r>
              <a:rPr lang="en-US" sz="2200" dirty="0" err="1" smtClean="0"/>
              <a:t>chúng</a:t>
            </a:r>
            <a:r>
              <a:rPr lang="en-US" sz="2200" dirty="0" smtClean="0"/>
              <a:t> </a:t>
            </a:r>
            <a:r>
              <a:rPr lang="en-US" sz="2200" dirty="0" err="1" smtClean="0"/>
              <a:t>chỉ</a:t>
            </a:r>
            <a:r>
              <a:rPr lang="en-US" sz="2200" dirty="0" smtClean="0"/>
              <a:t> </a:t>
            </a:r>
            <a:r>
              <a:rPr lang="en-US" sz="2200" dirty="0" err="1" smtClean="0"/>
              <a:t>gây</a:t>
            </a:r>
            <a:r>
              <a:rPr lang="en-US" sz="2200" dirty="0" smtClean="0"/>
              <a:t> </a:t>
            </a:r>
            <a:r>
              <a:rPr lang="en-US" sz="2200" dirty="0" err="1" smtClean="0"/>
              <a:t>ra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sự</a:t>
            </a:r>
            <a:r>
              <a:rPr lang="en-US" sz="2200" dirty="0" smtClean="0"/>
              <a:t> </a:t>
            </a:r>
            <a:r>
              <a:rPr lang="en-US" sz="2200" dirty="0" err="1" smtClean="0"/>
              <a:t>gia</a:t>
            </a:r>
            <a:r>
              <a:rPr lang="en-US" sz="2200" dirty="0" smtClean="0"/>
              <a:t> </a:t>
            </a:r>
            <a:r>
              <a:rPr lang="en-US" sz="2200" dirty="0" err="1" smtClean="0"/>
              <a:t>tăng</a:t>
            </a:r>
            <a:r>
              <a:rPr lang="en-US" sz="2200" dirty="0" smtClean="0"/>
              <a:t> </a:t>
            </a:r>
            <a:r>
              <a:rPr lang="en-US" sz="2200" dirty="0" err="1" smtClean="0"/>
              <a:t>về</a:t>
            </a:r>
            <a:r>
              <a:rPr lang="en-US" sz="2200" dirty="0" smtClean="0"/>
              <a:t> </a:t>
            </a:r>
            <a:r>
              <a:rPr lang="en-US" sz="2200" dirty="0" err="1" smtClean="0"/>
              <a:t>độ</a:t>
            </a:r>
            <a:r>
              <a:rPr lang="en-US" sz="2200" dirty="0" smtClean="0"/>
              <a:t> </a:t>
            </a:r>
            <a:r>
              <a:rPr lang="en-US" sz="2200" dirty="0" err="1" smtClean="0"/>
              <a:t>pha</a:t>
            </a:r>
            <a:r>
              <a:rPr lang="en-US" sz="2200" dirty="0" smtClean="0"/>
              <a:t> </a:t>
            </a:r>
            <a:r>
              <a:rPr lang="en-US" sz="2200" dirty="0" err="1" smtClean="0"/>
              <a:t>tạp</a:t>
            </a:r>
            <a:r>
              <a:rPr lang="en-US" sz="2200" dirty="0" smtClean="0"/>
              <a:t> </a:t>
            </a:r>
            <a:r>
              <a:rPr lang="en-US" sz="2200" dirty="0" err="1" smtClean="0"/>
              <a:t>khá</a:t>
            </a:r>
            <a:r>
              <a:rPr lang="en-US" sz="2200" dirty="0" smtClean="0"/>
              <a:t> </a:t>
            </a:r>
            <a:r>
              <a:rPr lang="en-US" sz="2200" dirty="0" err="1" smtClean="0"/>
              <a:t>nhỏ</a:t>
            </a:r>
            <a:r>
              <a:rPr lang="en-US" sz="2200" dirty="0" smtClean="0"/>
              <a:t>  </a:t>
            </a:r>
            <a:r>
              <a:rPr lang="en-US" sz="2200" dirty="0" err="1" smtClean="0"/>
              <a:t>thì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loại</a:t>
            </a:r>
            <a:r>
              <a:rPr lang="en-US" sz="2200" dirty="0" smtClean="0"/>
              <a:t> </a:t>
            </a:r>
            <a:r>
              <a:rPr lang="en-US" sz="2200" dirty="0" err="1" smtClean="0"/>
              <a:t>bỏ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đó</a:t>
            </a:r>
            <a:r>
              <a:rPr lang="en-US" sz="2200" dirty="0" smtClean="0"/>
              <a:t>, </a:t>
            </a:r>
            <a:r>
              <a:rPr lang="en-US" sz="2200" dirty="0" err="1" smtClean="0"/>
              <a:t>nút</a:t>
            </a:r>
            <a:r>
              <a:rPr lang="en-US" sz="2200" dirty="0" smtClean="0"/>
              <a:t> cha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chúng</a:t>
            </a:r>
            <a:r>
              <a:rPr lang="en-US" sz="2200" dirty="0" smtClean="0"/>
              <a:t> </a:t>
            </a:r>
            <a:r>
              <a:rPr lang="en-US" sz="2200" dirty="0" err="1" smtClean="0"/>
              <a:t>sẽ</a:t>
            </a:r>
            <a:r>
              <a:rPr lang="en-US" sz="2200" dirty="0" smtClean="0"/>
              <a:t> </a:t>
            </a:r>
            <a:r>
              <a:rPr lang="en-US" sz="2200" dirty="0" err="1" smtClean="0"/>
              <a:t>trở</a:t>
            </a:r>
            <a:r>
              <a:rPr lang="en-US" sz="2200" dirty="0" smtClean="0"/>
              <a:t> </a:t>
            </a:r>
            <a:r>
              <a:rPr lang="en-US" sz="2200" dirty="0" err="1" smtClean="0"/>
              <a:t>thành</a:t>
            </a:r>
            <a:r>
              <a:rPr lang="en-US" sz="2200" dirty="0" smtClean="0"/>
              <a:t> </a:t>
            </a:r>
            <a:r>
              <a:rPr lang="en-US" sz="2200" dirty="0" err="1" smtClean="0"/>
              <a:t>nút</a:t>
            </a:r>
            <a:r>
              <a:rPr lang="en-US" sz="2200" dirty="0" smtClean="0"/>
              <a:t> </a:t>
            </a:r>
            <a:r>
              <a:rPr lang="en-US" sz="2200" dirty="0" err="1" smtClean="0"/>
              <a:t>lá</a:t>
            </a:r>
            <a:r>
              <a:rPr lang="en-US" sz="2200" dirty="0" smtClean="0"/>
              <a:t> (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nút</a:t>
            </a:r>
            <a:r>
              <a:rPr lang="en-US" sz="2200" dirty="0" smtClean="0"/>
              <a:t> </a:t>
            </a:r>
            <a:r>
              <a:rPr lang="en-US" sz="2200" dirty="0" err="1" smtClean="0"/>
              <a:t>này</a:t>
            </a:r>
            <a:r>
              <a:rPr lang="en-US" sz="2200" dirty="0" smtClean="0"/>
              <a:t> </a:t>
            </a:r>
            <a:r>
              <a:rPr lang="en-US" sz="2200" dirty="0" err="1" smtClean="0"/>
              <a:t>cũng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khả</a:t>
            </a:r>
            <a:r>
              <a:rPr lang="en-US" sz="2200" dirty="0" smtClean="0"/>
              <a:t> </a:t>
            </a:r>
            <a:r>
              <a:rPr lang="en-US" sz="2200" dirty="0" err="1" smtClean="0"/>
              <a:t>năng</a:t>
            </a:r>
            <a:r>
              <a:rPr lang="en-US" sz="2200" dirty="0" smtClean="0"/>
              <a:t> </a:t>
            </a:r>
            <a:r>
              <a:rPr lang="en-US" sz="2200" dirty="0" err="1" smtClean="0"/>
              <a:t>bị</a:t>
            </a:r>
            <a:r>
              <a:rPr lang="en-US" sz="2200" dirty="0" smtClean="0"/>
              <a:t> </a:t>
            </a:r>
            <a:r>
              <a:rPr lang="en-US" sz="2200" dirty="0" err="1" smtClean="0"/>
              <a:t>loại</a:t>
            </a:r>
            <a:r>
              <a:rPr lang="en-US" sz="2200" dirty="0" smtClean="0"/>
              <a:t> </a:t>
            </a:r>
            <a:r>
              <a:rPr lang="en-US" sz="2200" dirty="0" err="1" smtClean="0"/>
              <a:t>bỏ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bước</a:t>
            </a:r>
            <a:r>
              <a:rPr lang="en-US" sz="2200" dirty="0" smtClean="0"/>
              <a:t> </a:t>
            </a:r>
            <a:r>
              <a:rPr lang="en-US" sz="2200" dirty="0" err="1" smtClean="0"/>
              <a:t>kế</a:t>
            </a:r>
            <a:r>
              <a:rPr lang="en-US" sz="2200" dirty="0" smtClean="0"/>
              <a:t> </a:t>
            </a:r>
            <a:r>
              <a:rPr lang="en-US" sz="2200" dirty="0" err="1" smtClean="0"/>
              <a:t>tiếp</a:t>
            </a:r>
            <a:r>
              <a:rPr lang="en-US" sz="22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 err="1" smtClean="0"/>
              <a:t>Tỉa</a:t>
            </a:r>
            <a:r>
              <a:rPr lang="en-US" sz="2200" dirty="0" smtClean="0"/>
              <a:t> </a:t>
            </a:r>
            <a:r>
              <a:rPr lang="en-US" sz="2200" dirty="0" err="1" smtClean="0"/>
              <a:t>nhánh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phối</a:t>
            </a:r>
            <a:r>
              <a:rPr lang="en-US" sz="2200" dirty="0" smtClean="0"/>
              <a:t> </a:t>
            </a:r>
            <a:r>
              <a:rPr lang="en-US" sz="2200" dirty="0" err="1" smtClean="0"/>
              <a:t>hợp</a:t>
            </a:r>
            <a:r>
              <a:rPr lang="en-US" sz="2200" dirty="0" smtClean="0"/>
              <a:t> </a:t>
            </a:r>
            <a:r>
              <a:rPr lang="en-US" sz="2200" dirty="0" err="1" smtClean="0"/>
              <a:t>vào</a:t>
            </a:r>
            <a:r>
              <a:rPr lang="en-US" sz="2200" dirty="0" smtClean="0"/>
              <a:t> </a:t>
            </a: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thuật</a:t>
            </a:r>
            <a:r>
              <a:rPr lang="en-US" sz="2200" dirty="0" smtClean="0"/>
              <a:t> </a:t>
            </a:r>
            <a:r>
              <a:rPr lang="en-US" sz="2200" dirty="0" err="1" smtClean="0"/>
              <a:t>phát</a:t>
            </a:r>
            <a:r>
              <a:rPr lang="en-US" sz="2200" dirty="0" smtClean="0"/>
              <a:t> </a:t>
            </a:r>
            <a:r>
              <a:rPr lang="en-US" sz="2200" dirty="0" err="1" smtClean="0"/>
              <a:t>triển</a:t>
            </a:r>
            <a:r>
              <a:rPr lang="en-US" sz="2200" dirty="0" smtClean="0"/>
              <a:t> </a:t>
            </a:r>
            <a:r>
              <a:rPr lang="en-US" sz="2200" dirty="0" err="1" smtClean="0"/>
              <a:t>sau</a:t>
            </a:r>
            <a:r>
              <a:rPr lang="en-US" sz="2200" dirty="0" smtClean="0"/>
              <a:t> </a:t>
            </a: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thuật</a:t>
            </a:r>
            <a:r>
              <a:rPr lang="en-US" sz="2200" dirty="0" smtClean="0"/>
              <a:t> </a:t>
            </a:r>
            <a:r>
              <a:rPr lang="en-US" sz="2200" b="1" i="1" dirty="0" smtClean="0"/>
              <a:t>ID3</a:t>
            </a:r>
            <a:r>
              <a:rPr lang="en-US" sz="2200" dirty="0" smtClean="0"/>
              <a:t>  (Quinlan, 1993)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gọi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thuật</a:t>
            </a:r>
            <a:r>
              <a:rPr lang="en-US" sz="2200" dirty="0" smtClean="0"/>
              <a:t> </a:t>
            </a:r>
            <a:r>
              <a:rPr lang="en-US" sz="2200" b="1" dirty="0" smtClean="0"/>
              <a:t>C4.5</a:t>
            </a:r>
            <a:r>
              <a:rPr lang="en-US" sz="2200" dirty="0" smtClean="0"/>
              <a:t> 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thuật</a:t>
            </a:r>
            <a:r>
              <a:rPr lang="en-US" sz="2200" dirty="0" smtClean="0"/>
              <a:t> </a:t>
            </a:r>
            <a:r>
              <a:rPr lang="en-US" sz="2200" dirty="0" err="1" smtClean="0"/>
              <a:t>này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cải</a:t>
            </a:r>
            <a:r>
              <a:rPr lang="en-US" sz="2200" dirty="0" smtClean="0"/>
              <a:t> </a:t>
            </a:r>
            <a:r>
              <a:rPr lang="en-US" sz="2200" dirty="0" err="1" smtClean="0"/>
              <a:t>biên</a:t>
            </a:r>
            <a:r>
              <a:rPr lang="en-US" sz="2200" dirty="0" smtClean="0"/>
              <a:t> </a:t>
            </a:r>
            <a:r>
              <a:rPr lang="en-US" sz="2200" dirty="0" err="1" smtClean="0"/>
              <a:t>thành</a:t>
            </a:r>
            <a:r>
              <a:rPr lang="en-US" sz="2200" dirty="0" smtClean="0"/>
              <a:t> </a:t>
            </a: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thuật</a:t>
            </a:r>
            <a:r>
              <a:rPr lang="en-US" sz="2200" dirty="0" smtClean="0"/>
              <a:t> </a:t>
            </a:r>
            <a:r>
              <a:rPr lang="en-US" sz="2200" b="1" i="1" dirty="0" smtClean="0"/>
              <a:t>J48</a:t>
            </a:r>
            <a:r>
              <a:rPr lang="en-US" sz="2200" dirty="0" smtClean="0"/>
              <a:t> 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phần</a:t>
            </a:r>
            <a:r>
              <a:rPr lang="en-US" sz="2200" dirty="0" smtClean="0"/>
              <a:t> </a:t>
            </a:r>
            <a:r>
              <a:rPr lang="en-US" sz="2200" dirty="0" err="1" smtClean="0"/>
              <a:t>mềm</a:t>
            </a:r>
            <a:r>
              <a:rPr lang="en-US" sz="2200" dirty="0" smtClean="0"/>
              <a:t> WEKA.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u="sng" dirty="0" err="1" smtClean="0"/>
              <a:t>Ghi</a:t>
            </a:r>
            <a:r>
              <a:rPr lang="en-US" sz="2200" u="sng" dirty="0" smtClean="0"/>
              <a:t> </a:t>
            </a:r>
            <a:r>
              <a:rPr lang="en-US" sz="2200" u="sng" dirty="0" err="1" smtClean="0"/>
              <a:t>chú</a:t>
            </a:r>
            <a:r>
              <a:rPr lang="en-US" sz="2200" dirty="0" smtClean="0"/>
              <a:t>:  </a:t>
            </a:r>
            <a:r>
              <a:rPr lang="en-US" sz="2200" dirty="0" err="1" smtClean="0"/>
              <a:t>Tỉa</a:t>
            </a:r>
            <a:r>
              <a:rPr lang="en-US" sz="2200" dirty="0" smtClean="0"/>
              <a:t> </a:t>
            </a:r>
            <a:r>
              <a:rPr lang="en-US" sz="2200" dirty="0" err="1" smtClean="0"/>
              <a:t>nhánh</a:t>
            </a:r>
            <a:r>
              <a:rPr lang="en-US" sz="2200" dirty="0" smtClean="0"/>
              <a:t> </a:t>
            </a:r>
            <a:r>
              <a:rPr lang="en-US" sz="2200" dirty="0" err="1" smtClean="0"/>
              <a:t>gây</a:t>
            </a:r>
            <a:r>
              <a:rPr lang="en-US" sz="2200" dirty="0" smtClean="0"/>
              <a:t> </a:t>
            </a:r>
            <a:r>
              <a:rPr lang="en-US" sz="2200" dirty="0" err="1" smtClean="0"/>
              <a:t>thêm</a:t>
            </a:r>
            <a:r>
              <a:rPr lang="en-US" sz="2200" dirty="0" smtClean="0"/>
              <a:t> chi </a:t>
            </a:r>
            <a:r>
              <a:rPr lang="en-US" sz="2200" dirty="0" err="1" smtClean="0"/>
              <a:t>phí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toán</a:t>
            </a:r>
            <a:r>
              <a:rPr lang="en-US" sz="2200" dirty="0" smtClean="0"/>
              <a:t> </a:t>
            </a:r>
            <a:r>
              <a:rPr lang="en-US" sz="2200" dirty="0" err="1" smtClean="0"/>
              <a:t>cao</a:t>
            </a:r>
            <a:r>
              <a:rPr lang="en-US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8501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sz="3200" dirty="0" err="1" smtClean="0">
                <a:solidFill>
                  <a:srgbClr val="FF0000"/>
                </a:solidFill>
              </a:rPr>
              <a:t>Thí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dụ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về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tỉa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nhánh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cây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quyết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định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23B146-97BD-45AC-AB9A-6A8831557B4B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pic>
        <p:nvPicPr>
          <p:cNvPr id="14340" name="Picture 4" descr="Decision_tree_pru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872648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9362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3.1.3.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(Regression)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err="1" smtClean="0"/>
              <a:t>Xét</a:t>
            </a:r>
            <a:r>
              <a:rPr lang="en-US" sz="2600" dirty="0" smtClean="0"/>
              <a:t> </a:t>
            </a:r>
            <a:r>
              <a:rPr lang="en-US" sz="2600" dirty="0" err="1" smtClean="0"/>
              <a:t>trường</a:t>
            </a:r>
            <a:r>
              <a:rPr lang="en-US" sz="2600" dirty="0" smtClean="0"/>
              <a:t> </a:t>
            </a:r>
            <a:r>
              <a:rPr lang="en-US" sz="2600" dirty="0" err="1" smtClean="0"/>
              <a:t>hợp</a:t>
            </a:r>
            <a:r>
              <a:rPr lang="en-US" sz="2600" dirty="0" smtClean="0"/>
              <a:t> </a:t>
            </a:r>
            <a:r>
              <a:rPr lang="en-US" sz="2600" dirty="0" err="1" smtClean="0"/>
              <a:t>chúng</a:t>
            </a:r>
            <a:r>
              <a:rPr lang="en-US" sz="2600" dirty="0" smtClean="0"/>
              <a:t> ta </a:t>
            </a:r>
            <a:r>
              <a:rPr lang="en-US" sz="2600" dirty="0" err="1" smtClean="0"/>
              <a:t>muốn</a:t>
            </a:r>
            <a:r>
              <a:rPr lang="en-US" sz="2600" dirty="0" smtClean="0"/>
              <a:t> </a:t>
            </a:r>
            <a:r>
              <a:rPr lang="en-US" sz="2600" dirty="0" err="1" smtClean="0"/>
              <a:t>xây</a:t>
            </a:r>
            <a:r>
              <a:rPr lang="en-US" sz="2600" dirty="0" smtClean="0"/>
              <a:t> </a:t>
            </a:r>
            <a:r>
              <a:rPr lang="en-US" sz="2600" dirty="0" err="1" smtClean="0"/>
              <a:t>dựng</a:t>
            </a:r>
            <a:r>
              <a:rPr lang="en-US" sz="2600" dirty="0" smtClean="0"/>
              <a:t> </a:t>
            </a:r>
            <a:r>
              <a:rPr lang="en-US" sz="2600" dirty="0" err="1" smtClean="0"/>
              <a:t>một</a:t>
            </a:r>
            <a:r>
              <a:rPr lang="en-US" sz="2600" dirty="0" smtClean="0"/>
              <a:t> </a:t>
            </a:r>
            <a:r>
              <a:rPr lang="en-US" sz="2600" dirty="0" err="1" smtClean="0"/>
              <a:t>mô</a:t>
            </a:r>
            <a:r>
              <a:rPr lang="en-US" sz="2600" dirty="0" smtClean="0"/>
              <a:t> </a:t>
            </a:r>
            <a:r>
              <a:rPr lang="en-US" sz="2600" dirty="0" err="1" smtClean="0"/>
              <a:t>hình</a:t>
            </a:r>
            <a:r>
              <a:rPr lang="en-US" sz="2600" dirty="0" smtClean="0"/>
              <a:t> </a:t>
            </a:r>
            <a:r>
              <a:rPr lang="en-US" sz="2600" dirty="0" err="1" smtClean="0"/>
              <a:t>dự</a:t>
            </a:r>
            <a:r>
              <a:rPr lang="en-US" sz="2600" dirty="0" smtClean="0"/>
              <a:t> </a:t>
            </a:r>
            <a:r>
              <a:rPr lang="en-US" sz="2600" dirty="0" err="1" smtClean="0"/>
              <a:t>báo</a:t>
            </a:r>
            <a:r>
              <a:rPr lang="en-US" sz="2600" dirty="0" smtClean="0"/>
              <a:t> (predictive model) </a:t>
            </a:r>
            <a:r>
              <a:rPr lang="en-US" sz="2600" dirty="0" err="1" smtClean="0"/>
              <a:t>cho</a:t>
            </a:r>
            <a:r>
              <a:rPr lang="en-US" sz="2600" dirty="0" smtClean="0"/>
              <a:t> </a:t>
            </a:r>
            <a:r>
              <a:rPr lang="en-US" sz="2600" dirty="0" err="1" smtClean="0"/>
              <a:t>một</a:t>
            </a:r>
            <a:r>
              <a:rPr lang="en-US" sz="2600" dirty="0" smtClean="0"/>
              <a:t> </a:t>
            </a:r>
            <a:r>
              <a:rPr lang="en-US" sz="2600" b="1" i="1" dirty="0" err="1" smtClean="0"/>
              <a:t>biến</a:t>
            </a:r>
            <a:r>
              <a:rPr lang="en-US" sz="2600" b="1" i="1" dirty="0" smtClean="0"/>
              <a:t> </a:t>
            </a:r>
            <a:r>
              <a:rPr lang="en-US" sz="2600" b="1" i="1" dirty="0" err="1" smtClean="0"/>
              <a:t>đáp</a:t>
            </a:r>
            <a:r>
              <a:rPr lang="en-US" sz="2600" b="1" i="1" dirty="0" smtClean="0"/>
              <a:t> </a:t>
            </a:r>
            <a:r>
              <a:rPr lang="en-US" sz="2600" b="1" i="1" dirty="0" err="1" smtClean="0"/>
              <a:t>ứng</a:t>
            </a:r>
            <a:r>
              <a:rPr lang="en-US" sz="2600" b="1" i="1" dirty="0" smtClean="0"/>
              <a:t> </a:t>
            </a:r>
            <a:r>
              <a:rPr lang="en-US" sz="2600" dirty="0" smtClean="0"/>
              <a:t>(response variable) </a:t>
            </a:r>
            <a:r>
              <a:rPr lang="en-US" sz="2600" dirty="0" err="1" smtClean="0"/>
              <a:t>trên</a:t>
            </a:r>
            <a:r>
              <a:rPr lang="en-US" sz="2600" dirty="0" smtClean="0"/>
              <a:t> </a:t>
            </a:r>
            <a:r>
              <a:rPr lang="en-US" sz="2600" dirty="0" err="1" smtClean="0"/>
              <a:t>cơ</a:t>
            </a:r>
            <a:r>
              <a:rPr lang="en-US" sz="2600" dirty="0" smtClean="0"/>
              <a:t> </a:t>
            </a:r>
            <a:r>
              <a:rPr lang="en-US" sz="2600" dirty="0" err="1" smtClean="0"/>
              <a:t>sở</a:t>
            </a:r>
            <a:r>
              <a:rPr lang="en-US" sz="2600" dirty="0" smtClean="0"/>
              <a:t> </a:t>
            </a:r>
            <a:r>
              <a:rPr lang="en-US" sz="2600" dirty="0" err="1" smtClean="0"/>
              <a:t>một</a:t>
            </a:r>
            <a:r>
              <a:rPr lang="en-US" sz="2600" dirty="0" smtClean="0"/>
              <a:t> hay </a:t>
            </a:r>
            <a:r>
              <a:rPr lang="en-US" sz="2600" dirty="0" err="1" smtClean="0"/>
              <a:t>nhiều</a:t>
            </a:r>
            <a:r>
              <a:rPr lang="en-US" sz="2600" dirty="0" smtClean="0"/>
              <a:t> </a:t>
            </a:r>
            <a:r>
              <a:rPr lang="en-US" sz="2600" dirty="0" err="1" smtClean="0"/>
              <a:t>biến</a:t>
            </a:r>
            <a:r>
              <a:rPr lang="en-US" sz="2600" dirty="0" smtClean="0"/>
              <a:t> </a:t>
            </a:r>
            <a:r>
              <a:rPr lang="en-US" sz="2600" dirty="0" err="1" smtClean="0"/>
              <a:t>khác</a:t>
            </a:r>
            <a:r>
              <a:rPr lang="en-US" sz="2600" dirty="0" smtClean="0"/>
              <a:t>.</a:t>
            </a:r>
            <a:endParaRPr lang="en-US" sz="2600" dirty="0"/>
          </a:p>
          <a:p>
            <a:r>
              <a:rPr lang="en-US" sz="2600" b="1" dirty="0" err="1" smtClean="0"/>
              <a:t>Hồi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quy</a:t>
            </a:r>
            <a:r>
              <a:rPr lang="en-US" sz="2600" dirty="0" smtClean="0"/>
              <a:t> </a:t>
            </a:r>
            <a:r>
              <a:rPr lang="en-US" sz="2600" dirty="0" err="1" smtClean="0"/>
              <a:t>là</a:t>
            </a:r>
            <a:r>
              <a:rPr lang="en-US" sz="2600" dirty="0" smtClean="0"/>
              <a:t> </a:t>
            </a:r>
            <a:r>
              <a:rPr lang="en-US" sz="2600" dirty="0" err="1" smtClean="0"/>
              <a:t>một</a:t>
            </a:r>
            <a:r>
              <a:rPr lang="en-US" sz="2600" dirty="0" smtClean="0"/>
              <a:t> </a:t>
            </a:r>
            <a:r>
              <a:rPr lang="en-US" sz="2600" dirty="0" err="1" smtClean="0"/>
              <a:t>phương</a:t>
            </a:r>
            <a:r>
              <a:rPr lang="en-US" sz="2600" dirty="0" smtClean="0"/>
              <a:t> </a:t>
            </a:r>
            <a:r>
              <a:rPr lang="en-US" sz="2600" dirty="0" err="1" smtClean="0"/>
              <a:t>pháp</a:t>
            </a:r>
            <a:r>
              <a:rPr lang="en-US" sz="2600" dirty="0" smtClean="0"/>
              <a:t> </a:t>
            </a:r>
            <a:r>
              <a:rPr lang="en-US" sz="2600" dirty="0" err="1" smtClean="0"/>
              <a:t>học</a:t>
            </a:r>
            <a:r>
              <a:rPr lang="en-US" sz="2600" dirty="0" smtClean="0"/>
              <a:t> </a:t>
            </a:r>
            <a:r>
              <a:rPr lang="en-US" sz="2600" dirty="0" err="1" smtClean="0"/>
              <a:t>máy</a:t>
            </a:r>
            <a:r>
              <a:rPr lang="en-US" sz="2600" dirty="0" smtClean="0"/>
              <a:t> </a:t>
            </a:r>
            <a:r>
              <a:rPr lang="en-US" sz="2600" dirty="0" err="1" smtClean="0"/>
              <a:t>dùng</a:t>
            </a:r>
            <a:r>
              <a:rPr lang="en-US" sz="2600" dirty="0" smtClean="0"/>
              <a:t> </a:t>
            </a:r>
            <a:r>
              <a:rPr lang="en-US" sz="2600" dirty="0" err="1" smtClean="0"/>
              <a:t>trong</a:t>
            </a:r>
            <a:r>
              <a:rPr lang="en-US" sz="2600" dirty="0" smtClean="0"/>
              <a:t> </a:t>
            </a:r>
            <a:r>
              <a:rPr lang="en-US" sz="2600" i="1" dirty="0" err="1" smtClean="0"/>
              <a:t>dự</a:t>
            </a:r>
            <a:r>
              <a:rPr lang="en-US" sz="2600" i="1" dirty="0" smtClean="0"/>
              <a:t> </a:t>
            </a:r>
            <a:r>
              <a:rPr lang="en-US" sz="2600" i="1" dirty="0" err="1" smtClean="0"/>
              <a:t>báo</a:t>
            </a:r>
            <a:r>
              <a:rPr lang="en-US" sz="2600" i="1" dirty="0" smtClean="0"/>
              <a:t> </a:t>
            </a:r>
            <a:r>
              <a:rPr lang="en-US" sz="2600" dirty="0" smtClean="0"/>
              <a:t>(predictive </a:t>
            </a:r>
            <a:r>
              <a:rPr lang="en-US" sz="2600" dirty="0"/>
              <a:t>machine learning </a:t>
            </a:r>
            <a:r>
              <a:rPr lang="en-US" sz="2600" dirty="0" smtClean="0"/>
              <a:t>method).</a:t>
            </a:r>
            <a:endParaRPr lang="en-US" sz="2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4674E-4C5B-4ADF-8ECD-5368454F37E9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466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533400"/>
          </a:xfrm>
        </p:spPr>
        <p:txBody>
          <a:bodyPr/>
          <a:lstStyle/>
          <a:p>
            <a:r>
              <a:rPr lang="en-US" sz="3200" dirty="0" err="1" smtClean="0"/>
              <a:t>Hồi</a:t>
            </a:r>
            <a:r>
              <a:rPr lang="en-US" sz="3200" dirty="0" smtClean="0"/>
              <a:t> </a:t>
            </a:r>
            <a:r>
              <a:rPr lang="en-US" sz="3200" dirty="0" err="1" smtClean="0"/>
              <a:t>quy</a:t>
            </a:r>
            <a:r>
              <a:rPr lang="en-US" sz="3200" dirty="0" smtClean="0"/>
              <a:t> </a:t>
            </a:r>
            <a:r>
              <a:rPr lang="en-US" sz="3200" dirty="0" err="1" smtClean="0"/>
              <a:t>tuyến</a:t>
            </a:r>
            <a:r>
              <a:rPr lang="en-US" sz="3200" dirty="0" smtClean="0"/>
              <a:t> </a:t>
            </a:r>
            <a:r>
              <a:rPr lang="en-US" sz="3200" dirty="0" err="1" smtClean="0"/>
              <a:t>tính</a:t>
            </a:r>
            <a:r>
              <a:rPr lang="en-US" sz="3200" dirty="0" smtClean="0"/>
              <a:t> </a:t>
            </a:r>
            <a:r>
              <a:rPr lang="en-US" sz="3200" dirty="0" err="1" smtClean="0"/>
              <a:t>hai</a:t>
            </a:r>
            <a:r>
              <a:rPr lang="en-US" sz="3200" dirty="0" smtClean="0"/>
              <a:t> </a:t>
            </a:r>
            <a:r>
              <a:rPr lang="en-US" sz="3200" dirty="0" err="1" smtClean="0"/>
              <a:t>biến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029200"/>
          </a:xfrm>
        </p:spPr>
        <p:txBody>
          <a:bodyPr/>
          <a:lstStyle/>
          <a:p>
            <a:pPr>
              <a:defRPr/>
            </a:pP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hồi</a:t>
            </a:r>
            <a:r>
              <a:rPr lang="en-US" sz="2400" dirty="0" smtClean="0"/>
              <a:t> </a:t>
            </a:r>
            <a:r>
              <a:rPr lang="en-US" sz="2400" dirty="0" err="1" smtClean="0"/>
              <a:t>quy</a:t>
            </a:r>
            <a:r>
              <a:rPr lang="en-US" sz="2400" dirty="0" smtClean="0"/>
              <a:t> </a:t>
            </a:r>
            <a:r>
              <a:rPr lang="en-US" sz="2400" dirty="0" err="1" smtClean="0"/>
              <a:t>tuyến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hai</a:t>
            </a:r>
            <a:r>
              <a:rPr lang="en-US" sz="2400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,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i="1" dirty="0" err="1" smtClean="0"/>
              <a:t>biến</a:t>
            </a:r>
            <a:r>
              <a:rPr lang="en-US" i="1" dirty="0" smtClean="0"/>
              <a:t> </a:t>
            </a:r>
            <a:r>
              <a:rPr lang="en-US" i="1" dirty="0" err="1" smtClean="0"/>
              <a:t>đáp</a:t>
            </a:r>
            <a:r>
              <a:rPr lang="en-US" i="1" dirty="0" smtClean="0"/>
              <a:t> </a:t>
            </a:r>
            <a:r>
              <a:rPr lang="en-US" i="1" dirty="0" err="1" smtClean="0"/>
              <a:t>ứng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sz="2400" dirty="0" smtClean="0"/>
              <a:t> response variable) hay </a:t>
            </a:r>
            <a:r>
              <a:rPr lang="en-US" sz="2400" dirty="0" err="1" smtClean="0"/>
              <a:t>còn</a:t>
            </a:r>
            <a:r>
              <a:rPr lang="en-US" sz="2400" dirty="0" smtClean="0"/>
              <a:t> </a:t>
            </a:r>
            <a:r>
              <a:rPr lang="en-US" sz="2400" dirty="0" err="1" smtClean="0"/>
              <a:t>gọi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i="1" dirty="0" err="1" smtClean="0"/>
              <a:t>biến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phụ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thuộc</a:t>
            </a:r>
            <a:r>
              <a:rPr lang="en-US" sz="2400" dirty="0" smtClean="0"/>
              <a:t>,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i="1" dirty="0" err="1" smtClean="0"/>
              <a:t>biến</a:t>
            </a:r>
            <a:r>
              <a:rPr lang="en-US" i="1" dirty="0" smtClean="0"/>
              <a:t> </a:t>
            </a:r>
            <a:r>
              <a:rPr lang="en-US" i="1" dirty="0" err="1" smtClean="0"/>
              <a:t>độc</a:t>
            </a:r>
            <a:r>
              <a:rPr lang="en-US" i="1" dirty="0" smtClean="0"/>
              <a:t> </a:t>
            </a:r>
            <a:r>
              <a:rPr lang="en-US" i="1" dirty="0" err="1" smtClean="0"/>
              <a:t>lập</a:t>
            </a:r>
            <a:r>
              <a:rPr lang="en-US" i="1" dirty="0" smtClean="0"/>
              <a:t> </a:t>
            </a:r>
            <a:r>
              <a:rPr lang="en-US" dirty="0" err="1" smtClean="0"/>
              <a:t>khác</a:t>
            </a:r>
            <a:r>
              <a:rPr lang="en-US" sz="2400" dirty="0" smtClean="0"/>
              <a:t> (independent  variable).</a:t>
            </a:r>
          </a:p>
          <a:p>
            <a:pPr>
              <a:defRPr/>
            </a:pPr>
            <a:r>
              <a:rPr lang="en-US" sz="2400" i="1" dirty="0" smtClean="0"/>
              <a:t>Y</a:t>
            </a:r>
            <a:r>
              <a:rPr lang="en-US" sz="2400" dirty="0" smtClean="0"/>
              <a:t>: </a:t>
            </a:r>
            <a:r>
              <a:rPr lang="en-US" sz="2400" dirty="0" err="1" smtClean="0"/>
              <a:t>biến</a:t>
            </a:r>
            <a:r>
              <a:rPr lang="en-US" sz="2400" dirty="0" smtClean="0"/>
              <a:t> </a:t>
            </a:r>
            <a:r>
              <a:rPr lang="en-US" sz="2400" dirty="0" err="1" smtClean="0"/>
              <a:t>đáp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, </a:t>
            </a:r>
            <a:r>
              <a:rPr lang="en-US" sz="2400" i="1" dirty="0" smtClean="0"/>
              <a:t>X</a:t>
            </a:r>
            <a:r>
              <a:rPr lang="en-US" sz="2400" dirty="0" smtClean="0"/>
              <a:t>: </a:t>
            </a:r>
            <a:r>
              <a:rPr lang="en-US" dirty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.</a:t>
            </a:r>
            <a:endParaRPr lang="en-US" sz="2400" dirty="0" smtClean="0"/>
          </a:p>
          <a:p>
            <a:pPr>
              <a:defRPr/>
            </a:pP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b="1" i="1" dirty="0" err="1" smtClean="0"/>
              <a:t>hồi</a:t>
            </a:r>
            <a:r>
              <a:rPr lang="en-US" b="1" i="1" dirty="0" smtClean="0"/>
              <a:t> </a:t>
            </a:r>
            <a:r>
              <a:rPr lang="en-US" b="1" i="1" dirty="0" err="1" smtClean="0"/>
              <a:t>quy</a:t>
            </a:r>
            <a:r>
              <a:rPr lang="en-US" b="1" i="1" dirty="0" smtClean="0"/>
              <a:t> </a:t>
            </a:r>
            <a:r>
              <a:rPr lang="en-US" b="1" i="1" dirty="0" err="1" smtClean="0"/>
              <a:t>tuyến</a:t>
            </a:r>
            <a:r>
              <a:rPr lang="en-US" b="1" i="1" dirty="0" smtClean="0"/>
              <a:t> </a:t>
            </a:r>
            <a:r>
              <a:rPr lang="en-US" b="1" i="1" dirty="0" err="1" smtClean="0"/>
              <a:t>tính</a:t>
            </a:r>
            <a:r>
              <a:rPr lang="en-US" b="1" i="1" dirty="0" smtClean="0"/>
              <a:t> </a:t>
            </a:r>
            <a:r>
              <a:rPr lang="en-US" dirty="0" smtClean="0"/>
              <a:t>(linear regression)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sz="2400" dirty="0" smtClean="0"/>
              <a:t> </a:t>
            </a:r>
            <a:r>
              <a:rPr lang="en-US" sz="2400" i="1" dirty="0" smtClean="0"/>
              <a:t>X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biến</a:t>
            </a:r>
            <a:r>
              <a:rPr lang="en-US" sz="2400" dirty="0" smtClean="0"/>
              <a:t> </a:t>
            </a:r>
            <a:r>
              <a:rPr lang="en-US" sz="2400" i="1" dirty="0" smtClean="0"/>
              <a:t>Y</a:t>
            </a:r>
            <a:r>
              <a:rPr lang="en-US" sz="2400" dirty="0" smtClean="0"/>
              <a:t>.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cặp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sát</a:t>
            </a:r>
            <a:r>
              <a:rPr lang="en-US" sz="2400" dirty="0" smtClean="0"/>
              <a:t> (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i</a:t>
            </a:r>
            <a:r>
              <a:rPr lang="en-US" sz="2400" i="1" dirty="0" err="1" smtClean="0"/>
              <a:t>,y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),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sz="2400" dirty="0" smtClean="0"/>
              <a:t>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dirty="0"/>
              <a:t> </a:t>
            </a:r>
            <a:r>
              <a:rPr lang="en-US" sz="2400" dirty="0" smtClean="0"/>
              <a:t>               </a:t>
            </a:r>
            <a:r>
              <a:rPr lang="en-US" sz="2400" i="1" dirty="0" err="1" smtClean="0"/>
              <a:t>y</a:t>
            </a:r>
            <a:r>
              <a:rPr lang="en-US" sz="2400" i="1" baseline="-25000" dirty="0" err="1" smtClean="0"/>
              <a:t>i</a:t>
            </a:r>
            <a:r>
              <a:rPr lang="en-US" sz="2400" i="1" dirty="0" smtClean="0"/>
              <a:t> </a:t>
            </a:r>
            <a:r>
              <a:rPr lang="en-US" sz="2400" dirty="0" smtClean="0"/>
              <a:t>= </a:t>
            </a:r>
            <a:r>
              <a:rPr lang="en-US" sz="2400" i="1" dirty="0" smtClean="0"/>
              <a:t>a + </a:t>
            </a:r>
            <a:r>
              <a:rPr lang="en-US" sz="2400" i="1" dirty="0" err="1" smtClean="0"/>
              <a:t>bx</a:t>
            </a:r>
            <a:r>
              <a:rPr lang="en-US" sz="2400" i="1" baseline="-25000" dirty="0" err="1" smtClean="0"/>
              <a:t>i</a:t>
            </a:r>
            <a:r>
              <a:rPr lang="en-US" sz="2400" i="1" dirty="0" smtClean="0"/>
              <a:t> + </a:t>
            </a:r>
            <a:r>
              <a:rPr lang="en-US" sz="2400" i="1" dirty="0" err="1" smtClean="0"/>
              <a:t>e</a:t>
            </a:r>
            <a:r>
              <a:rPr lang="en-US" sz="2400" i="1" baseline="-25000" dirty="0" err="1" smtClean="0"/>
              <a:t>i</a:t>
            </a:r>
            <a:r>
              <a:rPr lang="en-US" sz="2400" i="1" dirty="0" smtClean="0"/>
              <a:t>                      </a:t>
            </a:r>
            <a:r>
              <a:rPr lang="en-US" sz="2400" dirty="0" smtClean="0"/>
              <a:t>(</a:t>
            </a:r>
            <a:r>
              <a:rPr lang="en-US" sz="2400" i="1" dirty="0" smtClean="0"/>
              <a:t>i</a:t>
            </a:r>
            <a:r>
              <a:rPr lang="en-US" sz="2400" dirty="0" smtClean="0"/>
              <a:t> = 1,2, …, </a:t>
            </a:r>
            <a:r>
              <a:rPr lang="en-US" sz="2400" i="1" dirty="0" smtClean="0"/>
              <a:t>n</a:t>
            </a:r>
            <a:r>
              <a:rPr lang="en-US" sz="2400" dirty="0" smtClean="0"/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dirty="0" smtClean="0"/>
              <a:t>   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i="1" dirty="0" err="1" smtClean="0"/>
              <a:t>đoạn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cắt</a:t>
            </a:r>
            <a:r>
              <a:rPr lang="en-US" sz="2400" i="1" dirty="0" smtClean="0"/>
              <a:t>  </a:t>
            </a:r>
            <a:r>
              <a:rPr lang="en-US" sz="2400" dirty="0" smtClean="0"/>
              <a:t>(intercept), </a:t>
            </a:r>
            <a:r>
              <a:rPr lang="en-US" sz="2400" i="1" dirty="0" smtClean="0"/>
              <a:t>b</a:t>
            </a:r>
            <a:r>
              <a:rPr lang="en-US" sz="2400" dirty="0" smtClean="0"/>
              <a:t> 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i="1" dirty="0" err="1" smtClean="0"/>
              <a:t>hệ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số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độ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dốc</a:t>
            </a:r>
            <a:r>
              <a:rPr lang="en-US" sz="2400" i="1" dirty="0" smtClean="0"/>
              <a:t> </a:t>
            </a:r>
            <a:r>
              <a:rPr lang="en-US" sz="2400" dirty="0" smtClean="0"/>
              <a:t>(slope coefficient)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hàm</a:t>
            </a:r>
            <a:r>
              <a:rPr lang="en-US" sz="2400" dirty="0" smtClean="0"/>
              <a:t> </a:t>
            </a:r>
            <a:r>
              <a:rPr lang="en-US" sz="2400" dirty="0" err="1" smtClean="0"/>
              <a:t>hồi</a:t>
            </a:r>
            <a:r>
              <a:rPr lang="en-US" sz="2400" dirty="0" smtClean="0"/>
              <a:t> </a:t>
            </a:r>
            <a:r>
              <a:rPr lang="en-US" sz="2400" dirty="0" err="1" smtClean="0"/>
              <a:t>quy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 </a:t>
            </a:r>
            <a:r>
              <a:rPr lang="en-US" sz="2400" i="1" dirty="0" err="1" smtClean="0"/>
              <a:t>e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</a:t>
            </a:r>
            <a:r>
              <a:rPr lang="en-US" dirty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i="1" dirty="0" err="1" smtClean="0"/>
              <a:t>sai</a:t>
            </a:r>
            <a:r>
              <a:rPr lang="en-US" i="1" dirty="0" smtClean="0"/>
              <a:t> </a:t>
            </a:r>
            <a:r>
              <a:rPr lang="en-US" i="1" dirty="0" err="1" smtClean="0"/>
              <a:t>số</a:t>
            </a:r>
            <a:r>
              <a:rPr lang="en-US" i="1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sz="2400" dirty="0" smtClean="0"/>
              <a:t> </a:t>
            </a:r>
            <a:r>
              <a:rPr lang="en-US" sz="2400" i="1" dirty="0" smtClean="0"/>
              <a:t>i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41A80B-663B-4595-8E86-AA857B798233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0" name="Rectangle 7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2" name="Rectangle 1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407987"/>
          </a:xfrm>
        </p:spPr>
        <p:txBody>
          <a:bodyPr/>
          <a:lstStyle/>
          <a:p>
            <a:r>
              <a:rPr lang="en-US" sz="3200" b="1" dirty="0" err="1" smtClean="0"/>
              <a:t>Đường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thẳng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hồi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quy</a:t>
            </a:r>
            <a:endParaRPr lang="en-US" sz="32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F31BD7-69CD-4A22-9B6B-825DBEF72C42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pic>
        <p:nvPicPr>
          <p:cNvPr id="7172" name="Picture 2" descr="E:\Machine_Learning\best_fit_li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09800"/>
            <a:ext cx="5692775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609600" y="914400"/>
            <a:ext cx="807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00" dirty="0" err="1" smtClean="0"/>
              <a:t>Hàm</a:t>
            </a:r>
            <a:r>
              <a:rPr lang="en-US" sz="2200" dirty="0" smtClean="0"/>
              <a:t> </a:t>
            </a:r>
            <a:r>
              <a:rPr lang="en-US" sz="2200" dirty="0" err="1" smtClean="0"/>
              <a:t>hồi</a:t>
            </a:r>
            <a:r>
              <a:rPr lang="en-US" sz="2200" dirty="0" smtClean="0"/>
              <a:t> </a:t>
            </a:r>
            <a:r>
              <a:rPr lang="en-US" sz="2200" dirty="0" err="1" smtClean="0"/>
              <a:t>quy</a:t>
            </a:r>
            <a:r>
              <a:rPr lang="en-US" sz="2200" dirty="0" smtClean="0"/>
              <a:t> </a:t>
            </a:r>
            <a:r>
              <a:rPr lang="en-US" sz="2200" dirty="0" err="1" smtClean="0"/>
              <a:t>gồm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hai</a:t>
            </a:r>
            <a:r>
              <a:rPr lang="en-US" sz="2200" dirty="0" smtClean="0"/>
              <a:t> </a:t>
            </a:r>
            <a:r>
              <a:rPr lang="en-US" sz="2200" dirty="0" err="1" smtClean="0"/>
              <a:t>phần</a:t>
            </a:r>
            <a:r>
              <a:rPr lang="en-US" sz="2200" dirty="0" smtClean="0"/>
              <a:t>: </a:t>
            </a:r>
            <a:r>
              <a:rPr lang="en-US" sz="2200" dirty="0" err="1" smtClean="0"/>
              <a:t>đường</a:t>
            </a:r>
            <a:r>
              <a:rPr lang="en-US" sz="2200" dirty="0" smtClean="0"/>
              <a:t> </a:t>
            </a:r>
            <a:r>
              <a:rPr lang="en-US" sz="2200" dirty="0" err="1" smtClean="0"/>
              <a:t>thẳng</a:t>
            </a:r>
            <a:r>
              <a:rPr lang="en-US" sz="2200" dirty="0" smtClean="0"/>
              <a:t> </a:t>
            </a:r>
            <a:r>
              <a:rPr lang="en-US" sz="2200" dirty="0" err="1" smtClean="0"/>
              <a:t>hồi</a:t>
            </a:r>
            <a:r>
              <a:rPr lang="en-US" sz="2200" dirty="0" smtClean="0"/>
              <a:t> </a:t>
            </a:r>
            <a:r>
              <a:rPr lang="en-US" sz="2200" dirty="0" err="1" smtClean="0"/>
              <a:t>quy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toán</a:t>
            </a:r>
            <a:r>
              <a:rPr lang="en-US" sz="2200" dirty="0" smtClean="0"/>
              <a:t> </a:t>
            </a:r>
            <a:r>
              <a:rPr lang="en-US" sz="2200" dirty="0" err="1" smtClean="0"/>
              <a:t>hạng</a:t>
            </a:r>
            <a:r>
              <a:rPr lang="en-US" sz="2200" dirty="0" smtClean="0"/>
              <a:t> </a:t>
            </a:r>
            <a:r>
              <a:rPr lang="en-US" sz="2200" dirty="0" err="1" smtClean="0"/>
              <a:t>sai</a:t>
            </a:r>
            <a:r>
              <a:rPr lang="en-US" sz="2200" dirty="0" smtClean="0"/>
              <a:t> </a:t>
            </a:r>
            <a:r>
              <a:rPr lang="en-US" sz="2200" dirty="0" err="1" smtClean="0"/>
              <a:t>số.Đường</a:t>
            </a:r>
            <a:r>
              <a:rPr lang="en-US" sz="2200" dirty="0" smtClean="0"/>
              <a:t> </a:t>
            </a:r>
            <a:r>
              <a:rPr lang="en-US" sz="2200" dirty="0" err="1" smtClean="0"/>
              <a:t>thẳng</a:t>
            </a:r>
            <a:r>
              <a:rPr lang="en-US" sz="2200" dirty="0" smtClean="0"/>
              <a:t> </a:t>
            </a:r>
            <a:r>
              <a:rPr lang="en-US" sz="2200" dirty="0" err="1" smtClean="0"/>
              <a:t>hồi</a:t>
            </a:r>
            <a:r>
              <a:rPr lang="en-US" sz="2200" dirty="0" smtClean="0"/>
              <a:t> </a:t>
            </a:r>
            <a:r>
              <a:rPr lang="en-US" sz="2200" dirty="0" err="1" smtClean="0"/>
              <a:t>quy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hàm</a:t>
            </a:r>
            <a:r>
              <a:rPr lang="en-US" sz="2200" dirty="0" smtClean="0"/>
              <a:t> </a:t>
            </a:r>
            <a:r>
              <a:rPr lang="en-US" sz="2200" dirty="0" err="1" smtClean="0"/>
              <a:t>tuyến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: </a:t>
            </a:r>
            <a:endParaRPr lang="en-US" sz="2200" dirty="0"/>
          </a:p>
          <a:p>
            <a:pPr eaLnBrk="1" hangingPunct="1"/>
            <a:endParaRPr lang="en-US" dirty="0"/>
          </a:p>
        </p:txBody>
      </p:sp>
      <p:sp>
        <p:nvSpPr>
          <p:cNvPr id="7174" name="TextBox 7"/>
          <p:cNvSpPr txBox="1">
            <a:spLocks noChangeArrowheads="1"/>
          </p:cNvSpPr>
          <p:nvPr/>
        </p:nvSpPr>
        <p:spPr bwMode="auto">
          <a:xfrm>
            <a:off x="381000" y="5410200"/>
            <a:ext cx="3200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 err="1" smtClean="0"/>
              <a:t>Hình</a:t>
            </a:r>
            <a:r>
              <a:rPr lang="en-US" sz="2000" dirty="0" smtClean="0"/>
              <a:t>. 4.3.6 </a:t>
            </a:r>
            <a:r>
              <a:rPr lang="en-US" sz="2000" dirty="0" err="1" smtClean="0"/>
              <a:t>Đường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thẳng</a:t>
            </a:r>
            <a:r>
              <a:rPr lang="en-US" sz="2000" dirty="0" smtClean="0"/>
              <a:t> </a:t>
            </a:r>
            <a:r>
              <a:rPr lang="en-US" sz="2000" dirty="0" err="1" smtClean="0"/>
              <a:t>hồi</a:t>
            </a:r>
            <a:r>
              <a:rPr lang="en-US" sz="2000" dirty="0" smtClean="0"/>
              <a:t> </a:t>
            </a:r>
            <a:r>
              <a:rPr lang="en-US" sz="2000" dirty="0" err="1" smtClean="0"/>
              <a:t>quy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7175" name="TextBox 4"/>
          <p:cNvSpPr txBox="1">
            <a:spLocks noChangeArrowheads="1"/>
          </p:cNvSpPr>
          <p:nvPr/>
        </p:nvSpPr>
        <p:spPr bwMode="auto">
          <a:xfrm>
            <a:off x="609600" y="2514600"/>
            <a:ext cx="2743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/>
              <a:t>(</a:t>
            </a:r>
            <a:r>
              <a:rPr lang="en-US" sz="2000" i="1" dirty="0"/>
              <a:t>i</a:t>
            </a:r>
            <a:r>
              <a:rPr lang="en-US" sz="2000" dirty="0"/>
              <a:t> = 1,2,…, </a:t>
            </a:r>
            <a:r>
              <a:rPr lang="en-US" sz="2000" i="1" dirty="0"/>
              <a:t>n</a:t>
            </a:r>
            <a:r>
              <a:rPr lang="en-US" sz="2000" dirty="0"/>
              <a:t>)</a:t>
            </a:r>
          </a:p>
          <a:p>
            <a:pPr eaLnBrk="1" hangingPunct="1"/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717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7" name="Rectangle 1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8" name="Object 8"/>
          <p:cNvGraphicFramePr>
            <a:graphicFrameLocks noChangeAspect="1"/>
          </p:cNvGraphicFramePr>
          <p:nvPr/>
        </p:nvGraphicFramePr>
        <p:xfrm>
          <a:off x="1524000" y="2932113"/>
          <a:ext cx="3048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4" name="Equation" r:id="rId4" imgW="165028" imgH="228501" progId="Equation.3">
                  <p:embed/>
                </p:oleObj>
              </mc:Choice>
              <mc:Fallback>
                <p:oleObj name="Equation" r:id="rId4" imgW="16502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932113"/>
                        <a:ext cx="3048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TextBox 9"/>
          <p:cNvSpPr txBox="1">
            <a:spLocks noChangeArrowheads="1"/>
          </p:cNvSpPr>
          <p:nvPr/>
        </p:nvSpPr>
        <p:spPr bwMode="auto">
          <a:xfrm>
            <a:off x="304800" y="3490913"/>
            <a:ext cx="30480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100" dirty="0" err="1" smtClean="0"/>
              <a:t>Giá</a:t>
            </a:r>
            <a:r>
              <a:rPr lang="en-US" sz="2100" dirty="0" smtClean="0"/>
              <a:t> </a:t>
            </a:r>
            <a:r>
              <a:rPr lang="en-US" sz="2100" dirty="0" err="1" smtClean="0"/>
              <a:t>trị</a:t>
            </a:r>
            <a:r>
              <a:rPr lang="en-US" sz="2100" dirty="0" smtClean="0"/>
              <a:t> </a:t>
            </a:r>
            <a:r>
              <a:rPr lang="en-US" sz="2100" dirty="0" err="1" smtClean="0"/>
              <a:t>xấp</a:t>
            </a:r>
            <a:r>
              <a:rPr lang="en-US" sz="2100" dirty="0" smtClean="0"/>
              <a:t> </a:t>
            </a:r>
            <a:r>
              <a:rPr lang="en-US" sz="2100" dirty="0" err="1" smtClean="0"/>
              <a:t>xỉ</a:t>
            </a:r>
            <a:r>
              <a:rPr lang="en-US" sz="2100" dirty="0" smtClean="0"/>
              <a:t> </a:t>
            </a:r>
            <a:r>
              <a:rPr lang="en-US" sz="2100" dirty="0" err="1" smtClean="0"/>
              <a:t>thứ</a:t>
            </a:r>
            <a:r>
              <a:rPr lang="en-US" sz="2100" dirty="0" smtClean="0"/>
              <a:t> </a:t>
            </a:r>
            <a:r>
              <a:rPr lang="en-US" sz="2100" i="1" dirty="0" smtClean="0"/>
              <a:t>i</a:t>
            </a:r>
            <a:r>
              <a:rPr lang="en-US" sz="2100" dirty="0" smtClean="0"/>
              <a:t> </a:t>
            </a:r>
            <a:r>
              <a:rPr lang="en-US" sz="2100" dirty="0" err="1" smtClean="0"/>
              <a:t>của</a:t>
            </a:r>
            <a:r>
              <a:rPr lang="en-US" sz="2100" dirty="0" smtClean="0"/>
              <a:t> </a:t>
            </a:r>
            <a:r>
              <a:rPr lang="en-US" sz="2100" dirty="0" err="1" smtClean="0"/>
              <a:t>biến</a:t>
            </a:r>
            <a:r>
              <a:rPr lang="en-US" sz="2100" dirty="0" smtClean="0"/>
              <a:t> </a:t>
            </a:r>
            <a:r>
              <a:rPr lang="en-US" sz="2100" dirty="0" err="1" smtClean="0"/>
              <a:t>đáp</a:t>
            </a:r>
            <a:r>
              <a:rPr lang="en-US" sz="2100" dirty="0" smtClean="0"/>
              <a:t> </a:t>
            </a:r>
            <a:r>
              <a:rPr lang="en-US" sz="2100" dirty="0" err="1" smtClean="0"/>
              <a:t>ứng</a:t>
            </a:r>
            <a:r>
              <a:rPr lang="en-US" sz="2100" dirty="0" smtClean="0"/>
              <a:t>, </a:t>
            </a:r>
            <a:r>
              <a:rPr lang="en-US" sz="2100" dirty="0" err="1" smtClean="0"/>
              <a:t>được</a:t>
            </a:r>
            <a:r>
              <a:rPr lang="en-US" sz="2100" dirty="0" smtClean="0"/>
              <a:t> </a:t>
            </a:r>
            <a:r>
              <a:rPr lang="en-US" sz="2100" dirty="0" err="1" smtClean="0"/>
              <a:t>tính</a:t>
            </a:r>
            <a:r>
              <a:rPr lang="en-US" sz="2100" dirty="0" smtClean="0"/>
              <a:t> </a:t>
            </a:r>
            <a:r>
              <a:rPr lang="en-US" sz="2100" dirty="0" err="1" smtClean="0"/>
              <a:t>tại</a:t>
            </a:r>
            <a:r>
              <a:rPr lang="en-US" sz="2100" dirty="0" smtClean="0"/>
              <a:t> </a:t>
            </a:r>
            <a:r>
              <a:rPr lang="en-US" sz="2100" dirty="0" err="1" smtClean="0"/>
              <a:t>điểm</a:t>
            </a:r>
            <a:r>
              <a:rPr lang="en-US" sz="2100" dirty="0" smtClean="0"/>
              <a:t> </a:t>
            </a:r>
            <a:r>
              <a:rPr lang="en-US" sz="2100" dirty="0" err="1" smtClean="0"/>
              <a:t>thứ</a:t>
            </a:r>
            <a:r>
              <a:rPr lang="en-US" sz="2100" dirty="0" smtClean="0"/>
              <a:t> </a:t>
            </a:r>
            <a:r>
              <a:rPr lang="en-US" sz="2100" i="1" dirty="0" smtClean="0"/>
              <a:t>i</a:t>
            </a:r>
            <a:r>
              <a:rPr lang="en-US" sz="2100" dirty="0" smtClean="0"/>
              <a:t> </a:t>
            </a:r>
            <a:r>
              <a:rPr lang="en-US" sz="2100" dirty="0" err="1" smtClean="0"/>
              <a:t>của</a:t>
            </a:r>
            <a:r>
              <a:rPr lang="en-US" sz="2100" dirty="0" smtClean="0"/>
              <a:t> </a:t>
            </a:r>
            <a:r>
              <a:rPr lang="en-US" sz="2100" dirty="0" err="1" smtClean="0"/>
              <a:t>biến</a:t>
            </a:r>
            <a:r>
              <a:rPr lang="en-US" sz="2100" dirty="0" smtClean="0"/>
              <a:t> </a:t>
            </a:r>
            <a:r>
              <a:rPr lang="en-US" sz="2100" dirty="0" err="1" smtClean="0"/>
              <a:t>độc</a:t>
            </a:r>
            <a:r>
              <a:rPr lang="en-US" sz="2100" dirty="0" smtClean="0"/>
              <a:t> </a:t>
            </a:r>
            <a:r>
              <a:rPr lang="en-US" sz="2100" dirty="0" err="1" smtClean="0"/>
              <a:t>lập</a:t>
            </a:r>
            <a:r>
              <a:rPr lang="en-US" sz="2100" dirty="0" smtClean="0"/>
              <a:t> </a:t>
            </a:r>
            <a:r>
              <a:rPr lang="en-US" sz="2100" i="1" dirty="0"/>
              <a:t>x</a:t>
            </a:r>
            <a:r>
              <a:rPr lang="en-US" sz="2100" i="1" baseline="-25000" dirty="0"/>
              <a:t>i</a:t>
            </a:r>
            <a:r>
              <a:rPr lang="en-US" sz="2100" dirty="0"/>
              <a:t>.</a:t>
            </a:r>
          </a:p>
        </p:txBody>
      </p:sp>
      <p:sp>
        <p:nvSpPr>
          <p:cNvPr id="718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81" name="Object 11"/>
          <p:cNvGraphicFramePr>
            <a:graphicFrameLocks noChangeAspect="1"/>
          </p:cNvGraphicFramePr>
          <p:nvPr/>
        </p:nvGraphicFramePr>
        <p:xfrm>
          <a:off x="914400" y="1846263"/>
          <a:ext cx="2116138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5" name="Equation" r:id="rId6" imgW="723586" imgH="228501" progId="Equation.3">
                  <p:embed/>
                </p:oleObj>
              </mc:Choice>
              <mc:Fallback>
                <p:oleObj name="Equation" r:id="rId6" imgW="723586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46263"/>
                        <a:ext cx="2116138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069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44500" y="400050"/>
            <a:ext cx="8229600" cy="636588"/>
          </a:xfrm>
        </p:spPr>
        <p:txBody>
          <a:bodyPr/>
          <a:lstStyle/>
          <a:p>
            <a:r>
              <a:rPr lang="en-US" sz="3200" b="1" dirty="0" err="1" smtClean="0"/>
              <a:t>Toán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hạng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sai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số</a:t>
            </a:r>
            <a:endParaRPr lang="en-US" sz="32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5AE1A-85DF-46B8-9AFA-399CA95F285A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pic>
        <p:nvPicPr>
          <p:cNvPr id="8196" name="Picture 2" descr="E:\Machine_Learning\Linear_regress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819400"/>
            <a:ext cx="4838700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533400" y="4876800"/>
            <a:ext cx="3200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 err="1" smtClean="0"/>
              <a:t>Hình</a:t>
            </a:r>
            <a:r>
              <a:rPr lang="en-US" sz="2000" dirty="0" smtClean="0"/>
              <a:t>. 4.3.7  </a:t>
            </a:r>
            <a:r>
              <a:rPr lang="en-US" sz="2000" dirty="0" err="1" smtClean="0"/>
              <a:t>Biểu</a:t>
            </a:r>
            <a:r>
              <a:rPr lang="en-US" sz="2000" dirty="0" smtClean="0"/>
              <a:t> </a:t>
            </a:r>
            <a:r>
              <a:rPr lang="en-US" sz="2000" dirty="0" err="1" smtClean="0"/>
              <a:t>diễn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đường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thẳng</a:t>
            </a:r>
            <a:r>
              <a:rPr lang="en-US" sz="2000" dirty="0" smtClean="0"/>
              <a:t> </a:t>
            </a:r>
            <a:r>
              <a:rPr lang="en-US" sz="2000" dirty="0" err="1" smtClean="0"/>
              <a:t>hồi</a:t>
            </a:r>
            <a:r>
              <a:rPr lang="en-US" sz="2000" dirty="0" smtClean="0"/>
              <a:t> </a:t>
            </a:r>
            <a:r>
              <a:rPr lang="en-US" sz="2000" dirty="0" err="1" smtClean="0"/>
              <a:t>quy</a:t>
            </a:r>
            <a:endParaRPr lang="en-US" sz="2000" dirty="0"/>
          </a:p>
        </p:txBody>
      </p:sp>
      <p:sp>
        <p:nvSpPr>
          <p:cNvPr id="8198" name="TextBox 4"/>
          <p:cNvSpPr txBox="1">
            <a:spLocks noChangeArrowheads="1"/>
          </p:cNvSpPr>
          <p:nvPr/>
        </p:nvSpPr>
        <p:spPr bwMode="auto">
          <a:xfrm>
            <a:off x="533400" y="1066800"/>
            <a:ext cx="80391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00" dirty="0" err="1" smtClean="0"/>
              <a:t>Toán</a:t>
            </a:r>
            <a:r>
              <a:rPr lang="en-US" sz="2200" dirty="0" smtClean="0"/>
              <a:t> </a:t>
            </a:r>
            <a:r>
              <a:rPr lang="en-US" sz="2200" dirty="0" err="1" smtClean="0"/>
              <a:t>hạng</a:t>
            </a:r>
            <a:r>
              <a:rPr lang="en-US" sz="2200" dirty="0" smtClean="0"/>
              <a:t> </a:t>
            </a:r>
            <a:r>
              <a:rPr lang="en-US" sz="2200" i="1" dirty="0" err="1"/>
              <a:t>e</a:t>
            </a:r>
            <a:r>
              <a:rPr lang="en-US" sz="2200" i="1" baseline="-25000" dirty="0" err="1"/>
              <a:t>i</a:t>
            </a:r>
            <a:r>
              <a:rPr lang="en-US" sz="2200" dirty="0"/>
              <a:t> </a:t>
            </a:r>
            <a:r>
              <a:rPr lang="en-US" sz="2200" dirty="0" err="1" smtClean="0"/>
              <a:t>biểu</a:t>
            </a:r>
            <a:r>
              <a:rPr lang="en-US" sz="2200" dirty="0" smtClean="0"/>
              <a:t> </a:t>
            </a:r>
            <a:r>
              <a:rPr lang="en-US" sz="2200" dirty="0" err="1" smtClean="0"/>
              <a:t>diễn</a:t>
            </a:r>
            <a:r>
              <a:rPr lang="en-US" sz="2200" dirty="0" smtClean="0"/>
              <a:t> </a:t>
            </a:r>
            <a:r>
              <a:rPr lang="en-US" sz="2200" b="1" i="1" dirty="0" err="1" smtClean="0"/>
              <a:t>phần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thặng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dự</a:t>
            </a:r>
            <a:r>
              <a:rPr lang="en-US" sz="2200" b="1" i="1" dirty="0" smtClean="0"/>
              <a:t> </a:t>
            </a:r>
            <a:r>
              <a:rPr lang="en-US" sz="2200" dirty="0" smtClean="0"/>
              <a:t>(residual) </a:t>
            </a:r>
            <a:r>
              <a:rPr lang="en-US" sz="2200" dirty="0" err="1" smtClean="0"/>
              <a:t>tức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mức</a:t>
            </a:r>
            <a:r>
              <a:rPr lang="en-US" sz="2200" dirty="0" smtClean="0"/>
              <a:t> </a:t>
            </a:r>
            <a:r>
              <a:rPr lang="en-US" sz="2200" dirty="0" err="1" smtClean="0"/>
              <a:t>sai</a:t>
            </a:r>
            <a:r>
              <a:rPr lang="en-US" sz="2200" dirty="0" smtClean="0"/>
              <a:t> </a:t>
            </a:r>
            <a:r>
              <a:rPr lang="en-US" sz="2200" dirty="0" err="1" smtClean="0"/>
              <a:t>biệt</a:t>
            </a:r>
            <a:r>
              <a:rPr lang="en-US" sz="2200" dirty="0" smtClean="0"/>
              <a:t> </a:t>
            </a:r>
            <a:r>
              <a:rPr lang="en-US" sz="2200" dirty="0" err="1" smtClean="0"/>
              <a:t>giữa</a:t>
            </a:r>
            <a:r>
              <a:rPr lang="en-US" sz="2200" dirty="0" smtClean="0"/>
              <a:t> </a:t>
            </a:r>
            <a:r>
              <a:rPr lang="en-US" sz="2200" dirty="0" err="1" smtClean="0"/>
              <a:t>giá</a:t>
            </a:r>
            <a:r>
              <a:rPr lang="en-US" sz="2200" dirty="0" smtClean="0"/>
              <a:t> </a:t>
            </a:r>
            <a:r>
              <a:rPr lang="en-US" sz="2200" dirty="0" err="1" smtClean="0"/>
              <a:t>trị</a:t>
            </a:r>
            <a:r>
              <a:rPr lang="en-US" sz="2200" dirty="0" smtClean="0"/>
              <a:t> </a:t>
            </a:r>
            <a:r>
              <a:rPr lang="en-US" sz="2200" dirty="0" err="1" smtClean="0"/>
              <a:t>biến</a:t>
            </a:r>
            <a:r>
              <a:rPr lang="en-US" sz="2200" dirty="0" smtClean="0"/>
              <a:t> </a:t>
            </a:r>
            <a:r>
              <a:rPr lang="en-US" sz="2200" dirty="0" err="1" smtClean="0"/>
              <a:t>đáp</a:t>
            </a:r>
            <a:r>
              <a:rPr lang="en-US" sz="2200" dirty="0" smtClean="0"/>
              <a:t> </a:t>
            </a:r>
            <a:r>
              <a:rPr lang="en-US" sz="2200" dirty="0" err="1" smtClean="0"/>
              <a:t>ứng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sát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i="1" dirty="0" err="1" smtClean="0"/>
              <a:t>y</a:t>
            </a:r>
            <a:r>
              <a:rPr lang="en-US" sz="2200" i="1" baseline="-25000" dirty="0" err="1" smtClean="0"/>
              <a:t>i</a:t>
            </a:r>
            <a:r>
              <a:rPr lang="en-US" sz="2200" i="1" dirty="0" smtClean="0"/>
              <a:t> </a:t>
            </a:r>
            <a:r>
              <a:rPr lang="en-US" sz="2200" dirty="0" err="1" smtClean="0"/>
              <a:t>và</a:t>
            </a:r>
            <a:r>
              <a:rPr lang="en-US" sz="2200" i="1" dirty="0" smtClean="0"/>
              <a:t> </a:t>
            </a:r>
            <a:r>
              <a:rPr lang="en-US" sz="2200" dirty="0" err="1" smtClean="0"/>
              <a:t>giá</a:t>
            </a:r>
            <a:r>
              <a:rPr lang="en-US" sz="2200" dirty="0" smtClean="0"/>
              <a:t> </a:t>
            </a:r>
            <a:r>
              <a:rPr lang="en-US" sz="2200" dirty="0" err="1" smtClean="0"/>
              <a:t>trị</a:t>
            </a:r>
            <a:r>
              <a:rPr lang="en-US" sz="2200" dirty="0" smtClean="0"/>
              <a:t> </a:t>
            </a:r>
            <a:r>
              <a:rPr lang="en-US" sz="2200" dirty="0" err="1" smtClean="0"/>
              <a:t>biến</a:t>
            </a:r>
            <a:r>
              <a:rPr lang="en-US" sz="2200" dirty="0" smtClean="0"/>
              <a:t> </a:t>
            </a:r>
            <a:r>
              <a:rPr lang="en-US" sz="2200" dirty="0" err="1" smtClean="0"/>
              <a:t>đáp</a:t>
            </a:r>
            <a:r>
              <a:rPr lang="en-US" sz="2200" dirty="0" smtClean="0"/>
              <a:t> </a:t>
            </a:r>
            <a:r>
              <a:rPr lang="en-US" sz="2200" dirty="0" err="1" smtClean="0"/>
              <a:t>ứng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xấp</a:t>
            </a:r>
            <a:r>
              <a:rPr lang="en-US" sz="2200" dirty="0" smtClean="0"/>
              <a:t> </a:t>
            </a:r>
            <a:r>
              <a:rPr lang="en-US" sz="2200" dirty="0" err="1" smtClean="0"/>
              <a:t>xỉ</a:t>
            </a:r>
            <a:r>
              <a:rPr lang="en-US" sz="2200" dirty="0" smtClean="0"/>
              <a:t> </a:t>
            </a:r>
            <a:r>
              <a:rPr lang="en-US" sz="2200" dirty="0" err="1" smtClean="0"/>
              <a:t>bởi</a:t>
            </a:r>
            <a:r>
              <a:rPr lang="en-US" sz="2200" dirty="0" smtClean="0"/>
              <a:t> </a:t>
            </a:r>
            <a:r>
              <a:rPr lang="en-US" sz="2200" dirty="0" err="1" smtClean="0"/>
              <a:t>đường</a:t>
            </a:r>
            <a:r>
              <a:rPr lang="en-US" sz="2200" dirty="0" smtClean="0"/>
              <a:t> </a:t>
            </a:r>
            <a:r>
              <a:rPr lang="en-US" sz="2200" dirty="0" err="1" smtClean="0"/>
              <a:t>thẳng</a:t>
            </a:r>
            <a:r>
              <a:rPr lang="en-US" sz="2200" dirty="0" smtClean="0"/>
              <a:t> </a:t>
            </a:r>
            <a:r>
              <a:rPr lang="en-US" sz="2200" dirty="0" err="1" smtClean="0"/>
              <a:t>hồi</a:t>
            </a:r>
            <a:r>
              <a:rPr lang="en-US" sz="2200" dirty="0" smtClean="0"/>
              <a:t> </a:t>
            </a:r>
            <a:r>
              <a:rPr lang="en-US" sz="2200" dirty="0" err="1" smtClean="0"/>
              <a:t>quy</a:t>
            </a:r>
            <a:endParaRPr lang="en-US" sz="2200" dirty="0"/>
          </a:p>
        </p:txBody>
      </p:sp>
      <p:sp>
        <p:nvSpPr>
          <p:cNvPr id="819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20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617357"/>
              </p:ext>
            </p:extLst>
          </p:nvPr>
        </p:nvGraphicFramePr>
        <p:xfrm>
          <a:off x="7162800" y="1774814"/>
          <a:ext cx="323568" cy="455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8" name="Equation" r:id="rId4" imgW="165028" imgH="228501" progId="Equation.3">
                  <p:embed/>
                </p:oleObj>
              </mc:Choice>
              <mc:Fallback>
                <p:oleObj name="Equation" r:id="rId4" imgW="16502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774814"/>
                        <a:ext cx="323568" cy="455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202" name="Object 8"/>
          <p:cNvGraphicFramePr>
            <a:graphicFrameLocks noChangeAspect="1"/>
          </p:cNvGraphicFramePr>
          <p:nvPr/>
        </p:nvGraphicFramePr>
        <p:xfrm>
          <a:off x="1438275" y="2362200"/>
          <a:ext cx="24574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9" name="Equation" r:id="rId6" imgW="698500" imgH="228600" progId="Equation.3">
                  <p:embed/>
                </p:oleObj>
              </mc:Choice>
              <mc:Fallback>
                <p:oleObj name="Equation" r:id="rId6" imgW="698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2362200"/>
                        <a:ext cx="24574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473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r>
              <a:rPr lang="en-US" sz="3200" b="1" dirty="0" err="1" smtClean="0">
                <a:solidFill>
                  <a:srgbClr val="FF0000"/>
                </a:solidFill>
              </a:rPr>
              <a:t>Tính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hệ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số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i="1" dirty="0" smtClean="0">
                <a:solidFill>
                  <a:srgbClr val="FF0000"/>
                </a:solidFill>
              </a:rPr>
              <a:t>a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và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i="1" dirty="0" smtClean="0">
                <a:solidFill>
                  <a:srgbClr val="FF0000"/>
                </a:solidFill>
              </a:rPr>
              <a:t>b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057400"/>
          </a:xfrm>
        </p:spPr>
        <p:txBody>
          <a:bodyPr/>
          <a:lstStyle/>
          <a:p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</a:t>
            </a:r>
            <a:r>
              <a:rPr lang="en-US" sz="2400" b="1" i="1" dirty="0" err="1" smtClean="0"/>
              <a:t>bình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phương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tối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thiểu</a:t>
            </a:r>
            <a:r>
              <a:rPr lang="en-US" sz="2400" b="1" i="1" dirty="0" smtClean="0"/>
              <a:t> </a:t>
            </a:r>
            <a:r>
              <a:rPr lang="en-US" sz="2400" dirty="0" smtClean="0"/>
              <a:t>(least squares )</a:t>
            </a:r>
            <a:r>
              <a:rPr lang="en-US" sz="2400" b="1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/>
              <a:t> </a:t>
            </a:r>
            <a:r>
              <a:rPr lang="en-US" dirty="0" err="1" smtClean="0"/>
              <a:t>và</a:t>
            </a:r>
            <a:r>
              <a:rPr lang="en-US" sz="2400" dirty="0" smtClean="0"/>
              <a:t> </a:t>
            </a:r>
            <a:r>
              <a:rPr lang="en-US" sz="2400" i="1" dirty="0" smtClean="0"/>
              <a:t>b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Chúng</a:t>
            </a:r>
            <a:r>
              <a:rPr lang="en-US" sz="2400" dirty="0" smtClean="0"/>
              <a:t> </a:t>
            </a:r>
            <a:r>
              <a:rPr lang="en-US" dirty="0" smtClean="0"/>
              <a:t>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thẳng</a:t>
            </a:r>
            <a:r>
              <a:rPr lang="en-US" dirty="0" smtClean="0"/>
              <a:t> </a:t>
            </a:r>
            <a:r>
              <a:rPr lang="en-US" dirty="0" err="1" smtClean="0"/>
              <a:t>xấp</a:t>
            </a:r>
            <a:r>
              <a:rPr lang="en-US" dirty="0" smtClean="0"/>
              <a:t> </a:t>
            </a:r>
            <a:r>
              <a:rPr lang="en-US" dirty="0" err="1" smtClean="0"/>
              <a:t>xỉ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b="1" i="1" dirty="0" err="1" smtClean="0"/>
              <a:t>tổng</a:t>
            </a:r>
            <a:r>
              <a:rPr lang="en-US" b="1" i="1" dirty="0" smtClean="0"/>
              <a:t> </a:t>
            </a:r>
            <a:r>
              <a:rPr lang="en-US" b="1" i="1" dirty="0" err="1" smtClean="0"/>
              <a:t>sai</a:t>
            </a:r>
            <a:r>
              <a:rPr lang="en-US" b="1" i="1" dirty="0" smtClean="0"/>
              <a:t> </a:t>
            </a:r>
            <a:r>
              <a:rPr lang="en-US" b="1" i="1" dirty="0" err="1" smtClean="0"/>
              <a:t>số</a:t>
            </a:r>
            <a:r>
              <a:rPr lang="en-US" b="1" i="1" dirty="0" smtClean="0"/>
              <a:t> </a:t>
            </a:r>
            <a:r>
              <a:rPr lang="en-US" b="1" i="1" dirty="0" err="1" smtClean="0"/>
              <a:t>bình</a:t>
            </a:r>
            <a:r>
              <a:rPr lang="en-US" b="1" i="1" dirty="0" smtClean="0"/>
              <a:t> </a:t>
            </a:r>
            <a:r>
              <a:rPr lang="en-US" b="1" i="1" dirty="0" err="1" smtClean="0"/>
              <a:t>phương</a:t>
            </a:r>
            <a:r>
              <a:rPr lang="en-US" b="1" i="1" dirty="0" smtClean="0"/>
              <a:t> </a:t>
            </a:r>
            <a:r>
              <a:rPr lang="en-US" dirty="0" smtClean="0"/>
              <a:t>(</a:t>
            </a:r>
            <a:r>
              <a:rPr lang="en-US" sz="2400" dirty="0" smtClean="0"/>
              <a:t>sum of squares of the errors </a:t>
            </a:r>
            <a:r>
              <a:rPr lang="en-US" dirty="0"/>
              <a:t>-</a:t>
            </a:r>
            <a:r>
              <a:rPr lang="en-US" sz="2400" dirty="0" smtClean="0"/>
              <a:t>SSE)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xấp</a:t>
            </a:r>
            <a:r>
              <a:rPr lang="en-US" sz="2400" dirty="0" smtClean="0"/>
              <a:t> </a:t>
            </a:r>
            <a:r>
              <a:rPr lang="en-US" sz="2400" dirty="0" err="1" smtClean="0"/>
              <a:t>xỉ</a:t>
            </a:r>
            <a:r>
              <a:rPr lang="en-US" sz="2400" dirty="0" smtClean="0"/>
              <a:t> </a:t>
            </a:r>
            <a:r>
              <a:rPr lang="en-US" sz="2400" dirty="0" err="1" smtClean="0"/>
              <a:t>hàm</a:t>
            </a:r>
            <a:r>
              <a:rPr lang="en-US" sz="2400" dirty="0" smtClean="0"/>
              <a:t>. SSE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sz="2400" dirty="0" smtClean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CF9386-BBBA-448B-88A4-CDBF8D5FE08D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9221" name="TextBox 5"/>
          <p:cNvSpPr txBox="1">
            <a:spLocks noChangeArrowheads="1"/>
          </p:cNvSpPr>
          <p:nvPr/>
        </p:nvSpPr>
        <p:spPr bwMode="auto">
          <a:xfrm>
            <a:off x="762000" y="4343400"/>
            <a:ext cx="7848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sz="2400" dirty="0" smtClean="0"/>
              <a:t> </a:t>
            </a:r>
            <a:r>
              <a:rPr lang="en-US" sz="2400" dirty="0"/>
              <a:t>SSE </a:t>
            </a:r>
            <a:r>
              <a:rPr lang="en-US" sz="2400" dirty="0" err="1" smtClean="0"/>
              <a:t>chúng</a:t>
            </a:r>
            <a:r>
              <a:rPr lang="en-US" sz="2400" dirty="0" smtClean="0"/>
              <a:t> ta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hai</a:t>
            </a:r>
            <a:r>
              <a:rPr lang="en-US" sz="2400" dirty="0" smtClean="0"/>
              <a:t> </a:t>
            </a:r>
            <a:r>
              <a:rPr lang="en-US" sz="2400" b="1" i="1" dirty="0" err="1" smtClean="0"/>
              <a:t>đạo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hàm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riêng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phần</a:t>
            </a:r>
            <a:r>
              <a:rPr lang="en-US" sz="2400" b="1" i="1" dirty="0" smtClean="0"/>
              <a:t> </a:t>
            </a:r>
            <a:r>
              <a:rPr lang="en-US" sz="2400" dirty="0" smtClean="0"/>
              <a:t>(partial derivative) </a:t>
            </a:r>
            <a:r>
              <a:rPr lang="en-US" sz="2400" dirty="0" err="1" smtClean="0"/>
              <a:t>của</a:t>
            </a:r>
            <a:r>
              <a:rPr lang="en-US" sz="2400" dirty="0" smtClean="0"/>
              <a:t> SSE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i="1" dirty="0"/>
              <a:t>b</a:t>
            </a:r>
            <a:r>
              <a:rPr lang="en-US" sz="2400" dirty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chúng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/>
              <a:t>zero.</a:t>
            </a:r>
          </a:p>
          <a:p>
            <a:pPr eaLnBrk="1" hangingPunct="1"/>
            <a:endParaRPr lang="en-US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2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053025"/>
              </p:ext>
            </p:extLst>
          </p:nvPr>
        </p:nvGraphicFramePr>
        <p:xfrm>
          <a:off x="1587500" y="3396343"/>
          <a:ext cx="6197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0" name="Equation" r:id="rId3" imgW="2908300" imgH="431800" progId="Equation.3">
                  <p:embed/>
                </p:oleObj>
              </mc:Choice>
              <mc:Fallback>
                <p:oleObj name="Equation" r:id="rId3" imgW="2908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3396343"/>
                        <a:ext cx="6197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722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81D77-59D0-4D99-BD20-07624C8161E4}" type="slidenum">
              <a:rPr lang="en-US" altLang="en-US" smtClean="0"/>
              <a:pPr>
                <a:defRPr/>
              </a:pPr>
              <a:t>39</a:t>
            </a:fld>
            <a:endParaRPr lang="en-US" altLang="en-US" dirty="0"/>
          </a:p>
        </p:txBody>
      </p:sp>
      <p:pic>
        <p:nvPicPr>
          <p:cNvPr id="10243" name="Picture 6" descr="E:\Machine_Learning\Derivativ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381000"/>
            <a:ext cx="6889750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5" name="Object 2"/>
          <p:cNvGraphicFramePr>
            <a:graphicFrameLocks noChangeAspect="1"/>
          </p:cNvGraphicFramePr>
          <p:nvPr/>
        </p:nvGraphicFramePr>
        <p:xfrm>
          <a:off x="1825625" y="2892425"/>
          <a:ext cx="4025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6" name="Equation" r:id="rId4" imgW="1879600" imgH="393700" progId="Equation.3">
                  <p:embed/>
                </p:oleObj>
              </mc:Choice>
              <mc:Fallback>
                <p:oleObj name="Equation" r:id="rId4" imgW="1879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25" y="2892425"/>
                        <a:ext cx="4025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Box 7"/>
          <p:cNvSpPr txBox="1">
            <a:spLocks noChangeArrowheads="1"/>
          </p:cNvSpPr>
          <p:nvPr/>
        </p:nvSpPr>
        <p:spPr bwMode="auto">
          <a:xfrm>
            <a:off x="542925" y="2411413"/>
            <a:ext cx="57912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00" dirty="0" err="1" smtClean="0"/>
              <a:t>Từ</a:t>
            </a:r>
            <a:r>
              <a:rPr lang="en-US" sz="2200" dirty="0" smtClean="0"/>
              <a:t> </a:t>
            </a:r>
            <a:r>
              <a:rPr lang="en-US" sz="2200" dirty="0" err="1" smtClean="0"/>
              <a:t>phương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đầu</a:t>
            </a:r>
            <a:r>
              <a:rPr lang="en-US" sz="2200" dirty="0" smtClean="0"/>
              <a:t> </a:t>
            </a:r>
            <a:r>
              <a:rPr lang="en-US" sz="2200" dirty="0" err="1" smtClean="0"/>
              <a:t>tiên</a:t>
            </a:r>
            <a:r>
              <a:rPr lang="en-US" sz="2200" dirty="0" smtClean="0"/>
              <a:t> </a:t>
            </a:r>
            <a:r>
              <a:rPr lang="en-US" sz="2200" dirty="0" err="1" smtClean="0"/>
              <a:t>chúng</a:t>
            </a:r>
            <a:r>
              <a:rPr lang="en-US" sz="2200" dirty="0" smtClean="0"/>
              <a:t> ta </a:t>
            </a:r>
            <a:r>
              <a:rPr lang="en-US" sz="2200" dirty="0" err="1" smtClean="0"/>
              <a:t>đạt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endParaRPr lang="en-US" sz="2200" dirty="0"/>
          </a:p>
        </p:txBody>
      </p:sp>
      <p:sp>
        <p:nvSpPr>
          <p:cNvPr id="1024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8" name="Object 9"/>
          <p:cNvGraphicFramePr>
            <a:graphicFrameLocks noChangeAspect="1"/>
          </p:cNvGraphicFramePr>
          <p:nvPr/>
        </p:nvGraphicFramePr>
        <p:xfrm>
          <a:off x="2627313" y="4551363"/>
          <a:ext cx="3833812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7" name="Equation" r:id="rId6" imgW="1879600" imgH="495300" progId="Equation.3">
                  <p:embed/>
                </p:oleObj>
              </mc:Choice>
              <mc:Fallback>
                <p:oleObj name="Equation" r:id="rId6" imgW="18796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551363"/>
                        <a:ext cx="3833812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Box 10"/>
          <p:cNvSpPr txBox="1">
            <a:spLocks noChangeArrowheads="1"/>
          </p:cNvSpPr>
          <p:nvPr/>
        </p:nvSpPr>
        <p:spPr bwMode="auto">
          <a:xfrm>
            <a:off x="627063" y="3810000"/>
            <a:ext cx="77549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a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thứ</a:t>
            </a:r>
            <a:r>
              <a:rPr lang="en-US" sz="2400" dirty="0" smtClean="0"/>
              <a:t> </a:t>
            </a:r>
            <a:r>
              <a:rPr lang="en-US" sz="2400" dirty="0" err="1" smtClean="0"/>
              <a:t>hai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rút</a:t>
            </a:r>
            <a:r>
              <a:rPr lang="en-US" sz="2400" dirty="0" smtClean="0"/>
              <a:t> </a:t>
            </a:r>
            <a:r>
              <a:rPr lang="en-US" sz="2400" dirty="0" err="1" smtClean="0"/>
              <a:t>gọn</a:t>
            </a:r>
            <a:r>
              <a:rPr lang="en-US" dirty="0" smtClean="0"/>
              <a:t>, ta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10250" name="TextBox 12"/>
          <p:cNvSpPr txBox="1">
            <a:spLocks noChangeArrowheads="1"/>
          </p:cNvSpPr>
          <p:nvPr/>
        </p:nvSpPr>
        <p:spPr bwMode="auto">
          <a:xfrm>
            <a:off x="614363" y="5791200"/>
            <a:ext cx="7915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i="1" dirty="0">
                <a:sym typeface="Symbol" pitchFamily="18" charset="2"/>
              </a:rPr>
              <a:t></a:t>
            </a:r>
            <a:r>
              <a:rPr lang="en-US" sz="2400" i="1" baseline="-25000" dirty="0">
                <a:sym typeface="Symbol" pitchFamily="18" charset="2"/>
              </a:rPr>
              <a:t>Y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và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i="1" dirty="0">
                <a:sym typeface="Symbol" pitchFamily="18" charset="2"/>
              </a:rPr>
              <a:t></a:t>
            </a:r>
            <a:r>
              <a:rPr lang="en-US" sz="2400" i="1" baseline="-25000" dirty="0">
                <a:sym typeface="Symbol" pitchFamily="18" charset="2"/>
              </a:rPr>
              <a:t>X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là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giá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trị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trung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bình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của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các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i="1" dirty="0" smtClean="0">
                <a:sym typeface="Symbol" pitchFamily="18" charset="2"/>
              </a:rPr>
              <a:t>x</a:t>
            </a:r>
            <a:r>
              <a:rPr lang="en-US" sz="2400" i="1" baseline="-25000" dirty="0" smtClean="0">
                <a:sym typeface="Symbol" pitchFamily="18" charset="2"/>
              </a:rPr>
              <a:t>i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và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i="1" dirty="0" err="1" smtClean="0">
                <a:sym typeface="Symbol" pitchFamily="18" charset="2"/>
              </a:rPr>
              <a:t>y</a:t>
            </a:r>
            <a:r>
              <a:rPr lang="en-US" sz="2400" i="1" baseline="-25000" dirty="0" err="1" smtClean="0">
                <a:sym typeface="Symbol" pitchFamily="18" charset="2"/>
              </a:rPr>
              <a:t>i</a:t>
            </a:r>
            <a:r>
              <a:rPr lang="en-US" sz="2400" dirty="0" smtClean="0">
                <a:sym typeface="Symbol" pitchFamily="18" charset="2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748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A99449-76D4-4346-AB83-D1EDE448B3DA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0000"/>
                </a:solidFill>
              </a:rPr>
              <a:t>3.1.1 </a:t>
            </a:r>
            <a:r>
              <a:rPr lang="en-US" sz="3200" dirty="0" err="1" smtClean="0">
                <a:solidFill>
                  <a:srgbClr val="FF0000"/>
                </a:solidFill>
              </a:rPr>
              <a:t>Phân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lớp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bằng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phương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pháp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lân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cận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gần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nhất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thuật</a:t>
            </a:r>
            <a:r>
              <a:rPr lang="en-US" sz="2200" dirty="0" smtClean="0"/>
              <a:t> </a:t>
            </a:r>
            <a:r>
              <a:rPr lang="en-US" sz="2200" dirty="0" err="1" smtClean="0"/>
              <a:t>đơn</a:t>
            </a:r>
            <a:r>
              <a:rPr lang="en-US" sz="2200" dirty="0" smtClean="0"/>
              <a:t> </a:t>
            </a:r>
            <a:r>
              <a:rPr lang="en-US" sz="2200" dirty="0" err="1" smtClean="0"/>
              <a:t>giản</a:t>
            </a:r>
            <a:r>
              <a:rPr lang="en-US" sz="2200" dirty="0" smtClean="0"/>
              <a:t> </a:t>
            </a:r>
            <a:r>
              <a:rPr lang="en-US" sz="2200" dirty="0" err="1" smtClean="0"/>
              <a:t>nhất</a:t>
            </a:r>
            <a:r>
              <a:rPr lang="en-US" sz="2200" dirty="0" smtClean="0"/>
              <a:t>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thuật</a:t>
            </a:r>
            <a:r>
              <a:rPr lang="en-US" sz="2200" dirty="0" smtClean="0"/>
              <a:t> </a:t>
            </a:r>
            <a:r>
              <a:rPr lang="en-US" sz="2200" b="1" i="1" dirty="0" err="1" smtClean="0"/>
              <a:t>lân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cận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gần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nhất</a:t>
            </a:r>
            <a:r>
              <a:rPr lang="en-US" sz="2200" b="1" i="1" dirty="0" smtClean="0"/>
              <a:t>  </a:t>
            </a:r>
            <a:r>
              <a:rPr lang="en-US" sz="2200" dirty="0" smtClean="0"/>
              <a:t>(nearest neighbor algorithm).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dựa</a:t>
            </a:r>
            <a:r>
              <a:rPr lang="en-US" sz="2200" dirty="0" smtClean="0"/>
              <a:t> </a:t>
            </a:r>
            <a:r>
              <a:rPr lang="en-US" sz="2200" dirty="0" err="1" smtClean="0"/>
              <a:t>vào</a:t>
            </a:r>
            <a:r>
              <a:rPr lang="en-US" sz="2200" dirty="0" smtClean="0"/>
              <a:t> </a:t>
            </a: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thuật</a:t>
            </a:r>
            <a:r>
              <a:rPr lang="en-US" sz="2200" dirty="0" smtClean="0"/>
              <a:t> </a:t>
            </a:r>
            <a:r>
              <a:rPr lang="en-US" sz="2200" dirty="0" err="1" smtClean="0"/>
              <a:t>lân</a:t>
            </a:r>
            <a:r>
              <a:rPr lang="en-US" sz="2200" dirty="0" smtClean="0"/>
              <a:t> </a:t>
            </a:r>
            <a:r>
              <a:rPr lang="en-US" sz="2200" dirty="0" err="1" smtClean="0"/>
              <a:t>cận</a:t>
            </a:r>
            <a:r>
              <a:rPr lang="en-US" sz="2200" dirty="0" smtClean="0"/>
              <a:t> </a:t>
            </a:r>
            <a:r>
              <a:rPr lang="en-US" sz="2200" dirty="0" err="1" smtClean="0"/>
              <a:t>gần</a:t>
            </a:r>
            <a:r>
              <a:rPr lang="en-US" sz="2200" dirty="0" smtClean="0"/>
              <a:t> </a:t>
            </a:r>
            <a:r>
              <a:rPr lang="en-US" sz="2200" dirty="0" err="1" smtClean="0"/>
              <a:t>nhất</a:t>
            </a:r>
            <a:r>
              <a:rPr lang="en-US" sz="2200" dirty="0" smtClean="0"/>
              <a:t> </a:t>
            </a:r>
            <a:r>
              <a:rPr lang="en-US" sz="2200" dirty="0" err="1" smtClean="0"/>
              <a:t>sử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tất</a:t>
            </a:r>
            <a:r>
              <a:rPr lang="en-US" sz="2200" dirty="0" smtClean="0"/>
              <a:t> </a:t>
            </a:r>
            <a:r>
              <a:rPr lang="en-US" sz="2200" dirty="0" err="1" smtClean="0"/>
              <a:t>cả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mẫu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tập</a:t>
            </a:r>
            <a:r>
              <a:rPr lang="en-US" sz="2200" dirty="0" smtClean="0"/>
              <a:t> </a:t>
            </a:r>
            <a:r>
              <a:rPr lang="en-US" sz="2200" dirty="0" err="1" smtClean="0"/>
              <a:t>huấn</a:t>
            </a:r>
            <a:r>
              <a:rPr lang="en-US" sz="2200" dirty="0" smtClean="0"/>
              <a:t> </a:t>
            </a:r>
            <a:r>
              <a:rPr lang="en-US" sz="2200" dirty="0" err="1" smtClean="0"/>
              <a:t>luyện</a:t>
            </a:r>
            <a:r>
              <a:rPr lang="en-US" sz="2200" dirty="0" smtClean="0"/>
              <a:t>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mẫu</a:t>
            </a:r>
            <a:r>
              <a:rPr lang="en-US" sz="2200" dirty="0" smtClean="0"/>
              <a:t> </a:t>
            </a:r>
            <a:r>
              <a:rPr lang="en-US" sz="2200" dirty="0" err="1" smtClean="0"/>
              <a:t>thử</a:t>
            </a:r>
            <a:r>
              <a:rPr lang="en-US" sz="2200" dirty="0" smtClean="0"/>
              <a:t> </a:t>
            </a:r>
            <a:r>
              <a:rPr lang="en-US" sz="2200" dirty="0" err="1" smtClean="0"/>
              <a:t>nào</a:t>
            </a:r>
            <a:r>
              <a:rPr lang="en-US" sz="2200" dirty="0" smtClean="0"/>
              <a:t> </a:t>
            </a:r>
            <a:r>
              <a:rPr lang="en-US" sz="2200" dirty="0" err="1" smtClean="0"/>
              <a:t>đó</a:t>
            </a:r>
            <a:r>
              <a:rPr lang="en-US" sz="2200" dirty="0" smtClean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này</a:t>
            </a:r>
            <a:r>
              <a:rPr lang="en-US" sz="2200" dirty="0" smtClean="0"/>
              <a:t> </a:t>
            </a:r>
            <a:r>
              <a:rPr lang="en-US" sz="2200" dirty="0" err="1" smtClean="0"/>
              <a:t>sẽ</a:t>
            </a:r>
            <a:r>
              <a:rPr lang="en-US" sz="2200" dirty="0" smtClean="0"/>
              <a:t> </a:t>
            </a:r>
            <a:r>
              <a:rPr lang="en-US" sz="2200" dirty="0" err="1" smtClean="0"/>
              <a:t>phải</a:t>
            </a:r>
            <a:r>
              <a:rPr lang="en-US" sz="2200" dirty="0" smtClean="0"/>
              <a:t> </a:t>
            </a:r>
            <a:r>
              <a:rPr lang="en-US" sz="2200" dirty="0" err="1" smtClean="0"/>
              <a:t>đo</a:t>
            </a:r>
            <a:r>
              <a:rPr lang="en-US" sz="2200" dirty="0" smtClean="0"/>
              <a:t> </a:t>
            </a:r>
            <a:r>
              <a:rPr lang="en-US" sz="2200" dirty="0" err="1" smtClean="0"/>
              <a:t>độ</a:t>
            </a:r>
            <a:r>
              <a:rPr lang="en-US" sz="2200" dirty="0" smtClean="0"/>
              <a:t> </a:t>
            </a:r>
            <a:r>
              <a:rPr lang="en-US" sz="2200" dirty="0" err="1" smtClean="0"/>
              <a:t>tương</a:t>
            </a:r>
            <a:r>
              <a:rPr lang="en-US" sz="2200" dirty="0" smtClean="0"/>
              <a:t> </a:t>
            </a:r>
            <a:r>
              <a:rPr lang="en-US" sz="2200" dirty="0" err="1" smtClean="0"/>
              <a:t>tự</a:t>
            </a:r>
            <a:r>
              <a:rPr lang="en-US" sz="2200" dirty="0" smtClean="0"/>
              <a:t> </a:t>
            </a:r>
            <a:r>
              <a:rPr lang="en-US" sz="2200" dirty="0" err="1" smtClean="0"/>
              <a:t>giữa</a:t>
            </a:r>
            <a:r>
              <a:rPr lang="en-US" sz="2200" dirty="0" smtClean="0"/>
              <a:t> </a:t>
            </a:r>
            <a:r>
              <a:rPr lang="en-US" sz="2200" dirty="0" err="1" smtClean="0"/>
              <a:t>mẫu</a:t>
            </a:r>
            <a:r>
              <a:rPr lang="en-US" sz="2200" dirty="0" smtClean="0"/>
              <a:t> </a:t>
            </a:r>
            <a:r>
              <a:rPr lang="en-US" sz="2200" dirty="0" err="1" smtClean="0"/>
              <a:t>thử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mỗi</a:t>
            </a:r>
            <a:r>
              <a:rPr lang="en-US" sz="2200" dirty="0" smtClean="0"/>
              <a:t> </a:t>
            </a:r>
            <a:r>
              <a:rPr lang="en-US" sz="2200" dirty="0" err="1" smtClean="0"/>
              <a:t>mẫu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tập</a:t>
            </a:r>
            <a:r>
              <a:rPr lang="en-US" sz="2200" dirty="0" smtClean="0"/>
              <a:t> </a:t>
            </a:r>
            <a:r>
              <a:rPr lang="en-US" sz="2200" dirty="0" err="1" smtClean="0"/>
              <a:t>huấn</a:t>
            </a:r>
            <a:r>
              <a:rPr lang="en-US" sz="2200" dirty="0" smtClean="0"/>
              <a:t> </a:t>
            </a:r>
            <a:r>
              <a:rPr lang="en-US" sz="2200" dirty="0" err="1" smtClean="0"/>
              <a:t>luyện</a:t>
            </a:r>
            <a:r>
              <a:rPr lang="en-US" sz="2200" dirty="0" smtClean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/>
              <a:t> </a:t>
            </a:r>
            <a:r>
              <a:rPr lang="en-US" sz="2200" dirty="0" err="1"/>
              <a:t>dựa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dirty="0" err="1"/>
              <a:t>lân</a:t>
            </a:r>
            <a:r>
              <a:rPr lang="en-US" sz="2200" dirty="0"/>
              <a:t> </a:t>
            </a:r>
            <a:r>
              <a:rPr lang="en-US" sz="2200" dirty="0" err="1"/>
              <a:t>cận</a:t>
            </a:r>
            <a:r>
              <a:rPr lang="en-US" sz="2200" dirty="0"/>
              <a:t> </a:t>
            </a:r>
            <a:r>
              <a:rPr lang="en-US" sz="2200" dirty="0" err="1"/>
              <a:t>gần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phải</a:t>
            </a:r>
            <a:r>
              <a:rPr lang="en-US" sz="2200" dirty="0" smtClean="0"/>
              <a:t> </a:t>
            </a:r>
            <a:r>
              <a:rPr lang="en-US" sz="2200" dirty="0" err="1" smtClean="0"/>
              <a:t>làm</a:t>
            </a:r>
            <a:r>
              <a:rPr lang="en-US" sz="2200" dirty="0" smtClean="0"/>
              <a:t> </a:t>
            </a:r>
            <a:r>
              <a:rPr lang="en-US" sz="2200" dirty="0" err="1" smtClean="0"/>
              <a:t>gì</a:t>
            </a:r>
            <a:r>
              <a:rPr lang="en-US" sz="2200" dirty="0" smtClean="0"/>
              <a:t> </a:t>
            </a:r>
            <a:r>
              <a:rPr lang="en-US" sz="2200" dirty="0" err="1" smtClean="0"/>
              <a:t>cả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giai</a:t>
            </a:r>
            <a:r>
              <a:rPr lang="en-US" sz="2200" dirty="0" smtClean="0"/>
              <a:t> </a:t>
            </a:r>
            <a:r>
              <a:rPr lang="en-US" sz="2200" dirty="0" err="1" smtClean="0"/>
              <a:t>đoạn</a:t>
            </a:r>
            <a:r>
              <a:rPr lang="en-US" sz="2200" dirty="0" smtClean="0"/>
              <a:t> </a:t>
            </a:r>
            <a:r>
              <a:rPr lang="en-US" sz="2200" dirty="0" err="1" smtClean="0"/>
              <a:t>huấn</a:t>
            </a:r>
            <a:r>
              <a:rPr lang="en-US" sz="2200" dirty="0" smtClean="0"/>
              <a:t> </a:t>
            </a:r>
            <a:r>
              <a:rPr lang="en-US" sz="2200" dirty="0" err="1" smtClean="0"/>
              <a:t>luyện</a:t>
            </a:r>
            <a:r>
              <a:rPr lang="en-US" sz="2200" dirty="0" smtClean="0"/>
              <a:t> </a:t>
            </a:r>
            <a:r>
              <a:rPr lang="en-US" sz="2200" dirty="0" err="1" smtClean="0"/>
              <a:t>nhưng</a:t>
            </a:r>
            <a:r>
              <a:rPr lang="en-US" sz="2200" dirty="0" smtClean="0"/>
              <a:t> </a:t>
            </a:r>
            <a:r>
              <a:rPr lang="en-US" sz="2200" dirty="0" err="1" smtClean="0"/>
              <a:t>làm</a:t>
            </a:r>
            <a:r>
              <a:rPr lang="en-US" sz="2200" dirty="0" smtClean="0"/>
              <a:t> </a:t>
            </a:r>
            <a:r>
              <a:rPr lang="en-US" sz="2200" dirty="0" err="1" smtClean="0"/>
              <a:t>việc</a:t>
            </a:r>
            <a:r>
              <a:rPr lang="en-US" sz="2200" dirty="0" smtClean="0"/>
              <a:t> </a:t>
            </a:r>
            <a:r>
              <a:rPr lang="en-US" sz="2200" dirty="0" err="1" smtClean="0"/>
              <a:t>nhiều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giai</a:t>
            </a:r>
            <a:r>
              <a:rPr lang="en-US" sz="2200" dirty="0" smtClean="0"/>
              <a:t> </a:t>
            </a:r>
            <a:r>
              <a:rPr lang="en-US" sz="2200" dirty="0" err="1" smtClean="0"/>
              <a:t>đoạn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200" dirty="0" err="1"/>
              <a:t>G</a:t>
            </a:r>
            <a:r>
              <a:rPr lang="en-US" sz="2200" dirty="0" err="1" smtClean="0"/>
              <a:t>iải</a:t>
            </a:r>
            <a:r>
              <a:rPr lang="en-US" sz="2200" dirty="0" smtClean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dirty="0" err="1"/>
              <a:t>lân</a:t>
            </a:r>
            <a:r>
              <a:rPr lang="en-US" sz="2200" dirty="0"/>
              <a:t> </a:t>
            </a:r>
            <a:r>
              <a:rPr lang="en-US" sz="2200" dirty="0" err="1"/>
              <a:t>cận</a:t>
            </a:r>
            <a:r>
              <a:rPr lang="en-US" sz="2200" dirty="0"/>
              <a:t> </a:t>
            </a:r>
            <a:r>
              <a:rPr lang="en-US" sz="2200" dirty="0" err="1"/>
              <a:t>gần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 </a:t>
            </a:r>
            <a:r>
              <a:rPr lang="en-US" sz="2200" dirty="0" smtClean="0"/>
              <a:t> </a:t>
            </a:r>
            <a:r>
              <a:rPr lang="en-US" sz="2200" dirty="0" err="1" smtClean="0"/>
              <a:t>thuộc</a:t>
            </a:r>
            <a:r>
              <a:rPr lang="en-US" sz="2200" dirty="0" smtClean="0"/>
              <a:t> </a:t>
            </a:r>
            <a:r>
              <a:rPr lang="en-US" sz="2200" dirty="0" err="1" smtClean="0"/>
              <a:t>loại</a:t>
            </a:r>
            <a:r>
              <a:rPr lang="en-US" sz="2200" dirty="0" smtClean="0"/>
              <a:t> </a:t>
            </a: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thuật</a:t>
            </a:r>
            <a:r>
              <a:rPr lang="en-US" sz="2200" dirty="0" smtClean="0"/>
              <a:t> </a:t>
            </a:r>
            <a:r>
              <a:rPr lang="en-US" sz="2200" b="1" i="1" dirty="0" err="1" smtClean="0"/>
              <a:t>học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dựa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vào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mẫu</a:t>
            </a:r>
            <a:r>
              <a:rPr lang="en-US" sz="2200" dirty="0" smtClean="0"/>
              <a:t> (</a:t>
            </a:r>
            <a:r>
              <a:rPr lang="en-US" sz="2200" dirty="0" smtClean="0">
                <a:sym typeface="Symbol" pitchFamily="18" charset="2"/>
              </a:rPr>
              <a:t>instance-based learner)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200" b="1" i="1" dirty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200" b="1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3811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 smtClean="0">
                <a:solidFill>
                  <a:srgbClr val="FF0000"/>
                </a:solidFill>
              </a:rPr>
              <a:t>Ghi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chú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về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hồi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quy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tuyến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tính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hai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biến</a:t>
            </a:r>
            <a:endParaRPr lang="en-US" sz="3200" b="1" dirty="0" smtClean="0">
              <a:solidFill>
                <a:srgbClr val="FF0000"/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57600"/>
          </a:xfrm>
        </p:spPr>
        <p:txBody>
          <a:bodyPr/>
          <a:lstStyle/>
          <a:p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thẳng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hay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.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a </a:t>
            </a:r>
            <a:r>
              <a:rPr lang="en-US" dirty="0" err="1" smtClean="0"/>
              <a:t>và</a:t>
            </a:r>
            <a:r>
              <a:rPr lang="en-US" dirty="0" smtClean="0"/>
              <a:t> b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Do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sz="2400" dirty="0" smtClean="0"/>
              <a:t>.</a:t>
            </a:r>
          </a:p>
          <a:p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i="1" dirty="0" err="1" smtClean="0"/>
              <a:t>hồi</a:t>
            </a:r>
            <a:r>
              <a:rPr lang="en-US" i="1" dirty="0" smtClean="0"/>
              <a:t> </a:t>
            </a:r>
            <a:r>
              <a:rPr lang="en-US" i="1" dirty="0" err="1" smtClean="0"/>
              <a:t>quy</a:t>
            </a:r>
            <a:r>
              <a:rPr lang="en-US" i="1" dirty="0" smtClean="0"/>
              <a:t> </a:t>
            </a:r>
            <a:r>
              <a:rPr lang="en-US" i="1" dirty="0" err="1" smtClean="0"/>
              <a:t>đa</a:t>
            </a:r>
            <a:r>
              <a:rPr lang="en-US" i="1" dirty="0" smtClean="0"/>
              <a:t> </a:t>
            </a:r>
            <a:r>
              <a:rPr lang="en-US" i="1" dirty="0" err="1" smtClean="0"/>
              <a:t>biến</a:t>
            </a:r>
            <a:r>
              <a:rPr lang="en-US" dirty="0" smtClean="0"/>
              <a:t>, </a:t>
            </a:r>
            <a:r>
              <a:rPr lang="en-US" i="1" dirty="0" err="1" smtClean="0"/>
              <a:t>hồi</a:t>
            </a:r>
            <a:r>
              <a:rPr lang="en-US" i="1" dirty="0" smtClean="0"/>
              <a:t> </a:t>
            </a:r>
            <a:r>
              <a:rPr lang="en-US" i="1" dirty="0" err="1" smtClean="0"/>
              <a:t>quy</a:t>
            </a:r>
            <a:r>
              <a:rPr lang="en-US" i="1" dirty="0" smtClean="0"/>
              <a:t> logistic</a:t>
            </a:r>
            <a:r>
              <a:rPr lang="en-US" dirty="0" smtClean="0"/>
              <a:t>, v.v.</a:t>
            </a:r>
            <a:r>
              <a:rPr lang="en-US" sz="2400" dirty="0" smtClean="0"/>
              <a:t>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96E070-2D9F-4516-A3D2-B31313A78E76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37117A-D743-441C-AF7E-5136A189934A}" type="slidenum">
              <a:rPr lang="en-US" altLang="en-US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5334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3.1.4 </a:t>
            </a:r>
            <a:r>
              <a:rPr lang="en-US" dirty="0" err="1" smtClean="0">
                <a:solidFill>
                  <a:srgbClr val="FF0000"/>
                </a:solidFill>
              </a:rPr>
              <a:t>Tổ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hợp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nhiều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bộ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phân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lớp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b="1" i="1" dirty="0" err="1" smtClean="0"/>
              <a:t>tổ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hợp</a:t>
            </a:r>
            <a:r>
              <a:rPr lang="en-US" sz="2200" b="1" i="1" dirty="0" smtClean="0"/>
              <a:t> </a:t>
            </a:r>
            <a:r>
              <a:rPr lang="en-US" sz="2200" dirty="0" smtClean="0"/>
              <a:t>(combination hay ensemble )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nhiều</a:t>
            </a:r>
            <a:r>
              <a:rPr lang="en-US" sz="2200" dirty="0" smtClean="0"/>
              <a:t> </a:t>
            </a:r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tập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kết</a:t>
            </a:r>
            <a:r>
              <a:rPr lang="en-US" sz="2200" dirty="0" smtClean="0"/>
              <a:t> </a:t>
            </a:r>
            <a:r>
              <a:rPr lang="en-US" sz="2200" dirty="0" err="1" smtClean="0"/>
              <a:t>hợp</a:t>
            </a:r>
            <a:r>
              <a:rPr lang="en-US" sz="2200" dirty="0" smtClean="0"/>
              <a:t> </a:t>
            </a:r>
            <a:r>
              <a:rPr lang="en-US" sz="2200" dirty="0" err="1" smtClean="0"/>
              <a:t>lại</a:t>
            </a:r>
            <a:r>
              <a:rPr lang="en-US" sz="2200" dirty="0" smtClean="0"/>
              <a:t>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mẫu</a:t>
            </a:r>
            <a:r>
              <a:rPr lang="en-US" sz="2200" dirty="0" smtClean="0"/>
              <a:t> </a:t>
            </a:r>
            <a:r>
              <a:rPr lang="en-US" sz="2200" dirty="0" err="1" smtClean="0"/>
              <a:t>mới</a:t>
            </a:r>
            <a:r>
              <a:rPr lang="en-US" sz="22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tổ</a:t>
            </a:r>
            <a:r>
              <a:rPr lang="en-US" sz="2200" dirty="0" smtClean="0"/>
              <a:t> </a:t>
            </a:r>
            <a:r>
              <a:rPr lang="en-US" sz="2200" dirty="0" err="1" smtClean="0"/>
              <a:t>hợp</a:t>
            </a:r>
            <a:r>
              <a:rPr lang="en-US" sz="2200" dirty="0" smtClean="0"/>
              <a:t> </a:t>
            </a:r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thì</a:t>
            </a:r>
            <a:r>
              <a:rPr lang="en-US" sz="2200" dirty="0" smtClean="0"/>
              <a:t> </a:t>
            </a:r>
            <a:r>
              <a:rPr lang="en-US" sz="2200" dirty="0" err="1" smtClean="0"/>
              <a:t>thường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hơn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thành</a:t>
            </a:r>
            <a:r>
              <a:rPr lang="en-US" sz="2200" dirty="0" smtClean="0"/>
              <a:t> </a:t>
            </a:r>
            <a:r>
              <a:rPr lang="en-US" sz="2200" dirty="0" err="1" smtClean="0"/>
              <a:t>phần</a:t>
            </a:r>
            <a:r>
              <a:rPr lang="en-US" sz="2200" dirty="0" smtClean="0"/>
              <a:t> </a:t>
            </a:r>
            <a:r>
              <a:rPr lang="en-US" sz="2200" dirty="0" err="1" smtClean="0"/>
              <a:t>làm</a:t>
            </a:r>
            <a:r>
              <a:rPr lang="en-US" sz="2200" dirty="0" smtClean="0"/>
              <a:t> </a:t>
            </a:r>
            <a:r>
              <a:rPr lang="en-US" sz="2200" dirty="0" err="1" smtClean="0"/>
              <a:t>việc</a:t>
            </a:r>
            <a:r>
              <a:rPr lang="en-US" sz="2200" dirty="0" smtClean="0"/>
              <a:t> </a:t>
            </a:r>
            <a:r>
              <a:rPr lang="en-US" sz="2200" dirty="0" err="1" smtClean="0"/>
              <a:t>riêng</a:t>
            </a:r>
            <a:r>
              <a:rPr lang="en-US" sz="2200" dirty="0" smtClean="0"/>
              <a:t> </a:t>
            </a:r>
            <a:r>
              <a:rPr lang="en-US" sz="2200" dirty="0" err="1" smtClean="0"/>
              <a:t>lẻ</a:t>
            </a:r>
            <a:r>
              <a:rPr lang="en-US" sz="22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err="1" smtClean="0"/>
              <a:t>Tổ</a:t>
            </a:r>
            <a:r>
              <a:rPr lang="en-US" sz="2200" dirty="0" smtClean="0"/>
              <a:t> </a:t>
            </a:r>
            <a:r>
              <a:rPr lang="en-US" sz="2200" dirty="0" err="1" smtClean="0"/>
              <a:t>hợp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cách</a:t>
            </a:r>
            <a:r>
              <a:rPr lang="en-US" sz="2200" dirty="0" smtClean="0"/>
              <a:t> </a:t>
            </a:r>
            <a:r>
              <a:rPr lang="en-US" sz="2200" dirty="0" err="1" smtClean="0"/>
              <a:t>tăng</a:t>
            </a:r>
            <a:r>
              <a:rPr lang="en-US" sz="2200" dirty="0" smtClean="0"/>
              <a:t> </a:t>
            </a:r>
            <a:r>
              <a:rPr lang="en-US" sz="2200" dirty="0" err="1" smtClean="0"/>
              <a:t>cường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yếu</a:t>
            </a:r>
            <a:r>
              <a:rPr lang="en-US" sz="22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b="1" i="1" dirty="0" smtClean="0"/>
              <a:t>Bagging </a:t>
            </a:r>
            <a:r>
              <a:rPr lang="en-US" sz="2200" dirty="0" smtClean="0"/>
              <a:t>and </a:t>
            </a:r>
            <a:r>
              <a:rPr lang="en-US" sz="2200" b="1" i="1" dirty="0" smtClean="0"/>
              <a:t>boosting</a:t>
            </a:r>
            <a:r>
              <a:rPr lang="en-US" sz="2200" dirty="0" smtClean="0"/>
              <a:t> 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hai</a:t>
            </a:r>
            <a:r>
              <a:rPr lang="en-US" sz="2200" dirty="0" smtClean="0"/>
              <a:t> </a:t>
            </a:r>
            <a:r>
              <a:rPr lang="en-US" sz="2200" dirty="0" err="1" smtClean="0"/>
              <a:t>kỹ</a:t>
            </a:r>
            <a:r>
              <a:rPr lang="en-US" sz="2200" dirty="0" smtClean="0"/>
              <a:t> </a:t>
            </a:r>
            <a:r>
              <a:rPr lang="en-US" sz="2200" dirty="0" err="1" smtClean="0"/>
              <a:t>thuật</a:t>
            </a:r>
            <a:r>
              <a:rPr lang="en-US" sz="2200" dirty="0" smtClean="0"/>
              <a:t> </a:t>
            </a:r>
            <a:r>
              <a:rPr lang="en-US" sz="2200" dirty="0" err="1" smtClean="0"/>
              <a:t>thường</a:t>
            </a:r>
            <a:r>
              <a:rPr lang="en-US" sz="2200" dirty="0" smtClean="0"/>
              <a:t> </a:t>
            </a:r>
            <a:r>
              <a:rPr lang="en-US" sz="2200" dirty="0" err="1" smtClean="0"/>
              <a:t>dùng</a:t>
            </a:r>
            <a:r>
              <a:rPr lang="en-US" sz="2200" dirty="0" smtClean="0"/>
              <a:t>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xây</a:t>
            </a:r>
            <a:r>
              <a:rPr lang="en-US" sz="2200" dirty="0" smtClean="0"/>
              <a:t> </a:t>
            </a:r>
            <a:r>
              <a:rPr lang="en-US" sz="2200" dirty="0" err="1" smtClean="0"/>
              <a:t>dựng</a:t>
            </a:r>
            <a:r>
              <a:rPr lang="en-US" sz="2200" dirty="0" smtClean="0"/>
              <a:t> </a:t>
            </a:r>
            <a:r>
              <a:rPr lang="en-US" sz="2200" dirty="0" err="1" smtClean="0"/>
              <a:t>tổ</a:t>
            </a:r>
            <a:r>
              <a:rPr lang="en-US" sz="2200" dirty="0" smtClean="0"/>
              <a:t> </a:t>
            </a:r>
            <a:r>
              <a:rPr lang="en-US" sz="2200" dirty="0" err="1" smtClean="0"/>
              <a:t>hợp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kỹ</a:t>
            </a:r>
            <a:r>
              <a:rPr lang="en-US" sz="2200" dirty="0" smtClean="0"/>
              <a:t> </a:t>
            </a:r>
            <a:r>
              <a:rPr lang="en-US" sz="2200" dirty="0" err="1" smtClean="0"/>
              <a:t>thuật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trọng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việc</a:t>
            </a:r>
            <a:r>
              <a:rPr lang="en-US" sz="2200" dirty="0"/>
              <a:t> </a:t>
            </a:r>
            <a:r>
              <a:rPr lang="en-US" sz="2200" dirty="0" err="1"/>
              <a:t>xây</a:t>
            </a:r>
            <a:r>
              <a:rPr lang="en-US" sz="2200" dirty="0"/>
              <a:t> </a:t>
            </a:r>
            <a:r>
              <a:rPr lang="en-US" sz="2200" dirty="0" err="1"/>
              <a:t>dựng</a:t>
            </a:r>
            <a:r>
              <a:rPr lang="en-US" sz="2200" dirty="0"/>
              <a:t> </a:t>
            </a:r>
            <a:r>
              <a:rPr lang="en-US" sz="2200" dirty="0" err="1"/>
              <a:t>tổ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 smtClean="0"/>
              <a:t>lớp</a:t>
            </a:r>
            <a:r>
              <a:rPr lang="en-US" sz="2200" dirty="0"/>
              <a:t>:</a:t>
            </a:r>
            <a:r>
              <a:rPr lang="en-US" sz="22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/>
              <a:t>Lấy</a:t>
            </a:r>
            <a:r>
              <a:rPr lang="en-US" sz="2000" dirty="0" smtClean="0"/>
              <a:t> </a:t>
            </a:r>
            <a:r>
              <a:rPr lang="en-US" sz="2000" dirty="0" err="1" smtClean="0"/>
              <a:t>mẫu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</a:t>
            </a:r>
            <a:r>
              <a:rPr lang="en-US" sz="2000" dirty="0" err="1" smtClean="0"/>
              <a:t>huấn</a:t>
            </a:r>
            <a:r>
              <a:rPr lang="en-US" sz="2000" dirty="0" smtClean="0"/>
              <a:t> </a:t>
            </a:r>
            <a:r>
              <a:rPr lang="en-US" sz="2000" dirty="0" err="1" smtClean="0"/>
              <a:t>luyện</a:t>
            </a:r>
            <a:r>
              <a:rPr lang="en-US" sz="2000" dirty="0" smtClean="0"/>
              <a:t>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5487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B8C72B-416A-48F2-9AEB-5767E2D50E87}" type="slidenum">
              <a:rPr lang="en-US" altLang="en-US"/>
              <a:pPr>
                <a:defRPr/>
              </a:pPr>
              <a:t>42</a:t>
            </a:fld>
            <a:endParaRPr lang="en-US" altLang="en-US"/>
          </a:p>
        </p:txBody>
      </p:sp>
      <p:pic>
        <p:nvPicPr>
          <p:cNvPr id="6148" name="Picture 4" descr="bagging_boo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40" y="976313"/>
            <a:ext cx="8356600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81000" y="4922837"/>
            <a:ext cx="8382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Bagging </a:t>
            </a:r>
            <a:r>
              <a:rPr lang="en-US" sz="2000" dirty="0" err="1" smtClean="0"/>
              <a:t>hoặc</a:t>
            </a:r>
            <a:r>
              <a:rPr lang="en-US" sz="2000" dirty="0" smtClean="0"/>
              <a:t> </a:t>
            </a:r>
            <a:r>
              <a:rPr lang="en-US" sz="2000" dirty="0"/>
              <a:t>boosting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tổ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, </a:t>
            </a:r>
            <a:r>
              <a:rPr lang="en-US" sz="2000" i="1" dirty="0"/>
              <a:t>M</a:t>
            </a:r>
            <a:r>
              <a:rPr lang="en-US" sz="2000" i="1" baseline="-25000" dirty="0"/>
              <a:t>1</a:t>
            </a:r>
            <a:r>
              <a:rPr lang="en-US" sz="2000" i="1" dirty="0"/>
              <a:t>, M</a:t>
            </a:r>
            <a:r>
              <a:rPr lang="en-US" sz="2000" i="1" baseline="-25000" dirty="0"/>
              <a:t>2</a:t>
            </a:r>
            <a:r>
              <a:rPr lang="en-US" sz="2000" i="1" dirty="0"/>
              <a:t>,…,M</a:t>
            </a:r>
            <a:r>
              <a:rPr lang="en-US" sz="2000" i="1" baseline="-25000" dirty="0"/>
              <a:t>k</a:t>
            </a:r>
            <a:r>
              <a:rPr lang="en-US" sz="2000" dirty="0"/>
              <a:t>. 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i="1" dirty="0" err="1" smtClean="0"/>
              <a:t>chiến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lược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tổng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hợp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phiếu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bầu</a:t>
            </a:r>
            <a:r>
              <a:rPr lang="en-US" sz="2000" i="1" dirty="0" smtClean="0"/>
              <a:t> </a:t>
            </a:r>
            <a:r>
              <a:rPr lang="en-US" sz="2000" dirty="0" smtClean="0"/>
              <a:t>(Voting strategy)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tổng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mẫu</a:t>
            </a:r>
            <a:r>
              <a:rPr lang="en-US" sz="2000" dirty="0" smtClean="0"/>
              <a:t> </a:t>
            </a:r>
            <a:r>
              <a:rPr lang="en-US" sz="2000" dirty="0" err="1" smtClean="0"/>
              <a:t>mới</a:t>
            </a:r>
            <a:r>
              <a:rPr lang="en-US" sz="2000" dirty="0" smtClean="0"/>
              <a:t> </a:t>
            </a:r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228600" y="326484"/>
            <a:ext cx="2514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 err="1" smtClean="0"/>
              <a:t>Hình</a:t>
            </a:r>
            <a:r>
              <a:rPr lang="en-US" sz="2000" b="1" dirty="0" smtClean="0"/>
              <a:t> 4.3.8: </a:t>
            </a:r>
            <a:r>
              <a:rPr lang="en-US" sz="2000" b="1" dirty="0" err="1" smtClean="0"/>
              <a:t>Tổ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hợp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nhiều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bộ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phân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lớp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898053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4674E-4C5B-4ADF-8ECD-5368454F37E9}" type="slidenum">
              <a:rPr lang="en-GB" smtClean="0"/>
              <a:pPr>
                <a:defRPr/>
              </a:pPr>
              <a:t>43</a:t>
            </a:fld>
            <a:endParaRPr lang="en-GB"/>
          </a:p>
        </p:txBody>
      </p:sp>
      <p:sp>
        <p:nvSpPr>
          <p:cNvPr id="5" name="object 3"/>
          <p:cNvSpPr/>
          <p:nvPr/>
        </p:nvSpPr>
        <p:spPr>
          <a:xfrm>
            <a:off x="1371600" y="1676400"/>
            <a:ext cx="5410838" cy="4256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19210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34808F-1BCC-45FF-A4C3-D65F07FDBDEF}" type="slidenum">
              <a:rPr lang="en-US" altLang="en-US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381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0000"/>
                </a:solidFill>
              </a:rPr>
              <a:t>Bagging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4987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200" dirty="0" smtClean="0"/>
              <a:t>Cho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tập</a:t>
            </a:r>
            <a:r>
              <a:rPr lang="en-US" sz="2200" dirty="0" smtClean="0"/>
              <a:t> </a:t>
            </a:r>
            <a:r>
              <a:rPr lang="en-US" sz="2200" i="1" dirty="0" smtClean="0"/>
              <a:t>D</a:t>
            </a:r>
            <a:r>
              <a:rPr lang="en-US" sz="2200" dirty="0" smtClean="0"/>
              <a:t> of </a:t>
            </a:r>
            <a:r>
              <a:rPr lang="en-US" sz="2200" i="1" dirty="0" smtClean="0"/>
              <a:t>d</a:t>
            </a:r>
            <a:r>
              <a:rPr lang="en-US" sz="2200" dirty="0" smtClean="0"/>
              <a:t> </a:t>
            </a:r>
            <a:r>
              <a:rPr lang="en-US" sz="2200" dirty="0" err="1" smtClean="0"/>
              <a:t>mẫu</a:t>
            </a:r>
            <a:r>
              <a:rPr lang="en-US" sz="2200" dirty="0" smtClean="0"/>
              <a:t>, </a:t>
            </a: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thuật</a:t>
            </a:r>
            <a:r>
              <a:rPr lang="en-US" sz="2200" dirty="0" smtClean="0"/>
              <a:t> bagging </a:t>
            </a:r>
            <a:r>
              <a:rPr lang="en-US" sz="2200" dirty="0" err="1" smtClean="0"/>
              <a:t>làm</a:t>
            </a:r>
            <a:r>
              <a:rPr lang="en-US" sz="2200" dirty="0" smtClean="0"/>
              <a:t> </a:t>
            </a:r>
            <a:r>
              <a:rPr lang="en-US" sz="2200" dirty="0" err="1" smtClean="0"/>
              <a:t>việc</a:t>
            </a:r>
            <a:r>
              <a:rPr lang="en-US" sz="2200" dirty="0" smtClean="0"/>
              <a:t> </a:t>
            </a:r>
            <a:r>
              <a:rPr lang="en-US" sz="2200" dirty="0" err="1" smtClean="0"/>
              <a:t>như</a:t>
            </a:r>
            <a:r>
              <a:rPr lang="en-US" sz="2200" dirty="0" smtClean="0"/>
              <a:t> </a:t>
            </a:r>
            <a:r>
              <a:rPr lang="en-US" sz="2200" dirty="0" err="1" smtClean="0"/>
              <a:t>sau</a:t>
            </a:r>
            <a:r>
              <a:rPr lang="en-US" sz="2200" dirty="0" smtClean="0"/>
              <a:t>. </a:t>
            </a:r>
            <a:r>
              <a:rPr lang="en-US" sz="2200" dirty="0" err="1" smtClean="0"/>
              <a:t>Tại</a:t>
            </a:r>
            <a:r>
              <a:rPr lang="en-US" sz="2200" dirty="0" smtClean="0"/>
              <a:t> </a:t>
            </a:r>
            <a:r>
              <a:rPr lang="en-US" sz="2200" dirty="0" err="1" smtClean="0"/>
              <a:t>lượt</a:t>
            </a:r>
            <a:r>
              <a:rPr lang="en-US" sz="2200" dirty="0" smtClean="0"/>
              <a:t> </a:t>
            </a:r>
            <a:r>
              <a:rPr lang="en-US" sz="2200" dirty="0" err="1" smtClean="0"/>
              <a:t>lặp</a:t>
            </a:r>
            <a:r>
              <a:rPr lang="en-US" sz="2200" dirty="0" smtClean="0"/>
              <a:t> </a:t>
            </a:r>
            <a:r>
              <a:rPr lang="en-US" sz="2200" i="1" dirty="0" smtClean="0"/>
              <a:t>i</a:t>
            </a:r>
            <a:r>
              <a:rPr lang="en-US" sz="2200" dirty="0" smtClean="0"/>
              <a:t> (</a:t>
            </a:r>
            <a:r>
              <a:rPr lang="en-US" sz="2200" i="1" dirty="0" smtClean="0"/>
              <a:t>i</a:t>
            </a:r>
            <a:r>
              <a:rPr lang="en-US" sz="2200" dirty="0" smtClean="0"/>
              <a:t> = 1, 2,…</a:t>
            </a:r>
            <a:r>
              <a:rPr lang="en-US" sz="2200" i="1" dirty="0" smtClean="0"/>
              <a:t>k</a:t>
            </a:r>
            <a:r>
              <a:rPr lang="en-US" sz="2200" dirty="0" smtClean="0"/>
              <a:t>),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tập</a:t>
            </a:r>
            <a:r>
              <a:rPr lang="en-US" sz="2200" dirty="0" smtClean="0"/>
              <a:t> </a:t>
            </a:r>
            <a:r>
              <a:rPr lang="en-US" sz="2200" dirty="0" err="1" smtClean="0"/>
              <a:t>huấn</a:t>
            </a:r>
            <a:r>
              <a:rPr lang="en-US" sz="2200" dirty="0" smtClean="0"/>
              <a:t> </a:t>
            </a:r>
            <a:r>
              <a:rPr lang="en-US" sz="2200" dirty="0" err="1" smtClean="0"/>
              <a:t>luyện</a:t>
            </a:r>
            <a:r>
              <a:rPr lang="en-US" sz="2200" dirty="0" smtClean="0"/>
              <a:t> </a:t>
            </a:r>
            <a:r>
              <a:rPr lang="en-US" sz="2200" i="1" dirty="0" smtClean="0"/>
              <a:t>D</a:t>
            </a:r>
            <a:r>
              <a:rPr lang="en-US" sz="2200" i="1" baseline="-25000" dirty="0" smtClean="0"/>
              <a:t>i</a:t>
            </a:r>
            <a:r>
              <a:rPr lang="en-US" sz="2200" dirty="0" smtClean="0"/>
              <a:t> </a:t>
            </a:r>
            <a:r>
              <a:rPr lang="en-US" sz="2200" dirty="0" err="1" smtClean="0"/>
              <a:t>gồm</a:t>
            </a:r>
            <a:r>
              <a:rPr lang="en-US" sz="2200" dirty="0" smtClean="0"/>
              <a:t> </a:t>
            </a:r>
            <a:r>
              <a:rPr lang="en-US" sz="2200" i="1" dirty="0" smtClean="0"/>
              <a:t>d</a:t>
            </a:r>
            <a:r>
              <a:rPr lang="en-US" sz="2200" dirty="0" smtClean="0"/>
              <a:t> </a:t>
            </a:r>
            <a:r>
              <a:rPr lang="en-US" sz="2200" dirty="0" err="1" smtClean="0"/>
              <a:t>mẫu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lấy</a:t>
            </a:r>
            <a:r>
              <a:rPr lang="en-US" sz="2200" dirty="0" smtClean="0"/>
              <a:t> </a:t>
            </a:r>
            <a:r>
              <a:rPr lang="en-US" sz="2200" dirty="0" err="1" smtClean="0"/>
              <a:t>mẫu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</a:t>
            </a:r>
            <a:r>
              <a:rPr lang="en-US" sz="2200" dirty="0" err="1" smtClean="0"/>
              <a:t>tập</a:t>
            </a:r>
            <a:r>
              <a:rPr lang="en-US" sz="2200" dirty="0" smtClean="0"/>
              <a:t> </a:t>
            </a:r>
            <a:r>
              <a:rPr lang="en-US" sz="2200" i="1" dirty="0" smtClean="0"/>
              <a:t>D</a:t>
            </a:r>
            <a:r>
              <a:rPr lang="en-US" sz="2200" dirty="0"/>
              <a:t> </a:t>
            </a:r>
            <a:r>
              <a:rPr lang="en-US" sz="2200" dirty="0" err="1" smtClean="0"/>
              <a:t>bằng</a:t>
            </a:r>
            <a:r>
              <a:rPr lang="en-US" sz="2200" dirty="0" smtClean="0"/>
              <a:t> </a:t>
            </a:r>
            <a:r>
              <a:rPr lang="en-US" sz="2200" dirty="0" err="1" smtClean="0"/>
              <a:t>phương</a:t>
            </a:r>
            <a:r>
              <a:rPr lang="en-US" sz="2200" dirty="0" smtClean="0"/>
              <a:t> </a:t>
            </a:r>
            <a:r>
              <a:rPr lang="en-US" sz="2200" dirty="0" err="1" smtClean="0"/>
              <a:t>pháp</a:t>
            </a:r>
            <a:r>
              <a:rPr lang="en-US" sz="2200" dirty="0" smtClean="0"/>
              <a:t> </a:t>
            </a:r>
            <a:r>
              <a:rPr lang="en-US" sz="2200" i="1" dirty="0" err="1" smtClean="0"/>
              <a:t>lấy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mẫu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có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trùng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lắp</a:t>
            </a:r>
            <a:r>
              <a:rPr lang="en-US" sz="2200" i="1" dirty="0" smtClean="0"/>
              <a:t> </a:t>
            </a:r>
            <a:r>
              <a:rPr lang="en-US" sz="2200" dirty="0" smtClean="0"/>
              <a:t>(</a:t>
            </a:r>
            <a:r>
              <a:rPr lang="en-US" sz="2200" dirty="0" err="1" smtClean="0"/>
              <a:t>boostrap</a:t>
            </a:r>
            <a:r>
              <a:rPr lang="en-US" sz="2200" dirty="0" smtClean="0"/>
              <a:t> sampling)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200" dirty="0" err="1" smtClean="0"/>
              <a:t>Chú</a:t>
            </a:r>
            <a:r>
              <a:rPr lang="en-US" sz="2200" dirty="0" smtClean="0"/>
              <a:t> ý, </a:t>
            </a:r>
            <a:r>
              <a:rPr lang="en-US" sz="2200" dirty="0" err="1" smtClean="0"/>
              <a:t>từ</a:t>
            </a:r>
            <a:r>
              <a:rPr lang="en-US" sz="2200" dirty="0" smtClean="0"/>
              <a:t> bagging </a:t>
            </a:r>
            <a:r>
              <a:rPr lang="en-US" sz="2200" dirty="0" err="1" smtClean="0"/>
              <a:t>viết</a:t>
            </a:r>
            <a:r>
              <a:rPr lang="en-US" sz="2200" dirty="0" smtClean="0"/>
              <a:t> </a:t>
            </a:r>
            <a:r>
              <a:rPr lang="en-US" sz="2200" dirty="0" err="1" smtClean="0"/>
              <a:t>tắt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</a:t>
            </a:r>
            <a:r>
              <a:rPr lang="en-US" sz="2200" dirty="0" err="1" smtClean="0"/>
              <a:t>thuật</a:t>
            </a:r>
            <a:r>
              <a:rPr lang="en-US" sz="2200" dirty="0" smtClean="0"/>
              <a:t> </a:t>
            </a:r>
            <a:r>
              <a:rPr lang="en-US" sz="2200" dirty="0" err="1" smtClean="0"/>
              <a:t>ngữ</a:t>
            </a:r>
            <a:r>
              <a:rPr lang="en-US" sz="2200" dirty="0" smtClean="0"/>
              <a:t> </a:t>
            </a:r>
            <a:r>
              <a:rPr lang="en-US" sz="2200" i="1" dirty="0" smtClean="0"/>
              <a:t>bootstrap aggregation</a:t>
            </a:r>
            <a:r>
              <a:rPr lang="en-US" sz="2200" dirty="0" smtClean="0"/>
              <a:t>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200" dirty="0" err="1" smtClean="0"/>
              <a:t>Tập</a:t>
            </a:r>
            <a:r>
              <a:rPr lang="en-US" sz="2200" dirty="0" smtClean="0"/>
              <a:t> </a:t>
            </a:r>
            <a:r>
              <a:rPr lang="en-US" sz="2200" dirty="0" err="1" smtClean="0"/>
              <a:t>huấn</a:t>
            </a:r>
            <a:r>
              <a:rPr lang="en-US" sz="2200" dirty="0" smtClean="0"/>
              <a:t> </a:t>
            </a:r>
            <a:r>
              <a:rPr lang="en-US" sz="2200" dirty="0" err="1" smtClean="0"/>
              <a:t>luyện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mỗi</a:t>
            </a:r>
            <a:r>
              <a:rPr lang="en-US" sz="2200" dirty="0" smtClean="0"/>
              <a:t> </a:t>
            </a:r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lấy</a:t>
            </a:r>
            <a:r>
              <a:rPr lang="en-US" sz="2200" dirty="0" smtClean="0"/>
              <a:t> </a:t>
            </a:r>
            <a:r>
              <a:rPr lang="en-US" sz="2200" dirty="0" err="1" smtClean="0"/>
              <a:t>mẫu</a:t>
            </a:r>
            <a:r>
              <a:rPr lang="en-US" sz="2200" dirty="0" smtClean="0"/>
              <a:t> </a:t>
            </a:r>
            <a:r>
              <a:rPr lang="en-US" sz="2200" dirty="0" err="1" smtClean="0"/>
              <a:t>theo</a:t>
            </a:r>
            <a:r>
              <a:rPr lang="en-US" sz="2200" dirty="0" smtClean="0"/>
              <a:t> </a:t>
            </a:r>
            <a:r>
              <a:rPr lang="en-US" sz="2200" dirty="0" err="1" smtClean="0"/>
              <a:t>kiểu</a:t>
            </a:r>
            <a:r>
              <a:rPr lang="en-US" sz="2200" dirty="0" smtClean="0"/>
              <a:t> </a:t>
            </a:r>
            <a:r>
              <a:rPr lang="en-US" sz="2200" dirty="0" err="1" smtClean="0"/>
              <a:t>boostrap</a:t>
            </a:r>
            <a:r>
              <a:rPr lang="en-US" sz="2200" dirty="0" smtClean="0"/>
              <a:t>. </a:t>
            </a:r>
            <a:r>
              <a:rPr lang="en-US" sz="2200" dirty="0" err="1" smtClean="0"/>
              <a:t>Vì</a:t>
            </a:r>
            <a:r>
              <a:rPr lang="en-US" sz="2200" dirty="0" smtClean="0"/>
              <a:t> </a:t>
            </a:r>
            <a:r>
              <a:rPr lang="en-US" sz="2200" dirty="0" err="1" smtClean="0"/>
              <a:t>lẫy</a:t>
            </a:r>
            <a:r>
              <a:rPr lang="en-US" sz="2200" dirty="0" smtClean="0"/>
              <a:t> </a:t>
            </a:r>
            <a:r>
              <a:rPr lang="en-US" sz="2200" dirty="0" err="1" smtClean="0"/>
              <a:t>mẫu</a:t>
            </a:r>
            <a:r>
              <a:rPr lang="en-US" sz="2200" dirty="0" smtClean="0"/>
              <a:t> </a:t>
            </a:r>
            <a:r>
              <a:rPr lang="en-US" sz="2200" dirty="0" err="1" smtClean="0"/>
              <a:t>theo</a:t>
            </a:r>
            <a:r>
              <a:rPr lang="en-US" sz="2200" dirty="0" smtClean="0"/>
              <a:t> </a:t>
            </a:r>
            <a:r>
              <a:rPr lang="en-US" sz="2200" dirty="0" err="1" smtClean="0"/>
              <a:t>kiểu</a:t>
            </a:r>
            <a:r>
              <a:rPr lang="en-US" sz="2200" dirty="0" smtClean="0"/>
              <a:t> </a:t>
            </a:r>
            <a:r>
              <a:rPr lang="en-US" sz="2200" dirty="0" err="1" smtClean="0"/>
              <a:t>boostrap</a:t>
            </a:r>
            <a:r>
              <a:rPr lang="en-US" sz="2200" dirty="0" smtClean="0"/>
              <a:t>,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vài</a:t>
            </a:r>
            <a:r>
              <a:rPr lang="en-US" sz="2200" dirty="0" smtClean="0"/>
              <a:t> </a:t>
            </a:r>
            <a:r>
              <a:rPr lang="en-US" sz="2200" dirty="0" err="1" smtClean="0"/>
              <a:t>mẫu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tập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ban </a:t>
            </a:r>
            <a:r>
              <a:rPr lang="en-US" sz="2200" dirty="0" err="1" smtClean="0"/>
              <a:t>đầu</a:t>
            </a:r>
            <a:r>
              <a:rPr lang="en-US" sz="2200" dirty="0" smtClean="0"/>
              <a:t> </a:t>
            </a:r>
            <a:r>
              <a:rPr lang="en-US" sz="2200" i="1" dirty="0" smtClean="0"/>
              <a:t>D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xuất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i="1" dirty="0" smtClean="0"/>
              <a:t>D</a:t>
            </a:r>
            <a:r>
              <a:rPr lang="en-US" sz="2200" i="1" baseline="-25000" dirty="0" smtClean="0"/>
              <a:t>i</a:t>
            </a:r>
            <a:r>
              <a:rPr lang="en-US" sz="2200" dirty="0" smtClean="0"/>
              <a:t>,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mẫu</a:t>
            </a:r>
            <a:r>
              <a:rPr lang="en-US" sz="2200" dirty="0" smtClean="0"/>
              <a:t> </a:t>
            </a:r>
            <a:r>
              <a:rPr lang="en-US" sz="2200" dirty="0" err="1" smtClean="0"/>
              <a:t>khác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xuất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nhiều</a:t>
            </a:r>
            <a:r>
              <a:rPr lang="en-US" sz="2200" dirty="0" smtClean="0"/>
              <a:t> </a:t>
            </a:r>
            <a:r>
              <a:rPr lang="en-US" sz="2200" dirty="0" err="1" smtClean="0"/>
              <a:t>hơn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lần</a:t>
            </a:r>
            <a:r>
              <a:rPr lang="en-US" sz="2200" dirty="0" smtClean="0"/>
              <a:t>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, </a:t>
            </a:r>
            <a:r>
              <a:rPr lang="en-US" sz="2200" i="1" dirty="0" err="1" smtClean="0"/>
              <a:t>M</a:t>
            </a:r>
            <a:r>
              <a:rPr lang="en-US" sz="2200" i="1" baseline="-25000" dirty="0" err="1" smtClean="0"/>
              <a:t>i</a:t>
            </a:r>
            <a:r>
              <a:rPr lang="en-US" sz="2200" dirty="0" smtClean="0"/>
              <a:t>,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huấn</a:t>
            </a:r>
            <a:r>
              <a:rPr lang="en-US" sz="2200" dirty="0" smtClean="0"/>
              <a:t> </a:t>
            </a:r>
            <a:r>
              <a:rPr lang="en-US" sz="2200" dirty="0" err="1" smtClean="0"/>
              <a:t>luyện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tập</a:t>
            </a:r>
            <a:r>
              <a:rPr lang="en-US" sz="2200" dirty="0" smtClean="0"/>
              <a:t> </a:t>
            </a:r>
            <a:r>
              <a:rPr lang="en-US" sz="2200" dirty="0" err="1" smtClean="0"/>
              <a:t>huấn</a:t>
            </a:r>
            <a:r>
              <a:rPr lang="en-US" sz="2200" dirty="0" smtClean="0"/>
              <a:t> </a:t>
            </a:r>
            <a:r>
              <a:rPr lang="en-US" sz="2200" dirty="0" err="1" smtClean="0"/>
              <a:t>luyện</a:t>
            </a:r>
            <a:r>
              <a:rPr lang="en-US" sz="2200" dirty="0" smtClean="0"/>
              <a:t>, </a:t>
            </a:r>
            <a:r>
              <a:rPr lang="en-US" sz="2200" i="1" dirty="0" smtClean="0"/>
              <a:t>D</a:t>
            </a:r>
            <a:r>
              <a:rPr lang="en-US" sz="2200" i="1" baseline="-25000" dirty="0" smtClean="0"/>
              <a:t>i</a:t>
            </a:r>
            <a:r>
              <a:rPr lang="en-US" sz="2200" dirty="0" smtClean="0"/>
              <a:t>. 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mẫu</a:t>
            </a:r>
            <a:r>
              <a:rPr lang="en-US" sz="2200" dirty="0" smtClean="0"/>
              <a:t> </a:t>
            </a:r>
            <a:r>
              <a:rPr lang="en-US" sz="2200" dirty="0" err="1" smtClean="0"/>
              <a:t>mới</a:t>
            </a:r>
            <a:r>
              <a:rPr lang="en-US" sz="2200" dirty="0" smtClean="0"/>
              <a:t>, </a:t>
            </a:r>
            <a:r>
              <a:rPr lang="en-US" sz="2200" i="1" dirty="0" smtClean="0"/>
              <a:t>X</a:t>
            </a:r>
            <a:r>
              <a:rPr lang="en-US" sz="2200" dirty="0" smtClean="0"/>
              <a:t>, </a:t>
            </a:r>
            <a:r>
              <a:rPr lang="en-US" sz="2200" dirty="0" err="1" smtClean="0"/>
              <a:t>mỗi</a:t>
            </a:r>
            <a:r>
              <a:rPr lang="en-US" sz="2200" dirty="0" smtClean="0"/>
              <a:t> </a:t>
            </a:r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thành</a:t>
            </a:r>
            <a:r>
              <a:rPr lang="en-US" sz="2200" dirty="0" smtClean="0"/>
              <a:t> </a:t>
            </a:r>
            <a:r>
              <a:rPr lang="en-US" sz="2200" dirty="0" err="1" smtClean="0"/>
              <a:t>phần</a:t>
            </a:r>
            <a:r>
              <a:rPr lang="en-US" sz="2200" dirty="0" smtClean="0"/>
              <a:t>, </a:t>
            </a:r>
            <a:r>
              <a:rPr lang="en-US" sz="2200" i="1" dirty="0" err="1" smtClean="0"/>
              <a:t>M</a:t>
            </a:r>
            <a:r>
              <a:rPr lang="en-US" sz="2200" i="1" baseline="-25000" dirty="0" err="1" smtClean="0"/>
              <a:t>i</a:t>
            </a:r>
            <a:r>
              <a:rPr lang="en-US" sz="2200" dirty="0" smtClean="0"/>
              <a:t>, </a:t>
            </a:r>
            <a:r>
              <a:rPr lang="en-US" sz="2200" dirty="0" err="1" smtClean="0"/>
              <a:t>trả</a:t>
            </a:r>
            <a:r>
              <a:rPr lang="en-US" sz="2200" dirty="0" smtClean="0"/>
              <a:t> </a:t>
            </a:r>
            <a:r>
              <a:rPr lang="en-US" sz="2200" dirty="0" err="1" smtClean="0"/>
              <a:t>về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kết</a:t>
            </a:r>
            <a:r>
              <a:rPr lang="en-US" sz="2200" dirty="0" smtClean="0"/>
              <a:t> </a:t>
            </a:r>
            <a:r>
              <a:rPr lang="en-US" sz="2200" dirty="0" err="1" smtClean="0"/>
              <a:t>quả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như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phiếu</a:t>
            </a:r>
            <a:r>
              <a:rPr lang="en-US" sz="2200" dirty="0" smtClean="0"/>
              <a:t> </a:t>
            </a:r>
            <a:r>
              <a:rPr lang="en-US" sz="2200" dirty="0" err="1" smtClean="0"/>
              <a:t>bầu</a:t>
            </a:r>
            <a:r>
              <a:rPr lang="en-US" sz="2200" dirty="0" smtClean="0"/>
              <a:t> (vote.)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tổ</a:t>
            </a:r>
            <a:r>
              <a:rPr lang="en-US" sz="2200" dirty="0" smtClean="0"/>
              <a:t> </a:t>
            </a:r>
            <a:r>
              <a:rPr lang="en-US" sz="2200" dirty="0" err="1" smtClean="0"/>
              <a:t>hợp</a:t>
            </a:r>
            <a:r>
              <a:rPr lang="en-US" sz="2200" dirty="0" smtClean="0"/>
              <a:t>, </a:t>
            </a:r>
            <a:r>
              <a:rPr lang="en-US" sz="2200" i="1" dirty="0" smtClean="0"/>
              <a:t>M</a:t>
            </a:r>
            <a:r>
              <a:rPr lang="en-US" sz="2200" dirty="0" smtClean="0"/>
              <a:t>*, </a:t>
            </a:r>
            <a:r>
              <a:rPr lang="en-US" sz="2200" dirty="0" err="1" smtClean="0"/>
              <a:t>đếm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phiếu</a:t>
            </a:r>
            <a:r>
              <a:rPr lang="en-US" sz="2200" dirty="0" smtClean="0"/>
              <a:t> </a:t>
            </a:r>
            <a:r>
              <a:rPr lang="en-US" sz="2200" dirty="0" err="1" smtClean="0"/>
              <a:t>bầu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gán</a:t>
            </a:r>
            <a:r>
              <a:rPr lang="en-US" sz="2200" dirty="0" smtClean="0"/>
              <a:t> </a:t>
            </a:r>
            <a:r>
              <a:rPr lang="en-US" sz="2200" dirty="0" err="1" smtClean="0"/>
              <a:t>nhãn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phiếu</a:t>
            </a:r>
            <a:r>
              <a:rPr lang="en-US" sz="2200" dirty="0" smtClean="0"/>
              <a:t> </a:t>
            </a:r>
            <a:r>
              <a:rPr lang="en-US" sz="2200" dirty="0" err="1" smtClean="0"/>
              <a:t>nhiều</a:t>
            </a:r>
            <a:r>
              <a:rPr lang="en-US" sz="2200" dirty="0" smtClean="0"/>
              <a:t> </a:t>
            </a:r>
            <a:r>
              <a:rPr lang="en-US" sz="2200" dirty="0" err="1" smtClean="0"/>
              <a:t>nhất</a:t>
            </a:r>
            <a:r>
              <a:rPr lang="en-US" sz="2200" dirty="0" smtClean="0"/>
              <a:t> </a:t>
            </a:r>
            <a:r>
              <a:rPr lang="en-US" sz="2200" dirty="0" err="1" smtClean="0"/>
              <a:t>vào</a:t>
            </a:r>
            <a:r>
              <a:rPr lang="en-US" sz="2200" dirty="0" smtClean="0"/>
              <a:t> </a:t>
            </a:r>
            <a:r>
              <a:rPr lang="en-US" sz="2200" i="1" dirty="0" smtClean="0"/>
              <a:t>X</a:t>
            </a:r>
            <a:r>
              <a:rPr lang="en-US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19209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2D8B08-2257-4141-BA87-E24F0AD7E252}" type="slidenum">
              <a:rPr lang="en-US" altLang="en-US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4267200" cy="1139825"/>
          </a:xfrm>
        </p:spPr>
        <p:txBody>
          <a:bodyPr/>
          <a:lstStyle/>
          <a:p>
            <a:pPr eaLnBrk="1" hangingPunct="1"/>
            <a:r>
              <a:rPr lang="en-US" sz="3600" b="1" dirty="0" err="1" smtClean="0"/>
              <a:t>Giải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thuật</a:t>
            </a:r>
            <a:r>
              <a:rPr lang="en-US" sz="3600" b="1" dirty="0" smtClean="0"/>
              <a:t>: Bagging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429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1. </a:t>
            </a:r>
            <a:r>
              <a:rPr lang="en-US" sz="2400" b="1" dirty="0" smtClean="0"/>
              <a:t>for</a:t>
            </a:r>
            <a:r>
              <a:rPr lang="en-US" sz="2400" dirty="0" smtClean="0"/>
              <a:t> </a:t>
            </a:r>
            <a:r>
              <a:rPr lang="en-US" sz="2400" i="1" dirty="0" smtClean="0"/>
              <a:t>i</a:t>
            </a:r>
            <a:r>
              <a:rPr lang="en-US" sz="2400" dirty="0" smtClean="0"/>
              <a:t> = 1 to </a:t>
            </a:r>
            <a:r>
              <a:rPr lang="en-US" sz="2400" i="1" dirty="0" smtClean="0"/>
              <a:t>k </a:t>
            </a:r>
            <a:r>
              <a:rPr lang="en-US" sz="2400" dirty="0" smtClean="0"/>
              <a:t>do //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i="1" dirty="0" smtClean="0"/>
              <a:t>k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2.   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huấn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sz="2400" dirty="0" smtClean="0"/>
              <a:t>, </a:t>
            </a:r>
            <a:r>
              <a:rPr lang="en-US" sz="2400" i="1" dirty="0" smtClean="0"/>
              <a:t>D</a:t>
            </a:r>
            <a:r>
              <a:rPr lang="en-US" sz="2400" i="1" baseline="-25000" dirty="0" smtClean="0"/>
              <a:t>i</a:t>
            </a:r>
            <a:r>
              <a:rPr lang="en-US" sz="2400" i="1" dirty="0" smtClean="0"/>
              <a:t>,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i="1" dirty="0" smtClean="0"/>
              <a:t>D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lấy</a:t>
            </a:r>
            <a:r>
              <a:rPr lang="en-US" sz="2400" dirty="0" smtClean="0"/>
              <a:t> </a:t>
            </a:r>
            <a:r>
              <a:rPr lang="en-US" sz="2400" dirty="0" err="1" smtClean="0"/>
              <a:t>mẫu</a:t>
            </a:r>
            <a:r>
              <a:rPr lang="en-US" sz="2400" dirty="0" smtClean="0"/>
              <a:t> </a:t>
            </a:r>
            <a:r>
              <a:rPr lang="en-US" sz="2400" dirty="0" err="1" smtClean="0"/>
              <a:t>boostrap</a:t>
            </a:r>
            <a:r>
              <a:rPr lang="en-US" sz="2400" dirty="0" smtClean="0"/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3.   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i="1" dirty="0" smtClean="0"/>
              <a:t>D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 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i="1" dirty="0" err="1" smtClean="0"/>
              <a:t>M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4.  </a:t>
            </a:r>
            <a:r>
              <a:rPr lang="en-US" sz="2400" dirty="0" err="1" smtClean="0"/>
              <a:t>endfor</a:t>
            </a: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b="1" dirty="0" err="1" smtClean="0"/>
              <a:t>Để</a:t>
            </a:r>
            <a:r>
              <a:rPr lang="en-US" b="1" dirty="0" smtClean="0"/>
              <a:t> </a:t>
            </a:r>
            <a:r>
              <a:rPr lang="en-US" b="1" dirty="0" err="1" smtClean="0"/>
              <a:t>dùng</a:t>
            </a:r>
            <a:r>
              <a:rPr lang="en-US" b="1" dirty="0" smtClean="0"/>
              <a:t> </a:t>
            </a: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tổ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 </a:t>
            </a:r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lớp</a:t>
            </a:r>
            <a:r>
              <a:rPr lang="en-US" b="1" dirty="0" smtClean="0"/>
              <a:t> </a:t>
            </a:r>
            <a:r>
              <a:rPr lang="en-US" b="1" dirty="0" err="1" smtClean="0"/>
              <a:t>mẫu</a:t>
            </a:r>
            <a:r>
              <a:rPr lang="en-US" b="1" dirty="0" smtClean="0"/>
              <a:t> </a:t>
            </a:r>
            <a:r>
              <a:rPr lang="en-US" b="1" dirty="0" err="1" smtClean="0"/>
              <a:t>thử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X</a:t>
            </a:r>
            <a:r>
              <a:rPr lang="en-US" sz="2400" dirty="0" smtClean="0"/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1. </a:t>
            </a: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i="1" dirty="0" smtClean="0"/>
              <a:t>k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mẫu</a:t>
            </a:r>
            <a:r>
              <a:rPr lang="en-US" sz="2400" dirty="0" smtClean="0"/>
              <a:t> </a:t>
            </a:r>
            <a:r>
              <a:rPr lang="en-US" sz="2400" i="1" dirty="0" smtClean="0"/>
              <a:t>X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trả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nhãn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bầu</a:t>
            </a:r>
            <a:r>
              <a:rPr lang="en-US" sz="2400" dirty="0" smtClean="0"/>
              <a:t>;</a:t>
            </a:r>
          </a:p>
          <a:p>
            <a:pPr eaLnBrk="1" hangingPunct="1">
              <a:buFont typeface="Wingdings" pitchFamily="2" charset="2"/>
              <a:buNone/>
            </a:pPr>
            <a:endParaRPr lang="en-US" sz="2600" dirty="0" smtClean="0"/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5181600" y="304800"/>
            <a:ext cx="37338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i="1" dirty="0"/>
              <a:t>D</a:t>
            </a:r>
            <a:r>
              <a:rPr lang="en-US" sz="2000" dirty="0"/>
              <a:t>: </a:t>
            </a:r>
            <a:r>
              <a:rPr lang="en-US" sz="2000" dirty="0" err="1" smtClean="0"/>
              <a:t>tập</a:t>
            </a:r>
            <a:r>
              <a:rPr lang="en-US" sz="2000" dirty="0" smtClean="0"/>
              <a:t> </a:t>
            </a:r>
            <a:r>
              <a:rPr lang="en-US" sz="2000" dirty="0" err="1" smtClean="0"/>
              <a:t>mẫu</a:t>
            </a:r>
            <a:r>
              <a:rPr lang="en-US" sz="2000" dirty="0" smtClean="0"/>
              <a:t> </a:t>
            </a:r>
            <a:r>
              <a:rPr lang="en-US" sz="2000" dirty="0" err="1" smtClean="0"/>
              <a:t>huấn</a:t>
            </a:r>
            <a:r>
              <a:rPr lang="en-US" sz="2000" dirty="0" smtClean="0"/>
              <a:t> </a:t>
            </a:r>
            <a:r>
              <a:rPr lang="en-US" sz="2000" dirty="0" err="1" smtClean="0"/>
              <a:t>luyện</a:t>
            </a:r>
            <a:endParaRPr lang="en-US" sz="2000" dirty="0"/>
          </a:p>
          <a:p>
            <a:pPr eaLnBrk="1" hangingPunct="1"/>
            <a:r>
              <a:rPr lang="en-US" sz="2000" i="1" dirty="0"/>
              <a:t>k</a:t>
            </a:r>
            <a:r>
              <a:rPr lang="en-US" sz="2000" dirty="0"/>
              <a:t>: 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tổ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.</a:t>
            </a:r>
            <a:endParaRPr lang="en-US" sz="2000" dirty="0"/>
          </a:p>
          <a:p>
            <a:pPr eaLnBrk="1" hangingPunct="1">
              <a:spcBef>
                <a:spcPct val="500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99920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3D24DC-72AD-4918-9523-78C179ABB786}" type="slidenum">
              <a:rPr lang="en-US" altLang="en-US"/>
              <a:pPr>
                <a:defRPr/>
              </a:pPr>
              <a:t>46</a:t>
            </a:fld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pPr eaLnBrk="1" hangingPunct="1"/>
            <a:r>
              <a:rPr lang="en-US" dirty="0" err="1" smtClean="0"/>
              <a:t>Thí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</p:txBody>
      </p:sp>
      <p:pic>
        <p:nvPicPr>
          <p:cNvPr id="9220" name="Picture 4" descr="AdaBoost_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71600"/>
            <a:ext cx="60198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33400" y="5257800"/>
            <a:ext cx="8001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err="1" smtClean="0"/>
              <a:t>Xét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4.3.10, </a:t>
            </a:r>
            <a:r>
              <a:rPr lang="en-US" sz="2000" dirty="0" err="1" smtClean="0"/>
              <a:t>gồm</a:t>
            </a:r>
            <a:r>
              <a:rPr lang="en-US" sz="2000" dirty="0" smtClean="0"/>
              <a:t> 10 </a:t>
            </a:r>
            <a:r>
              <a:rPr lang="en-US" sz="2000" dirty="0" err="1" smtClean="0"/>
              <a:t>mẫu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dirty="0" err="1" smtClean="0"/>
              <a:t>hai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/>
              <a:t>X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/>
              <a:t>O.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33400" y="1524000"/>
            <a:ext cx="1752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 err="1" smtClean="0"/>
              <a:t>Hình</a:t>
            </a:r>
            <a:r>
              <a:rPr lang="en-US" sz="2000" b="1" dirty="0" smtClean="0"/>
              <a:t> 4.3.10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978763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EF84C-E1A6-4683-86E5-5C4D232C7AB1}" type="slidenum">
              <a:rPr lang="en-US" altLang="en-US"/>
              <a:pPr>
                <a:defRPr/>
              </a:pPr>
              <a:t>47</a:t>
            </a:fld>
            <a:endParaRPr lang="en-US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6248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 err="1" smtClean="0"/>
              <a:t>Tập</a:t>
            </a:r>
            <a:r>
              <a:rPr lang="en-US" sz="2100" dirty="0" smtClean="0"/>
              <a:t> </a:t>
            </a:r>
            <a:r>
              <a:rPr lang="en-US" sz="2100" dirty="0" err="1" smtClean="0"/>
              <a:t>dữ</a:t>
            </a:r>
            <a:r>
              <a:rPr lang="en-US" sz="2100" dirty="0" smtClean="0"/>
              <a:t> </a:t>
            </a:r>
            <a:r>
              <a:rPr lang="en-US" sz="2100" dirty="0" err="1" smtClean="0"/>
              <a:t>liệu</a:t>
            </a:r>
            <a:r>
              <a:rPr lang="en-US" sz="2100" dirty="0" smtClean="0"/>
              <a:t> ban </a:t>
            </a:r>
            <a:r>
              <a:rPr lang="en-US" sz="2100" dirty="0" err="1" smtClean="0"/>
              <a:t>đầu</a:t>
            </a:r>
            <a:r>
              <a:rPr lang="en-US" sz="2100" dirty="0" smtClean="0"/>
              <a:t> </a:t>
            </a:r>
            <a:r>
              <a:rPr lang="en-US" sz="2100" dirty="0" err="1" smtClean="0"/>
              <a:t>được</a:t>
            </a:r>
            <a:r>
              <a:rPr lang="en-US" sz="2100" dirty="0" smtClean="0"/>
              <a:t> chia </a:t>
            </a:r>
            <a:r>
              <a:rPr lang="en-US" sz="2100" dirty="0" err="1" smtClean="0"/>
              <a:t>thành</a:t>
            </a:r>
            <a:r>
              <a:rPr lang="en-US" sz="2100" dirty="0" smtClean="0"/>
              <a:t> </a:t>
            </a:r>
            <a:r>
              <a:rPr lang="en-US" sz="2100" dirty="0" err="1" smtClean="0"/>
              <a:t>những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con </a:t>
            </a:r>
            <a:r>
              <a:rPr lang="en-US" sz="2100" dirty="0" err="1" smtClean="0"/>
              <a:t>phân</a:t>
            </a:r>
            <a:r>
              <a:rPr lang="en-US" sz="2100" dirty="0" smtClean="0"/>
              <a:t> </a:t>
            </a:r>
            <a:r>
              <a:rPr lang="en-US" sz="2100" dirty="0" err="1" smtClean="0"/>
              <a:t>ly</a:t>
            </a:r>
            <a:r>
              <a:rPr lang="en-US" sz="2100" dirty="0" smtClean="0"/>
              <a:t>. </a:t>
            </a:r>
            <a:r>
              <a:rPr lang="en-US" sz="2100" dirty="0" err="1" smtClean="0"/>
              <a:t>Từ</a:t>
            </a:r>
            <a:r>
              <a:rPr lang="en-US" sz="2100" dirty="0" smtClean="0"/>
              <a:t> </a:t>
            </a:r>
            <a:r>
              <a:rPr lang="en-US" sz="2100" dirty="0" err="1" smtClean="0"/>
              <a:t>những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con </a:t>
            </a:r>
            <a:r>
              <a:rPr lang="en-US" sz="2100" dirty="0" err="1" smtClean="0"/>
              <a:t>phân</a:t>
            </a:r>
            <a:r>
              <a:rPr lang="en-US" sz="2100" dirty="0" smtClean="0"/>
              <a:t> </a:t>
            </a:r>
            <a:r>
              <a:rPr lang="en-US" sz="2100" dirty="0" err="1" smtClean="0"/>
              <a:t>ly</a:t>
            </a:r>
            <a:r>
              <a:rPr lang="en-US" sz="2100" dirty="0" smtClean="0"/>
              <a:t> </a:t>
            </a:r>
            <a:r>
              <a:rPr lang="en-US" sz="2100" dirty="0" err="1" smtClean="0"/>
              <a:t>này</a:t>
            </a:r>
            <a:r>
              <a:rPr lang="en-US" sz="2100" dirty="0" smtClean="0"/>
              <a:t> </a:t>
            </a:r>
            <a:r>
              <a:rPr lang="en-US" sz="2100" dirty="0" err="1" smtClean="0"/>
              <a:t>xây</a:t>
            </a:r>
            <a:r>
              <a:rPr lang="en-US" sz="2100" dirty="0" smtClean="0"/>
              <a:t> </a:t>
            </a:r>
            <a:r>
              <a:rPr lang="en-US" sz="2100" dirty="0" err="1" smtClean="0"/>
              <a:t>dựng</a:t>
            </a:r>
            <a:r>
              <a:rPr lang="en-US" sz="2100" dirty="0" smtClean="0"/>
              <a:t> </a:t>
            </a:r>
            <a:r>
              <a:rPr lang="en-US" sz="2100" dirty="0" err="1" smtClean="0"/>
              <a:t>thành</a:t>
            </a:r>
            <a:r>
              <a:rPr lang="en-US" sz="2100" dirty="0" smtClean="0"/>
              <a:t> </a:t>
            </a:r>
            <a:r>
              <a:rPr lang="en-US" sz="2100" dirty="0" err="1" smtClean="0"/>
              <a:t>những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con </a:t>
            </a:r>
            <a:r>
              <a:rPr lang="en-US" sz="2100" dirty="0" err="1" smtClean="0"/>
              <a:t>huấn</a:t>
            </a:r>
            <a:r>
              <a:rPr lang="en-US" sz="2100" dirty="0" smtClean="0"/>
              <a:t> </a:t>
            </a:r>
            <a:r>
              <a:rPr lang="en-US" sz="2100" dirty="0" err="1" smtClean="0"/>
              <a:t>luyện</a:t>
            </a:r>
            <a:r>
              <a:rPr lang="en-US" sz="2100" dirty="0" smtClean="0"/>
              <a:t> </a:t>
            </a:r>
            <a:r>
              <a:rPr lang="en-US" sz="2100" dirty="0" err="1" smtClean="0"/>
              <a:t>như</a:t>
            </a:r>
            <a:r>
              <a:rPr lang="en-US" sz="2100" dirty="0" smtClean="0"/>
              <a:t> </a:t>
            </a:r>
            <a:r>
              <a:rPr lang="en-US" sz="2100" dirty="0" err="1" smtClean="0"/>
              <a:t>sau</a:t>
            </a:r>
            <a:r>
              <a:rPr lang="en-US" sz="2100" dirty="0"/>
              <a:t>.</a:t>
            </a:r>
            <a:endParaRPr lang="en-US" sz="21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 err="1" smtClean="0"/>
              <a:t>Những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con </a:t>
            </a:r>
            <a:r>
              <a:rPr lang="en-US" sz="2100" dirty="0" err="1" smtClean="0"/>
              <a:t>phân</a:t>
            </a:r>
            <a:r>
              <a:rPr lang="en-US" sz="2100" dirty="0" smtClean="0"/>
              <a:t> </a:t>
            </a:r>
            <a:r>
              <a:rPr lang="en-US" sz="2100" dirty="0" err="1" smtClean="0"/>
              <a:t>ly</a:t>
            </a:r>
            <a:r>
              <a:rPr lang="en-US" sz="2100" dirty="0" smtClean="0"/>
              <a:t> </a:t>
            </a:r>
            <a:r>
              <a:rPr lang="en-US" sz="2100" dirty="0" err="1" smtClean="0"/>
              <a:t>được</a:t>
            </a:r>
            <a:r>
              <a:rPr lang="en-US" sz="2100" dirty="0" smtClean="0"/>
              <a:t> </a:t>
            </a:r>
            <a:r>
              <a:rPr lang="en-US" sz="2100" dirty="0" err="1" smtClean="0"/>
              <a:t>tạo</a:t>
            </a:r>
            <a:r>
              <a:rPr lang="en-US" sz="2100" dirty="0" smtClean="0"/>
              <a:t> </a:t>
            </a:r>
            <a:r>
              <a:rPr lang="en-US" sz="2100" dirty="0" err="1" smtClean="0"/>
              <a:t>ra</a:t>
            </a:r>
            <a:r>
              <a:rPr lang="en-US" sz="2100" dirty="0" smtClean="0"/>
              <a:t> </a:t>
            </a:r>
            <a:r>
              <a:rPr lang="en-US" sz="2100" dirty="0" err="1" smtClean="0"/>
              <a:t>từ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</a:t>
            </a:r>
            <a:r>
              <a:rPr lang="en-US" sz="2100" dirty="0" err="1" smtClean="0"/>
              <a:t>dữ</a:t>
            </a:r>
            <a:r>
              <a:rPr lang="en-US" sz="2100" dirty="0" smtClean="0"/>
              <a:t> </a:t>
            </a:r>
            <a:r>
              <a:rPr lang="en-US" sz="2100" dirty="0" err="1" smtClean="0"/>
              <a:t>liệu</a:t>
            </a:r>
            <a:r>
              <a:rPr lang="en-US" sz="2100" dirty="0" smtClean="0"/>
              <a:t> ban </a:t>
            </a:r>
            <a:r>
              <a:rPr lang="en-US" sz="2100" dirty="0" err="1" smtClean="0"/>
              <a:t>đầu</a:t>
            </a:r>
            <a:r>
              <a:rPr lang="en-US" sz="2100" dirty="0" smtClean="0"/>
              <a:t> </a:t>
            </a:r>
            <a:r>
              <a:rPr lang="en-US" sz="2100" dirty="0" err="1" smtClean="0"/>
              <a:t>như</a:t>
            </a:r>
            <a:r>
              <a:rPr lang="en-US" sz="2100" dirty="0" smtClean="0"/>
              <a:t> </a:t>
            </a:r>
            <a:r>
              <a:rPr lang="en-US" sz="2100" dirty="0" err="1" smtClean="0"/>
              <a:t>sau</a:t>
            </a:r>
            <a:r>
              <a:rPr lang="en-US" sz="2100" dirty="0" smtClean="0"/>
              <a:t> </a:t>
            </a:r>
            <a:r>
              <a:rPr lang="en-US" sz="2100" i="1" dirty="0" smtClean="0"/>
              <a:t>S</a:t>
            </a:r>
            <a:r>
              <a:rPr lang="en-US" sz="2100" i="1" baseline="-25000" dirty="0" smtClean="0"/>
              <a:t>1</a:t>
            </a:r>
            <a:r>
              <a:rPr lang="en-US" sz="2100" dirty="0" smtClean="0"/>
              <a:t> = {1, 2}, </a:t>
            </a:r>
            <a:r>
              <a:rPr lang="en-US" sz="2100" i="1" dirty="0" smtClean="0"/>
              <a:t>S</a:t>
            </a:r>
            <a:r>
              <a:rPr lang="en-US" sz="2100" i="1" baseline="-25000" dirty="0" smtClean="0"/>
              <a:t>2</a:t>
            </a:r>
            <a:r>
              <a:rPr lang="en-US" sz="2100" dirty="0" smtClean="0"/>
              <a:t> = {4, 5}, </a:t>
            </a:r>
            <a:r>
              <a:rPr lang="en-US" sz="2100" i="1" dirty="0" smtClean="0"/>
              <a:t>S</a:t>
            </a:r>
            <a:r>
              <a:rPr lang="en-US" sz="2100" i="1" baseline="-25000" dirty="0" smtClean="0"/>
              <a:t>3</a:t>
            </a:r>
            <a:r>
              <a:rPr lang="en-US" sz="2100" dirty="0" smtClean="0"/>
              <a:t>= {3}, </a:t>
            </a:r>
            <a:r>
              <a:rPr lang="en-US" sz="2100" i="1" dirty="0" smtClean="0"/>
              <a:t>S</a:t>
            </a:r>
            <a:r>
              <a:rPr lang="en-US" sz="2100" i="1" baseline="-25000" dirty="0" smtClean="0"/>
              <a:t>4</a:t>
            </a:r>
            <a:r>
              <a:rPr lang="en-US" sz="2100" dirty="0" smtClean="0"/>
              <a:t> = {6,7}, </a:t>
            </a:r>
            <a:r>
              <a:rPr lang="en-US" sz="2100" i="1" dirty="0" smtClean="0"/>
              <a:t>S</a:t>
            </a:r>
            <a:r>
              <a:rPr lang="en-US" sz="2100" i="1" baseline="-25000" dirty="0" smtClean="0"/>
              <a:t>5</a:t>
            </a:r>
            <a:r>
              <a:rPr lang="en-US" sz="2100" dirty="0" smtClean="0"/>
              <a:t> = {8, 10}, </a:t>
            </a:r>
            <a:r>
              <a:rPr lang="en-US" sz="2100" i="1" dirty="0" smtClean="0"/>
              <a:t>S</a:t>
            </a:r>
            <a:r>
              <a:rPr lang="en-US" sz="2100" i="1" baseline="-25000" dirty="0" smtClean="0"/>
              <a:t>6</a:t>
            </a:r>
            <a:r>
              <a:rPr lang="en-US" sz="2100" dirty="0" smtClean="0"/>
              <a:t> = {9}.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 smtClean="0"/>
              <a:t>1. </a:t>
            </a:r>
            <a:r>
              <a:rPr lang="en-US" sz="2100" dirty="0" err="1" smtClean="0"/>
              <a:t>Nếu</a:t>
            </a:r>
            <a:r>
              <a:rPr lang="en-US" sz="2100" dirty="0" smtClean="0"/>
              <a:t> </a:t>
            </a:r>
            <a:r>
              <a:rPr lang="en-US" sz="2100" dirty="0" err="1" smtClean="0"/>
              <a:t>hai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con </a:t>
            </a:r>
            <a:r>
              <a:rPr lang="en-US" sz="2100" i="1" dirty="0" smtClean="0"/>
              <a:t>S</a:t>
            </a:r>
            <a:r>
              <a:rPr lang="en-US" sz="2100" i="1" baseline="-25000" dirty="0" smtClean="0"/>
              <a:t>1</a:t>
            </a:r>
            <a:r>
              <a:rPr lang="en-US" sz="2100" dirty="0" smtClean="0"/>
              <a:t> </a:t>
            </a:r>
            <a:r>
              <a:rPr lang="en-US" sz="2100" dirty="0" err="1" smtClean="0"/>
              <a:t>và</a:t>
            </a:r>
            <a:r>
              <a:rPr lang="en-US" sz="2100" dirty="0" smtClean="0"/>
              <a:t> </a:t>
            </a:r>
            <a:r>
              <a:rPr lang="en-US" sz="2100" i="1" dirty="0" smtClean="0"/>
              <a:t>S</a:t>
            </a:r>
            <a:r>
              <a:rPr lang="en-US" sz="2100" i="1" baseline="-25000" dirty="0" smtClean="0"/>
              <a:t>4</a:t>
            </a:r>
            <a:r>
              <a:rPr lang="en-US" sz="2100" dirty="0" smtClean="0"/>
              <a:t> </a:t>
            </a:r>
            <a:r>
              <a:rPr lang="en-US" sz="2100" dirty="0" err="1" smtClean="0"/>
              <a:t>được</a:t>
            </a:r>
            <a:r>
              <a:rPr lang="en-US" sz="2100" dirty="0" smtClean="0"/>
              <a:t> </a:t>
            </a:r>
            <a:r>
              <a:rPr lang="en-US" sz="2100" dirty="0" err="1" smtClean="0"/>
              <a:t>bỏ</a:t>
            </a:r>
            <a:r>
              <a:rPr lang="en-US" sz="2100" dirty="0" smtClean="0"/>
              <a:t> </a:t>
            </a:r>
            <a:r>
              <a:rPr lang="en-US" sz="2100" dirty="0" err="1" smtClean="0"/>
              <a:t>ra</a:t>
            </a:r>
            <a:r>
              <a:rPr lang="en-US" sz="2100" dirty="0" smtClean="0"/>
              <a:t>, </a:t>
            </a:r>
            <a:r>
              <a:rPr lang="en-US" sz="2100" dirty="0" err="1" smtClean="0"/>
              <a:t>thì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</a:t>
            </a:r>
            <a:r>
              <a:rPr lang="en-US" sz="2100" dirty="0" err="1" smtClean="0"/>
              <a:t>huấn</a:t>
            </a:r>
            <a:r>
              <a:rPr lang="en-US" sz="2100" dirty="0" smtClean="0"/>
              <a:t> </a:t>
            </a:r>
            <a:r>
              <a:rPr lang="en-US" sz="2100" dirty="0" err="1" smtClean="0"/>
              <a:t>luyện</a:t>
            </a:r>
            <a:r>
              <a:rPr lang="en-US" sz="2100" dirty="0" smtClean="0"/>
              <a:t> </a:t>
            </a:r>
            <a:r>
              <a:rPr lang="en-US" sz="2100" dirty="0" err="1" smtClean="0"/>
              <a:t>là</a:t>
            </a:r>
            <a:r>
              <a:rPr lang="en-US" sz="2100" dirty="0" smtClean="0"/>
              <a:t> {3, 4, 5, 8, 9, 10} </a:t>
            </a:r>
            <a:r>
              <a:rPr lang="en-US" sz="2100" dirty="0" err="1" smtClean="0"/>
              <a:t>và</a:t>
            </a:r>
            <a:r>
              <a:rPr lang="en-US" sz="2100" dirty="0" smtClean="0"/>
              <a:t> </a:t>
            </a:r>
            <a:r>
              <a:rPr lang="en-US" sz="2100" i="1" dirty="0" smtClean="0"/>
              <a:t>P</a:t>
            </a:r>
            <a:r>
              <a:rPr lang="en-US" sz="2100" dirty="0" smtClean="0"/>
              <a:t> </a:t>
            </a:r>
            <a:r>
              <a:rPr lang="en-US" sz="2100" dirty="0" err="1" smtClean="0"/>
              <a:t>được</a:t>
            </a:r>
            <a:r>
              <a:rPr lang="en-US" sz="2100" dirty="0" smtClean="0"/>
              <a:t> </a:t>
            </a:r>
            <a:r>
              <a:rPr lang="en-US" sz="2100" dirty="0" err="1" smtClean="0"/>
              <a:t>gán</a:t>
            </a:r>
            <a:r>
              <a:rPr lang="en-US" sz="2100" dirty="0" smtClean="0"/>
              <a:t> </a:t>
            </a:r>
            <a:r>
              <a:rPr lang="en-US" sz="2100" dirty="0" err="1" smtClean="0"/>
              <a:t>vào</a:t>
            </a:r>
            <a:r>
              <a:rPr lang="en-US" sz="2100" dirty="0" smtClean="0"/>
              <a:t> </a:t>
            </a:r>
            <a:r>
              <a:rPr lang="en-US" sz="2100" dirty="0" err="1" smtClean="0"/>
              <a:t>lớp</a:t>
            </a:r>
            <a:r>
              <a:rPr lang="en-US" sz="2100" dirty="0" smtClean="0"/>
              <a:t> O.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 smtClean="0"/>
              <a:t>2. </a:t>
            </a:r>
            <a:r>
              <a:rPr lang="en-US" sz="2100" dirty="0" err="1"/>
              <a:t>Nếu</a:t>
            </a:r>
            <a:r>
              <a:rPr lang="en-US" sz="2100" dirty="0"/>
              <a:t> </a:t>
            </a:r>
            <a:r>
              <a:rPr lang="en-US" sz="2100" dirty="0" err="1"/>
              <a:t>hai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con </a:t>
            </a:r>
            <a:r>
              <a:rPr lang="en-US" sz="2100" i="1" dirty="0" smtClean="0"/>
              <a:t>S</a:t>
            </a:r>
            <a:r>
              <a:rPr lang="en-US" sz="2100" i="1" baseline="-25000" dirty="0" smtClean="0"/>
              <a:t>1</a:t>
            </a:r>
            <a:r>
              <a:rPr lang="en-US" sz="2100" dirty="0" smtClean="0"/>
              <a:t> </a:t>
            </a:r>
            <a:r>
              <a:rPr lang="en-US" sz="2100" dirty="0" err="1" smtClean="0"/>
              <a:t>và</a:t>
            </a:r>
            <a:r>
              <a:rPr lang="en-US" sz="2100" dirty="0" smtClean="0"/>
              <a:t> </a:t>
            </a:r>
            <a:r>
              <a:rPr lang="en-US" sz="2100" i="1" dirty="0" smtClean="0"/>
              <a:t>S</a:t>
            </a:r>
            <a:r>
              <a:rPr lang="en-US" sz="2100" i="1" baseline="-25000" dirty="0" smtClean="0"/>
              <a:t>5</a:t>
            </a:r>
            <a:r>
              <a:rPr lang="en-US" sz="2100" dirty="0" smtClean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bỏ</a:t>
            </a:r>
            <a:r>
              <a:rPr lang="en-US" sz="2100" dirty="0"/>
              <a:t> </a:t>
            </a:r>
            <a:r>
              <a:rPr lang="en-US" sz="2100" dirty="0" err="1"/>
              <a:t>ra</a:t>
            </a:r>
            <a:r>
              <a:rPr lang="en-US" sz="2100" dirty="0"/>
              <a:t>, </a:t>
            </a:r>
            <a:r>
              <a:rPr lang="en-US" sz="2100" dirty="0" err="1"/>
              <a:t>thì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</a:t>
            </a:r>
            <a:r>
              <a:rPr lang="en-US" sz="2100" dirty="0" err="1"/>
              <a:t>huấn</a:t>
            </a:r>
            <a:r>
              <a:rPr lang="en-US" sz="2100" dirty="0"/>
              <a:t> </a:t>
            </a:r>
            <a:r>
              <a:rPr lang="en-US" sz="2100" dirty="0" err="1"/>
              <a:t>luyện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smtClean="0"/>
              <a:t> {3, 4, 5, 6, 7, 9}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i="1" dirty="0"/>
              <a:t>P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gán</a:t>
            </a:r>
            <a:r>
              <a:rPr lang="en-US" sz="2100" dirty="0"/>
              <a:t> </a:t>
            </a:r>
            <a:r>
              <a:rPr lang="en-US" sz="2100" dirty="0" err="1"/>
              <a:t>vào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</a:t>
            </a:r>
            <a:r>
              <a:rPr lang="en-US" sz="2100" dirty="0" smtClean="0"/>
              <a:t>X.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 smtClean="0"/>
              <a:t>3. </a:t>
            </a:r>
            <a:r>
              <a:rPr lang="en-US" sz="2100" dirty="0" err="1"/>
              <a:t>Nếu</a:t>
            </a:r>
            <a:r>
              <a:rPr lang="en-US" sz="2100" dirty="0"/>
              <a:t> </a:t>
            </a:r>
            <a:r>
              <a:rPr lang="en-US" sz="2100" dirty="0" err="1"/>
              <a:t>hai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con </a:t>
            </a:r>
            <a:r>
              <a:rPr lang="en-US" sz="2100" i="1" dirty="0" smtClean="0"/>
              <a:t>S</a:t>
            </a:r>
            <a:r>
              <a:rPr lang="en-US" sz="2100" i="1" baseline="-25000" dirty="0" smtClean="0"/>
              <a:t>1</a:t>
            </a:r>
            <a:r>
              <a:rPr lang="en-US" sz="2100" dirty="0" smtClean="0"/>
              <a:t> </a:t>
            </a:r>
            <a:r>
              <a:rPr lang="en-US" sz="2100" dirty="0" err="1" smtClean="0"/>
              <a:t>và</a:t>
            </a:r>
            <a:r>
              <a:rPr lang="en-US" sz="2100" dirty="0" smtClean="0"/>
              <a:t> </a:t>
            </a:r>
            <a:r>
              <a:rPr lang="en-US" sz="2100" i="1" dirty="0" smtClean="0"/>
              <a:t>S</a:t>
            </a:r>
            <a:r>
              <a:rPr lang="en-US" sz="2100" i="1" baseline="-25000" dirty="0" smtClean="0"/>
              <a:t>6</a:t>
            </a:r>
            <a:r>
              <a:rPr lang="en-US" sz="2100" dirty="0" smtClean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bỏ</a:t>
            </a:r>
            <a:r>
              <a:rPr lang="en-US" sz="2100" dirty="0"/>
              <a:t> </a:t>
            </a:r>
            <a:r>
              <a:rPr lang="en-US" sz="2100" dirty="0" err="1"/>
              <a:t>ra</a:t>
            </a:r>
            <a:r>
              <a:rPr lang="en-US" sz="2100" dirty="0"/>
              <a:t>, </a:t>
            </a:r>
            <a:r>
              <a:rPr lang="en-US" sz="2100" dirty="0" err="1"/>
              <a:t>thì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</a:t>
            </a:r>
            <a:r>
              <a:rPr lang="en-US" sz="2100" dirty="0" err="1"/>
              <a:t>huấn</a:t>
            </a:r>
            <a:r>
              <a:rPr lang="en-US" sz="2100" dirty="0"/>
              <a:t> </a:t>
            </a:r>
            <a:r>
              <a:rPr lang="en-US" sz="2100" dirty="0" err="1"/>
              <a:t>luyện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smtClean="0"/>
              <a:t> {3, 4, 5, 6, 7, 8, 10}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i="1" dirty="0"/>
              <a:t>P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gán</a:t>
            </a:r>
            <a:r>
              <a:rPr lang="en-US" sz="2100" dirty="0"/>
              <a:t> </a:t>
            </a:r>
            <a:r>
              <a:rPr lang="en-US" sz="2100" dirty="0" err="1"/>
              <a:t>vào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</a:t>
            </a:r>
            <a:r>
              <a:rPr lang="en-US" sz="2100" dirty="0" smtClean="0"/>
              <a:t>O.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 smtClean="0"/>
              <a:t>4. </a:t>
            </a:r>
            <a:r>
              <a:rPr lang="en-US" sz="2100" dirty="0" err="1"/>
              <a:t>Nếu</a:t>
            </a:r>
            <a:r>
              <a:rPr lang="en-US" sz="2100" dirty="0"/>
              <a:t> </a:t>
            </a:r>
            <a:r>
              <a:rPr lang="en-US" sz="2100" dirty="0" err="1"/>
              <a:t>hai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con </a:t>
            </a:r>
            <a:r>
              <a:rPr lang="en-US" sz="2100" i="1" dirty="0" smtClean="0"/>
              <a:t>S</a:t>
            </a:r>
            <a:r>
              <a:rPr lang="en-US" sz="2100" i="1" baseline="-25000" dirty="0" smtClean="0"/>
              <a:t>2</a:t>
            </a:r>
            <a:r>
              <a:rPr lang="en-US" sz="2100" dirty="0" smtClean="0"/>
              <a:t> </a:t>
            </a:r>
            <a:r>
              <a:rPr lang="en-US" sz="2100" dirty="0" err="1" smtClean="0"/>
              <a:t>và</a:t>
            </a:r>
            <a:r>
              <a:rPr lang="en-US" sz="2100" dirty="0" smtClean="0"/>
              <a:t> </a:t>
            </a:r>
            <a:r>
              <a:rPr lang="en-US" sz="2100" i="1" dirty="0" smtClean="0"/>
              <a:t>S</a:t>
            </a:r>
            <a:r>
              <a:rPr lang="en-US" sz="2100" i="1" baseline="-25000" dirty="0" smtClean="0"/>
              <a:t>4</a:t>
            </a:r>
            <a:r>
              <a:rPr lang="en-US" sz="2100" dirty="0" smtClean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bỏ</a:t>
            </a:r>
            <a:r>
              <a:rPr lang="en-US" sz="2100" dirty="0"/>
              <a:t> </a:t>
            </a:r>
            <a:r>
              <a:rPr lang="en-US" sz="2100" dirty="0" err="1"/>
              <a:t>ra</a:t>
            </a:r>
            <a:r>
              <a:rPr lang="en-US" sz="2100" dirty="0"/>
              <a:t>, </a:t>
            </a:r>
            <a:r>
              <a:rPr lang="en-US" sz="2100" dirty="0" err="1"/>
              <a:t>thì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</a:t>
            </a:r>
            <a:r>
              <a:rPr lang="en-US" sz="2100" dirty="0" err="1"/>
              <a:t>huấn</a:t>
            </a:r>
            <a:r>
              <a:rPr lang="en-US" sz="2100" dirty="0"/>
              <a:t> </a:t>
            </a:r>
            <a:r>
              <a:rPr lang="en-US" sz="2100" dirty="0" err="1"/>
              <a:t>luyện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smtClean="0"/>
              <a:t> {1, 2, 3,  8, 9, 10}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i="1" dirty="0"/>
              <a:t>P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gán</a:t>
            </a:r>
            <a:r>
              <a:rPr lang="en-US" sz="2100" dirty="0"/>
              <a:t> </a:t>
            </a:r>
            <a:r>
              <a:rPr lang="en-US" sz="2100" dirty="0" err="1"/>
              <a:t>vào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</a:t>
            </a:r>
            <a:r>
              <a:rPr lang="en-US" sz="2100" dirty="0" smtClean="0"/>
              <a:t>O.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 smtClean="0"/>
              <a:t>5. </a:t>
            </a:r>
            <a:r>
              <a:rPr lang="en-US" sz="2100" dirty="0" err="1"/>
              <a:t>Nếu</a:t>
            </a:r>
            <a:r>
              <a:rPr lang="en-US" sz="2100" dirty="0"/>
              <a:t> </a:t>
            </a:r>
            <a:r>
              <a:rPr lang="en-US" sz="2100" dirty="0" err="1"/>
              <a:t>hai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con </a:t>
            </a:r>
            <a:r>
              <a:rPr lang="en-US" sz="2100" i="1" dirty="0" smtClean="0"/>
              <a:t>S</a:t>
            </a:r>
            <a:r>
              <a:rPr lang="en-US" sz="2100" i="1" baseline="-25000" dirty="0" smtClean="0"/>
              <a:t>2</a:t>
            </a:r>
            <a:r>
              <a:rPr lang="en-US" sz="2100" dirty="0" smtClean="0"/>
              <a:t> </a:t>
            </a:r>
            <a:r>
              <a:rPr lang="en-US" sz="2100" dirty="0" err="1" smtClean="0"/>
              <a:t>và</a:t>
            </a:r>
            <a:r>
              <a:rPr lang="en-US" sz="2100" dirty="0" smtClean="0"/>
              <a:t> </a:t>
            </a:r>
            <a:r>
              <a:rPr lang="en-US" sz="2100" i="1" dirty="0" smtClean="0"/>
              <a:t>S</a:t>
            </a:r>
            <a:r>
              <a:rPr lang="en-US" sz="2100" i="1" baseline="-25000" dirty="0" smtClean="0"/>
              <a:t>5</a:t>
            </a:r>
            <a:r>
              <a:rPr lang="en-US" sz="2100" dirty="0" smtClean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bỏ</a:t>
            </a:r>
            <a:r>
              <a:rPr lang="en-US" sz="2100" dirty="0"/>
              <a:t> </a:t>
            </a:r>
            <a:r>
              <a:rPr lang="en-US" sz="2100" dirty="0" err="1"/>
              <a:t>ra</a:t>
            </a:r>
            <a:r>
              <a:rPr lang="en-US" sz="2100" dirty="0"/>
              <a:t>, </a:t>
            </a:r>
            <a:r>
              <a:rPr lang="en-US" sz="2100" dirty="0" err="1"/>
              <a:t>thì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</a:t>
            </a:r>
            <a:r>
              <a:rPr lang="en-US" sz="2100" dirty="0" err="1"/>
              <a:t>huấn</a:t>
            </a:r>
            <a:r>
              <a:rPr lang="en-US" sz="2100" dirty="0"/>
              <a:t> </a:t>
            </a:r>
            <a:r>
              <a:rPr lang="en-US" sz="2100" dirty="0" err="1"/>
              <a:t>luyện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smtClean="0"/>
              <a:t>{1, 2, 3, 6, 7, 9}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i="1" dirty="0"/>
              <a:t>P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gán</a:t>
            </a:r>
            <a:r>
              <a:rPr lang="en-US" sz="2100" dirty="0"/>
              <a:t> </a:t>
            </a:r>
            <a:r>
              <a:rPr lang="en-US" sz="2100" dirty="0" err="1"/>
              <a:t>vào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</a:t>
            </a:r>
            <a:r>
              <a:rPr lang="en-US" sz="2100" dirty="0" smtClean="0"/>
              <a:t>X.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 smtClean="0"/>
              <a:t>6. </a:t>
            </a:r>
            <a:r>
              <a:rPr lang="en-US" sz="2100" dirty="0" err="1"/>
              <a:t>Nếu</a:t>
            </a:r>
            <a:r>
              <a:rPr lang="en-US" sz="2100" dirty="0"/>
              <a:t> </a:t>
            </a:r>
            <a:r>
              <a:rPr lang="en-US" sz="2100" dirty="0" err="1"/>
              <a:t>hai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con </a:t>
            </a:r>
            <a:r>
              <a:rPr lang="en-US" sz="2100" i="1" dirty="0" smtClean="0"/>
              <a:t>S</a:t>
            </a:r>
            <a:r>
              <a:rPr lang="en-US" sz="2100" i="1" baseline="-25000" dirty="0" smtClean="0"/>
              <a:t>2</a:t>
            </a:r>
            <a:r>
              <a:rPr lang="en-US" sz="2100" dirty="0" smtClean="0"/>
              <a:t> </a:t>
            </a:r>
            <a:r>
              <a:rPr lang="en-US" sz="2100" dirty="0" err="1" smtClean="0"/>
              <a:t>và</a:t>
            </a:r>
            <a:r>
              <a:rPr lang="en-US" sz="2100" dirty="0" smtClean="0"/>
              <a:t> </a:t>
            </a:r>
            <a:r>
              <a:rPr lang="en-US" sz="2100" i="1" dirty="0" smtClean="0"/>
              <a:t>S</a:t>
            </a:r>
            <a:r>
              <a:rPr lang="en-US" sz="2100" i="1" baseline="-25000" dirty="0" smtClean="0"/>
              <a:t>6</a:t>
            </a:r>
            <a:r>
              <a:rPr lang="en-US" sz="2100" dirty="0" smtClean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bỏ</a:t>
            </a:r>
            <a:r>
              <a:rPr lang="en-US" sz="2100" dirty="0"/>
              <a:t> </a:t>
            </a:r>
            <a:r>
              <a:rPr lang="en-US" sz="2100" dirty="0" err="1"/>
              <a:t>ra</a:t>
            </a:r>
            <a:r>
              <a:rPr lang="en-US" sz="2100" dirty="0"/>
              <a:t>, </a:t>
            </a:r>
            <a:r>
              <a:rPr lang="en-US" sz="2100" dirty="0" err="1"/>
              <a:t>thì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</a:t>
            </a:r>
            <a:r>
              <a:rPr lang="en-US" sz="2100" dirty="0" err="1"/>
              <a:t>huấn</a:t>
            </a:r>
            <a:r>
              <a:rPr lang="en-US" sz="2100" dirty="0"/>
              <a:t> </a:t>
            </a:r>
            <a:r>
              <a:rPr lang="en-US" sz="2100" dirty="0" err="1"/>
              <a:t>luyện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smtClean="0"/>
              <a:t>{1, 2, 3, 6,7, 8,10}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i="1" dirty="0"/>
              <a:t>P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gán</a:t>
            </a:r>
            <a:r>
              <a:rPr lang="en-US" sz="2100" dirty="0"/>
              <a:t> </a:t>
            </a:r>
            <a:r>
              <a:rPr lang="en-US" sz="2100" dirty="0" err="1"/>
              <a:t>vào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</a:t>
            </a:r>
            <a:r>
              <a:rPr lang="en-US" sz="2100" dirty="0" smtClean="0"/>
              <a:t>O.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1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 err="1" smtClean="0"/>
              <a:t>Ghi</a:t>
            </a:r>
            <a:r>
              <a:rPr lang="en-US" sz="2100" dirty="0" smtClean="0"/>
              <a:t> </a:t>
            </a:r>
            <a:r>
              <a:rPr lang="en-US" sz="2100" dirty="0" err="1" smtClean="0"/>
              <a:t>chú</a:t>
            </a:r>
            <a:r>
              <a:rPr lang="en-US" sz="2100" dirty="0" smtClean="0"/>
              <a:t>: </a:t>
            </a:r>
            <a:r>
              <a:rPr lang="en-US" sz="2100" dirty="0" err="1" smtClean="0"/>
              <a:t>Các</a:t>
            </a:r>
            <a:r>
              <a:rPr lang="en-US" sz="2100" dirty="0" smtClean="0"/>
              <a:t> </a:t>
            </a:r>
            <a:r>
              <a:rPr lang="en-US" sz="2100" dirty="0" err="1" smtClean="0"/>
              <a:t>bộ</a:t>
            </a:r>
            <a:r>
              <a:rPr lang="en-US" sz="2100" dirty="0" smtClean="0"/>
              <a:t> </a:t>
            </a:r>
            <a:r>
              <a:rPr lang="en-US" sz="2100" dirty="0" err="1" smtClean="0"/>
              <a:t>phân</a:t>
            </a:r>
            <a:r>
              <a:rPr lang="en-US" sz="2100" dirty="0" smtClean="0"/>
              <a:t> </a:t>
            </a:r>
            <a:r>
              <a:rPr lang="en-US" sz="2100" dirty="0" err="1" smtClean="0"/>
              <a:t>lớp</a:t>
            </a:r>
            <a:r>
              <a:rPr lang="en-US" sz="2100" dirty="0" smtClean="0"/>
              <a:t> </a:t>
            </a:r>
            <a:r>
              <a:rPr lang="en-US" sz="2100" dirty="0" err="1" smtClean="0"/>
              <a:t>thành</a:t>
            </a:r>
            <a:r>
              <a:rPr lang="en-US" sz="2100" dirty="0" smtClean="0"/>
              <a:t> </a:t>
            </a:r>
            <a:r>
              <a:rPr lang="en-US" sz="2100" dirty="0" err="1" smtClean="0"/>
              <a:t>phần</a:t>
            </a:r>
            <a:r>
              <a:rPr lang="en-US" sz="2100" dirty="0" smtClean="0"/>
              <a:t> </a:t>
            </a:r>
            <a:r>
              <a:rPr lang="en-US" sz="2100" dirty="0" err="1" smtClean="0"/>
              <a:t>đều</a:t>
            </a:r>
            <a:r>
              <a:rPr lang="en-US" sz="2100" dirty="0" smtClean="0"/>
              <a:t> </a:t>
            </a:r>
            <a:r>
              <a:rPr lang="en-US" sz="2100" dirty="0" err="1" smtClean="0"/>
              <a:t>là</a:t>
            </a:r>
            <a:r>
              <a:rPr lang="en-US" sz="2100" dirty="0" smtClean="0"/>
              <a:t>  1-nearest-neighbor</a:t>
            </a:r>
          </a:p>
        </p:txBody>
      </p:sp>
    </p:spTree>
    <p:extLst>
      <p:ext uri="{BB962C8B-B14F-4D97-AF65-F5344CB8AC3E}">
        <p14:creationId xmlns:p14="http://schemas.microsoft.com/office/powerpoint/2010/main" val="28457953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B9F875-D613-46A7-9FDE-DEC19237250D}" type="slidenum">
              <a:rPr lang="en-US" altLang="en-US"/>
              <a:pPr>
                <a:defRPr/>
              </a:pPr>
              <a:t>48</a:t>
            </a:fld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3820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 smtClean="0"/>
              <a:t>7. </a:t>
            </a:r>
            <a:r>
              <a:rPr lang="en-US" sz="2100" dirty="0" err="1" smtClean="0"/>
              <a:t>Nếu</a:t>
            </a:r>
            <a:r>
              <a:rPr lang="en-US" sz="2100" dirty="0" smtClean="0"/>
              <a:t> </a:t>
            </a:r>
            <a:r>
              <a:rPr lang="en-US" sz="2100" dirty="0" err="1" smtClean="0"/>
              <a:t>hai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con S</a:t>
            </a:r>
            <a:r>
              <a:rPr lang="en-US" sz="2100" baseline="-25000" dirty="0" smtClean="0"/>
              <a:t>3</a:t>
            </a:r>
            <a:r>
              <a:rPr lang="en-US" sz="2100" dirty="0" smtClean="0"/>
              <a:t> </a:t>
            </a:r>
            <a:r>
              <a:rPr lang="en-US" sz="2100" dirty="0" err="1" smtClean="0"/>
              <a:t>và</a:t>
            </a:r>
            <a:r>
              <a:rPr lang="en-US" sz="2100" dirty="0" smtClean="0"/>
              <a:t> S</a:t>
            </a:r>
            <a:r>
              <a:rPr lang="en-US" sz="2100" baseline="-25000" dirty="0" smtClean="0"/>
              <a:t>4</a:t>
            </a:r>
            <a:r>
              <a:rPr lang="en-US" sz="2100" dirty="0" smtClean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bỏ</a:t>
            </a:r>
            <a:r>
              <a:rPr lang="en-US" sz="2100" dirty="0"/>
              <a:t> </a:t>
            </a:r>
            <a:r>
              <a:rPr lang="en-US" sz="2100" dirty="0" err="1"/>
              <a:t>ra</a:t>
            </a:r>
            <a:r>
              <a:rPr lang="en-US" sz="2100" dirty="0"/>
              <a:t>, </a:t>
            </a:r>
            <a:r>
              <a:rPr lang="en-US" sz="2100" dirty="0" err="1"/>
              <a:t>thì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</a:t>
            </a:r>
            <a:r>
              <a:rPr lang="en-US" sz="2100" dirty="0" err="1"/>
              <a:t>huấn</a:t>
            </a:r>
            <a:r>
              <a:rPr lang="en-US" sz="2100" dirty="0"/>
              <a:t> </a:t>
            </a:r>
            <a:r>
              <a:rPr lang="en-US" sz="2100" dirty="0" err="1"/>
              <a:t>luyện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smtClean="0"/>
              <a:t> {1, 2, 4, 5, 8, 9, 10}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i="1" dirty="0"/>
              <a:t>P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gán</a:t>
            </a:r>
            <a:r>
              <a:rPr lang="en-US" sz="2100" dirty="0"/>
              <a:t> </a:t>
            </a:r>
            <a:r>
              <a:rPr lang="en-US" sz="2100" dirty="0" err="1"/>
              <a:t>vào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</a:t>
            </a:r>
            <a:r>
              <a:rPr lang="en-US" sz="2100" dirty="0" smtClean="0"/>
              <a:t>O.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 smtClean="0"/>
              <a:t>8. </a:t>
            </a:r>
            <a:r>
              <a:rPr lang="en-US" sz="2100" dirty="0" err="1"/>
              <a:t>Nếu</a:t>
            </a:r>
            <a:r>
              <a:rPr lang="en-US" sz="2100" dirty="0"/>
              <a:t> </a:t>
            </a:r>
            <a:r>
              <a:rPr lang="en-US" sz="2100" dirty="0" err="1"/>
              <a:t>hai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con </a:t>
            </a:r>
            <a:r>
              <a:rPr lang="en-US" sz="2100" dirty="0" smtClean="0"/>
              <a:t>S</a:t>
            </a:r>
            <a:r>
              <a:rPr lang="en-US" sz="2100" baseline="-25000" dirty="0" smtClean="0"/>
              <a:t>3</a:t>
            </a:r>
            <a:r>
              <a:rPr lang="en-US" sz="2100" dirty="0" smtClean="0"/>
              <a:t> </a:t>
            </a:r>
            <a:r>
              <a:rPr lang="en-US" sz="2100" dirty="0" err="1" smtClean="0"/>
              <a:t>và</a:t>
            </a:r>
            <a:r>
              <a:rPr lang="en-US" sz="2100" dirty="0" smtClean="0"/>
              <a:t> S</a:t>
            </a:r>
            <a:r>
              <a:rPr lang="en-US" sz="2100" baseline="-25000" dirty="0" smtClean="0"/>
              <a:t>5</a:t>
            </a:r>
            <a:r>
              <a:rPr lang="en-US" sz="2100" dirty="0" smtClean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bỏ</a:t>
            </a:r>
            <a:r>
              <a:rPr lang="en-US" sz="2100" dirty="0"/>
              <a:t> </a:t>
            </a:r>
            <a:r>
              <a:rPr lang="en-US" sz="2100" dirty="0" err="1"/>
              <a:t>ra</a:t>
            </a:r>
            <a:r>
              <a:rPr lang="en-US" sz="2100" dirty="0"/>
              <a:t>, </a:t>
            </a:r>
            <a:r>
              <a:rPr lang="en-US" sz="2100" dirty="0" err="1"/>
              <a:t>thì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</a:t>
            </a:r>
            <a:r>
              <a:rPr lang="en-US" sz="2100" dirty="0" err="1"/>
              <a:t>huấn</a:t>
            </a:r>
            <a:r>
              <a:rPr lang="en-US" sz="2100" dirty="0"/>
              <a:t> </a:t>
            </a:r>
            <a:r>
              <a:rPr lang="en-US" sz="2100" dirty="0" err="1"/>
              <a:t>luyện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smtClean="0"/>
              <a:t>{1,2, 4, 5, 6, 7, 9}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i="1" dirty="0"/>
              <a:t>P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gán</a:t>
            </a:r>
            <a:r>
              <a:rPr lang="en-US" sz="2100" dirty="0"/>
              <a:t> </a:t>
            </a:r>
            <a:r>
              <a:rPr lang="en-US" sz="2100" dirty="0" err="1"/>
              <a:t>vào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</a:t>
            </a:r>
            <a:r>
              <a:rPr lang="en-US" sz="2100" dirty="0" smtClean="0"/>
              <a:t>O.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 smtClean="0"/>
              <a:t>9. </a:t>
            </a:r>
            <a:r>
              <a:rPr lang="en-US" sz="2100" dirty="0" err="1"/>
              <a:t>Nếu</a:t>
            </a:r>
            <a:r>
              <a:rPr lang="en-US" sz="2100" dirty="0"/>
              <a:t> </a:t>
            </a:r>
            <a:r>
              <a:rPr lang="en-US" sz="2100" dirty="0" err="1"/>
              <a:t>hai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con </a:t>
            </a:r>
            <a:r>
              <a:rPr lang="en-US" sz="2100" dirty="0" smtClean="0"/>
              <a:t>S</a:t>
            </a:r>
            <a:r>
              <a:rPr lang="en-US" sz="2100" baseline="-25000" dirty="0" smtClean="0"/>
              <a:t>3</a:t>
            </a:r>
            <a:r>
              <a:rPr lang="en-US" sz="2100" dirty="0" smtClean="0"/>
              <a:t> </a:t>
            </a:r>
            <a:r>
              <a:rPr lang="en-US" sz="2100" dirty="0" err="1" smtClean="0"/>
              <a:t>và</a:t>
            </a:r>
            <a:r>
              <a:rPr lang="en-US" sz="2100" dirty="0" smtClean="0"/>
              <a:t> S</a:t>
            </a:r>
            <a:r>
              <a:rPr lang="en-US" sz="2100" baseline="-25000" dirty="0" smtClean="0"/>
              <a:t>6</a:t>
            </a:r>
            <a:r>
              <a:rPr lang="en-US" sz="2100" dirty="0" smtClean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bỏ</a:t>
            </a:r>
            <a:r>
              <a:rPr lang="en-US" sz="2100" dirty="0"/>
              <a:t> </a:t>
            </a:r>
            <a:r>
              <a:rPr lang="en-US" sz="2100" dirty="0" err="1"/>
              <a:t>ra</a:t>
            </a:r>
            <a:r>
              <a:rPr lang="en-US" sz="2100" dirty="0"/>
              <a:t>, </a:t>
            </a:r>
            <a:r>
              <a:rPr lang="en-US" sz="2100" dirty="0" err="1"/>
              <a:t>thì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</a:t>
            </a:r>
            <a:r>
              <a:rPr lang="en-US" sz="2100" dirty="0" err="1"/>
              <a:t>huấn</a:t>
            </a:r>
            <a:r>
              <a:rPr lang="en-US" sz="2100" dirty="0"/>
              <a:t> </a:t>
            </a:r>
            <a:r>
              <a:rPr lang="en-US" sz="2100" dirty="0" err="1"/>
              <a:t>luyện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smtClean="0"/>
              <a:t> {1, 2, 4, 5, 6, 7, 8,10}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i="1" dirty="0"/>
              <a:t>P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gán</a:t>
            </a:r>
            <a:r>
              <a:rPr lang="en-US" sz="2100" dirty="0"/>
              <a:t> </a:t>
            </a:r>
            <a:r>
              <a:rPr lang="en-US" sz="2100" dirty="0" err="1"/>
              <a:t>vào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</a:t>
            </a:r>
            <a:r>
              <a:rPr lang="en-US" sz="2100" dirty="0" smtClean="0"/>
              <a:t>O.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 smtClean="0"/>
              <a:t>Do </a:t>
            </a:r>
            <a:r>
              <a:rPr lang="en-US" sz="2100" dirty="0" err="1" smtClean="0"/>
              <a:t>đó</a:t>
            </a:r>
            <a:r>
              <a:rPr lang="en-US" sz="2100" dirty="0" smtClean="0"/>
              <a:t>, </a:t>
            </a:r>
            <a:r>
              <a:rPr lang="en-US" sz="2100" dirty="0" err="1" smtClean="0"/>
              <a:t>quyết</a:t>
            </a:r>
            <a:r>
              <a:rPr lang="en-US" sz="2100" dirty="0" smtClean="0"/>
              <a:t> </a:t>
            </a:r>
            <a:r>
              <a:rPr lang="en-US" sz="2100" dirty="0" err="1" smtClean="0"/>
              <a:t>định</a:t>
            </a:r>
            <a:r>
              <a:rPr lang="en-US" sz="2100" dirty="0" smtClean="0"/>
              <a:t> </a:t>
            </a:r>
            <a:r>
              <a:rPr lang="en-US" sz="2100" dirty="0" err="1" smtClean="0"/>
              <a:t>cuối</a:t>
            </a:r>
            <a:r>
              <a:rPr lang="en-US" sz="2100" dirty="0" smtClean="0"/>
              <a:t> </a:t>
            </a:r>
            <a:r>
              <a:rPr lang="en-US" sz="2100" dirty="0" err="1" smtClean="0"/>
              <a:t>cùng</a:t>
            </a:r>
            <a:r>
              <a:rPr lang="en-US" sz="2100" dirty="0" smtClean="0"/>
              <a:t>: </a:t>
            </a:r>
            <a:r>
              <a:rPr lang="en-US" sz="2100" i="1" dirty="0" smtClean="0"/>
              <a:t>P</a:t>
            </a:r>
            <a:r>
              <a:rPr lang="en-US" sz="2100" dirty="0" smtClean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gán</a:t>
            </a:r>
            <a:r>
              <a:rPr lang="en-US" sz="2100" dirty="0"/>
              <a:t> </a:t>
            </a:r>
            <a:r>
              <a:rPr lang="en-US" sz="2100" dirty="0" err="1"/>
              <a:t>vào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</a:t>
            </a:r>
            <a:r>
              <a:rPr lang="en-US" sz="2100" dirty="0" smtClean="0"/>
              <a:t>O.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1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100" b="1" u="sng" dirty="0" err="1" smtClean="0"/>
              <a:t>Ghi</a:t>
            </a:r>
            <a:r>
              <a:rPr lang="en-US" sz="2100" b="1" u="sng" dirty="0" smtClean="0"/>
              <a:t> </a:t>
            </a:r>
            <a:r>
              <a:rPr lang="en-US" sz="2100" b="1" u="sng" dirty="0" err="1" smtClean="0"/>
              <a:t>Chú</a:t>
            </a:r>
            <a:r>
              <a:rPr lang="en-US" sz="2100" dirty="0" smtClean="0"/>
              <a:t>: 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dirty="0" err="1" smtClean="0"/>
              <a:t>Giống</a:t>
            </a:r>
            <a:r>
              <a:rPr lang="en-US" sz="2100" dirty="0" smtClean="0"/>
              <a:t> </a:t>
            </a:r>
            <a:r>
              <a:rPr lang="en-US" sz="21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/>
              <a:t>bagging, </a:t>
            </a:r>
            <a:r>
              <a:rPr lang="en-US" sz="2000" i="1" dirty="0"/>
              <a:t>boosting</a:t>
            </a:r>
            <a:r>
              <a:rPr lang="en-US" sz="2000" dirty="0"/>
              <a:t> </a:t>
            </a:r>
            <a:r>
              <a:rPr lang="en-US" sz="2000" dirty="0" err="1" smtClean="0"/>
              <a:t>tổ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những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(</a:t>
            </a:r>
            <a:r>
              <a:rPr lang="en-US" sz="2000" dirty="0" err="1" smtClean="0"/>
              <a:t>thí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k-NN </a:t>
            </a:r>
            <a:r>
              <a:rPr lang="en-US" sz="2000" dirty="0" err="1" smtClean="0"/>
              <a:t>hoặc</a:t>
            </a:r>
            <a:r>
              <a:rPr lang="en-US" sz="2000" dirty="0" smtClean="0"/>
              <a:t> </a:t>
            </a:r>
            <a:r>
              <a:rPr lang="en-US" sz="2000" dirty="0" err="1" smtClean="0"/>
              <a:t>cây</a:t>
            </a:r>
            <a:r>
              <a:rPr lang="en-US" sz="2000" dirty="0" smtClean="0"/>
              <a:t> </a:t>
            </a:r>
            <a:r>
              <a:rPr lang="en-US" sz="2000" dirty="0" err="1" smtClean="0"/>
              <a:t>quyết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).</a:t>
            </a: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 err="1" smtClean="0"/>
              <a:t>Tuy</a:t>
            </a:r>
            <a:r>
              <a:rPr lang="en-US" sz="2000" dirty="0" smtClean="0"/>
              <a:t> </a:t>
            </a:r>
            <a:r>
              <a:rPr lang="en-US" sz="2000" dirty="0" err="1" smtClean="0"/>
              <a:t>nhiên</a:t>
            </a:r>
            <a:r>
              <a:rPr lang="en-US" sz="2000" dirty="0" smtClean="0"/>
              <a:t>,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bagging </a:t>
            </a:r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độc</a:t>
            </a:r>
            <a:r>
              <a:rPr lang="en-US" sz="2000" dirty="0" smtClean="0"/>
              <a:t> </a:t>
            </a:r>
            <a:r>
              <a:rPr lang="en-US" sz="2000" dirty="0" err="1" smtClean="0"/>
              <a:t>lập</a:t>
            </a:r>
            <a:r>
              <a:rPr lang="en-US" sz="2000" dirty="0" smtClean="0"/>
              <a:t>,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/>
              <a:t>boosting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mới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xấy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chịu</a:t>
            </a:r>
            <a:r>
              <a:rPr lang="en-US" sz="2000" dirty="0" smtClean="0"/>
              <a:t> </a:t>
            </a:r>
            <a:r>
              <a:rPr lang="en-US" sz="2000" dirty="0" err="1" smtClean="0"/>
              <a:t>ảnh</a:t>
            </a:r>
            <a:r>
              <a:rPr lang="en-US" sz="2000" dirty="0" smtClean="0"/>
              <a:t> </a:t>
            </a:r>
            <a:r>
              <a:rPr lang="en-US" sz="2000" dirty="0" err="1" smtClean="0"/>
              <a:t>hưởng</a:t>
            </a:r>
            <a:r>
              <a:rPr lang="en-US" sz="2000" dirty="0" smtClean="0"/>
              <a:t> </a:t>
            </a:r>
            <a:r>
              <a:rPr lang="en-US" sz="2000" dirty="0" err="1" smtClean="0"/>
              <a:t>bởi</a:t>
            </a:r>
            <a:r>
              <a:rPr lang="en-US" sz="2000" dirty="0" smtClean="0"/>
              <a:t> </a:t>
            </a:r>
            <a:r>
              <a:rPr lang="en-US" sz="2000" dirty="0" err="1" smtClean="0"/>
              <a:t>hiệu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những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đã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</a:t>
            </a:r>
            <a:r>
              <a:rPr lang="en-US" sz="2000" dirty="0" err="1" smtClean="0"/>
              <a:t>trước</a:t>
            </a:r>
            <a:r>
              <a:rPr lang="en-US" sz="2000" dirty="0" smtClean="0"/>
              <a:t> </a:t>
            </a:r>
            <a:r>
              <a:rPr lang="en-US" sz="2000" dirty="0" err="1" smtClean="0"/>
              <a:t>đó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Ý </a:t>
            </a:r>
            <a:r>
              <a:rPr lang="en-US" sz="2000" dirty="0" err="1" smtClean="0"/>
              <a:t>tưởng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boosting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những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“</a:t>
            </a:r>
            <a:r>
              <a:rPr lang="en-US" sz="2000" dirty="0" err="1" smtClean="0"/>
              <a:t>yếu</a:t>
            </a:r>
            <a:r>
              <a:rPr lang="en-US" sz="2000" dirty="0" smtClean="0"/>
              <a:t>” </a:t>
            </a:r>
            <a:r>
              <a:rPr lang="en-US" sz="2000" dirty="0" err="1" smtClean="0"/>
              <a:t>trở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</a:t>
            </a:r>
            <a:r>
              <a:rPr lang="en-US" sz="2000" dirty="0" err="1" smtClean="0"/>
              <a:t>những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mạnh</a:t>
            </a:r>
            <a:r>
              <a:rPr lang="en-US" sz="2000" dirty="0" smtClean="0"/>
              <a:t>.</a:t>
            </a: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1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1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34390748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spc="-155" dirty="0" err="1" smtClean="0"/>
              <a:t>Phương</a:t>
            </a:r>
            <a:r>
              <a:rPr lang="en-US" spc="-155" dirty="0" smtClean="0"/>
              <a:t> </a:t>
            </a:r>
            <a:r>
              <a:rPr lang="en-US" spc="-155" dirty="0" err="1" smtClean="0"/>
              <a:t>pháp</a:t>
            </a:r>
            <a:r>
              <a:rPr lang="en-US" spc="-155" dirty="0" smtClean="0"/>
              <a:t> </a:t>
            </a:r>
            <a:r>
              <a:rPr lang="en-US" spc="-155" dirty="0" err="1" smtClean="0"/>
              <a:t>tổ</a:t>
            </a:r>
            <a:r>
              <a:rPr lang="en-US" spc="-155" dirty="0" smtClean="0"/>
              <a:t> </a:t>
            </a:r>
            <a:r>
              <a:rPr lang="en-US" spc="-155" dirty="0" err="1" smtClean="0"/>
              <a:t>hợp</a:t>
            </a:r>
            <a:r>
              <a:rPr lang="en-US" spc="-155" dirty="0" smtClean="0"/>
              <a:t> </a:t>
            </a:r>
            <a:r>
              <a:rPr lang="en-US" spc="-155" dirty="0" err="1" smtClean="0"/>
              <a:t>cho</a:t>
            </a:r>
            <a:r>
              <a:rPr lang="en-US" spc="-155" dirty="0" smtClean="0"/>
              <a:t> </a:t>
            </a:r>
            <a:r>
              <a:rPr lang="en-US" spc="-155" dirty="0" err="1" smtClean="0"/>
              <a:t>hồi</a:t>
            </a:r>
            <a:r>
              <a:rPr lang="en-US" spc="-155" dirty="0" smtClean="0"/>
              <a:t> </a:t>
            </a:r>
            <a:r>
              <a:rPr lang="en-US" spc="-155" dirty="0" err="1" smtClean="0"/>
              <a:t>quy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4674E-4C5B-4ADF-8ECD-5368454F37E9}" type="slidenum">
              <a:rPr lang="en-GB" smtClean="0"/>
              <a:pPr>
                <a:defRPr/>
              </a:pPr>
              <a:t>49</a:t>
            </a:fld>
            <a:endParaRPr lang="en-GB"/>
          </a:p>
        </p:txBody>
      </p:sp>
      <p:sp>
        <p:nvSpPr>
          <p:cNvPr id="5" name="object 3"/>
          <p:cNvSpPr/>
          <p:nvPr/>
        </p:nvSpPr>
        <p:spPr>
          <a:xfrm>
            <a:off x="2286000" y="1600200"/>
            <a:ext cx="4725038" cy="3799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304800" y="57150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4.3.11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3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577DB9-7B21-4454-BA91-2C00CA562AA4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pPr eaLnBrk="1" hangingPunct="1"/>
            <a:r>
              <a:rPr lang="en-US" sz="3200" dirty="0" err="1" smtClean="0">
                <a:solidFill>
                  <a:srgbClr val="FF0000"/>
                </a:solidFill>
              </a:rPr>
              <a:t>Giải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thuật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một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lân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cận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gần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nhất</a:t>
            </a:r>
            <a:endParaRPr lang="en-US" sz="3200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dirty="0" err="1" smtClean="0"/>
              <a:t>Giải</a:t>
            </a:r>
            <a:r>
              <a:rPr lang="en-US" sz="2100" dirty="0" smtClean="0"/>
              <a:t> </a:t>
            </a:r>
            <a:r>
              <a:rPr lang="en-US" sz="2100" dirty="0" err="1" smtClean="0"/>
              <a:t>thuật</a:t>
            </a:r>
            <a:r>
              <a:rPr lang="en-US" sz="2100" dirty="0" smtClean="0"/>
              <a:t> </a:t>
            </a:r>
            <a:r>
              <a:rPr lang="en-US" sz="2100" b="1" i="1" dirty="0" err="1" smtClean="0"/>
              <a:t>một</a:t>
            </a:r>
            <a:r>
              <a:rPr lang="en-US" sz="2100" b="1" i="1" dirty="0" smtClean="0"/>
              <a:t> </a:t>
            </a:r>
            <a:r>
              <a:rPr lang="en-US" sz="2100" b="1" i="1" dirty="0" err="1" smtClean="0"/>
              <a:t>lân</a:t>
            </a:r>
            <a:r>
              <a:rPr lang="en-US" sz="2100" b="1" i="1" dirty="0" smtClean="0"/>
              <a:t> </a:t>
            </a:r>
            <a:r>
              <a:rPr lang="en-US" sz="2100" b="1" i="1" dirty="0" err="1" smtClean="0"/>
              <a:t>cận</a:t>
            </a:r>
            <a:r>
              <a:rPr lang="en-US" sz="2100" b="1" i="1" dirty="0" smtClean="0"/>
              <a:t> </a:t>
            </a:r>
            <a:r>
              <a:rPr lang="en-US" sz="2100" b="1" i="1" dirty="0" err="1" smtClean="0"/>
              <a:t>gần</a:t>
            </a:r>
            <a:r>
              <a:rPr lang="en-US" sz="2100" b="1" i="1" dirty="0" smtClean="0"/>
              <a:t> </a:t>
            </a:r>
            <a:r>
              <a:rPr lang="en-US" sz="2100" b="1" i="1" dirty="0" err="1" smtClean="0"/>
              <a:t>nhất</a:t>
            </a:r>
            <a:r>
              <a:rPr lang="en-US" sz="2100" b="1" i="1" dirty="0" smtClean="0"/>
              <a:t> </a:t>
            </a:r>
            <a:r>
              <a:rPr lang="en-US" sz="2100" dirty="0" smtClean="0"/>
              <a:t>(1-NN) </a:t>
            </a:r>
            <a:r>
              <a:rPr lang="en-US" sz="2100" dirty="0" err="1" smtClean="0"/>
              <a:t>gán</a:t>
            </a:r>
            <a:r>
              <a:rPr lang="en-US" sz="2100" dirty="0" smtClean="0"/>
              <a:t> </a:t>
            </a:r>
            <a:r>
              <a:rPr lang="en-US" sz="2100" dirty="0" err="1" smtClean="0"/>
              <a:t>vào</a:t>
            </a:r>
            <a:r>
              <a:rPr lang="en-US" sz="2100" dirty="0" smtClean="0"/>
              <a:t> </a:t>
            </a:r>
            <a:r>
              <a:rPr lang="en-US" sz="2100" dirty="0" err="1" smtClean="0"/>
              <a:t>mẫu</a:t>
            </a:r>
            <a:r>
              <a:rPr lang="en-US" sz="2100" dirty="0" smtClean="0"/>
              <a:t> </a:t>
            </a:r>
            <a:r>
              <a:rPr lang="en-US" sz="2100" dirty="0" err="1" smtClean="0"/>
              <a:t>thử</a:t>
            </a:r>
            <a:r>
              <a:rPr lang="en-US" sz="2100" dirty="0" smtClean="0"/>
              <a:t> </a:t>
            </a:r>
            <a:r>
              <a:rPr lang="en-US" sz="2100" dirty="0" err="1" smtClean="0"/>
              <a:t>nhãn</a:t>
            </a:r>
            <a:r>
              <a:rPr lang="en-US" sz="2100" dirty="0" smtClean="0"/>
              <a:t> </a:t>
            </a:r>
            <a:r>
              <a:rPr lang="en-US" sz="2100" dirty="0" err="1" smtClean="0"/>
              <a:t>lớp</a:t>
            </a:r>
            <a:r>
              <a:rPr lang="en-US" sz="2100" dirty="0" smtClean="0"/>
              <a:t> </a:t>
            </a:r>
            <a:r>
              <a:rPr lang="en-US" sz="2100" dirty="0" err="1" smtClean="0"/>
              <a:t>của</a:t>
            </a:r>
            <a:r>
              <a:rPr lang="en-US" sz="2100" dirty="0" smtClean="0"/>
              <a:t> </a:t>
            </a:r>
            <a:r>
              <a:rPr lang="en-US" sz="2100" dirty="0" err="1" smtClean="0"/>
              <a:t>lân</a:t>
            </a:r>
            <a:r>
              <a:rPr lang="en-US" sz="2100" dirty="0" smtClean="0"/>
              <a:t> </a:t>
            </a:r>
            <a:r>
              <a:rPr lang="en-US" sz="2100" dirty="0" err="1" smtClean="0"/>
              <a:t>cận</a:t>
            </a:r>
            <a:r>
              <a:rPr lang="en-US" sz="2100" dirty="0" smtClean="0"/>
              <a:t> </a:t>
            </a:r>
            <a:r>
              <a:rPr lang="en-US" sz="2100" dirty="0" err="1" smtClean="0"/>
              <a:t>gần</a:t>
            </a:r>
            <a:r>
              <a:rPr lang="en-US" sz="2100" dirty="0" smtClean="0"/>
              <a:t> </a:t>
            </a:r>
            <a:r>
              <a:rPr lang="en-US" sz="2100" dirty="0" err="1" smtClean="0"/>
              <a:t>nhất</a:t>
            </a:r>
            <a:r>
              <a:rPr lang="en-US" sz="2100" dirty="0" smtClean="0"/>
              <a:t> </a:t>
            </a:r>
            <a:r>
              <a:rPr lang="en-US" sz="2100" dirty="0" err="1" smtClean="0"/>
              <a:t>của</a:t>
            </a:r>
            <a:r>
              <a:rPr lang="en-US" sz="2100" dirty="0" smtClean="0"/>
              <a:t> </a:t>
            </a:r>
            <a:r>
              <a:rPr lang="en-US" sz="2100" dirty="0" err="1" smtClean="0"/>
              <a:t>mẫu</a:t>
            </a:r>
            <a:r>
              <a:rPr lang="en-US" sz="2100" dirty="0" smtClean="0"/>
              <a:t> </a:t>
            </a:r>
            <a:r>
              <a:rPr lang="en-US" sz="2100" dirty="0" err="1" smtClean="0"/>
              <a:t>thử</a:t>
            </a:r>
            <a:r>
              <a:rPr lang="en-US" sz="21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Cho </a:t>
            </a:r>
            <a:r>
              <a:rPr lang="en-US" sz="2100" i="1" dirty="0" smtClean="0"/>
              <a:t>n</a:t>
            </a:r>
            <a:r>
              <a:rPr lang="en-US" sz="2100" dirty="0" smtClean="0"/>
              <a:t> </a:t>
            </a:r>
            <a:r>
              <a:rPr lang="en-US" sz="2100" dirty="0" err="1" smtClean="0"/>
              <a:t>mẫu</a:t>
            </a:r>
            <a:r>
              <a:rPr lang="en-US" sz="2100" dirty="0" smtClean="0"/>
              <a:t> </a:t>
            </a:r>
            <a:r>
              <a:rPr lang="en-US" sz="2100" dirty="0" err="1" smtClean="0"/>
              <a:t>thử</a:t>
            </a:r>
            <a:r>
              <a:rPr lang="en-US" sz="2100" dirty="0" smtClean="0"/>
              <a:t>, (</a:t>
            </a:r>
            <a:r>
              <a:rPr lang="en-US" sz="2100" i="1" dirty="0" smtClean="0"/>
              <a:t>X</a:t>
            </a:r>
            <a:r>
              <a:rPr lang="en-US" sz="2100" i="1" baseline="-25000" dirty="0" smtClean="0"/>
              <a:t>1</a:t>
            </a:r>
            <a:r>
              <a:rPr lang="en-US" sz="2100" dirty="0" smtClean="0"/>
              <a:t>,</a:t>
            </a:r>
            <a:r>
              <a:rPr lang="en-US" sz="2100" i="1" dirty="0" smtClean="0"/>
              <a:t>c</a:t>
            </a:r>
            <a:r>
              <a:rPr lang="en-US" sz="2100" i="1" baseline="-25000" dirty="0" smtClean="0"/>
              <a:t>1</a:t>
            </a:r>
            <a:r>
              <a:rPr lang="en-US" sz="2100" dirty="0" smtClean="0"/>
              <a:t>), (</a:t>
            </a:r>
            <a:r>
              <a:rPr lang="en-US" sz="2100" i="1" dirty="0" smtClean="0"/>
              <a:t>X</a:t>
            </a:r>
            <a:r>
              <a:rPr lang="en-US" sz="2100" i="1" baseline="-25000" dirty="0" smtClean="0"/>
              <a:t>2</a:t>
            </a:r>
            <a:r>
              <a:rPr lang="en-US" sz="2100" dirty="0" smtClean="0"/>
              <a:t>, </a:t>
            </a:r>
            <a:r>
              <a:rPr lang="en-US" sz="2100" i="1" dirty="0" smtClean="0"/>
              <a:t>c</a:t>
            </a:r>
            <a:r>
              <a:rPr lang="en-US" sz="2100" i="1" baseline="-25000" dirty="0" smtClean="0"/>
              <a:t>2</a:t>
            </a:r>
            <a:r>
              <a:rPr lang="en-US" sz="2100" dirty="0" smtClean="0"/>
              <a:t>),…,(</a:t>
            </a:r>
            <a:r>
              <a:rPr lang="en-US" sz="2100" i="1" dirty="0" err="1" smtClean="0"/>
              <a:t>X</a:t>
            </a:r>
            <a:r>
              <a:rPr lang="en-US" sz="2100" i="1" baseline="-25000" dirty="0" err="1" smtClean="0"/>
              <a:t>n</a:t>
            </a:r>
            <a:r>
              <a:rPr lang="en-US" sz="2100" dirty="0" smtClean="0"/>
              <a:t>, </a:t>
            </a:r>
            <a:r>
              <a:rPr lang="en-US" sz="2100" i="1" dirty="0" err="1" smtClean="0"/>
              <a:t>c</a:t>
            </a:r>
            <a:r>
              <a:rPr lang="en-US" sz="2100" i="1" baseline="-25000" dirty="0" err="1" smtClean="0"/>
              <a:t>n</a:t>
            </a:r>
            <a:r>
              <a:rPr lang="en-US" sz="2100" dirty="0" smtClean="0"/>
              <a:t>), </a:t>
            </a:r>
            <a:r>
              <a:rPr lang="en-US" sz="2100" dirty="0" err="1" smtClean="0"/>
              <a:t>với</a:t>
            </a:r>
            <a:r>
              <a:rPr lang="en-US" sz="2100" dirty="0" smtClean="0"/>
              <a:t> </a:t>
            </a:r>
            <a:r>
              <a:rPr lang="en-US" sz="2100" dirty="0" err="1" smtClean="0"/>
              <a:t>mỗi</a:t>
            </a:r>
            <a:r>
              <a:rPr lang="en-US" sz="2100" dirty="0" smtClean="0"/>
              <a:t> </a:t>
            </a:r>
            <a:r>
              <a:rPr lang="en-US" sz="2100" dirty="0" err="1" smtClean="0"/>
              <a:t>mẫu</a:t>
            </a:r>
            <a:r>
              <a:rPr lang="en-US" sz="2100" dirty="0" smtClean="0"/>
              <a:t> </a:t>
            </a:r>
            <a:r>
              <a:rPr lang="en-US" sz="2100" i="1" dirty="0" smtClean="0"/>
              <a:t>X</a:t>
            </a:r>
            <a:r>
              <a:rPr lang="en-US" sz="2100" i="1" baseline="-25000" dirty="0" smtClean="0"/>
              <a:t>i</a:t>
            </a:r>
            <a:r>
              <a:rPr lang="en-US" sz="2100" dirty="0" smtClean="0"/>
              <a:t>  </a:t>
            </a:r>
            <a:r>
              <a:rPr lang="en-US" sz="2100" dirty="0" err="1" smtClean="0"/>
              <a:t>gồm</a:t>
            </a:r>
            <a:r>
              <a:rPr lang="en-US" sz="2100" dirty="0" smtClean="0"/>
              <a:t>  </a:t>
            </a:r>
            <a:r>
              <a:rPr lang="en-US" sz="2100" i="1" dirty="0" smtClean="0"/>
              <a:t>d</a:t>
            </a:r>
            <a:r>
              <a:rPr lang="en-US" sz="2100" dirty="0" smtClean="0"/>
              <a:t> </a:t>
            </a:r>
            <a:r>
              <a:rPr lang="en-US" sz="2100" dirty="0" err="1" smtClean="0"/>
              <a:t>thuôc</a:t>
            </a:r>
            <a:r>
              <a:rPr lang="en-US" sz="2100" dirty="0" smtClean="0"/>
              <a:t> </a:t>
            </a:r>
            <a:r>
              <a:rPr lang="en-US" sz="2100" dirty="0" err="1" smtClean="0"/>
              <a:t>tính</a:t>
            </a:r>
            <a:r>
              <a:rPr lang="en-US" sz="2100" dirty="0" smtClean="0"/>
              <a:t> </a:t>
            </a:r>
            <a:r>
              <a:rPr lang="en-US" sz="2100" dirty="0" err="1" smtClean="0"/>
              <a:t>và</a:t>
            </a:r>
            <a:r>
              <a:rPr lang="en-US" sz="2100" dirty="0" smtClean="0"/>
              <a:t> </a:t>
            </a:r>
            <a:r>
              <a:rPr lang="en-US" sz="2100" i="1" dirty="0" smtClean="0"/>
              <a:t>c</a:t>
            </a:r>
            <a:r>
              <a:rPr lang="en-US" sz="2100" i="1" baseline="-25000" dirty="0" smtClean="0"/>
              <a:t>i</a:t>
            </a:r>
            <a:r>
              <a:rPr lang="en-US" sz="2100" i="1" dirty="0" smtClean="0"/>
              <a:t> </a:t>
            </a:r>
            <a:r>
              <a:rPr lang="en-US" sz="2100" dirty="0" err="1" smtClean="0"/>
              <a:t>nhãn</a:t>
            </a:r>
            <a:r>
              <a:rPr lang="en-US" sz="2100" dirty="0" smtClean="0"/>
              <a:t> </a:t>
            </a:r>
            <a:r>
              <a:rPr lang="en-US" sz="2100" dirty="0" err="1" smtClean="0"/>
              <a:t>lớp</a:t>
            </a:r>
            <a:r>
              <a:rPr lang="en-US" sz="2100" dirty="0" smtClean="0"/>
              <a:t> </a:t>
            </a:r>
            <a:r>
              <a:rPr lang="en-US" sz="2100" dirty="0" err="1" smtClean="0"/>
              <a:t>của</a:t>
            </a:r>
            <a:r>
              <a:rPr lang="en-US" sz="2100" dirty="0" smtClean="0"/>
              <a:t> </a:t>
            </a:r>
            <a:r>
              <a:rPr lang="en-US" sz="2100" dirty="0" err="1" smtClean="0"/>
              <a:t>mẫu</a:t>
            </a:r>
            <a:r>
              <a:rPr lang="en-US" sz="2100" dirty="0" smtClean="0"/>
              <a:t> </a:t>
            </a:r>
            <a:r>
              <a:rPr lang="en-US" sz="2100" dirty="0" err="1" smtClean="0"/>
              <a:t>thử</a:t>
            </a:r>
            <a:r>
              <a:rPr lang="en-US" sz="2100" dirty="0" smtClean="0"/>
              <a:t> </a:t>
            </a:r>
            <a:r>
              <a:rPr lang="en-US" sz="2100" i="1" dirty="0" smtClean="0"/>
              <a:t>X</a:t>
            </a:r>
            <a:r>
              <a:rPr lang="en-US" sz="2100" i="1" baseline="-25000" dirty="0" smtClean="0"/>
              <a:t>i</a:t>
            </a:r>
            <a:r>
              <a:rPr lang="en-US" sz="2100" dirty="0" smtClean="0"/>
              <a:t> .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err="1" smtClean="0"/>
              <a:t>Nếu</a:t>
            </a:r>
            <a:r>
              <a:rPr lang="en-US" sz="2100" dirty="0" smtClean="0"/>
              <a:t> </a:t>
            </a:r>
            <a:r>
              <a:rPr lang="en-US" sz="2100" i="1" dirty="0" smtClean="0"/>
              <a:t>P</a:t>
            </a:r>
            <a:r>
              <a:rPr lang="en-US" sz="2100" dirty="0" smtClean="0"/>
              <a:t>  </a:t>
            </a:r>
            <a:r>
              <a:rPr lang="en-US" sz="2100" dirty="0" err="1" smtClean="0"/>
              <a:t>là</a:t>
            </a:r>
            <a:r>
              <a:rPr lang="en-US" sz="2100" dirty="0" smtClean="0"/>
              <a:t> </a:t>
            </a:r>
            <a:r>
              <a:rPr lang="en-US" sz="2100" dirty="0" err="1" smtClean="0"/>
              <a:t>mẫu</a:t>
            </a:r>
            <a:r>
              <a:rPr lang="en-US" sz="2100" dirty="0" smtClean="0"/>
              <a:t> </a:t>
            </a:r>
            <a:r>
              <a:rPr lang="en-US" sz="2100" dirty="0" err="1" smtClean="0"/>
              <a:t>thử</a:t>
            </a:r>
            <a:r>
              <a:rPr lang="en-US" sz="2100" dirty="0" smtClean="0"/>
              <a:t> </a:t>
            </a:r>
            <a:r>
              <a:rPr lang="en-US" sz="2100" dirty="0" err="1" smtClean="0"/>
              <a:t>và</a:t>
            </a:r>
            <a:r>
              <a:rPr lang="en-US" sz="2100" dirty="0" smtClean="0"/>
              <a:t> </a:t>
            </a:r>
            <a:r>
              <a:rPr lang="en-US" sz="2100" dirty="0" err="1" smtClean="0"/>
              <a:t>nếu</a:t>
            </a:r>
            <a:endParaRPr lang="en-US" sz="21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 smtClean="0"/>
              <a:t>         </a:t>
            </a:r>
            <a:r>
              <a:rPr lang="en-US" sz="2100" i="1" dirty="0" smtClean="0"/>
              <a:t>d</a:t>
            </a:r>
            <a:r>
              <a:rPr lang="en-US" sz="2100" dirty="0" smtClean="0"/>
              <a:t>(</a:t>
            </a:r>
            <a:r>
              <a:rPr lang="en-US" sz="2100" i="1" dirty="0" smtClean="0"/>
              <a:t>P</a:t>
            </a:r>
            <a:r>
              <a:rPr lang="en-US" sz="2100" dirty="0" smtClean="0"/>
              <a:t>, </a:t>
            </a:r>
            <a:r>
              <a:rPr lang="en-US" sz="2100" i="1" dirty="0" err="1" smtClean="0"/>
              <a:t>X</a:t>
            </a:r>
            <a:r>
              <a:rPr lang="en-US" sz="2100" i="1" baseline="-25000" dirty="0" err="1" smtClean="0"/>
              <a:t>k</a:t>
            </a:r>
            <a:r>
              <a:rPr lang="en-US" sz="2100" dirty="0" smtClean="0"/>
              <a:t>) = min {</a:t>
            </a:r>
            <a:r>
              <a:rPr lang="en-US" sz="2100" i="1" dirty="0" smtClean="0"/>
              <a:t>d</a:t>
            </a:r>
            <a:r>
              <a:rPr lang="en-US" sz="2100" dirty="0" smtClean="0"/>
              <a:t>(</a:t>
            </a:r>
            <a:r>
              <a:rPr lang="en-US" sz="2100" i="1" dirty="0" smtClean="0"/>
              <a:t>P</a:t>
            </a:r>
            <a:r>
              <a:rPr lang="en-US" sz="2100" dirty="0" smtClean="0"/>
              <a:t>, </a:t>
            </a:r>
            <a:r>
              <a:rPr lang="en-US" sz="2100" i="1" dirty="0" smtClean="0"/>
              <a:t>X</a:t>
            </a:r>
            <a:r>
              <a:rPr lang="en-US" sz="2100" i="1" baseline="-25000" dirty="0" smtClean="0"/>
              <a:t>i</a:t>
            </a:r>
            <a:r>
              <a:rPr lang="en-US" sz="2100" dirty="0" smtClean="0"/>
              <a:t>)}   </a:t>
            </a:r>
            <a:r>
              <a:rPr lang="en-US" sz="2100" i="1" dirty="0" smtClean="0"/>
              <a:t>i</a:t>
            </a:r>
            <a:r>
              <a:rPr lang="en-US" sz="2100" dirty="0" smtClean="0"/>
              <a:t> = 1,2,.., 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 smtClean="0"/>
              <a:t>    </a:t>
            </a:r>
            <a:r>
              <a:rPr lang="en-US" sz="2100" dirty="0" err="1" smtClean="0"/>
              <a:t>thì</a:t>
            </a:r>
            <a:r>
              <a:rPr lang="en-US" sz="2100" dirty="0" smtClean="0"/>
              <a:t> </a:t>
            </a:r>
            <a:r>
              <a:rPr lang="en-US" sz="2100" dirty="0" err="1" smtClean="0"/>
              <a:t>mẫu</a:t>
            </a:r>
            <a:r>
              <a:rPr lang="en-US" sz="2100" dirty="0" smtClean="0"/>
              <a:t> </a:t>
            </a:r>
            <a:r>
              <a:rPr lang="en-US" sz="2100" i="1" dirty="0" smtClean="0"/>
              <a:t>P</a:t>
            </a:r>
            <a:r>
              <a:rPr lang="en-US" sz="2100" dirty="0" smtClean="0"/>
              <a:t>  </a:t>
            </a:r>
            <a:r>
              <a:rPr lang="en-US" sz="2100" dirty="0" err="1" smtClean="0"/>
              <a:t>được</a:t>
            </a:r>
            <a:r>
              <a:rPr lang="en-US" sz="2100" dirty="0" smtClean="0"/>
              <a:t> </a:t>
            </a:r>
            <a:r>
              <a:rPr lang="en-US" sz="2100" dirty="0" err="1" smtClean="0"/>
              <a:t>gán</a:t>
            </a:r>
            <a:r>
              <a:rPr lang="en-US" sz="2100" dirty="0" smtClean="0"/>
              <a:t> </a:t>
            </a:r>
            <a:r>
              <a:rPr lang="en-US" sz="2100" dirty="0" err="1" smtClean="0"/>
              <a:t>vào</a:t>
            </a:r>
            <a:r>
              <a:rPr lang="en-US" sz="2100" dirty="0" smtClean="0"/>
              <a:t> </a:t>
            </a:r>
            <a:r>
              <a:rPr lang="en-US" sz="2100" dirty="0" err="1" smtClean="0"/>
              <a:t>lớp</a:t>
            </a:r>
            <a:r>
              <a:rPr lang="en-US" sz="2100" dirty="0" smtClean="0"/>
              <a:t> </a:t>
            </a:r>
            <a:r>
              <a:rPr lang="en-US" sz="2100" i="1" dirty="0" smtClean="0"/>
              <a:t>k</a:t>
            </a:r>
            <a:r>
              <a:rPr lang="en-US" sz="2100" dirty="0" smtClean="0"/>
              <a:t> </a:t>
            </a:r>
            <a:r>
              <a:rPr lang="en-US" sz="2100" dirty="0" err="1" smtClean="0"/>
              <a:t>ứng</a:t>
            </a:r>
            <a:r>
              <a:rPr lang="en-US" sz="2100" dirty="0" smtClean="0"/>
              <a:t> </a:t>
            </a:r>
            <a:r>
              <a:rPr lang="en-US" sz="2100" dirty="0" err="1" smtClean="0"/>
              <a:t>với</a:t>
            </a:r>
            <a:r>
              <a:rPr lang="en-US" sz="2100" dirty="0" smtClean="0"/>
              <a:t> </a:t>
            </a:r>
            <a:r>
              <a:rPr lang="en-US" sz="2100" dirty="0" err="1" smtClean="0"/>
              <a:t>mẫu</a:t>
            </a:r>
            <a:r>
              <a:rPr lang="en-US" sz="2100" dirty="0" smtClean="0"/>
              <a:t> </a:t>
            </a:r>
            <a:r>
              <a:rPr lang="en-US" sz="2100" i="1" dirty="0" err="1" smtClean="0"/>
              <a:t>X</a:t>
            </a:r>
            <a:r>
              <a:rPr lang="en-US" sz="2100" i="1" baseline="-25000" dirty="0" err="1" smtClean="0"/>
              <a:t>k</a:t>
            </a:r>
            <a:r>
              <a:rPr lang="en-US" sz="21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err="1" smtClean="0"/>
              <a:t>Chúng</a:t>
            </a:r>
            <a:r>
              <a:rPr lang="en-US" sz="2100" dirty="0" smtClean="0"/>
              <a:t> ta </a:t>
            </a:r>
            <a:r>
              <a:rPr lang="en-US" sz="2100" dirty="0" err="1" smtClean="0"/>
              <a:t>phải</a:t>
            </a:r>
            <a:r>
              <a:rPr lang="en-US" sz="2100" dirty="0" smtClean="0"/>
              <a:t> </a:t>
            </a:r>
            <a:r>
              <a:rPr lang="en-US" sz="2100" dirty="0" err="1" smtClean="0"/>
              <a:t>dùng</a:t>
            </a:r>
            <a:r>
              <a:rPr lang="en-US" sz="2100" dirty="0" smtClean="0"/>
              <a:t> </a:t>
            </a: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độ</a:t>
            </a:r>
            <a:r>
              <a:rPr lang="en-US" sz="2100" dirty="0" smtClean="0"/>
              <a:t> </a:t>
            </a:r>
            <a:r>
              <a:rPr lang="en-US" sz="2100" dirty="0" err="1" smtClean="0"/>
              <a:t>đo</a:t>
            </a:r>
            <a:r>
              <a:rPr lang="en-US" sz="2100" dirty="0" smtClean="0"/>
              <a:t> </a:t>
            </a:r>
            <a:r>
              <a:rPr lang="en-US" sz="2100" dirty="0" err="1" smtClean="0"/>
              <a:t>khoảng</a:t>
            </a:r>
            <a:r>
              <a:rPr lang="en-US" sz="2100" dirty="0" smtClean="0"/>
              <a:t> </a:t>
            </a:r>
            <a:r>
              <a:rPr lang="en-US" sz="2100" dirty="0" err="1" smtClean="0"/>
              <a:t>cách</a:t>
            </a:r>
            <a:r>
              <a:rPr lang="en-US" sz="2100" dirty="0" smtClean="0"/>
              <a:t> </a:t>
            </a:r>
            <a:r>
              <a:rPr lang="en-US" sz="2100" dirty="0" err="1" smtClean="0"/>
              <a:t>nào</a:t>
            </a:r>
            <a:r>
              <a:rPr lang="en-US" sz="2100" dirty="0" smtClean="0"/>
              <a:t> </a:t>
            </a:r>
            <a:r>
              <a:rPr lang="en-US" sz="2100" dirty="0" err="1" smtClean="0"/>
              <a:t>đó</a:t>
            </a:r>
            <a:r>
              <a:rPr lang="en-US" sz="2100" dirty="0" smtClean="0"/>
              <a:t>, </a:t>
            </a:r>
            <a:r>
              <a:rPr lang="en-US" sz="2100" dirty="0" err="1" smtClean="0"/>
              <a:t>thí</a:t>
            </a:r>
            <a:r>
              <a:rPr lang="en-US" sz="2100" dirty="0" smtClean="0"/>
              <a:t> </a:t>
            </a:r>
            <a:r>
              <a:rPr lang="en-US" sz="2100" dirty="0" err="1" smtClean="0"/>
              <a:t>dụ</a:t>
            </a:r>
            <a:r>
              <a:rPr lang="en-US" sz="2100" dirty="0" smtClean="0"/>
              <a:t> </a:t>
            </a:r>
            <a:r>
              <a:rPr lang="en-US" sz="2100" dirty="0" err="1" smtClean="0"/>
              <a:t>khoảng</a:t>
            </a:r>
            <a:r>
              <a:rPr lang="en-US" sz="2100" dirty="0" smtClean="0"/>
              <a:t> </a:t>
            </a:r>
            <a:r>
              <a:rPr lang="en-US" sz="2100" dirty="0" err="1" smtClean="0"/>
              <a:t>cách</a:t>
            </a:r>
            <a:r>
              <a:rPr lang="en-US" sz="2100" dirty="0" smtClean="0"/>
              <a:t> Euclid </a:t>
            </a:r>
            <a:r>
              <a:rPr lang="en-US" sz="2100" dirty="0" err="1" smtClean="0"/>
              <a:t>để</a:t>
            </a:r>
            <a:r>
              <a:rPr lang="en-US" sz="2100" dirty="0" smtClean="0"/>
              <a:t> </a:t>
            </a:r>
            <a:r>
              <a:rPr lang="en-US" sz="2100" dirty="0" err="1" smtClean="0"/>
              <a:t>đo</a:t>
            </a:r>
            <a:r>
              <a:rPr lang="en-US" sz="2100" dirty="0" smtClean="0"/>
              <a:t> </a:t>
            </a:r>
            <a:r>
              <a:rPr lang="en-US" sz="2100" dirty="0" err="1" smtClean="0"/>
              <a:t>độ</a:t>
            </a:r>
            <a:r>
              <a:rPr lang="en-US" sz="2100" dirty="0" smtClean="0"/>
              <a:t> </a:t>
            </a:r>
            <a:r>
              <a:rPr lang="en-US" sz="2100" dirty="0" err="1" smtClean="0"/>
              <a:t>tương</a:t>
            </a:r>
            <a:r>
              <a:rPr lang="en-US" sz="2100" dirty="0" smtClean="0"/>
              <a:t> </a:t>
            </a:r>
            <a:r>
              <a:rPr lang="en-US" sz="2100" dirty="0" err="1" smtClean="0"/>
              <a:t>tự</a:t>
            </a:r>
            <a:r>
              <a:rPr lang="en-US" sz="2100" dirty="0" smtClean="0"/>
              <a:t> </a:t>
            </a:r>
            <a:r>
              <a:rPr lang="en-US" sz="2100" dirty="0" err="1" smtClean="0"/>
              <a:t>giữa</a:t>
            </a:r>
            <a:r>
              <a:rPr lang="en-US" sz="2100" dirty="0" smtClean="0"/>
              <a:t> </a:t>
            </a:r>
            <a:r>
              <a:rPr lang="en-US" sz="2100" dirty="0" err="1" smtClean="0"/>
              <a:t>mẫu</a:t>
            </a:r>
            <a:r>
              <a:rPr lang="en-US" sz="2100" dirty="0" smtClean="0"/>
              <a:t> </a:t>
            </a:r>
            <a:r>
              <a:rPr lang="en-US" sz="2100" dirty="0" err="1" smtClean="0"/>
              <a:t>thử</a:t>
            </a:r>
            <a:r>
              <a:rPr lang="en-US" sz="2100" dirty="0" smtClean="0"/>
              <a:t> </a:t>
            </a:r>
            <a:r>
              <a:rPr lang="en-US" sz="2100" i="1" dirty="0" smtClean="0"/>
              <a:t>P</a:t>
            </a:r>
            <a:r>
              <a:rPr lang="en-US" sz="2100" dirty="0" smtClean="0"/>
              <a:t>  </a:t>
            </a:r>
            <a:r>
              <a:rPr lang="en-US" sz="2100" dirty="0" err="1" smtClean="0"/>
              <a:t>với</a:t>
            </a:r>
            <a:r>
              <a:rPr lang="en-US" sz="2100" dirty="0" smtClean="0"/>
              <a:t> </a:t>
            </a:r>
            <a:r>
              <a:rPr lang="en-US" sz="2100" dirty="0" err="1" smtClean="0"/>
              <a:t>mỗi</a:t>
            </a:r>
            <a:r>
              <a:rPr lang="en-US" sz="2100" dirty="0" smtClean="0"/>
              <a:t> </a:t>
            </a:r>
            <a:r>
              <a:rPr lang="en-US" sz="2100" dirty="0" err="1" smtClean="0"/>
              <a:t>mẫu</a:t>
            </a:r>
            <a:r>
              <a:rPr lang="en-US" sz="2100" dirty="0" smtClean="0"/>
              <a:t> </a:t>
            </a:r>
            <a:r>
              <a:rPr lang="en-US" sz="2100" dirty="0" err="1" smtClean="0"/>
              <a:t>trong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</a:t>
            </a:r>
            <a:r>
              <a:rPr lang="en-US" sz="2100" dirty="0" err="1" smtClean="0"/>
              <a:t>huấn</a:t>
            </a:r>
            <a:r>
              <a:rPr lang="en-US" sz="2100" dirty="0" smtClean="0"/>
              <a:t> </a:t>
            </a:r>
            <a:r>
              <a:rPr lang="en-US" sz="2100" dirty="0" err="1" smtClean="0"/>
              <a:t>luyện</a:t>
            </a:r>
            <a:r>
              <a:rPr lang="en-US" sz="21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err="1" smtClean="0"/>
              <a:t>Khoảng</a:t>
            </a:r>
            <a:r>
              <a:rPr lang="en-US" sz="2100" dirty="0" smtClean="0"/>
              <a:t> </a:t>
            </a:r>
            <a:r>
              <a:rPr lang="en-US" sz="2100" dirty="0" err="1" smtClean="0"/>
              <a:t>cách</a:t>
            </a:r>
            <a:r>
              <a:rPr lang="en-US" sz="2100" dirty="0" smtClean="0"/>
              <a:t> Euclid </a:t>
            </a:r>
            <a:r>
              <a:rPr lang="en-US" sz="2100" dirty="0" err="1" smtClean="0"/>
              <a:t>giữa</a:t>
            </a:r>
            <a:r>
              <a:rPr lang="en-US" sz="2100" dirty="0" smtClean="0"/>
              <a:t> </a:t>
            </a:r>
            <a:r>
              <a:rPr lang="en-US" sz="2100" dirty="0" err="1" smtClean="0"/>
              <a:t>hai</a:t>
            </a:r>
            <a:r>
              <a:rPr lang="en-US" sz="2100" dirty="0" smtClean="0"/>
              <a:t> </a:t>
            </a:r>
            <a:r>
              <a:rPr lang="en-US" sz="2100" dirty="0" err="1" smtClean="0"/>
              <a:t>mẫu</a:t>
            </a:r>
            <a:r>
              <a:rPr lang="en-US" sz="2100" dirty="0" smtClean="0"/>
              <a:t>, </a:t>
            </a:r>
            <a:r>
              <a:rPr lang="en-US" sz="2100" dirty="0" err="1" smtClean="0"/>
              <a:t>thí</a:t>
            </a:r>
            <a:r>
              <a:rPr lang="en-US" sz="2100" dirty="0" smtClean="0"/>
              <a:t> du, </a:t>
            </a:r>
            <a:r>
              <a:rPr lang="en-US" sz="2100" i="1" dirty="0" smtClean="0"/>
              <a:t>X</a:t>
            </a:r>
            <a:r>
              <a:rPr lang="en-US" sz="2100" i="1" baseline="-25000" dirty="0" smtClean="0"/>
              <a:t>1</a:t>
            </a:r>
            <a:r>
              <a:rPr lang="en-US" sz="2100" dirty="0" smtClean="0"/>
              <a:t> = (</a:t>
            </a:r>
            <a:r>
              <a:rPr lang="en-US" sz="2100" i="1" dirty="0" smtClean="0"/>
              <a:t>x</a:t>
            </a:r>
            <a:r>
              <a:rPr lang="en-US" sz="2100" i="1" baseline="-25000" dirty="0" smtClean="0"/>
              <a:t>11</a:t>
            </a:r>
            <a:r>
              <a:rPr lang="en-US" sz="2100" dirty="0" smtClean="0"/>
              <a:t>, </a:t>
            </a:r>
            <a:r>
              <a:rPr lang="en-US" sz="2100" i="1" dirty="0" smtClean="0"/>
              <a:t>x</a:t>
            </a:r>
            <a:r>
              <a:rPr lang="en-US" sz="2100" i="1" baseline="-25000" dirty="0" smtClean="0"/>
              <a:t>12</a:t>
            </a:r>
            <a:r>
              <a:rPr lang="en-US" sz="2100" dirty="0" smtClean="0"/>
              <a:t>,..,</a:t>
            </a:r>
            <a:r>
              <a:rPr lang="en-US" sz="2100" i="1" dirty="0" smtClean="0"/>
              <a:t>x</a:t>
            </a:r>
            <a:r>
              <a:rPr lang="en-US" sz="2100" i="1" baseline="-25000" dirty="0" smtClean="0"/>
              <a:t>1n</a:t>
            </a:r>
            <a:r>
              <a:rPr lang="en-US" sz="2100" dirty="0" smtClean="0"/>
              <a:t>) </a:t>
            </a:r>
            <a:r>
              <a:rPr lang="en-US" sz="2100" dirty="0" err="1" smtClean="0"/>
              <a:t>và</a:t>
            </a:r>
            <a:r>
              <a:rPr lang="en-US" sz="2100" dirty="0" smtClean="0"/>
              <a:t> </a:t>
            </a:r>
            <a:r>
              <a:rPr lang="en-US" sz="2100" i="1" dirty="0" smtClean="0"/>
              <a:t>X</a:t>
            </a:r>
            <a:r>
              <a:rPr lang="en-US" sz="2100" i="1" baseline="-25000" dirty="0" smtClean="0"/>
              <a:t>2</a:t>
            </a:r>
            <a:r>
              <a:rPr lang="en-US" sz="2100" dirty="0" smtClean="0"/>
              <a:t> = (</a:t>
            </a:r>
            <a:r>
              <a:rPr lang="en-US" sz="2100" i="1" dirty="0" smtClean="0"/>
              <a:t>x</a:t>
            </a:r>
            <a:r>
              <a:rPr lang="en-US" sz="2100" i="1" baseline="-25000" dirty="0" smtClean="0"/>
              <a:t>21</a:t>
            </a:r>
            <a:r>
              <a:rPr lang="en-US" sz="2100" dirty="0" smtClean="0"/>
              <a:t>, </a:t>
            </a:r>
            <a:r>
              <a:rPr lang="en-US" sz="2100" i="1" dirty="0" smtClean="0"/>
              <a:t>x</a:t>
            </a:r>
            <a:r>
              <a:rPr lang="en-US" sz="2100" i="1" baseline="-25000" dirty="0" smtClean="0"/>
              <a:t>22</a:t>
            </a:r>
            <a:r>
              <a:rPr lang="en-US" sz="2100" dirty="0" smtClean="0"/>
              <a:t>,..,</a:t>
            </a:r>
            <a:r>
              <a:rPr lang="en-US" sz="2100" i="1" dirty="0" smtClean="0"/>
              <a:t>x</a:t>
            </a:r>
            <a:r>
              <a:rPr lang="en-US" sz="2100" i="1" baseline="-25000" dirty="0" smtClean="0"/>
              <a:t>2n</a:t>
            </a:r>
            <a:r>
              <a:rPr lang="en-US" sz="2100" dirty="0" smtClean="0"/>
              <a:t>)  </a:t>
            </a:r>
            <a:r>
              <a:rPr lang="en-US" sz="2100" dirty="0" err="1" smtClean="0"/>
              <a:t>được</a:t>
            </a:r>
            <a:r>
              <a:rPr lang="en-US" sz="2100" dirty="0" smtClean="0"/>
              <a:t> </a:t>
            </a:r>
            <a:r>
              <a:rPr lang="en-US" sz="2100" dirty="0" err="1" smtClean="0"/>
              <a:t>tính</a:t>
            </a:r>
            <a:r>
              <a:rPr lang="en-US" sz="2100" dirty="0" smtClean="0"/>
              <a:t> </a:t>
            </a:r>
            <a:r>
              <a:rPr lang="en-US" sz="2100" dirty="0" err="1" smtClean="0"/>
              <a:t>bằng</a:t>
            </a:r>
            <a:r>
              <a:rPr lang="en-US" sz="2100" dirty="0" smtClean="0"/>
              <a:t> </a:t>
            </a:r>
            <a:r>
              <a:rPr lang="en-US" sz="2100" dirty="0" err="1" smtClean="0"/>
              <a:t>công</a:t>
            </a:r>
            <a:r>
              <a:rPr lang="en-US" sz="2100" dirty="0" smtClean="0"/>
              <a:t> </a:t>
            </a:r>
            <a:r>
              <a:rPr lang="en-US" sz="2100" dirty="0" err="1" smtClean="0"/>
              <a:t>thức</a:t>
            </a:r>
            <a:r>
              <a:rPr lang="en-US" sz="2100" dirty="0" smtClean="0"/>
              <a:t>: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50" name="Object 4"/>
          <p:cNvGraphicFramePr>
            <a:graphicFrameLocks noChangeAspect="1"/>
          </p:cNvGraphicFramePr>
          <p:nvPr/>
        </p:nvGraphicFramePr>
        <p:xfrm>
          <a:off x="2362200" y="5105400"/>
          <a:ext cx="39624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1" name="Equation" r:id="rId4" imgW="1879600" imgH="482600" progId="Equation.3">
                  <p:embed/>
                </p:oleObj>
              </mc:Choice>
              <mc:Fallback>
                <p:oleObj name="Equation" r:id="rId4" imgW="1879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105400"/>
                        <a:ext cx="39624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30683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185EDF-1038-4C0E-AA77-357B5F3EC0C5}" type="slidenum">
              <a:rPr lang="en-US" altLang="en-US"/>
              <a:pPr>
                <a:defRPr/>
              </a:pPr>
              <a:t>50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1"/>
            <a:ext cx="8229600" cy="685799"/>
          </a:xfrm>
        </p:spPr>
        <p:txBody>
          <a:bodyPr/>
          <a:lstStyle/>
          <a:p>
            <a:pPr eaLnBrk="1" hangingPunct="1"/>
            <a:r>
              <a:rPr lang="en-US" sz="3200" b="1" smtClean="0"/>
              <a:t>3.2</a:t>
            </a:r>
            <a:r>
              <a:rPr lang="en-US" sz="3200" b="1" dirty="0" smtClean="0"/>
              <a:t>. </a:t>
            </a:r>
            <a:r>
              <a:rPr lang="en-US" sz="3200" b="1" dirty="0" err="1" smtClean="0"/>
              <a:t>Học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không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giám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sát</a:t>
            </a:r>
            <a:r>
              <a:rPr lang="en-US" sz="3200" b="1" dirty="0" smtClean="0"/>
              <a:t>: </a:t>
            </a:r>
            <a:r>
              <a:rPr lang="en-US" sz="3200" b="1" dirty="0" err="1" smtClean="0"/>
              <a:t>gom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cụm</a:t>
            </a:r>
            <a:endParaRPr lang="en-US" sz="3200" b="1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 i="1" dirty="0" err="1" smtClean="0"/>
              <a:t>Gom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cụm</a:t>
            </a:r>
            <a:r>
              <a:rPr lang="en-US" sz="2200" i="1" dirty="0" smtClean="0"/>
              <a:t> </a:t>
            </a:r>
            <a:r>
              <a:rPr lang="en-US" sz="2200" dirty="0" smtClean="0"/>
              <a:t>(clustering)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quá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gom</a:t>
            </a:r>
            <a:r>
              <a:rPr lang="en-US" sz="2200" dirty="0" smtClean="0"/>
              <a:t> </a:t>
            </a:r>
            <a:r>
              <a:rPr lang="en-US" sz="2200" dirty="0" err="1" smtClean="0"/>
              <a:t>nhóm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mẫu</a:t>
            </a:r>
            <a:r>
              <a:rPr lang="en-US" sz="2200" dirty="0" smtClean="0"/>
              <a:t>. </a:t>
            </a:r>
            <a:r>
              <a:rPr lang="en-US" sz="2200" dirty="0" err="1" smtClean="0"/>
              <a:t>Gom</a:t>
            </a:r>
            <a:r>
              <a:rPr lang="en-US" sz="2200" dirty="0" smtClean="0"/>
              <a:t> </a:t>
            </a:r>
            <a:r>
              <a:rPr lang="en-US" sz="2200" dirty="0" err="1" smtClean="0"/>
              <a:t>cụm</a:t>
            </a:r>
            <a:r>
              <a:rPr lang="en-US" sz="2200" dirty="0" smtClean="0"/>
              <a:t> </a:t>
            </a:r>
            <a:r>
              <a:rPr lang="en-US" sz="2200" dirty="0" err="1" smtClean="0"/>
              <a:t>tạo</a:t>
            </a:r>
            <a:r>
              <a:rPr lang="en-US" sz="2200" dirty="0" smtClean="0"/>
              <a:t> </a:t>
            </a:r>
            <a:r>
              <a:rPr lang="en-US" sz="2200" dirty="0" err="1" smtClean="0"/>
              <a:t>ra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i="1" dirty="0" err="1" smtClean="0"/>
              <a:t>phân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hoạch</a:t>
            </a:r>
            <a:r>
              <a:rPr lang="en-US" sz="2200" i="1" dirty="0" smtClean="0"/>
              <a:t> </a:t>
            </a:r>
            <a:r>
              <a:rPr lang="en-US" sz="2200" dirty="0" smtClean="0"/>
              <a:t>(partition) </a:t>
            </a:r>
            <a:r>
              <a:rPr lang="en-US" sz="2200" dirty="0" err="1" smtClean="0"/>
              <a:t>bao</a:t>
            </a:r>
            <a:r>
              <a:rPr lang="en-US" sz="2200" dirty="0" smtClean="0"/>
              <a:t> </a:t>
            </a:r>
            <a:r>
              <a:rPr lang="en-US" sz="2200" dirty="0" err="1" smtClean="0"/>
              <a:t>gồm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nhóm</a:t>
            </a:r>
            <a:r>
              <a:rPr lang="en-US" sz="2200" dirty="0" smtClean="0"/>
              <a:t> </a:t>
            </a:r>
            <a:r>
              <a:rPr lang="en-US" sz="2200" dirty="0" err="1" smtClean="0"/>
              <a:t>hoặc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cụm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tạo</a:t>
            </a:r>
            <a:r>
              <a:rPr lang="en-US" sz="2200" dirty="0" smtClean="0"/>
              <a:t> </a:t>
            </a:r>
            <a:r>
              <a:rPr lang="en-US" sz="2200" dirty="0" err="1" smtClean="0"/>
              <a:t>ra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mẫu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 err="1" smtClean="0"/>
              <a:t>Sự</a:t>
            </a:r>
            <a:r>
              <a:rPr lang="en-US" sz="2200" dirty="0" smtClean="0"/>
              <a:t> </a:t>
            </a:r>
            <a:r>
              <a:rPr lang="en-US" sz="2200" dirty="0" err="1" smtClean="0"/>
              <a:t>biểu</a:t>
            </a:r>
            <a:r>
              <a:rPr lang="en-US" sz="2200" dirty="0" smtClean="0"/>
              <a:t> </a:t>
            </a:r>
            <a:r>
              <a:rPr lang="en-US" sz="2200" dirty="0" err="1" smtClean="0"/>
              <a:t>diễn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cụm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tạo</a:t>
            </a:r>
            <a:r>
              <a:rPr lang="en-US" sz="2200" dirty="0" smtClean="0"/>
              <a:t> </a:t>
            </a:r>
            <a:r>
              <a:rPr lang="en-US" sz="2200" dirty="0" err="1" smtClean="0"/>
              <a:t>ra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dùng</a:t>
            </a:r>
            <a:r>
              <a:rPr lang="en-US" sz="2200" dirty="0" smtClean="0"/>
              <a:t>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ra</a:t>
            </a:r>
            <a:r>
              <a:rPr lang="en-US" sz="2200" dirty="0" smtClean="0"/>
              <a:t> </a:t>
            </a:r>
            <a:r>
              <a:rPr lang="en-US" sz="2200" dirty="0" err="1" smtClean="0"/>
              <a:t>quyết</a:t>
            </a:r>
            <a:r>
              <a:rPr lang="en-US" sz="2200" dirty="0" smtClean="0"/>
              <a:t> </a:t>
            </a:r>
            <a:r>
              <a:rPr lang="en-US" sz="2200" dirty="0" err="1" smtClean="0"/>
              <a:t>định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bài</a:t>
            </a:r>
            <a:r>
              <a:rPr lang="en-US" sz="2200" dirty="0" smtClean="0"/>
              <a:t> </a:t>
            </a:r>
            <a:r>
              <a:rPr lang="en-US" sz="2200" dirty="0" err="1" smtClean="0"/>
              <a:t>toán</a:t>
            </a:r>
            <a:r>
              <a:rPr lang="en-US" sz="2200" dirty="0" smtClean="0"/>
              <a:t> </a:t>
            </a:r>
            <a:r>
              <a:rPr lang="en-US" sz="2200" dirty="0" err="1" smtClean="0"/>
              <a:t>như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, </a:t>
            </a:r>
            <a:r>
              <a:rPr lang="en-US" sz="2200" dirty="0" err="1" smtClean="0"/>
              <a:t>dự</a:t>
            </a:r>
            <a:r>
              <a:rPr lang="en-US" sz="2200" dirty="0" smtClean="0"/>
              <a:t> </a:t>
            </a:r>
            <a:r>
              <a:rPr lang="en-US" sz="2200" dirty="0" err="1" smtClean="0"/>
              <a:t>báo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phát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điểm</a:t>
            </a:r>
            <a:r>
              <a:rPr lang="en-US" sz="2200" dirty="0" smtClean="0"/>
              <a:t> </a:t>
            </a:r>
            <a:r>
              <a:rPr lang="en-US" sz="2200" dirty="0" err="1" smtClean="0"/>
              <a:t>ngoại</a:t>
            </a:r>
            <a:r>
              <a:rPr lang="en-US" sz="2200" dirty="0" smtClean="0"/>
              <a:t> </a:t>
            </a:r>
            <a:r>
              <a:rPr lang="en-US" sz="2200" dirty="0" err="1" smtClean="0"/>
              <a:t>biên</a:t>
            </a:r>
            <a:r>
              <a:rPr lang="en-US" sz="2200" dirty="0" smtClean="0"/>
              <a:t> (</a:t>
            </a:r>
            <a:r>
              <a:rPr lang="en-US" sz="2200" i="1" dirty="0" smtClean="0"/>
              <a:t>outlier detection</a:t>
            </a:r>
            <a:r>
              <a:rPr lang="en-US" sz="2200" dirty="0" smtClean="0"/>
              <a:t>).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dựa</a:t>
            </a:r>
            <a:r>
              <a:rPr lang="en-US" sz="2200" dirty="0" smtClean="0"/>
              <a:t> </a:t>
            </a:r>
            <a:r>
              <a:rPr lang="en-US" sz="2200" dirty="0" err="1" smtClean="0"/>
              <a:t>vào</a:t>
            </a:r>
            <a:r>
              <a:rPr lang="en-US" sz="2200" dirty="0" smtClean="0"/>
              <a:t> </a:t>
            </a:r>
            <a:r>
              <a:rPr lang="en-US" sz="2200" dirty="0" err="1" smtClean="0"/>
              <a:t>gom</a:t>
            </a:r>
            <a:r>
              <a:rPr lang="en-US" sz="2200" dirty="0" smtClean="0"/>
              <a:t> </a:t>
            </a:r>
            <a:r>
              <a:rPr lang="en-US" sz="2200" dirty="0" err="1" smtClean="0"/>
              <a:t>cụm</a:t>
            </a:r>
            <a:r>
              <a:rPr lang="en-US" sz="2200" dirty="0" smtClean="0"/>
              <a:t> </a:t>
            </a:r>
            <a:r>
              <a:rPr lang="en-US" sz="2200" dirty="0" err="1" smtClean="0"/>
              <a:t>rất</a:t>
            </a:r>
            <a:r>
              <a:rPr lang="en-US" sz="2200" dirty="0" smtClean="0"/>
              <a:t> </a:t>
            </a:r>
            <a:r>
              <a:rPr lang="en-US" sz="2200" dirty="0" err="1" smtClean="0"/>
              <a:t>hữu</a:t>
            </a:r>
            <a:r>
              <a:rPr lang="en-US" sz="2200" dirty="0" smtClean="0"/>
              <a:t> </a:t>
            </a:r>
            <a:r>
              <a:rPr lang="en-US" sz="2200" dirty="0" err="1" smtClean="0"/>
              <a:t>ích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phải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qui </a:t>
            </a:r>
            <a:r>
              <a:rPr lang="en-US" sz="2200" dirty="0" err="1" smtClean="0"/>
              <a:t>mô</a:t>
            </a:r>
            <a:r>
              <a:rPr lang="en-US" sz="2200" dirty="0" smtClean="0"/>
              <a:t> </a:t>
            </a:r>
            <a:r>
              <a:rPr lang="en-US" sz="2200" dirty="0" err="1" smtClean="0"/>
              <a:t>lớn</a:t>
            </a:r>
            <a:r>
              <a:rPr lang="en-US" sz="22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mẫu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gom</a:t>
            </a:r>
            <a:r>
              <a:rPr lang="en-US" sz="2200" dirty="0" smtClean="0"/>
              <a:t> </a:t>
            </a:r>
            <a:r>
              <a:rPr lang="en-US" sz="2200" dirty="0" err="1" smtClean="0"/>
              <a:t>cụm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nhãn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hay </a:t>
            </a:r>
            <a:r>
              <a:rPr lang="en-US" sz="2200" dirty="0" err="1" smtClean="0"/>
              <a:t>không</a:t>
            </a:r>
            <a:r>
              <a:rPr lang="en-US" sz="2200" dirty="0" smtClean="0"/>
              <a:t>. Ta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hai</a:t>
            </a:r>
            <a:r>
              <a:rPr lang="en-US" sz="2200" dirty="0" smtClean="0"/>
              <a:t> </a:t>
            </a:r>
            <a:r>
              <a:rPr lang="en-US" sz="2200" dirty="0" err="1" smtClean="0"/>
              <a:t>trường</a:t>
            </a:r>
            <a:r>
              <a:rPr lang="en-US" sz="2200" dirty="0" smtClean="0"/>
              <a:t> </a:t>
            </a:r>
            <a:r>
              <a:rPr lang="en-US" sz="2200" dirty="0" err="1" smtClean="0"/>
              <a:t>hợp</a:t>
            </a:r>
            <a:r>
              <a:rPr lang="en-US" sz="2200" dirty="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i="1" dirty="0" smtClean="0"/>
              <a:t> </a:t>
            </a:r>
            <a:r>
              <a:rPr lang="en-US" sz="2000" i="1" dirty="0" err="1" smtClean="0"/>
              <a:t>Gom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cụm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những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mẫu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không</a:t>
            </a:r>
            <a:r>
              <a:rPr lang="en-US" sz="2000" i="1" dirty="0" smtClean="0"/>
              <a:t> </a:t>
            </a:r>
            <a:r>
              <a:rPr lang="en-US" i="1" dirty="0" err="1" smtClean="0"/>
              <a:t>được</a:t>
            </a:r>
            <a:r>
              <a:rPr lang="en-US" i="1" dirty="0" smtClean="0"/>
              <a:t> </a:t>
            </a:r>
            <a:r>
              <a:rPr lang="en-US" i="1" dirty="0" err="1" smtClean="0"/>
              <a:t>gắn</a:t>
            </a:r>
            <a:r>
              <a:rPr lang="en-US" i="1" dirty="0" smtClean="0"/>
              <a:t> </a:t>
            </a:r>
            <a:r>
              <a:rPr lang="en-US" i="1" dirty="0" err="1" smtClean="0"/>
              <a:t>nhãn</a:t>
            </a:r>
            <a:r>
              <a:rPr lang="en-US" i="1" dirty="0" smtClean="0"/>
              <a:t> </a:t>
            </a:r>
            <a:r>
              <a:rPr lang="en-US" i="1" dirty="0" err="1" smtClean="0"/>
              <a:t>lớp</a:t>
            </a:r>
            <a:r>
              <a:rPr lang="en-US" i="1" dirty="0" smtClean="0"/>
              <a:t>. </a:t>
            </a:r>
            <a:r>
              <a:rPr lang="en-US" sz="2000" dirty="0" smtClean="0"/>
              <a:t> </a:t>
            </a:r>
            <a:r>
              <a:rPr lang="en-US" sz="2000" dirty="0" err="1" smtClean="0"/>
              <a:t>Đây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trường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</a:t>
            </a:r>
            <a:r>
              <a:rPr lang="en-US" sz="2000" dirty="0" err="1" smtClean="0"/>
              <a:t>thường</a:t>
            </a:r>
            <a:r>
              <a:rPr lang="en-US" sz="2000" dirty="0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i="1" dirty="0" err="1" smtClean="0"/>
              <a:t>Gom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cụm</a:t>
            </a:r>
            <a:r>
              <a:rPr lang="en-US" sz="2000" i="1" dirty="0" smtClean="0"/>
              <a:t>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những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mẫu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/>
              <a:t>gắn</a:t>
            </a:r>
            <a:r>
              <a:rPr lang="en-US" i="1" dirty="0"/>
              <a:t> </a:t>
            </a:r>
            <a:r>
              <a:rPr lang="en-US" i="1" dirty="0" err="1"/>
              <a:t>nhãn</a:t>
            </a:r>
            <a:r>
              <a:rPr lang="en-US" i="1" dirty="0"/>
              <a:t> </a:t>
            </a:r>
            <a:r>
              <a:rPr lang="en-US" i="1" dirty="0" err="1" smtClean="0"/>
              <a:t>lớp</a:t>
            </a:r>
            <a:r>
              <a:rPr lang="en-US" i="1" dirty="0" smtClean="0"/>
              <a:t>.</a:t>
            </a:r>
            <a:r>
              <a:rPr lang="en-US" sz="2000" dirty="0" smtClean="0"/>
              <a:t> </a:t>
            </a:r>
            <a:r>
              <a:rPr lang="en-US" sz="2000" dirty="0" err="1" smtClean="0"/>
              <a:t>Đây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trường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ta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gom</a:t>
            </a:r>
            <a:r>
              <a:rPr lang="en-US" sz="2000" dirty="0" smtClean="0"/>
              <a:t> </a:t>
            </a:r>
            <a:r>
              <a:rPr lang="en-US" sz="2000" dirty="0" err="1" smtClean="0"/>
              <a:t>cụm</a:t>
            </a:r>
            <a:r>
              <a:rPr lang="en-US" sz="2000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huấn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. Ta </a:t>
            </a:r>
            <a:r>
              <a:rPr lang="en-US" dirty="0" err="1" smtClean="0"/>
              <a:t>gom</a:t>
            </a:r>
            <a:r>
              <a:rPr lang="en-US" dirty="0" smtClean="0"/>
              <a:t> </a:t>
            </a:r>
            <a:r>
              <a:rPr lang="en-US" dirty="0" err="1" smtClean="0"/>
              <a:t>cụm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dirty="0" err="1" smtClean="0"/>
              <a:t>cụm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cụm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375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0C1C8E-A40F-409D-8A4F-03F744381EDE}" type="slidenum">
              <a:rPr lang="en-US" altLang="en-US"/>
              <a:pPr>
                <a:defRPr/>
              </a:pPr>
              <a:t>51</a:t>
            </a:fld>
            <a:endParaRPr lang="en-US" alt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381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Gom</a:t>
            </a:r>
            <a:r>
              <a:rPr lang="en-US" dirty="0" smtClean="0"/>
              <a:t> </a:t>
            </a:r>
            <a:r>
              <a:rPr lang="en-US" dirty="0" err="1" smtClean="0"/>
              <a:t>cụm</a:t>
            </a:r>
            <a:endParaRPr 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296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Quá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gom</a:t>
            </a:r>
            <a:r>
              <a:rPr lang="en-US" sz="2400" dirty="0" smtClean="0"/>
              <a:t> </a:t>
            </a:r>
            <a:r>
              <a:rPr lang="en-US" sz="2400" dirty="0" err="1" smtClean="0"/>
              <a:t>cụm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quá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sao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gom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cụm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gom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cụm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sz="2400" dirty="0" smtClean="0"/>
              <a:t>.</a:t>
            </a:r>
          </a:p>
        </p:txBody>
      </p:sp>
      <p:pic>
        <p:nvPicPr>
          <p:cNvPr id="6149" name="Picture 4" descr="clustering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609" y="2743200"/>
            <a:ext cx="5092700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198211" y="2895600"/>
            <a:ext cx="35052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 err="1" smtClean="0"/>
              <a:t>Hình</a:t>
            </a:r>
            <a:r>
              <a:rPr lang="en-US" sz="2000" b="1" dirty="0" smtClean="0"/>
              <a:t> 4.3.12</a:t>
            </a:r>
            <a:endParaRPr lang="en-US" sz="2000" b="1" dirty="0"/>
          </a:p>
          <a:p>
            <a:pPr eaLnBrk="1" hangingPunct="1">
              <a:spcBef>
                <a:spcPct val="50000"/>
              </a:spcBef>
            </a:pPr>
            <a:r>
              <a:rPr lang="en-US" sz="2000" i="1" dirty="0" err="1" smtClean="0"/>
              <a:t>Độ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đo</a:t>
            </a:r>
            <a:r>
              <a:rPr lang="en-US" sz="2000" i="1" dirty="0" smtClean="0"/>
              <a:t> Euclid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</a:t>
            </a:r>
            <a:r>
              <a:rPr lang="en-US" sz="2000" dirty="0" err="1" smtClean="0"/>
              <a:t>hai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diễn</a:t>
            </a:r>
            <a:r>
              <a:rPr lang="en-US" sz="2000" dirty="0" smtClean="0"/>
              <a:t> </a:t>
            </a:r>
            <a:r>
              <a:rPr lang="en-US" sz="2000" dirty="0" err="1" smtClean="0"/>
              <a:t>tả</a:t>
            </a:r>
            <a:r>
              <a:rPr lang="en-US" sz="2000" dirty="0" smtClean="0"/>
              <a:t> </a:t>
            </a:r>
            <a:r>
              <a:rPr lang="en-US" sz="2000" dirty="0" err="1" smtClean="0"/>
              <a:t>sự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</a:t>
            </a:r>
            <a:r>
              <a:rPr lang="en-US" sz="2000" dirty="0" err="1" smtClean="0"/>
              <a:t>chúng</a:t>
            </a:r>
            <a:r>
              <a:rPr lang="en-US" sz="2000" dirty="0" smtClean="0"/>
              <a:t>.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gom</a:t>
            </a:r>
            <a:r>
              <a:rPr lang="en-US" sz="2000" dirty="0" smtClean="0"/>
              <a:t> </a:t>
            </a:r>
            <a:r>
              <a:rPr lang="en-US" sz="2000" dirty="0" err="1" smtClean="0"/>
              <a:t>cụm</a:t>
            </a:r>
            <a:r>
              <a:rPr lang="en-US" sz="2000" dirty="0" smtClean="0"/>
              <a:t> </a:t>
            </a:r>
            <a:r>
              <a:rPr lang="en-US" sz="2000" dirty="0" err="1" smtClean="0"/>
              <a:t>thường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đòi</a:t>
            </a:r>
            <a:r>
              <a:rPr lang="en-US" sz="2000" dirty="0" smtClean="0"/>
              <a:t> </a:t>
            </a:r>
            <a:r>
              <a:rPr lang="en-US" sz="2000" dirty="0" err="1" smtClean="0"/>
              <a:t>hỏi</a:t>
            </a:r>
            <a:r>
              <a:rPr lang="en-US" sz="2000" dirty="0" smtClean="0"/>
              <a:t>: </a:t>
            </a:r>
            <a:r>
              <a:rPr lang="en-US" sz="2000" dirty="0" err="1" smtClean="0"/>
              <a:t>những</a:t>
            </a:r>
            <a:r>
              <a:rPr lang="en-US" sz="2000" dirty="0" smtClean="0"/>
              <a:t> </a:t>
            </a:r>
            <a:r>
              <a:rPr lang="en-US" sz="2000" dirty="0" err="1" smtClean="0"/>
              <a:t>khoảng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nội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cụm</a:t>
            </a:r>
            <a:r>
              <a:rPr lang="en-US" sz="2000" dirty="0" smtClean="0"/>
              <a:t> (</a:t>
            </a:r>
            <a:r>
              <a:rPr lang="en-US" sz="2000" i="1" dirty="0" smtClean="0"/>
              <a:t>intra-cluster distance) </a:t>
            </a:r>
            <a:r>
              <a:rPr lang="en-US" sz="2000" dirty="0" err="1" smtClean="0"/>
              <a:t>phải</a:t>
            </a:r>
            <a:r>
              <a:rPr lang="en-US" sz="2000" dirty="0" smtClean="0"/>
              <a:t> </a:t>
            </a:r>
            <a:r>
              <a:rPr lang="en-US" sz="2000" dirty="0" err="1" smtClean="0"/>
              <a:t>nhỏ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khoảng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cụm</a:t>
            </a:r>
            <a:r>
              <a:rPr lang="en-US" sz="2000" dirty="0" smtClean="0"/>
              <a:t> (</a:t>
            </a:r>
            <a:r>
              <a:rPr lang="en-US" sz="2000" i="1" dirty="0" smtClean="0"/>
              <a:t>inter-cluster distance) </a:t>
            </a:r>
            <a:r>
              <a:rPr lang="en-US" sz="2000" dirty="0" err="1" smtClean="0"/>
              <a:t>phải</a:t>
            </a:r>
            <a:r>
              <a:rPr lang="en-US" sz="2000" dirty="0" smtClean="0"/>
              <a:t> </a:t>
            </a:r>
            <a:r>
              <a:rPr lang="en-US" sz="2000" dirty="0" err="1" smtClean="0"/>
              <a:t>lớn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469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9123FE-FA98-41AC-B4D2-7376A09357AC}" type="slidenum">
              <a:rPr lang="en-US" altLang="en-US"/>
              <a:pPr>
                <a:defRPr/>
              </a:pPr>
              <a:t>52</a:t>
            </a:fld>
            <a:endParaRPr lang="en-US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n-US" dirty="0" smtClean="0"/>
              <a:t>Centroid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medoid</a:t>
            </a:r>
            <a:endParaRPr lang="en-US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 err="1" smtClean="0"/>
              <a:t>Gom</a:t>
            </a:r>
            <a:r>
              <a:rPr lang="en-US" sz="2200" dirty="0" smtClean="0"/>
              <a:t> </a:t>
            </a:r>
            <a:r>
              <a:rPr lang="en-US" sz="2200" dirty="0" err="1" smtClean="0"/>
              <a:t>cụm</a:t>
            </a:r>
            <a:r>
              <a:rPr lang="en-US" sz="2200" dirty="0" smtClean="0"/>
              <a:t> </a:t>
            </a:r>
            <a:r>
              <a:rPr lang="en-US" sz="2200" dirty="0" err="1" smtClean="0"/>
              <a:t>rất</a:t>
            </a:r>
            <a:r>
              <a:rPr lang="en-US" sz="2200" dirty="0" smtClean="0"/>
              <a:t> </a:t>
            </a:r>
            <a:r>
              <a:rPr lang="en-US" sz="2200" dirty="0" err="1" smtClean="0"/>
              <a:t>hữu</a:t>
            </a:r>
            <a:r>
              <a:rPr lang="en-US" sz="2200" dirty="0" smtClean="0"/>
              <a:t> </a:t>
            </a:r>
            <a:r>
              <a:rPr lang="en-US" sz="2200" dirty="0" err="1" smtClean="0"/>
              <a:t>ích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việc</a:t>
            </a:r>
            <a:r>
              <a:rPr lang="en-US" sz="2200" dirty="0" smtClean="0"/>
              <a:t> </a:t>
            </a:r>
            <a:r>
              <a:rPr lang="en-US" sz="2200" dirty="0" err="1" smtClean="0"/>
              <a:t>thu</a:t>
            </a:r>
            <a:r>
              <a:rPr lang="en-US" sz="2200" dirty="0" smtClean="0"/>
              <a:t> </a:t>
            </a:r>
            <a:r>
              <a:rPr lang="en-US" sz="2200" dirty="0" err="1" smtClean="0"/>
              <a:t>giảm</a:t>
            </a:r>
            <a:r>
              <a:rPr lang="en-US" sz="2200" dirty="0" smtClean="0"/>
              <a:t> </a:t>
            </a:r>
            <a:r>
              <a:rPr lang="en-US" sz="2200" dirty="0" err="1" smtClean="0"/>
              <a:t>tập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.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cụm</a:t>
            </a:r>
            <a:r>
              <a:rPr lang="en-US" sz="2200" dirty="0" smtClean="0"/>
              <a:t> </a:t>
            </a:r>
            <a:r>
              <a:rPr lang="en-US" sz="2200" dirty="0" err="1" smtClean="0"/>
              <a:t>điểm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đại</a:t>
            </a:r>
            <a:r>
              <a:rPr lang="en-US" sz="2200" dirty="0" smtClean="0"/>
              <a:t> </a:t>
            </a:r>
            <a:r>
              <a:rPr lang="en-US" sz="2200" dirty="0" err="1" smtClean="0"/>
              <a:t>diện</a:t>
            </a:r>
            <a:r>
              <a:rPr lang="en-US" sz="2200" dirty="0" smtClean="0"/>
              <a:t> </a:t>
            </a:r>
            <a:r>
              <a:rPr lang="en-US" sz="2200" dirty="0" err="1" smtClean="0"/>
              <a:t>bởi</a:t>
            </a:r>
            <a:r>
              <a:rPr lang="en-US" sz="2200" dirty="0" smtClean="0"/>
              <a:t> </a:t>
            </a:r>
            <a:r>
              <a:rPr lang="en-US" sz="2200" i="1" dirty="0" smtClean="0"/>
              <a:t>centroid</a:t>
            </a:r>
            <a:r>
              <a:rPr lang="en-US" sz="2200" dirty="0" smtClean="0"/>
              <a:t> </a:t>
            </a:r>
            <a:r>
              <a:rPr lang="en-US" sz="2200" dirty="0" err="1" smtClean="0"/>
              <a:t>hoặc</a:t>
            </a:r>
            <a:r>
              <a:rPr lang="en-US" sz="2200" dirty="0" smtClean="0"/>
              <a:t> </a:t>
            </a:r>
            <a:r>
              <a:rPr lang="en-US" sz="2200" i="1" dirty="0" err="1" smtClean="0"/>
              <a:t>medoid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nó</a:t>
            </a:r>
            <a:r>
              <a:rPr lang="en-US" sz="22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b="1" i="1" dirty="0" smtClean="0"/>
              <a:t>centroid</a:t>
            </a:r>
            <a:r>
              <a:rPr lang="en-US" sz="2200" dirty="0" smtClean="0"/>
              <a:t> 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điểm</a:t>
            </a:r>
            <a:r>
              <a:rPr lang="en-US" sz="2200" dirty="0" smtClean="0"/>
              <a:t> </a:t>
            </a:r>
            <a:r>
              <a:rPr lang="en-US" sz="2200" dirty="0" err="1" smtClean="0"/>
              <a:t>trung</a:t>
            </a:r>
            <a:r>
              <a:rPr lang="en-US" sz="2200" dirty="0" smtClean="0"/>
              <a:t> </a:t>
            </a:r>
            <a:r>
              <a:rPr lang="en-US" sz="2200" dirty="0" err="1" smtClean="0"/>
              <a:t>bình</a:t>
            </a:r>
            <a:r>
              <a:rPr lang="en-US" sz="2200" dirty="0" smtClean="0"/>
              <a:t> (mean)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điểm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cụm</a:t>
            </a:r>
            <a:r>
              <a:rPr lang="en-US" sz="2200" dirty="0" smtClean="0"/>
              <a:t> </a:t>
            </a:r>
            <a:r>
              <a:rPr lang="en-US" sz="2200" i="1" dirty="0" smtClean="0"/>
              <a:t>C</a:t>
            </a:r>
            <a:r>
              <a:rPr lang="en-US" sz="2200" dirty="0" smtClean="0"/>
              <a:t>; </a:t>
            </a:r>
            <a:r>
              <a:rPr lang="en-US" sz="2200" dirty="0" err="1" smtClean="0"/>
              <a:t>nó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bằng</a:t>
            </a:r>
            <a:r>
              <a:rPr lang="en-US" sz="2200" dirty="0" smtClean="0"/>
              <a:t> (1/</a:t>
            </a:r>
            <a:r>
              <a:rPr lang="en-US" sz="2200" i="1" dirty="0" smtClean="0"/>
              <a:t>N</a:t>
            </a:r>
            <a:r>
              <a:rPr lang="en-US" sz="2200" i="1" baseline="-25000" dirty="0" smtClean="0"/>
              <a:t>C</a:t>
            </a:r>
            <a:r>
              <a:rPr lang="en-US" sz="2200" dirty="0" smtClean="0"/>
              <a:t>)</a:t>
            </a:r>
            <a:r>
              <a:rPr lang="en-US" sz="2200" dirty="0" smtClean="0">
                <a:sym typeface="Symbol" pitchFamily="18" charset="2"/>
              </a:rPr>
              <a:t></a:t>
            </a:r>
            <a:r>
              <a:rPr lang="en-US" sz="2200" i="1" dirty="0" smtClean="0"/>
              <a:t>X</a:t>
            </a:r>
            <a:r>
              <a:rPr lang="en-US" sz="2200" i="1" baseline="-25000" dirty="0" smtClean="0"/>
              <a:t>i</a:t>
            </a:r>
            <a:r>
              <a:rPr lang="en-US" sz="2200" dirty="0" smtClean="0"/>
              <a:t> </a:t>
            </a:r>
            <a:r>
              <a:rPr lang="en-US" sz="2200" dirty="0" smtClean="0">
                <a:sym typeface="Symbol" pitchFamily="18" charset="2"/>
              </a:rPr>
              <a:t></a:t>
            </a:r>
            <a:r>
              <a:rPr lang="en-US" sz="2200" i="1" dirty="0" smtClean="0"/>
              <a:t>C</a:t>
            </a:r>
            <a:r>
              <a:rPr lang="en-US" sz="2200" dirty="0" smtClean="0"/>
              <a:t>,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i="1" dirty="0" smtClean="0"/>
              <a:t>N</a:t>
            </a:r>
            <a:r>
              <a:rPr lang="en-US" sz="2200" i="1" baseline="-25000" dirty="0" smtClean="0"/>
              <a:t>C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tổng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điểm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cụm</a:t>
            </a:r>
            <a:r>
              <a:rPr lang="en-US" sz="2200" dirty="0" smtClean="0"/>
              <a:t> </a:t>
            </a:r>
            <a:r>
              <a:rPr lang="en-US" sz="2200" i="1" dirty="0" smtClean="0"/>
              <a:t>C</a:t>
            </a:r>
            <a:r>
              <a:rPr lang="en-US" sz="22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b="1" i="1" dirty="0" err="1" smtClean="0"/>
              <a:t>medoid</a:t>
            </a:r>
            <a:r>
              <a:rPr lang="en-US" sz="2200" b="1" dirty="0" smtClean="0"/>
              <a:t> 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điểm</a:t>
            </a:r>
            <a:r>
              <a:rPr lang="en-US" sz="2200" dirty="0" smtClean="0"/>
              <a:t> </a:t>
            </a:r>
            <a:r>
              <a:rPr lang="en-US" sz="2200" dirty="0" err="1" smtClean="0"/>
              <a:t>nằm</a:t>
            </a:r>
            <a:r>
              <a:rPr lang="en-US" sz="2200" dirty="0" smtClean="0"/>
              <a:t> ở </a:t>
            </a:r>
            <a:r>
              <a:rPr lang="en-US" sz="2200" dirty="0" err="1" smtClean="0"/>
              <a:t>vị</a:t>
            </a:r>
            <a:r>
              <a:rPr lang="en-US" sz="2200" dirty="0" smtClean="0"/>
              <a:t> </a:t>
            </a:r>
            <a:r>
              <a:rPr lang="en-US" sz="2200" dirty="0" err="1" smtClean="0"/>
              <a:t>trí</a:t>
            </a:r>
            <a:r>
              <a:rPr lang="en-US" sz="2200" dirty="0" smtClean="0"/>
              <a:t> </a:t>
            </a:r>
            <a:r>
              <a:rPr lang="en-US" sz="2200" dirty="0" err="1" smtClean="0"/>
              <a:t>trung</a:t>
            </a:r>
            <a:r>
              <a:rPr lang="en-US" sz="2200" dirty="0" smtClean="0"/>
              <a:t> </a:t>
            </a:r>
            <a:r>
              <a:rPr lang="en-US" sz="2200" dirty="0" err="1" smtClean="0"/>
              <a:t>tâm</a:t>
            </a:r>
            <a:r>
              <a:rPr lang="en-US" sz="2200" dirty="0" smtClean="0"/>
              <a:t> </a:t>
            </a:r>
            <a:r>
              <a:rPr lang="en-US" sz="2200" dirty="0" err="1" smtClean="0"/>
              <a:t>nhất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cụm</a:t>
            </a:r>
            <a:r>
              <a:rPr lang="en-US" sz="2200" dirty="0" smtClean="0"/>
              <a:t>. </a:t>
            </a:r>
            <a:r>
              <a:rPr lang="en-US" sz="2200" dirty="0" err="1" smtClean="0"/>
              <a:t>Medoid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điểm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cụm</a:t>
            </a:r>
            <a:r>
              <a:rPr lang="en-US" sz="2200" dirty="0" smtClean="0"/>
              <a:t> </a:t>
            </a:r>
            <a:r>
              <a:rPr lang="en-US" sz="2200" dirty="0" err="1" smtClean="0"/>
              <a:t>mà</a:t>
            </a:r>
            <a:r>
              <a:rPr lang="en-US" sz="2200" dirty="0" smtClean="0"/>
              <a:t> </a:t>
            </a:r>
            <a:r>
              <a:rPr lang="en-US" sz="2200" dirty="0" err="1" smtClean="0"/>
              <a:t>tổng</a:t>
            </a:r>
            <a:r>
              <a:rPr lang="en-US" sz="2200" dirty="0" smtClean="0"/>
              <a:t> </a:t>
            </a:r>
            <a:r>
              <a:rPr lang="en-US" sz="2200" dirty="0" err="1" smtClean="0"/>
              <a:t>khoảng</a:t>
            </a:r>
            <a:r>
              <a:rPr lang="en-US" sz="2200" dirty="0" smtClean="0"/>
              <a:t> </a:t>
            </a:r>
            <a:r>
              <a:rPr lang="en-US" sz="2200" dirty="0" err="1" smtClean="0"/>
              <a:t>cách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</a:t>
            </a:r>
            <a:r>
              <a:rPr lang="en-US" sz="2200" dirty="0" err="1" smtClean="0"/>
              <a:t>điểm</a:t>
            </a:r>
            <a:r>
              <a:rPr lang="en-US" sz="2200" dirty="0" smtClean="0"/>
              <a:t> </a:t>
            </a:r>
            <a:r>
              <a:rPr lang="en-US" sz="2200" dirty="0" err="1" smtClean="0"/>
              <a:t>này</a:t>
            </a:r>
            <a:r>
              <a:rPr lang="en-US" sz="2200" dirty="0" smtClean="0"/>
              <a:t> </a:t>
            </a:r>
            <a:r>
              <a:rPr lang="en-US" sz="2200" dirty="0" err="1" smtClean="0"/>
              <a:t>đến</a:t>
            </a:r>
            <a:r>
              <a:rPr lang="en-US" sz="2200" dirty="0" smtClean="0"/>
              <a:t> </a:t>
            </a:r>
            <a:r>
              <a:rPr lang="en-US" sz="2200" dirty="0" err="1" smtClean="0"/>
              <a:t>mọi</a:t>
            </a:r>
            <a:r>
              <a:rPr lang="en-US" sz="2200" dirty="0" smtClean="0"/>
              <a:t> </a:t>
            </a:r>
            <a:r>
              <a:rPr lang="en-US" sz="2200" dirty="0" err="1" smtClean="0"/>
              <a:t>điểm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cụm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nhỏ</a:t>
            </a:r>
            <a:r>
              <a:rPr lang="en-US" sz="2200" dirty="0" smtClean="0"/>
              <a:t> </a:t>
            </a:r>
            <a:r>
              <a:rPr lang="en-US" sz="2200" dirty="0" err="1" smtClean="0"/>
              <a:t>nhất</a:t>
            </a:r>
            <a:r>
              <a:rPr lang="en-US" sz="22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điểm</a:t>
            </a:r>
            <a:r>
              <a:rPr lang="en-US" sz="2200" dirty="0" smtClean="0"/>
              <a:t> </a:t>
            </a:r>
            <a:r>
              <a:rPr lang="en-US" sz="2200" dirty="0" err="1" smtClean="0"/>
              <a:t>mà</a:t>
            </a:r>
            <a:r>
              <a:rPr lang="en-US" sz="2200" dirty="0" smtClean="0"/>
              <a:t> </a:t>
            </a:r>
            <a:r>
              <a:rPr lang="en-US" sz="2200" dirty="0" err="1" smtClean="0"/>
              <a:t>cách</a:t>
            </a:r>
            <a:r>
              <a:rPr lang="en-US" sz="2200" dirty="0" smtClean="0"/>
              <a:t> </a:t>
            </a:r>
            <a:r>
              <a:rPr lang="en-US" sz="2200" dirty="0" err="1" smtClean="0"/>
              <a:t>xa</a:t>
            </a:r>
            <a:r>
              <a:rPr lang="en-US" sz="2200" dirty="0" smtClean="0"/>
              <a:t> </a:t>
            </a:r>
            <a:r>
              <a:rPr lang="en-US" sz="2200" dirty="0" err="1" smtClean="0"/>
              <a:t>mọi</a:t>
            </a:r>
            <a:r>
              <a:rPr lang="en-US" sz="2200" dirty="0" smtClean="0"/>
              <a:t> </a:t>
            </a:r>
            <a:r>
              <a:rPr lang="en-US" sz="2200" dirty="0" err="1" smtClean="0"/>
              <a:t>điểm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cụm</a:t>
            </a:r>
            <a:r>
              <a:rPr lang="en-US" sz="2200" dirty="0" smtClean="0"/>
              <a:t>. </a:t>
            </a:r>
            <a:r>
              <a:rPr lang="en-US" sz="2200" dirty="0" err="1" smtClean="0"/>
              <a:t>Điểm</a:t>
            </a:r>
            <a:r>
              <a:rPr lang="en-US" sz="2200" dirty="0" smtClean="0"/>
              <a:t> </a:t>
            </a:r>
            <a:r>
              <a:rPr lang="en-US" sz="2200" dirty="0" err="1" smtClean="0"/>
              <a:t>đó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gọi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i="1" dirty="0" err="1" smtClean="0"/>
              <a:t>điểm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ngoại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biên</a:t>
            </a:r>
            <a:r>
              <a:rPr lang="en-US" sz="2200" i="1" dirty="0" smtClean="0"/>
              <a:t> </a:t>
            </a:r>
            <a:r>
              <a:rPr lang="en-US" sz="2200" dirty="0" smtClean="0"/>
              <a:t>(outlier).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thuật</a:t>
            </a:r>
            <a:r>
              <a:rPr lang="en-US" sz="2200" dirty="0" smtClean="0"/>
              <a:t> </a:t>
            </a:r>
            <a:r>
              <a:rPr lang="en-US" sz="2200" dirty="0" err="1" smtClean="0"/>
              <a:t>gom</a:t>
            </a:r>
            <a:r>
              <a:rPr lang="en-US" sz="2200" dirty="0" smtClean="0"/>
              <a:t> </a:t>
            </a:r>
            <a:r>
              <a:rPr lang="en-US" sz="2200" dirty="0" err="1" smtClean="0"/>
              <a:t>cụm</a:t>
            </a:r>
            <a:r>
              <a:rPr lang="en-US" sz="2200" dirty="0" smtClean="0"/>
              <a:t> </a:t>
            </a:r>
            <a:r>
              <a:rPr lang="en-US" sz="2200" dirty="0" err="1" smtClean="0"/>
              <a:t>mà</a:t>
            </a:r>
            <a:r>
              <a:rPr lang="en-US" sz="2200" dirty="0" smtClean="0"/>
              <a:t> </a:t>
            </a:r>
            <a:r>
              <a:rPr lang="en-US" sz="2200" dirty="0" err="1" smtClean="0"/>
              <a:t>sử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medoid</a:t>
            </a:r>
            <a:r>
              <a:rPr lang="en-US" sz="2200" dirty="0" smtClean="0"/>
              <a:t> </a:t>
            </a:r>
            <a:r>
              <a:rPr lang="en-US" sz="2200" dirty="0" err="1" smtClean="0"/>
              <a:t>thì</a:t>
            </a:r>
            <a:r>
              <a:rPr lang="en-US" sz="2200" dirty="0" smtClean="0"/>
              <a:t> </a:t>
            </a:r>
            <a:r>
              <a:rPr lang="en-US" sz="2200" dirty="0" err="1" smtClean="0"/>
              <a:t>thường</a:t>
            </a:r>
            <a:r>
              <a:rPr lang="en-US" sz="2200" dirty="0" smtClean="0"/>
              <a:t> </a:t>
            </a:r>
            <a:r>
              <a:rPr lang="en-US" sz="2200" dirty="0" err="1" smtClean="0"/>
              <a:t>vững</a:t>
            </a:r>
            <a:r>
              <a:rPr lang="en-US" sz="2200" dirty="0" smtClean="0"/>
              <a:t> </a:t>
            </a:r>
            <a:r>
              <a:rPr lang="en-US" sz="2200" dirty="0" err="1" smtClean="0"/>
              <a:t>chắc</a:t>
            </a:r>
            <a:r>
              <a:rPr lang="en-US" sz="2200" dirty="0" smtClean="0"/>
              <a:t> </a:t>
            </a:r>
            <a:r>
              <a:rPr lang="en-US" sz="2200" dirty="0" err="1" smtClean="0"/>
              <a:t>hơn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mẫu</a:t>
            </a:r>
            <a:r>
              <a:rPr lang="en-US" sz="2200" dirty="0" smtClean="0"/>
              <a:t> </a:t>
            </a:r>
            <a:r>
              <a:rPr lang="en-US" sz="2200" dirty="0" err="1" smtClean="0"/>
              <a:t>nhiễu</a:t>
            </a:r>
            <a:r>
              <a:rPr lang="en-US" sz="2200" dirty="0" smtClean="0"/>
              <a:t> </a:t>
            </a:r>
            <a:r>
              <a:rPr lang="en-US" sz="2200" dirty="0" err="1" smtClean="0"/>
              <a:t>hoặc</a:t>
            </a:r>
            <a:r>
              <a:rPr lang="en-US" sz="2200" dirty="0" smtClean="0"/>
              <a:t>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điểm</a:t>
            </a:r>
            <a:r>
              <a:rPr lang="en-US" sz="2200" dirty="0" smtClean="0"/>
              <a:t> </a:t>
            </a:r>
            <a:r>
              <a:rPr lang="en-US" sz="2200" dirty="0" err="1" smtClean="0"/>
              <a:t>ngoại</a:t>
            </a:r>
            <a:r>
              <a:rPr lang="en-US" sz="2200" dirty="0" smtClean="0"/>
              <a:t> </a:t>
            </a:r>
            <a:r>
              <a:rPr lang="en-US" sz="2200" dirty="0" err="1" smtClean="0"/>
              <a:t>biên</a:t>
            </a:r>
            <a:r>
              <a:rPr lang="en-US" sz="22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8074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741528" y="228600"/>
            <a:ext cx="7772400" cy="533400"/>
          </a:xfrm>
        </p:spPr>
        <p:txBody>
          <a:bodyPr/>
          <a:lstStyle/>
          <a:p>
            <a:r>
              <a:rPr lang="en-US" sz="3600" b="1" dirty="0" smtClean="0"/>
              <a:t>Centroid </a:t>
            </a:r>
            <a:r>
              <a:rPr lang="en-US" sz="3600" b="1" dirty="0" err="1" smtClean="0"/>
              <a:t>và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medoid</a:t>
            </a:r>
            <a:r>
              <a:rPr lang="en-US" sz="3600" b="1" dirty="0" smtClean="0"/>
              <a:t> (</a:t>
            </a:r>
            <a:r>
              <a:rPr lang="en-US" sz="3600" b="1" dirty="0" err="1" smtClean="0"/>
              <a:t>tt</a:t>
            </a:r>
            <a:r>
              <a:rPr lang="en-US" sz="3600" b="1" dirty="0" smtClean="0"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B3D5B-F719-4638-B778-F534E569890F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  <p:pic>
        <p:nvPicPr>
          <p:cNvPr id="8196" name="Picture 2" descr="E:\Machine_Learning\centroid_medo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8066088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" y="60833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4.3.13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856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BA2A44-2798-444B-A6BB-BD026AA77E09}" type="slidenum">
              <a:rPr lang="en-US" altLang="en-US"/>
              <a:pPr>
                <a:defRPr/>
              </a:pPr>
              <a:t>54</a:t>
            </a:fld>
            <a:endParaRPr lang="en-US" altLang="en-US" dirty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pPr eaLnBrk="1" hangingPunct="1"/>
            <a:r>
              <a:rPr lang="en-US" sz="3200" dirty="0" err="1" smtClean="0">
                <a:solidFill>
                  <a:srgbClr val="FF0000"/>
                </a:solidFill>
              </a:rPr>
              <a:t>Gom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cụm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phân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hoạch</a:t>
            </a:r>
            <a:r>
              <a:rPr lang="en-US" sz="3200" dirty="0" smtClean="0">
                <a:solidFill>
                  <a:srgbClr val="FF0000"/>
                </a:solidFill>
              </a:rPr>
              <a:t>: </a:t>
            </a:r>
            <a:r>
              <a:rPr lang="en-US" sz="3200" dirty="0" err="1" smtClean="0">
                <a:solidFill>
                  <a:srgbClr val="FF0000"/>
                </a:solidFill>
              </a:rPr>
              <a:t>giải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thuật</a:t>
            </a:r>
            <a:r>
              <a:rPr lang="en-US" sz="3200" dirty="0" smtClean="0">
                <a:solidFill>
                  <a:srgbClr val="FF0000"/>
                </a:solidFill>
              </a:rPr>
              <a:t> k-means</a:t>
            </a:r>
            <a:r>
              <a:rPr lang="en-US" sz="3200" dirty="0" smtClean="0"/>
              <a:t> 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92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thuật</a:t>
            </a:r>
            <a:r>
              <a:rPr lang="en-US" sz="2200" dirty="0" smtClean="0"/>
              <a:t> </a:t>
            </a:r>
            <a:r>
              <a:rPr lang="en-US" sz="2200" dirty="0" err="1" smtClean="0"/>
              <a:t>gom</a:t>
            </a:r>
            <a:r>
              <a:rPr lang="en-US" sz="2200" dirty="0" smtClean="0"/>
              <a:t> </a:t>
            </a:r>
            <a:r>
              <a:rPr lang="en-US" sz="2200" dirty="0" err="1" smtClean="0"/>
              <a:t>cụm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hoạch</a:t>
            </a:r>
            <a:r>
              <a:rPr lang="en-US" sz="2200" dirty="0" smtClean="0"/>
              <a:t> </a:t>
            </a:r>
            <a:r>
              <a:rPr lang="en-US" sz="2200" dirty="0" err="1" smtClean="0"/>
              <a:t>thường</a:t>
            </a:r>
            <a:r>
              <a:rPr lang="en-US" sz="2200" dirty="0" smtClean="0"/>
              <a:t> </a:t>
            </a:r>
            <a:r>
              <a:rPr lang="en-US" sz="2200" dirty="0" err="1" smtClean="0"/>
              <a:t>sinh</a:t>
            </a:r>
            <a:r>
              <a:rPr lang="en-US" sz="2200" dirty="0" smtClean="0"/>
              <a:t> </a:t>
            </a:r>
            <a:r>
              <a:rPr lang="en-US" sz="2200" dirty="0" err="1" smtClean="0"/>
              <a:t>ra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hoạch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tập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.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thuật</a:t>
            </a:r>
            <a:r>
              <a:rPr lang="en-US" sz="2200" dirty="0" smtClean="0"/>
              <a:t> </a:t>
            </a:r>
            <a:r>
              <a:rPr lang="en-US" sz="2200" dirty="0" err="1" smtClean="0"/>
              <a:t>gom</a:t>
            </a:r>
            <a:r>
              <a:rPr lang="en-US" sz="2200" dirty="0" smtClean="0"/>
              <a:t> </a:t>
            </a:r>
            <a:r>
              <a:rPr lang="en-US" sz="2200" dirty="0" err="1" smtClean="0"/>
              <a:t>cụm</a:t>
            </a:r>
            <a:r>
              <a:rPr lang="en-US" sz="2200" dirty="0" smtClean="0"/>
              <a:t> </a:t>
            </a:r>
            <a:r>
              <a:rPr lang="en-US" sz="2200" dirty="0" err="1" smtClean="0"/>
              <a:t>nổi</a:t>
            </a:r>
            <a:r>
              <a:rPr lang="en-US" sz="2200" dirty="0" smtClean="0"/>
              <a:t> </a:t>
            </a:r>
            <a:r>
              <a:rPr lang="en-US" sz="2200" dirty="0" err="1" smtClean="0"/>
              <a:t>tiếng</a:t>
            </a:r>
            <a:r>
              <a:rPr lang="en-US" sz="2200" dirty="0" smtClean="0"/>
              <a:t> </a:t>
            </a:r>
            <a:r>
              <a:rPr lang="en-US" sz="2200" dirty="0" err="1" smtClean="0"/>
              <a:t>nhất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loại</a:t>
            </a:r>
            <a:r>
              <a:rPr lang="en-US" sz="2200" dirty="0" smtClean="0"/>
              <a:t> </a:t>
            </a: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thuật</a:t>
            </a:r>
            <a:r>
              <a:rPr lang="en-US" sz="2200" dirty="0" smtClean="0"/>
              <a:t> </a:t>
            </a:r>
            <a:r>
              <a:rPr lang="en-US" sz="2200" dirty="0" err="1" smtClean="0"/>
              <a:t>gom</a:t>
            </a:r>
            <a:r>
              <a:rPr lang="en-US" sz="2200" dirty="0" smtClean="0"/>
              <a:t> </a:t>
            </a:r>
            <a:r>
              <a:rPr lang="en-US" sz="2200" dirty="0" err="1" smtClean="0"/>
              <a:t>cụm</a:t>
            </a:r>
            <a:r>
              <a:rPr lang="en-US" sz="2200" dirty="0" smtClean="0"/>
              <a:t> </a:t>
            </a:r>
            <a:r>
              <a:rPr lang="en-US" sz="2200" dirty="0" err="1" smtClean="0"/>
              <a:t>này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thuật</a:t>
            </a:r>
            <a:r>
              <a:rPr lang="en-US" sz="2200" dirty="0" smtClean="0"/>
              <a:t> </a:t>
            </a:r>
            <a:r>
              <a:rPr lang="en-US" sz="2200" i="1" dirty="0" smtClean="0"/>
              <a:t>k-means</a:t>
            </a:r>
            <a:r>
              <a:rPr lang="en-US" sz="2200" dirty="0" smtClean="0"/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thuật</a:t>
            </a:r>
            <a:r>
              <a:rPr lang="en-US" sz="2200" dirty="0" smtClean="0"/>
              <a:t> </a:t>
            </a:r>
            <a:r>
              <a:rPr lang="en-US" sz="2200" i="1" dirty="0" smtClean="0"/>
              <a:t>k-means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mô</a:t>
            </a:r>
            <a:r>
              <a:rPr lang="en-US" sz="2200" dirty="0" smtClean="0"/>
              <a:t> </a:t>
            </a:r>
            <a:r>
              <a:rPr lang="en-US" sz="2200" dirty="0" err="1" smtClean="0"/>
              <a:t>tả</a:t>
            </a:r>
            <a:r>
              <a:rPr lang="en-US" sz="2200" dirty="0" smtClean="0"/>
              <a:t> </a:t>
            </a:r>
            <a:r>
              <a:rPr lang="en-US" sz="2200" dirty="0" err="1" smtClean="0"/>
              <a:t>gồm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bước</a:t>
            </a:r>
            <a:r>
              <a:rPr lang="en-US" sz="2200" dirty="0" smtClean="0"/>
              <a:t> </a:t>
            </a:r>
            <a:r>
              <a:rPr lang="en-US" sz="2200" dirty="0" err="1" smtClean="0"/>
              <a:t>sau</a:t>
            </a:r>
            <a:r>
              <a:rPr lang="en-US" sz="2200" dirty="0" smtClean="0"/>
              <a:t> </a:t>
            </a:r>
            <a:r>
              <a:rPr lang="en-US" sz="2200" dirty="0" err="1" smtClean="0"/>
              <a:t>đây</a:t>
            </a:r>
            <a:r>
              <a:rPr lang="en-US" sz="2200" dirty="0" smtClean="0"/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u="sng" dirty="0" err="1" smtClean="0"/>
              <a:t>Bước</a:t>
            </a:r>
            <a:r>
              <a:rPr lang="en-US" sz="2000" u="sng" dirty="0" smtClean="0"/>
              <a:t> 1</a:t>
            </a:r>
            <a:r>
              <a:rPr lang="en-US" sz="2000" dirty="0" smtClean="0"/>
              <a:t>: </a:t>
            </a:r>
            <a:r>
              <a:rPr lang="en-US" sz="2000" dirty="0" err="1" smtClean="0"/>
              <a:t>chọn</a:t>
            </a:r>
            <a:r>
              <a:rPr lang="en-US" sz="2000" dirty="0" smtClean="0"/>
              <a:t> </a:t>
            </a:r>
            <a:r>
              <a:rPr lang="en-US" sz="2000" dirty="0" err="1" smtClean="0"/>
              <a:t>ngẫu</a:t>
            </a:r>
            <a:r>
              <a:rPr lang="en-US" sz="2000" dirty="0" smtClean="0"/>
              <a:t> </a:t>
            </a:r>
            <a:r>
              <a:rPr lang="en-US" sz="2000" dirty="0" err="1" smtClean="0"/>
              <a:t>nhiên</a:t>
            </a:r>
            <a:r>
              <a:rPr lang="en-US" sz="2000" dirty="0" smtClean="0"/>
              <a:t> </a:t>
            </a:r>
            <a:r>
              <a:rPr lang="en-US" sz="2000" i="1" dirty="0" smtClean="0"/>
              <a:t>k</a:t>
            </a:r>
            <a:r>
              <a:rPr lang="en-US" sz="2000" dirty="0" smtClean="0"/>
              <a:t> </a:t>
            </a:r>
            <a:r>
              <a:rPr lang="en-US" sz="2000" dirty="0" err="1" smtClean="0"/>
              <a:t>mẫu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n </a:t>
            </a:r>
            <a:r>
              <a:rPr lang="en-US" sz="2000" dirty="0" err="1" smtClean="0"/>
              <a:t>mẫu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trung</a:t>
            </a:r>
            <a:r>
              <a:rPr lang="en-US" sz="2000" dirty="0" smtClean="0"/>
              <a:t> </a:t>
            </a:r>
            <a:r>
              <a:rPr lang="en-US" sz="2000" dirty="0" err="1" smtClean="0"/>
              <a:t>tâm</a:t>
            </a:r>
            <a:r>
              <a:rPr lang="en-US" sz="2000" dirty="0" smtClean="0"/>
              <a:t> </a:t>
            </a:r>
            <a:r>
              <a:rPr lang="en-US" sz="2000" dirty="0" err="1" smtClean="0"/>
              <a:t>cụm</a:t>
            </a:r>
            <a:r>
              <a:rPr lang="en-US" sz="2000" dirty="0" smtClean="0"/>
              <a:t> </a:t>
            </a:r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tiên</a:t>
            </a:r>
            <a:r>
              <a:rPr lang="en-US" sz="2000" dirty="0" smtClean="0"/>
              <a:t>. </a:t>
            </a:r>
            <a:r>
              <a:rPr lang="en-US" sz="2000" dirty="0" err="1" smtClean="0"/>
              <a:t>Gán</a:t>
            </a:r>
            <a:r>
              <a:rPr lang="en-US" sz="2000" dirty="0" smtClean="0"/>
              <a:t>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mẫu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i="1" dirty="0" smtClean="0"/>
              <a:t>n</a:t>
            </a:r>
            <a:r>
              <a:rPr lang="en-US" sz="2000" dirty="0" smtClean="0"/>
              <a:t> - </a:t>
            </a:r>
            <a:r>
              <a:rPr lang="en-US" sz="2000" i="1" dirty="0" smtClean="0"/>
              <a:t>k</a:t>
            </a:r>
            <a:r>
              <a:rPr lang="en-US" sz="2000" dirty="0" smtClean="0"/>
              <a:t> </a:t>
            </a:r>
            <a:r>
              <a:rPr lang="en-US" sz="2000" dirty="0" err="1" smtClean="0"/>
              <a:t>mẫu</a:t>
            </a:r>
            <a:r>
              <a:rPr lang="en-US" sz="2000" dirty="0" smtClean="0"/>
              <a:t>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</a:t>
            </a:r>
            <a:r>
              <a:rPr lang="en-US" sz="2000" i="1" dirty="0" smtClean="0"/>
              <a:t>k</a:t>
            </a:r>
            <a:r>
              <a:rPr lang="en-US" sz="2000" dirty="0" smtClean="0"/>
              <a:t> </a:t>
            </a:r>
            <a:r>
              <a:rPr lang="en-US" sz="2000" dirty="0" err="1" smtClean="0"/>
              <a:t>cụm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nguyên</a:t>
            </a:r>
            <a:r>
              <a:rPr lang="en-US" sz="2000" dirty="0" smtClean="0"/>
              <a:t> </a:t>
            </a:r>
            <a:r>
              <a:rPr lang="en-US" sz="2000" dirty="0" err="1" smtClean="0"/>
              <a:t>tắc</a:t>
            </a:r>
            <a:r>
              <a:rPr lang="en-US" sz="2000" dirty="0" smtClean="0"/>
              <a:t>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mẫu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gán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cụm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trung</a:t>
            </a:r>
            <a:r>
              <a:rPr lang="en-US" sz="2000" dirty="0" smtClean="0"/>
              <a:t> </a:t>
            </a:r>
            <a:r>
              <a:rPr lang="en-US" sz="2000" dirty="0" err="1" smtClean="0"/>
              <a:t>tâm</a:t>
            </a:r>
            <a:r>
              <a:rPr lang="en-US" sz="2000" dirty="0" smtClean="0"/>
              <a:t> </a:t>
            </a:r>
            <a:r>
              <a:rPr lang="en-US" sz="2000" dirty="0" err="1" smtClean="0"/>
              <a:t>cụm</a:t>
            </a:r>
            <a:r>
              <a:rPr lang="en-US" sz="2000" dirty="0" smtClean="0"/>
              <a:t> </a:t>
            </a:r>
            <a:r>
              <a:rPr lang="en-US" sz="2000" dirty="0" err="1" smtClean="0"/>
              <a:t>gần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nó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u="sng" dirty="0" err="1" smtClean="0"/>
              <a:t>Bước</a:t>
            </a:r>
            <a:r>
              <a:rPr lang="en-US" sz="2000" u="sng" dirty="0" smtClean="0"/>
              <a:t> 2</a:t>
            </a:r>
            <a:r>
              <a:rPr lang="en-US" sz="2000" dirty="0" smtClean="0"/>
              <a:t>: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trung</a:t>
            </a:r>
            <a:r>
              <a:rPr lang="en-US" sz="2000" dirty="0" smtClean="0"/>
              <a:t> </a:t>
            </a:r>
            <a:r>
              <a:rPr lang="en-US" sz="2000" dirty="0" err="1" smtClean="0"/>
              <a:t>tâm</a:t>
            </a:r>
            <a:r>
              <a:rPr lang="en-US" sz="2000" dirty="0" smtClean="0"/>
              <a:t> </a:t>
            </a:r>
            <a:r>
              <a:rPr lang="en-US" sz="2000" dirty="0" err="1" smtClean="0"/>
              <a:t>cụm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cụm</a:t>
            </a:r>
            <a:r>
              <a:rPr lang="en-US" sz="2000" dirty="0" smtClean="0"/>
              <a:t> </a:t>
            </a:r>
            <a:r>
              <a:rPr lang="en-US" sz="2000" dirty="0" err="1" smtClean="0"/>
              <a:t>mới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 </a:t>
            </a:r>
            <a:r>
              <a:rPr lang="en-US" sz="2000" dirty="0" err="1" smtClean="0"/>
              <a:t>bước</a:t>
            </a:r>
            <a:r>
              <a:rPr lang="en-US" sz="2000" dirty="0" smtClean="0"/>
              <a:t> </a:t>
            </a:r>
            <a:r>
              <a:rPr lang="en-US" sz="2000" dirty="0" err="1" smtClean="0"/>
              <a:t>gán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mẫu</a:t>
            </a:r>
            <a:r>
              <a:rPr lang="en-US" sz="2000" dirty="0" smtClean="0"/>
              <a:t> </a:t>
            </a:r>
            <a:r>
              <a:rPr lang="en-US" sz="2000" dirty="0" err="1" smtClean="0"/>
              <a:t>nêu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u="sng" dirty="0" err="1" smtClean="0"/>
              <a:t>Bước</a:t>
            </a:r>
            <a:r>
              <a:rPr lang="en-US" sz="2000" u="sng" dirty="0" smtClean="0"/>
              <a:t> 3</a:t>
            </a:r>
            <a:r>
              <a:rPr lang="en-US" sz="2000" dirty="0" smtClean="0"/>
              <a:t>: </a:t>
            </a:r>
            <a:r>
              <a:rPr lang="en-US" sz="2000" dirty="0" err="1" smtClean="0"/>
              <a:t>Gán</a:t>
            </a:r>
            <a:r>
              <a:rPr lang="en-US" sz="2000" dirty="0" smtClean="0"/>
              <a:t>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mẫu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</a:t>
            </a:r>
            <a:r>
              <a:rPr lang="en-US" sz="2000" i="1" dirty="0" smtClean="0"/>
              <a:t>n</a:t>
            </a:r>
            <a:r>
              <a:rPr lang="en-US" sz="2000" dirty="0" smtClean="0"/>
              <a:t>  </a:t>
            </a:r>
            <a:r>
              <a:rPr lang="en-US" sz="2000" dirty="0" err="1" smtClean="0"/>
              <a:t>mẫu</a:t>
            </a:r>
            <a:r>
              <a:rPr lang="en-US" sz="2000" dirty="0" smtClean="0"/>
              <a:t>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</a:t>
            </a:r>
            <a:r>
              <a:rPr lang="en-US" sz="2000" dirty="0" err="1" smtClean="0"/>
              <a:t>cụm</a:t>
            </a:r>
            <a:r>
              <a:rPr lang="en-US" sz="2000" dirty="0" smtClean="0"/>
              <a:t> </a:t>
            </a:r>
            <a:r>
              <a:rPr lang="en-US" sz="2000" dirty="0" err="1" smtClean="0"/>
              <a:t>mà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trung</a:t>
            </a:r>
            <a:r>
              <a:rPr lang="en-US" sz="2000" dirty="0" smtClean="0"/>
              <a:t> </a:t>
            </a:r>
            <a:r>
              <a:rPr lang="en-US" sz="2000" dirty="0" err="1" smtClean="0"/>
              <a:t>tâm</a:t>
            </a:r>
            <a:r>
              <a:rPr lang="en-US" sz="2000" dirty="0" smtClean="0"/>
              <a:t> </a:t>
            </a:r>
            <a:r>
              <a:rPr lang="en-US" sz="2000" dirty="0" err="1" smtClean="0"/>
              <a:t>cụm</a:t>
            </a:r>
            <a:r>
              <a:rPr lang="en-US" sz="2000" dirty="0" smtClean="0"/>
              <a:t> </a:t>
            </a:r>
            <a:r>
              <a:rPr lang="en-US" sz="2000" dirty="0" err="1" smtClean="0"/>
              <a:t>gần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nó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u="sng" dirty="0" err="1" smtClean="0"/>
              <a:t>Bước</a:t>
            </a:r>
            <a:r>
              <a:rPr lang="en-US" sz="2000" u="sng" dirty="0" smtClean="0"/>
              <a:t> 4</a:t>
            </a:r>
            <a:r>
              <a:rPr lang="en-US" sz="2000" dirty="0" smtClean="0"/>
              <a:t>: </a:t>
            </a:r>
            <a:r>
              <a:rPr lang="en-US" sz="2000" dirty="0" err="1" smtClean="0"/>
              <a:t>Nếu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sự</a:t>
            </a:r>
            <a:r>
              <a:rPr lang="en-US" sz="2000" dirty="0" smtClean="0"/>
              <a:t>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gán</a:t>
            </a:r>
            <a:r>
              <a:rPr lang="en-US" sz="2000" dirty="0" smtClean="0"/>
              <a:t> </a:t>
            </a:r>
            <a:r>
              <a:rPr lang="en-US" sz="2000" dirty="0" err="1" smtClean="0"/>
              <a:t>mẫu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cụm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</a:t>
            </a:r>
            <a:r>
              <a:rPr lang="en-US" sz="2000" dirty="0" err="1" smtClean="0"/>
              <a:t>hai</a:t>
            </a:r>
            <a:r>
              <a:rPr lang="en-US" sz="2000" dirty="0" smtClean="0"/>
              <a:t> </a:t>
            </a:r>
            <a:r>
              <a:rPr lang="en-US" sz="2000" dirty="0" err="1" smtClean="0"/>
              <a:t>lược</a:t>
            </a:r>
            <a:r>
              <a:rPr lang="en-US" sz="2000" dirty="0" smtClean="0"/>
              <a:t> </a:t>
            </a:r>
            <a:r>
              <a:rPr lang="en-US" sz="2000" dirty="0" err="1" smtClean="0"/>
              <a:t>lặp</a:t>
            </a:r>
            <a:r>
              <a:rPr lang="en-US" sz="2000" dirty="0" smtClean="0"/>
              <a:t> </a:t>
            </a:r>
            <a:r>
              <a:rPr lang="en-US" sz="2000" dirty="0" err="1" smtClean="0"/>
              <a:t>kế</a:t>
            </a:r>
            <a:r>
              <a:rPr lang="en-US" sz="2000" dirty="0" smtClean="0"/>
              <a:t> </a:t>
            </a:r>
            <a:r>
              <a:rPr lang="en-US" sz="2000" dirty="0" err="1" smtClean="0"/>
              <a:t>tiếp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 smtClean="0"/>
              <a:t> </a:t>
            </a:r>
            <a:r>
              <a:rPr lang="en-US" sz="2000" dirty="0" err="1" smtClean="0"/>
              <a:t>thì</a:t>
            </a:r>
            <a:r>
              <a:rPr lang="en-US" sz="2000" dirty="0" smtClean="0"/>
              <a:t> ta </a:t>
            </a:r>
            <a:r>
              <a:rPr lang="en-US" sz="2000" dirty="0" err="1" smtClean="0"/>
              <a:t>dừng</a:t>
            </a:r>
            <a:r>
              <a:rPr lang="en-US" sz="2000" dirty="0" smtClean="0"/>
              <a:t> </a:t>
            </a:r>
            <a:r>
              <a:rPr lang="en-US" sz="2000" dirty="0" err="1" smtClean="0"/>
              <a:t>giải</a:t>
            </a:r>
            <a:r>
              <a:rPr lang="en-US" sz="2000" dirty="0" smtClean="0"/>
              <a:t> </a:t>
            </a:r>
            <a:r>
              <a:rPr lang="en-US" sz="2000" dirty="0" err="1" smtClean="0"/>
              <a:t>thuật</a:t>
            </a:r>
            <a:r>
              <a:rPr lang="en-US" sz="2000" dirty="0" smtClean="0"/>
              <a:t>; </a:t>
            </a:r>
            <a:r>
              <a:rPr lang="en-US" sz="2000" dirty="0" err="1" smtClean="0"/>
              <a:t>ngược</a:t>
            </a:r>
            <a:r>
              <a:rPr lang="en-US" sz="2000" dirty="0" smtClean="0"/>
              <a:t> </a:t>
            </a:r>
            <a:r>
              <a:rPr lang="en-US" sz="2000" dirty="0" err="1" smtClean="0"/>
              <a:t>lại</a:t>
            </a:r>
            <a:r>
              <a:rPr lang="en-US" sz="2000" dirty="0" smtClean="0"/>
              <a:t> </a:t>
            </a:r>
            <a:r>
              <a:rPr lang="en-US" sz="2000" dirty="0" err="1" smtClean="0"/>
              <a:t>thì</a:t>
            </a:r>
            <a:r>
              <a:rPr lang="en-US" sz="2000" dirty="0" smtClean="0"/>
              <a:t> quay </a:t>
            </a:r>
            <a:r>
              <a:rPr lang="en-US" sz="2000" dirty="0" err="1" smtClean="0"/>
              <a:t>lại</a:t>
            </a:r>
            <a:r>
              <a:rPr lang="en-US" sz="2000" dirty="0" smtClean="0"/>
              <a:t> </a:t>
            </a:r>
            <a:r>
              <a:rPr lang="en-US" sz="2000" dirty="0" err="1" smtClean="0"/>
              <a:t>bước</a:t>
            </a:r>
            <a:r>
              <a:rPr lang="en-US" sz="2000" dirty="0" smtClean="0"/>
              <a:t> 2.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err="1" smtClean="0"/>
              <a:t>Việc</a:t>
            </a:r>
            <a:r>
              <a:rPr lang="en-US" sz="2200" dirty="0" smtClean="0"/>
              <a:t> </a:t>
            </a:r>
            <a:r>
              <a:rPr lang="en-US" sz="2200" dirty="0" err="1" smtClean="0"/>
              <a:t>chọn</a:t>
            </a:r>
            <a:r>
              <a:rPr lang="en-US" sz="2200" dirty="0" smtClean="0"/>
              <a:t> </a:t>
            </a:r>
            <a:r>
              <a:rPr lang="en-US" sz="2200" b="1" i="1" dirty="0" err="1" smtClean="0"/>
              <a:t>các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trung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tâm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cụm</a:t>
            </a:r>
            <a:r>
              <a:rPr lang="en-US" sz="2200" b="1" i="1" dirty="0" smtClean="0"/>
              <a:t> ban </a:t>
            </a:r>
            <a:r>
              <a:rPr lang="en-US" sz="2200" b="1" i="1" dirty="0" err="1" smtClean="0"/>
              <a:t>đầu</a:t>
            </a:r>
            <a:r>
              <a:rPr lang="en-US" sz="2200" dirty="0" smtClean="0"/>
              <a:t> (initial cluster centers )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vấn</a:t>
            </a:r>
            <a:r>
              <a:rPr lang="en-US" sz="2200" dirty="0" smtClean="0"/>
              <a:t> </a:t>
            </a:r>
            <a:r>
              <a:rPr lang="en-US" sz="2200" dirty="0" err="1" smtClean="0"/>
              <a:t>đề</a:t>
            </a:r>
            <a:r>
              <a:rPr lang="en-US" sz="2200" dirty="0" smtClean="0"/>
              <a:t> </a:t>
            </a:r>
            <a:r>
              <a:rPr lang="en-US" sz="2200" dirty="0" err="1" smtClean="0"/>
              <a:t>rất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trọng</a:t>
            </a:r>
            <a:r>
              <a:rPr lang="en-US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987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K-Means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59492-3113-4393-BEDD-3DB3E8E19ACC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  <p:pic>
        <p:nvPicPr>
          <p:cNvPr id="10244" name="Picture 2" descr="E:\Machine_Learning\k_Mea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828800"/>
            <a:ext cx="90963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81200" y="541020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4.3.14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19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DE8F6-ECB9-4985-A50C-F6431F78B6D4}" type="slidenum">
              <a:rPr lang="en-US" altLang="en-US"/>
              <a:pPr>
                <a:defRPr/>
              </a:pPr>
              <a:t>56</a:t>
            </a:fld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pPr eaLnBrk="1" hangingPunct="1"/>
            <a:r>
              <a:rPr lang="en-US" sz="3800" b="1" dirty="0" err="1" smtClean="0"/>
              <a:t>Thí</a:t>
            </a:r>
            <a:r>
              <a:rPr lang="en-US" sz="3800" b="1" dirty="0" smtClean="0"/>
              <a:t> </a:t>
            </a:r>
            <a:r>
              <a:rPr lang="en-US" sz="3800" b="1" dirty="0" err="1" smtClean="0"/>
              <a:t>dụ</a:t>
            </a:r>
            <a:r>
              <a:rPr lang="en-US" sz="3800" b="1" dirty="0" smtClean="0"/>
              <a:t> </a:t>
            </a:r>
            <a:r>
              <a:rPr lang="en-US" sz="3800" b="1" dirty="0" err="1" smtClean="0"/>
              <a:t>về</a:t>
            </a:r>
            <a:r>
              <a:rPr lang="en-US" sz="3800" b="1" dirty="0" smtClean="0"/>
              <a:t> k-Means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err="1" smtClean="0"/>
              <a:t>Giải</a:t>
            </a:r>
            <a:r>
              <a:rPr lang="en-US" sz="2000" dirty="0" smtClean="0"/>
              <a:t> </a:t>
            </a:r>
            <a:r>
              <a:rPr lang="en-US" sz="2000" dirty="0" err="1" smtClean="0"/>
              <a:t>thuật</a:t>
            </a:r>
            <a:r>
              <a:rPr lang="en-US" sz="2000" dirty="0" smtClean="0"/>
              <a:t> </a:t>
            </a:r>
            <a:r>
              <a:rPr lang="en-US" sz="2000" i="1" dirty="0" smtClean="0"/>
              <a:t>k</a:t>
            </a:r>
            <a:r>
              <a:rPr lang="en-US" sz="2000" dirty="0" smtClean="0"/>
              <a:t>-Means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gồm</a:t>
            </a:r>
            <a:r>
              <a:rPr lang="en-US" sz="2000" dirty="0" smtClean="0"/>
              <a:t> 7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 </a:t>
            </a:r>
            <a:r>
              <a:rPr lang="en-US" sz="2000" dirty="0" err="1" smtClean="0"/>
              <a:t>hai</a:t>
            </a:r>
            <a:r>
              <a:rPr lang="en-US" sz="2000" dirty="0" smtClean="0"/>
              <a:t> </a:t>
            </a:r>
            <a:r>
              <a:rPr lang="en-US" sz="2000" dirty="0" err="1" smtClean="0"/>
              <a:t>chiều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minh </a:t>
            </a:r>
            <a:r>
              <a:rPr lang="en-US" sz="2000" dirty="0" err="1" smtClean="0"/>
              <a:t>họa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6.2 </a:t>
            </a:r>
            <a:r>
              <a:rPr lang="en-US" sz="2000" dirty="0" err="1" smtClean="0"/>
              <a:t>và</a:t>
            </a:r>
            <a:r>
              <a:rPr lang="en-US" sz="2000" dirty="0" smtClean="0"/>
              <a:t> 6.3.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mẫu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tọa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: A = (1, 1), B = (1, 2), C = (2, 2), D = (6, 2), E = (7, 2), F = (6, 6), G = (7, 6). Ta </a:t>
            </a:r>
            <a:r>
              <a:rPr lang="en-US" sz="2000" dirty="0" err="1" smtClean="0"/>
              <a:t>muốn</a:t>
            </a:r>
            <a:r>
              <a:rPr lang="en-US" sz="2000" dirty="0" smtClean="0"/>
              <a:t> </a:t>
            </a:r>
            <a:r>
              <a:rPr lang="en-US" sz="2000" dirty="0" err="1" smtClean="0"/>
              <a:t>gom</a:t>
            </a:r>
            <a:r>
              <a:rPr lang="en-US" sz="2000" dirty="0" smtClean="0"/>
              <a:t> </a:t>
            </a:r>
            <a:r>
              <a:rPr lang="en-US" sz="2000" dirty="0" err="1" smtClean="0"/>
              <a:t>cụm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3 </a:t>
            </a:r>
            <a:r>
              <a:rPr lang="en-US" sz="2000" dirty="0" err="1" smtClean="0"/>
              <a:t>cụm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i="1" dirty="0"/>
              <a:t>k</a:t>
            </a:r>
            <a:r>
              <a:rPr lang="en-US" sz="2000" dirty="0"/>
              <a:t> = 3). 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err="1" smtClean="0"/>
              <a:t>Nếu</a:t>
            </a:r>
            <a:r>
              <a:rPr lang="en-US" sz="2000" dirty="0" smtClean="0"/>
              <a:t> </a:t>
            </a:r>
            <a:r>
              <a:rPr lang="en-US" sz="2000" b="1" dirty="0" smtClean="0"/>
              <a:t>A, D </a:t>
            </a:r>
            <a:r>
              <a:rPr lang="en-US" sz="2000" b="1" dirty="0" err="1" smtClean="0"/>
              <a:t>và</a:t>
            </a:r>
            <a:r>
              <a:rPr lang="en-US" sz="2000" dirty="0" smtClean="0"/>
              <a:t> </a:t>
            </a:r>
            <a:r>
              <a:rPr lang="en-US" sz="2000" b="1" dirty="0" smtClean="0"/>
              <a:t>F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chọn</a:t>
            </a:r>
            <a:r>
              <a:rPr lang="en-US" sz="2000" dirty="0" smtClean="0"/>
              <a:t> </a:t>
            </a: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trung</a:t>
            </a:r>
            <a:r>
              <a:rPr lang="en-US" sz="2000" dirty="0" smtClean="0"/>
              <a:t> </a:t>
            </a:r>
            <a:r>
              <a:rPr lang="en-US" sz="2000" dirty="0" err="1" smtClean="0"/>
              <a:t>tâm</a:t>
            </a:r>
            <a:r>
              <a:rPr lang="en-US" sz="2000" dirty="0" smtClean="0"/>
              <a:t> </a:t>
            </a:r>
            <a:r>
              <a:rPr lang="en-US" sz="2000" dirty="0" err="1" smtClean="0"/>
              <a:t>cụm</a:t>
            </a:r>
            <a:r>
              <a:rPr lang="en-US" sz="2000" dirty="0" smtClean="0"/>
              <a:t> ban </a:t>
            </a:r>
            <a:r>
              <a:rPr lang="en-US" sz="2000" dirty="0" err="1" smtClean="0"/>
              <a:t>đầu</a:t>
            </a:r>
            <a:r>
              <a:rPr lang="en-US" sz="2000" dirty="0" smtClean="0"/>
              <a:t>. </a:t>
            </a:r>
            <a:r>
              <a:rPr lang="en-US" sz="2000" dirty="0" err="1" smtClean="0"/>
              <a:t>Cụm</a:t>
            </a:r>
            <a:r>
              <a:rPr lang="en-US" sz="2000" dirty="0" smtClean="0"/>
              <a:t> 1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A= (1, 1)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trung</a:t>
            </a:r>
            <a:r>
              <a:rPr lang="en-US" sz="2000" dirty="0" smtClean="0"/>
              <a:t> </a:t>
            </a:r>
            <a:r>
              <a:rPr lang="en-US" sz="2000" dirty="0" err="1" smtClean="0"/>
              <a:t>tâm</a:t>
            </a:r>
            <a:r>
              <a:rPr lang="en-US" sz="2000" dirty="0" smtClean="0"/>
              <a:t> </a:t>
            </a:r>
            <a:r>
              <a:rPr lang="en-US" sz="2000" dirty="0" err="1" smtClean="0"/>
              <a:t>cụm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cụm</a:t>
            </a:r>
            <a:r>
              <a:rPr lang="en-US" sz="2000" dirty="0" smtClean="0"/>
              <a:t> 1. </a:t>
            </a:r>
            <a:r>
              <a:rPr lang="en-US" sz="2000" dirty="0" err="1" smtClean="0"/>
              <a:t>Cụm</a:t>
            </a:r>
            <a:r>
              <a:rPr lang="en-US" sz="2000" dirty="0" smtClean="0"/>
              <a:t> 2 </a:t>
            </a:r>
            <a:r>
              <a:rPr lang="en-US" sz="2000" dirty="0" err="1" smtClean="0"/>
              <a:t>có</a:t>
            </a:r>
            <a:r>
              <a:rPr lang="en-US" sz="2000" dirty="0" smtClean="0"/>
              <a:t> D= (6, 2)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trung</a:t>
            </a:r>
            <a:r>
              <a:rPr lang="en-US" sz="2000" dirty="0" smtClean="0"/>
              <a:t> </a:t>
            </a:r>
            <a:r>
              <a:rPr lang="en-US" sz="2000" dirty="0" err="1" smtClean="0"/>
              <a:t>tâm</a:t>
            </a:r>
            <a:r>
              <a:rPr lang="en-US" sz="2000" dirty="0" smtClean="0"/>
              <a:t> </a:t>
            </a:r>
            <a:r>
              <a:rPr lang="en-US" sz="2000" dirty="0" err="1" smtClean="0"/>
              <a:t>cụm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nó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cụm</a:t>
            </a:r>
            <a:r>
              <a:rPr lang="en-US" sz="2000" dirty="0" smtClean="0"/>
              <a:t> 3 </a:t>
            </a:r>
            <a:r>
              <a:rPr lang="en-US" sz="2000" dirty="0" err="1" smtClean="0"/>
              <a:t>có</a:t>
            </a:r>
            <a:r>
              <a:rPr lang="en-US" sz="2000" dirty="0" smtClean="0"/>
              <a:t> F= (6, 6)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trung</a:t>
            </a:r>
            <a:r>
              <a:rPr lang="en-US" sz="2000" dirty="0" smtClean="0"/>
              <a:t> </a:t>
            </a:r>
            <a:r>
              <a:rPr lang="en-US" sz="2000" dirty="0" err="1" smtClean="0"/>
              <a:t>tâm</a:t>
            </a:r>
            <a:r>
              <a:rPr lang="en-US" sz="2000" dirty="0" smtClean="0"/>
              <a:t> </a:t>
            </a:r>
            <a:r>
              <a:rPr lang="en-US" sz="2000" dirty="0" err="1" smtClean="0"/>
              <a:t>cụm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nó</a:t>
            </a:r>
            <a:r>
              <a:rPr lang="en-US" sz="2000" dirty="0" smtClean="0"/>
              <a:t>. </a:t>
            </a:r>
            <a:r>
              <a:rPr lang="en-US" sz="2000" dirty="0" err="1" smtClean="0"/>
              <a:t>Rồi</a:t>
            </a:r>
            <a:r>
              <a:rPr lang="en-US" sz="2000" dirty="0" smtClean="0"/>
              <a:t> </a:t>
            </a:r>
            <a:r>
              <a:rPr lang="en-US" sz="2000" dirty="0" err="1" smtClean="0"/>
              <a:t>thì</a:t>
            </a:r>
            <a:r>
              <a:rPr lang="en-US" sz="2000" dirty="0" smtClean="0"/>
              <a:t>, B, C </a:t>
            </a:r>
            <a:r>
              <a:rPr lang="en-US" sz="2000" dirty="0" smtClean="0">
                <a:sym typeface="Symbol" pitchFamily="18" charset="2"/>
              </a:rPr>
              <a:t></a:t>
            </a:r>
            <a:r>
              <a:rPr lang="en-US" sz="2000" dirty="0" smtClean="0"/>
              <a:t> </a:t>
            </a:r>
            <a:r>
              <a:rPr lang="en-US" sz="2000" dirty="0" err="1" smtClean="0"/>
              <a:t>Cụm</a:t>
            </a:r>
            <a:r>
              <a:rPr lang="en-US" sz="2000" dirty="0" smtClean="0"/>
              <a:t> 1; E </a:t>
            </a:r>
            <a:r>
              <a:rPr lang="en-US" sz="2000" dirty="0" smtClean="0">
                <a:sym typeface="Symbol" pitchFamily="18" charset="2"/>
              </a:rPr>
              <a:t></a:t>
            </a:r>
            <a:r>
              <a:rPr lang="en-US" sz="2000" dirty="0" smtClean="0"/>
              <a:t> </a:t>
            </a:r>
            <a:r>
              <a:rPr lang="en-US" sz="2000" dirty="0" err="1" smtClean="0"/>
              <a:t>Cụm</a:t>
            </a:r>
            <a:r>
              <a:rPr lang="en-US" sz="2000" dirty="0" smtClean="0"/>
              <a:t> 2; </a:t>
            </a:r>
            <a:r>
              <a:rPr lang="en-US" sz="2000" dirty="0" err="1" smtClean="0"/>
              <a:t>và</a:t>
            </a:r>
            <a:r>
              <a:rPr lang="en-US" sz="2000" dirty="0" smtClean="0"/>
              <a:t> G </a:t>
            </a:r>
            <a:r>
              <a:rPr lang="en-US" sz="2000" dirty="0" smtClean="0">
                <a:sym typeface="Symbol" pitchFamily="18" charset="2"/>
              </a:rPr>
              <a:t></a:t>
            </a:r>
            <a:r>
              <a:rPr lang="en-US" sz="2000" dirty="0" smtClean="0"/>
              <a:t> </a:t>
            </a:r>
            <a:r>
              <a:rPr lang="en-US" sz="2000" dirty="0" err="1" smtClean="0"/>
              <a:t>Cụm</a:t>
            </a:r>
            <a:r>
              <a:rPr lang="en-US" sz="2000" dirty="0" smtClean="0"/>
              <a:t> 3.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err="1" smtClean="0"/>
              <a:t>Trung</a:t>
            </a:r>
            <a:r>
              <a:rPr lang="en-US" sz="2000" dirty="0" smtClean="0"/>
              <a:t> </a:t>
            </a:r>
            <a:r>
              <a:rPr lang="en-US" sz="2000" dirty="0" err="1" smtClean="0"/>
              <a:t>tâm</a:t>
            </a:r>
            <a:r>
              <a:rPr lang="en-US" sz="2000" dirty="0" smtClean="0"/>
              <a:t> </a:t>
            </a:r>
            <a:r>
              <a:rPr lang="en-US" sz="2000" dirty="0" err="1" smtClean="0"/>
              <a:t>mới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cụm</a:t>
            </a:r>
            <a:r>
              <a:rPr lang="en-US" sz="2000" dirty="0" smtClean="0"/>
              <a:t> 1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 </a:t>
            </a:r>
            <a:r>
              <a:rPr lang="en-US" sz="2000" dirty="0" err="1" smtClean="0"/>
              <a:t>trung</a:t>
            </a:r>
            <a:r>
              <a:rPr lang="en-US" sz="2000" dirty="0" smtClean="0"/>
              <a:t> </a:t>
            </a:r>
            <a:r>
              <a:rPr lang="en-US" sz="2000" dirty="0" err="1" smtClean="0"/>
              <a:t>bình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mẫu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cụm</a:t>
            </a:r>
            <a:r>
              <a:rPr lang="en-US" sz="2000" dirty="0" smtClean="0"/>
              <a:t> 1, </a:t>
            </a:r>
            <a:r>
              <a:rPr lang="en-US" sz="2000" dirty="0" err="1" smtClean="0"/>
              <a:t>tức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(</a:t>
            </a:r>
            <a:r>
              <a:rPr lang="en-US" sz="2000" b="1" dirty="0" smtClean="0"/>
              <a:t>1.33, 1.66</a:t>
            </a:r>
            <a:r>
              <a:rPr lang="en-US" sz="2000" dirty="0" smtClean="0"/>
              <a:t>). </a:t>
            </a:r>
            <a:r>
              <a:rPr lang="en-US" sz="2000" dirty="0" err="1"/>
              <a:t>Trung</a:t>
            </a:r>
            <a:r>
              <a:rPr lang="en-US" sz="2000" dirty="0"/>
              <a:t> </a:t>
            </a:r>
            <a:r>
              <a:rPr lang="en-US" sz="2000" dirty="0" err="1"/>
              <a:t>tâm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cụm</a:t>
            </a:r>
            <a:r>
              <a:rPr lang="en-US" sz="2000" dirty="0"/>
              <a:t> </a:t>
            </a:r>
            <a:r>
              <a:rPr lang="en-US" sz="2000" dirty="0" smtClean="0"/>
              <a:t>2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(</a:t>
            </a:r>
            <a:r>
              <a:rPr lang="en-US" sz="2000" b="1" dirty="0" smtClean="0"/>
              <a:t>6.5, 2</a:t>
            </a:r>
            <a:r>
              <a:rPr lang="en-US" sz="2000" dirty="0" smtClean="0"/>
              <a:t>) 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trung</a:t>
            </a:r>
            <a:r>
              <a:rPr lang="en-US" sz="2000" dirty="0"/>
              <a:t> </a:t>
            </a:r>
            <a:r>
              <a:rPr lang="en-US" sz="2000" dirty="0" err="1"/>
              <a:t>tâm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cụm</a:t>
            </a:r>
            <a:r>
              <a:rPr lang="en-US" sz="2000" dirty="0"/>
              <a:t> </a:t>
            </a:r>
            <a:r>
              <a:rPr lang="en-US" sz="2000" dirty="0" smtClean="0"/>
              <a:t>3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(</a:t>
            </a:r>
            <a:r>
              <a:rPr lang="en-US" sz="2000" b="1" dirty="0" smtClean="0"/>
              <a:t>6.5, 6</a:t>
            </a:r>
            <a:r>
              <a:rPr lang="en-US" sz="2000" dirty="0" smtClean="0"/>
              <a:t>). </a:t>
            </a:r>
            <a:r>
              <a:rPr lang="en-US" sz="2000" dirty="0" err="1" smtClean="0"/>
              <a:t>Sau</a:t>
            </a:r>
            <a:r>
              <a:rPr lang="en-US" sz="2000" dirty="0" smtClean="0"/>
              <a:t> </a:t>
            </a:r>
            <a:r>
              <a:rPr lang="en-US" sz="2000" dirty="0" err="1" smtClean="0"/>
              <a:t>đó</a:t>
            </a:r>
            <a:r>
              <a:rPr lang="en-US" sz="2000" dirty="0" smtClean="0"/>
              <a:t>, A, B, C </a:t>
            </a:r>
            <a:r>
              <a:rPr lang="en-US" sz="2000" dirty="0" smtClean="0">
                <a:sym typeface="Symbol" pitchFamily="18" charset="2"/>
              </a:rPr>
              <a:t></a:t>
            </a:r>
            <a:r>
              <a:rPr lang="en-US" sz="2000" dirty="0" smtClean="0"/>
              <a:t> </a:t>
            </a:r>
            <a:r>
              <a:rPr lang="en-US" sz="2000" dirty="0" err="1" smtClean="0"/>
              <a:t>Cụm</a:t>
            </a:r>
            <a:r>
              <a:rPr lang="en-US" sz="2000" dirty="0" smtClean="0"/>
              <a:t> 1, D, E </a:t>
            </a:r>
            <a:r>
              <a:rPr lang="en-US" sz="2000" dirty="0" smtClean="0">
                <a:sym typeface="Symbol" pitchFamily="18" charset="2"/>
              </a:rPr>
              <a:t></a:t>
            </a:r>
            <a:r>
              <a:rPr lang="en-US" sz="2000" dirty="0" smtClean="0"/>
              <a:t> </a:t>
            </a:r>
            <a:r>
              <a:rPr lang="en-US" sz="2000" dirty="0" err="1" smtClean="0"/>
              <a:t>Cụm</a:t>
            </a:r>
            <a:r>
              <a:rPr lang="en-US" sz="2000" dirty="0" smtClean="0"/>
              <a:t> 2 </a:t>
            </a:r>
            <a:r>
              <a:rPr lang="en-US" sz="2000" dirty="0" err="1" smtClean="0"/>
              <a:t>và</a:t>
            </a:r>
            <a:r>
              <a:rPr lang="en-US" sz="2000" dirty="0" smtClean="0"/>
              <a:t> F, G </a:t>
            </a:r>
            <a:r>
              <a:rPr lang="en-US" sz="2000" dirty="0" smtClean="0">
                <a:sym typeface="Symbol" pitchFamily="18" charset="2"/>
              </a:rPr>
              <a:t></a:t>
            </a:r>
            <a:r>
              <a:rPr lang="en-US" sz="2000" dirty="0" smtClean="0"/>
              <a:t> </a:t>
            </a:r>
            <a:r>
              <a:rPr lang="en-US" sz="2000" dirty="0" err="1" smtClean="0"/>
              <a:t>Cụm</a:t>
            </a:r>
            <a:r>
              <a:rPr lang="en-US" sz="2000" dirty="0" smtClean="0"/>
              <a:t> 3. </a:t>
            </a:r>
            <a:r>
              <a:rPr lang="en-US" sz="2000" dirty="0" err="1" smtClean="0"/>
              <a:t>Vì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sự</a:t>
            </a:r>
            <a:r>
              <a:rPr lang="en-US" sz="2000" dirty="0" smtClean="0"/>
              <a:t>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cụm</a:t>
            </a:r>
            <a:r>
              <a:rPr lang="en-US" sz="2000" dirty="0" smtClean="0"/>
              <a:t> </a:t>
            </a:r>
            <a:r>
              <a:rPr lang="en-US" sz="2000" dirty="0" err="1" smtClean="0"/>
              <a:t>vừa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</a:t>
            </a:r>
            <a:r>
              <a:rPr lang="en-US" sz="2000" dirty="0" err="1" smtClean="0"/>
              <a:t>nên</a:t>
            </a:r>
            <a:r>
              <a:rPr lang="en-US" sz="2000" dirty="0" smtClean="0"/>
              <a:t> </a:t>
            </a:r>
            <a:r>
              <a:rPr lang="en-US" sz="2000" dirty="0" err="1" smtClean="0"/>
              <a:t>giải</a:t>
            </a:r>
            <a:r>
              <a:rPr lang="en-US" sz="2000" dirty="0" smtClean="0"/>
              <a:t> </a:t>
            </a:r>
            <a:r>
              <a:rPr lang="en-US" sz="2000" dirty="0" err="1" smtClean="0"/>
              <a:t>thuật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thúc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cụm</a:t>
            </a:r>
            <a:r>
              <a:rPr lang="en-US" sz="2000" dirty="0" smtClean="0"/>
              <a:t> </a:t>
            </a:r>
            <a:r>
              <a:rPr lang="en-US" sz="2000" dirty="0" err="1" smtClean="0"/>
              <a:t>đó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giải</a:t>
            </a:r>
            <a:r>
              <a:rPr lang="en-US" sz="2000" dirty="0" smtClean="0"/>
              <a:t> </a:t>
            </a:r>
            <a:r>
              <a:rPr lang="en-US" sz="2000" dirty="0" err="1" smtClean="0"/>
              <a:t>thuật</a:t>
            </a:r>
            <a:r>
              <a:rPr lang="en-US" sz="2000" dirty="0" smtClean="0"/>
              <a:t> </a:t>
            </a:r>
            <a:r>
              <a:rPr lang="en-US" sz="2000" dirty="0" err="1" smtClean="0"/>
              <a:t>gom</a:t>
            </a:r>
            <a:r>
              <a:rPr lang="en-US" sz="2000" dirty="0" smtClean="0"/>
              <a:t> </a:t>
            </a:r>
            <a:r>
              <a:rPr lang="en-US" sz="2000" dirty="0" err="1" smtClean="0"/>
              <a:t>cụm</a:t>
            </a:r>
            <a:r>
              <a:rPr lang="en-US" sz="2000" dirty="0" smtClean="0"/>
              <a:t> k-means.</a:t>
            </a:r>
          </a:p>
        </p:txBody>
      </p:sp>
    </p:spTree>
    <p:extLst>
      <p:ext uri="{BB962C8B-B14F-4D97-AF65-F5344CB8AC3E}">
        <p14:creationId xmlns:p14="http://schemas.microsoft.com/office/powerpoint/2010/main" val="51428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093B0C-352E-4C04-B423-A501F8A4CEEB}" type="slidenum">
              <a:rPr lang="en-US" altLang="en-US"/>
              <a:pPr>
                <a:defRPr/>
              </a:pPr>
              <a:t>57</a:t>
            </a:fld>
            <a:endParaRPr lang="en-US" altLang="en-US"/>
          </a:p>
        </p:txBody>
      </p:sp>
      <p:pic>
        <p:nvPicPr>
          <p:cNvPr id="12291" name="Picture 4" descr="clustering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685800"/>
            <a:ext cx="6477000" cy="482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457200" y="5638800"/>
            <a:ext cx="82296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 err="1" smtClean="0"/>
              <a:t>Hình</a:t>
            </a:r>
            <a:r>
              <a:rPr lang="en-US" b="1" dirty="0" smtClean="0"/>
              <a:t> 4.3.15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sz="2000" dirty="0" smtClean="0"/>
              <a:t> </a:t>
            </a:r>
            <a:r>
              <a:rPr lang="en-US" sz="2000" dirty="0"/>
              <a:t>A, D </a:t>
            </a:r>
            <a:r>
              <a:rPr lang="en-US" sz="2000" dirty="0" err="1" smtClean="0"/>
              <a:t>va</a:t>
            </a:r>
            <a:r>
              <a:rPr lang="en-US" sz="2000" dirty="0" smtClean="0"/>
              <a:t> </a:t>
            </a:r>
            <a:r>
              <a:rPr lang="en-US" sz="2000" dirty="0"/>
              <a:t>F </a:t>
            </a: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trung</a:t>
            </a:r>
            <a:r>
              <a:rPr lang="en-US" sz="2000" dirty="0" smtClean="0"/>
              <a:t> </a:t>
            </a:r>
            <a:r>
              <a:rPr lang="en-US" sz="2000" dirty="0" err="1" smtClean="0"/>
              <a:t>tâm</a:t>
            </a:r>
            <a:r>
              <a:rPr lang="en-US" sz="2000" dirty="0" smtClean="0"/>
              <a:t> </a:t>
            </a:r>
            <a:r>
              <a:rPr lang="en-US" sz="2000" dirty="0" err="1" smtClean="0"/>
              <a:t>cụm</a:t>
            </a:r>
            <a:r>
              <a:rPr lang="en-US" sz="2000" dirty="0" smtClean="0"/>
              <a:t> ban </a:t>
            </a:r>
            <a:r>
              <a:rPr lang="en-US" sz="2000" dirty="0" err="1" smtClean="0"/>
              <a:t>đầu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152400" y="990600"/>
            <a:ext cx="3276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err="1" smtClean="0"/>
              <a:t>Điều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đem</a:t>
            </a:r>
            <a:r>
              <a:rPr lang="en-US" sz="2000" dirty="0" smtClean="0"/>
              <a:t> </a:t>
            </a:r>
            <a:r>
              <a:rPr lang="en-US" sz="2000" dirty="0" err="1" smtClean="0"/>
              <a:t>lại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hoạch</a:t>
            </a:r>
            <a:r>
              <a:rPr lang="en-US" sz="2000" dirty="0" smtClean="0"/>
              <a:t> </a:t>
            </a:r>
            <a:r>
              <a:rPr lang="en-US" sz="2000" dirty="0" err="1" smtClean="0"/>
              <a:t>tốt</a:t>
            </a:r>
            <a:r>
              <a:rPr lang="en-US" sz="2000" dirty="0" smtClean="0"/>
              <a:t> </a:t>
            </a:r>
            <a:r>
              <a:rPr lang="en-US" sz="2000" dirty="0" err="1" smtClean="0"/>
              <a:t>gồm</a:t>
            </a:r>
            <a:r>
              <a:rPr lang="en-US" sz="2000" dirty="0" smtClean="0"/>
              <a:t> 3 </a:t>
            </a:r>
            <a:r>
              <a:rPr lang="en-US" sz="2000" dirty="0" err="1" smtClean="0"/>
              <a:t>cụm</a:t>
            </a:r>
            <a:r>
              <a:rPr lang="en-US" sz="2000" dirty="0" smtClean="0"/>
              <a:t>  </a:t>
            </a:r>
            <a:r>
              <a:rPr lang="en-US" sz="2000" dirty="0"/>
              <a:t>{A, B, C}, {D, E}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/>
              <a:t>{F, G}.</a:t>
            </a:r>
          </a:p>
        </p:txBody>
      </p:sp>
    </p:spTree>
    <p:extLst>
      <p:ext uri="{BB962C8B-B14F-4D97-AF65-F5344CB8AC3E}">
        <p14:creationId xmlns:p14="http://schemas.microsoft.com/office/powerpoint/2010/main" val="375330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554D39-0A7A-4698-9DA4-959F694AF5C0}" type="slidenum">
              <a:rPr lang="en-US" altLang="en-US"/>
              <a:pPr>
                <a:defRPr/>
              </a:pPr>
              <a:t>58</a:t>
            </a:fld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K-Means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38100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err="1" smtClean="0"/>
              <a:t>Nếu</a:t>
            </a:r>
            <a:r>
              <a:rPr lang="en-US" sz="2000" dirty="0" smtClean="0"/>
              <a:t> </a:t>
            </a:r>
            <a:r>
              <a:rPr lang="en-US" sz="2000" dirty="0" err="1" smtClean="0"/>
              <a:t>bắt</a:t>
            </a:r>
            <a:r>
              <a:rPr lang="en-US" sz="2000" dirty="0" smtClean="0"/>
              <a:t> </a:t>
            </a:r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A, B </a:t>
            </a:r>
            <a:r>
              <a:rPr lang="en-US" sz="2000" dirty="0" err="1" smtClean="0"/>
              <a:t>và</a:t>
            </a:r>
            <a:r>
              <a:rPr lang="en-US" sz="2000" dirty="0" smtClean="0"/>
              <a:t> C </a:t>
            </a: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trung</a:t>
            </a:r>
            <a:r>
              <a:rPr lang="en-US" sz="2000" dirty="0" smtClean="0"/>
              <a:t> </a:t>
            </a:r>
            <a:r>
              <a:rPr lang="en-US" sz="2000" dirty="0" err="1" smtClean="0"/>
              <a:t>tâm</a:t>
            </a:r>
            <a:r>
              <a:rPr lang="en-US" sz="2000" dirty="0" smtClean="0"/>
              <a:t> </a:t>
            </a:r>
            <a:r>
              <a:rPr lang="en-US" sz="2000" dirty="0" err="1" smtClean="0"/>
              <a:t>cụm</a:t>
            </a:r>
            <a:r>
              <a:rPr lang="en-US" sz="2000" dirty="0" smtClean="0"/>
              <a:t> ban </a:t>
            </a:r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thì</a:t>
            </a:r>
            <a:r>
              <a:rPr lang="en-US" sz="2000" dirty="0" smtClean="0"/>
              <a:t> ta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đạt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sự</a:t>
            </a:r>
            <a:r>
              <a:rPr lang="en-US" sz="2000" dirty="0" smtClean="0"/>
              <a:t> </a:t>
            </a:r>
            <a:r>
              <a:rPr lang="en-US" sz="2000" dirty="0" err="1" smtClean="0"/>
              <a:t>gom</a:t>
            </a:r>
            <a:r>
              <a:rPr lang="en-US" sz="2000" dirty="0" smtClean="0"/>
              <a:t> </a:t>
            </a:r>
            <a:r>
              <a:rPr lang="en-US" sz="2000" dirty="0" err="1" smtClean="0"/>
              <a:t>cụm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4.3.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Sự</a:t>
            </a:r>
            <a:r>
              <a:rPr lang="en-US" sz="2000" dirty="0" smtClean="0"/>
              <a:t> </a:t>
            </a:r>
            <a:r>
              <a:rPr lang="en-US" sz="2000" dirty="0" err="1" smtClean="0"/>
              <a:t>gom</a:t>
            </a:r>
            <a:r>
              <a:rPr lang="en-US" sz="2000" dirty="0" smtClean="0"/>
              <a:t> </a:t>
            </a:r>
            <a:r>
              <a:rPr lang="en-US" sz="2000" dirty="0" err="1" smtClean="0"/>
              <a:t>cụm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đem</a:t>
            </a:r>
            <a:r>
              <a:rPr lang="en-US" sz="2000" dirty="0" smtClean="0"/>
              <a:t> </a:t>
            </a:r>
            <a:r>
              <a:rPr lang="en-US" sz="2000" dirty="0" err="1" smtClean="0"/>
              <a:t>lại</a:t>
            </a:r>
            <a:r>
              <a:rPr lang="en-US" sz="2000" dirty="0" smtClean="0"/>
              <a:t> </a:t>
            </a:r>
            <a:r>
              <a:rPr lang="en-US" sz="2000" dirty="0" err="1" smtClean="0"/>
              <a:t>hai</a:t>
            </a:r>
            <a:r>
              <a:rPr lang="en-US" sz="2000" dirty="0" smtClean="0"/>
              <a:t> </a:t>
            </a:r>
            <a:r>
              <a:rPr lang="en-US" sz="2000" dirty="0" err="1" smtClean="0"/>
              <a:t>cụm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sự</a:t>
            </a:r>
            <a:r>
              <a:rPr lang="en-US" sz="2000" dirty="0" smtClean="0"/>
              <a:t> </a:t>
            </a:r>
            <a:r>
              <a:rPr lang="en-US" sz="2000" dirty="0" err="1" smtClean="0"/>
              <a:t>sai</a:t>
            </a:r>
            <a:r>
              <a:rPr lang="en-US" sz="2000" dirty="0" smtClean="0"/>
              <a:t> </a:t>
            </a:r>
            <a:r>
              <a:rPr lang="en-US" sz="2000" dirty="0" err="1" smtClean="0"/>
              <a:t>biệt</a:t>
            </a:r>
            <a:r>
              <a:rPr lang="en-US" sz="2000" dirty="0" smtClean="0"/>
              <a:t> </a:t>
            </a:r>
            <a:r>
              <a:rPr lang="en-US" sz="2000" dirty="0" err="1" smtClean="0"/>
              <a:t>nhỏ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cụm</a:t>
            </a:r>
            <a:r>
              <a:rPr lang="en-US" sz="2000" dirty="0" smtClean="0"/>
              <a:t> </a:t>
            </a:r>
            <a:r>
              <a:rPr lang="en-US" sz="2000" dirty="0" err="1" smtClean="0"/>
              <a:t>thứ</a:t>
            </a:r>
            <a:r>
              <a:rPr lang="en-US" sz="2000" dirty="0" smtClean="0"/>
              <a:t> </a:t>
            </a:r>
            <a:r>
              <a:rPr lang="en-US" sz="2000" dirty="0" err="1" smtClean="0"/>
              <a:t>ba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sai</a:t>
            </a:r>
            <a:r>
              <a:rPr lang="en-US" sz="2000" dirty="0" smtClean="0"/>
              <a:t> </a:t>
            </a:r>
            <a:r>
              <a:rPr lang="en-US" sz="2000" dirty="0" err="1" smtClean="0"/>
              <a:t>biệt</a:t>
            </a:r>
            <a:r>
              <a:rPr lang="en-US" sz="2000" dirty="0" smtClean="0"/>
              <a:t> </a:t>
            </a:r>
            <a:r>
              <a:rPr lang="en-US" sz="2000" dirty="0" err="1" smtClean="0"/>
              <a:t>lớn</a:t>
            </a:r>
            <a:r>
              <a:rPr lang="en-US" sz="2000" dirty="0" smtClean="0"/>
              <a:t>.</a:t>
            </a:r>
          </a:p>
        </p:txBody>
      </p:sp>
      <p:pic>
        <p:nvPicPr>
          <p:cNvPr id="13317" name="Picture 4" descr="clustering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447800"/>
            <a:ext cx="4953000" cy="443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228600" y="4343400"/>
            <a:ext cx="4267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 err="1" smtClean="0"/>
              <a:t>Hình</a:t>
            </a:r>
            <a:r>
              <a:rPr lang="en-US" sz="2000" b="1" dirty="0" smtClean="0"/>
              <a:t> 4.3.16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sự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hoạch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tốt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chọn</a:t>
            </a:r>
            <a:r>
              <a:rPr lang="en-US" sz="2000" dirty="0" smtClean="0"/>
              <a:t>  </a:t>
            </a:r>
            <a:r>
              <a:rPr lang="en-US" sz="2000" dirty="0"/>
              <a:t>A, B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/>
              <a:t>C </a:t>
            </a: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trung</a:t>
            </a:r>
            <a:r>
              <a:rPr lang="en-US" sz="2000" dirty="0" smtClean="0"/>
              <a:t> </a:t>
            </a:r>
            <a:r>
              <a:rPr lang="en-US" sz="2000" dirty="0" err="1" smtClean="0"/>
              <a:t>tâm</a:t>
            </a:r>
            <a:r>
              <a:rPr lang="en-US" sz="2000" dirty="0" smtClean="0"/>
              <a:t> </a:t>
            </a:r>
            <a:r>
              <a:rPr lang="en-US" sz="2000" dirty="0" err="1" smtClean="0"/>
              <a:t>cụm</a:t>
            </a:r>
            <a:r>
              <a:rPr lang="en-US" sz="2000" dirty="0" smtClean="0"/>
              <a:t> ban </a:t>
            </a:r>
            <a:r>
              <a:rPr lang="en-US" sz="2000" dirty="0" err="1" smtClean="0"/>
              <a:t>đầu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509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5EFCD-24F6-4722-907F-9F943F421881}" type="slidenum">
              <a:rPr lang="en-US" altLang="en-US"/>
              <a:pPr>
                <a:defRPr/>
              </a:pPr>
              <a:t>59</a:t>
            </a:fld>
            <a:endParaRPr lang="en-US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381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K-Means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đặc</a:t>
            </a:r>
            <a:r>
              <a:rPr lang="en-US" sz="2100" dirty="0" smtClean="0"/>
              <a:t> </a:t>
            </a:r>
            <a:r>
              <a:rPr lang="en-US" sz="2100" dirty="0" err="1" smtClean="0"/>
              <a:t>điểm</a:t>
            </a:r>
            <a:r>
              <a:rPr lang="en-US" sz="2100" dirty="0" smtClean="0"/>
              <a:t> </a:t>
            </a:r>
            <a:r>
              <a:rPr lang="en-US" sz="2100" dirty="0" err="1" smtClean="0"/>
              <a:t>quan</a:t>
            </a:r>
            <a:r>
              <a:rPr lang="en-US" sz="2100" dirty="0" smtClean="0"/>
              <a:t> </a:t>
            </a:r>
            <a:r>
              <a:rPr lang="en-US" sz="2100" dirty="0" err="1" smtClean="0"/>
              <a:t>trọng</a:t>
            </a:r>
            <a:r>
              <a:rPr lang="en-US" sz="2100" dirty="0" smtClean="0"/>
              <a:t> </a:t>
            </a:r>
            <a:r>
              <a:rPr lang="en-US" sz="2100" dirty="0" err="1" smtClean="0"/>
              <a:t>của</a:t>
            </a:r>
            <a:r>
              <a:rPr lang="en-US" sz="2100" dirty="0" smtClean="0"/>
              <a:t> </a:t>
            </a:r>
            <a:r>
              <a:rPr lang="en-US" sz="2100" dirty="0" err="1" smtClean="0"/>
              <a:t>giải</a:t>
            </a:r>
            <a:r>
              <a:rPr lang="en-US" sz="2100" dirty="0" smtClean="0"/>
              <a:t> </a:t>
            </a:r>
            <a:r>
              <a:rPr lang="en-US" sz="2100" dirty="0" err="1" smtClean="0"/>
              <a:t>thuật</a:t>
            </a:r>
            <a:r>
              <a:rPr lang="en-US" sz="2100" dirty="0" smtClean="0"/>
              <a:t> k-means </a:t>
            </a:r>
            <a:r>
              <a:rPr lang="en-US" sz="2100" dirty="0" err="1" smtClean="0"/>
              <a:t>là</a:t>
            </a:r>
            <a:r>
              <a:rPr lang="en-US" sz="2100" dirty="0" smtClean="0"/>
              <a:t> </a:t>
            </a:r>
            <a:r>
              <a:rPr lang="en-US" sz="2100" dirty="0" err="1" smtClean="0"/>
              <a:t>nó</a:t>
            </a:r>
            <a:r>
              <a:rPr lang="en-US" sz="2100" dirty="0" smtClean="0"/>
              <a:t> </a:t>
            </a:r>
            <a:r>
              <a:rPr lang="en-US" sz="2100" dirty="0" err="1" smtClean="0"/>
              <a:t>cực</a:t>
            </a:r>
            <a:r>
              <a:rPr lang="en-US" sz="2100" dirty="0" smtClean="0"/>
              <a:t> </a:t>
            </a:r>
            <a:r>
              <a:rPr lang="en-US" sz="2100" dirty="0" err="1" smtClean="0"/>
              <a:t>tiểu</a:t>
            </a:r>
            <a:r>
              <a:rPr lang="en-US" sz="2100" dirty="0" smtClean="0"/>
              <a:t> </a:t>
            </a:r>
            <a:r>
              <a:rPr lang="en-US" sz="2100" dirty="0" err="1" smtClean="0"/>
              <a:t>hóa</a:t>
            </a:r>
            <a:r>
              <a:rPr lang="en-US" sz="2100" dirty="0" smtClean="0"/>
              <a:t> </a:t>
            </a:r>
            <a:r>
              <a:rPr lang="en-US" sz="2100" dirty="0" err="1" smtClean="0"/>
              <a:t>tổng</a:t>
            </a:r>
            <a:r>
              <a:rPr lang="en-US" sz="2100" dirty="0" smtClean="0"/>
              <a:t> </a:t>
            </a:r>
            <a:r>
              <a:rPr lang="en-US" sz="2100" dirty="0" err="1" smtClean="0"/>
              <a:t>các</a:t>
            </a:r>
            <a:r>
              <a:rPr lang="en-US" sz="2100" dirty="0" smtClean="0"/>
              <a:t> </a:t>
            </a:r>
            <a:r>
              <a:rPr lang="en-US" sz="2100" dirty="0" err="1" smtClean="0"/>
              <a:t>độ</a:t>
            </a:r>
            <a:r>
              <a:rPr lang="en-US" sz="2100" dirty="0" smtClean="0"/>
              <a:t> </a:t>
            </a:r>
            <a:r>
              <a:rPr lang="en-US" sz="2100" dirty="0" err="1" smtClean="0"/>
              <a:t>sai</a:t>
            </a:r>
            <a:r>
              <a:rPr lang="en-US" sz="2100" dirty="0" smtClean="0"/>
              <a:t> </a:t>
            </a:r>
            <a:r>
              <a:rPr lang="en-US" sz="2100" dirty="0" err="1" smtClean="0"/>
              <a:t>biệt</a:t>
            </a:r>
            <a:r>
              <a:rPr lang="en-US" sz="2100" dirty="0" smtClean="0"/>
              <a:t> </a:t>
            </a:r>
            <a:r>
              <a:rPr lang="en-US" sz="2100" dirty="0" err="1" smtClean="0"/>
              <a:t>của</a:t>
            </a:r>
            <a:r>
              <a:rPr lang="en-US" sz="2100" dirty="0" smtClean="0"/>
              <a:t> </a:t>
            </a:r>
            <a:r>
              <a:rPr lang="en-US" sz="2100" dirty="0" err="1" smtClean="0"/>
              <a:t>các</a:t>
            </a:r>
            <a:r>
              <a:rPr lang="en-US" sz="2100" dirty="0" smtClean="0"/>
              <a:t> </a:t>
            </a:r>
            <a:r>
              <a:rPr lang="en-US" sz="2100" dirty="0" err="1" smtClean="0"/>
              <a:t>mẫu</a:t>
            </a:r>
            <a:r>
              <a:rPr lang="en-US" sz="2100" dirty="0" smtClean="0"/>
              <a:t> </a:t>
            </a:r>
            <a:r>
              <a:rPr lang="en-US" sz="2100" dirty="0" err="1" smtClean="0"/>
              <a:t>trong</a:t>
            </a:r>
            <a:r>
              <a:rPr lang="en-US" sz="2100" dirty="0" smtClean="0"/>
              <a:t> </a:t>
            </a: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cụm</a:t>
            </a:r>
            <a:r>
              <a:rPr lang="en-US" sz="2100" dirty="0" smtClean="0"/>
              <a:t> </a:t>
            </a:r>
            <a:r>
              <a:rPr lang="en-US" sz="2100" dirty="0" err="1" smtClean="0"/>
              <a:t>đến</a:t>
            </a:r>
            <a:r>
              <a:rPr lang="en-US" sz="2100" dirty="0" smtClean="0"/>
              <a:t> </a:t>
            </a:r>
            <a:r>
              <a:rPr lang="en-US" sz="2100" dirty="0" err="1" smtClean="0"/>
              <a:t>trung</a:t>
            </a:r>
            <a:r>
              <a:rPr lang="en-US" sz="2100" dirty="0" smtClean="0"/>
              <a:t> </a:t>
            </a:r>
            <a:r>
              <a:rPr lang="en-US" sz="2100" dirty="0" err="1" smtClean="0"/>
              <a:t>tâm</a:t>
            </a:r>
            <a:r>
              <a:rPr lang="en-US" sz="2100" dirty="0" smtClean="0"/>
              <a:t> </a:t>
            </a:r>
            <a:r>
              <a:rPr lang="en-US" sz="2100" dirty="0" err="1" smtClean="0"/>
              <a:t>cụm</a:t>
            </a:r>
            <a:r>
              <a:rPr lang="en-US" sz="2100" dirty="0" smtClean="0"/>
              <a:t> </a:t>
            </a:r>
            <a:r>
              <a:rPr lang="en-US" sz="2100" dirty="0" err="1" smtClean="0"/>
              <a:t>của</a:t>
            </a:r>
            <a:r>
              <a:rPr lang="en-US" sz="2100" dirty="0" smtClean="0"/>
              <a:t> </a:t>
            </a:r>
            <a:r>
              <a:rPr lang="en-US" sz="2100" dirty="0" err="1" smtClean="0"/>
              <a:t>mẫu</a:t>
            </a:r>
            <a:r>
              <a:rPr lang="en-US" sz="2100" dirty="0" smtClean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err="1" smtClean="0"/>
              <a:t>Nếu</a:t>
            </a:r>
            <a:r>
              <a:rPr lang="en-US" sz="2100" dirty="0" smtClean="0"/>
              <a:t> </a:t>
            </a:r>
            <a:r>
              <a:rPr lang="en-US" sz="2100" i="1" dirty="0" err="1" smtClean="0"/>
              <a:t>C</a:t>
            </a:r>
            <a:r>
              <a:rPr lang="en-US" sz="2100" i="1" baseline="-25000" dirty="0" err="1" smtClean="0"/>
              <a:t>i</a:t>
            </a:r>
            <a:r>
              <a:rPr lang="en-US" sz="2100" dirty="0" smtClean="0"/>
              <a:t>  </a:t>
            </a:r>
            <a:r>
              <a:rPr lang="en-US" sz="2100" dirty="0" err="1" smtClean="0"/>
              <a:t>là</a:t>
            </a:r>
            <a:r>
              <a:rPr lang="en-US" sz="2100" dirty="0" smtClean="0"/>
              <a:t> </a:t>
            </a:r>
            <a:r>
              <a:rPr lang="en-US" sz="2100" dirty="0" err="1" smtClean="0"/>
              <a:t>cụm</a:t>
            </a:r>
            <a:r>
              <a:rPr lang="en-US" sz="2100" dirty="0" smtClean="0"/>
              <a:t> </a:t>
            </a:r>
            <a:r>
              <a:rPr lang="en-US" sz="2100" dirty="0" err="1" smtClean="0"/>
              <a:t>thứ</a:t>
            </a:r>
            <a:r>
              <a:rPr lang="en-US" sz="2100" dirty="0" smtClean="0"/>
              <a:t> i </a:t>
            </a:r>
            <a:r>
              <a:rPr lang="en-US" sz="2100" dirty="0" err="1" smtClean="0"/>
              <a:t>và</a:t>
            </a:r>
            <a:r>
              <a:rPr lang="en-US" sz="2100" dirty="0" smtClean="0"/>
              <a:t>  </a:t>
            </a:r>
            <a:r>
              <a:rPr lang="en-US" sz="2100" i="1" dirty="0" smtClean="0">
                <a:sym typeface="Symbol" pitchFamily="18" charset="2"/>
              </a:rPr>
              <a:t></a:t>
            </a:r>
            <a:r>
              <a:rPr lang="en-US" sz="2100" i="1" baseline="-25000" dirty="0" smtClean="0">
                <a:sym typeface="Symbol" pitchFamily="18" charset="2"/>
              </a:rPr>
              <a:t>i</a:t>
            </a:r>
            <a:r>
              <a:rPr lang="en-US" sz="2100" dirty="0" smtClean="0">
                <a:sym typeface="Symbol" pitchFamily="18" charset="2"/>
              </a:rPr>
              <a:t> </a:t>
            </a:r>
            <a:r>
              <a:rPr lang="en-US" sz="2100" dirty="0" err="1" smtClean="0"/>
              <a:t>là</a:t>
            </a:r>
            <a:r>
              <a:rPr lang="en-US" sz="2100" dirty="0" smtClean="0"/>
              <a:t> </a:t>
            </a:r>
            <a:r>
              <a:rPr lang="en-US" sz="2100" dirty="0" err="1" smtClean="0"/>
              <a:t>trung</a:t>
            </a:r>
            <a:r>
              <a:rPr lang="en-US" sz="2100" dirty="0" smtClean="0"/>
              <a:t> </a:t>
            </a:r>
            <a:r>
              <a:rPr lang="en-US" sz="2100" dirty="0" err="1" smtClean="0"/>
              <a:t>tâm</a:t>
            </a:r>
            <a:r>
              <a:rPr lang="en-US" sz="2100" dirty="0" smtClean="0"/>
              <a:t> </a:t>
            </a:r>
            <a:r>
              <a:rPr lang="en-US" sz="2100" dirty="0" err="1" smtClean="0"/>
              <a:t>cụm</a:t>
            </a:r>
            <a:r>
              <a:rPr lang="en-US" sz="2100" dirty="0" smtClean="0"/>
              <a:t> </a:t>
            </a:r>
            <a:r>
              <a:rPr lang="en-US" sz="2100" dirty="0" err="1" smtClean="0"/>
              <a:t>của</a:t>
            </a:r>
            <a:r>
              <a:rPr lang="en-US" sz="2100" dirty="0" smtClean="0"/>
              <a:t> </a:t>
            </a:r>
            <a:r>
              <a:rPr lang="en-US" sz="2100" dirty="0" err="1" smtClean="0"/>
              <a:t>nó</a:t>
            </a:r>
            <a:r>
              <a:rPr lang="en-US" sz="2100" dirty="0" smtClean="0"/>
              <a:t>, </a:t>
            </a:r>
            <a:r>
              <a:rPr lang="en-US" sz="2100" dirty="0" err="1" smtClean="0"/>
              <a:t>thì</a:t>
            </a:r>
            <a:r>
              <a:rPr lang="en-US" sz="2100" dirty="0" smtClean="0"/>
              <a:t> </a:t>
            </a:r>
            <a:r>
              <a:rPr lang="en-US" sz="2100" dirty="0" err="1" smtClean="0"/>
              <a:t>hàm</a:t>
            </a:r>
            <a:r>
              <a:rPr lang="en-US" sz="2100" dirty="0" smtClean="0"/>
              <a:t> </a:t>
            </a:r>
            <a:r>
              <a:rPr lang="en-US" sz="2100" dirty="0" err="1" smtClean="0"/>
              <a:t>đánh</a:t>
            </a:r>
            <a:r>
              <a:rPr lang="en-US" sz="2100" dirty="0" smtClean="0"/>
              <a:t> </a:t>
            </a:r>
            <a:r>
              <a:rPr lang="en-US" sz="2100" dirty="0" err="1" smtClean="0"/>
              <a:t>phải</a:t>
            </a:r>
            <a:r>
              <a:rPr lang="en-US" sz="2100" dirty="0" smtClean="0"/>
              <a:t> </a:t>
            </a:r>
            <a:r>
              <a:rPr lang="en-US" sz="2100" dirty="0" err="1" smtClean="0"/>
              <a:t>cực</a:t>
            </a:r>
            <a:r>
              <a:rPr lang="en-US" sz="2100" dirty="0" smtClean="0"/>
              <a:t> </a:t>
            </a:r>
            <a:r>
              <a:rPr lang="en-US" sz="2100" dirty="0" err="1" smtClean="0"/>
              <a:t>tiểu</a:t>
            </a:r>
            <a:r>
              <a:rPr lang="en-US" sz="2100" dirty="0" smtClean="0"/>
              <a:t> </a:t>
            </a:r>
            <a:r>
              <a:rPr lang="en-US" sz="2100" dirty="0" err="1" smtClean="0"/>
              <a:t>hóa</a:t>
            </a:r>
            <a:r>
              <a:rPr lang="en-US" sz="2100" dirty="0" smtClean="0"/>
              <a:t> </a:t>
            </a:r>
            <a:r>
              <a:rPr lang="en-US" sz="2100" dirty="0" err="1" smtClean="0"/>
              <a:t>bởi</a:t>
            </a:r>
            <a:r>
              <a:rPr lang="en-US" sz="2100" dirty="0" smtClean="0"/>
              <a:t> </a:t>
            </a:r>
            <a:r>
              <a:rPr lang="en-US" sz="2100" dirty="0" err="1" smtClean="0"/>
              <a:t>giải</a:t>
            </a:r>
            <a:r>
              <a:rPr lang="en-US" sz="2100" dirty="0" smtClean="0"/>
              <a:t> </a:t>
            </a:r>
            <a:r>
              <a:rPr lang="en-US" sz="2100" dirty="0" err="1" smtClean="0"/>
              <a:t>thuật</a:t>
            </a:r>
            <a:r>
              <a:rPr lang="en-US" sz="2100" dirty="0" smtClean="0"/>
              <a:t> </a:t>
            </a:r>
            <a:r>
              <a:rPr lang="en-US" sz="2100" dirty="0" err="1" smtClean="0"/>
              <a:t>là</a:t>
            </a:r>
            <a:r>
              <a:rPr lang="en-US" sz="2100" dirty="0" smtClean="0"/>
              <a:t> </a:t>
            </a:r>
            <a:r>
              <a:rPr lang="en-US" sz="2100" dirty="0" err="1" smtClean="0"/>
              <a:t>hàm</a:t>
            </a:r>
            <a:endParaRPr lang="en-US" sz="2100" dirty="0" smtClean="0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762000" y="3733800"/>
            <a:ext cx="80010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100" dirty="0" err="1" smtClean="0"/>
              <a:t>Độ</a:t>
            </a:r>
            <a:r>
              <a:rPr lang="en-US" sz="2100" dirty="0" smtClean="0"/>
              <a:t> </a:t>
            </a:r>
            <a:r>
              <a:rPr lang="en-US" sz="2100" dirty="0" err="1" smtClean="0"/>
              <a:t>phức</a:t>
            </a:r>
            <a:r>
              <a:rPr lang="en-US" sz="2100" dirty="0" smtClean="0"/>
              <a:t> </a:t>
            </a:r>
            <a:r>
              <a:rPr lang="en-US" sz="2100" dirty="0" err="1" smtClean="0"/>
              <a:t>tạp</a:t>
            </a:r>
            <a:r>
              <a:rPr lang="en-US" sz="2100" dirty="0" smtClean="0"/>
              <a:t> </a:t>
            </a:r>
            <a:r>
              <a:rPr lang="en-US" sz="2100" dirty="0" err="1" smtClean="0"/>
              <a:t>về</a:t>
            </a:r>
            <a:r>
              <a:rPr lang="en-US" sz="2100" dirty="0" smtClean="0"/>
              <a:t> </a:t>
            </a:r>
            <a:r>
              <a:rPr lang="en-US" sz="2100" dirty="0" err="1" smtClean="0"/>
              <a:t>thời</a:t>
            </a:r>
            <a:r>
              <a:rPr lang="en-US" sz="2100" dirty="0" smtClean="0"/>
              <a:t> </a:t>
            </a:r>
            <a:r>
              <a:rPr lang="en-US" sz="2100" dirty="0" err="1" smtClean="0"/>
              <a:t>gian</a:t>
            </a:r>
            <a:r>
              <a:rPr lang="en-US" sz="2100" dirty="0" smtClean="0"/>
              <a:t> </a:t>
            </a:r>
            <a:r>
              <a:rPr lang="en-US" sz="2100" dirty="0" err="1" smtClean="0"/>
              <a:t>tính</a:t>
            </a:r>
            <a:r>
              <a:rPr lang="en-US" sz="2100" dirty="0" smtClean="0"/>
              <a:t> </a:t>
            </a:r>
            <a:r>
              <a:rPr lang="en-US" sz="2100" dirty="0" err="1" smtClean="0"/>
              <a:t>toán</a:t>
            </a:r>
            <a:r>
              <a:rPr lang="en-US" sz="2100" dirty="0" smtClean="0"/>
              <a:t> </a:t>
            </a:r>
            <a:r>
              <a:rPr lang="en-US" sz="2100" dirty="0" err="1" smtClean="0"/>
              <a:t>của</a:t>
            </a:r>
            <a:r>
              <a:rPr lang="en-US" sz="2100" dirty="0" smtClean="0"/>
              <a:t> </a:t>
            </a:r>
            <a:r>
              <a:rPr lang="en-US" sz="2100" dirty="0" err="1" smtClean="0"/>
              <a:t>giải</a:t>
            </a:r>
            <a:r>
              <a:rPr lang="en-US" sz="2100" dirty="0" smtClean="0"/>
              <a:t> </a:t>
            </a:r>
            <a:r>
              <a:rPr lang="en-US" sz="2100" dirty="0" err="1" smtClean="0"/>
              <a:t>thuật</a:t>
            </a:r>
            <a:r>
              <a:rPr lang="en-US" sz="2100" dirty="0" smtClean="0"/>
              <a:t> k-means </a:t>
            </a:r>
            <a:r>
              <a:rPr lang="en-US" sz="2100" dirty="0" err="1" smtClean="0"/>
              <a:t>là</a:t>
            </a:r>
            <a:r>
              <a:rPr lang="en-US" sz="2100" dirty="0" smtClean="0"/>
              <a:t> </a:t>
            </a:r>
            <a:r>
              <a:rPr lang="en-US" sz="2100" i="1" dirty="0"/>
              <a:t>O</a:t>
            </a:r>
            <a:r>
              <a:rPr lang="en-US" sz="2100" dirty="0"/>
              <a:t>(</a:t>
            </a:r>
            <a:r>
              <a:rPr lang="en-US" sz="2100" i="1" dirty="0" err="1"/>
              <a:t>nkdl</a:t>
            </a:r>
            <a:r>
              <a:rPr lang="en-US" sz="2100" dirty="0"/>
              <a:t>), </a:t>
            </a:r>
            <a:r>
              <a:rPr lang="en-US" sz="2100" dirty="0" err="1" smtClean="0"/>
              <a:t>với</a:t>
            </a:r>
            <a:r>
              <a:rPr lang="en-US" sz="2100" dirty="0" smtClean="0"/>
              <a:t> </a:t>
            </a:r>
            <a:r>
              <a:rPr lang="en-US" sz="2100" i="1" dirty="0"/>
              <a:t>l</a:t>
            </a:r>
            <a:r>
              <a:rPr lang="en-US" sz="2100" dirty="0"/>
              <a:t> </a:t>
            </a:r>
            <a:r>
              <a:rPr lang="en-US" sz="2100" dirty="0" err="1"/>
              <a:t>l</a:t>
            </a:r>
            <a:r>
              <a:rPr lang="en-US" sz="2100" dirty="0" err="1" smtClean="0"/>
              <a:t>à</a:t>
            </a:r>
            <a:r>
              <a:rPr lang="en-US" sz="2100" dirty="0" smtClean="0"/>
              <a:t> </a:t>
            </a:r>
            <a:r>
              <a:rPr lang="en-US" sz="2100" dirty="0" err="1" smtClean="0"/>
              <a:t>số</a:t>
            </a:r>
            <a:r>
              <a:rPr lang="en-US" sz="2100" dirty="0" smtClean="0"/>
              <a:t> </a:t>
            </a:r>
            <a:r>
              <a:rPr lang="en-US" sz="2100" dirty="0" err="1" smtClean="0"/>
              <a:t>lượt</a:t>
            </a:r>
            <a:r>
              <a:rPr lang="en-US" sz="2100" dirty="0" smtClean="0"/>
              <a:t> </a:t>
            </a:r>
            <a:r>
              <a:rPr lang="en-US" sz="2100" dirty="0" err="1" smtClean="0"/>
              <a:t>lặp</a:t>
            </a:r>
            <a:r>
              <a:rPr lang="en-US" sz="2100" dirty="0" smtClean="0"/>
              <a:t> </a:t>
            </a:r>
            <a:r>
              <a:rPr lang="en-US" sz="2100" dirty="0" err="1" smtClean="0"/>
              <a:t>của</a:t>
            </a:r>
            <a:r>
              <a:rPr lang="en-US" sz="2100" dirty="0" smtClean="0"/>
              <a:t> </a:t>
            </a:r>
            <a:r>
              <a:rPr lang="en-US" sz="2100" dirty="0" err="1" smtClean="0"/>
              <a:t>giải</a:t>
            </a:r>
            <a:r>
              <a:rPr lang="en-US" sz="2100" dirty="0" smtClean="0"/>
              <a:t> </a:t>
            </a:r>
            <a:r>
              <a:rPr lang="en-US" sz="2100" dirty="0" err="1" smtClean="0"/>
              <a:t>thuật</a:t>
            </a:r>
            <a:r>
              <a:rPr lang="en-US" sz="2100" dirty="0" smtClean="0"/>
              <a:t>, </a:t>
            </a:r>
            <a:r>
              <a:rPr lang="en-US" sz="2100" i="1" dirty="0" smtClean="0"/>
              <a:t>d</a:t>
            </a:r>
            <a:r>
              <a:rPr lang="en-US" sz="2100" dirty="0" smtClean="0"/>
              <a:t> </a:t>
            </a:r>
            <a:r>
              <a:rPr lang="en-US" sz="2100" dirty="0" err="1" smtClean="0"/>
              <a:t>là</a:t>
            </a:r>
            <a:r>
              <a:rPr lang="en-US" sz="2100" dirty="0" smtClean="0"/>
              <a:t> </a:t>
            </a:r>
            <a:r>
              <a:rPr lang="en-US" sz="2100" dirty="0" err="1" smtClean="0"/>
              <a:t>số</a:t>
            </a:r>
            <a:r>
              <a:rPr lang="en-US" sz="2100" dirty="0" smtClean="0"/>
              <a:t> </a:t>
            </a:r>
            <a:r>
              <a:rPr lang="en-US" sz="2100" dirty="0" err="1" smtClean="0"/>
              <a:t>chiều</a:t>
            </a:r>
            <a:r>
              <a:rPr lang="en-US" sz="2100" dirty="0" smtClean="0"/>
              <a:t> </a:t>
            </a:r>
            <a:r>
              <a:rPr lang="en-US" sz="2100" dirty="0" err="1" smtClean="0"/>
              <a:t>của</a:t>
            </a:r>
            <a:r>
              <a:rPr lang="en-US" sz="2100" dirty="0" smtClean="0"/>
              <a:t> </a:t>
            </a:r>
            <a:r>
              <a:rPr lang="en-US" sz="2100" dirty="0" err="1" smtClean="0"/>
              <a:t>dữ</a:t>
            </a:r>
            <a:r>
              <a:rPr lang="en-US" sz="2100" dirty="0" smtClean="0"/>
              <a:t> </a:t>
            </a:r>
            <a:r>
              <a:rPr lang="en-US" sz="2100" dirty="0" err="1" smtClean="0"/>
              <a:t>liệu</a:t>
            </a:r>
            <a:r>
              <a:rPr lang="en-US" sz="2100" dirty="0" smtClean="0"/>
              <a:t>, </a:t>
            </a:r>
            <a:r>
              <a:rPr lang="en-US" sz="2100" i="1" dirty="0" smtClean="0"/>
              <a:t>k</a:t>
            </a:r>
            <a:r>
              <a:rPr lang="en-US" sz="2100" dirty="0" smtClean="0"/>
              <a:t> </a:t>
            </a:r>
            <a:r>
              <a:rPr lang="en-US" sz="2100" dirty="0" err="1" smtClean="0"/>
              <a:t>là</a:t>
            </a:r>
            <a:r>
              <a:rPr lang="en-US" sz="2100" dirty="0" smtClean="0"/>
              <a:t> </a:t>
            </a:r>
            <a:r>
              <a:rPr lang="en-US" sz="2100" dirty="0" err="1" smtClean="0"/>
              <a:t>số</a:t>
            </a:r>
            <a:r>
              <a:rPr lang="en-US" sz="2100" dirty="0" smtClean="0"/>
              <a:t> </a:t>
            </a:r>
            <a:r>
              <a:rPr lang="en-US" sz="2100" dirty="0" err="1" smtClean="0"/>
              <a:t>cụm</a:t>
            </a:r>
            <a:r>
              <a:rPr lang="en-US" sz="2100" dirty="0" smtClean="0"/>
              <a:t> </a:t>
            </a:r>
            <a:r>
              <a:rPr lang="en-US" sz="2100" dirty="0" err="1" smtClean="0"/>
              <a:t>và</a:t>
            </a:r>
            <a:r>
              <a:rPr lang="en-US" sz="2100" dirty="0" smtClean="0"/>
              <a:t> </a:t>
            </a:r>
            <a:r>
              <a:rPr lang="en-US" sz="2100" i="1" dirty="0" smtClean="0"/>
              <a:t>n</a:t>
            </a:r>
            <a:r>
              <a:rPr lang="en-US" sz="2100" dirty="0" smtClean="0"/>
              <a:t> </a:t>
            </a:r>
            <a:r>
              <a:rPr lang="en-US" sz="2100" dirty="0" err="1" smtClean="0"/>
              <a:t>là</a:t>
            </a:r>
            <a:r>
              <a:rPr lang="en-US" sz="2100" dirty="0" smtClean="0"/>
              <a:t> </a:t>
            </a:r>
            <a:r>
              <a:rPr lang="en-US" sz="2100" dirty="0" err="1" smtClean="0"/>
              <a:t>số</a:t>
            </a:r>
            <a:r>
              <a:rPr lang="en-US" sz="2100" dirty="0" smtClean="0"/>
              <a:t> </a:t>
            </a:r>
            <a:r>
              <a:rPr lang="en-US" sz="2100" dirty="0" err="1" smtClean="0"/>
              <a:t>mẫu</a:t>
            </a:r>
            <a:r>
              <a:rPr lang="en-US" sz="2100" dirty="0" smtClean="0"/>
              <a:t> </a:t>
            </a:r>
            <a:r>
              <a:rPr lang="en-US" sz="2100" dirty="0" err="1" smtClean="0"/>
              <a:t>của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</a:t>
            </a:r>
            <a:r>
              <a:rPr lang="en-US" sz="2100" dirty="0" err="1" smtClean="0"/>
              <a:t>mẫu</a:t>
            </a:r>
            <a:r>
              <a:rPr lang="en-US" sz="2100" dirty="0" smtClean="0"/>
              <a:t>. </a:t>
            </a:r>
            <a:endParaRPr lang="en-US" sz="2100" dirty="0"/>
          </a:p>
          <a:p>
            <a:pPr eaLnBrk="1" hangingPunct="1"/>
            <a:r>
              <a:rPr lang="en-US" sz="2100" dirty="0" err="1" smtClean="0"/>
              <a:t>Giải</a:t>
            </a:r>
            <a:r>
              <a:rPr lang="en-US" sz="2100" dirty="0" smtClean="0"/>
              <a:t> </a:t>
            </a:r>
            <a:r>
              <a:rPr lang="en-US" sz="2100" dirty="0" err="1" smtClean="0"/>
              <a:t>thuật</a:t>
            </a:r>
            <a:r>
              <a:rPr lang="en-US" sz="2100" dirty="0" smtClean="0"/>
              <a:t> </a:t>
            </a:r>
            <a:r>
              <a:rPr lang="en-US" sz="2100" dirty="0"/>
              <a:t>k-Means </a:t>
            </a:r>
            <a:r>
              <a:rPr lang="en-US" sz="2100" dirty="0" err="1" smtClean="0"/>
              <a:t>là</a:t>
            </a:r>
            <a:r>
              <a:rPr lang="en-US" sz="2100" dirty="0" smtClean="0"/>
              <a:t> </a:t>
            </a: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trong</a:t>
            </a:r>
            <a:r>
              <a:rPr lang="en-US" sz="2100" dirty="0" smtClean="0"/>
              <a:t> </a:t>
            </a:r>
            <a:r>
              <a:rPr lang="en-US" sz="2100" dirty="0" err="1" smtClean="0"/>
              <a:t>số</a:t>
            </a:r>
            <a:r>
              <a:rPr lang="en-US" sz="2100" dirty="0" smtClean="0"/>
              <a:t> </a:t>
            </a:r>
            <a:r>
              <a:rPr lang="en-US" sz="2100" dirty="0" err="1" smtClean="0"/>
              <a:t>những</a:t>
            </a:r>
            <a:r>
              <a:rPr lang="en-US" sz="2100" dirty="0" smtClean="0"/>
              <a:t> </a:t>
            </a:r>
            <a:r>
              <a:rPr lang="en-US" sz="2100" dirty="0" err="1" smtClean="0"/>
              <a:t>giải</a:t>
            </a:r>
            <a:r>
              <a:rPr lang="en-US" sz="2100" dirty="0" smtClean="0"/>
              <a:t> </a:t>
            </a:r>
            <a:r>
              <a:rPr lang="en-US" sz="2100" dirty="0" err="1" smtClean="0"/>
              <a:t>thuật</a:t>
            </a:r>
            <a:r>
              <a:rPr lang="en-US" sz="2100" dirty="0" smtClean="0"/>
              <a:t> </a:t>
            </a:r>
            <a:r>
              <a:rPr lang="en-US" sz="2100" dirty="0" err="1" smtClean="0"/>
              <a:t>được</a:t>
            </a:r>
            <a:r>
              <a:rPr lang="en-US" sz="2100" dirty="0" smtClean="0"/>
              <a:t> </a:t>
            </a:r>
            <a:r>
              <a:rPr lang="en-US" sz="2100" dirty="0" err="1" smtClean="0"/>
              <a:t>ưa</a:t>
            </a:r>
            <a:r>
              <a:rPr lang="en-US" sz="2100" dirty="0" smtClean="0"/>
              <a:t> </a:t>
            </a:r>
            <a:r>
              <a:rPr lang="en-US" sz="2100" dirty="0" err="1" smtClean="0"/>
              <a:t>chuộng</a:t>
            </a:r>
            <a:r>
              <a:rPr lang="en-US" sz="2100" dirty="0" smtClean="0"/>
              <a:t> </a:t>
            </a:r>
            <a:r>
              <a:rPr lang="en-US" sz="2100" dirty="0" err="1" smtClean="0"/>
              <a:t>nhất</a:t>
            </a:r>
            <a:r>
              <a:rPr lang="en-US" sz="2100" dirty="0" smtClean="0"/>
              <a:t>. </a:t>
            </a:r>
            <a:r>
              <a:rPr lang="en-US" sz="2100" dirty="0"/>
              <a:t>K-Means </a:t>
            </a:r>
            <a:r>
              <a:rPr lang="en-US" sz="2100" dirty="0" err="1" smtClean="0"/>
              <a:t>là</a:t>
            </a:r>
            <a:r>
              <a:rPr lang="en-US" sz="2100" dirty="0" smtClean="0"/>
              <a:t> 1 </a:t>
            </a:r>
            <a:r>
              <a:rPr lang="en-US" sz="2100" dirty="0" err="1" smtClean="0"/>
              <a:t>trong</a:t>
            </a:r>
            <a:r>
              <a:rPr lang="en-US" sz="2100" dirty="0" smtClean="0"/>
              <a:t> 10 </a:t>
            </a:r>
            <a:r>
              <a:rPr lang="en-US" sz="2100" dirty="0" err="1" smtClean="0"/>
              <a:t>giải</a:t>
            </a:r>
            <a:r>
              <a:rPr lang="en-US" sz="2100" dirty="0" smtClean="0"/>
              <a:t> </a:t>
            </a:r>
            <a:r>
              <a:rPr lang="en-US" sz="2100" dirty="0" err="1" smtClean="0"/>
              <a:t>thuật</a:t>
            </a:r>
            <a:r>
              <a:rPr lang="en-US" sz="2100" dirty="0" smtClean="0"/>
              <a:t> </a:t>
            </a:r>
            <a:r>
              <a:rPr lang="en-US" sz="2100" dirty="0" err="1" smtClean="0"/>
              <a:t>đứng</a:t>
            </a:r>
            <a:r>
              <a:rPr lang="en-US" sz="2100" dirty="0" smtClean="0"/>
              <a:t> </a:t>
            </a:r>
            <a:r>
              <a:rPr lang="en-US" sz="2100" dirty="0" err="1" smtClean="0"/>
              <a:t>đầu</a:t>
            </a:r>
            <a:r>
              <a:rPr lang="en-US" sz="2100" dirty="0" smtClean="0"/>
              <a:t> </a:t>
            </a:r>
            <a:r>
              <a:rPr lang="en-US" sz="2100" dirty="0" err="1" smtClean="0"/>
              <a:t>trong</a:t>
            </a:r>
            <a:r>
              <a:rPr lang="en-US" sz="2100" dirty="0" smtClean="0"/>
              <a:t> </a:t>
            </a:r>
            <a:r>
              <a:rPr lang="en-US" sz="2100" dirty="0" err="1" smtClean="0"/>
              <a:t>lãnh</a:t>
            </a:r>
            <a:r>
              <a:rPr lang="en-US" sz="2100" dirty="0" smtClean="0"/>
              <a:t> </a:t>
            </a:r>
            <a:r>
              <a:rPr lang="en-US" sz="2100" dirty="0" err="1" smtClean="0"/>
              <a:t>vực</a:t>
            </a:r>
            <a:r>
              <a:rPr lang="en-US" sz="2100" dirty="0" smtClean="0"/>
              <a:t> </a:t>
            </a:r>
            <a:r>
              <a:rPr lang="en-US" sz="2100" dirty="0" err="1" smtClean="0"/>
              <a:t>khai</a:t>
            </a:r>
            <a:r>
              <a:rPr lang="en-US" sz="2100" dirty="0" smtClean="0"/>
              <a:t> </a:t>
            </a:r>
            <a:r>
              <a:rPr lang="en-US" sz="2100" dirty="0" err="1" smtClean="0"/>
              <a:t>phá</a:t>
            </a:r>
            <a:r>
              <a:rPr lang="en-US" sz="2100" dirty="0" smtClean="0"/>
              <a:t> </a:t>
            </a:r>
            <a:r>
              <a:rPr lang="en-US" sz="2100" dirty="0" err="1" smtClean="0"/>
              <a:t>dữ</a:t>
            </a:r>
            <a:r>
              <a:rPr lang="en-US" sz="2100" dirty="0" smtClean="0"/>
              <a:t> </a:t>
            </a:r>
            <a:r>
              <a:rPr lang="en-US" sz="2100" dirty="0" err="1" smtClean="0"/>
              <a:t>liệu</a:t>
            </a:r>
            <a:r>
              <a:rPr lang="en-US" sz="2100" dirty="0" smtClean="0"/>
              <a:t>.</a:t>
            </a:r>
            <a:endParaRPr lang="en-US" sz="2100" dirty="0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344" name="Object 7"/>
          <p:cNvGraphicFramePr>
            <a:graphicFrameLocks noChangeAspect="1"/>
          </p:cNvGraphicFramePr>
          <p:nvPr/>
        </p:nvGraphicFramePr>
        <p:xfrm>
          <a:off x="3048000" y="2706688"/>
          <a:ext cx="20574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8" name="Equation" r:id="rId3" imgW="952500" imgH="457200" progId="Equation.3">
                  <p:embed/>
                </p:oleObj>
              </mc:Choice>
              <mc:Fallback>
                <p:oleObj name="Equation" r:id="rId3" imgW="952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706688"/>
                        <a:ext cx="20574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603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9FD517-5740-414B-8057-662C318329F0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1"/>
            <a:ext cx="8229600" cy="533400"/>
          </a:xfrm>
        </p:spPr>
        <p:txBody>
          <a:bodyPr/>
          <a:lstStyle/>
          <a:p>
            <a:pPr eaLnBrk="1" hangingPunct="1"/>
            <a:r>
              <a:rPr lang="en-US" sz="2800" dirty="0" err="1" smtClean="0">
                <a:solidFill>
                  <a:srgbClr val="FF0000"/>
                </a:solidFill>
              </a:rPr>
              <a:t>Thí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dụ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pic>
        <p:nvPicPr>
          <p:cNvPr id="7172" name="Picture 5" descr="NN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33400"/>
            <a:ext cx="55880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304800" y="4495800"/>
            <a:ext cx="85344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dirty="0" smtClean="0"/>
              <a:t>Cho </a:t>
            </a:r>
            <a:r>
              <a:rPr lang="en-US" sz="2200" dirty="0" err="1" smtClean="0"/>
              <a:t>tập</a:t>
            </a:r>
            <a:r>
              <a:rPr lang="en-US" sz="2200" dirty="0" smtClean="0"/>
              <a:t> </a:t>
            </a:r>
            <a:r>
              <a:rPr lang="en-US" sz="2200" dirty="0" err="1" smtClean="0"/>
              <a:t>huấn</a:t>
            </a:r>
            <a:r>
              <a:rPr lang="en-US" sz="2200" dirty="0" smtClean="0"/>
              <a:t> </a:t>
            </a:r>
            <a:r>
              <a:rPr lang="en-US" sz="2200" dirty="0" err="1" smtClean="0"/>
              <a:t>luyện</a:t>
            </a:r>
            <a:r>
              <a:rPr lang="en-US" sz="2200" dirty="0" smtClean="0"/>
              <a:t>: </a:t>
            </a:r>
            <a:r>
              <a:rPr lang="en-US" sz="2200" i="1" dirty="0"/>
              <a:t>X</a:t>
            </a:r>
            <a:r>
              <a:rPr lang="en-US" sz="2200" i="1" baseline="-25000" dirty="0"/>
              <a:t>1</a:t>
            </a:r>
            <a:r>
              <a:rPr lang="en-US" sz="2200" dirty="0"/>
              <a:t> = (0.8,0.8 ,1), </a:t>
            </a:r>
            <a:r>
              <a:rPr lang="en-US" sz="2200" i="1" dirty="0"/>
              <a:t>X</a:t>
            </a:r>
            <a:r>
              <a:rPr lang="en-US" sz="2200" i="1" baseline="-25000" dirty="0"/>
              <a:t>2</a:t>
            </a:r>
            <a:r>
              <a:rPr lang="en-US" sz="2200" dirty="0"/>
              <a:t> = (1.0,1.0,1), </a:t>
            </a:r>
            <a:r>
              <a:rPr lang="en-US" sz="2200" i="1" dirty="0"/>
              <a:t>X</a:t>
            </a:r>
            <a:r>
              <a:rPr lang="en-US" sz="2200" i="1" baseline="-25000" dirty="0"/>
              <a:t>3</a:t>
            </a:r>
            <a:r>
              <a:rPr lang="en-US" sz="2200" dirty="0"/>
              <a:t> = (1.2, 0.8,1), </a:t>
            </a:r>
            <a:r>
              <a:rPr lang="en-US" sz="2200" i="1" dirty="0" smtClean="0"/>
              <a:t>X</a:t>
            </a:r>
            <a:r>
              <a:rPr lang="en-US" sz="2200" i="1" baseline="-25000" dirty="0" smtClean="0"/>
              <a:t>4</a:t>
            </a:r>
            <a:r>
              <a:rPr lang="en-US" sz="2200" dirty="0" smtClean="0"/>
              <a:t> </a:t>
            </a:r>
            <a:r>
              <a:rPr lang="en-US" sz="2200" dirty="0"/>
              <a:t>= (0.8, 1.2, 1), </a:t>
            </a:r>
            <a:r>
              <a:rPr lang="en-US" sz="2200" i="1" dirty="0"/>
              <a:t>X</a:t>
            </a:r>
            <a:r>
              <a:rPr lang="en-US" sz="2200" i="1" baseline="-25000" dirty="0"/>
              <a:t>5</a:t>
            </a:r>
            <a:r>
              <a:rPr lang="en-US" sz="2200" dirty="0"/>
              <a:t> = (1.2,1.2 ,1), </a:t>
            </a:r>
            <a:r>
              <a:rPr lang="en-US" sz="2200" i="1" dirty="0"/>
              <a:t>X</a:t>
            </a:r>
            <a:r>
              <a:rPr lang="en-US" sz="2200" i="1" baseline="-25000" dirty="0"/>
              <a:t>6</a:t>
            </a:r>
            <a:r>
              <a:rPr lang="en-US" sz="2200" dirty="0"/>
              <a:t> = (4.0,3.0, 2), </a:t>
            </a:r>
            <a:r>
              <a:rPr lang="en-US" sz="2200" i="1" dirty="0"/>
              <a:t>X</a:t>
            </a:r>
            <a:r>
              <a:rPr lang="en-US" sz="2200" i="1" baseline="-25000" dirty="0"/>
              <a:t>7</a:t>
            </a:r>
            <a:r>
              <a:rPr lang="en-US" sz="2200" dirty="0"/>
              <a:t> = (3.8,2.8,2), </a:t>
            </a:r>
            <a:r>
              <a:rPr lang="en-US" sz="2200" i="1" dirty="0" smtClean="0"/>
              <a:t>X</a:t>
            </a:r>
            <a:r>
              <a:rPr lang="en-US" sz="2200" i="1" baseline="-25000" dirty="0" smtClean="0"/>
              <a:t>8</a:t>
            </a:r>
            <a:r>
              <a:rPr lang="en-US" sz="2200" dirty="0" smtClean="0"/>
              <a:t> </a:t>
            </a:r>
            <a:r>
              <a:rPr lang="en-US" sz="2200" dirty="0"/>
              <a:t>= (4.2,2.8,2), </a:t>
            </a:r>
            <a:r>
              <a:rPr lang="en-US" sz="2200" i="1" dirty="0"/>
              <a:t>X</a:t>
            </a:r>
            <a:r>
              <a:rPr lang="en-US" sz="2200" i="1" baseline="-25000" dirty="0"/>
              <a:t>9</a:t>
            </a:r>
            <a:r>
              <a:rPr lang="en-US" sz="2200" dirty="0"/>
              <a:t> = (3.8, 3.2,2), </a:t>
            </a:r>
            <a:r>
              <a:rPr lang="en-US" sz="2200" i="1" dirty="0"/>
              <a:t>X</a:t>
            </a:r>
            <a:r>
              <a:rPr lang="en-US" sz="2200" i="1" baseline="-25000" dirty="0"/>
              <a:t>10</a:t>
            </a:r>
            <a:r>
              <a:rPr lang="en-US" sz="2200" dirty="0"/>
              <a:t> = (4.2, 3.2,2), </a:t>
            </a:r>
            <a:r>
              <a:rPr lang="en-US" sz="2200" i="1" dirty="0"/>
              <a:t>X</a:t>
            </a:r>
            <a:r>
              <a:rPr lang="en-US" sz="2200" i="1" baseline="-25000" dirty="0"/>
              <a:t>11</a:t>
            </a:r>
            <a:r>
              <a:rPr lang="en-US" sz="2200" dirty="0"/>
              <a:t> = (4.4,2.8, 2), </a:t>
            </a:r>
            <a:r>
              <a:rPr lang="en-US" sz="2200" i="1" dirty="0" smtClean="0"/>
              <a:t>X</a:t>
            </a:r>
            <a:r>
              <a:rPr lang="en-US" sz="2200" i="1" baseline="-25000" dirty="0" smtClean="0"/>
              <a:t>12</a:t>
            </a:r>
            <a:r>
              <a:rPr lang="en-US" sz="2200" dirty="0" smtClean="0"/>
              <a:t> </a:t>
            </a:r>
            <a:r>
              <a:rPr lang="en-US" sz="2200" dirty="0"/>
              <a:t>= (4.4,3.2, 2), </a:t>
            </a:r>
            <a:r>
              <a:rPr lang="en-US" sz="2200" i="1" dirty="0"/>
              <a:t>X</a:t>
            </a:r>
            <a:r>
              <a:rPr lang="en-US" sz="2200" i="1" baseline="-25000" dirty="0"/>
              <a:t>13</a:t>
            </a:r>
            <a:r>
              <a:rPr lang="en-US" sz="2200" dirty="0"/>
              <a:t> = (3.2,0.4 ,3), </a:t>
            </a:r>
            <a:r>
              <a:rPr lang="en-US" sz="2200" i="1" dirty="0"/>
              <a:t>X</a:t>
            </a:r>
            <a:r>
              <a:rPr lang="en-US" sz="2200" i="1" baseline="-25000" dirty="0"/>
              <a:t>14</a:t>
            </a:r>
            <a:r>
              <a:rPr lang="en-US" sz="2200" dirty="0"/>
              <a:t> = (3.2, 0.7,3), </a:t>
            </a:r>
            <a:r>
              <a:rPr lang="en-US" sz="2200" i="1" dirty="0"/>
              <a:t>X</a:t>
            </a:r>
            <a:r>
              <a:rPr lang="en-US" sz="2200" i="1" baseline="-25000" dirty="0"/>
              <a:t>15</a:t>
            </a:r>
            <a:r>
              <a:rPr lang="en-US" sz="2200" dirty="0"/>
              <a:t> = (3.8, 0.5,3), </a:t>
            </a:r>
            <a:r>
              <a:rPr lang="en-US" sz="2200" i="1" dirty="0" smtClean="0"/>
              <a:t>X</a:t>
            </a:r>
            <a:r>
              <a:rPr lang="en-US" sz="2200" i="1" baseline="-25000" dirty="0" smtClean="0"/>
              <a:t>16</a:t>
            </a:r>
            <a:r>
              <a:rPr lang="en-US" sz="2200" dirty="0" smtClean="0"/>
              <a:t> </a:t>
            </a:r>
            <a:r>
              <a:rPr lang="en-US" sz="2200" dirty="0"/>
              <a:t>= (3.5,1.0, 3), </a:t>
            </a:r>
            <a:r>
              <a:rPr lang="en-US" sz="2200" i="1" dirty="0"/>
              <a:t>X</a:t>
            </a:r>
            <a:r>
              <a:rPr lang="en-US" sz="2200" i="1" baseline="-25000" dirty="0"/>
              <a:t>17</a:t>
            </a:r>
            <a:r>
              <a:rPr lang="en-US" sz="2200" dirty="0"/>
              <a:t> = (4.0, 1.0, 3), </a:t>
            </a:r>
            <a:r>
              <a:rPr lang="en-US" sz="2200" i="1" dirty="0"/>
              <a:t>X</a:t>
            </a:r>
            <a:r>
              <a:rPr lang="en-US" sz="2200" i="1" baseline="-25000" dirty="0"/>
              <a:t>18</a:t>
            </a:r>
            <a:r>
              <a:rPr lang="en-US" sz="2200" dirty="0"/>
              <a:t> = (4.0, 0.7, 3)</a:t>
            </a:r>
          </a:p>
        </p:txBody>
      </p: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609600" y="2438400"/>
            <a:ext cx="16764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dirty="0"/>
              <a:t>+: 1</a:t>
            </a:r>
          </a:p>
          <a:p>
            <a:pPr eaLnBrk="1" hangingPunct="1">
              <a:spcBef>
                <a:spcPct val="50000"/>
              </a:spcBef>
            </a:pPr>
            <a:r>
              <a:rPr lang="en-US" sz="2200" dirty="0"/>
              <a:t>X: 2</a:t>
            </a:r>
          </a:p>
          <a:p>
            <a:pPr eaLnBrk="1" hangingPunct="1">
              <a:spcBef>
                <a:spcPct val="50000"/>
              </a:spcBef>
            </a:pPr>
            <a:r>
              <a:rPr lang="en-US" sz="2200" dirty="0">
                <a:sym typeface="Symbol" pitchFamily="18" charset="2"/>
              </a:rPr>
              <a:t></a:t>
            </a:r>
            <a:r>
              <a:rPr lang="en-US" sz="2200" dirty="0"/>
              <a:t>: 3</a:t>
            </a:r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152400" y="1295400"/>
            <a:ext cx="2133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 err="1" smtClean="0"/>
              <a:t>Hình</a:t>
            </a:r>
            <a:r>
              <a:rPr lang="en-US" sz="2000" b="1" dirty="0" smtClean="0"/>
              <a:t> 4.3.1 </a:t>
            </a:r>
            <a:r>
              <a:rPr lang="en-US" sz="2000" b="1" dirty="0" err="1" smtClean="0"/>
              <a:t>Tập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dữ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liệu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thí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dụ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53529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khuyết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k-Means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i="1" dirty="0" smtClean="0"/>
              <a:t>k</a:t>
            </a:r>
            <a:r>
              <a:rPr lang="en-US" sz="2400" dirty="0" smtClean="0"/>
              <a:t>,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cụm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trung</a:t>
            </a:r>
            <a:r>
              <a:rPr lang="en-US" sz="2400" dirty="0" smtClean="0"/>
              <a:t> </a:t>
            </a:r>
            <a:r>
              <a:rPr lang="en-US" sz="2400" dirty="0" err="1" smtClean="0"/>
              <a:t>tâm</a:t>
            </a:r>
            <a:r>
              <a:rPr lang="en-US" sz="2400" dirty="0" smtClean="0"/>
              <a:t> </a:t>
            </a:r>
            <a:r>
              <a:rPr lang="en-US" sz="2400" dirty="0" err="1" smtClean="0"/>
              <a:t>cụm</a:t>
            </a:r>
            <a:r>
              <a:rPr lang="en-US" sz="2400" dirty="0" smtClean="0"/>
              <a:t> ban </a:t>
            </a:r>
            <a:r>
              <a:rPr lang="en-US" sz="2400" dirty="0" err="1" smtClean="0"/>
              <a:t>đầu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K-Means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cụm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cầu</a:t>
            </a:r>
            <a:r>
              <a:rPr lang="en-US" sz="2400" dirty="0" smtClean="0"/>
              <a:t> (non-spherical clusters).</a:t>
            </a:r>
          </a:p>
          <a:p>
            <a:r>
              <a:rPr lang="en-US" sz="2400" dirty="0" smtClean="0"/>
              <a:t>K-Means </a:t>
            </a:r>
            <a:r>
              <a:rPr lang="en-US" sz="2400" dirty="0" err="1" smtClean="0"/>
              <a:t>rất</a:t>
            </a:r>
            <a:r>
              <a:rPr lang="en-US" sz="2400" dirty="0" smtClean="0"/>
              <a:t> </a:t>
            </a:r>
            <a:r>
              <a:rPr lang="en-US" sz="2400" dirty="0" err="1" smtClean="0"/>
              <a:t>nhạy</a:t>
            </a:r>
            <a:r>
              <a:rPr lang="en-US" sz="2400" dirty="0" smtClean="0"/>
              <a:t> </a:t>
            </a:r>
            <a:r>
              <a:rPr lang="en-US" sz="2400" dirty="0" err="1" smtClean="0"/>
              <a:t>cảm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chứa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ngoại</a:t>
            </a:r>
            <a:r>
              <a:rPr lang="en-US" sz="2400" dirty="0" smtClean="0"/>
              <a:t> </a:t>
            </a:r>
            <a:r>
              <a:rPr lang="en-US" sz="2400" dirty="0" err="1" smtClean="0"/>
              <a:t>biên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K-Means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sz="2400" dirty="0" smtClean="0"/>
              <a:t> centroid.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8566E-6EA1-4BF6-96FF-CBF52BDE56C1}" type="slidenum">
              <a:rPr lang="en-US" altLang="en-US" smtClean="0"/>
              <a:pPr>
                <a:defRPr/>
              </a:pPr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9769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B63BB6-212D-4E4B-A097-09DAD5BAC5B5}" type="slidenum">
              <a:rPr lang="en-US" altLang="en-US"/>
              <a:pPr>
                <a:defRPr/>
              </a:pPr>
              <a:t>61</a:t>
            </a:fld>
            <a:endParaRPr lang="en-US" altLang="en-U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52400"/>
            <a:ext cx="8229600" cy="712787"/>
          </a:xfrm>
        </p:spPr>
        <p:txBody>
          <a:bodyPr/>
          <a:lstStyle/>
          <a:p>
            <a:pPr eaLnBrk="1" hangingPunct="1"/>
            <a:r>
              <a:rPr lang="en-US" sz="3200" dirty="0" err="1" smtClean="0">
                <a:solidFill>
                  <a:srgbClr val="FF0000"/>
                </a:solidFill>
              </a:rPr>
              <a:t>Tiêu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chí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đánh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giá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chất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lượng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gom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cụm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077200" cy="2971800"/>
          </a:xfrm>
        </p:spPr>
        <p:txBody>
          <a:bodyPr/>
          <a:lstStyle/>
          <a:p>
            <a:pPr eaLnBrk="1" hangingPunct="1"/>
            <a:r>
              <a:rPr lang="en-US" sz="2200" dirty="0" err="1" smtClean="0"/>
              <a:t>Chúng</a:t>
            </a:r>
            <a:r>
              <a:rPr lang="en-US" sz="2200" dirty="0" smtClean="0"/>
              <a:t> ta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dùng</a:t>
            </a:r>
            <a:r>
              <a:rPr lang="en-US" sz="2200" dirty="0" smtClean="0"/>
              <a:t>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tập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đã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sẵn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đánh</a:t>
            </a:r>
            <a:r>
              <a:rPr lang="en-US" sz="2200" dirty="0" smtClean="0"/>
              <a:t> </a:t>
            </a:r>
            <a:r>
              <a:rPr lang="en-US" sz="2200" dirty="0" err="1" smtClean="0"/>
              <a:t>độ</a:t>
            </a:r>
            <a:r>
              <a:rPr lang="en-US" sz="2200" dirty="0" smtClean="0"/>
              <a:t> </a:t>
            </a:r>
            <a:r>
              <a:rPr lang="en-US" sz="2200" dirty="0" err="1" smtClean="0"/>
              <a:t>tốt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kết</a:t>
            </a:r>
            <a:r>
              <a:rPr lang="en-US" sz="2200" dirty="0" smtClean="0"/>
              <a:t> </a:t>
            </a:r>
            <a:r>
              <a:rPr lang="en-US" sz="2200" dirty="0" err="1" smtClean="0"/>
              <a:t>quả</a:t>
            </a:r>
            <a:r>
              <a:rPr lang="en-US" sz="2200" dirty="0" smtClean="0"/>
              <a:t> </a:t>
            </a:r>
            <a:r>
              <a:rPr lang="en-US" sz="2200" dirty="0" err="1" smtClean="0"/>
              <a:t>gom</a:t>
            </a:r>
            <a:r>
              <a:rPr lang="en-US" sz="2200" dirty="0" smtClean="0"/>
              <a:t> </a:t>
            </a:r>
            <a:r>
              <a:rPr lang="en-US" sz="2200" dirty="0" err="1" smtClean="0"/>
              <a:t>cụm</a:t>
            </a:r>
            <a:r>
              <a:rPr lang="en-US" sz="2200" dirty="0" smtClean="0"/>
              <a:t> </a:t>
            </a:r>
            <a:r>
              <a:rPr lang="en-US" sz="2200" dirty="0" err="1" smtClean="0"/>
              <a:t>bằng</a:t>
            </a:r>
            <a:r>
              <a:rPr lang="en-US" sz="2200" dirty="0" smtClean="0"/>
              <a:t> </a:t>
            </a:r>
            <a:r>
              <a:rPr lang="en-US" sz="2200" dirty="0" err="1" smtClean="0"/>
              <a:t>cách</a:t>
            </a:r>
            <a:r>
              <a:rPr lang="en-US" sz="2200" dirty="0" smtClean="0"/>
              <a:t> so </a:t>
            </a:r>
            <a:r>
              <a:rPr lang="en-US" sz="2200" dirty="0" err="1" smtClean="0"/>
              <a:t>sánh</a:t>
            </a:r>
            <a:r>
              <a:rPr lang="en-US" sz="2200" dirty="0" smtClean="0"/>
              <a:t> </a:t>
            </a:r>
            <a:r>
              <a:rPr lang="en-US" sz="2200" dirty="0" err="1" smtClean="0"/>
              <a:t>kết</a:t>
            </a:r>
            <a:r>
              <a:rPr lang="en-US" sz="2200" dirty="0" smtClean="0"/>
              <a:t> </a:t>
            </a:r>
            <a:r>
              <a:rPr lang="en-US" sz="2200" dirty="0" err="1" smtClean="0"/>
              <a:t>qủa</a:t>
            </a:r>
            <a:r>
              <a:rPr lang="en-US" sz="2200" dirty="0" smtClean="0"/>
              <a:t> </a:t>
            </a:r>
            <a:r>
              <a:rPr lang="en-US" sz="2200" dirty="0" err="1" smtClean="0"/>
              <a:t>gom</a:t>
            </a:r>
            <a:r>
              <a:rPr lang="en-US" sz="2200" dirty="0" smtClean="0"/>
              <a:t> </a:t>
            </a:r>
            <a:r>
              <a:rPr lang="en-US" sz="2200" dirty="0" err="1" smtClean="0"/>
              <a:t>cụm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khớp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đã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sẵn</a:t>
            </a:r>
            <a:r>
              <a:rPr lang="en-US" sz="2200" dirty="0" smtClean="0"/>
              <a:t>. Ba </a:t>
            </a:r>
            <a:r>
              <a:rPr lang="en-US" sz="2200" dirty="0" err="1" smtClean="0"/>
              <a:t>tiêu</a:t>
            </a:r>
            <a:r>
              <a:rPr lang="en-US" sz="2200" dirty="0" smtClean="0"/>
              <a:t> </a:t>
            </a:r>
            <a:r>
              <a:rPr lang="en-US" sz="2200" dirty="0" err="1" smtClean="0"/>
              <a:t>chí</a:t>
            </a:r>
            <a:r>
              <a:rPr lang="en-US" sz="2200" dirty="0" smtClean="0"/>
              <a:t> </a:t>
            </a:r>
            <a:r>
              <a:rPr lang="en-US" sz="2200" dirty="0" err="1" smtClean="0"/>
              <a:t>đánh</a:t>
            </a:r>
            <a:r>
              <a:rPr lang="en-US" sz="2200" dirty="0" smtClean="0"/>
              <a:t> </a:t>
            </a:r>
            <a:r>
              <a:rPr lang="en-US" sz="2200" dirty="0" err="1" smtClean="0"/>
              <a:t>giá</a:t>
            </a:r>
            <a:r>
              <a:rPr lang="en-US" sz="2200" dirty="0" smtClean="0"/>
              <a:t> </a:t>
            </a:r>
            <a:r>
              <a:rPr lang="en-US" sz="2200" dirty="0" err="1" smtClean="0"/>
              <a:t>kết</a:t>
            </a:r>
            <a:r>
              <a:rPr lang="en-US" sz="2200" dirty="0" smtClean="0"/>
              <a:t> </a:t>
            </a:r>
            <a:r>
              <a:rPr lang="en-US" sz="2200" dirty="0" err="1" smtClean="0"/>
              <a:t>quả</a:t>
            </a:r>
            <a:r>
              <a:rPr lang="en-US" sz="2200" dirty="0" smtClean="0"/>
              <a:t> </a:t>
            </a:r>
            <a:r>
              <a:rPr lang="en-US" sz="2200" dirty="0" err="1" smtClean="0"/>
              <a:t>gom</a:t>
            </a:r>
            <a:r>
              <a:rPr lang="en-US" sz="2200" dirty="0" smtClean="0"/>
              <a:t> </a:t>
            </a:r>
            <a:r>
              <a:rPr lang="en-US" sz="2200" dirty="0" err="1" smtClean="0"/>
              <a:t>cụm</a:t>
            </a:r>
            <a:r>
              <a:rPr lang="en-US" sz="2200" dirty="0" smtClean="0"/>
              <a:t>: </a:t>
            </a:r>
            <a:r>
              <a:rPr lang="en-US" sz="2200" dirty="0" err="1" smtClean="0"/>
              <a:t>Jaccard</a:t>
            </a:r>
            <a:r>
              <a:rPr lang="en-US" sz="2200" dirty="0" smtClean="0"/>
              <a:t>, Rand, </a:t>
            </a:r>
            <a:r>
              <a:rPr lang="en-US" sz="2200" dirty="0" err="1" smtClean="0"/>
              <a:t>và</a:t>
            </a:r>
            <a:r>
              <a:rPr lang="en-US" sz="2200" dirty="0" smtClean="0"/>
              <a:t> FM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dùng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trường</a:t>
            </a:r>
            <a:r>
              <a:rPr lang="en-US" sz="2200" dirty="0" smtClean="0"/>
              <a:t> </a:t>
            </a:r>
            <a:r>
              <a:rPr lang="en-US" sz="2200" dirty="0" err="1" smtClean="0"/>
              <a:t>hợp</a:t>
            </a:r>
            <a:r>
              <a:rPr lang="en-US" sz="2200" dirty="0" smtClean="0"/>
              <a:t> </a:t>
            </a:r>
            <a:r>
              <a:rPr lang="en-US" sz="2200" dirty="0" err="1" smtClean="0"/>
              <a:t>này</a:t>
            </a:r>
            <a:r>
              <a:rPr lang="en-US" sz="2200" dirty="0" smtClean="0"/>
              <a:t>. (</a:t>
            </a:r>
            <a:r>
              <a:rPr lang="en-US" sz="2200" i="1" dirty="0" err="1" smtClean="0"/>
              <a:t>Sự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đánh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giá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ngoại</a:t>
            </a:r>
            <a:r>
              <a:rPr lang="en-US" sz="2200" dirty="0" smtClean="0"/>
              <a:t>)</a:t>
            </a:r>
          </a:p>
          <a:p>
            <a:pPr eaLnBrk="1" hangingPunct="1"/>
            <a:r>
              <a:rPr lang="en-US" sz="2200" dirty="0" err="1" smtClean="0"/>
              <a:t>Ngoài</a:t>
            </a:r>
            <a:r>
              <a:rPr lang="en-US" sz="2200" dirty="0" smtClean="0"/>
              <a:t> </a:t>
            </a:r>
            <a:r>
              <a:rPr lang="en-US" sz="2200" dirty="0" err="1" smtClean="0"/>
              <a:t>ra</a:t>
            </a:r>
            <a:r>
              <a:rPr lang="en-US" sz="2200" dirty="0" smtClean="0"/>
              <a:t>, </a:t>
            </a:r>
            <a:r>
              <a:rPr lang="en-US" sz="2200" dirty="0" err="1" smtClean="0"/>
              <a:t>chúng</a:t>
            </a:r>
            <a:r>
              <a:rPr lang="en-US" sz="2200" dirty="0" smtClean="0"/>
              <a:t> ta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/>
              <a:t> </a:t>
            </a:r>
            <a:r>
              <a:rPr lang="en-US" sz="2200" dirty="0" err="1"/>
              <a:t>đánh</a:t>
            </a:r>
            <a:r>
              <a:rPr lang="en-US" sz="2200" dirty="0"/>
              <a:t> </a:t>
            </a:r>
            <a:r>
              <a:rPr lang="en-US" sz="2200" dirty="0" err="1"/>
              <a:t>giá</a:t>
            </a:r>
            <a:r>
              <a:rPr lang="en-US" sz="2200" dirty="0"/>
              <a:t> </a:t>
            </a:r>
            <a:r>
              <a:rPr lang="en-US" sz="2200" dirty="0" err="1"/>
              <a:t>kết</a:t>
            </a:r>
            <a:r>
              <a:rPr lang="en-US" sz="2200" dirty="0"/>
              <a:t> </a:t>
            </a:r>
            <a:r>
              <a:rPr lang="en-US" sz="2200" dirty="0" err="1"/>
              <a:t>quả</a:t>
            </a:r>
            <a:r>
              <a:rPr lang="en-US" sz="2200" dirty="0"/>
              <a:t> </a:t>
            </a:r>
            <a:r>
              <a:rPr lang="en-US" sz="2200" dirty="0" err="1"/>
              <a:t>gom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</a:t>
            </a:r>
            <a:r>
              <a:rPr lang="en-US" sz="2200" dirty="0" err="1" smtClean="0"/>
              <a:t>bằng</a:t>
            </a:r>
            <a:r>
              <a:rPr lang="en-US" sz="2200" dirty="0" smtClean="0"/>
              <a:t> </a:t>
            </a:r>
            <a:r>
              <a:rPr lang="en-US" sz="2200" dirty="0" err="1" smtClean="0"/>
              <a:t>cách</a:t>
            </a:r>
            <a:r>
              <a:rPr lang="en-US" sz="2200" dirty="0" smtClean="0"/>
              <a:t> </a:t>
            </a:r>
            <a:r>
              <a:rPr lang="en-US" sz="2200" dirty="0" err="1" smtClean="0"/>
              <a:t>dùng</a:t>
            </a:r>
            <a:r>
              <a:rPr lang="en-US" sz="2200" dirty="0" smtClean="0"/>
              <a:t> </a:t>
            </a:r>
            <a:r>
              <a:rPr lang="en-US" sz="2200" i="1" dirty="0" err="1" smtClean="0"/>
              <a:t>hàm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mục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tiêu</a:t>
            </a:r>
            <a:r>
              <a:rPr lang="en-US" sz="2200" i="1" dirty="0" smtClean="0"/>
              <a:t> </a:t>
            </a:r>
            <a:r>
              <a:rPr lang="en-US" sz="2200" dirty="0" smtClean="0"/>
              <a:t>(objective function</a:t>
            </a:r>
            <a:r>
              <a:rPr lang="en-US" sz="2200" dirty="0" smtClean="0">
                <a:sym typeface="Wingdings" pitchFamily="2" charset="2"/>
              </a:rPr>
              <a:t>):</a:t>
            </a:r>
            <a:endParaRPr lang="en-US" sz="2200" dirty="0" smtClean="0"/>
          </a:p>
          <a:p>
            <a:pPr eaLnBrk="1" hangingPunct="1"/>
            <a:endParaRPr lang="en-US" sz="2200" dirty="0" smtClean="0"/>
          </a:p>
        </p:txBody>
      </p:sp>
      <p:graphicFrame>
        <p:nvGraphicFramePr>
          <p:cNvPr id="53253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01960820"/>
              </p:ext>
            </p:extLst>
          </p:nvPr>
        </p:nvGraphicFramePr>
        <p:xfrm>
          <a:off x="2590800" y="4083730"/>
          <a:ext cx="297180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2" name="Microsoft Equation 3.0" r:id="rId3" imgW="1206500" imgH="431800" progId="Equation.3">
                  <p:embed/>
                </p:oleObj>
              </mc:Choice>
              <mc:Fallback>
                <p:oleObj name="Microsoft Equation 3.0" r:id="rId3" imgW="1206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083730"/>
                        <a:ext cx="2971800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762000" y="5181600"/>
            <a:ext cx="7696200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b="1" i="1" dirty="0"/>
              <a:t>x</a:t>
            </a:r>
            <a:r>
              <a:rPr lang="en-US" sz="2200" i="1" dirty="0"/>
              <a:t> </a:t>
            </a:r>
            <a:r>
              <a:rPr lang="en-US" sz="2200" i="1" dirty="0" err="1" smtClean="0"/>
              <a:t>là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các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mẫu</a:t>
            </a:r>
            <a:r>
              <a:rPr lang="en-US" sz="2200" dirty="0" smtClean="0"/>
              <a:t> 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b="1" i="1" dirty="0"/>
              <a:t>c</a:t>
            </a:r>
            <a:r>
              <a:rPr lang="en-US" sz="2200" dirty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trung</a:t>
            </a:r>
            <a:r>
              <a:rPr lang="en-US" sz="2200" dirty="0" smtClean="0"/>
              <a:t> </a:t>
            </a:r>
            <a:r>
              <a:rPr lang="en-US" sz="2200" dirty="0" err="1" smtClean="0"/>
              <a:t>tâm</a:t>
            </a:r>
            <a:r>
              <a:rPr lang="en-US" sz="2200" dirty="0" smtClean="0"/>
              <a:t> </a:t>
            </a:r>
            <a:r>
              <a:rPr lang="en-US" sz="2200" dirty="0" err="1" smtClean="0"/>
              <a:t>cụm</a:t>
            </a:r>
            <a:r>
              <a:rPr lang="en-US" sz="2200" dirty="0" smtClean="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sz="2200" dirty="0" err="1" smtClean="0"/>
              <a:t>Hàm</a:t>
            </a:r>
            <a:r>
              <a:rPr lang="en-US" sz="2200" dirty="0" smtClean="0"/>
              <a:t> </a:t>
            </a:r>
            <a:r>
              <a:rPr lang="en-US" sz="2200" dirty="0" err="1" smtClean="0"/>
              <a:t>mục</a:t>
            </a:r>
            <a:r>
              <a:rPr lang="en-US" sz="2200" dirty="0" smtClean="0"/>
              <a:t> </a:t>
            </a:r>
            <a:r>
              <a:rPr lang="en-US" sz="2200" dirty="0" err="1" smtClean="0"/>
              <a:t>tiêu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sự</a:t>
            </a:r>
            <a:r>
              <a:rPr lang="en-US" sz="2200" dirty="0" smtClean="0"/>
              <a:t> </a:t>
            </a:r>
            <a:r>
              <a:rPr lang="en-US" sz="2200" dirty="0" err="1" smtClean="0"/>
              <a:t>đánh</a:t>
            </a:r>
            <a:r>
              <a:rPr lang="en-US" sz="2200" dirty="0" smtClean="0"/>
              <a:t> </a:t>
            </a:r>
            <a:r>
              <a:rPr lang="en-US" sz="2200" dirty="0" err="1" smtClean="0"/>
              <a:t>giá</a:t>
            </a:r>
            <a:r>
              <a:rPr lang="en-US" sz="2200" dirty="0" smtClean="0"/>
              <a:t> </a:t>
            </a:r>
            <a:r>
              <a:rPr lang="en-US" sz="2200" dirty="0" err="1" smtClean="0"/>
              <a:t>nội</a:t>
            </a:r>
            <a:r>
              <a:rPr lang="en-US" sz="2000" dirty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1806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137EB9-6E2B-4E7B-8CFE-97B6C45AD330}" type="slidenum">
              <a:rPr lang="en-US" altLang="en-US"/>
              <a:pPr>
                <a:defRPr/>
              </a:pPr>
              <a:t>62</a:t>
            </a:fld>
            <a:endParaRPr lang="en-US" altLang="en-U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381000"/>
          </a:xfrm>
        </p:spPr>
        <p:txBody>
          <a:bodyPr/>
          <a:lstStyle/>
          <a:p>
            <a:pPr eaLnBrk="1" hangingPunct="1"/>
            <a:r>
              <a:rPr lang="en-US" sz="2800" b="1" dirty="0" err="1" smtClean="0"/>
              <a:t>Các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tiêu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chí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đánh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giá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ngoại</a:t>
            </a:r>
            <a:endParaRPr lang="en-US" sz="2800" b="1" dirty="0" smtClean="0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181600"/>
          </a:xfrm>
        </p:spPr>
        <p:txBody>
          <a:bodyPr/>
          <a:lstStyle/>
          <a:p>
            <a:pPr eaLnBrk="1" hangingPunct="1"/>
            <a:r>
              <a:rPr lang="en-US" sz="2200" dirty="0" err="1" smtClean="0"/>
              <a:t>Giả</a:t>
            </a:r>
            <a:r>
              <a:rPr lang="en-US" sz="2200" dirty="0" smtClean="0"/>
              <a:t> </a:t>
            </a:r>
            <a:r>
              <a:rPr lang="en-US" sz="2200" dirty="0" err="1" smtClean="0"/>
              <a:t>sử</a:t>
            </a:r>
            <a:r>
              <a:rPr lang="en-US" sz="2200" dirty="0" smtClean="0"/>
              <a:t> </a:t>
            </a:r>
            <a:r>
              <a:rPr lang="en-US" sz="2200" i="1" dirty="0" smtClean="0"/>
              <a:t>G</a:t>
            </a:r>
            <a:r>
              <a:rPr lang="en-US" sz="2200" dirty="0" smtClean="0"/>
              <a:t> = </a:t>
            </a:r>
            <a:r>
              <a:rPr lang="en-US" sz="2200" i="1" dirty="0" smtClean="0"/>
              <a:t>G</a:t>
            </a:r>
            <a:r>
              <a:rPr lang="en-US" sz="2200" i="1" baseline="-25000" dirty="0" smtClean="0"/>
              <a:t>1</a:t>
            </a:r>
            <a:r>
              <a:rPr lang="en-US" sz="2200" i="1" dirty="0" smtClean="0"/>
              <a:t>, G</a:t>
            </a:r>
            <a:r>
              <a:rPr lang="en-US" sz="2200" i="1" baseline="-25000" dirty="0" smtClean="0"/>
              <a:t>2</a:t>
            </a:r>
            <a:r>
              <a:rPr lang="en-US" sz="2200" dirty="0" smtClean="0"/>
              <a:t>, …,</a:t>
            </a:r>
            <a:r>
              <a:rPr lang="en-US" sz="2200" i="1" dirty="0" smtClean="0"/>
              <a:t>G</a:t>
            </a:r>
            <a:r>
              <a:rPr lang="en-US" sz="2200" i="1" baseline="-25000" dirty="0" smtClean="0"/>
              <a:t>M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tập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đã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sẵn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i="1" dirty="0" smtClean="0"/>
              <a:t>A</a:t>
            </a:r>
            <a:r>
              <a:rPr lang="en-US" sz="2200" i="1" baseline="-25000" dirty="0" smtClean="0"/>
              <a:t>1</a:t>
            </a:r>
            <a:r>
              <a:rPr lang="en-US" sz="2200" i="1" dirty="0" smtClean="0"/>
              <a:t>, A</a:t>
            </a:r>
            <a:r>
              <a:rPr lang="en-US" sz="2200" i="1" baseline="-25000" dirty="0" smtClean="0"/>
              <a:t>2</a:t>
            </a:r>
            <a:r>
              <a:rPr lang="en-US" sz="2200" dirty="0" smtClean="0"/>
              <a:t>,…,</a:t>
            </a:r>
            <a:r>
              <a:rPr lang="en-US" sz="2200" i="1" dirty="0" smtClean="0"/>
              <a:t>A</a:t>
            </a:r>
            <a:r>
              <a:rPr lang="en-US" sz="2200" i="1" baseline="-25000" dirty="0" smtClean="0"/>
              <a:t>M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cụm</a:t>
            </a:r>
            <a:r>
              <a:rPr lang="en-US" sz="2200" dirty="0" smtClean="0"/>
              <a:t> </a:t>
            </a:r>
            <a:r>
              <a:rPr lang="en-US" sz="2200" dirty="0" err="1" smtClean="0"/>
              <a:t>đã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gom</a:t>
            </a:r>
            <a:r>
              <a:rPr lang="en-US" sz="2200" dirty="0" smtClean="0"/>
              <a:t> </a:t>
            </a:r>
            <a:r>
              <a:rPr lang="en-US" sz="2200" dirty="0" err="1" smtClean="0"/>
              <a:t>cụm</a:t>
            </a:r>
            <a:r>
              <a:rPr lang="en-US" sz="2200" dirty="0" smtClean="0"/>
              <a:t> </a:t>
            </a:r>
            <a:r>
              <a:rPr lang="en-US" sz="2200" dirty="0" err="1" smtClean="0"/>
              <a:t>bởi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thuật</a:t>
            </a:r>
            <a:r>
              <a:rPr lang="en-US" sz="2200" dirty="0" smtClean="0"/>
              <a:t> </a:t>
            </a:r>
            <a:r>
              <a:rPr lang="en-US" sz="2200" dirty="0" err="1" smtClean="0"/>
              <a:t>gom</a:t>
            </a:r>
            <a:r>
              <a:rPr lang="en-US" sz="2200" dirty="0" smtClean="0"/>
              <a:t> </a:t>
            </a:r>
            <a:r>
              <a:rPr lang="en-US" sz="2200" dirty="0" err="1" smtClean="0"/>
              <a:t>cụm</a:t>
            </a:r>
            <a:r>
              <a:rPr lang="en-US" sz="2200" dirty="0" smtClean="0"/>
              <a:t> </a:t>
            </a:r>
            <a:r>
              <a:rPr lang="en-US" sz="2200" dirty="0" err="1" smtClean="0"/>
              <a:t>nào</a:t>
            </a:r>
            <a:r>
              <a:rPr lang="en-US" sz="2200" dirty="0" smtClean="0"/>
              <a:t> </a:t>
            </a:r>
            <a:r>
              <a:rPr lang="en-US" sz="2200" dirty="0" err="1" smtClean="0"/>
              <a:t>đó</a:t>
            </a:r>
            <a:r>
              <a:rPr lang="en-US" sz="2200" dirty="0" smtClean="0"/>
              <a:t>. </a:t>
            </a:r>
            <a:r>
              <a:rPr lang="en-US" sz="2200" dirty="0" err="1" smtClean="0"/>
              <a:t>Hãy</a:t>
            </a:r>
            <a:r>
              <a:rPr lang="en-US" sz="2200" dirty="0" smtClean="0"/>
              <a:t> </a:t>
            </a:r>
            <a:r>
              <a:rPr lang="en-US" sz="2200" dirty="0" err="1" smtClean="0"/>
              <a:t>ký</a:t>
            </a:r>
            <a:r>
              <a:rPr lang="en-US" sz="2200" dirty="0" smtClean="0"/>
              <a:t> </a:t>
            </a:r>
            <a:r>
              <a:rPr lang="en-US" sz="2200" dirty="0" err="1" smtClean="0"/>
              <a:t>hiệu</a:t>
            </a:r>
            <a:r>
              <a:rPr lang="en-US" sz="2200" dirty="0" smtClean="0"/>
              <a:t> </a:t>
            </a:r>
            <a:r>
              <a:rPr lang="en-US" sz="2200" i="1" dirty="0" smtClean="0"/>
              <a:t>D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tập</a:t>
            </a:r>
            <a:r>
              <a:rPr lang="en-US" sz="2200" dirty="0" smtClean="0"/>
              <a:t> </a:t>
            </a:r>
            <a:r>
              <a:rPr lang="en-US" sz="2200" dirty="0" err="1" smtClean="0"/>
              <a:t>mẫu</a:t>
            </a:r>
            <a:r>
              <a:rPr lang="en-US" sz="2200" dirty="0" smtClean="0"/>
              <a:t>.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mỗi</a:t>
            </a:r>
            <a:r>
              <a:rPr lang="en-US" sz="2200" dirty="0" smtClean="0"/>
              <a:t> </a:t>
            </a:r>
            <a:r>
              <a:rPr lang="en-US" sz="2200" dirty="0" err="1" smtClean="0"/>
              <a:t>cặp</a:t>
            </a:r>
            <a:r>
              <a:rPr lang="en-US" sz="2200" dirty="0" smtClean="0"/>
              <a:t> </a:t>
            </a:r>
            <a:r>
              <a:rPr lang="en-US" sz="2200" dirty="0" err="1" smtClean="0"/>
              <a:t>mẫu</a:t>
            </a:r>
            <a:r>
              <a:rPr lang="en-US" sz="2200" dirty="0" smtClean="0"/>
              <a:t> (</a:t>
            </a:r>
            <a:r>
              <a:rPr lang="en-US" sz="2200" i="1" dirty="0" smtClean="0"/>
              <a:t>D</a:t>
            </a:r>
            <a:r>
              <a:rPr lang="en-US" sz="2200" i="1" baseline="-25000" dirty="0" smtClean="0"/>
              <a:t>i</a:t>
            </a:r>
            <a:r>
              <a:rPr lang="en-US" sz="2200" dirty="0" smtClean="0"/>
              <a:t>, </a:t>
            </a:r>
            <a:r>
              <a:rPr lang="en-US" sz="2200" i="1" dirty="0" err="1" smtClean="0"/>
              <a:t>D</a:t>
            </a:r>
            <a:r>
              <a:rPr lang="en-US" sz="2200" i="1" baseline="-25000" dirty="0" err="1" smtClean="0"/>
              <a:t>j</a:t>
            </a:r>
            <a:r>
              <a:rPr lang="en-US" sz="2200" dirty="0" smtClean="0"/>
              <a:t>)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i="1" dirty="0" smtClean="0"/>
              <a:t>D</a:t>
            </a:r>
            <a:r>
              <a:rPr lang="en-US" sz="2200" dirty="0" smtClean="0"/>
              <a:t>, </a:t>
            </a:r>
            <a:r>
              <a:rPr lang="en-US" sz="2200" dirty="0" err="1" smtClean="0"/>
              <a:t>chúng</a:t>
            </a:r>
            <a:r>
              <a:rPr lang="en-US" sz="2200" dirty="0" smtClean="0"/>
              <a:t> ta </a:t>
            </a:r>
            <a:r>
              <a:rPr lang="en-US" sz="2200" dirty="0" err="1" smtClean="0"/>
              <a:t>đếm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đại</a:t>
            </a:r>
            <a:r>
              <a:rPr lang="en-US" sz="2200" dirty="0" smtClean="0"/>
              <a:t> </a:t>
            </a:r>
            <a:r>
              <a:rPr lang="en-US" sz="2200" dirty="0" err="1" smtClean="0"/>
              <a:t>lượng</a:t>
            </a:r>
            <a:r>
              <a:rPr lang="en-US" sz="2200" dirty="0" smtClean="0"/>
              <a:t> </a:t>
            </a:r>
            <a:r>
              <a:rPr lang="en-US" sz="2200" dirty="0" err="1" smtClean="0"/>
              <a:t>sau</a:t>
            </a:r>
            <a:r>
              <a:rPr lang="en-US" sz="2200" dirty="0" smtClean="0"/>
              <a:t> </a:t>
            </a:r>
            <a:r>
              <a:rPr lang="en-US" sz="2200" dirty="0" err="1" smtClean="0"/>
              <a:t>đây</a:t>
            </a:r>
            <a:r>
              <a:rPr lang="en-US" sz="2200" dirty="0" smtClean="0"/>
              <a:t>:</a:t>
            </a:r>
            <a:endParaRPr lang="en-US" sz="2200" i="1" dirty="0" smtClean="0"/>
          </a:p>
          <a:p>
            <a:pPr lvl="2" eaLnBrk="1" hangingPunct="1"/>
            <a:r>
              <a:rPr lang="en-US" sz="2000" i="1" dirty="0" smtClean="0"/>
              <a:t>a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cặp</a:t>
            </a:r>
            <a:r>
              <a:rPr lang="en-US" sz="2000" dirty="0" smtClean="0"/>
              <a:t> </a:t>
            </a:r>
            <a:r>
              <a:rPr lang="en-US" sz="2000" dirty="0" err="1" smtClean="0"/>
              <a:t>mẫu</a:t>
            </a:r>
            <a:r>
              <a:rPr lang="en-US" sz="2000" dirty="0" smtClean="0"/>
              <a:t> </a:t>
            </a:r>
            <a:r>
              <a:rPr lang="en-US" sz="2000" dirty="0" err="1" smtClean="0"/>
              <a:t>mà</a:t>
            </a:r>
            <a:r>
              <a:rPr lang="en-US" sz="2000" dirty="0" smtClean="0"/>
              <a:t> </a:t>
            </a:r>
            <a:r>
              <a:rPr lang="en-US" sz="2000" dirty="0" err="1" smtClean="0"/>
              <a:t>cả</a:t>
            </a:r>
            <a:r>
              <a:rPr lang="en-US" sz="2000" dirty="0" smtClean="0"/>
              <a:t> </a:t>
            </a:r>
            <a:r>
              <a:rPr lang="en-US" sz="2000" dirty="0" err="1" smtClean="0"/>
              <a:t>hai</a:t>
            </a:r>
            <a:r>
              <a:rPr lang="en-US" sz="2000" dirty="0" smtClean="0"/>
              <a:t> </a:t>
            </a:r>
            <a:r>
              <a:rPr lang="en-US" sz="2000" dirty="0" err="1" smtClean="0"/>
              <a:t>mẫu</a:t>
            </a:r>
            <a:r>
              <a:rPr lang="en-US" sz="2000" dirty="0" smtClean="0"/>
              <a:t> </a:t>
            </a:r>
            <a:r>
              <a:rPr lang="en-US" sz="2000" dirty="0" err="1" smtClean="0"/>
              <a:t>đều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i="1" dirty="0" smtClean="0"/>
              <a:t>G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gom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cụm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i="1" dirty="0" smtClean="0"/>
              <a:t>A</a:t>
            </a:r>
            <a:r>
              <a:rPr lang="en-US" sz="2000" dirty="0" smtClean="0"/>
              <a:t>.</a:t>
            </a:r>
            <a:endParaRPr lang="en-US" sz="2000" i="1" dirty="0" smtClean="0"/>
          </a:p>
          <a:p>
            <a:pPr lvl="2" eaLnBrk="1" hangingPunct="1"/>
            <a:r>
              <a:rPr lang="en-US" sz="2000" i="1" dirty="0" smtClean="0"/>
              <a:t>b</a:t>
            </a:r>
            <a:r>
              <a:rPr lang="en-US" sz="2000" dirty="0" smtClean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cặp</a:t>
            </a:r>
            <a:r>
              <a:rPr lang="en-US" sz="2000" dirty="0"/>
              <a:t>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đều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i="1" dirty="0" smtClean="0"/>
              <a:t>G</a:t>
            </a:r>
            <a:r>
              <a:rPr lang="en-US" sz="2000" dirty="0" smtClean="0"/>
              <a:t> , </a:t>
            </a:r>
            <a:r>
              <a:rPr lang="en-US" sz="2000" dirty="0" err="1" smtClean="0"/>
              <a:t>nhưng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gom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cụm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i="1" dirty="0"/>
              <a:t>A</a:t>
            </a:r>
            <a:r>
              <a:rPr lang="en-US" sz="2000" dirty="0" smtClean="0"/>
              <a:t>.</a:t>
            </a:r>
            <a:endParaRPr lang="en-US" sz="2000" i="1" dirty="0" smtClean="0"/>
          </a:p>
          <a:p>
            <a:pPr lvl="2" eaLnBrk="1" hangingPunct="1"/>
            <a:r>
              <a:rPr lang="en-US" sz="2000" i="1" dirty="0" smtClean="0"/>
              <a:t>c</a:t>
            </a:r>
            <a:r>
              <a:rPr lang="en-US" sz="2000" dirty="0" smtClean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cặp</a:t>
            </a:r>
            <a:r>
              <a:rPr lang="en-US" sz="2000" dirty="0"/>
              <a:t>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gom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cụm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i="1" dirty="0" smtClean="0"/>
              <a:t>A</a:t>
            </a:r>
            <a:r>
              <a:rPr lang="en-US" sz="2000" dirty="0" smtClean="0"/>
              <a:t>, </a:t>
            </a:r>
            <a:r>
              <a:rPr lang="en-US" sz="2000" dirty="0" err="1" smtClean="0"/>
              <a:t>nhưng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dirty="0" err="1" smtClean="0"/>
              <a:t>cùm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i="1" dirty="0" smtClean="0"/>
              <a:t>G</a:t>
            </a:r>
            <a:r>
              <a:rPr lang="en-US" sz="2000" dirty="0" smtClean="0"/>
              <a:t>.</a:t>
            </a:r>
            <a:endParaRPr lang="en-US" sz="2000" i="1" dirty="0" smtClean="0"/>
          </a:p>
          <a:p>
            <a:pPr lvl="2" eaLnBrk="1" hangingPunct="1"/>
            <a:r>
              <a:rPr lang="en-US" sz="2000" i="1" dirty="0" smtClean="0"/>
              <a:t>d</a:t>
            </a:r>
            <a:r>
              <a:rPr lang="en-US" sz="2000" dirty="0" smtClean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cặp</a:t>
            </a:r>
            <a:r>
              <a:rPr lang="en-US" sz="2000" dirty="0"/>
              <a:t>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 smtClean="0"/>
              <a:t>mà</a:t>
            </a:r>
            <a:r>
              <a:rPr lang="en-US" sz="2000" dirty="0" smtClean="0"/>
              <a:t>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mẫu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gom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cụm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i="1" dirty="0" smtClean="0"/>
              <a:t>A</a:t>
            </a:r>
            <a:r>
              <a:rPr lang="en-US" sz="2000" dirty="0" smtClean="0"/>
              <a:t> </a:t>
            </a:r>
            <a:r>
              <a:rPr lang="en-US" sz="2000" dirty="0" err="1" smtClean="0"/>
              <a:t>hoặc</a:t>
            </a:r>
            <a:r>
              <a:rPr lang="en-US" sz="2000" dirty="0" smtClean="0"/>
              <a:t> </a:t>
            </a:r>
            <a:r>
              <a:rPr lang="en-US" sz="2000" dirty="0" err="1" smtClean="0"/>
              <a:t>khonong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i="1" dirty="0" smtClean="0"/>
              <a:t>G</a:t>
            </a:r>
            <a:r>
              <a:rPr lang="en-US" sz="2000" dirty="0" smtClean="0"/>
              <a:t>.</a:t>
            </a:r>
          </a:p>
          <a:p>
            <a:pPr eaLnBrk="1" hangingPunct="1"/>
            <a:r>
              <a:rPr lang="en-US" sz="2200" dirty="0" smtClean="0"/>
              <a:t>Ba </a:t>
            </a:r>
            <a:r>
              <a:rPr lang="en-US" sz="2200" dirty="0" err="1" smtClean="0"/>
              <a:t>tiêu</a:t>
            </a:r>
            <a:r>
              <a:rPr lang="en-US" sz="2200" dirty="0" smtClean="0"/>
              <a:t> </a:t>
            </a:r>
            <a:r>
              <a:rPr lang="en-US" sz="2200" dirty="0" err="1" smtClean="0"/>
              <a:t>chí</a:t>
            </a:r>
            <a:r>
              <a:rPr lang="en-US" sz="2200" dirty="0" smtClean="0"/>
              <a:t> </a:t>
            </a:r>
            <a:r>
              <a:rPr lang="en-US" sz="2200" dirty="0" err="1" smtClean="0"/>
              <a:t>đánh</a:t>
            </a:r>
            <a:r>
              <a:rPr lang="en-US" sz="2200" dirty="0" smtClean="0"/>
              <a:t> </a:t>
            </a:r>
            <a:r>
              <a:rPr lang="en-US" sz="2200" dirty="0" err="1" smtClean="0"/>
              <a:t>giá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định</a:t>
            </a:r>
            <a:r>
              <a:rPr lang="en-US" sz="2200" dirty="0" smtClean="0"/>
              <a:t> </a:t>
            </a:r>
            <a:r>
              <a:rPr lang="en-US" sz="2200" dirty="0" err="1" smtClean="0"/>
              <a:t>nghĩa</a:t>
            </a:r>
            <a:r>
              <a:rPr lang="en-US" sz="2200" dirty="0" smtClean="0"/>
              <a:t> </a:t>
            </a:r>
            <a:r>
              <a:rPr lang="en-US" sz="2200" dirty="0" err="1" smtClean="0"/>
              <a:t>như</a:t>
            </a:r>
            <a:endParaRPr lang="en-US" sz="22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600" dirty="0" smtClean="0"/>
              <a:t>    </a:t>
            </a:r>
            <a:r>
              <a:rPr lang="en-US" sz="2200" dirty="0" smtClean="0"/>
              <a:t>1.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Jaccard</a:t>
            </a:r>
            <a:r>
              <a:rPr lang="en-US" sz="2200" dirty="0" smtClean="0"/>
              <a:t> :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530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060602"/>
              </p:ext>
            </p:extLst>
          </p:nvPr>
        </p:nvGraphicFramePr>
        <p:xfrm>
          <a:off x="4419600" y="5715000"/>
          <a:ext cx="26670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7" name="Equation" r:id="rId3" imgW="1256755" imgH="393529" progId="Equation.3">
                  <p:embed/>
                </p:oleObj>
              </mc:Choice>
              <mc:Fallback>
                <p:oleObj name="Equation" r:id="rId3" imgW="125675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715000"/>
                        <a:ext cx="2667000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94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E8CB7F-DB05-4D39-B115-D4970B162CC1}" type="slidenum">
              <a:rPr lang="en-US" altLang="en-US"/>
              <a:pPr>
                <a:defRPr/>
              </a:pPr>
              <a:t>63</a:t>
            </a:fld>
            <a:endParaRPr lang="en-US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457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2.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Rand:</a:t>
            </a:r>
          </a:p>
        </p:txBody>
      </p:sp>
      <p:sp>
        <p:nvSpPr>
          <p:cNvPr id="563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6325" name="Object 4"/>
          <p:cNvGraphicFramePr>
            <a:graphicFrameLocks noChangeAspect="1"/>
          </p:cNvGraphicFramePr>
          <p:nvPr/>
        </p:nvGraphicFramePr>
        <p:xfrm>
          <a:off x="1447800" y="1066800"/>
          <a:ext cx="261937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6" name="Equation" r:id="rId3" imgW="1320227" imgH="393529" progId="Equation.3">
                  <p:embed/>
                </p:oleObj>
              </mc:Choice>
              <mc:Fallback>
                <p:oleObj name="Equation" r:id="rId3" imgW="132022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066800"/>
                        <a:ext cx="2619375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533400" y="1981200"/>
            <a:ext cx="464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3. </a:t>
            </a: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Folkes</a:t>
            </a:r>
            <a:r>
              <a:rPr lang="en-US" sz="2000" dirty="0" smtClean="0"/>
              <a:t> - </a:t>
            </a:r>
            <a:r>
              <a:rPr lang="en-US" sz="2000" dirty="0"/>
              <a:t>Mallow </a:t>
            </a:r>
            <a:r>
              <a:rPr lang="en-US" sz="2000" dirty="0" smtClean="0"/>
              <a:t> </a:t>
            </a:r>
            <a:r>
              <a:rPr lang="en-US" sz="2000" dirty="0"/>
              <a:t>(FM):</a:t>
            </a:r>
          </a:p>
        </p:txBody>
      </p:sp>
      <p:sp>
        <p:nvSpPr>
          <p:cNvPr id="56327" name="Rectangle 8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6328" name="Object 7"/>
          <p:cNvGraphicFramePr>
            <a:graphicFrameLocks noChangeAspect="1"/>
          </p:cNvGraphicFramePr>
          <p:nvPr/>
        </p:nvGraphicFramePr>
        <p:xfrm>
          <a:off x="1524000" y="2438400"/>
          <a:ext cx="25146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7" name="Equation" r:id="rId5" imgW="1333500" imgH="444500" progId="Equation.3">
                  <p:embed/>
                </p:oleObj>
              </mc:Choice>
              <mc:Fallback>
                <p:oleObj name="Equation" r:id="rId5" imgW="13335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438400"/>
                        <a:ext cx="25146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333" name="Rectangle 14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3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C9D63F-3186-4A91-9DC1-2A97B4B184B1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1390"/>
            <a:ext cx="8229600" cy="2438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100" dirty="0" err="1" smtClean="0"/>
              <a:t>Nếu</a:t>
            </a:r>
            <a:r>
              <a:rPr lang="en-US" sz="2100" dirty="0" smtClean="0"/>
              <a:t> </a:t>
            </a:r>
            <a:r>
              <a:rPr lang="en-US" sz="2100" dirty="0" err="1" smtClean="0"/>
              <a:t>mẫu</a:t>
            </a:r>
            <a:r>
              <a:rPr lang="en-US" sz="2100" dirty="0" smtClean="0"/>
              <a:t> </a:t>
            </a:r>
            <a:r>
              <a:rPr lang="en-US" sz="2100" dirty="0" err="1" smtClean="0"/>
              <a:t>thử</a:t>
            </a:r>
            <a:r>
              <a:rPr lang="en-US" sz="2100" dirty="0" smtClean="0"/>
              <a:t> </a:t>
            </a:r>
            <a:r>
              <a:rPr lang="en-US" sz="2100" i="1" dirty="0" smtClean="0"/>
              <a:t>P</a:t>
            </a:r>
            <a:r>
              <a:rPr lang="en-US" sz="2100" dirty="0" smtClean="0"/>
              <a:t> </a:t>
            </a:r>
            <a:r>
              <a:rPr lang="en-US" sz="2100" dirty="0" err="1" smtClean="0"/>
              <a:t>là</a:t>
            </a:r>
            <a:r>
              <a:rPr lang="en-US" sz="2100" dirty="0" smtClean="0"/>
              <a:t> (3.0, 2.0), ta </a:t>
            </a:r>
            <a:r>
              <a:rPr lang="en-US" sz="2100" dirty="0" err="1" smtClean="0"/>
              <a:t>phải</a:t>
            </a:r>
            <a:r>
              <a:rPr lang="en-US" sz="2100" dirty="0" smtClean="0"/>
              <a:t> </a:t>
            </a:r>
            <a:r>
              <a:rPr lang="en-US" sz="2100" dirty="0" err="1" smtClean="0"/>
              <a:t>tính</a:t>
            </a:r>
            <a:r>
              <a:rPr lang="en-US" sz="2100" dirty="0" smtClean="0"/>
              <a:t> </a:t>
            </a:r>
            <a:r>
              <a:rPr lang="en-US" sz="2100" dirty="0" err="1" smtClean="0"/>
              <a:t>khoảng</a:t>
            </a:r>
            <a:r>
              <a:rPr lang="en-US" sz="2100" dirty="0" smtClean="0"/>
              <a:t> </a:t>
            </a:r>
            <a:r>
              <a:rPr lang="en-US" sz="2100" dirty="0" err="1" smtClean="0"/>
              <a:t>cách</a:t>
            </a:r>
            <a:r>
              <a:rPr lang="en-US" sz="2100" dirty="0" smtClean="0"/>
              <a:t> </a:t>
            </a:r>
            <a:r>
              <a:rPr lang="en-US" sz="2100" dirty="0" err="1" smtClean="0"/>
              <a:t>từ</a:t>
            </a:r>
            <a:r>
              <a:rPr lang="en-US" sz="2100" dirty="0" smtClean="0"/>
              <a:t> </a:t>
            </a:r>
            <a:r>
              <a:rPr lang="en-US" sz="2100" i="1" dirty="0" smtClean="0"/>
              <a:t>P</a:t>
            </a:r>
            <a:r>
              <a:rPr lang="en-US" sz="2100" dirty="0" smtClean="0"/>
              <a:t> </a:t>
            </a:r>
            <a:r>
              <a:rPr lang="en-US" sz="2100" dirty="0" err="1" smtClean="0"/>
              <a:t>đến</a:t>
            </a:r>
            <a:r>
              <a:rPr lang="en-US" sz="2100" dirty="0" smtClean="0"/>
              <a:t> </a:t>
            </a:r>
            <a:r>
              <a:rPr lang="en-US" sz="2100" dirty="0" err="1" smtClean="0"/>
              <a:t>từng</a:t>
            </a:r>
            <a:r>
              <a:rPr lang="en-US" sz="2100" dirty="0" smtClean="0"/>
              <a:t> </a:t>
            </a:r>
            <a:r>
              <a:rPr lang="en-US" sz="2100" dirty="0" err="1" smtClean="0"/>
              <a:t>mẫu</a:t>
            </a:r>
            <a:r>
              <a:rPr lang="en-US" sz="2100" dirty="0" smtClean="0"/>
              <a:t> </a:t>
            </a:r>
            <a:r>
              <a:rPr lang="en-US" sz="2100" dirty="0" err="1" smtClean="0"/>
              <a:t>trong</a:t>
            </a:r>
            <a:r>
              <a:rPr lang="en-US" sz="2100" dirty="0" smtClean="0"/>
              <a:t> </a:t>
            </a:r>
            <a:r>
              <a:rPr lang="en-US" sz="2100" dirty="0" err="1" smtClean="0"/>
              <a:t>tập</a:t>
            </a:r>
            <a:r>
              <a:rPr lang="en-US" sz="2100" dirty="0" smtClean="0"/>
              <a:t> </a:t>
            </a:r>
            <a:r>
              <a:rPr lang="en-US" sz="2100" dirty="0" err="1" smtClean="0"/>
              <a:t>huấn</a:t>
            </a:r>
            <a:r>
              <a:rPr lang="en-US" sz="2100" dirty="0" smtClean="0"/>
              <a:t> </a:t>
            </a:r>
            <a:r>
              <a:rPr lang="en-US" sz="2100" dirty="0" err="1" smtClean="0"/>
              <a:t>luyện</a:t>
            </a:r>
            <a:r>
              <a:rPr lang="en-US" sz="21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dirty="0" smtClean="0"/>
              <a:t>Ở </a:t>
            </a:r>
            <a:r>
              <a:rPr lang="en-US" sz="2100" dirty="0" err="1" smtClean="0"/>
              <a:t>đây</a:t>
            </a:r>
            <a:r>
              <a:rPr lang="en-US" sz="2100" dirty="0" smtClean="0"/>
              <a:t> ta </a:t>
            </a:r>
            <a:r>
              <a:rPr lang="en-US" sz="2100" dirty="0" err="1" smtClean="0"/>
              <a:t>dùng</a:t>
            </a:r>
            <a:r>
              <a:rPr lang="en-US" sz="2100" dirty="0" smtClean="0"/>
              <a:t> </a:t>
            </a:r>
            <a:r>
              <a:rPr lang="en-US" sz="2100" dirty="0" err="1" smtClean="0"/>
              <a:t>khoảng</a:t>
            </a:r>
            <a:r>
              <a:rPr lang="en-US" sz="2100" dirty="0" smtClean="0"/>
              <a:t> </a:t>
            </a:r>
            <a:r>
              <a:rPr lang="en-US" sz="2100" dirty="0" err="1" smtClean="0"/>
              <a:t>cách</a:t>
            </a:r>
            <a:r>
              <a:rPr lang="en-US" sz="2100" dirty="0" smtClean="0"/>
              <a:t> Euclid.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 smtClean="0"/>
              <a:t>       </a:t>
            </a:r>
            <a:r>
              <a:rPr lang="en-US" sz="2100" i="1" dirty="0" err="1" smtClean="0"/>
              <a:t>dist</a:t>
            </a:r>
            <a:r>
              <a:rPr lang="en-US" sz="2100" dirty="0" smtClean="0"/>
              <a:t>(</a:t>
            </a:r>
            <a:r>
              <a:rPr lang="en-US" sz="2100" i="1" dirty="0" smtClean="0"/>
              <a:t>X</a:t>
            </a:r>
            <a:r>
              <a:rPr lang="en-US" sz="2100" i="1" baseline="-25000" dirty="0" smtClean="0"/>
              <a:t>1</a:t>
            </a:r>
            <a:r>
              <a:rPr lang="en-US" sz="2100" dirty="0" smtClean="0"/>
              <a:t>, </a:t>
            </a:r>
            <a:r>
              <a:rPr lang="en-US" sz="2100" i="1" dirty="0" smtClean="0"/>
              <a:t>P</a:t>
            </a:r>
            <a:r>
              <a:rPr lang="en-US" sz="2100" dirty="0" smtClean="0"/>
              <a:t>) = </a:t>
            </a:r>
            <a:r>
              <a:rPr lang="en-US" sz="2100" i="1" dirty="0" err="1" smtClean="0"/>
              <a:t>sqrt</a:t>
            </a:r>
            <a:r>
              <a:rPr lang="en-US" sz="2100" dirty="0" smtClean="0"/>
              <a:t>((0.8-3.0)</a:t>
            </a:r>
            <a:r>
              <a:rPr lang="en-US" sz="2100" baseline="30000" dirty="0" smtClean="0"/>
              <a:t>2</a:t>
            </a:r>
            <a:r>
              <a:rPr lang="en-US" sz="2100" dirty="0" smtClean="0"/>
              <a:t>+(0.8-2.0)</a:t>
            </a:r>
            <a:r>
              <a:rPr lang="en-US" sz="2100" baseline="30000" dirty="0" smtClean="0"/>
              <a:t>2</a:t>
            </a:r>
            <a:r>
              <a:rPr lang="en-US" sz="2100" dirty="0" smtClean="0"/>
              <a:t>) = 2.51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dirty="0" err="1" smtClean="0"/>
              <a:t>Sau</a:t>
            </a:r>
            <a:r>
              <a:rPr lang="en-US" sz="2100" dirty="0" smtClean="0"/>
              <a:t> </a:t>
            </a:r>
            <a:r>
              <a:rPr lang="en-US" sz="2100" dirty="0" err="1" smtClean="0"/>
              <a:t>khi</a:t>
            </a:r>
            <a:r>
              <a:rPr lang="en-US" sz="2100" dirty="0" smtClean="0"/>
              <a:t> </a:t>
            </a:r>
            <a:r>
              <a:rPr lang="en-US" sz="2100" dirty="0" err="1" smtClean="0"/>
              <a:t>tính</a:t>
            </a:r>
            <a:r>
              <a:rPr lang="en-US" sz="2100" dirty="0" smtClean="0"/>
              <a:t> </a:t>
            </a:r>
            <a:r>
              <a:rPr lang="en-US" sz="2100" dirty="0" err="1" smtClean="0"/>
              <a:t>khoảng</a:t>
            </a:r>
            <a:r>
              <a:rPr lang="en-US" sz="2100" dirty="0" smtClean="0"/>
              <a:t> </a:t>
            </a:r>
            <a:r>
              <a:rPr lang="en-US" sz="2100" dirty="0" err="1" smtClean="0"/>
              <a:t>cách</a:t>
            </a:r>
            <a:r>
              <a:rPr lang="en-US" sz="2100" dirty="0" smtClean="0"/>
              <a:t> </a:t>
            </a:r>
            <a:r>
              <a:rPr lang="en-US" sz="2100" dirty="0" err="1" smtClean="0"/>
              <a:t>từ</a:t>
            </a:r>
            <a:r>
              <a:rPr lang="en-US" sz="2100" dirty="0" smtClean="0"/>
              <a:t> </a:t>
            </a:r>
            <a:r>
              <a:rPr lang="en-US" sz="2100" i="1" dirty="0" smtClean="0"/>
              <a:t>P</a:t>
            </a:r>
            <a:r>
              <a:rPr lang="en-US" sz="2100" dirty="0" smtClean="0"/>
              <a:t> </a:t>
            </a:r>
            <a:r>
              <a:rPr lang="en-US" sz="2100" dirty="0" err="1" smtClean="0"/>
              <a:t>đến</a:t>
            </a:r>
            <a:r>
              <a:rPr lang="en-US" sz="2100" dirty="0" smtClean="0"/>
              <a:t> </a:t>
            </a:r>
            <a:r>
              <a:rPr lang="en-US" sz="2100" dirty="0" err="1" smtClean="0"/>
              <a:t>mọi</a:t>
            </a:r>
            <a:r>
              <a:rPr lang="en-US" sz="2100" dirty="0" smtClean="0"/>
              <a:t> </a:t>
            </a:r>
            <a:r>
              <a:rPr lang="en-US" sz="2100" dirty="0" err="1" smtClean="0"/>
              <a:t>mẫu</a:t>
            </a:r>
            <a:r>
              <a:rPr lang="en-US" sz="2100" dirty="0"/>
              <a:t> </a:t>
            </a:r>
            <a:r>
              <a:rPr lang="en-US" sz="2100" dirty="0" err="1"/>
              <a:t>trong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</a:t>
            </a:r>
            <a:r>
              <a:rPr lang="en-US" sz="2100" dirty="0" err="1"/>
              <a:t>huấn</a:t>
            </a:r>
            <a:r>
              <a:rPr lang="en-US" sz="2100" dirty="0"/>
              <a:t> </a:t>
            </a:r>
            <a:r>
              <a:rPr lang="en-US" sz="2100" dirty="0" err="1" smtClean="0"/>
              <a:t>luyện</a:t>
            </a:r>
            <a:r>
              <a:rPr lang="en-US" sz="2100" dirty="0" smtClean="0"/>
              <a:t>, </a:t>
            </a:r>
            <a:r>
              <a:rPr lang="en-US" sz="2100" dirty="0" err="1" smtClean="0"/>
              <a:t>lân</a:t>
            </a:r>
            <a:r>
              <a:rPr lang="en-US" sz="2100" dirty="0" smtClean="0"/>
              <a:t> </a:t>
            </a:r>
            <a:r>
              <a:rPr lang="en-US" sz="2100" dirty="0" err="1" smtClean="0"/>
              <a:t>cận</a:t>
            </a:r>
            <a:r>
              <a:rPr lang="en-US" sz="2100" dirty="0" smtClean="0"/>
              <a:t> </a:t>
            </a:r>
            <a:r>
              <a:rPr lang="en-US" sz="2100" dirty="0" err="1" smtClean="0"/>
              <a:t>gần</a:t>
            </a:r>
            <a:r>
              <a:rPr lang="en-US" sz="2100" dirty="0" smtClean="0"/>
              <a:t> </a:t>
            </a:r>
            <a:r>
              <a:rPr lang="en-US" sz="2100" dirty="0" err="1" smtClean="0"/>
              <a:t>nhất</a:t>
            </a:r>
            <a:r>
              <a:rPr lang="en-US" sz="2100" dirty="0" smtClean="0"/>
              <a:t> </a:t>
            </a:r>
            <a:r>
              <a:rPr lang="en-US" sz="2100" dirty="0" err="1" smtClean="0"/>
              <a:t>của</a:t>
            </a:r>
            <a:r>
              <a:rPr lang="en-US" sz="2100" dirty="0" smtClean="0"/>
              <a:t> </a:t>
            </a:r>
            <a:r>
              <a:rPr lang="en-US" sz="2100" i="1" dirty="0" smtClean="0"/>
              <a:t>P</a:t>
            </a:r>
            <a:r>
              <a:rPr lang="en-US" sz="2100" dirty="0" smtClean="0"/>
              <a:t> </a:t>
            </a:r>
            <a:r>
              <a:rPr lang="en-US" sz="2100" dirty="0" err="1" smtClean="0"/>
              <a:t>là</a:t>
            </a:r>
            <a:r>
              <a:rPr lang="en-US" sz="2100" dirty="0" smtClean="0"/>
              <a:t> </a:t>
            </a:r>
            <a:r>
              <a:rPr lang="en-US" sz="2100" i="1" dirty="0" smtClean="0"/>
              <a:t>X</a:t>
            </a:r>
            <a:r>
              <a:rPr lang="en-US" sz="2100" i="1" baseline="-25000" dirty="0" smtClean="0"/>
              <a:t>16</a:t>
            </a:r>
            <a:r>
              <a:rPr lang="en-US" sz="2100" dirty="0" smtClean="0"/>
              <a:t>,    </a:t>
            </a:r>
            <a:r>
              <a:rPr lang="en-US" sz="2100" i="1" dirty="0" err="1" smtClean="0"/>
              <a:t>dist</a:t>
            </a:r>
            <a:r>
              <a:rPr lang="en-US" sz="2100" dirty="0" smtClean="0"/>
              <a:t>(</a:t>
            </a:r>
            <a:r>
              <a:rPr lang="en-US" sz="2100" i="1" dirty="0" smtClean="0"/>
              <a:t>X</a:t>
            </a:r>
            <a:r>
              <a:rPr lang="en-US" sz="2100" i="1" baseline="-25000" dirty="0" smtClean="0"/>
              <a:t>16</a:t>
            </a:r>
            <a:r>
              <a:rPr lang="en-US" sz="2100" dirty="0" smtClean="0"/>
              <a:t>, </a:t>
            </a:r>
            <a:r>
              <a:rPr lang="en-US" sz="2100" i="1" dirty="0" smtClean="0"/>
              <a:t>P</a:t>
            </a:r>
            <a:r>
              <a:rPr lang="en-US" sz="2100" dirty="0" smtClean="0"/>
              <a:t>) = 1.12.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dirty="0" err="1" smtClean="0"/>
              <a:t>Vì</a:t>
            </a:r>
            <a:r>
              <a:rPr lang="en-US" sz="2100" dirty="0" smtClean="0"/>
              <a:t> </a:t>
            </a:r>
            <a:r>
              <a:rPr lang="en-US" sz="2100" i="1" dirty="0" smtClean="0"/>
              <a:t>X</a:t>
            </a:r>
            <a:r>
              <a:rPr lang="en-US" sz="2100" i="1" baseline="-25000" dirty="0" smtClean="0"/>
              <a:t>16</a:t>
            </a:r>
            <a:r>
              <a:rPr lang="en-US" sz="2100" dirty="0" smtClean="0"/>
              <a:t>  </a:t>
            </a:r>
            <a:r>
              <a:rPr lang="en-US" sz="2100" dirty="0" err="1" smtClean="0"/>
              <a:t>thuộc</a:t>
            </a:r>
            <a:r>
              <a:rPr lang="en-US" sz="2100" dirty="0" smtClean="0"/>
              <a:t> </a:t>
            </a:r>
            <a:r>
              <a:rPr lang="en-US" sz="2100" dirty="0" err="1" smtClean="0"/>
              <a:t>lớp</a:t>
            </a:r>
            <a:r>
              <a:rPr lang="en-US" sz="2100" dirty="0" smtClean="0"/>
              <a:t> </a:t>
            </a:r>
            <a:r>
              <a:rPr lang="en-US" sz="2100" dirty="0" err="1" smtClean="0"/>
              <a:t>thứ</a:t>
            </a:r>
            <a:r>
              <a:rPr lang="en-US" sz="2100" dirty="0" smtClean="0"/>
              <a:t> 3, </a:t>
            </a:r>
            <a:r>
              <a:rPr lang="en-US" sz="2100" i="1" dirty="0" smtClean="0"/>
              <a:t>P</a:t>
            </a:r>
            <a:r>
              <a:rPr lang="en-US" sz="2100" dirty="0" smtClean="0"/>
              <a:t>  </a:t>
            </a:r>
            <a:r>
              <a:rPr lang="en-US" sz="2100" dirty="0" err="1" smtClean="0"/>
              <a:t>được</a:t>
            </a:r>
            <a:r>
              <a:rPr lang="en-US" sz="2100" dirty="0" smtClean="0"/>
              <a:t> </a:t>
            </a:r>
            <a:r>
              <a:rPr lang="en-US" sz="2100" dirty="0" err="1" smtClean="0"/>
              <a:t>phân</a:t>
            </a:r>
            <a:r>
              <a:rPr lang="en-US" sz="2100" dirty="0" smtClean="0"/>
              <a:t> </a:t>
            </a:r>
            <a:r>
              <a:rPr lang="en-US" sz="2100" dirty="0" err="1" smtClean="0"/>
              <a:t>lớp</a:t>
            </a:r>
            <a:r>
              <a:rPr lang="en-US" sz="2100" dirty="0" smtClean="0"/>
              <a:t> </a:t>
            </a:r>
            <a:r>
              <a:rPr lang="en-US" sz="2100" dirty="0" err="1" smtClean="0"/>
              <a:t>vào</a:t>
            </a:r>
            <a:r>
              <a:rPr lang="en-US" sz="2100" dirty="0" smtClean="0"/>
              <a:t> </a:t>
            </a:r>
            <a:r>
              <a:rPr lang="en-US" sz="2100" dirty="0" err="1" smtClean="0"/>
              <a:t>lớp</a:t>
            </a:r>
            <a:r>
              <a:rPr lang="en-US" sz="2100" dirty="0" smtClean="0"/>
              <a:t> </a:t>
            </a:r>
            <a:r>
              <a:rPr lang="en-US" sz="2100" dirty="0" err="1" smtClean="0"/>
              <a:t>thứ</a:t>
            </a:r>
            <a:r>
              <a:rPr lang="en-US" sz="2100" dirty="0" smtClean="0"/>
              <a:t> 3.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100" dirty="0" smtClean="0"/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7" name="Picture 5" descr="NN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627279"/>
            <a:ext cx="5124734" cy="345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954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79424-9966-4BA2-8689-5AAD68763CE4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/>
            <a:r>
              <a:rPr lang="en-US" sz="3200" dirty="0" err="1" smtClean="0"/>
              <a:t>Giải</a:t>
            </a:r>
            <a:r>
              <a:rPr lang="en-US" sz="3200" dirty="0" smtClean="0"/>
              <a:t> </a:t>
            </a:r>
            <a:r>
              <a:rPr lang="en-US" sz="3200" dirty="0" err="1" smtClean="0"/>
              <a:t>thuật</a:t>
            </a:r>
            <a:r>
              <a:rPr lang="en-US" sz="3200" dirty="0" smtClean="0"/>
              <a:t> k-</a:t>
            </a:r>
            <a:r>
              <a:rPr lang="en-US" sz="3200" dirty="0" err="1"/>
              <a:t>l</a:t>
            </a:r>
            <a:r>
              <a:rPr lang="en-US" sz="3200" dirty="0" err="1" smtClean="0"/>
              <a:t>ân</a:t>
            </a:r>
            <a:r>
              <a:rPr lang="en-US" sz="3200" dirty="0" smtClean="0"/>
              <a:t> </a:t>
            </a:r>
            <a:r>
              <a:rPr lang="en-US" sz="3200" dirty="0" err="1" smtClean="0"/>
              <a:t>cận</a:t>
            </a:r>
            <a:r>
              <a:rPr lang="en-US" sz="3200" dirty="0" smtClean="0"/>
              <a:t> </a:t>
            </a:r>
            <a:r>
              <a:rPr lang="en-US" sz="3200" dirty="0" err="1" smtClean="0"/>
              <a:t>gần</a:t>
            </a:r>
            <a:r>
              <a:rPr lang="en-US" sz="3200" dirty="0" smtClean="0"/>
              <a:t> </a:t>
            </a:r>
            <a:r>
              <a:rPr lang="en-US" sz="3200" dirty="0" err="1" smtClean="0"/>
              <a:t>nhất</a:t>
            </a:r>
            <a:r>
              <a:rPr lang="en-US" sz="3200" dirty="0" smtClean="0"/>
              <a:t> (k-NN)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229600" cy="51403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k-NN,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lân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, ở </a:t>
            </a:r>
            <a:r>
              <a:rPr lang="en-US" dirty="0" err="1" smtClean="0"/>
              <a:t>đây</a:t>
            </a:r>
            <a:r>
              <a:rPr lang="en-US" dirty="0" smtClean="0"/>
              <a:t> ta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dirty="0" err="1" smtClean="0"/>
              <a:t>lân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(majority class)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dirty="0" err="1" smtClean="0"/>
              <a:t>lân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bớt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huẫn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nhiễu</a:t>
            </a:r>
            <a:r>
              <a:rPr lang="en-US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.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, </a:t>
            </a:r>
            <a:r>
              <a:rPr lang="en-US" i="1" dirty="0" smtClean="0"/>
              <a:t>k</a:t>
            </a:r>
            <a:r>
              <a:rPr lang="en-US" dirty="0" smtClean="0"/>
              <a:t>-NN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1-NN.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.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i="1" dirty="0" smtClean="0"/>
              <a:t>k</a:t>
            </a:r>
            <a:r>
              <a:rPr lang="en-US" dirty="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mẫu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lấy</a:t>
            </a:r>
            <a:r>
              <a:rPr lang="en-US" sz="2200" dirty="0" smtClean="0"/>
              <a:t> </a:t>
            </a:r>
            <a:r>
              <a:rPr lang="en-US" sz="2200" dirty="0" err="1" smtClean="0"/>
              <a:t>ra</a:t>
            </a:r>
            <a:r>
              <a:rPr lang="en-US" sz="2200" dirty="0" smtClean="0"/>
              <a:t> </a:t>
            </a:r>
            <a:r>
              <a:rPr lang="en-US" sz="2200" dirty="0" err="1" smtClean="0"/>
              <a:t>khỏi</a:t>
            </a:r>
            <a:r>
              <a:rPr lang="en-US" sz="2200" dirty="0" smtClean="0"/>
              <a:t> </a:t>
            </a:r>
            <a:r>
              <a:rPr lang="en-US" sz="2200" dirty="0" err="1" smtClean="0"/>
              <a:t>tập</a:t>
            </a:r>
            <a:r>
              <a:rPr lang="en-US" sz="2200" dirty="0" smtClean="0"/>
              <a:t> </a:t>
            </a:r>
            <a:r>
              <a:rPr lang="en-US" sz="2200" dirty="0" err="1" smtClean="0"/>
              <a:t>huấn</a:t>
            </a:r>
            <a:r>
              <a:rPr lang="en-US" sz="2200" dirty="0" smtClean="0"/>
              <a:t> </a:t>
            </a:r>
            <a:r>
              <a:rPr lang="en-US" sz="2200" dirty="0" err="1" smtClean="0"/>
              <a:t>luyện</a:t>
            </a:r>
            <a:r>
              <a:rPr lang="en-US" sz="2200" dirty="0" smtClean="0"/>
              <a:t>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đóng</a:t>
            </a:r>
            <a:r>
              <a:rPr lang="en-US" sz="2200" dirty="0" smtClean="0"/>
              <a:t> </a:t>
            </a:r>
            <a:r>
              <a:rPr lang="en-US" sz="2200" dirty="0" err="1" smtClean="0"/>
              <a:t>vai</a:t>
            </a:r>
            <a:r>
              <a:rPr lang="en-US" sz="2200" dirty="0" smtClean="0"/>
              <a:t> </a:t>
            </a:r>
            <a:r>
              <a:rPr lang="en-US" sz="2200" dirty="0" err="1" smtClean="0"/>
              <a:t>trò</a:t>
            </a:r>
            <a:r>
              <a:rPr lang="en-US" sz="2200" dirty="0" smtClean="0"/>
              <a:t> </a:t>
            </a:r>
            <a:r>
              <a:rPr lang="en-US" sz="2200" dirty="0" err="1" smtClean="0"/>
              <a:t>tập</a:t>
            </a:r>
            <a:r>
              <a:rPr lang="en-US" sz="2200" dirty="0" smtClean="0"/>
              <a:t> </a:t>
            </a:r>
            <a:r>
              <a:rPr lang="en-US" sz="2200" dirty="0" err="1" smtClean="0"/>
              <a:t>kiểm</a:t>
            </a:r>
            <a:r>
              <a:rPr lang="en-US" sz="2200" dirty="0" smtClean="0"/>
              <a:t> </a:t>
            </a:r>
            <a:r>
              <a:rPr lang="en-US" sz="2200" dirty="0" err="1" smtClean="0"/>
              <a:t>định</a:t>
            </a:r>
            <a:r>
              <a:rPr lang="en-US" sz="2200" dirty="0" smtClean="0"/>
              <a:t> (validation set).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mẫu</a:t>
            </a:r>
            <a:r>
              <a:rPr lang="en-US" sz="2200" dirty="0" smtClean="0"/>
              <a:t> </a:t>
            </a:r>
            <a:r>
              <a:rPr lang="en-US" sz="2200" dirty="0" err="1" smtClean="0"/>
              <a:t>này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bằng</a:t>
            </a:r>
            <a:r>
              <a:rPr lang="en-US" sz="2200" dirty="0" smtClean="0"/>
              <a:t> </a:t>
            </a:r>
            <a:r>
              <a:rPr lang="en-US" sz="2200" dirty="0" err="1" smtClean="0"/>
              <a:t>cách</a:t>
            </a:r>
            <a:r>
              <a:rPr lang="en-US" sz="2200" dirty="0" smtClean="0"/>
              <a:t> </a:t>
            </a:r>
            <a:r>
              <a:rPr lang="en-US" sz="2200" dirty="0" err="1" smtClean="0"/>
              <a:t>dùng</a:t>
            </a:r>
            <a:r>
              <a:rPr lang="en-US" sz="2200" dirty="0" smtClean="0"/>
              <a:t>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mẫu</a:t>
            </a:r>
            <a:r>
              <a:rPr lang="en-US" sz="2200" dirty="0" smtClean="0"/>
              <a:t> </a:t>
            </a:r>
            <a:r>
              <a:rPr lang="en-US" sz="2200" dirty="0" err="1" smtClean="0"/>
              <a:t>còn</a:t>
            </a:r>
            <a:r>
              <a:rPr lang="en-US" sz="2200" dirty="0" smtClean="0"/>
              <a:t> </a:t>
            </a:r>
            <a:r>
              <a:rPr lang="en-US" sz="2200" dirty="0" err="1" smtClean="0"/>
              <a:t>lại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tập</a:t>
            </a:r>
            <a:r>
              <a:rPr lang="en-US" sz="2200" dirty="0" smtClean="0"/>
              <a:t> </a:t>
            </a:r>
            <a:r>
              <a:rPr lang="en-US" sz="2200" dirty="0" err="1" smtClean="0"/>
              <a:t>huấn</a:t>
            </a:r>
            <a:r>
              <a:rPr lang="en-US" sz="2200" dirty="0" smtClean="0"/>
              <a:t> </a:t>
            </a:r>
            <a:r>
              <a:rPr lang="en-US" sz="2200" dirty="0" err="1" smtClean="0"/>
              <a:t>luyện</a:t>
            </a:r>
            <a:r>
              <a:rPr lang="en-US" sz="2200" dirty="0" smtClean="0"/>
              <a:t> </a:t>
            </a:r>
            <a:r>
              <a:rPr lang="en-US" sz="2200" dirty="0" err="1" smtClean="0"/>
              <a:t>làm</a:t>
            </a:r>
            <a:r>
              <a:rPr lang="en-US" sz="2200" dirty="0" smtClean="0"/>
              <a:t> </a:t>
            </a:r>
            <a:r>
              <a:rPr lang="en-US" sz="2200" dirty="0" err="1" smtClean="0"/>
              <a:t>tập</a:t>
            </a:r>
            <a:r>
              <a:rPr lang="en-US" sz="2200" dirty="0" smtClean="0"/>
              <a:t> </a:t>
            </a:r>
            <a:r>
              <a:rPr lang="en-US" sz="2200" dirty="0" err="1" smtClean="0"/>
              <a:t>huấn</a:t>
            </a:r>
            <a:r>
              <a:rPr lang="en-US" sz="2200" dirty="0" smtClean="0"/>
              <a:t> </a:t>
            </a:r>
            <a:r>
              <a:rPr lang="en-US" sz="2200" dirty="0" err="1" smtClean="0"/>
              <a:t>luyện</a:t>
            </a:r>
            <a:r>
              <a:rPr lang="en-US" sz="2200" dirty="0" smtClean="0"/>
              <a:t>. </a:t>
            </a:r>
            <a:r>
              <a:rPr lang="en-US" sz="2200" dirty="0" err="1" smtClean="0"/>
              <a:t>Ứng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mỗi</a:t>
            </a:r>
            <a:r>
              <a:rPr lang="en-US" sz="2200" dirty="0" smtClean="0"/>
              <a:t> </a:t>
            </a:r>
            <a:r>
              <a:rPr lang="en-US" sz="2200" dirty="0" err="1" smtClean="0"/>
              <a:t>giá</a:t>
            </a:r>
            <a:r>
              <a:rPr lang="en-US" sz="2200" dirty="0" smtClean="0"/>
              <a:t> </a:t>
            </a:r>
            <a:r>
              <a:rPr lang="en-US" sz="2200" dirty="0" err="1" smtClean="0"/>
              <a:t>trị</a:t>
            </a:r>
            <a:r>
              <a:rPr lang="en-US" sz="2200" dirty="0" smtClean="0"/>
              <a:t> </a:t>
            </a:r>
            <a:r>
              <a:rPr lang="en-US" sz="2200" dirty="0" err="1" smtClean="0"/>
              <a:t>k,đo</a:t>
            </a:r>
            <a:r>
              <a:rPr lang="en-US" sz="2200" dirty="0" smtClean="0"/>
              <a:t> </a:t>
            </a:r>
            <a:r>
              <a:rPr lang="en-US" sz="2200" dirty="0" err="1" smtClean="0"/>
              <a:t>sai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err="1" smtClean="0"/>
              <a:t>Chọn</a:t>
            </a:r>
            <a:r>
              <a:rPr lang="en-US" sz="2200" dirty="0" smtClean="0"/>
              <a:t> </a:t>
            </a:r>
            <a:r>
              <a:rPr lang="en-US" sz="2200" dirty="0" err="1" smtClean="0"/>
              <a:t>trị</a:t>
            </a:r>
            <a:r>
              <a:rPr lang="en-US" sz="2200" dirty="0" smtClean="0"/>
              <a:t> </a:t>
            </a:r>
            <a:r>
              <a:rPr lang="en-US" sz="2200" i="1" dirty="0" smtClean="0"/>
              <a:t>k</a:t>
            </a:r>
            <a:r>
              <a:rPr lang="en-US" sz="2200" dirty="0" smtClean="0"/>
              <a:t>  </a:t>
            </a:r>
            <a:r>
              <a:rPr lang="en-US" sz="2200" dirty="0" err="1" smtClean="0"/>
              <a:t>nào</a:t>
            </a:r>
            <a:r>
              <a:rPr lang="en-US" sz="2200" dirty="0" smtClean="0"/>
              <a:t> </a:t>
            </a:r>
            <a:r>
              <a:rPr lang="en-US" sz="2200" dirty="0" err="1" smtClean="0"/>
              <a:t>đem</a:t>
            </a:r>
            <a:r>
              <a:rPr lang="en-US" sz="2200" dirty="0" smtClean="0"/>
              <a:t> </a:t>
            </a:r>
            <a:r>
              <a:rPr lang="en-US" sz="2200" dirty="0" err="1" smtClean="0"/>
              <a:t>lại</a:t>
            </a:r>
            <a:r>
              <a:rPr lang="en-US" sz="2200" dirty="0" smtClean="0"/>
              <a:t> </a:t>
            </a:r>
            <a:r>
              <a:rPr lang="en-US" sz="2200" dirty="0" err="1" smtClean="0"/>
              <a:t>sai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nhỏ</a:t>
            </a:r>
            <a:r>
              <a:rPr lang="en-US" sz="2200" dirty="0" smtClean="0"/>
              <a:t> </a:t>
            </a:r>
            <a:r>
              <a:rPr lang="en-US" sz="2200" dirty="0" err="1" smtClean="0"/>
              <a:t>nhất</a:t>
            </a:r>
            <a:r>
              <a:rPr lang="en-US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471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minh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k-NN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1E969-9749-4B1F-A39F-8AB797D79E2A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11268" name="Picture 2" descr="E:\Machine_Learning\KN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871538"/>
            <a:ext cx="6662738" cy="545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56388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+mn-lt"/>
              </a:rPr>
              <a:t>Hình</a:t>
            </a:r>
            <a:r>
              <a:rPr lang="en-US" dirty="0" smtClean="0">
                <a:latin typeface="+mn-lt"/>
              </a:rPr>
              <a:t> 4.3.2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949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6723</TotalTime>
  <Words>7935</Words>
  <Application>Microsoft Office PowerPoint</Application>
  <PresentationFormat>On-screen Show (4:3)</PresentationFormat>
  <Paragraphs>469</Paragraphs>
  <Slides>63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66" baseType="lpstr">
      <vt:lpstr>Default Design</vt:lpstr>
      <vt:lpstr>Equation</vt:lpstr>
      <vt:lpstr>Microsoft Equation 3.0</vt:lpstr>
      <vt:lpstr>Học Máy</vt:lpstr>
      <vt:lpstr>3.1. Học có giám sát</vt:lpstr>
      <vt:lpstr>Phân lớp và Hồi quy</vt:lpstr>
      <vt:lpstr>3.1.1 Phân lớp bằng phương pháp lân cận gần nhất</vt:lpstr>
      <vt:lpstr>Giải thuật một lân cận gần nhất</vt:lpstr>
      <vt:lpstr>Thí dụ</vt:lpstr>
      <vt:lpstr>PowerPoint Presentation</vt:lpstr>
      <vt:lpstr>Giải thuật k-lân cận gần nhất (k-NN)  </vt:lpstr>
      <vt:lpstr>Một minh họa cho giải thuật k-NN</vt:lpstr>
      <vt:lpstr>Thí dụ</vt:lpstr>
      <vt:lpstr>Ưu khuyết điểm của k-NN</vt:lpstr>
      <vt:lpstr>3.1.2 Cây quyết định</vt:lpstr>
      <vt:lpstr>Cây quyết định</vt:lpstr>
      <vt:lpstr>PowerPoint Presentation</vt:lpstr>
      <vt:lpstr>PowerPoint Presentation</vt:lpstr>
      <vt:lpstr>Xây dựng cây quyết định</vt:lpstr>
      <vt:lpstr>Đo độ pha tạp</vt:lpstr>
      <vt:lpstr>Đo độ pha tạp entropy</vt:lpstr>
      <vt:lpstr>Thuộc tính nào được chọn tại một nút trong cây quyết định?</vt:lpstr>
      <vt:lpstr>Thí dụ</vt:lpstr>
      <vt:lpstr>PowerPoint Presentation</vt:lpstr>
      <vt:lpstr>Thí dụ về xây dựng cây quyết định</vt:lpstr>
      <vt:lpstr>PowerPoint Presentation</vt:lpstr>
      <vt:lpstr>PowerPoint Presentation</vt:lpstr>
      <vt:lpstr>PowerPoint Presentation</vt:lpstr>
      <vt:lpstr>PowerPoint Presentation</vt:lpstr>
      <vt:lpstr>Cây quyết định của thí dụ</vt:lpstr>
      <vt:lpstr>PowerPoint Presentation</vt:lpstr>
      <vt:lpstr>Giải thuật chọn thuộc tính tách</vt:lpstr>
      <vt:lpstr>Quá khớp (overfitting) và cắt tỉa</vt:lpstr>
      <vt:lpstr>PowerPoint Presentation</vt:lpstr>
      <vt:lpstr>Tỉa nhánh</vt:lpstr>
      <vt:lpstr>Thí dụ về tỉa nhánh cây quyết định</vt:lpstr>
      <vt:lpstr>3.1.3. Hồi Quy (Regression)</vt:lpstr>
      <vt:lpstr>Hồi quy tuyến tính hai biến</vt:lpstr>
      <vt:lpstr>Đường thẳng hồi quy</vt:lpstr>
      <vt:lpstr>Toán hạng sai số</vt:lpstr>
      <vt:lpstr>Tính hệ số a và b</vt:lpstr>
      <vt:lpstr>PowerPoint Presentation</vt:lpstr>
      <vt:lpstr>Ghi chú về hồi quy tuyến tính hai biến</vt:lpstr>
      <vt:lpstr>3.1.4 Tổ hợp nhiều bộ phân lớp</vt:lpstr>
      <vt:lpstr>PowerPoint Presentation</vt:lpstr>
      <vt:lpstr>PowerPoint Presentation</vt:lpstr>
      <vt:lpstr>Bagging</vt:lpstr>
      <vt:lpstr>Giải thuật: Bagging</vt:lpstr>
      <vt:lpstr>Thí dụ</vt:lpstr>
      <vt:lpstr>PowerPoint Presentation</vt:lpstr>
      <vt:lpstr>PowerPoint Presentation</vt:lpstr>
      <vt:lpstr>Phương pháp tổ hợp cho hồi quy</vt:lpstr>
      <vt:lpstr>3.2. Học không giám sát: gom cụm</vt:lpstr>
      <vt:lpstr>Gom cụm</vt:lpstr>
      <vt:lpstr>Centroid và medoid</vt:lpstr>
      <vt:lpstr>Centroid và medoid (tt.)</vt:lpstr>
      <vt:lpstr>Gom cụm phân hoạch: giải thuật k-means </vt:lpstr>
      <vt:lpstr>Giải thuật K-Means</vt:lpstr>
      <vt:lpstr>Thí dụ về k-Means</vt:lpstr>
      <vt:lpstr>PowerPoint Presentation</vt:lpstr>
      <vt:lpstr>K-Means</vt:lpstr>
      <vt:lpstr>Ưu điểm của K-Means</vt:lpstr>
      <vt:lpstr>Những khuyết điểm của k-Means</vt:lpstr>
      <vt:lpstr>Tiêu chí đánh giá chất lượng gom cụm</vt:lpstr>
      <vt:lpstr>Các tiêu chí đánh giá ngoại</vt:lpstr>
      <vt:lpstr>PowerPoint Presentation</vt:lpstr>
    </vt:vector>
  </TitlesOfParts>
  <Company>Truong Dai Hoc Bach Khoa TPHCM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Cao Hoang Tru</dc:creator>
  <cp:lastModifiedBy>USER</cp:lastModifiedBy>
  <cp:revision>1743</cp:revision>
  <cp:lastPrinted>2020-11-05T23:59:43Z</cp:lastPrinted>
  <dcterms:created xsi:type="dcterms:W3CDTF">2004-02-07T23:51:55Z</dcterms:created>
  <dcterms:modified xsi:type="dcterms:W3CDTF">2020-11-06T00:02:12Z</dcterms:modified>
</cp:coreProperties>
</file>