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7" r:id="rId3"/>
    <p:sldId id="288" r:id="rId4"/>
    <p:sldId id="289" r:id="rId5"/>
    <p:sldId id="290" r:id="rId6"/>
    <p:sldId id="293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E97A3ADC-55D5-4BB6-9918-653261F521C2}" type="datetimeFigureOut">
              <a:rPr lang="en-US"/>
              <a:pPr>
                <a:defRPr/>
              </a:pPr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929FC41E-477C-4589-9366-2ECC554B2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4EA6DF-6404-41DD-8006-EDF1473DF6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854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E473-7E01-47BC-ACC6-4237C5CAEF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84A91-62FF-4D2A-B59B-4B9954119D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9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2D3D0-0B57-4882-9312-7EE63277F0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16C6E-EA1E-467D-83DB-DD2CCA5451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3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249B-29B6-4A4F-A69C-49172266E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96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CD866-1C09-4426-B554-285B1FD7D5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62A9C-B5E5-4175-BFBB-A3A1684BDC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5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76DB-B078-47B4-A364-9725C51CBF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199DF-AA15-429D-A95F-35130E1A8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08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98395-E456-403C-8371-7F90CC7735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735B-A72C-4FCD-9CCE-38997EB1E3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DF75CDD-6696-43E3-BD04-2E2A972F80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762000"/>
          </a:xfrm>
        </p:spPr>
        <p:txBody>
          <a:bodyPr/>
          <a:lstStyle/>
          <a:p>
            <a:pPr eaLnBrk="1" hangingPunct="1"/>
            <a:r>
              <a:rPr lang="en-GB" sz="4800" dirty="0" err="1" smtClean="0">
                <a:solidFill>
                  <a:srgbClr val="FF0000"/>
                </a:solidFill>
              </a:rPr>
              <a:t>Học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Máy</a:t>
            </a:r>
            <a:endParaRPr lang="en-GB" sz="4800" dirty="0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8382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 smtClean="0"/>
              <a:t>Chương</a:t>
            </a:r>
            <a:r>
              <a:rPr lang="en-GB" sz="3200" b="1" dirty="0" smtClean="0"/>
              <a:t> 4 </a:t>
            </a:r>
          </a:p>
          <a:p>
            <a:pPr eaLnBrk="1" hangingPunct="1"/>
            <a:endParaRPr lang="en-GB" sz="32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36576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3200" b="1" dirty="0" err="1" smtClean="0"/>
              <a:t>Phần</a:t>
            </a:r>
            <a:r>
              <a:rPr lang="en-GB" sz="3200" b="1" dirty="0" smtClean="0"/>
              <a:t> IV:  </a:t>
            </a:r>
            <a:r>
              <a:rPr lang="en-GB" sz="3200" dirty="0" err="1"/>
              <a:t>Nền</a:t>
            </a:r>
            <a:r>
              <a:rPr lang="en-GB" sz="3200" dirty="0"/>
              <a:t> </a:t>
            </a:r>
            <a:r>
              <a:rPr lang="en-GB" sz="3200" dirty="0" err="1"/>
              <a:t>tảng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công</a:t>
            </a:r>
            <a:r>
              <a:rPr lang="en-GB" sz="3200" dirty="0"/>
              <a:t> </a:t>
            </a:r>
            <a:r>
              <a:rPr lang="en-GB" sz="3200" dirty="0" err="1" smtClean="0"/>
              <a:t>cụ</a:t>
            </a:r>
            <a:r>
              <a:rPr lang="en-GB" sz="3200" dirty="0" smtClean="0"/>
              <a:t> </a:t>
            </a:r>
            <a:r>
              <a:rPr lang="en-GB" sz="3200" dirty="0" err="1" smtClean="0"/>
              <a:t>phần</a:t>
            </a:r>
            <a:r>
              <a:rPr lang="en-GB" sz="3200" dirty="0" smtClean="0"/>
              <a:t> </a:t>
            </a:r>
            <a:r>
              <a:rPr lang="en-GB" sz="3200" dirty="0" err="1" smtClean="0"/>
              <a:t>mềm</a:t>
            </a:r>
            <a:r>
              <a:rPr lang="en-GB" sz="3200" dirty="0" smtClean="0"/>
              <a:t> </a:t>
            </a:r>
            <a:r>
              <a:rPr lang="en-GB" sz="3200" dirty="0" err="1"/>
              <a:t>cho</a:t>
            </a:r>
            <a:r>
              <a:rPr lang="en-GB" sz="3200" dirty="0"/>
              <a:t> </a:t>
            </a:r>
            <a:r>
              <a:rPr lang="en-GB" sz="3200" dirty="0" err="1"/>
              <a:t>Học</a:t>
            </a:r>
            <a:r>
              <a:rPr lang="en-GB" sz="3200" dirty="0"/>
              <a:t> </a:t>
            </a:r>
            <a:r>
              <a:rPr lang="en-GB" sz="3200" dirty="0" err="1"/>
              <a:t>Máy</a:t>
            </a:r>
            <a:endParaRPr lang="en-GB" sz="3200" b="1" dirty="0" smtClean="0"/>
          </a:p>
          <a:p>
            <a:pPr eaLnBrk="1" hangingPunct="1"/>
            <a:endParaRPr lang="en-GB" sz="3200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460375" indent="-448309">
              <a:spcBef>
                <a:spcPts val="1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20" dirty="0" smtClean="0">
                <a:latin typeface="Arial"/>
                <a:cs typeface="Arial"/>
              </a:rPr>
              <a:t>Mã </a:t>
            </a:r>
            <a:r>
              <a:rPr lang="vi-VN" spc="35" dirty="0" smtClean="0">
                <a:latin typeface="Arial"/>
                <a:cs typeface="Arial"/>
              </a:rPr>
              <a:t>nguồn </a:t>
            </a:r>
            <a:r>
              <a:rPr lang="vi-VN" spc="10" dirty="0" smtClean="0">
                <a:latin typeface="Arial"/>
                <a:cs typeface="Arial"/>
              </a:rPr>
              <a:t>mở, </a:t>
            </a:r>
            <a:r>
              <a:rPr lang="vi-VN" spc="20" dirty="0" smtClean="0">
                <a:latin typeface="Arial"/>
                <a:cs typeface="Arial"/>
              </a:rPr>
              <a:t>được </a:t>
            </a:r>
            <a:r>
              <a:rPr lang="vi-VN" spc="10" dirty="0" smtClean="0">
                <a:latin typeface="Arial"/>
                <a:cs typeface="Arial"/>
              </a:rPr>
              <a:t>cấp </a:t>
            </a:r>
            <a:r>
              <a:rPr lang="vi-VN" spc="15" dirty="0" smtClean="0">
                <a:latin typeface="Arial"/>
                <a:cs typeface="Arial"/>
              </a:rPr>
              <a:t>phép </a:t>
            </a:r>
            <a:r>
              <a:rPr lang="vi-VN" spc="35" dirty="0" smtClean="0">
                <a:latin typeface="Arial"/>
                <a:cs typeface="Arial"/>
              </a:rPr>
              <a:t>cho </a:t>
            </a:r>
            <a:r>
              <a:rPr lang="vi-VN" spc="25" dirty="0" smtClean="0">
                <a:latin typeface="Arial"/>
                <a:cs typeface="Arial"/>
              </a:rPr>
              <a:t>môi </a:t>
            </a:r>
            <a:r>
              <a:rPr lang="vi-VN" spc="5" dirty="0" smtClean="0">
                <a:latin typeface="Arial"/>
                <a:cs typeface="Arial"/>
              </a:rPr>
              <a:t>trường </a:t>
            </a:r>
            <a:r>
              <a:rPr lang="vi-VN" spc="20" dirty="0" smtClean="0">
                <a:latin typeface="Arial"/>
                <a:cs typeface="Arial"/>
              </a:rPr>
              <a:t>doanh</a:t>
            </a:r>
            <a:r>
              <a:rPr lang="vi-VN" spc="280" dirty="0" smtClean="0">
                <a:latin typeface="Arial"/>
                <a:cs typeface="Arial"/>
              </a:rPr>
              <a:t> </a:t>
            </a:r>
            <a:r>
              <a:rPr lang="vi-VN" spc="5" dirty="0" smtClean="0">
                <a:latin typeface="Arial"/>
                <a:cs typeface="Arial"/>
              </a:rPr>
              <a:t>nghiệp</a:t>
            </a:r>
            <a:r>
              <a:rPr lang="en-US" spc="5" dirty="0" smtClean="0">
                <a:latin typeface="Arial"/>
                <a:cs typeface="Arial"/>
              </a:rPr>
              <a:t>.</a:t>
            </a:r>
          </a:p>
          <a:p>
            <a:pPr marL="460375" indent="-448309">
              <a:spcBef>
                <a:spcPts val="1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spc="5" dirty="0" err="1" smtClean="0">
                <a:latin typeface="Arial"/>
                <a:cs typeface="Arial"/>
              </a:rPr>
              <a:t>Là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một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dự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án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của</a:t>
            </a:r>
            <a:r>
              <a:rPr lang="en-US" spc="5" dirty="0" smtClean="0">
                <a:latin typeface="Arial"/>
                <a:cs typeface="Arial"/>
              </a:rPr>
              <a:t> Google.</a:t>
            </a:r>
          </a:p>
          <a:p>
            <a:pPr marL="460375" indent="-448309">
              <a:spcBef>
                <a:spcPts val="1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Python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C++</a:t>
            </a:r>
            <a:endParaRPr lang="vi-VN" dirty="0" smtClean="0">
              <a:latin typeface="Arial"/>
              <a:cs typeface="Arial"/>
            </a:endParaRPr>
          </a:p>
          <a:p>
            <a:pPr marL="460375" indent="-448309">
              <a:spcBef>
                <a:spcPts val="53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spc="-20" dirty="0" err="1" smtClean="0">
                <a:latin typeface="Arial"/>
                <a:cs typeface="Arial"/>
              </a:rPr>
              <a:t>Được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en-US" spc="-20" dirty="0" err="1" smtClean="0">
                <a:latin typeface="Arial"/>
                <a:cs typeface="Arial"/>
              </a:rPr>
              <a:t>xây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en-US" spc="-20" dirty="0" err="1" smtClean="0">
                <a:latin typeface="Arial"/>
                <a:cs typeface="Arial"/>
              </a:rPr>
              <a:t>dựng</a:t>
            </a:r>
            <a:r>
              <a:rPr lang="vi-VN" spc="-20" dirty="0" smtClean="0">
                <a:latin typeface="Arial"/>
                <a:cs typeface="Arial"/>
              </a:rPr>
              <a:t> </a:t>
            </a:r>
            <a:r>
              <a:rPr lang="vi-VN" spc="-15" dirty="0" smtClean="0">
                <a:latin typeface="Arial"/>
                <a:cs typeface="Arial"/>
              </a:rPr>
              <a:t>trên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15" dirty="0" err="1" smtClean="0">
                <a:latin typeface="Arial"/>
                <a:cs typeface="Arial"/>
              </a:rPr>
              <a:t>các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15" dirty="0" err="1" smtClean="0">
                <a:latin typeface="Arial"/>
                <a:cs typeface="Arial"/>
              </a:rPr>
              <a:t>thư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15" dirty="0" err="1" smtClean="0">
                <a:latin typeface="Arial"/>
                <a:cs typeface="Arial"/>
              </a:rPr>
              <a:t>viện</a:t>
            </a:r>
            <a:r>
              <a:rPr lang="vi-VN" spc="-15" dirty="0" smtClean="0">
                <a:latin typeface="Arial"/>
                <a:cs typeface="Arial"/>
              </a:rPr>
              <a:t> </a:t>
            </a:r>
            <a:r>
              <a:rPr lang="vi-VN" spc="-30" dirty="0" smtClean="0">
                <a:latin typeface="Arial"/>
                <a:cs typeface="Arial"/>
              </a:rPr>
              <a:t>Numpy, </a:t>
            </a:r>
            <a:r>
              <a:rPr lang="vi-VN" spc="-50" dirty="0" smtClean="0">
                <a:latin typeface="Arial"/>
                <a:cs typeface="Arial"/>
              </a:rPr>
              <a:t>Scipy, </a:t>
            </a:r>
            <a:r>
              <a:rPr lang="vi-VN" spc="-45" dirty="0" smtClean="0">
                <a:latin typeface="Arial"/>
                <a:cs typeface="Arial"/>
              </a:rPr>
              <a:t>và</a:t>
            </a:r>
            <a:r>
              <a:rPr lang="vi-VN" spc="215" dirty="0" smtClean="0">
                <a:latin typeface="Arial"/>
                <a:cs typeface="Arial"/>
              </a:rPr>
              <a:t> </a:t>
            </a:r>
            <a:r>
              <a:rPr lang="vi-VN" spc="-15" dirty="0" smtClean="0">
                <a:latin typeface="Arial"/>
                <a:cs typeface="Arial"/>
              </a:rPr>
              <a:t>Matplotlib</a:t>
            </a:r>
            <a:endParaRPr lang="vi-VN" dirty="0" smtClean="0">
              <a:latin typeface="Arial"/>
              <a:cs typeface="Arial"/>
            </a:endParaRPr>
          </a:p>
          <a:p>
            <a:pPr marL="460375" indent="-448309">
              <a:spcBef>
                <a:spcPts val="61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30" dirty="0" smtClean="0">
                <a:latin typeface="Arial"/>
                <a:cs typeface="Arial"/>
              </a:rPr>
              <a:t>Là </a:t>
            </a:r>
            <a:r>
              <a:rPr lang="vi-VN" spc="35" dirty="0" smtClean="0">
                <a:latin typeface="Arial"/>
                <a:cs typeface="Arial"/>
              </a:rPr>
              <a:t>công </a:t>
            </a:r>
            <a:r>
              <a:rPr lang="vi-VN" spc="30" dirty="0" smtClean="0">
                <a:latin typeface="Arial"/>
                <a:cs typeface="Arial"/>
              </a:rPr>
              <a:t>cụ </a:t>
            </a:r>
            <a:r>
              <a:rPr lang="vi-VN" spc="-15" dirty="0" smtClean="0">
                <a:latin typeface="Arial"/>
                <a:cs typeface="Arial"/>
              </a:rPr>
              <a:t>hiệu </a:t>
            </a:r>
            <a:r>
              <a:rPr lang="vi-VN" spc="35" dirty="0" smtClean="0">
                <a:latin typeface="Arial"/>
                <a:cs typeface="Arial"/>
              </a:rPr>
              <a:t>quả cho </a:t>
            </a:r>
            <a:r>
              <a:rPr lang="vi-VN" spc="15" dirty="0" smtClean="0">
                <a:latin typeface="Arial"/>
                <a:cs typeface="Arial"/>
              </a:rPr>
              <a:t>khai </a:t>
            </a:r>
            <a:r>
              <a:rPr lang="vi-VN" spc="35" dirty="0" smtClean="0">
                <a:latin typeface="Arial"/>
                <a:cs typeface="Arial"/>
              </a:rPr>
              <a:t>phá </a:t>
            </a:r>
            <a:r>
              <a:rPr lang="vi-VN" spc="30" dirty="0" smtClean="0">
                <a:latin typeface="Arial"/>
                <a:cs typeface="Arial"/>
              </a:rPr>
              <a:t>dữ </a:t>
            </a:r>
            <a:r>
              <a:rPr lang="vi-VN" spc="-50" dirty="0" smtClean="0">
                <a:latin typeface="Arial"/>
                <a:cs typeface="Arial"/>
              </a:rPr>
              <a:t>liệu </a:t>
            </a:r>
            <a:r>
              <a:rPr lang="vi-VN" spc="-45" dirty="0" smtClean="0">
                <a:latin typeface="Arial"/>
                <a:cs typeface="Arial"/>
              </a:rPr>
              <a:t>và </a:t>
            </a:r>
            <a:r>
              <a:rPr lang="vi-VN" spc="15" dirty="0" smtClean="0">
                <a:latin typeface="Arial"/>
                <a:cs typeface="Arial"/>
              </a:rPr>
              <a:t>phân </a:t>
            </a:r>
            <a:r>
              <a:rPr lang="vi-VN" spc="-15" dirty="0" smtClean="0">
                <a:latin typeface="Arial"/>
                <a:cs typeface="Arial"/>
              </a:rPr>
              <a:t>tích </a:t>
            </a:r>
            <a:r>
              <a:rPr lang="vi-VN" spc="30" dirty="0" smtClean="0">
                <a:latin typeface="Arial"/>
                <a:cs typeface="Arial"/>
              </a:rPr>
              <a:t>dữ</a:t>
            </a:r>
            <a:r>
              <a:rPr lang="vi-VN" spc="25" dirty="0" smtClean="0">
                <a:latin typeface="Arial"/>
                <a:cs typeface="Arial"/>
              </a:rPr>
              <a:t> </a:t>
            </a:r>
            <a:r>
              <a:rPr lang="vi-VN" spc="-50" dirty="0" smtClean="0">
                <a:latin typeface="Arial"/>
                <a:cs typeface="Arial"/>
              </a:rPr>
              <a:t>liệu</a:t>
            </a:r>
            <a:endParaRPr lang="vi-VN" dirty="0" smtClean="0">
              <a:latin typeface="Arial"/>
              <a:cs typeface="Arial"/>
            </a:endParaRPr>
          </a:p>
          <a:p>
            <a:pPr marL="460375" indent="-448309">
              <a:spcBef>
                <a:spcPts val="53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5" dirty="0" smtClean="0">
                <a:latin typeface="Arial"/>
                <a:cs typeface="Arial"/>
              </a:rPr>
              <a:t>Cài đặt đầy </a:t>
            </a:r>
            <a:r>
              <a:rPr lang="vi-VN" spc="25" dirty="0" smtClean="0">
                <a:latin typeface="Arial"/>
                <a:cs typeface="Arial"/>
              </a:rPr>
              <a:t>đủ </a:t>
            </a:r>
            <a:r>
              <a:rPr lang="vi-VN" spc="10" dirty="0" smtClean="0">
                <a:latin typeface="Arial"/>
                <a:cs typeface="Arial"/>
              </a:rPr>
              <a:t>các </a:t>
            </a:r>
            <a:r>
              <a:rPr lang="vi-VN" spc="5" dirty="0" smtClean="0">
                <a:latin typeface="Arial"/>
                <a:cs typeface="Arial"/>
              </a:rPr>
              <a:t>thuật </a:t>
            </a:r>
            <a:r>
              <a:rPr lang="vi-VN" dirty="0" smtClean="0">
                <a:latin typeface="Arial"/>
                <a:cs typeface="Arial"/>
              </a:rPr>
              <a:t>toán </a:t>
            </a:r>
            <a:r>
              <a:rPr lang="vi-VN" spc="30" dirty="0" smtClean="0">
                <a:latin typeface="Arial"/>
                <a:cs typeface="Arial"/>
              </a:rPr>
              <a:t>học</a:t>
            </a:r>
            <a:r>
              <a:rPr lang="vi-VN" spc="355" dirty="0" smtClean="0">
                <a:latin typeface="Arial"/>
                <a:cs typeface="Arial"/>
              </a:rPr>
              <a:t> </a:t>
            </a:r>
            <a:r>
              <a:rPr lang="vi-VN" spc="5" dirty="0" smtClean="0">
                <a:latin typeface="Arial"/>
                <a:cs typeface="Arial"/>
              </a:rPr>
              <a:t>máy</a:t>
            </a:r>
            <a:r>
              <a:rPr lang="en-US" spc="5" dirty="0" smtClean="0">
                <a:latin typeface="Arial"/>
                <a:cs typeface="Arial"/>
              </a:rPr>
              <a:t> (</a:t>
            </a:r>
            <a:r>
              <a:rPr lang="en-US" spc="5" dirty="0" err="1" smtClean="0">
                <a:latin typeface="Arial"/>
                <a:cs typeface="Arial"/>
              </a:rPr>
              <a:t>phân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lớp</a:t>
            </a:r>
            <a:r>
              <a:rPr lang="en-US" spc="5" dirty="0" smtClean="0">
                <a:latin typeface="Arial"/>
                <a:cs typeface="Arial"/>
              </a:rPr>
              <a:t>, </a:t>
            </a:r>
            <a:r>
              <a:rPr lang="en-US" spc="5" dirty="0" err="1" smtClean="0">
                <a:latin typeface="Arial"/>
                <a:cs typeface="Arial"/>
              </a:rPr>
              <a:t>gom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cụm</a:t>
            </a:r>
            <a:r>
              <a:rPr lang="en-US" spc="5" dirty="0" smtClean="0">
                <a:latin typeface="Arial"/>
                <a:cs typeface="Arial"/>
              </a:rPr>
              <a:t>, </a:t>
            </a:r>
            <a:r>
              <a:rPr lang="en-US" spc="5" dirty="0" err="1" smtClean="0">
                <a:latin typeface="Arial"/>
                <a:cs typeface="Arial"/>
              </a:rPr>
              <a:t>hồi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quy</a:t>
            </a:r>
            <a:r>
              <a:rPr lang="en-US" spc="5" dirty="0" smtClean="0">
                <a:latin typeface="Arial"/>
                <a:cs typeface="Arial"/>
              </a:rPr>
              <a:t>, </a:t>
            </a:r>
            <a:r>
              <a:rPr lang="en-US" spc="5" dirty="0" err="1" smtClean="0">
                <a:latin typeface="Arial"/>
                <a:cs typeface="Arial"/>
              </a:rPr>
              <a:t>thu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giảm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số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chiều</a:t>
            </a:r>
            <a:r>
              <a:rPr lang="en-US" spc="5" dirty="0" smtClean="0">
                <a:latin typeface="Arial"/>
                <a:cs typeface="Arial"/>
              </a:rPr>
              <a:t>, </a:t>
            </a:r>
            <a:r>
              <a:rPr lang="en-US" spc="5" dirty="0" err="1" smtClean="0">
                <a:latin typeface="Arial"/>
                <a:cs typeface="Arial"/>
              </a:rPr>
              <a:t>lựa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chọn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mô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hình</a:t>
            </a:r>
            <a:r>
              <a:rPr lang="en-US" spc="5" dirty="0" smtClean="0">
                <a:latin typeface="Arial"/>
                <a:cs typeface="Arial"/>
              </a:rPr>
              <a:t>, </a:t>
            </a:r>
            <a:r>
              <a:rPr lang="en-US" spc="5" dirty="0" err="1" smtClean="0">
                <a:latin typeface="Arial"/>
                <a:cs typeface="Arial"/>
              </a:rPr>
              <a:t>tiền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xử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lý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dữ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liệu</a:t>
            </a:r>
            <a:r>
              <a:rPr lang="en-US" spc="5" dirty="0" smtClean="0">
                <a:latin typeface="Arial"/>
                <a:cs typeface="Arial"/>
              </a:rPr>
              <a:t>).</a:t>
            </a:r>
            <a:endParaRPr lang="vi-VN" dirty="0" smtClean="0">
              <a:latin typeface="Arial"/>
              <a:cs typeface="Arial"/>
            </a:endParaRPr>
          </a:p>
          <a:p>
            <a:pPr marL="460375" indent="-448309">
              <a:spcBef>
                <a:spcPts val="60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5" dirty="0" smtClean="0">
                <a:latin typeface="Arial"/>
                <a:cs typeface="Arial"/>
              </a:rPr>
              <a:t>Cài đặt </a:t>
            </a:r>
            <a:r>
              <a:rPr lang="vi-VN" spc="25" dirty="0" smtClean="0">
                <a:latin typeface="Arial"/>
                <a:cs typeface="Arial"/>
              </a:rPr>
              <a:t>thông </a:t>
            </a:r>
            <a:r>
              <a:rPr lang="vi-VN" spc="30" dirty="0" smtClean="0">
                <a:latin typeface="Arial"/>
                <a:cs typeface="Arial"/>
              </a:rPr>
              <a:t>qua</a:t>
            </a:r>
            <a:r>
              <a:rPr lang="vi-VN" spc="160" dirty="0" smtClean="0">
                <a:latin typeface="Arial"/>
                <a:cs typeface="Arial"/>
              </a:rPr>
              <a:t> </a:t>
            </a:r>
            <a:r>
              <a:rPr lang="vi-VN" spc="-5" dirty="0" smtClean="0">
                <a:latin typeface="Arial"/>
                <a:cs typeface="Arial"/>
              </a:rPr>
              <a:t>PIP:</a:t>
            </a:r>
            <a:endParaRPr lang="vi-VN" dirty="0" smtClean="0">
              <a:latin typeface="Arial"/>
              <a:cs typeface="Arial"/>
            </a:endParaRPr>
          </a:p>
          <a:p>
            <a:pPr marL="127000" indent="0">
              <a:lnSpc>
                <a:spcPct val="100000"/>
              </a:lnSpc>
              <a:spcBef>
                <a:spcPts val="530"/>
              </a:spcBef>
              <a:buNone/>
              <a:tabLst>
                <a:tab pos="889000" algn="l"/>
                <a:tab pos="1737360" algn="l"/>
                <a:tab pos="3444240" algn="l"/>
              </a:tabLst>
            </a:pPr>
            <a:r>
              <a:rPr lang="en-US" spc="15" dirty="0" smtClean="0">
                <a:latin typeface="Courier New"/>
                <a:cs typeface="Courier New"/>
              </a:rPr>
              <a:t>  </a:t>
            </a:r>
            <a:r>
              <a:rPr lang="vi-VN" spc="15" dirty="0" smtClean="0">
                <a:latin typeface="Courier New"/>
                <a:cs typeface="Courier New"/>
              </a:rPr>
              <a:t>&gt;</a:t>
            </a:r>
            <a:r>
              <a:rPr lang="vi-VN" spc="15" dirty="0" smtClean="0">
                <a:latin typeface="Times New Roman"/>
                <a:cs typeface="Times New Roman"/>
              </a:rPr>
              <a:t>	</a:t>
            </a:r>
            <a:r>
              <a:rPr lang="vi-VN" spc="25" dirty="0" smtClean="0">
                <a:latin typeface="Courier New"/>
                <a:cs typeface="Courier New"/>
              </a:rPr>
              <a:t>pip</a:t>
            </a:r>
            <a:r>
              <a:rPr lang="vi-VN" spc="25" dirty="0" smtClean="0">
                <a:latin typeface="Times New Roman"/>
                <a:cs typeface="Times New Roman"/>
              </a:rPr>
              <a:t>	</a:t>
            </a:r>
            <a:r>
              <a:rPr lang="vi-VN" spc="20" dirty="0" smtClean="0">
                <a:latin typeface="Courier New"/>
                <a:cs typeface="Courier New"/>
              </a:rPr>
              <a:t>install</a:t>
            </a:r>
            <a:r>
              <a:rPr lang="vi-VN" spc="20" dirty="0" smtClean="0">
                <a:latin typeface="Times New Roman"/>
                <a:cs typeface="Times New Roman"/>
              </a:rPr>
              <a:t>	</a:t>
            </a:r>
            <a:r>
              <a:rPr lang="vi-VN" spc="25" dirty="0" smtClean="0">
                <a:latin typeface="Courier New"/>
                <a:cs typeface="Courier New"/>
              </a:rPr>
              <a:t>scikit-learn</a:t>
            </a:r>
            <a:endParaRPr lang="vi-VN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6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khuyết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Scikit</a:t>
            </a:r>
            <a:r>
              <a:rPr lang="en-US" sz="3200" dirty="0" smtClean="0"/>
              <a:t>-Learn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Python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Python.</a:t>
            </a:r>
          </a:p>
          <a:p>
            <a:pPr marL="0" indent="0">
              <a:buNone/>
            </a:pP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GPU.</a:t>
            </a:r>
          </a:p>
          <a:p>
            <a:pPr>
              <a:buFontTx/>
              <a:buChar char="-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http://scikit-learn.org/stable/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7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457200"/>
          </a:xfrm>
        </p:spPr>
        <p:txBody>
          <a:bodyPr/>
          <a:lstStyle/>
          <a:p>
            <a:r>
              <a:rPr lang="en-US" dirty="0" smtClean="0"/>
              <a:t>Weka3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Waikato, New Zealand.</a:t>
            </a:r>
          </a:p>
          <a:p>
            <a:r>
              <a:rPr lang="vi-VN" spc="5" dirty="0">
                <a:latin typeface="Arial"/>
                <a:cs typeface="Arial"/>
              </a:rPr>
              <a:t>Cài đặt đầy </a:t>
            </a:r>
            <a:r>
              <a:rPr lang="vi-VN" spc="25" dirty="0">
                <a:latin typeface="Arial"/>
                <a:cs typeface="Arial"/>
              </a:rPr>
              <a:t>đủ </a:t>
            </a:r>
            <a:r>
              <a:rPr lang="vi-VN" spc="10" dirty="0">
                <a:latin typeface="Arial"/>
                <a:cs typeface="Arial"/>
              </a:rPr>
              <a:t>các </a:t>
            </a:r>
            <a:r>
              <a:rPr lang="vi-VN" spc="5" dirty="0">
                <a:latin typeface="Arial"/>
                <a:cs typeface="Arial"/>
              </a:rPr>
              <a:t>thuật </a:t>
            </a:r>
            <a:r>
              <a:rPr lang="vi-VN" dirty="0">
                <a:latin typeface="Arial"/>
                <a:cs typeface="Arial"/>
              </a:rPr>
              <a:t>toán </a:t>
            </a:r>
            <a:r>
              <a:rPr lang="vi-VN" spc="30" dirty="0">
                <a:latin typeface="Arial"/>
                <a:cs typeface="Arial"/>
              </a:rPr>
              <a:t>học</a:t>
            </a:r>
            <a:r>
              <a:rPr lang="vi-VN" spc="355" dirty="0">
                <a:latin typeface="Arial"/>
                <a:cs typeface="Arial"/>
              </a:rPr>
              <a:t> </a:t>
            </a:r>
            <a:r>
              <a:rPr lang="vi-VN" spc="5" dirty="0" smtClean="0">
                <a:latin typeface="Arial"/>
                <a:cs typeface="Arial"/>
              </a:rPr>
              <a:t>máy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và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khai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phá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dữ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liệu</a:t>
            </a:r>
            <a:r>
              <a:rPr lang="en-US" spc="5" dirty="0" smtClean="0">
                <a:latin typeface="Arial"/>
                <a:cs typeface="Arial"/>
              </a:rPr>
              <a:t>.</a:t>
            </a:r>
          </a:p>
          <a:p>
            <a:r>
              <a:rPr lang="en-US" spc="5" dirty="0" err="1" smtClean="0">
                <a:latin typeface="Arial"/>
                <a:cs typeface="Arial"/>
              </a:rPr>
              <a:t>Được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viết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bằng</a:t>
            </a:r>
            <a:r>
              <a:rPr lang="en-US" spc="5" dirty="0" smtClean="0">
                <a:latin typeface="Arial"/>
                <a:cs typeface="Arial"/>
              </a:rPr>
              <a:t> Java</a:t>
            </a:r>
          </a:p>
          <a:p>
            <a:r>
              <a:rPr lang="en-US" spc="5" dirty="0" err="1" smtClean="0">
                <a:latin typeface="Arial"/>
                <a:cs typeface="Arial"/>
              </a:rPr>
              <a:t>Weka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cung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cấp</a:t>
            </a:r>
            <a:r>
              <a:rPr lang="en-US" spc="5" dirty="0" smtClean="0">
                <a:latin typeface="Arial"/>
                <a:cs typeface="Arial"/>
              </a:rPr>
              <a:t> 4 option </a:t>
            </a:r>
            <a:r>
              <a:rPr lang="en-US" spc="5" dirty="0" err="1" smtClean="0">
                <a:latin typeface="Arial"/>
                <a:cs typeface="Arial"/>
              </a:rPr>
              <a:t>cho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khai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phá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dữ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liệu</a:t>
            </a:r>
            <a:r>
              <a:rPr lang="en-US" spc="5" dirty="0" smtClean="0">
                <a:latin typeface="Arial"/>
                <a:cs typeface="Arial"/>
              </a:rPr>
              <a:t>: command-line interface, Explorer, Experimenter, </a:t>
            </a:r>
            <a:r>
              <a:rPr lang="en-US" spc="5" dirty="0" err="1" smtClean="0">
                <a:latin typeface="Arial"/>
                <a:cs typeface="Arial"/>
              </a:rPr>
              <a:t>và</a:t>
            </a:r>
            <a:r>
              <a:rPr lang="en-US" spc="5" dirty="0" smtClean="0">
                <a:latin typeface="Arial"/>
                <a:cs typeface="Arial"/>
              </a:rPr>
              <a:t> Knowledge Flow.</a:t>
            </a:r>
          </a:p>
          <a:p>
            <a:r>
              <a:rPr lang="en-US" spc="5" dirty="0" err="1" smtClean="0">
                <a:latin typeface="Arial"/>
                <a:cs typeface="Arial"/>
              </a:rPr>
              <a:t>Weka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có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thể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sử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dụng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được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với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môi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trường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phân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tán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Hadoop</a:t>
            </a:r>
            <a:r>
              <a:rPr lang="en-US" spc="5" dirty="0" smtClean="0">
                <a:latin typeface="Arial"/>
                <a:cs typeface="Arial"/>
              </a:rPr>
              <a:t>, </a:t>
            </a:r>
            <a:r>
              <a:rPr lang="en-US" spc="5" dirty="0" err="1" smtClean="0">
                <a:latin typeface="Arial"/>
                <a:cs typeface="Arial"/>
              </a:rPr>
              <a:t>MapReduce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nhưng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chưa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làm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việc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được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với</a:t>
            </a:r>
            <a:r>
              <a:rPr lang="en-US" spc="5" dirty="0" smtClean="0">
                <a:latin typeface="Arial"/>
                <a:cs typeface="Arial"/>
              </a:rPr>
              <a:t> Apache Spark.</a:t>
            </a:r>
          </a:p>
          <a:p>
            <a:pPr marL="0" indent="0">
              <a:buNone/>
            </a:pPr>
            <a:r>
              <a:rPr lang="en-US" dirty="0" smtClean="0"/>
              <a:t>http://www.cs.waikato.ac.nz/ml/weka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3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Weka3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chuộng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4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 err="1" smtClean="0"/>
              <a:t>RapidMiner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err="1" smtClean="0"/>
              <a:t>RapidMiner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RapidMiner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2001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Dortmund.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Java.</a:t>
            </a:r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client/server.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RapidMiner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(</a:t>
            </a:r>
            <a:r>
              <a:rPr lang="en-US" dirty="0" err="1" smtClean="0"/>
              <a:t>Radoop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5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script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Weka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https://rapidminer.com/blog/the-core-of-rapidminer-is-open-source/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4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 err="1" smtClean="0"/>
              <a:t>LibSVM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err="1" smtClean="0"/>
              <a:t>LibSVM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Vector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(Support Vector Machine).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Chang </a:t>
            </a:r>
            <a:r>
              <a:rPr lang="en-US" dirty="0" err="1" smtClean="0"/>
              <a:t>và</a:t>
            </a:r>
            <a:r>
              <a:rPr lang="en-US" dirty="0" smtClean="0"/>
              <a:t> Lin ở National Taiwan University </a:t>
            </a:r>
            <a:r>
              <a:rPr lang="en-US" dirty="0" err="1" smtClean="0"/>
              <a:t>năm</a:t>
            </a:r>
            <a:r>
              <a:rPr lang="en-US" dirty="0" smtClean="0"/>
              <a:t> 2000.</a:t>
            </a:r>
          </a:p>
          <a:p>
            <a:r>
              <a:rPr lang="en-US" dirty="0" err="1" smtClean="0"/>
              <a:t>LibSVM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C/C++ </a:t>
            </a:r>
            <a:r>
              <a:rPr lang="en-US" dirty="0" err="1" smtClean="0"/>
              <a:t>và</a:t>
            </a:r>
            <a:r>
              <a:rPr lang="en-US" dirty="0" smtClean="0"/>
              <a:t> Java.</a:t>
            </a:r>
          </a:p>
          <a:p>
            <a:r>
              <a:rPr lang="en-US" dirty="0" err="1" smtClean="0"/>
              <a:t>LibSVN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SVM.</a:t>
            </a:r>
          </a:p>
          <a:p>
            <a:r>
              <a:rPr lang="en-US" dirty="0" err="1" smtClean="0"/>
              <a:t>LibSVM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LibSVM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Python, R, </a:t>
            </a:r>
            <a:r>
              <a:rPr lang="en-US" dirty="0" err="1" smtClean="0"/>
              <a:t>MatLab</a:t>
            </a:r>
            <a:r>
              <a:rPr lang="en-US" dirty="0" smtClean="0"/>
              <a:t>, Perl, Ruby, </a:t>
            </a:r>
            <a:r>
              <a:rPr lang="en-US" dirty="0" err="1" smtClean="0"/>
              <a:t>Weka</a:t>
            </a:r>
            <a:r>
              <a:rPr lang="en-US" dirty="0" smtClean="0"/>
              <a:t>, v.v.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4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khuyết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LibSVM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LibSVM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chuộng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LibSVM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qui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SVM. </a:t>
            </a:r>
          </a:p>
          <a:p>
            <a:pPr marL="0" indent="0">
              <a:buNone/>
            </a:pPr>
            <a:r>
              <a:rPr lang="en-US" dirty="0" smtClean="0"/>
              <a:t>https://www.csie.ntu.edu.tw/~cjlin/libsvm/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4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z="3200" dirty="0" err="1" smtClean="0"/>
              <a:t>XGBoost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 sz="2200" dirty="0" err="1" smtClean="0"/>
              <a:t>XGBoost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nguồn</a:t>
            </a:r>
            <a:r>
              <a:rPr lang="en-US" sz="2200" dirty="0" smtClean="0"/>
              <a:t> </a:t>
            </a:r>
            <a:r>
              <a:rPr lang="en-US" sz="2200" dirty="0" err="1" smtClean="0"/>
              <a:t>mở</a:t>
            </a:r>
            <a:r>
              <a:rPr lang="en-US" sz="2200" dirty="0" smtClean="0"/>
              <a:t> </a:t>
            </a:r>
            <a:r>
              <a:rPr lang="en-US" sz="2200" dirty="0" err="1" smtClean="0"/>
              <a:t>chuyên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Gradient Boosting Decision Tree.</a:t>
            </a:r>
          </a:p>
          <a:p>
            <a:r>
              <a:rPr lang="en-US" sz="2200" dirty="0" err="1" smtClean="0"/>
              <a:t>XGBoost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khung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/>
              <a:t>Gradient </a:t>
            </a:r>
            <a:r>
              <a:rPr lang="en-US" sz="2200" dirty="0" smtClean="0"/>
              <a:t>Boost.</a:t>
            </a:r>
          </a:p>
          <a:p>
            <a:r>
              <a:rPr lang="en-US" sz="2200" dirty="0" err="1" smtClean="0"/>
              <a:t>XGBoost</a:t>
            </a:r>
            <a:r>
              <a:rPr lang="en-US" sz="2200" dirty="0" smtClean="0"/>
              <a:t> song </a:t>
            </a:r>
            <a:r>
              <a:rPr lang="en-US" sz="2200" dirty="0" err="1" smtClean="0"/>
              <a:t>song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tree boosting </a:t>
            </a:r>
            <a:r>
              <a:rPr lang="en-US" sz="2200" dirty="0" err="1" smtClean="0"/>
              <a:t>nên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nhanh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XGBoost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C++, Java, Python, R </a:t>
            </a:r>
            <a:r>
              <a:rPr lang="en-US" sz="2200" dirty="0" err="1" smtClean="0"/>
              <a:t>và</a:t>
            </a:r>
            <a:r>
              <a:rPr lang="en-US" sz="2200" dirty="0" smtClean="0"/>
              <a:t> Julia;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nền</a:t>
            </a:r>
            <a:r>
              <a:rPr lang="en-US" sz="2200" dirty="0" smtClean="0"/>
              <a:t> </a:t>
            </a:r>
            <a:r>
              <a:rPr lang="en-US" sz="2200" dirty="0" err="1" smtClean="0"/>
              <a:t>tảng</a:t>
            </a:r>
            <a:r>
              <a:rPr lang="en-US" sz="2200" dirty="0" smtClean="0"/>
              <a:t> Linux, Windows </a:t>
            </a:r>
            <a:r>
              <a:rPr lang="en-US" sz="2200" dirty="0" err="1" smtClean="0"/>
              <a:t>và</a:t>
            </a:r>
            <a:r>
              <a:rPr lang="en-US" sz="2200" dirty="0" smtClean="0"/>
              <a:t> Mac OS.</a:t>
            </a:r>
          </a:p>
          <a:p>
            <a:r>
              <a:rPr lang="en-US" sz="2200" dirty="0" err="1" smtClean="0"/>
              <a:t>XGBoost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môi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Apache </a:t>
            </a:r>
            <a:r>
              <a:rPr lang="en-US" sz="2200" dirty="0" err="1" smtClean="0"/>
              <a:t>Hadoop</a:t>
            </a:r>
            <a:r>
              <a:rPr lang="en-US" sz="2200" dirty="0" smtClean="0"/>
              <a:t>/Spark/</a:t>
            </a:r>
            <a:r>
              <a:rPr lang="en-US" sz="2200" dirty="0" err="1" smtClean="0"/>
              <a:t>Flink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DataFlow</a:t>
            </a:r>
            <a:r>
              <a:rPr lang="en-US" sz="2200" dirty="0" smtClean="0"/>
              <a:t>. </a:t>
            </a:r>
            <a:r>
              <a:rPr lang="en-US" sz="2200" dirty="0" err="1" smtClean="0"/>
              <a:t>XGBoost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GPU.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khuyết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XGBoost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Ưu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:</a:t>
            </a:r>
          </a:p>
          <a:p>
            <a:r>
              <a:rPr lang="en-US" sz="2200" dirty="0" err="1" smtClean="0"/>
              <a:t>Tốc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thi</a:t>
            </a:r>
            <a:r>
              <a:rPr lang="en-US" sz="2200" dirty="0" smtClean="0"/>
              <a:t> </a:t>
            </a:r>
            <a:r>
              <a:rPr lang="en-US" sz="2200" dirty="0" err="1" smtClean="0"/>
              <a:t>nhanh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endParaRPr lang="en-US" sz="2200" dirty="0" smtClean="0"/>
          </a:p>
          <a:p>
            <a:r>
              <a:rPr lang="en-US" sz="2200" dirty="0" smtClean="0"/>
              <a:t>Song </a:t>
            </a:r>
            <a:r>
              <a:rPr lang="en-US" sz="2200" dirty="0" err="1" smtClean="0"/>
              <a:t>song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core CPU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môi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err="1" smtClean="0"/>
              <a:t>Khuyết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endParaRPr lang="en-US" sz="2200" dirty="0" smtClean="0"/>
          </a:p>
          <a:p>
            <a:r>
              <a:rPr lang="en-US" sz="2200" dirty="0" err="1" smtClean="0"/>
              <a:t>XGBoost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. Do </a:t>
            </a:r>
            <a:r>
              <a:rPr lang="en-US" sz="2200" dirty="0" err="1" smtClean="0"/>
              <a:t>đó</a:t>
            </a:r>
            <a:r>
              <a:rPr lang="en-US" sz="2200" dirty="0" smtClean="0"/>
              <a:t>,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nhiên</a:t>
            </a:r>
            <a:r>
              <a:rPr lang="en-US" sz="2200" dirty="0" smtClean="0"/>
              <a:t> hay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giác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err="1" smtClean="0"/>
              <a:t>XGBoost</a:t>
            </a:r>
            <a:r>
              <a:rPr lang="en-US" sz="2200" dirty="0" smtClean="0"/>
              <a:t> with CUDA:   https://devblogs.nvidia.com/parallelforall/gradient-boosting-decision-trees-xgboost-cuda/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457200"/>
          </a:xfrm>
        </p:spPr>
        <p:txBody>
          <a:bodyPr/>
          <a:lstStyle/>
          <a:p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tảng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cụ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mềm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1"/>
            <a:r>
              <a:rPr lang="en-US" sz="2200" dirty="0" err="1" smtClean="0"/>
              <a:t>Scikit</a:t>
            </a:r>
            <a:r>
              <a:rPr lang="en-US" sz="2200" dirty="0" smtClean="0"/>
              <a:t>-Learn</a:t>
            </a:r>
          </a:p>
          <a:p>
            <a:pPr lvl="1"/>
            <a:r>
              <a:rPr lang="en-US" sz="2200" dirty="0" smtClean="0"/>
              <a:t>Weka3</a:t>
            </a:r>
          </a:p>
          <a:p>
            <a:pPr lvl="1"/>
            <a:r>
              <a:rPr lang="en-US" sz="2200" dirty="0" err="1" smtClean="0"/>
              <a:t>RapidMiner</a:t>
            </a:r>
            <a:endParaRPr lang="en-US" sz="2200" dirty="0" smtClean="0"/>
          </a:p>
          <a:p>
            <a:pPr lvl="1"/>
            <a:r>
              <a:rPr lang="en-US" sz="2200" dirty="0" err="1" smtClean="0"/>
              <a:t>LibSVM</a:t>
            </a:r>
            <a:endParaRPr lang="en-US" sz="2200" dirty="0" smtClean="0"/>
          </a:p>
          <a:p>
            <a:pPr lvl="1"/>
            <a:r>
              <a:rPr lang="en-US" sz="2200" dirty="0" err="1" smtClean="0"/>
              <a:t>XGBoost</a:t>
            </a:r>
            <a:endParaRPr lang="en-US" sz="2200" dirty="0" smtClean="0"/>
          </a:p>
          <a:p>
            <a:pPr lvl="1"/>
            <a:r>
              <a:rPr lang="en-US" sz="2200" dirty="0" err="1" smtClean="0"/>
              <a:t>MatLab</a:t>
            </a:r>
            <a:endParaRPr lang="en-US" sz="2200" dirty="0" smtClean="0"/>
          </a:p>
          <a:p>
            <a:pPr lvl="1"/>
            <a:r>
              <a:rPr lang="en-US" sz="2200" dirty="0" smtClean="0"/>
              <a:t>R</a:t>
            </a:r>
          </a:p>
          <a:p>
            <a:pPr lvl="1"/>
            <a:r>
              <a:rPr lang="en-US" sz="2200" dirty="0" err="1"/>
              <a:t>v</a:t>
            </a:r>
            <a:r>
              <a:rPr lang="en-US" sz="2200" dirty="0" err="1" smtClean="0"/>
              <a:t>à</a:t>
            </a:r>
            <a:r>
              <a:rPr lang="en-US" sz="2200" dirty="0" smtClean="0"/>
              <a:t> v.v.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 Python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(multi-paradigm).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MatWorks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chuộng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GNU Octave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SciLab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http://www.mathworkss.com/products/matlab/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2578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: UNIX, Windows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(package).</a:t>
            </a:r>
          </a:p>
          <a:p>
            <a:r>
              <a:rPr lang="en-US" dirty="0" smtClean="0"/>
              <a:t>Comprehensive R Archive Network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R.</a:t>
            </a:r>
          </a:p>
          <a:p>
            <a:pPr marL="0" indent="0">
              <a:buNone/>
            </a:pPr>
            <a:r>
              <a:rPr lang="en-US" dirty="0" smtClean="0"/>
              <a:t>https://www.r-project.org/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pc="-15" dirty="0" err="1" smtClean="0">
                <a:solidFill>
                  <a:srgbClr val="000000"/>
                </a:solidFill>
              </a:rPr>
              <a:t>Ngôn</a:t>
            </a:r>
            <a:r>
              <a:rPr lang="en-US" spc="-15" dirty="0" smtClean="0">
                <a:solidFill>
                  <a:srgbClr val="000000"/>
                </a:solidFill>
              </a:rPr>
              <a:t> </a:t>
            </a:r>
            <a:r>
              <a:rPr lang="en-US" spc="-15" dirty="0" err="1" smtClean="0">
                <a:solidFill>
                  <a:srgbClr val="000000"/>
                </a:solidFill>
              </a:rPr>
              <a:t>ngữ</a:t>
            </a:r>
            <a:r>
              <a:rPr lang="en-US" spc="-15" dirty="0" smtClean="0">
                <a:solidFill>
                  <a:srgbClr val="000000"/>
                </a:solidFill>
              </a:rPr>
              <a:t> P</a:t>
            </a:r>
            <a:r>
              <a:rPr lang="en-US" spc="-25" dirty="0" smtClean="0">
                <a:solidFill>
                  <a:srgbClr val="000000"/>
                </a:solidFill>
              </a:rPr>
              <a:t>y</a:t>
            </a:r>
            <a:r>
              <a:rPr lang="en-US" spc="-30" dirty="0" smtClean="0">
                <a:solidFill>
                  <a:srgbClr val="000000"/>
                </a:solidFill>
              </a:rPr>
              <a:t>t</a:t>
            </a:r>
            <a:r>
              <a:rPr lang="en-US" spc="10" dirty="0" smtClean="0">
                <a:solidFill>
                  <a:srgbClr val="000000"/>
                </a:solidFill>
              </a:rPr>
              <a:t>h</a:t>
            </a:r>
            <a:r>
              <a:rPr lang="en-US" spc="35" dirty="0" smtClean="0">
                <a:solidFill>
                  <a:srgbClr val="000000"/>
                </a:solidFill>
              </a:rPr>
              <a:t>o</a:t>
            </a:r>
            <a:r>
              <a:rPr lang="en-US" spc="15" dirty="0" smtClean="0">
                <a:solidFill>
                  <a:srgbClr val="000000"/>
                </a:solidFill>
              </a:rPr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marL="241300" indent="-229235">
              <a:lnSpc>
                <a:spcPts val="2950"/>
              </a:lnSpc>
              <a:spcBef>
                <a:spcPts val="125"/>
              </a:spcBef>
              <a:tabLst>
                <a:tab pos="241935" algn="l"/>
              </a:tabLst>
            </a:pPr>
            <a:r>
              <a:rPr lang="vi-VN" sz="2200" spc="-10" dirty="0" smtClean="0">
                <a:latin typeface="Arial"/>
                <a:cs typeface="Arial"/>
              </a:rPr>
              <a:t>Ngôn ngữ </a:t>
            </a:r>
            <a:r>
              <a:rPr lang="vi-VN" sz="2200" spc="-5" dirty="0" smtClean="0">
                <a:latin typeface="Arial"/>
                <a:cs typeface="Arial"/>
              </a:rPr>
              <a:t>thông dịch</a:t>
            </a:r>
            <a:r>
              <a:rPr lang="en-US" sz="2200" spc="-5" dirty="0" smtClean="0">
                <a:latin typeface="Arial"/>
                <a:cs typeface="Arial"/>
              </a:rPr>
              <a:t>, l</a:t>
            </a:r>
            <a:r>
              <a:rPr lang="vi-VN" sz="2200" dirty="0" smtClean="0">
                <a:latin typeface="Arial"/>
                <a:cs typeface="Arial"/>
              </a:rPr>
              <a:t>àm </a:t>
            </a:r>
            <a:r>
              <a:rPr lang="vi-VN" sz="2200" spc="-45" dirty="0" smtClean="0">
                <a:latin typeface="Arial"/>
                <a:cs typeface="Arial"/>
              </a:rPr>
              <a:t>việc </a:t>
            </a:r>
            <a:r>
              <a:rPr lang="vi-VN" sz="2200" spc="5" dirty="0" smtClean="0">
                <a:latin typeface="Arial"/>
                <a:cs typeface="Arial"/>
              </a:rPr>
              <a:t>tương </a:t>
            </a:r>
            <a:r>
              <a:rPr lang="vi-VN" sz="2200" spc="20" dirty="0" smtClean="0">
                <a:latin typeface="Arial"/>
                <a:cs typeface="Arial"/>
              </a:rPr>
              <a:t>tự </a:t>
            </a:r>
            <a:r>
              <a:rPr lang="vi-VN" sz="2200" spc="-15" dirty="0" smtClean="0">
                <a:latin typeface="Arial"/>
                <a:cs typeface="Arial"/>
              </a:rPr>
              <a:t>Java nhưng </a:t>
            </a:r>
            <a:r>
              <a:rPr lang="vi-VN" sz="2200" spc="-5" dirty="0" smtClean="0">
                <a:latin typeface="Arial"/>
                <a:cs typeface="Arial"/>
              </a:rPr>
              <a:t>độ </a:t>
            </a:r>
            <a:r>
              <a:rPr lang="vi-VN" sz="2200" spc="-30" dirty="0" smtClean="0">
                <a:latin typeface="Arial"/>
                <a:cs typeface="Arial"/>
              </a:rPr>
              <a:t>linh</a:t>
            </a:r>
            <a:r>
              <a:rPr lang="vi-VN" sz="2200" spc="605" dirty="0" smtClean="0">
                <a:latin typeface="Arial"/>
                <a:cs typeface="Arial"/>
              </a:rPr>
              <a:t> </a:t>
            </a:r>
            <a:r>
              <a:rPr lang="vi-VN" sz="2200" spc="-55" dirty="0" smtClean="0">
                <a:latin typeface="Arial"/>
                <a:cs typeface="Arial"/>
              </a:rPr>
              <a:t>hoạt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vi-VN" sz="2200" spc="-15" dirty="0" smtClean="0">
                <a:latin typeface="Arial"/>
                <a:cs typeface="Arial"/>
              </a:rPr>
              <a:t>cao </a:t>
            </a:r>
            <a:r>
              <a:rPr lang="vi-VN" sz="2200" dirty="0" smtClean="0">
                <a:latin typeface="Arial"/>
                <a:cs typeface="Arial"/>
              </a:rPr>
              <a:t>hơn, </a:t>
            </a:r>
            <a:r>
              <a:rPr lang="vi-VN" sz="2200" spc="-5" dirty="0" smtClean="0">
                <a:latin typeface="Arial"/>
                <a:cs typeface="Arial"/>
              </a:rPr>
              <a:t>dễ </a:t>
            </a:r>
            <a:r>
              <a:rPr lang="vi-VN" sz="2200" spc="-30" dirty="0" smtClean="0">
                <a:latin typeface="Arial"/>
                <a:cs typeface="Arial"/>
              </a:rPr>
              <a:t>tiếp</a:t>
            </a:r>
            <a:r>
              <a:rPr lang="vi-VN" sz="2200" spc="175" dirty="0" smtClean="0">
                <a:latin typeface="Arial"/>
                <a:cs typeface="Arial"/>
              </a:rPr>
              <a:t> </a:t>
            </a:r>
            <a:r>
              <a:rPr lang="vi-VN" sz="2200" spc="-15" dirty="0" smtClean="0">
                <a:latin typeface="Arial"/>
                <a:cs typeface="Arial"/>
              </a:rPr>
              <a:t>cận</a:t>
            </a:r>
            <a:r>
              <a:rPr lang="en-US" sz="2200" spc="-15" dirty="0" smtClean="0">
                <a:latin typeface="Arial"/>
                <a:cs typeface="Arial"/>
              </a:rPr>
              <a:t>.   (</a:t>
            </a:r>
            <a:r>
              <a:rPr lang="en-US" sz="2200" spc="-15" dirty="0" err="1" smtClean="0">
                <a:latin typeface="Arial"/>
                <a:cs typeface="Arial"/>
              </a:rPr>
              <a:t>trình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dịch</a:t>
            </a:r>
            <a:r>
              <a:rPr lang="en-US" sz="2200" spc="-15" dirty="0" smtClean="0">
                <a:latin typeface="Arial"/>
                <a:cs typeface="Arial"/>
              </a:rPr>
              <a:t> Python </a:t>
            </a:r>
            <a:r>
              <a:rPr lang="en-US" sz="2200" spc="-15" dirty="0" err="1" smtClean="0">
                <a:latin typeface="Arial"/>
                <a:cs typeface="Arial"/>
              </a:rPr>
              <a:t>là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trình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thông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dịch</a:t>
            </a:r>
            <a:r>
              <a:rPr lang="en-US" sz="2200" spc="-15" dirty="0" smtClean="0">
                <a:latin typeface="Arial"/>
                <a:cs typeface="Arial"/>
              </a:rPr>
              <a:t> -interpreter).</a:t>
            </a:r>
          </a:p>
          <a:p>
            <a:pPr marL="241300" indent="-229235">
              <a:lnSpc>
                <a:spcPts val="2950"/>
              </a:lnSpc>
              <a:spcBef>
                <a:spcPts val="125"/>
              </a:spcBef>
              <a:tabLst>
                <a:tab pos="241935" algn="l"/>
              </a:tabLst>
            </a:pPr>
            <a:r>
              <a:rPr lang="en-US" sz="2200" spc="-15" dirty="0" err="1" smtClean="0">
                <a:latin typeface="Arial"/>
                <a:cs typeface="Arial"/>
              </a:rPr>
              <a:t>Là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ngôn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ngữ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được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đề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xuất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bởi</a:t>
            </a:r>
            <a:r>
              <a:rPr lang="en-US" sz="2200" spc="-15" dirty="0" smtClean="0">
                <a:latin typeface="Arial"/>
                <a:cs typeface="Arial"/>
              </a:rPr>
              <a:t> Guido van </a:t>
            </a:r>
            <a:r>
              <a:rPr lang="en-US" sz="2200" spc="-15" dirty="0" err="1" smtClean="0">
                <a:latin typeface="Arial"/>
                <a:cs typeface="Arial"/>
              </a:rPr>
              <a:t>Rossum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và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được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đem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ra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sử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dụng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lần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đầu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vào</a:t>
            </a:r>
            <a:r>
              <a:rPr lang="en-US" sz="2200" spc="-15" dirty="0" smtClean="0">
                <a:latin typeface="Arial"/>
                <a:cs typeface="Arial"/>
              </a:rPr>
              <a:t> </a:t>
            </a:r>
            <a:r>
              <a:rPr lang="en-US" sz="2200" spc="-15" dirty="0" err="1" smtClean="0">
                <a:latin typeface="Arial"/>
                <a:cs typeface="Arial"/>
              </a:rPr>
              <a:t>năm</a:t>
            </a:r>
            <a:r>
              <a:rPr lang="en-US" sz="2200" spc="-15" dirty="0" smtClean="0">
                <a:latin typeface="Arial"/>
                <a:cs typeface="Arial"/>
              </a:rPr>
              <a:t> 1991.</a:t>
            </a:r>
            <a:endParaRPr lang="vi-VN" sz="2200" dirty="0" smtClean="0">
              <a:latin typeface="Arial"/>
              <a:cs typeface="Arial"/>
            </a:endParaRPr>
          </a:p>
          <a:p>
            <a:pPr marL="241300" marR="293370" indent="-229235">
              <a:lnSpc>
                <a:spcPts val="2780"/>
              </a:lnSpc>
              <a:spcBef>
                <a:spcPts val="1090"/>
              </a:spcBef>
              <a:buFont typeface="Arial"/>
              <a:buChar char="•"/>
              <a:tabLst>
                <a:tab pos="241935" algn="l"/>
              </a:tabLst>
            </a:pPr>
            <a:r>
              <a:rPr lang="vi-VN" sz="2200" b="1" spc="-5" dirty="0" smtClean="0">
                <a:latin typeface="Arial"/>
                <a:cs typeface="Arial"/>
              </a:rPr>
              <a:t>Python </a:t>
            </a:r>
            <a:r>
              <a:rPr lang="vi-VN" sz="2200" spc="-20" dirty="0" smtClean="0">
                <a:latin typeface="Arial"/>
                <a:cs typeface="Arial"/>
              </a:rPr>
              <a:t>là </a:t>
            </a:r>
            <a:r>
              <a:rPr lang="vi-VN" sz="2200" spc="-15" dirty="0" smtClean="0">
                <a:latin typeface="Arial"/>
                <a:cs typeface="Arial"/>
              </a:rPr>
              <a:t>ngôn </a:t>
            </a:r>
            <a:r>
              <a:rPr lang="vi-VN" sz="2200" spc="-10" dirty="0" smtClean="0">
                <a:latin typeface="Arial"/>
                <a:cs typeface="Arial"/>
              </a:rPr>
              <a:t>ngữ </a:t>
            </a:r>
            <a:r>
              <a:rPr lang="vi-VN" sz="2200" spc="-45" dirty="0" smtClean="0">
                <a:latin typeface="Arial"/>
                <a:cs typeface="Arial"/>
              </a:rPr>
              <a:t>lập </a:t>
            </a:r>
            <a:r>
              <a:rPr lang="vi-VN" sz="2200" spc="10" dirty="0" smtClean="0">
                <a:latin typeface="Arial"/>
                <a:cs typeface="Arial"/>
              </a:rPr>
              <a:t>trình </a:t>
            </a:r>
            <a:r>
              <a:rPr lang="vi-VN" sz="2200" spc="-20" dirty="0" smtClean="0">
                <a:latin typeface="Arial"/>
                <a:cs typeface="Arial"/>
              </a:rPr>
              <a:t>rất </a:t>
            </a:r>
            <a:r>
              <a:rPr lang="vi-VN" sz="2200" spc="-10" dirty="0" smtClean="0">
                <a:latin typeface="Arial"/>
                <a:cs typeface="Arial"/>
              </a:rPr>
              <a:t>phổ </a:t>
            </a:r>
            <a:r>
              <a:rPr lang="vi-VN" sz="2200" spc="-40" dirty="0" smtClean="0">
                <a:latin typeface="Arial"/>
                <a:cs typeface="Arial"/>
              </a:rPr>
              <a:t>biến </a:t>
            </a:r>
            <a:r>
              <a:rPr lang="vi-VN" sz="2200" spc="-10" dirty="0" smtClean="0">
                <a:latin typeface="Arial"/>
                <a:cs typeface="Arial"/>
              </a:rPr>
              <a:t>trong </a:t>
            </a:r>
            <a:r>
              <a:rPr lang="vi-VN" sz="2200" spc="30" dirty="0" smtClean="0">
                <a:latin typeface="Arial"/>
                <a:cs typeface="Arial"/>
              </a:rPr>
              <a:t>cả </a:t>
            </a:r>
            <a:r>
              <a:rPr lang="vi-VN" sz="2200" spc="-5" dirty="0" smtClean="0">
                <a:latin typeface="Arial"/>
                <a:cs typeface="Arial"/>
              </a:rPr>
              <a:t>môi </a:t>
            </a:r>
            <a:r>
              <a:rPr lang="vi-VN" sz="2200" spc="5" dirty="0" smtClean="0">
                <a:latin typeface="Arial"/>
                <a:cs typeface="Arial"/>
              </a:rPr>
              <a:t>trường </a:t>
            </a:r>
            <a:r>
              <a:rPr lang="vi-VN" sz="2200" spc="-35" dirty="0" smtClean="0">
                <a:latin typeface="Arial"/>
                <a:cs typeface="Arial"/>
              </a:rPr>
              <a:t>học  </a:t>
            </a:r>
            <a:r>
              <a:rPr lang="vi-VN" sz="2200" spc="-25" dirty="0" smtClean="0">
                <a:latin typeface="Arial"/>
                <a:cs typeface="Arial"/>
              </a:rPr>
              <a:t>thuật </a:t>
            </a:r>
            <a:r>
              <a:rPr lang="vi-VN" sz="2200" spc="-10" dirty="0" smtClean="0">
                <a:latin typeface="Arial"/>
                <a:cs typeface="Arial"/>
              </a:rPr>
              <a:t>và </a:t>
            </a:r>
            <a:r>
              <a:rPr lang="vi-VN" sz="2200" spc="5" dirty="0" smtClean="0">
                <a:latin typeface="Arial"/>
                <a:cs typeface="Arial"/>
              </a:rPr>
              <a:t>công</a:t>
            </a:r>
            <a:r>
              <a:rPr lang="vi-VN" sz="2200" spc="114" dirty="0" smtClean="0">
                <a:latin typeface="Arial"/>
                <a:cs typeface="Arial"/>
              </a:rPr>
              <a:t> </a:t>
            </a:r>
            <a:r>
              <a:rPr lang="vi-VN" sz="2200" spc="-35" dirty="0" smtClean="0">
                <a:latin typeface="Arial"/>
                <a:cs typeface="Arial"/>
              </a:rPr>
              <a:t>nghiệp.</a:t>
            </a:r>
            <a:endParaRPr lang="vi-VN" sz="22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ts val="2780"/>
              </a:lnSpc>
              <a:spcBef>
                <a:spcPts val="1045"/>
              </a:spcBef>
              <a:tabLst>
                <a:tab pos="241935" algn="l"/>
              </a:tabLst>
            </a:pPr>
            <a:r>
              <a:rPr lang="vi-VN" sz="2200" dirty="0" smtClean="0">
                <a:latin typeface="Arial"/>
                <a:cs typeface="Arial"/>
              </a:rPr>
              <a:t>Được </a:t>
            </a:r>
            <a:r>
              <a:rPr lang="vi-VN" sz="2200" spc="-30" dirty="0" smtClean="0">
                <a:latin typeface="Arial"/>
                <a:cs typeface="Arial"/>
              </a:rPr>
              <a:t>thiết </a:t>
            </a:r>
            <a:r>
              <a:rPr lang="vi-VN" sz="2200" spc="30" dirty="0" smtClean="0">
                <a:latin typeface="Arial"/>
                <a:cs typeface="Arial"/>
              </a:rPr>
              <a:t>kế </a:t>
            </a:r>
            <a:r>
              <a:rPr lang="vi-VN" sz="2200" spc="-35" dirty="0" smtClean="0">
                <a:latin typeface="Arial"/>
                <a:cs typeface="Arial"/>
              </a:rPr>
              <a:t>gần </a:t>
            </a:r>
            <a:r>
              <a:rPr lang="vi-VN" sz="2200" dirty="0" smtClean="0">
                <a:latin typeface="Arial"/>
                <a:cs typeface="Arial"/>
              </a:rPr>
              <a:t>với </a:t>
            </a:r>
            <a:r>
              <a:rPr lang="vi-VN" sz="2200" spc="-10" dirty="0" smtClean="0">
                <a:latin typeface="Arial"/>
                <a:cs typeface="Arial"/>
              </a:rPr>
              <a:t>ngôn ngữ </a:t>
            </a:r>
            <a:r>
              <a:rPr lang="vi-VN" sz="2200" spc="20" dirty="0" smtClean="0">
                <a:latin typeface="Arial"/>
                <a:cs typeface="Arial"/>
              </a:rPr>
              <a:t>tự </a:t>
            </a:r>
            <a:r>
              <a:rPr lang="vi-VN" sz="2200" spc="-20" dirty="0" smtClean="0">
                <a:latin typeface="Arial"/>
                <a:cs typeface="Arial"/>
              </a:rPr>
              <a:t>nhiên (tiếng </a:t>
            </a:r>
            <a:r>
              <a:rPr lang="vi-VN" sz="2200" spc="-5" dirty="0" smtClean="0">
                <a:latin typeface="Arial"/>
                <a:cs typeface="Arial"/>
              </a:rPr>
              <a:t>Anh), </a:t>
            </a:r>
            <a:r>
              <a:rPr lang="vi-VN" sz="2200" spc="30" dirty="0" smtClean="0">
                <a:latin typeface="Arial"/>
                <a:cs typeface="Arial"/>
              </a:rPr>
              <a:t>sử </a:t>
            </a:r>
            <a:r>
              <a:rPr lang="vi-VN" sz="2200" spc="-10" dirty="0" smtClean="0">
                <a:latin typeface="Arial"/>
                <a:cs typeface="Arial"/>
              </a:rPr>
              <a:t>dụng nhóm  </a:t>
            </a:r>
            <a:r>
              <a:rPr lang="vi-VN" sz="2200" spc="20" dirty="0" smtClean="0">
                <a:latin typeface="Arial"/>
                <a:cs typeface="Arial"/>
              </a:rPr>
              <a:t>từ </a:t>
            </a:r>
            <a:r>
              <a:rPr lang="vi-VN" sz="2200" spc="-15" dirty="0" smtClean="0">
                <a:latin typeface="Arial"/>
                <a:cs typeface="Arial"/>
              </a:rPr>
              <a:t>vựng </a:t>
            </a:r>
            <a:r>
              <a:rPr lang="vi-VN" sz="2200" spc="-20" dirty="0" smtClean="0">
                <a:latin typeface="Arial"/>
                <a:cs typeface="Arial"/>
              </a:rPr>
              <a:t>toán</a:t>
            </a:r>
            <a:r>
              <a:rPr lang="vi-VN" sz="2200" spc="114" dirty="0" smtClean="0">
                <a:latin typeface="Arial"/>
                <a:cs typeface="Arial"/>
              </a:rPr>
              <a:t> </a:t>
            </a:r>
            <a:r>
              <a:rPr lang="vi-VN" sz="2200" spc="-35" dirty="0" smtClean="0">
                <a:latin typeface="Arial"/>
                <a:cs typeface="Arial"/>
              </a:rPr>
              <a:t>học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675"/>
              </a:spcBef>
              <a:tabLst>
                <a:tab pos="241935" algn="l"/>
              </a:tabLst>
            </a:pPr>
            <a:r>
              <a:rPr lang="vi-VN" sz="2200" spc="5" dirty="0" smtClean="0">
                <a:latin typeface="Arial"/>
                <a:cs typeface="Arial"/>
              </a:rPr>
              <a:t>Đa </a:t>
            </a:r>
            <a:r>
              <a:rPr lang="vi-VN" sz="2200" spc="-35" dirty="0" smtClean="0">
                <a:latin typeface="Arial"/>
                <a:cs typeface="Arial"/>
              </a:rPr>
              <a:t>nền </a:t>
            </a:r>
            <a:r>
              <a:rPr lang="vi-VN" sz="2200" spc="-20" dirty="0" smtClean="0">
                <a:latin typeface="Arial"/>
                <a:cs typeface="Arial"/>
              </a:rPr>
              <a:t>tảng </a:t>
            </a:r>
            <a:r>
              <a:rPr lang="vi-VN" sz="2200" spc="5" dirty="0" smtClean="0">
                <a:latin typeface="Arial"/>
                <a:cs typeface="Arial"/>
              </a:rPr>
              <a:t>(Windows, </a:t>
            </a:r>
            <a:r>
              <a:rPr lang="vi-VN" sz="2200" spc="-10" dirty="0" smtClean="0">
                <a:latin typeface="Arial"/>
                <a:cs typeface="Arial"/>
              </a:rPr>
              <a:t>Mac, </a:t>
            </a:r>
            <a:r>
              <a:rPr lang="vi-VN" sz="2200" spc="-35" dirty="0" smtClean="0">
                <a:latin typeface="Arial"/>
                <a:cs typeface="Arial"/>
              </a:rPr>
              <a:t>Linux,</a:t>
            </a:r>
            <a:r>
              <a:rPr lang="vi-VN" sz="2200" spc="434" dirty="0" smtClean="0">
                <a:latin typeface="Arial"/>
                <a:cs typeface="Arial"/>
              </a:rPr>
              <a:t> </a:t>
            </a:r>
            <a:r>
              <a:rPr lang="vi-VN" sz="2200" spc="-5" dirty="0" smtClean="0">
                <a:latin typeface="Arial"/>
                <a:cs typeface="Arial"/>
              </a:rPr>
              <a:t>etc)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710"/>
              </a:spcBef>
              <a:tabLst>
                <a:tab pos="241935" algn="l"/>
              </a:tabLst>
            </a:pPr>
            <a:r>
              <a:rPr lang="vi-VN" sz="2200" spc="-10" dirty="0" smtClean="0">
                <a:latin typeface="Arial"/>
                <a:cs typeface="Arial"/>
              </a:rPr>
              <a:t>Ngôn ngữ </a:t>
            </a:r>
            <a:r>
              <a:rPr lang="vi-VN" sz="2200" spc="-5" dirty="0" smtClean="0">
                <a:latin typeface="Arial"/>
                <a:cs typeface="Arial"/>
              </a:rPr>
              <a:t>hỗ </a:t>
            </a:r>
            <a:r>
              <a:rPr lang="vi-VN" sz="2200" spc="20" dirty="0" smtClean="0">
                <a:latin typeface="Arial"/>
                <a:cs typeface="Arial"/>
              </a:rPr>
              <a:t>trợ </a:t>
            </a:r>
            <a:r>
              <a:rPr lang="vi-VN" sz="2200" spc="-45" dirty="0" smtClean="0">
                <a:latin typeface="Arial"/>
                <a:cs typeface="Arial"/>
              </a:rPr>
              <a:t>lập </a:t>
            </a:r>
            <a:r>
              <a:rPr lang="vi-VN" sz="2200" spc="15" dirty="0" smtClean="0">
                <a:latin typeface="Arial"/>
                <a:cs typeface="Arial"/>
              </a:rPr>
              <a:t>trình </a:t>
            </a:r>
            <a:r>
              <a:rPr lang="vi-VN" sz="2200" spc="5" dirty="0" smtClean="0">
                <a:latin typeface="Arial"/>
                <a:cs typeface="Arial"/>
              </a:rPr>
              <a:t>thủ </a:t>
            </a:r>
            <a:r>
              <a:rPr lang="vi-VN" sz="2200" spc="10" dirty="0" smtClean="0">
                <a:latin typeface="Arial"/>
                <a:cs typeface="Arial"/>
              </a:rPr>
              <a:t>tục, </a:t>
            </a:r>
            <a:r>
              <a:rPr lang="vi-VN" sz="2200" spc="-5" dirty="0" smtClean="0">
                <a:latin typeface="Arial"/>
                <a:cs typeface="Arial"/>
              </a:rPr>
              <a:t>hướng </a:t>
            </a:r>
            <a:r>
              <a:rPr lang="vi-VN" sz="2200" spc="-40" dirty="0" smtClean="0">
                <a:latin typeface="Arial"/>
                <a:cs typeface="Arial"/>
              </a:rPr>
              <a:t>đối </a:t>
            </a:r>
            <a:r>
              <a:rPr lang="vi-VN" sz="2200" dirty="0" smtClean="0">
                <a:latin typeface="Arial"/>
                <a:cs typeface="Arial"/>
              </a:rPr>
              <a:t>tượng, </a:t>
            </a:r>
            <a:r>
              <a:rPr lang="vi-VN" sz="2200" spc="-50" dirty="0" smtClean="0">
                <a:latin typeface="Arial"/>
                <a:cs typeface="Arial"/>
              </a:rPr>
              <a:t>lập </a:t>
            </a:r>
            <a:r>
              <a:rPr lang="vi-VN" sz="2200" spc="15" dirty="0" smtClean="0">
                <a:latin typeface="Arial"/>
                <a:cs typeface="Arial"/>
              </a:rPr>
              <a:t>trình</a:t>
            </a:r>
            <a:r>
              <a:rPr lang="vi-VN" sz="2200" spc="325" dirty="0" smtClean="0">
                <a:latin typeface="Arial"/>
                <a:cs typeface="Arial"/>
              </a:rPr>
              <a:t> </a:t>
            </a:r>
            <a:r>
              <a:rPr lang="vi-VN" sz="2200" spc="-5" dirty="0" smtClean="0">
                <a:latin typeface="Arial"/>
                <a:cs typeface="Arial"/>
              </a:rPr>
              <a:t>hàm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710"/>
              </a:spcBef>
              <a:tabLst>
                <a:tab pos="241935" algn="l"/>
              </a:tabLst>
            </a:pPr>
            <a:r>
              <a:rPr lang="vi-VN" sz="2200" spc="-35" dirty="0" smtClean="0">
                <a:latin typeface="Arial"/>
                <a:cs typeface="Arial"/>
              </a:rPr>
              <a:t>Tồn </a:t>
            </a:r>
            <a:r>
              <a:rPr lang="vi-VN" sz="2200" spc="-25" dirty="0" smtClean="0">
                <a:latin typeface="Arial"/>
                <a:cs typeface="Arial"/>
              </a:rPr>
              <a:t>tại </a:t>
            </a:r>
            <a:r>
              <a:rPr lang="vi-VN" sz="2200" spc="-40" dirty="0" smtClean="0">
                <a:latin typeface="Arial"/>
                <a:cs typeface="Arial"/>
              </a:rPr>
              <a:t>hai </a:t>
            </a:r>
            <a:r>
              <a:rPr lang="vi-VN" sz="2200" spc="-20" dirty="0" smtClean="0">
                <a:latin typeface="Arial"/>
                <a:cs typeface="Arial"/>
              </a:rPr>
              <a:t>phiên </a:t>
            </a:r>
            <a:r>
              <a:rPr lang="vi-VN" sz="2200" spc="-35" dirty="0" smtClean="0">
                <a:latin typeface="Arial"/>
                <a:cs typeface="Arial"/>
              </a:rPr>
              <a:t>bản </a:t>
            </a:r>
            <a:r>
              <a:rPr lang="vi-VN" sz="2200" spc="5" dirty="0" smtClean="0">
                <a:latin typeface="Arial"/>
                <a:cs typeface="Arial"/>
              </a:rPr>
              <a:t>tương</a:t>
            </a:r>
            <a:r>
              <a:rPr lang="vi-VN" sz="2200" spc="680" dirty="0" smtClean="0">
                <a:latin typeface="Arial"/>
                <a:cs typeface="Arial"/>
              </a:rPr>
              <a:t> </a:t>
            </a:r>
            <a:r>
              <a:rPr lang="vi-VN" sz="2200" spc="-40" dirty="0" smtClean="0">
                <a:latin typeface="Arial"/>
                <a:cs typeface="Arial"/>
              </a:rPr>
              <a:t>đối </a:t>
            </a:r>
            <a:r>
              <a:rPr lang="vi-VN" sz="2200" spc="-35" dirty="0" smtClean="0">
                <a:latin typeface="Arial"/>
                <a:cs typeface="Arial"/>
              </a:rPr>
              <a:t>độc </a:t>
            </a:r>
            <a:r>
              <a:rPr lang="vi-VN" sz="2200" spc="-45" dirty="0" smtClean="0">
                <a:latin typeface="Arial"/>
                <a:cs typeface="Arial"/>
              </a:rPr>
              <a:t>lập: </a:t>
            </a:r>
            <a:r>
              <a:rPr lang="vi-VN" sz="2200" spc="-20" dirty="0" smtClean="0">
                <a:latin typeface="Arial"/>
                <a:cs typeface="Arial"/>
              </a:rPr>
              <a:t>Python </a:t>
            </a:r>
            <a:r>
              <a:rPr lang="vi-VN" sz="2200" spc="15" dirty="0" smtClean="0">
                <a:latin typeface="Arial"/>
                <a:cs typeface="Arial"/>
              </a:rPr>
              <a:t>2 </a:t>
            </a:r>
            <a:r>
              <a:rPr lang="vi-VN" sz="2200" spc="-5" dirty="0" smtClean="0">
                <a:latin typeface="Arial"/>
                <a:cs typeface="Arial"/>
              </a:rPr>
              <a:t>vs </a:t>
            </a:r>
            <a:r>
              <a:rPr lang="vi-VN" sz="2200" spc="-20" dirty="0" smtClean="0">
                <a:latin typeface="Arial"/>
                <a:cs typeface="Arial"/>
              </a:rPr>
              <a:t>Python </a:t>
            </a:r>
            <a:r>
              <a:rPr lang="vi-VN" sz="2200" spc="15" dirty="0" smtClean="0">
                <a:latin typeface="Arial"/>
                <a:cs typeface="Arial"/>
              </a:rPr>
              <a:t>3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710"/>
              </a:spcBef>
              <a:tabLst>
                <a:tab pos="241935" algn="l"/>
              </a:tabLst>
            </a:pPr>
            <a:r>
              <a:rPr lang="vi-VN" sz="2200" spc="-25" dirty="0" smtClean="0">
                <a:latin typeface="Arial"/>
                <a:cs typeface="Arial"/>
              </a:rPr>
              <a:t>Quản </a:t>
            </a:r>
            <a:r>
              <a:rPr lang="vi-VN" sz="2200" spc="-20" dirty="0" smtClean="0">
                <a:latin typeface="Arial"/>
                <a:cs typeface="Arial"/>
              </a:rPr>
              <a:t>lý </a:t>
            </a:r>
            <a:r>
              <a:rPr lang="vi-VN" sz="2200" spc="-5" dirty="0" smtClean="0">
                <a:latin typeface="Arial"/>
                <a:cs typeface="Arial"/>
              </a:rPr>
              <a:t>và </a:t>
            </a:r>
            <a:r>
              <a:rPr lang="vi-VN" sz="2200" spc="10" dirty="0" smtClean="0">
                <a:latin typeface="Arial"/>
                <a:cs typeface="Arial"/>
              </a:rPr>
              <a:t>cài </a:t>
            </a:r>
            <a:r>
              <a:rPr lang="vi-VN" sz="2200" spc="-40" dirty="0" smtClean="0">
                <a:latin typeface="Arial"/>
                <a:cs typeface="Arial"/>
              </a:rPr>
              <a:t>đặt </a:t>
            </a:r>
            <a:r>
              <a:rPr lang="vi-VN" sz="2200" spc="-30" dirty="0" smtClean="0">
                <a:latin typeface="Arial"/>
                <a:cs typeface="Arial"/>
              </a:rPr>
              <a:t>Packages </a:t>
            </a:r>
            <a:r>
              <a:rPr lang="vi-VN" sz="2200" spc="30" dirty="0" smtClean="0">
                <a:latin typeface="Arial"/>
                <a:cs typeface="Arial"/>
              </a:rPr>
              <a:t>sử </a:t>
            </a:r>
            <a:r>
              <a:rPr lang="vi-VN" sz="2200" spc="-10" dirty="0" smtClean="0">
                <a:latin typeface="Arial"/>
                <a:cs typeface="Arial"/>
              </a:rPr>
              <a:t>dụng</a:t>
            </a:r>
            <a:r>
              <a:rPr lang="vi-VN" sz="2200" spc="-155" dirty="0" smtClean="0">
                <a:latin typeface="Arial"/>
                <a:cs typeface="Arial"/>
              </a:rPr>
              <a:t> </a:t>
            </a:r>
            <a:r>
              <a:rPr lang="vi-VN" sz="2200" spc="-15" dirty="0" smtClean="0">
                <a:latin typeface="Arial"/>
                <a:cs typeface="Arial"/>
              </a:rPr>
              <a:t>PIP</a:t>
            </a:r>
            <a:endParaRPr lang="vi-VN" sz="2200" dirty="0" smtClean="0">
              <a:latin typeface="Arial"/>
              <a:cs typeface="Arial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3200" spc="-15" dirty="0" err="1">
                <a:solidFill>
                  <a:srgbClr val="FF0000"/>
                </a:solidFill>
              </a:rPr>
              <a:t>Ngôn</a:t>
            </a:r>
            <a:r>
              <a:rPr lang="en-US" sz="3200" spc="-15" dirty="0">
                <a:solidFill>
                  <a:srgbClr val="FF0000"/>
                </a:solidFill>
              </a:rPr>
              <a:t> </a:t>
            </a:r>
            <a:r>
              <a:rPr lang="en-US" sz="3200" spc="-15" dirty="0" err="1">
                <a:solidFill>
                  <a:srgbClr val="FF0000"/>
                </a:solidFill>
              </a:rPr>
              <a:t>ngữ</a:t>
            </a:r>
            <a:r>
              <a:rPr lang="en-US" sz="3200" spc="-15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Python (</a:t>
            </a:r>
            <a:r>
              <a:rPr lang="en-US" sz="3200" dirty="0" err="1" smtClean="0">
                <a:solidFill>
                  <a:srgbClr val="FF0000"/>
                </a:solidFill>
              </a:rPr>
              <a:t>tt</a:t>
            </a:r>
            <a:r>
              <a:rPr lang="en-US" sz="3200" dirty="0" smtClean="0">
                <a:solidFill>
                  <a:srgbClr val="FF0000"/>
                </a:solidFill>
              </a:rPr>
              <a:t>.)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19334" y="2590801"/>
            <a:ext cx="9124666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Khuyến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nghị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dụng</a:t>
            </a:r>
            <a:r>
              <a:rPr lang="en-US" dirty="0" smtClean="0">
                <a:latin typeface="+mn-lt"/>
              </a:rPr>
              <a:t> Python 3</a:t>
            </a:r>
          </a:p>
          <a:p>
            <a:r>
              <a:rPr lang="en-US" dirty="0" err="1" smtClean="0">
                <a:latin typeface="+mn-lt"/>
              </a:rPr>
              <a:t>Cài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đặt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từ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gói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phân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phối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thức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tại</a:t>
            </a:r>
            <a:r>
              <a:rPr lang="en-US" dirty="0" smtClean="0">
                <a:latin typeface="+mn-lt"/>
              </a:rPr>
              <a:t> python.org/downloads/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lang="en-US" spc="-15" dirty="0" err="1">
                <a:solidFill>
                  <a:srgbClr val="FF0000"/>
                </a:solidFill>
              </a:rPr>
              <a:t>Ngôn</a:t>
            </a:r>
            <a:r>
              <a:rPr lang="en-US" spc="-15" dirty="0">
                <a:solidFill>
                  <a:srgbClr val="FF0000"/>
                </a:solidFill>
              </a:rPr>
              <a:t> </a:t>
            </a:r>
            <a:r>
              <a:rPr lang="en-US" spc="-15" dirty="0" err="1">
                <a:solidFill>
                  <a:srgbClr val="FF0000"/>
                </a:solidFill>
              </a:rPr>
              <a:t>ngữ</a:t>
            </a:r>
            <a:r>
              <a:rPr lang="en-US" spc="-15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Python (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smtClean="0">
                <a:solidFill>
                  <a:srgbClr val="FF0000"/>
                </a:solidFill>
              </a:rPr>
              <a:t>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457200"/>
          </a:xfrm>
        </p:spPr>
        <p:txBody>
          <a:bodyPr/>
          <a:lstStyle/>
          <a:p>
            <a:r>
              <a:rPr lang="en-US" spc="35" dirty="0" err="1" smtClean="0">
                <a:latin typeface="Arial"/>
                <a:cs typeface="Arial"/>
              </a:rPr>
              <a:t>Chọn</a:t>
            </a:r>
            <a:r>
              <a:rPr lang="en-US" spc="3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“Add </a:t>
            </a:r>
            <a:r>
              <a:rPr lang="en-US" dirty="0" smtClean="0">
                <a:latin typeface="Arial"/>
                <a:cs typeface="Arial"/>
              </a:rPr>
              <a:t>Python </a:t>
            </a:r>
            <a:r>
              <a:rPr lang="en-US" spc="10" dirty="0" smtClean="0">
                <a:latin typeface="Arial"/>
                <a:cs typeface="Arial"/>
              </a:rPr>
              <a:t>3.7 </a:t>
            </a:r>
            <a:r>
              <a:rPr lang="en-US" spc="-5" dirty="0" smtClean="0">
                <a:latin typeface="Arial"/>
                <a:cs typeface="Arial"/>
              </a:rPr>
              <a:t>to</a:t>
            </a:r>
            <a:r>
              <a:rPr lang="en-US" spc="210" dirty="0" smtClean="0">
                <a:latin typeface="Arial"/>
                <a:cs typeface="Arial"/>
              </a:rPr>
              <a:t> </a:t>
            </a:r>
            <a:r>
              <a:rPr lang="en-US" spc="-80" dirty="0" smtClean="0">
                <a:latin typeface="Arial"/>
                <a:cs typeface="Arial"/>
              </a:rPr>
              <a:t>PATH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609600" y="1524000"/>
            <a:ext cx="74676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5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 err="1">
                <a:solidFill>
                  <a:srgbClr val="FF0000"/>
                </a:solidFill>
              </a:rPr>
              <a:t>Ngôn</a:t>
            </a:r>
            <a:r>
              <a:rPr lang="en-US" spc="-15" dirty="0">
                <a:solidFill>
                  <a:srgbClr val="FF0000"/>
                </a:solidFill>
              </a:rPr>
              <a:t> </a:t>
            </a:r>
            <a:r>
              <a:rPr lang="en-US" spc="-15" dirty="0" err="1">
                <a:solidFill>
                  <a:srgbClr val="FF0000"/>
                </a:solidFill>
              </a:rPr>
              <a:t>ngữ</a:t>
            </a:r>
            <a:r>
              <a:rPr lang="en-US" spc="-15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Python (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smtClean="0">
                <a:solidFill>
                  <a:srgbClr val="FF0000"/>
                </a:solidFill>
              </a:rPr>
              <a:t>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20" dirty="0" err="1">
                <a:solidFill>
                  <a:srgbClr val="000000"/>
                </a:solidFill>
              </a:rPr>
              <a:t>Học</a:t>
            </a:r>
            <a:r>
              <a:rPr lang="en-US" spc="-120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https://www.tutorialspoint.com//python/index.html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09600" y="3124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sym typeface="Symbol"/>
              </a:rPr>
              <a:t> </a:t>
            </a:r>
            <a:r>
              <a:rPr lang="en-US" dirty="0" smtClean="0">
                <a:latin typeface="+mn-lt"/>
              </a:rPr>
              <a:t>Python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ngôn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ngữ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gọn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gàng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những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có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rất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nhiều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sự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mở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rộng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viện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hỗ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trợ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nó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thích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hợp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với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nhiều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công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học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máy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nhau</a:t>
            </a:r>
            <a:r>
              <a:rPr lang="en-US"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Thí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viện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Numby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Matplotlib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5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pc="40" dirty="0" err="1" smtClean="0">
                <a:solidFill>
                  <a:srgbClr val="000000"/>
                </a:solidFill>
              </a:rPr>
              <a:t>Thư</a:t>
            </a:r>
            <a:r>
              <a:rPr lang="en-US" spc="40" dirty="0" smtClean="0">
                <a:solidFill>
                  <a:srgbClr val="000000"/>
                </a:solidFill>
              </a:rPr>
              <a:t> </a:t>
            </a:r>
            <a:r>
              <a:rPr lang="en-US" spc="40" dirty="0" err="1" smtClean="0">
                <a:solidFill>
                  <a:srgbClr val="000000"/>
                </a:solidFill>
              </a:rPr>
              <a:t>viện</a:t>
            </a:r>
            <a:r>
              <a:rPr lang="en-US" spc="40" dirty="0" smtClean="0">
                <a:solidFill>
                  <a:srgbClr val="000000"/>
                </a:solidFill>
              </a:rPr>
              <a:t> </a:t>
            </a:r>
            <a:r>
              <a:rPr lang="en-US" spc="40" dirty="0" err="1" smtClean="0">
                <a:solidFill>
                  <a:srgbClr val="000000"/>
                </a:solidFill>
              </a:rPr>
              <a:t>N</a:t>
            </a:r>
            <a:r>
              <a:rPr lang="en-US" spc="15" dirty="0" err="1" smtClean="0">
                <a:solidFill>
                  <a:srgbClr val="000000"/>
                </a:solidFill>
              </a:rPr>
              <a:t>um</a:t>
            </a:r>
            <a:r>
              <a:rPr lang="en-US" spc="-15" dirty="0" err="1" smtClean="0">
                <a:solidFill>
                  <a:srgbClr val="000000"/>
                </a:solidFill>
              </a:rPr>
              <a:t>P</a:t>
            </a:r>
            <a:r>
              <a:rPr lang="en-US" spc="15" dirty="0" err="1" smtClean="0">
                <a:solidFill>
                  <a:srgbClr val="000000"/>
                </a:solidFill>
              </a:rPr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523875" indent="-448309">
              <a:spcBef>
                <a:spcPts val="100"/>
              </a:spcBef>
              <a:buSzPct val="168518"/>
              <a:tabLst>
                <a:tab pos="523875" algn="l"/>
                <a:tab pos="524510" algn="l"/>
              </a:tabLst>
            </a:pPr>
            <a:r>
              <a:rPr lang="vi-VN" spc="-5" dirty="0" smtClean="0">
                <a:latin typeface="Arial"/>
                <a:cs typeface="Arial"/>
              </a:rPr>
              <a:t>Là gói </a:t>
            </a:r>
            <a:r>
              <a:rPr lang="vi-VN" spc="-30" dirty="0" smtClean="0">
                <a:latin typeface="Arial"/>
                <a:cs typeface="Arial"/>
              </a:rPr>
              <a:t>thư </a:t>
            </a:r>
            <a:r>
              <a:rPr lang="vi-VN" spc="-40" dirty="0" smtClean="0">
                <a:latin typeface="Arial"/>
                <a:cs typeface="Arial"/>
              </a:rPr>
              <a:t>viện </a:t>
            </a:r>
            <a:r>
              <a:rPr lang="vi-VN" dirty="0" smtClean="0">
                <a:latin typeface="Arial"/>
                <a:cs typeface="Arial"/>
              </a:rPr>
              <a:t>cơ </a:t>
            </a:r>
            <a:r>
              <a:rPr lang="vi-VN" spc="-5" dirty="0" smtClean="0">
                <a:latin typeface="Arial"/>
                <a:cs typeface="Arial"/>
              </a:rPr>
              <a:t>bản </a:t>
            </a:r>
            <a:r>
              <a:rPr lang="vi-VN" spc="-25" dirty="0" smtClean="0">
                <a:latin typeface="Arial"/>
                <a:cs typeface="Arial"/>
              </a:rPr>
              <a:t>dành cho </a:t>
            </a:r>
            <a:r>
              <a:rPr lang="vi-VN" spc="-5" dirty="0" smtClean="0">
                <a:latin typeface="Arial"/>
                <a:cs typeface="Arial"/>
              </a:rPr>
              <a:t>khoa </a:t>
            </a:r>
            <a:r>
              <a:rPr lang="vi-VN" spc="-30" dirty="0" smtClean="0">
                <a:latin typeface="Arial"/>
                <a:cs typeface="Arial"/>
              </a:rPr>
              <a:t>học </a:t>
            </a:r>
            <a:r>
              <a:rPr lang="vi-VN" spc="20" dirty="0" smtClean="0">
                <a:latin typeface="Arial"/>
                <a:cs typeface="Arial"/>
              </a:rPr>
              <a:t>máy </a:t>
            </a:r>
            <a:r>
              <a:rPr lang="vi-VN" spc="-20" dirty="0" smtClean="0">
                <a:latin typeface="Arial"/>
                <a:cs typeface="Arial"/>
              </a:rPr>
              <a:t>tính </a:t>
            </a:r>
            <a:r>
              <a:rPr lang="vi-VN" dirty="0" smtClean="0">
                <a:latin typeface="Arial"/>
                <a:cs typeface="Arial"/>
              </a:rPr>
              <a:t>trên</a:t>
            </a:r>
            <a:r>
              <a:rPr lang="vi-VN" spc="625" dirty="0" smtClean="0">
                <a:latin typeface="Arial"/>
                <a:cs typeface="Arial"/>
              </a:rPr>
              <a:t> </a:t>
            </a:r>
            <a:r>
              <a:rPr lang="vi-VN" spc="-30" dirty="0" smtClean="0">
                <a:latin typeface="Arial"/>
                <a:cs typeface="Arial"/>
              </a:rPr>
              <a:t>Python</a:t>
            </a:r>
            <a:endParaRPr lang="vi-VN" dirty="0" smtClean="0">
              <a:latin typeface="Arial"/>
              <a:cs typeface="Arial"/>
            </a:endParaRPr>
          </a:p>
          <a:p>
            <a:pPr marL="523875" marR="30480" indent="-448309">
              <a:lnSpc>
                <a:spcPts val="3450"/>
              </a:lnSpc>
              <a:spcBef>
                <a:spcPts val="80"/>
              </a:spcBef>
              <a:buSzPct val="168518"/>
              <a:tabLst>
                <a:tab pos="523875" algn="l"/>
                <a:tab pos="524510" algn="l"/>
              </a:tabLst>
            </a:pPr>
            <a:r>
              <a:rPr lang="vi-VN" spc="5" dirty="0" smtClean="0">
                <a:latin typeface="Arial"/>
                <a:cs typeface="Arial"/>
              </a:rPr>
              <a:t>Được </a:t>
            </a:r>
            <a:r>
              <a:rPr lang="vi-VN" spc="-35" dirty="0" smtClean="0">
                <a:latin typeface="Arial"/>
                <a:cs typeface="Arial"/>
              </a:rPr>
              <a:t>thiết </a:t>
            </a:r>
            <a:r>
              <a:rPr lang="vi-VN" spc="35" dirty="0" smtClean="0">
                <a:latin typeface="Arial"/>
                <a:cs typeface="Arial"/>
              </a:rPr>
              <a:t>kế </a:t>
            </a:r>
            <a:r>
              <a:rPr lang="vi-VN" spc="-25" dirty="0" smtClean="0">
                <a:latin typeface="Arial"/>
                <a:cs typeface="Arial"/>
              </a:rPr>
              <a:t>cho </a:t>
            </a:r>
            <a:r>
              <a:rPr lang="vi-VN" spc="-40" dirty="0" smtClean="0">
                <a:latin typeface="Arial"/>
                <a:cs typeface="Arial"/>
              </a:rPr>
              <a:t>việc </a:t>
            </a:r>
            <a:r>
              <a:rPr lang="vi-VN" spc="-20" dirty="0" smtClean="0">
                <a:latin typeface="Arial"/>
                <a:cs typeface="Arial"/>
              </a:rPr>
              <a:t>tính </a:t>
            </a:r>
            <a:r>
              <a:rPr lang="vi-VN" dirty="0" smtClean="0">
                <a:latin typeface="Arial"/>
                <a:cs typeface="Arial"/>
              </a:rPr>
              <a:t>toán </a:t>
            </a:r>
            <a:r>
              <a:rPr lang="vi-VN" spc="-45" dirty="0" smtClean="0">
                <a:latin typeface="Arial"/>
                <a:cs typeface="Arial"/>
              </a:rPr>
              <a:t>hiệu </a:t>
            </a:r>
            <a:r>
              <a:rPr lang="vi-VN" spc="-30" dirty="0" smtClean="0">
                <a:latin typeface="Arial"/>
                <a:cs typeface="Arial"/>
              </a:rPr>
              <a:t>quả </a:t>
            </a:r>
            <a:r>
              <a:rPr lang="vi-VN" dirty="0" smtClean="0">
                <a:latin typeface="Arial"/>
                <a:cs typeface="Arial"/>
              </a:rPr>
              <a:t>trên </a:t>
            </a:r>
            <a:r>
              <a:rPr lang="vi-VN" spc="-5" dirty="0" smtClean="0">
                <a:latin typeface="Arial"/>
                <a:cs typeface="Arial"/>
              </a:rPr>
              <a:t>dữ </a:t>
            </a:r>
            <a:r>
              <a:rPr lang="vi-VN" spc="-45" dirty="0" smtClean="0">
                <a:latin typeface="Arial"/>
                <a:cs typeface="Arial"/>
              </a:rPr>
              <a:t>liệu </a:t>
            </a:r>
            <a:r>
              <a:rPr lang="vi-VN" spc="-5" dirty="0" smtClean="0">
                <a:latin typeface="Arial"/>
                <a:cs typeface="Arial"/>
              </a:rPr>
              <a:t>mảng, </a:t>
            </a:r>
            <a:r>
              <a:rPr lang="vi-VN" spc="35" dirty="0" smtClean="0">
                <a:latin typeface="Arial"/>
                <a:cs typeface="Arial"/>
              </a:rPr>
              <a:t>ma </a:t>
            </a:r>
            <a:r>
              <a:rPr lang="vi-VN" dirty="0" smtClean="0">
                <a:latin typeface="Arial"/>
                <a:cs typeface="Arial"/>
              </a:rPr>
              <a:t>trận </a:t>
            </a:r>
            <a:r>
              <a:rPr lang="vi-VN" spc="15" dirty="0" smtClean="0">
                <a:latin typeface="Arial"/>
                <a:cs typeface="Arial"/>
              </a:rPr>
              <a:t>kích </a:t>
            </a:r>
            <a:r>
              <a:rPr lang="vi-VN" spc="-15" dirty="0" smtClean="0">
                <a:latin typeface="Arial"/>
                <a:cs typeface="Arial"/>
              </a:rPr>
              <a:t>thước </a:t>
            </a:r>
            <a:r>
              <a:rPr lang="vi-VN" spc="-35" dirty="0" smtClean="0">
                <a:latin typeface="Arial"/>
                <a:cs typeface="Arial"/>
              </a:rPr>
              <a:t>lớn, </a:t>
            </a:r>
            <a:r>
              <a:rPr lang="vi-VN" spc="-50" dirty="0" smtClean="0">
                <a:latin typeface="Arial"/>
                <a:cs typeface="Arial"/>
              </a:rPr>
              <a:t>nhiều</a:t>
            </a:r>
            <a:r>
              <a:rPr lang="vi-VN" spc="305" dirty="0" smtClean="0">
                <a:latin typeface="Arial"/>
                <a:cs typeface="Arial"/>
              </a:rPr>
              <a:t> </a:t>
            </a:r>
            <a:r>
              <a:rPr lang="vi-VN" spc="-35" dirty="0" smtClean="0">
                <a:latin typeface="Arial"/>
                <a:cs typeface="Arial"/>
              </a:rPr>
              <a:t>chiều</a:t>
            </a:r>
            <a:endParaRPr lang="vi-VN" dirty="0" smtClean="0">
              <a:latin typeface="Arial"/>
              <a:cs typeface="Arial"/>
            </a:endParaRPr>
          </a:p>
          <a:p>
            <a:pPr marL="523875" indent="-448309">
              <a:lnSpc>
                <a:spcPts val="3235"/>
              </a:lnSpc>
              <a:buSzPct val="168518"/>
              <a:tabLst>
                <a:tab pos="523875" algn="l"/>
                <a:tab pos="524510" algn="l"/>
              </a:tabLst>
            </a:pPr>
            <a:r>
              <a:rPr lang="vi-VN" dirty="0" smtClean="0">
                <a:latin typeface="Arial"/>
                <a:cs typeface="Arial"/>
              </a:rPr>
              <a:t>NumPy </a:t>
            </a:r>
            <a:r>
              <a:rPr lang="vi-VN" spc="-5" dirty="0" smtClean="0">
                <a:latin typeface="Arial"/>
                <a:cs typeface="Arial"/>
              </a:rPr>
              <a:t>bao</a:t>
            </a:r>
            <a:r>
              <a:rPr lang="vi-VN" spc="-10" dirty="0" smtClean="0">
                <a:latin typeface="Arial"/>
                <a:cs typeface="Arial"/>
              </a:rPr>
              <a:t> </a:t>
            </a:r>
            <a:r>
              <a:rPr lang="vi-VN" spc="15" dirty="0" smtClean="0">
                <a:latin typeface="Arial"/>
                <a:cs typeface="Arial"/>
              </a:rPr>
              <a:t>gồm:</a:t>
            </a:r>
            <a:endParaRPr lang="vi-VN" dirty="0" smtClean="0">
              <a:latin typeface="Arial"/>
              <a:cs typeface="Arial"/>
            </a:endParaRPr>
          </a:p>
          <a:p>
            <a:pPr marL="962660" lvl="1" indent="-439420">
              <a:lnSpc>
                <a:spcPct val="100000"/>
              </a:lnSpc>
              <a:spcBef>
                <a:spcPts val="140"/>
              </a:spcBef>
              <a:buSzPct val="168518"/>
              <a:buChar char="•"/>
              <a:tabLst>
                <a:tab pos="963294" algn="l"/>
              </a:tabLst>
            </a:pPr>
            <a:r>
              <a:rPr lang="vi-VN" sz="2400" spc="-20" dirty="0" smtClean="0">
                <a:latin typeface="Arial"/>
                <a:cs typeface="Arial"/>
              </a:rPr>
              <a:t>N-dimensional </a:t>
            </a:r>
            <a:r>
              <a:rPr lang="vi-VN" sz="2400" spc="-5" dirty="0" smtClean="0">
                <a:latin typeface="Arial"/>
                <a:cs typeface="Arial"/>
              </a:rPr>
              <a:t>array</a:t>
            </a:r>
            <a:r>
              <a:rPr lang="vi-VN" sz="2400" spc="229" dirty="0" smtClean="0">
                <a:latin typeface="Arial"/>
                <a:cs typeface="Arial"/>
              </a:rPr>
              <a:t> </a:t>
            </a:r>
            <a:r>
              <a:rPr lang="vi-VN" sz="2400" spc="5" dirty="0" smtClean="0">
                <a:latin typeface="Arial"/>
                <a:cs typeface="Arial"/>
              </a:rPr>
              <a:t>object</a:t>
            </a:r>
            <a:endParaRPr lang="vi-VN" sz="2400" dirty="0" smtClean="0">
              <a:latin typeface="Arial"/>
              <a:cs typeface="Arial"/>
            </a:endParaRPr>
          </a:p>
          <a:p>
            <a:pPr marL="962660" lvl="1" indent="-439420">
              <a:lnSpc>
                <a:spcPct val="100000"/>
              </a:lnSpc>
              <a:spcBef>
                <a:spcPts val="215"/>
              </a:spcBef>
              <a:buSzPct val="168518"/>
              <a:buChar char="•"/>
              <a:tabLst>
                <a:tab pos="963294" algn="l"/>
              </a:tabLst>
            </a:pPr>
            <a:r>
              <a:rPr lang="vi-VN" sz="2400" spc="-5" dirty="0" smtClean="0">
                <a:latin typeface="Arial"/>
                <a:cs typeface="Arial"/>
              </a:rPr>
              <a:t>Các </a:t>
            </a:r>
            <a:r>
              <a:rPr lang="vi-VN" sz="2400" spc="-30" dirty="0" smtClean="0">
                <a:latin typeface="Arial"/>
                <a:cs typeface="Arial"/>
              </a:rPr>
              <a:t>hàm </a:t>
            </a:r>
            <a:r>
              <a:rPr lang="vi-VN" sz="2400" spc="-20" dirty="0" smtClean="0">
                <a:latin typeface="Arial"/>
                <a:cs typeface="Arial"/>
              </a:rPr>
              <a:t>tính </a:t>
            </a:r>
            <a:r>
              <a:rPr lang="vi-VN" sz="2400" dirty="0" smtClean="0">
                <a:latin typeface="Arial"/>
                <a:cs typeface="Arial"/>
              </a:rPr>
              <a:t>toán </a:t>
            </a:r>
            <a:r>
              <a:rPr lang="vi-VN" sz="2400" spc="-20" dirty="0" smtClean="0">
                <a:latin typeface="Arial"/>
                <a:cs typeface="Arial"/>
              </a:rPr>
              <a:t>phức</a:t>
            </a:r>
            <a:r>
              <a:rPr lang="vi-VN" sz="2400" spc="240" dirty="0" smtClean="0">
                <a:latin typeface="Arial"/>
                <a:cs typeface="Arial"/>
              </a:rPr>
              <a:t> </a:t>
            </a:r>
            <a:r>
              <a:rPr lang="vi-VN" sz="2400" dirty="0" smtClean="0">
                <a:latin typeface="Arial"/>
                <a:cs typeface="Arial"/>
              </a:rPr>
              <a:t>tạp</a:t>
            </a:r>
          </a:p>
          <a:p>
            <a:pPr marL="962660" lvl="1" indent="-439420">
              <a:lnSpc>
                <a:spcPts val="2420"/>
              </a:lnSpc>
              <a:spcBef>
                <a:spcPts val="140"/>
              </a:spcBef>
              <a:buSzPct val="168518"/>
              <a:buChar char="•"/>
              <a:tabLst>
                <a:tab pos="963294" algn="l"/>
              </a:tabLst>
            </a:pPr>
            <a:r>
              <a:rPr lang="vi-VN" sz="2400" spc="-30" dirty="0" smtClean="0">
                <a:latin typeface="Arial"/>
                <a:cs typeface="Arial"/>
              </a:rPr>
              <a:t>Linear </a:t>
            </a:r>
            <a:r>
              <a:rPr lang="vi-VN" sz="2400" spc="-25" dirty="0" smtClean="0">
                <a:latin typeface="Arial"/>
                <a:cs typeface="Arial"/>
              </a:rPr>
              <a:t>Algebra, Fourier</a:t>
            </a:r>
            <a:r>
              <a:rPr lang="vi-VN" sz="2400" spc="270" dirty="0" smtClean="0">
                <a:latin typeface="Arial"/>
                <a:cs typeface="Arial"/>
              </a:rPr>
              <a:t> </a:t>
            </a:r>
            <a:r>
              <a:rPr lang="vi-VN" sz="2400" spc="-25" dirty="0" smtClean="0">
                <a:latin typeface="Arial"/>
                <a:cs typeface="Arial"/>
              </a:rPr>
              <a:t>Transform</a:t>
            </a:r>
            <a:endParaRPr lang="vi-VN" sz="2400" dirty="0" smtClean="0">
              <a:latin typeface="Arial"/>
              <a:cs typeface="Arial"/>
            </a:endParaRPr>
          </a:p>
          <a:p>
            <a:pPr marL="523875" indent="-448309">
              <a:lnSpc>
                <a:spcPts val="4530"/>
              </a:lnSpc>
              <a:tabLst>
                <a:tab pos="523875" algn="l"/>
                <a:tab pos="524510" algn="l"/>
              </a:tabLst>
            </a:pPr>
            <a:r>
              <a:rPr lang="vi-VN" dirty="0" smtClean="0">
                <a:latin typeface="Arial"/>
                <a:cs typeface="Arial"/>
              </a:rPr>
              <a:t>Bộ </a:t>
            </a:r>
            <a:r>
              <a:rPr lang="vi-VN" spc="-40" dirty="0" smtClean="0">
                <a:latin typeface="Arial"/>
                <a:cs typeface="Arial"/>
              </a:rPr>
              <a:t>sinh </a:t>
            </a:r>
            <a:r>
              <a:rPr lang="vi-VN" dirty="0" smtClean="0">
                <a:latin typeface="Arial"/>
                <a:cs typeface="Arial"/>
              </a:rPr>
              <a:t>số </a:t>
            </a:r>
            <a:r>
              <a:rPr lang="vi-VN" spc="-25" dirty="0" smtClean="0">
                <a:latin typeface="Arial"/>
                <a:cs typeface="Arial"/>
              </a:rPr>
              <a:t>ngẫu</a:t>
            </a:r>
            <a:r>
              <a:rPr lang="vi-VN" spc="-455" dirty="0" smtClean="0">
                <a:latin typeface="Arial"/>
                <a:cs typeface="Arial"/>
              </a:rPr>
              <a:t> </a:t>
            </a:r>
            <a:r>
              <a:rPr lang="vi-VN" spc="-50" dirty="0" smtClean="0">
                <a:latin typeface="Arial"/>
                <a:cs typeface="Arial"/>
              </a:rPr>
              <a:t>nhiên</a:t>
            </a:r>
            <a:endParaRPr lang="vi-VN" dirty="0" smtClean="0">
              <a:latin typeface="Arial"/>
              <a:cs typeface="Arial"/>
            </a:endParaRPr>
          </a:p>
          <a:p>
            <a:pPr marL="180975" indent="0">
              <a:lnSpc>
                <a:spcPts val="3125"/>
              </a:lnSpc>
              <a:buNone/>
            </a:pPr>
            <a:r>
              <a:rPr lang="vi-VN" spc="-5" dirty="0" smtClean="0">
                <a:latin typeface="Arial"/>
                <a:cs typeface="Arial"/>
              </a:rPr>
              <a:t>Cài đặt </a:t>
            </a:r>
            <a:r>
              <a:rPr lang="vi-VN" spc="-35" dirty="0" smtClean="0">
                <a:latin typeface="Arial"/>
                <a:cs typeface="Arial"/>
              </a:rPr>
              <a:t>thông </a:t>
            </a:r>
            <a:r>
              <a:rPr lang="vi-VN" spc="-30" dirty="0" smtClean="0">
                <a:latin typeface="Arial"/>
                <a:cs typeface="Arial"/>
              </a:rPr>
              <a:t>qua</a:t>
            </a:r>
            <a:r>
              <a:rPr lang="vi-VN" spc="250" dirty="0" smtClean="0">
                <a:latin typeface="Arial"/>
                <a:cs typeface="Arial"/>
              </a:rPr>
              <a:t> </a:t>
            </a:r>
            <a:r>
              <a:rPr lang="vi-VN" spc="-20" dirty="0" smtClean="0">
                <a:latin typeface="Arial"/>
                <a:cs typeface="Arial"/>
              </a:rPr>
              <a:t>PIP:</a:t>
            </a:r>
            <a:endParaRPr lang="vi-VN" dirty="0" smtClean="0">
              <a:latin typeface="Arial"/>
              <a:cs typeface="Arial"/>
            </a:endParaRPr>
          </a:p>
          <a:p>
            <a:pPr marL="190500" indent="0">
              <a:lnSpc>
                <a:spcPct val="100000"/>
              </a:lnSpc>
              <a:spcBef>
                <a:spcPts val="140"/>
              </a:spcBef>
              <a:buNone/>
              <a:tabLst>
                <a:tab pos="951865" algn="l"/>
                <a:tab pos="1780539" algn="l"/>
                <a:tab pos="3430904" algn="l"/>
              </a:tabLst>
            </a:pPr>
            <a:r>
              <a:rPr lang="vi-VN" b="1" dirty="0" smtClean="0">
                <a:latin typeface="Courier New"/>
                <a:cs typeface="Courier New"/>
              </a:rPr>
              <a:t>&gt;</a:t>
            </a:r>
            <a:r>
              <a:rPr lang="vi-VN" b="1" dirty="0" smtClean="0">
                <a:latin typeface="Times New Roman"/>
                <a:cs typeface="Times New Roman"/>
              </a:rPr>
              <a:t>	</a:t>
            </a:r>
            <a:r>
              <a:rPr lang="vi-VN" b="1" spc="-10" dirty="0" smtClean="0">
                <a:latin typeface="Courier New"/>
                <a:cs typeface="Courier New"/>
              </a:rPr>
              <a:t>pip</a:t>
            </a:r>
            <a:r>
              <a:rPr lang="vi-VN" b="1" spc="-10" dirty="0" smtClean="0">
                <a:latin typeface="Times New Roman"/>
                <a:cs typeface="Times New Roman"/>
              </a:rPr>
              <a:t>	</a:t>
            </a:r>
            <a:r>
              <a:rPr lang="vi-VN" b="1" dirty="0" smtClean="0">
                <a:latin typeface="Courier New"/>
                <a:cs typeface="Courier New"/>
              </a:rPr>
              <a:t>install</a:t>
            </a:r>
            <a:r>
              <a:rPr lang="vi-VN" b="1" dirty="0" smtClean="0">
                <a:latin typeface="Times New Roman"/>
                <a:cs typeface="Times New Roman"/>
              </a:rPr>
              <a:t>	</a:t>
            </a:r>
            <a:r>
              <a:rPr lang="vi-VN" b="1" dirty="0" smtClean="0">
                <a:latin typeface="Courier New"/>
                <a:cs typeface="Courier New"/>
              </a:rPr>
              <a:t>numy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Thư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việnMatplotlib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638800" cy="4419600"/>
          </a:xfrm>
        </p:spPr>
        <p:txBody>
          <a:bodyPr/>
          <a:lstStyle/>
          <a:p>
            <a:pPr marL="460375" indent="-448309">
              <a:spcBef>
                <a:spcPts val="6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30" dirty="0" smtClean="0">
                <a:latin typeface="Arial"/>
                <a:cs typeface="Arial"/>
              </a:rPr>
              <a:t>Là gói </a:t>
            </a:r>
            <a:r>
              <a:rPr lang="vi-VN" spc="15" dirty="0" smtClean="0">
                <a:latin typeface="Arial"/>
                <a:cs typeface="Arial"/>
              </a:rPr>
              <a:t>thư </a:t>
            </a:r>
            <a:r>
              <a:rPr lang="vi-VN" spc="-55" dirty="0" smtClean="0">
                <a:latin typeface="Arial"/>
                <a:cs typeface="Arial"/>
              </a:rPr>
              <a:t>viện </a:t>
            </a:r>
            <a:r>
              <a:rPr lang="vi-VN" spc="-45" dirty="0" smtClean="0">
                <a:latin typeface="Arial"/>
                <a:cs typeface="Arial"/>
              </a:rPr>
              <a:t>vẽ </a:t>
            </a:r>
            <a:r>
              <a:rPr lang="vi-VN" spc="30" dirty="0" smtClean="0">
                <a:latin typeface="Arial"/>
                <a:cs typeface="Arial"/>
              </a:rPr>
              <a:t>đồ </a:t>
            </a:r>
            <a:r>
              <a:rPr lang="vi-VN" spc="10" dirty="0" smtClean="0">
                <a:latin typeface="Arial"/>
                <a:cs typeface="Arial"/>
              </a:rPr>
              <a:t>thị </a:t>
            </a:r>
            <a:r>
              <a:rPr lang="vi-VN" spc="30" dirty="0" smtClean="0">
                <a:latin typeface="Arial"/>
                <a:cs typeface="Arial"/>
              </a:rPr>
              <a:t>2D </a:t>
            </a:r>
            <a:r>
              <a:rPr lang="vi-VN" spc="35" dirty="0" smtClean="0">
                <a:latin typeface="Arial"/>
                <a:cs typeface="Arial"/>
              </a:rPr>
              <a:t>cho</a:t>
            </a:r>
            <a:r>
              <a:rPr lang="vi-VN" spc="-280" dirty="0" smtClean="0">
                <a:latin typeface="Arial"/>
                <a:cs typeface="Arial"/>
              </a:rPr>
              <a:t> </a:t>
            </a:r>
            <a:r>
              <a:rPr lang="vi-VN" dirty="0" smtClean="0">
                <a:latin typeface="Arial"/>
                <a:cs typeface="Arial"/>
              </a:rPr>
              <a:t>Data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vi-VN" spc="-10" dirty="0" smtClean="0">
                <a:latin typeface="Arial"/>
                <a:cs typeface="Arial"/>
              </a:rPr>
              <a:t>visualization</a:t>
            </a:r>
            <a:endParaRPr lang="vi-VN" dirty="0" smtClean="0">
              <a:latin typeface="Arial"/>
              <a:cs typeface="Arial"/>
            </a:endParaRPr>
          </a:p>
          <a:p>
            <a:pPr marL="460375" marR="5080" indent="-448309">
              <a:spcBef>
                <a:spcPts val="0"/>
              </a:spcBef>
              <a:buSzPct val="165454"/>
              <a:tabLst>
                <a:tab pos="460375" algn="l"/>
                <a:tab pos="461009" algn="l"/>
                <a:tab pos="4169410" algn="l"/>
              </a:tabLst>
            </a:pPr>
            <a:r>
              <a:rPr lang="vi-VN" spc="5" dirty="0" smtClean="0">
                <a:latin typeface="Arial"/>
                <a:cs typeface="Arial"/>
              </a:rPr>
              <a:t>Tạo </a:t>
            </a:r>
            <a:r>
              <a:rPr lang="en-US" spc="5" dirty="0" err="1" smtClean="0">
                <a:latin typeface="Arial"/>
                <a:cs typeface="Arial"/>
              </a:rPr>
              <a:t>đường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biểu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5" dirty="0" err="1" smtClean="0">
                <a:latin typeface="Arial"/>
                <a:cs typeface="Arial"/>
              </a:rPr>
              <a:t>diễn</a:t>
            </a:r>
            <a:r>
              <a:rPr lang="vi-VN" spc="-10" dirty="0" smtClean="0">
                <a:latin typeface="Arial"/>
                <a:cs typeface="Arial"/>
              </a:rPr>
              <a:t>, </a:t>
            </a:r>
            <a:r>
              <a:rPr lang="vi-VN" spc="-5" dirty="0" smtClean="0">
                <a:latin typeface="Arial"/>
                <a:cs typeface="Arial"/>
              </a:rPr>
              <a:t>histograms, </a:t>
            </a:r>
            <a:r>
              <a:rPr lang="vi-VN" spc="20" dirty="0" smtClean="0">
                <a:latin typeface="Arial"/>
                <a:cs typeface="Arial"/>
              </a:rPr>
              <a:t>power </a:t>
            </a:r>
            <a:r>
              <a:rPr lang="vi-VN" spc="-5" dirty="0" smtClean="0">
                <a:latin typeface="Arial"/>
                <a:cs typeface="Arial"/>
              </a:rPr>
              <a:t>spectra,  </a:t>
            </a:r>
            <a:r>
              <a:rPr lang="vi-VN" spc="5" dirty="0" smtClean="0">
                <a:latin typeface="Arial"/>
                <a:cs typeface="Arial"/>
              </a:rPr>
              <a:t>bar</a:t>
            </a:r>
            <a:r>
              <a:rPr lang="en-US" spc="55" dirty="0">
                <a:latin typeface="Arial"/>
                <a:cs typeface="Arial"/>
              </a:rPr>
              <a:t> </a:t>
            </a:r>
            <a:r>
              <a:rPr lang="vi-VN" dirty="0" smtClean="0">
                <a:latin typeface="Arial"/>
                <a:cs typeface="Arial"/>
              </a:rPr>
              <a:t>charts,</a:t>
            </a:r>
            <a:r>
              <a:rPr lang="vi-VN" spc="-5" dirty="0" smtClean="0">
                <a:latin typeface="Arial"/>
                <a:cs typeface="Arial"/>
              </a:rPr>
              <a:t>errorcharts,</a:t>
            </a:r>
            <a:r>
              <a:rPr lang="vi-VN" spc="-5" dirty="0" smtClean="0">
                <a:latin typeface="Times New Roman"/>
                <a:cs typeface="Times New Roman"/>
              </a:rPr>
              <a:t>	</a:t>
            </a:r>
            <a:r>
              <a:rPr lang="vi-VN" spc="-10" dirty="0" smtClean="0">
                <a:latin typeface="Arial"/>
                <a:cs typeface="Arial"/>
              </a:rPr>
              <a:t>scatterplots,  </a:t>
            </a:r>
            <a:r>
              <a:rPr lang="vi-VN" spc="-5" dirty="0" smtClean="0">
                <a:latin typeface="Arial"/>
                <a:cs typeface="Arial"/>
              </a:rPr>
              <a:t>etc.. </a:t>
            </a:r>
            <a:r>
              <a:rPr lang="vi-VN" spc="-35" dirty="0" smtClean="0">
                <a:latin typeface="Arial"/>
                <a:cs typeface="Arial"/>
              </a:rPr>
              <a:t>với </a:t>
            </a:r>
            <a:r>
              <a:rPr lang="vi-VN" spc="30" dirty="0" smtClean="0">
                <a:latin typeface="Arial"/>
                <a:cs typeface="Arial"/>
              </a:rPr>
              <a:t>chỉ </a:t>
            </a:r>
            <a:r>
              <a:rPr lang="vi-VN" spc="-45" dirty="0" smtClean="0">
                <a:latin typeface="Arial"/>
                <a:cs typeface="Arial"/>
              </a:rPr>
              <a:t>vài </a:t>
            </a:r>
            <a:r>
              <a:rPr lang="vi-VN" spc="35" dirty="0" smtClean="0">
                <a:latin typeface="Arial"/>
                <a:cs typeface="Arial"/>
              </a:rPr>
              <a:t>dòng</a:t>
            </a:r>
            <a:r>
              <a:rPr lang="en-US" spc="35" dirty="0" smtClean="0">
                <a:latin typeface="Arial"/>
                <a:cs typeface="Arial"/>
              </a:rPr>
              <a:t> </a:t>
            </a:r>
            <a:r>
              <a:rPr lang="en-US" spc="35" dirty="0" err="1" smtClean="0">
                <a:latin typeface="Arial"/>
                <a:cs typeface="Arial"/>
              </a:rPr>
              <a:t>lệnh</a:t>
            </a:r>
            <a:r>
              <a:rPr lang="vi-VN" spc="505" dirty="0" smtClean="0">
                <a:latin typeface="Arial"/>
                <a:cs typeface="Arial"/>
              </a:rPr>
              <a:t> </a:t>
            </a:r>
            <a:endParaRPr lang="vi-VN" dirty="0" smtClean="0">
              <a:latin typeface="Arial"/>
              <a:cs typeface="Arial"/>
            </a:endParaRPr>
          </a:p>
          <a:p>
            <a:pPr marL="460375" marR="80645" indent="-448309">
              <a:spcBef>
                <a:spcPts val="0"/>
              </a:spcBef>
              <a:buSzPct val="165454"/>
              <a:tabLst>
                <a:tab pos="460375" algn="l"/>
                <a:tab pos="461009" algn="l"/>
                <a:tab pos="2079625" algn="l"/>
              </a:tabLst>
            </a:pPr>
            <a:r>
              <a:rPr lang="vi-VN" spc="-20" dirty="0" smtClean="0">
                <a:latin typeface="Arial"/>
                <a:cs typeface="Arial"/>
              </a:rPr>
              <a:t>Matplotlib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vi-VN" spc="20" dirty="0" smtClean="0">
                <a:latin typeface="Arial"/>
                <a:cs typeface="Arial"/>
              </a:rPr>
              <a:t>được </a:t>
            </a:r>
            <a:r>
              <a:rPr lang="vi-VN" spc="-15" dirty="0" smtClean="0">
                <a:latin typeface="Arial"/>
                <a:cs typeface="Arial"/>
              </a:rPr>
              <a:t>tích </a:t>
            </a:r>
            <a:r>
              <a:rPr lang="vi-VN" spc="15" dirty="0" smtClean="0">
                <a:latin typeface="Arial"/>
                <a:cs typeface="Arial"/>
              </a:rPr>
              <a:t>hợp </a:t>
            </a:r>
            <a:r>
              <a:rPr lang="vi-VN" spc="-5" dirty="0" smtClean="0">
                <a:latin typeface="Arial"/>
                <a:cs typeface="Arial"/>
              </a:rPr>
              <a:t>nhiều </a:t>
            </a:r>
            <a:r>
              <a:rPr lang="vi-VN" spc="15" dirty="0" smtClean="0">
                <a:latin typeface="Arial"/>
                <a:cs typeface="Arial"/>
              </a:rPr>
              <a:t>plug-</a:t>
            </a:r>
            <a:r>
              <a:rPr lang="en-US" spc="15" dirty="0" smtClean="0">
                <a:latin typeface="Arial"/>
                <a:cs typeface="Arial"/>
              </a:rPr>
              <a:t>ins</a:t>
            </a:r>
            <a:r>
              <a:rPr lang="vi-VN" spc="-20" dirty="0" smtClean="0">
                <a:latin typeface="Arial"/>
                <a:cs typeface="Arial"/>
              </a:rPr>
              <a:t>, </a:t>
            </a:r>
            <a:r>
              <a:rPr lang="vi-VN" spc="5" dirty="0" smtClean="0">
                <a:latin typeface="Arial"/>
                <a:cs typeface="Arial"/>
              </a:rPr>
              <a:t>đặc </a:t>
            </a:r>
            <a:r>
              <a:rPr lang="vi-VN" spc="-20" dirty="0" smtClean="0">
                <a:latin typeface="Arial"/>
                <a:cs typeface="Arial"/>
              </a:rPr>
              <a:t>biệt </a:t>
            </a:r>
            <a:r>
              <a:rPr lang="vi-VN" spc="-40" dirty="0" smtClean="0">
                <a:latin typeface="Arial"/>
                <a:cs typeface="Arial"/>
              </a:rPr>
              <a:t>là </a:t>
            </a:r>
            <a:r>
              <a:rPr lang="vi-VN" spc="5" dirty="0" smtClean="0">
                <a:latin typeface="Arial"/>
                <a:cs typeface="Arial"/>
              </a:rPr>
              <a:t>mplot3d </a:t>
            </a:r>
            <a:r>
              <a:rPr lang="vi-VN" spc="30" dirty="0" smtClean="0">
                <a:latin typeface="Arial"/>
                <a:cs typeface="Arial"/>
              </a:rPr>
              <a:t>cho </a:t>
            </a:r>
            <a:r>
              <a:rPr lang="vi-VN" spc="25" dirty="0" smtClean="0">
                <a:latin typeface="Arial"/>
                <a:cs typeface="Arial"/>
              </a:rPr>
              <a:t>đồ </a:t>
            </a:r>
            <a:r>
              <a:rPr lang="vi-VN" spc="10" dirty="0" smtClean="0">
                <a:latin typeface="Arial"/>
                <a:cs typeface="Arial"/>
              </a:rPr>
              <a:t>thị</a:t>
            </a:r>
            <a:r>
              <a:rPr lang="vi-VN" spc="650" dirty="0" smtClean="0">
                <a:latin typeface="Arial"/>
                <a:cs typeface="Arial"/>
              </a:rPr>
              <a:t> </a:t>
            </a:r>
            <a:r>
              <a:rPr lang="vi-VN" spc="30" dirty="0" smtClean="0">
                <a:latin typeface="Arial"/>
                <a:cs typeface="Arial"/>
              </a:rPr>
              <a:t>3D</a:t>
            </a:r>
            <a:endParaRPr lang="vi-VN" dirty="0" smtClean="0">
              <a:latin typeface="Arial"/>
              <a:cs typeface="Arial"/>
            </a:endParaRPr>
          </a:p>
          <a:p>
            <a:pPr marL="460375" indent="-448309">
              <a:spcBef>
                <a:spcPts val="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dirty="0" smtClean="0">
                <a:latin typeface="Arial"/>
                <a:cs typeface="Arial"/>
              </a:rPr>
              <a:t>Cài </a:t>
            </a:r>
            <a:r>
              <a:rPr lang="vi-VN" spc="5" dirty="0" smtClean="0">
                <a:latin typeface="Arial"/>
                <a:cs typeface="Arial"/>
              </a:rPr>
              <a:t>đặt </a:t>
            </a:r>
            <a:r>
              <a:rPr lang="vi-VN" spc="25" dirty="0" smtClean="0">
                <a:latin typeface="Arial"/>
                <a:cs typeface="Arial"/>
              </a:rPr>
              <a:t>thông </a:t>
            </a:r>
            <a:r>
              <a:rPr lang="vi-VN" spc="35" dirty="0" smtClean="0">
                <a:latin typeface="Arial"/>
                <a:cs typeface="Arial"/>
              </a:rPr>
              <a:t>qua</a:t>
            </a:r>
            <a:r>
              <a:rPr lang="vi-VN" spc="155" dirty="0" smtClean="0">
                <a:latin typeface="Arial"/>
                <a:cs typeface="Arial"/>
              </a:rPr>
              <a:t> </a:t>
            </a:r>
            <a:r>
              <a:rPr lang="vi-VN" spc="-5" dirty="0" smtClean="0">
                <a:latin typeface="Arial"/>
                <a:cs typeface="Arial"/>
              </a:rPr>
              <a:t>PIP:</a:t>
            </a:r>
            <a:endParaRPr lang="vi-VN" dirty="0" smtClean="0">
              <a:latin typeface="Arial"/>
              <a:cs typeface="Arial"/>
            </a:endParaRPr>
          </a:p>
          <a:p>
            <a:pPr marL="127000" indent="0">
              <a:spcBef>
                <a:spcPts val="0"/>
              </a:spcBef>
              <a:buNone/>
              <a:tabLst>
                <a:tab pos="889635" algn="l"/>
                <a:tab pos="1737995" algn="l"/>
                <a:tab pos="3444875" algn="l"/>
              </a:tabLst>
            </a:pPr>
            <a:r>
              <a:rPr lang="vi-VN" spc="15" dirty="0" smtClean="0">
                <a:latin typeface="Courier New"/>
                <a:cs typeface="Courier New"/>
              </a:rPr>
              <a:t>&gt;</a:t>
            </a:r>
            <a:r>
              <a:rPr lang="vi-VN" spc="15" dirty="0" smtClean="0">
                <a:latin typeface="Times New Roman"/>
                <a:cs typeface="Times New Roman"/>
              </a:rPr>
              <a:t>	</a:t>
            </a:r>
            <a:r>
              <a:rPr lang="en-US" spc="15" dirty="0" smtClean="0">
                <a:latin typeface="Times New Roman"/>
                <a:cs typeface="Times New Roman"/>
              </a:rPr>
              <a:t>p</a:t>
            </a:r>
            <a:r>
              <a:rPr lang="vi-VN" spc="25" dirty="0" smtClean="0">
                <a:latin typeface="Courier New"/>
                <a:cs typeface="Courier New"/>
              </a:rPr>
              <a:t>ip</a:t>
            </a:r>
            <a:r>
              <a:rPr lang="en-US" spc="25" dirty="0" smtClean="0">
                <a:latin typeface="Courier New"/>
                <a:cs typeface="Courier New"/>
              </a:rPr>
              <a:t> </a:t>
            </a:r>
            <a:r>
              <a:rPr lang="vi-VN" spc="20" dirty="0" smtClean="0">
                <a:latin typeface="Courier New"/>
                <a:cs typeface="Courier New"/>
              </a:rPr>
              <a:t>install</a:t>
            </a:r>
            <a:r>
              <a:rPr lang="en-US" spc="20" dirty="0" smtClean="0">
                <a:latin typeface="Courier New"/>
                <a:cs typeface="Courier New"/>
              </a:rPr>
              <a:t> </a:t>
            </a:r>
            <a:r>
              <a:rPr lang="vi-VN" spc="20" dirty="0" smtClean="0">
                <a:latin typeface="Courier New"/>
                <a:cs typeface="Courier New"/>
              </a:rPr>
              <a:t>matplotlib</a:t>
            </a:r>
            <a:endParaRPr lang="vi-VN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5943600" y="2209800"/>
            <a:ext cx="3069101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7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76" y="914400"/>
            <a:ext cx="8153400" cy="533400"/>
          </a:xfrm>
        </p:spPr>
        <p:txBody>
          <a:bodyPr/>
          <a:lstStyle/>
          <a:p>
            <a:r>
              <a:rPr lang="vi-VN" spc="30" dirty="0" smtClean="0">
                <a:latin typeface="Arial"/>
                <a:cs typeface="Arial"/>
              </a:rPr>
              <a:t>Là </a:t>
            </a:r>
            <a:r>
              <a:rPr lang="vi-VN" spc="15" dirty="0" smtClean="0">
                <a:latin typeface="Arial"/>
                <a:cs typeface="Arial"/>
              </a:rPr>
              <a:t>thư </a:t>
            </a:r>
            <a:r>
              <a:rPr lang="vi-VN" spc="-55" dirty="0" smtClean="0">
                <a:latin typeface="Arial"/>
                <a:cs typeface="Arial"/>
              </a:rPr>
              <a:t>viện </a:t>
            </a:r>
            <a:r>
              <a:rPr lang="vi-VN" spc="5" dirty="0" smtClean="0">
                <a:latin typeface="Arial"/>
                <a:cs typeface="Arial"/>
              </a:rPr>
              <a:t>Machine </a:t>
            </a:r>
            <a:r>
              <a:rPr lang="vi-VN" spc="-5" dirty="0" smtClean="0">
                <a:latin typeface="Arial"/>
                <a:cs typeface="Arial"/>
              </a:rPr>
              <a:t>Learning </a:t>
            </a:r>
            <a:r>
              <a:rPr lang="vi-VN" spc="20" dirty="0" smtClean="0">
                <a:latin typeface="Arial"/>
                <a:cs typeface="Arial"/>
              </a:rPr>
              <a:t>mã </a:t>
            </a:r>
            <a:r>
              <a:rPr lang="vi-VN" spc="35" dirty="0" smtClean="0">
                <a:latin typeface="Arial"/>
                <a:cs typeface="Arial"/>
              </a:rPr>
              <a:t>nguồn</a:t>
            </a:r>
            <a:r>
              <a:rPr lang="en-US" spc="35" dirty="0" smtClean="0">
                <a:latin typeface="Arial"/>
                <a:cs typeface="Arial"/>
              </a:rPr>
              <a:t> </a:t>
            </a:r>
            <a:r>
              <a:rPr lang="vi-VN" spc="25" dirty="0" smtClean="0">
                <a:latin typeface="Arial"/>
                <a:cs typeface="Arial"/>
              </a:rPr>
              <a:t>mở </a:t>
            </a:r>
            <a:r>
              <a:rPr lang="vi-VN" spc="30" dirty="0" smtClean="0">
                <a:latin typeface="Arial"/>
                <a:cs typeface="Arial"/>
              </a:rPr>
              <a:t>nổi</a:t>
            </a:r>
            <a:r>
              <a:rPr lang="vi-VN" spc="110" dirty="0" smtClean="0">
                <a:latin typeface="Arial"/>
                <a:cs typeface="Arial"/>
              </a:rPr>
              <a:t> </a:t>
            </a:r>
            <a:r>
              <a:rPr lang="vi-VN" spc="-20" dirty="0" smtClean="0">
                <a:latin typeface="Arial"/>
                <a:cs typeface="Arial"/>
              </a:rPr>
              <a:t>tiếng</a:t>
            </a:r>
            <a:endParaRPr lang="vi-VN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object 5"/>
          <p:cNvSpPr/>
          <p:nvPr/>
        </p:nvSpPr>
        <p:spPr>
          <a:xfrm>
            <a:off x="457200" y="1447800"/>
            <a:ext cx="8229600" cy="468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9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1587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Học Máy</vt:lpstr>
      <vt:lpstr>Nền tảng và công cụ phần mềm cho Học Máy</vt:lpstr>
      <vt:lpstr>Ngôn ngữ Python</vt:lpstr>
      <vt:lpstr>Ngôn ngữ Python (tt.)</vt:lpstr>
      <vt:lpstr>Ngôn ngữ Python (tt.)</vt:lpstr>
      <vt:lpstr>Ngôn ngữ Python (tt.)</vt:lpstr>
      <vt:lpstr>Thư viện NumPy</vt:lpstr>
      <vt:lpstr>Thư việnMatplotlib</vt:lpstr>
      <vt:lpstr>Phần mềm Scikit-Learn</vt:lpstr>
      <vt:lpstr>Scikit-Learn</vt:lpstr>
      <vt:lpstr>Ưu khuyết điểm của Scikit-Learn</vt:lpstr>
      <vt:lpstr>Weka3</vt:lpstr>
      <vt:lpstr>Ưu khuyết điểm của Weka3</vt:lpstr>
      <vt:lpstr>RapidMiner</vt:lpstr>
      <vt:lpstr>Ưu khuyết điểm của RapidMiner</vt:lpstr>
      <vt:lpstr>LibSVM</vt:lpstr>
      <vt:lpstr>Ưu khuyết điểm của LibSVM</vt:lpstr>
      <vt:lpstr>XGBoost</vt:lpstr>
      <vt:lpstr>Ưu khuyết điểm của XGBoost</vt:lpstr>
      <vt:lpstr>Matlab</vt:lpstr>
      <vt:lpstr>R</vt:lpstr>
    </vt:vector>
  </TitlesOfParts>
  <Company>Truong Dai Hoc Bach Khoa TPHCM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USER</cp:lastModifiedBy>
  <cp:revision>1310</cp:revision>
  <cp:lastPrinted>2020-09-29T02:14:55Z</cp:lastPrinted>
  <dcterms:created xsi:type="dcterms:W3CDTF">2004-02-07T23:51:55Z</dcterms:created>
  <dcterms:modified xsi:type="dcterms:W3CDTF">2020-11-02T10:09:47Z</dcterms:modified>
</cp:coreProperties>
</file>