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298" r:id="rId14"/>
    <p:sldId id="299" r:id="rId15"/>
    <p:sldId id="336" r:id="rId16"/>
    <p:sldId id="300" r:id="rId17"/>
    <p:sldId id="338" r:id="rId18"/>
    <p:sldId id="339" r:id="rId19"/>
    <p:sldId id="340" r:id="rId20"/>
    <p:sldId id="341" r:id="rId21"/>
    <p:sldId id="348" r:id="rId22"/>
    <p:sldId id="302" r:id="rId23"/>
    <p:sldId id="303" r:id="rId24"/>
    <p:sldId id="326" r:id="rId25"/>
    <p:sldId id="327" r:id="rId26"/>
    <p:sldId id="304" r:id="rId27"/>
    <p:sldId id="329" r:id="rId28"/>
    <p:sldId id="330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0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50" r:id="rId51"/>
    <p:sldId id="331" r:id="rId52"/>
    <p:sldId id="332" r:id="rId53"/>
    <p:sldId id="349" r:id="rId54"/>
    <p:sldId id="333" r:id="rId55"/>
    <p:sldId id="334" r:id="rId56"/>
    <p:sldId id="335" r:id="rId57"/>
    <p:sldId id="345" r:id="rId58"/>
    <p:sldId id="343" r:id="rId59"/>
    <p:sldId id="344" r:id="rId60"/>
    <p:sldId id="346" r:id="rId61"/>
    <p:sldId id="347" r:id="rId62"/>
    <p:sldId id="328" r:id="rId63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4" d="100"/>
          <a:sy n="6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62780662-0B5A-4B88-8BC8-FBDEBF1A3647}" type="datetimeFigureOut">
              <a:rPr lang="en-US"/>
              <a:pPr>
                <a:defRPr/>
              </a:pPr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FE4DD98-0993-427D-A333-326AAF02B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5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A7871B-0C6D-4684-BE6E-7570A7D0A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5B76B-1F7F-40D7-A835-8F0F11F7C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5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5AC5-9C8A-42B3-9166-F4278A91E7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DF8DC-F3C5-4020-86F5-3D650FCFFA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11E2D-A88F-4B72-AA50-614341002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3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CA6D8-5695-4B0C-AF72-E3C7A5E46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B806-200E-4B34-BA92-DF0465D52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025CA-330C-4985-99FE-5A666CA3D5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B04EE-84A4-4302-AB90-97B320B26D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42E49-05C8-4EE2-AEC6-47E5A1C5FA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0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FCF7E-878A-4A13-95DA-116AF546FD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F5CB8-AAAA-4381-9908-6C44532F08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8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D3D0-C2FB-4B61-9053-18066B5645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B2CFFE-8EC1-483B-A4FA-C0D092D364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143000"/>
          </a:xfrm>
        </p:spPr>
        <p:txBody>
          <a:bodyPr/>
          <a:lstStyle/>
          <a:p>
            <a:pPr eaLnBrk="1" hangingPunct="1"/>
            <a:r>
              <a:rPr lang="en-GB" sz="4800" dirty="0" err="1" smtClean="0">
                <a:solidFill>
                  <a:srgbClr val="FF0000"/>
                </a:solidFill>
              </a:rPr>
              <a:t>Mạng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nơ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ron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học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sâu</a:t>
            </a:r>
            <a:endParaRPr lang="en-GB" sz="4800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 smtClean="0"/>
              <a:t>Chương</a:t>
            </a:r>
            <a:r>
              <a:rPr lang="en-GB" sz="3200" b="1" dirty="0" smtClean="0"/>
              <a:t> 5 </a:t>
            </a:r>
          </a:p>
          <a:p>
            <a:pPr eaLnBrk="1" hangingPunct="1"/>
            <a:endParaRPr lang="en-GB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3810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PGS.TS. </a:t>
            </a:r>
            <a:r>
              <a:rPr lang="en-US" dirty="0" err="1" smtClean="0">
                <a:latin typeface="+mn-lt"/>
              </a:rPr>
              <a:t>Dương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Tuấn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Anh</a:t>
            </a:r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10/2020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496B9-FA6E-4CF7-B8F2-67D573D34D59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Làm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cách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nào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huấn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luyện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 smtClean="0">
                <a:solidFill>
                  <a:srgbClr val="FF0000"/>
                </a:solidFill>
                <a:ea typeface="Gulim" pitchFamily="34" charset="-127"/>
              </a:rPr>
              <a:t>một</a:t>
            </a:r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 perceptron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err="1" smtClean="0">
                <a:ea typeface="Gulim" pitchFamily="34" charset="-127"/>
              </a:rPr>
              <a:t>Mặc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dù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chúng</a:t>
            </a:r>
            <a:r>
              <a:rPr lang="en-US" altLang="ko-KR" sz="2400" dirty="0" smtClean="0">
                <a:ea typeface="Gulim" pitchFamily="34" charset="-127"/>
              </a:rPr>
              <a:t> ta </a:t>
            </a:r>
            <a:r>
              <a:rPr lang="en-US" altLang="ko-KR" sz="2400" dirty="0" err="1" smtClean="0">
                <a:ea typeface="Gulim" pitchFamily="34" charset="-127"/>
              </a:rPr>
              <a:t>quan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tâm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đến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việc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huấn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luyện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một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mạng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có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nhiều</a:t>
            </a:r>
            <a:r>
              <a:rPr lang="en-US" altLang="ko-KR" sz="2400" dirty="0" smtClean="0">
                <a:ea typeface="Gulim" pitchFamily="34" charset="-127"/>
              </a:rPr>
              <a:t> perceptron </a:t>
            </a:r>
            <a:r>
              <a:rPr lang="en-US" altLang="ko-KR" sz="2400" dirty="0" err="1" smtClean="0">
                <a:ea typeface="Gulim" pitchFamily="34" charset="-127"/>
              </a:rPr>
              <a:t>kết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nối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với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nhau</a:t>
            </a:r>
            <a:r>
              <a:rPr lang="en-US" altLang="ko-KR" sz="2400" dirty="0" smtClean="0">
                <a:ea typeface="Gulim" pitchFamily="34" charset="-127"/>
              </a:rPr>
              <a:t>, </a:t>
            </a:r>
            <a:r>
              <a:rPr lang="en-US" altLang="ko-KR" sz="2400" dirty="0" err="1" smtClean="0">
                <a:ea typeface="Gulim" pitchFamily="34" charset="-127"/>
              </a:rPr>
              <a:t>trước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tiên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chúng</a:t>
            </a:r>
            <a:r>
              <a:rPr lang="en-US" altLang="ko-KR" sz="2400" dirty="0" smtClean="0">
                <a:ea typeface="Gulim" pitchFamily="34" charset="-127"/>
              </a:rPr>
              <a:t> ta </a:t>
            </a:r>
            <a:r>
              <a:rPr lang="en-US" altLang="ko-KR" sz="2400" dirty="0" err="1" smtClean="0">
                <a:ea typeface="Gulim" pitchFamily="34" charset="-127"/>
              </a:rPr>
              <a:t>nên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tìm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hiểu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làm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thế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nào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để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huấn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luyện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chỉ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một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i="1" dirty="0" smtClean="0">
                <a:ea typeface="Gulim" pitchFamily="34" charset="-127"/>
              </a:rPr>
              <a:t>perceptron</a:t>
            </a:r>
            <a:r>
              <a:rPr lang="en-US" altLang="ko-KR" sz="2400" dirty="0" smtClean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Ở </a:t>
            </a:r>
            <a:r>
              <a:rPr lang="en-US" altLang="ko-KR" dirty="0" err="1" smtClean="0">
                <a:ea typeface="Gulim" pitchFamily="34" charset="-127"/>
              </a:rPr>
              <a:t>đây</a:t>
            </a:r>
            <a:r>
              <a:rPr lang="en-US" altLang="ko-KR" dirty="0" smtClean="0">
                <a:ea typeface="Gulim" pitchFamily="34" charset="-127"/>
              </a:rPr>
              <a:t>, </a:t>
            </a:r>
            <a:r>
              <a:rPr lang="en-US" altLang="ko-KR" dirty="0" err="1" smtClean="0">
                <a:ea typeface="Gulim" pitchFamily="34" charset="-127"/>
              </a:rPr>
              <a:t>huấn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luyện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là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xác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định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một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vector </a:t>
            </a:r>
            <a:r>
              <a:rPr lang="en-US" altLang="ko-KR" i="1" dirty="0" err="1" smtClean="0">
                <a:ea typeface="Gulim" pitchFamily="34" charset="-127"/>
              </a:rPr>
              <a:t>trọng</a:t>
            </a:r>
            <a:r>
              <a:rPr lang="en-US" altLang="ko-KR" i="1" dirty="0" smtClean="0">
                <a:ea typeface="Gulim" pitchFamily="34" charset="-127"/>
              </a:rPr>
              <a:t> </a:t>
            </a:r>
            <a:r>
              <a:rPr lang="en-US" altLang="ko-KR" i="1" dirty="0" err="1" smtClean="0">
                <a:ea typeface="Gulim" pitchFamily="34" charset="-127"/>
              </a:rPr>
              <a:t>số</a:t>
            </a:r>
            <a:r>
              <a:rPr lang="en-US" altLang="ko-KR" i="1" dirty="0" smtClean="0">
                <a:ea typeface="Gulim" pitchFamily="34" charset="-127"/>
              </a:rPr>
              <a:t> </a:t>
            </a:r>
            <a:r>
              <a:rPr lang="en-US" altLang="ko-KR" dirty="0" smtClean="0">
                <a:ea typeface="Gulim" pitchFamily="34" charset="-127"/>
              </a:rPr>
              <a:t>(weight vector) </a:t>
            </a:r>
            <a:r>
              <a:rPr lang="en-US" altLang="ko-KR" dirty="0" err="1" smtClean="0">
                <a:ea typeface="Gulim" pitchFamily="34" charset="-127"/>
              </a:rPr>
              <a:t>để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cho</a:t>
            </a:r>
            <a:r>
              <a:rPr lang="en-US" altLang="ko-KR" dirty="0" smtClean="0">
                <a:ea typeface="Gulim" pitchFamily="34" charset="-127"/>
              </a:rPr>
              <a:t> perceptron  </a:t>
            </a:r>
            <a:r>
              <a:rPr lang="en-US" altLang="ko-KR" dirty="0" err="1" smtClean="0">
                <a:ea typeface="Gulim" pitchFamily="34" charset="-127"/>
              </a:rPr>
              <a:t>xuất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trị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b="1" dirty="0" smtClean="0">
                <a:ea typeface="Gulim" pitchFamily="34" charset="-127"/>
              </a:rPr>
              <a:t>+1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hoặc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b="1" dirty="0" smtClean="0">
                <a:ea typeface="Gulim" pitchFamily="34" charset="-127"/>
              </a:rPr>
              <a:t>–1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đúng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đắn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cho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các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mẫu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huấn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luyện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err="1" smtClean="0">
                <a:ea typeface="Gulim" pitchFamily="34" charset="-127"/>
              </a:rPr>
              <a:t>Có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tồn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tại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một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số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giải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thuật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giải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quyết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vấn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đề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huấn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luyện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này</a:t>
            </a:r>
            <a:r>
              <a:rPr lang="en-US" altLang="ko-KR" sz="2400" dirty="0" smtClean="0">
                <a:ea typeface="Gulim" pitchFamily="34" charset="-127"/>
              </a:rPr>
              <a:t>. </a:t>
            </a:r>
            <a:endParaRPr lang="en-US" altLang="ko-KR" sz="2200" dirty="0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61DCC-3688-459A-A7E6-A7DFAC048822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sz="3200" b="1" dirty="0" err="1" smtClean="0">
                <a:ea typeface="Gulim" pitchFamily="34" charset="-127"/>
              </a:rPr>
              <a:t>Mạng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nơ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ron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nhiều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tầng</a:t>
            </a:r>
            <a:endParaRPr lang="en-US" sz="3200" b="1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 smtClean="0">
                <a:ea typeface="Gulim" pitchFamily="34" charset="-127"/>
              </a:rPr>
              <a:t>Perceptron </a:t>
            </a:r>
            <a:r>
              <a:rPr lang="en-US" altLang="ko-KR" sz="2100" dirty="0" err="1" smtClean="0">
                <a:ea typeface="Gulim" pitchFamily="34" charset="-127"/>
              </a:rPr>
              <a:t>đơn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lẻ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chỉ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biểu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diễn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mặt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cong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quyết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định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tuyến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(linear decision surfaces). </a:t>
            </a:r>
            <a:r>
              <a:rPr lang="en-US" altLang="ko-KR" sz="2100" dirty="0" err="1" smtClean="0">
                <a:ea typeface="Gulim" pitchFamily="34" charset="-127"/>
              </a:rPr>
              <a:t>Ngược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lại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mạng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ron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nhiều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tầng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huấn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luyện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bằng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lan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truyền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ngược</a:t>
            </a:r>
            <a:r>
              <a:rPr lang="en-US" altLang="ko-KR" sz="2100" dirty="0" smtClean="0">
                <a:ea typeface="Gulim" pitchFamily="34" charset="-127"/>
              </a:rPr>
              <a:t>  (</a:t>
            </a:r>
            <a:r>
              <a:rPr lang="en-US" altLang="ko-KR" sz="2100" dirty="0" err="1" smtClean="0">
                <a:ea typeface="Gulim" pitchFamily="34" charset="-127"/>
              </a:rPr>
              <a:t>backpropagation</a:t>
            </a:r>
            <a:r>
              <a:rPr lang="en-US" altLang="ko-KR" sz="2100" dirty="0" smtClean="0">
                <a:ea typeface="Gulim" pitchFamily="34" charset="-127"/>
              </a:rPr>
              <a:t> algorithm)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biểu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diễn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mặt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cong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quyết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định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smtClean="0">
                <a:ea typeface="Gulim" pitchFamily="34" charset="-127"/>
              </a:rPr>
              <a:t>phi </a:t>
            </a:r>
            <a:r>
              <a:rPr lang="en-US" altLang="ko-KR" sz="2100" b="1" i="1" dirty="0" err="1" smtClean="0">
                <a:ea typeface="Gulim" pitchFamily="34" charset="-127"/>
              </a:rPr>
              <a:t>tuyến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dirty="0" smtClean="0">
                <a:ea typeface="Gulim" pitchFamily="34" charset="-127"/>
              </a:rPr>
              <a:t>(nonlinear decision surfaces).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Hình</a:t>
            </a:r>
            <a:r>
              <a:rPr lang="en-US" altLang="ko-KR" sz="2100" dirty="0" smtClean="0">
                <a:ea typeface="Gulim" pitchFamily="34" charset="-127"/>
              </a:rPr>
              <a:t> 5.5 minh </a:t>
            </a:r>
            <a:r>
              <a:rPr lang="en-US" altLang="ko-KR" sz="2100" dirty="0" err="1" smtClean="0">
                <a:ea typeface="Gulim" pitchFamily="34" charset="-127"/>
              </a:rPr>
              <a:t>họa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mạng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ron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gồm</a:t>
            </a:r>
            <a:r>
              <a:rPr lang="en-US" altLang="ko-KR" sz="2100" dirty="0" smtClean="0">
                <a:ea typeface="Gulim" pitchFamily="34" charset="-127"/>
              </a:rPr>
              <a:t> 3 </a:t>
            </a:r>
            <a:r>
              <a:rPr lang="en-US" altLang="ko-KR" sz="2100" dirty="0" err="1" smtClean="0">
                <a:ea typeface="Gulim" pitchFamily="34" charset="-127"/>
              </a:rPr>
              <a:t>tầng</a:t>
            </a:r>
            <a:r>
              <a:rPr lang="en-US" altLang="ko-KR" sz="2100" dirty="0" smtClean="0">
                <a:ea typeface="Gulim" pitchFamily="34" charset="-127"/>
              </a:rPr>
              <a:t>: </a:t>
            </a:r>
            <a:r>
              <a:rPr lang="en-US" altLang="ko-KR" sz="2100" dirty="0" err="1" smtClean="0">
                <a:ea typeface="Gulim" pitchFamily="34" charset="-127"/>
              </a:rPr>
              <a:t>tầng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nhập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tầng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ẩn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tầng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xuất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  <a:endParaRPr lang="en-US" altLang="ko-KR" sz="2100" b="1" dirty="0" smtClean="0">
              <a:ea typeface="Gulim" pitchFamily="34" charset="-127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46473"/>
            <a:ext cx="6019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3276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Hình</a:t>
            </a:r>
            <a:r>
              <a:rPr lang="en-US" sz="2000" dirty="0" smtClean="0">
                <a:latin typeface="+mn-lt"/>
              </a:rPr>
              <a:t> 5.5 </a:t>
            </a:r>
            <a:r>
              <a:rPr lang="en-US" sz="2000" dirty="0" err="1" smtClean="0">
                <a:latin typeface="+mn-lt"/>
              </a:rPr>
              <a:t>Mạng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nơ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ron</a:t>
            </a:r>
            <a:r>
              <a:rPr lang="en-US" sz="2000" dirty="0" smtClean="0">
                <a:latin typeface="+mn-lt"/>
              </a:rPr>
              <a:t> 3 </a:t>
            </a:r>
            <a:r>
              <a:rPr lang="en-US" sz="2000" dirty="0" err="1" smtClean="0">
                <a:latin typeface="+mn-lt"/>
              </a:rPr>
              <a:t>tầng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ea typeface="Gulim" pitchFamily="34" charset="-127"/>
              </a:rPr>
              <a:t>Đơn</a:t>
            </a:r>
            <a:r>
              <a:rPr lang="en-US" altLang="ko-KR" b="1" dirty="0" smtClean="0">
                <a:ea typeface="Gulim" pitchFamily="34" charset="-127"/>
              </a:rPr>
              <a:t> </a:t>
            </a:r>
            <a:r>
              <a:rPr lang="en-US" altLang="ko-KR" b="1" dirty="0" err="1" smtClean="0">
                <a:ea typeface="Gulim" pitchFamily="34" charset="-127"/>
              </a:rPr>
              <a:t>vị</a:t>
            </a:r>
            <a:r>
              <a:rPr lang="en-US" altLang="ko-KR" b="1" dirty="0" smtClean="0">
                <a:ea typeface="Gulim" pitchFamily="34" charset="-127"/>
              </a:rPr>
              <a:t> </a:t>
            </a:r>
            <a:r>
              <a:rPr lang="en-US" altLang="ko-KR" b="1" dirty="0" err="1" smtClean="0">
                <a:ea typeface="Gulim" pitchFamily="34" charset="-127"/>
              </a:rPr>
              <a:t>ngưỡng</a:t>
            </a:r>
            <a:r>
              <a:rPr lang="en-US" altLang="ko-KR" b="1" dirty="0" smtClean="0">
                <a:ea typeface="Gulim" pitchFamily="34" charset="-127"/>
              </a:rPr>
              <a:t> </a:t>
            </a:r>
            <a:r>
              <a:rPr lang="en-US" altLang="ko-KR" b="1" dirty="0" err="1" smtClean="0">
                <a:ea typeface="Gulim" pitchFamily="34" charset="-127"/>
              </a:rPr>
              <a:t>khả</a:t>
            </a:r>
            <a:r>
              <a:rPr lang="en-US" altLang="ko-KR" b="1" dirty="0" smtClean="0">
                <a:ea typeface="Gulim" pitchFamily="34" charset="-127"/>
              </a:rPr>
              <a:t> </a:t>
            </a:r>
            <a:r>
              <a:rPr lang="en-US" altLang="ko-KR" b="1" dirty="0" err="1" smtClean="0">
                <a:ea typeface="Gulim" pitchFamily="34" charset="-127"/>
              </a:rPr>
              <a:t>đạo</a:t>
            </a:r>
            <a:r>
              <a:rPr lang="en-US" altLang="ko-KR" b="1" dirty="0" smtClean="0">
                <a:ea typeface="Gulim" pitchFamily="34" charset="-127"/>
              </a:rPr>
              <a:t> </a:t>
            </a:r>
            <a:r>
              <a:rPr lang="en-US" altLang="ko-KR" b="1" dirty="0" err="1" smtClean="0">
                <a:ea typeface="Gulim" pitchFamily="34" charset="-127"/>
              </a:rPr>
              <a:t>hàm</a:t>
            </a:r>
            <a:r>
              <a:rPr lang="en-US" altLang="ko-KR" dirty="0">
                <a:ea typeface="Gulim" pitchFamily="34" charset="-127"/>
              </a:rPr>
              <a:t/>
            </a:r>
            <a:br>
              <a:rPr lang="en-US" altLang="ko-KR" dirty="0">
                <a:ea typeface="Gulim" pitchFamily="34" charset="-127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>
                <a:ea typeface="Gulim" pitchFamily="34" charset="-127"/>
              </a:rPr>
              <a:t>Loại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đơn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vị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nào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đóng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vai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trò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thành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phần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căn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bản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trong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mạng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nơ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ron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nhiều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tầng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smtClean="0">
                <a:ea typeface="Gulim" pitchFamily="34" charset="-127"/>
              </a:rPr>
              <a:t>Perceptron: </a:t>
            </a:r>
            <a:r>
              <a:rPr lang="en-US" altLang="ko-KR" sz="2400" dirty="0" err="1" smtClean="0">
                <a:ea typeface="Gulim" pitchFamily="34" charset="-127"/>
              </a:rPr>
              <a:t>không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khả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đạo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hàm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nên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không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thể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áp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dụng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vào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giải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thuật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i="1" dirty="0" err="1" smtClean="0">
                <a:ea typeface="Gulim" pitchFamily="34" charset="-127"/>
              </a:rPr>
              <a:t>suy</a:t>
            </a:r>
            <a:r>
              <a:rPr lang="en-US" altLang="ko-KR" sz="2400" i="1" dirty="0" smtClean="0">
                <a:ea typeface="Gulim" pitchFamily="34" charset="-127"/>
              </a:rPr>
              <a:t> </a:t>
            </a:r>
            <a:r>
              <a:rPr lang="en-US" altLang="ko-KR" sz="2400" i="1" dirty="0" err="1" smtClean="0">
                <a:ea typeface="Gulim" pitchFamily="34" charset="-127"/>
              </a:rPr>
              <a:t>giảm</a:t>
            </a:r>
            <a:r>
              <a:rPr lang="en-US" altLang="ko-KR" sz="2400" i="1" dirty="0" smtClean="0">
                <a:ea typeface="Gulim" pitchFamily="34" charset="-127"/>
              </a:rPr>
              <a:t> </a:t>
            </a:r>
            <a:r>
              <a:rPr lang="en-US" altLang="ko-KR" sz="2400" i="1" dirty="0" err="1" smtClean="0">
                <a:ea typeface="Gulim" pitchFamily="34" charset="-127"/>
              </a:rPr>
              <a:t>độ</a:t>
            </a:r>
            <a:r>
              <a:rPr lang="en-US" altLang="ko-KR" sz="2400" i="1" dirty="0" smtClean="0">
                <a:ea typeface="Gulim" pitchFamily="34" charset="-127"/>
              </a:rPr>
              <a:t> </a:t>
            </a:r>
            <a:r>
              <a:rPr lang="en-US" altLang="ko-KR" sz="2400" i="1" dirty="0" err="1" smtClean="0">
                <a:ea typeface="Gulim" pitchFamily="34" charset="-127"/>
              </a:rPr>
              <a:t>dốc</a:t>
            </a:r>
            <a:r>
              <a:rPr lang="en-US" altLang="ko-KR" sz="2400" i="1" dirty="0" smtClean="0">
                <a:ea typeface="Gulim" pitchFamily="34" charset="-127"/>
              </a:rPr>
              <a:t> </a:t>
            </a:r>
            <a:r>
              <a:rPr lang="en-US" altLang="ko-KR" sz="2400" dirty="0" smtClean="0">
                <a:ea typeface="Gulim" pitchFamily="34" charset="-127"/>
              </a:rPr>
              <a:t>(gradient descent)</a:t>
            </a:r>
            <a:endParaRPr lang="en-US" altLang="ko-KR" sz="2400" dirty="0">
              <a:ea typeface="Gulim" pitchFamily="34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Symbol"/>
              <a:buChar char="·"/>
            </a:pPr>
            <a:r>
              <a:rPr lang="en-US" altLang="ko-KR" sz="2400" dirty="0" err="1" smtClean="0">
                <a:ea typeface="Gulim" pitchFamily="34" charset="-127"/>
              </a:rPr>
              <a:t>Đơn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vị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tuyến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tính</a:t>
            </a:r>
            <a:r>
              <a:rPr lang="en-US" altLang="ko-KR" sz="2400" dirty="0" smtClean="0">
                <a:ea typeface="Gulim" pitchFamily="34" charset="-127"/>
              </a:rPr>
              <a:t> (linear unit): </a:t>
            </a:r>
            <a:r>
              <a:rPr lang="en-US" altLang="ko-KR" sz="2400" dirty="0" err="1" smtClean="0">
                <a:ea typeface="Gulim" pitchFamily="34" charset="-127"/>
              </a:rPr>
              <a:t>mạng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nơ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ron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nhiều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tầng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gồm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những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đơn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vị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tuyến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tính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chỉ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tạo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ra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những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hàm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tuyến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tính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Symbol"/>
              <a:buChar char="·"/>
            </a:pPr>
            <a:r>
              <a:rPr lang="en-US" altLang="ko-KR" sz="2400" dirty="0" err="1" smtClean="0">
                <a:ea typeface="Gulim" pitchFamily="34" charset="-127"/>
              </a:rPr>
              <a:t>Đơn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vị</a:t>
            </a:r>
            <a:r>
              <a:rPr lang="en-US" altLang="ko-KR" sz="2400" dirty="0" smtClean="0">
                <a:ea typeface="Gulim" pitchFamily="34" charset="-127"/>
              </a:rPr>
              <a:t> sigmoid (Sigmoid Unit): </a:t>
            </a:r>
            <a:r>
              <a:rPr lang="en-US" altLang="ko-KR" sz="2400" dirty="0" err="1" smtClean="0">
                <a:ea typeface="Gulim" pitchFamily="34" charset="-127"/>
              </a:rPr>
              <a:t>là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hàm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ngưỡng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khả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đạo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err="1" smtClean="0">
                <a:ea typeface="Gulim" pitchFamily="34" charset="-127"/>
              </a:rPr>
              <a:t>hàm</a:t>
            </a:r>
            <a:r>
              <a:rPr lang="en-US" altLang="ko-KR" sz="2400" dirty="0" smtClean="0">
                <a:ea typeface="Gulim" pitchFamily="34" charset="-127"/>
              </a:rPr>
              <a:t> (</a:t>
            </a:r>
            <a:r>
              <a:rPr lang="en-US" altLang="ko-KR" sz="2400" i="1" dirty="0" err="1" smtClean="0">
                <a:ea typeface="Gulim" pitchFamily="34" charset="-127"/>
              </a:rPr>
              <a:t>differentable</a:t>
            </a:r>
            <a:r>
              <a:rPr lang="en-US" altLang="ko-KR" sz="2400" i="1" dirty="0" smtClean="0">
                <a:ea typeface="Gulim" pitchFamily="34" charset="-127"/>
              </a:rPr>
              <a:t> threshold function</a:t>
            </a:r>
            <a:r>
              <a:rPr lang="en-US" altLang="ko-KR" sz="2400" dirty="0" smtClean="0">
                <a:ea typeface="Gulim" pitchFamily="34" charset="-127"/>
              </a:rPr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2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2D270-B1AD-489A-B420-232EA9B6BD2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46423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Gulim" pitchFamily="34" charset="-127"/>
              </a:rPr>
              <a:t/>
            </a:r>
            <a:br>
              <a:rPr lang="en-US" altLang="ko-KR" sz="2800" dirty="0" smtClean="0">
                <a:ea typeface="Gulim" pitchFamily="34" charset="-127"/>
              </a:rPr>
            </a:br>
            <a:r>
              <a:rPr lang="en-US" altLang="ko-KR" sz="2800" dirty="0" err="1" smtClean="0">
                <a:solidFill>
                  <a:srgbClr val="FF0000"/>
                </a:solidFill>
                <a:ea typeface="Gulim" pitchFamily="34" charset="-127"/>
              </a:rPr>
              <a:t>Hình</a:t>
            </a:r>
            <a:r>
              <a:rPr lang="en-US" altLang="ko-KR" sz="2800" dirty="0" smtClean="0">
                <a:solidFill>
                  <a:srgbClr val="FF0000"/>
                </a:solidFill>
                <a:ea typeface="Gulim" pitchFamily="34" charset="-127"/>
              </a:rPr>
              <a:t> 5.6. </a:t>
            </a:r>
            <a:r>
              <a:rPr lang="en-US" altLang="ko-KR" sz="2800" dirty="0" err="1" smtClean="0">
                <a:solidFill>
                  <a:srgbClr val="FF0000"/>
                </a:solidFill>
                <a:ea typeface="Gulim" pitchFamily="34" charset="-127"/>
              </a:rPr>
              <a:t>Đơn</a:t>
            </a:r>
            <a:r>
              <a:rPr lang="en-US" altLang="ko-KR" sz="2800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ea typeface="Gulim" pitchFamily="34" charset="-127"/>
              </a:rPr>
              <a:t>vị</a:t>
            </a:r>
            <a:r>
              <a:rPr lang="en-US" altLang="ko-KR" sz="2800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ea typeface="Gulim" pitchFamily="34" charset="-127"/>
              </a:rPr>
              <a:t>ngưỡng</a:t>
            </a:r>
            <a:r>
              <a:rPr lang="en-US" altLang="ko-KR" sz="2800" dirty="0" smtClean="0">
                <a:solidFill>
                  <a:srgbClr val="FF0000"/>
                </a:solidFill>
                <a:ea typeface="Gulim" pitchFamily="34" charset="-127"/>
              </a:rPr>
              <a:t> sigmoid .</a:t>
            </a:r>
            <a:r>
              <a:rPr lang="en-US" altLang="ko-KR" sz="3800" dirty="0" smtClean="0">
                <a:solidFill>
                  <a:srgbClr val="FF0000"/>
                </a:solidFill>
                <a:ea typeface="Gulim" pitchFamily="34" charset="-127"/>
              </a:rPr>
              <a:t/>
            </a:r>
            <a:br>
              <a:rPr lang="en-US" altLang="ko-KR" sz="3800" dirty="0" smtClean="0">
                <a:solidFill>
                  <a:srgbClr val="FF0000"/>
                </a:solidFill>
                <a:ea typeface="Gulim" pitchFamily="34" charset="-127"/>
              </a:rPr>
            </a:br>
            <a:endParaRPr lang="en-US" sz="3800" dirty="0" smtClean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828" y="1077106"/>
            <a:ext cx="6248400" cy="349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197350" y="3713163"/>
            <a:ext cx="908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(12)</a:t>
            </a:r>
          </a:p>
        </p:txBody>
      </p:sp>
      <p:pic>
        <p:nvPicPr>
          <p:cNvPr id="29702" name="Picture 7" descr="E:\Machine_Learning\sigm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848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1"/>
          <p:cNvSpPr txBox="1">
            <a:spLocks noChangeArrowheads="1"/>
          </p:cNvSpPr>
          <p:nvPr/>
        </p:nvSpPr>
        <p:spPr bwMode="auto">
          <a:xfrm>
            <a:off x="3429000" y="746423"/>
            <a:ext cx="3810000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Sigmoid threshold unit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73550" y="1208088"/>
            <a:ext cx="228600" cy="31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266D-36EB-45FF-8196-2289C6C40A4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Đơn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vị</a:t>
            </a:r>
            <a:r>
              <a:rPr lang="en-US" sz="3200" b="1" dirty="0" smtClean="0">
                <a:solidFill>
                  <a:srgbClr val="FF0000"/>
                </a:solidFill>
              </a:rPr>
              <a:t> sigmoid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Giống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như</a:t>
            </a:r>
            <a:r>
              <a:rPr lang="en-US" altLang="ko-KR" sz="2100" dirty="0" smtClean="0">
                <a:ea typeface="Gulim" pitchFamily="34" charset="-127"/>
              </a:rPr>
              <a:t> perceptron, </a:t>
            </a:r>
            <a:r>
              <a:rPr lang="en-US" altLang="ko-KR" sz="2100" dirty="0" err="1" smtClean="0">
                <a:ea typeface="Gulim" pitchFamily="34" charset="-127"/>
              </a:rPr>
              <a:t>đơn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vị</a:t>
            </a:r>
            <a:r>
              <a:rPr lang="en-US" altLang="ko-KR" sz="2100" dirty="0" smtClean="0">
                <a:ea typeface="Gulim" pitchFamily="34" charset="-127"/>
              </a:rPr>
              <a:t> sigmoid </a:t>
            </a:r>
            <a:r>
              <a:rPr lang="en-US" altLang="ko-KR" sz="2100" dirty="0" err="1" smtClean="0">
                <a:ea typeface="Gulim" pitchFamily="34" charset="-127"/>
              </a:rPr>
              <a:t>trước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tiên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tổ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tuyến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các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đầu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áp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dụng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ngưỡng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kết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quả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đó</a:t>
            </a:r>
            <a:r>
              <a:rPr lang="en-US" altLang="ko-KR" sz="2100" dirty="0" smtClean="0">
                <a:ea typeface="Gulim" pitchFamily="34" charset="-127"/>
              </a:rPr>
              <a:t>. </a:t>
            </a:r>
            <a:r>
              <a:rPr lang="en-US" altLang="ko-KR" sz="2100" dirty="0" err="1" smtClean="0">
                <a:ea typeface="Gulim" pitchFamily="34" charset="-127"/>
              </a:rPr>
              <a:t>Tuy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nhiên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trong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trường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vị</a:t>
            </a:r>
            <a:r>
              <a:rPr lang="en-US" altLang="ko-KR" sz="2100" dirty="0" smtClean="0">
                <a:ea typeface="Gulim" pitchFamily="34" charset="-127"/>
              </a:rPr>
              <a:t> sigmoid, </a:t>
            </a:r>
            <a:r>
              <a:rPr lang="en-US" altLang="ko-KR" sz="2100" dirty="0" err="1" smtClean="0">
                <a:ea typeface="Gulim" pitchFamily="34" charset="-127"/>
              </a:rPr>
              <a:t>đầu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ngưỡng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liên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tục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theo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đầu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nó</a:t>
            </a:r>
            <a:r>
              <a:rPr lang="en-US" altLang="ko-KR" sz="2100" dirty="0" smtClean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b="1" dirty="0" smtClean="0">
                <a:ea typeface="Gulim" pitchFamily="34" charset="-127"/>
              </a:rPr>
              <a:t>sigmoid</a:t>
            </a:r>
            <a:r>
              <a:rPr lang="en-US" altLang="ko-KR" sz="2100" dirty="0" smtClean="0">
                <a:ea typeface="Gulim" pitchFamily="34" charset="-127"/>
              </a:rPr>
              <a:t> 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</a:t>
            </a:r>
            <a:r>
              <a:rPr lang="en-US" altLang="ko-KR" sz="2100" dirty="0" smtClean="0">
                <a:ea typeface="Gulim" pitchFamily="34" charset="-127"/>
              </a:rPr>
              <a:t>(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dirty="0" smtClean="0">
                <a:ea typeface="Gulim" pitchFamily="34" charset="-127"/>
              </a:rPr>
              <a:t>) </a:t>
            </a:r>
            <a:r>
              <a:rPr lang="en-US" altLang="ko-KR" sz="2100" dirty="0" err="1" smtClean="0">
                <a:ea typeface="Gulim" pitchFamily="34" charset="-127"/>
              </a:rPr>
              <a:t>còn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gọi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b="1" dirty="0" smtClean="0">
                <a:ea typeface="Gulim" pitchFamily="34" charset="-127"/>
              </a:rPr>
              <a:t>logistic 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  <a:endParaRPr lang="en-US" altLang="ko-KR" sz="2100" dirty="0" smtClean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đặc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thú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hàm</a:t>
            </a:r>
            <a:r>
              <a:rPr lang="en-US" altLang="ko-KR" sz="2100" dirty="0" smtClean="0">
                <a:ea typeface="Gulim" pitchFamily="34" charset="-127"/>
              </a:rPr>
              <a:t> sigmoid:</a:t>
            </a:r>
            <a:endParaRPr lang="en-US" sz="2100" dirty="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57993"/>
            <a:ext cx="3468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85800" y="3962400"/>
            <a:ext cx="8153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Đầu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ra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của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hàm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này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trong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tầm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từ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>
                <a:ea typeface="Gulim" pitchFamily="34" charset="-127"/>
              </a:rPr>
              <a:t>0 </a:t>
            </a:r>
            <a:r>
              <a:rPr lang="en-US" altLang="ko-KR" sz="2000" b="1" dirty="0" err="1" smtClean="0">
                <a:ea typeface="Gulim" pitchFamily="34" charset="-127"/>
              </a:rPr>
              <a:t>đến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>
                <a:ea typeface="Gulim" pitchFamily="34" charset="-127"/>
              </a:rPr>
              <a:t>1, </a:t>
            </a:r>
            <a:r>
              <a:rPr lang="en-US" altLang="ko-KR" sz="2000" b="1" dirty="0" err="1" smtClean="0">
                <a:ea typeface="Gulim" pitchFamily="34" charset="-127"/>
              </a:rPr>
              <a:t>tăng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dần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một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cách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đơn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điệu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theo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giá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trị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đầu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vào</a:t>
            </a:r>
            <a:r>
              <a:rPr lang="en-US" altLang="ko-KR" sz="2000" b="1" dirty="0" smtClean="0">
                <a:ea typeface="Gulim" pitchFamily="34" charset="-127"/>
              </a:rPr>
              <a:t>.</a:t>
            </a:r>
            <a:endParaRPr lang="en-US" altLang="ko-KR" sz="2000" b="1" dirty="0">
              <a:ea typeface="Gulim" pitchFamily="34" charset="-127"/>
            </a:endParaRPr>
          </a:p>
          <a:p>
            <a:pPr eaLnBrk="1" hangingPunct="1"/>
            <a:r>
              <a:rPr lang="en-US" altLang="ko-KR" sz="2000" b="1" dirty="0" smtClean="0">
                <a:ea typeface="Gulim" pitchFamily="34" charset="-127"/>
              </a:rPr>
              <a:t>Ta </a:t>
            </a:r>
            <a:r>
              <a:rPr lang="en-US" altLang="ko-KR" sz="2000" b="1" dirty="0" err="1" smtClean="0">
                <a:ea typeface="Gulim" pitchFamily="34" charset="-127"/>
              </a:rPr>
              <a:t>có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thể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áp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dụng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nguyên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tắc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suy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giảm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độ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dốc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để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huấn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luyện</a:t>
            </a:r>
            <a:endParaRPr lang="en-US" altLang="ko-KR" sz="2000" b="1" dirty="0">
              <a:ea typeface="Gulim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Một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đơn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vị</a:t>
            </a:r>
            <a:r>
              <a:rPr lang="en-US" altLang="ko-KR" sz="2000" b="1" dirty="0" smtClean="0">
                <a:ea typeface="Gulim" pitchFamily="34" charset="-127"/>
              </a:rPr>
              <a:t> sigmoid</a:t>
            </a:r>
            <a:endParaRPr lang="en-US" altLang="ko-KR" sz="2000" b="1" dirty="0">
              <a:ea typeface="Gulim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Mạng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nhiều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tầng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kết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nối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nhiều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đơn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vị</a:t>
            </a:r>
            <a:r>
              <a:rPr lang="en-US" altLang="ko-KR" sz="2000" b="1" dirty="0" smtClean="0">
                <a:ea typeface="Gulim" pitchFamily="34" charset="-127"/>
              </a:rPr>
              <a:t> sigmoid  </a:t>
            </a:r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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giải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thuật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Lan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Truyền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Ngược</a:t>
            </a:r>
            <a:r>
              <a:rPr lang="en-US" altLang="ko-KR" sz="2000" b="1" dirty="0" smtClean="0">
                <a:ea typeface="Gulim" pitchFamily="34" charset="-127"/>
              </a:rPr>
              <a:t>  (</a:t>
            </a:r>
            <a:r>
              <a:rPr lang="en-US" altLang="ko-KR" sz="2000" b="1" dirty="0" err="1" smtClean="0">
                <a:ea typeface="Gulim" pitchFamily="34" charset="-127"/>
              </a:rPr>
              <a:t>Backpropagation</a:t>
            </a:r>
            <a:r>
              <a:rPr lang="en-US" altLang="ko-KR" sz="2000" b="1" dirty="0" smtClean="0">
                <a:ea typeface="Gulim" pitchFamily="34" charset="-127"/>
              </a:rPr>
              <a:t>)</a:t>
            </a:r>
            <a:endParaRPr lang="en-US" altLang="ko-KR" sz="2000" b="1" dirty="0">
              <a:ea typeface="Gulim" pitchFamily="34" charset="-127"/>
            </a:endParaRP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1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Hình</a:t>
            </a:r>
            <a:r>
              <a:rPr lang="en-US" sz="2800" dirty="0" smtClean="0">
                <a:solidFill>
                  <a:srgbClr val="FF0000"/>
                </a:solidFill>
              </a:rPr>
              <a:t> 5.7 </a:t>
            </a:r>
            <a:r>
              <a:rPr lang="en-US" sz="2800" dirty="0" err="1" smtClean="0">
                <a:solidFill>
                  <a:srgbClr val="FF0000"/>
                </a:solidFill>
              </a:rPr>
              <a:t>Mạng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nơ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sử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dụng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hàm</a:t>
            </a:r>
            <a:r>
              <a:rPr lang="en-US" sz="2800" dirty="0" smtClean="0">
                <a:solidFill>
                  <a:srgbClr val="FF0000"/>
                </a:solidFill>
              </a:rPr>
              <a:t> sigmoid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19458" name="Picture 2" descr="E:\AI_Huflit\A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0" y="990600"/>
            <a:ext cx="8407149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3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56576-1FE1-4277-98FD-36427C876E0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Giải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Lan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Truyền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Ngược</a:t>
            </a:r>
            <a:r>
              <a:rPr lang="en-US" sz="3200" b="1" dirty="0" smtClean="0">
                <a:solidFill>
                  <a:srgbClr val="FF0000"/>
                </a:solidFill>
              </a:rPr>
              <a:t> (BP)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3820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dirty="0" smtClean="0">
                <a:ea typeface="Gulim" pitchFamily="34" charset="-127"/>
              </a:rPr>
              <a:t>Cho </a:t>
            </a:r>
            <a:r>
              <a:rPr lang="en-US" altLang="ko-KR" sz="2200" dirty="0" err="1" smtClean="0">
                <a:ea typeface="Gulim" pitchFamily="34" charset="-127"/>
              </a:rPr>
              <a:t>một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ron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nhiều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tầng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với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một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lượng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kết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nối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định</a:t>
            </a:r>
            <a:r>
              <a:rPr lang="en-US" altLang="ko-KR" sz="2200" dirty="0" smtClean="0">
                <a:ea typeface="Gulim" pitchFamily="34" charset="-127"/>
              </a:rPr>
              <a:t>, </a:t>
            </a:r>
            <a:r>
              <a:rPr lang="en-US" altLang="ko-KR" sz="2200" dirty="0" err="1" smtClean="0">
                <a:ea typeface="Gulim" pitchFamily="34" charset="-127"/>
              </a:rPr>
              <a:t>giải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thuật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Lan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Truyền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Ngược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dirty="0" smtClean="0">
                <a:ea typeface="Gulim" pitchFamily="34" charset="-127"/>
              </a:rPr>
              <a:t>(BP) </a:t>
            </a:r>
            <a:r>
              <a:rPr lang="en-US" altLang="ko-KR" sz="2200" dirty="0" err="1" smtClean="0">
                <a:ea typeface="Gulim" pitchFamily="34" charset="-127"/>
              </a:rPr>
              <a:t>xác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định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trọng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cho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ron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này</a:t>
            </a:r>
            <a:r>
              <a:rPr lang="en-US" altLang="ko-KR" sz="2200" dirty="0" smtClean="0">
                <a:ea typeface="Gulim" pitchFamily="34" charset="-127"/>
              </a:rPr>
              <a:t>. </a:t>
            </a:r>
            <a:r>
              <a:rPr lang="en-US" altLang="ko-KR" sz="2200" dirty="0" err="1" smtClean="0">
                <a:ea typeface="Gulim" pitchFamily="34" charset="-127"/>
              </a:rPr>
              <a:t>Giải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thuật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áp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dụng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nguyên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tắc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suy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giảm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độ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dốc</a:t>
            </a:r>
            <a:r>
              <a:rPr lang="en-US" altLang="ko-KR" sz="2200" b="1" i="1" dirty="0" smtClean="0">
                <a:ea typeface="Gulim" pitchFamily="34" charset="-127"/>
              </a:rPr>
              <a:t>  </a:t>
            </a:r>
            <a:r>
              <a:rPr lang="en-US" altLang="ko-KR" sz="2200" dirty="0" smtClean="0">
                <a:ea typeface="Gulim" pitchFamily="34" charset="-127"/>
              </a:rPr>
              <a:t>(gradient descent ) </a:t>
            </a:r>
            <a:r>
              <a:rPr lang="en-US" altLang="ko-KR" sz="2200" dirty="0" err="1" smtClean="0">
                <a:ea typeface="Gulim" pitchFamily="34" charset="-127"/>
              </a:rPr>
              <a:t>để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cực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tiểu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hóa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sai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số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bình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b="1" i="1" dirty="0" err="1" smtClean="0">
                <a:ea typeface="Gulim" pitchFamily="34" charset="-127"/>
              </a:rPr>
              <a:t>phương</a:t>
            </a:r>
            <a:r>
              <a:rPr lang="en-US" altLang="ko-KR" sz="2200" b="1" i="1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giữa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giá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xấp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xỉ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giá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mong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muốn</a:t>
            </a:r>
            <a:r>
              <a:rPr lang="en-US" altLang="ko-KR" sz="2200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err="1" smtClean="0">
                <a:ea typeface="Gulim" pitchFamily="34" charset="-127"/>
              </a:rPr>
              <a:t>Vì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chúng</a:t>
            </a:r>
            <a:r>
              <a:rPr lang="en-US" altLang="ko-KR" sz="2200" dirty="0" smtClean="0">
                <a:ea typeface="Gulim" pitchFamily="34" charset="-127"/>
              </a:rPr>
              <a:t> ta </a:t>
            </a:r>
            <a:r>
              <a:rPr lang="en-US" altLang="ko-KR" sz="2200" dirty="0" err="1" smtClean="0">
                <a:ea typeface="Gulim" pitchFamily="34" charset="-127"/>
              </a:rPr>
              <a:t>xem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xét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với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nhiều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thay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vì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một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, </a:t>
            </a:r>
            <a:r>
              <a:rPr lang="en-US" altLang="ko-KR" sz="2200" dirty="0" err="1" smtClean="0">
                <a:ea typeface="Gulim" pitchFamily="34" charset="-127"/>
              </a:rPr>
              <a:t>nên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công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thức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tính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sai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bình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phương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sẽ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như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sau</a:t>
            </a:r>
            <a:r>
              <a:rPr lang="en-US" altLang="ko-KR" sz="2200" dirty="0" smtClean="0">
                <a:ea typeface="Gulim" pitchFamily="34" charset="-127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>
              <a:ea typeface="Gulim" pitchFamily="34" charset="-127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4724400"/>
            <a:ext cx="8077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200" dirty="0" err="1" smtClean="0">
                <a:ea typeface="Gulim" pitchFamily="34" charset="-127"/>
              </a:rPr>
              <a:t>Với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 smtClean="0">
                <a:ea typeface="Gulim" pitchFamily="34" charset="-127"/>
              </a:rPr>
              <a:t>outputs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tập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hợp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của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,  </a:t>
            </a:r>
            <a:r>
              <a:rPr lang="en-US" altLang="ko-KR" sz="2200" i="1" dirty="0" err="1">
                <a:ea typeface="Gulim" pitchFamily="34" charset="-127"/>
              </a:rPr>
              <a:t>t</a:t>
            </a:r>
            <a:r>
              <a:rPr lang="en-US" altLang="ko-KR" sz="2200" i="1" baseline="-25000" dirty="0" err="1">
                <a:ea typeface="Gulim" pitchFamily="34" charset="-127"/>
              </a:rPr>
              <a:t>kd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o</a:t>
            </a:r>
            <a:r>
              <a:rPr lang="en-US" altLang="ko-KR" sz="2200" i="1" baseline="-25000" dirty="0" err="1">
                <a:ea typeface="Gulim" pitchFamily="34" charset="-127"/>
              </a:rPr>
              <a:t>kd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giá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mong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muốn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giá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đầu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xấp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xỉ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ứng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với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vị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xuất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thứ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 smtClean="0">
                <a:ea typeface="Gulim" pitchFamily="34" charset="-127"/>
              </a:rPr>
              <a:t>k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mẫu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huấn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luyện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>
                <a:ea typeface="Gulim" pitchFamily="34" charset="-127"/>
              </a:rPr>
              <a:t>d</a:t>
            </a:r>
            <a:r>
              <a:rPr lang="en-US" altLang="ko-KR" sz="2200" dirty="0" smtClean="0">
                <a:ea typeface="Gulim" pitchFamily="34" charset="-127"/>
              </a:rPr>
              <a:t>. </a:t>
            </a:r>
            <a:r>
              <a:rPr lang="en-US" altLang="ko-KR" sz="2200" dirty="0" err="1" smtClean="0">
                <a:ea typeface="Gulim" pitchFamily="34" charset="-127"/>
              </a:rPr>
              <a:t>Hàm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lỗi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 smtClean="0">
                <a:ea typeface="Gulim" pitchFamily="34" charset="-127"/>
              </a:rPr>
              <a:t>E</a:t>
            </a:r>
            <a:r>
              <a:rPr lang="en-US" altLang="ko-KR" sz="2200" i="1" baseline="-25000" dirty="0" smtClean="0">
                <a:ea typeface="Gulim" pitchFamily="34" charset="-127"/>
              </a:rPr>
              <a:t>d</a:t>
            </a:r>
            <a:r>
              <a:rPr lang="en-US" altLang="ko-KR" sz="2200" dirty="0" smtClean="0">
                <a:ea typeface="Gulim" pitchFamily="34" charset="-127"/>
              </a:rPr>
              <a:t>(</a:t>
            </a:r>
            <a:r>
              <a:rPr lang="en-US" altLang="ko-KR" sz="2200" i="1" dirty="0" smtClean="0">
                <a:ea typeface="Gulim" pitchFamily="34" charset="-127"/>
              </a:rPr>
              <a:t>w</a:t>
            </a:r>
            <a:r>
              <a:rPr lang="en-US" altLang="ko-KR" sz="2200" dirty="0" smtClean="0">
                <a:ea typeface="Gulim" pitchFamily="34" charset="-127"/>
              </a:rPr>
              <a:t>) </a:t>
            </a:r>
            <a:r>
              <a:rPr lang="en-US" altLang="ko-KR" sz="2200" dirty="0" err="1" smtClean="0">
                <a:ea typeface="Gulim" pitchFamily="34" charset="-127"/>
              </a:rPr>
              <a:t>có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đường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biểu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diễn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như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trong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hình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sau</a:t>
            </a:r>
            <a:r>
              <a:rPr lang="en-US" altLang="ko-KR" sz="2200" dirty="0" smtClean="0">
                <a:ea typeface="Gulim" pitchFamily="34" charset="-127"/>
              </a:rPr>
              <a:t>. </a:t>
            </a:r>
            <a:endParaRPr lang="en-US" sz="2200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162800" y="3810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(13)</a:t>
            </a:r>
          </a:p>
        </p:txBody>
      </p:sp>
      <p:graphicFrame>
        <p:nvGraphicFramePr>
          <p:cNvPr id="31752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27856293"/>
              </p:ext>
            </p:extLst>
          </p:nvPr>
        </p:nvGraphicFramePr>
        <p:xfrm>
          <a:off x="3048000" y="3657600"/>
          <a:ext cx="34424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1625600" imgH="431800" progId="Equation.3">
                  <p:embed/>
                </p:oleObj>
              </mc:Choice>
              <mc:Fallback>
                <p:oleObj name="Equation" r:id="rId3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344244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3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5474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Mặt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cong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lỗi</a:t>
            </a:r>
            <a:r>
              <a:rPr lang="en-US" sz="3200" dirty="0" smtClean="0">
                <a:solidFill>
                  <a:srgbClr val="FF0000"/>
                </a:solidFill>
              </a:rPr>
              <a:t> (Error Surface)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20482" name="Picture 2" descr="E:\AI_Huflit\Error_su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983340"/>
            <a:ext cx="6867545" cy="49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096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Hình</a:t>
            </a:r>
            <a:r>
              <a:rPr lang="en-US" dirty="0" smtClean="0">
                <a:latin typeface="+mn-lt"/>
              </a:rPr>
              <a:t> 5.8 </a:t>
            </a:r>
            <a:r>
              <a:rPr lang="en-US" dirty="0" err="1" smtClean="0">
                <a:latin typeface="+mn-lt"/>
              </a:rPr>
              <a:t>Mặt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cong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lỗi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84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A6115-85BB-4211-9612-F5E0F71AC8D4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382000" cy="5603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Các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thông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số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của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mạng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ron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ron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nhân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tạo</a:t>
            </a:r>
            <a:r>
              <a:rPr lang="en-US" altLang="ko-KR" sz="2200" dirty="0" smtClean="0">
                <a:ea typeface="Gulim" pitchFamily="34" charset="-127"/>
              </a:rPr>
              <a:t> ANN </a:t>
            </a:r>
            <a:r>
              <a:rPr lang="en-US" altLang="ko-KR" sz="2200" dirty="0" err="1" smtClean="0">
                <a:ea typeface="Gulim" pitchFamily="34" charset="-127"/>
              </a:rPr>
              <a:t>có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thông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sau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cần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phải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định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khi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xây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dựng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mô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hình</a:t>
            </a:r>
            <a:r>
              <a:rPr lang="en-US" altLang="ko-KR" sz="2200" dirty="0" smtClean="0">
                <a:ea typeface="Gulim" pitchFamily="34" charset="-127"/>
              </a:rPr>
              <a:t> ANN:</a:t>
            </a:r>
            <a:endParaRPr lang="en-US" altLang="ko-KR" sz="2200" dirty="0" smtClean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Số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đơn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vị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đầu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vào</a:t>
            </a:r>
            <a:r>
              <a:rPr lang="en-US" altLang="ko-KR" sz="2200" dirty="0" smtClean="0">
                <a:ea typeface="Gulim" pitchFamily="34" charset="-127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>
                <a:ea typeface="Gulim" pitchFamily="34" charset="-127"/>
              </a:rPr>
              <a:t>Số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đơn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vị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đầu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vào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tương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đương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với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số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thuộc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tính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của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mẫu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được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nhập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vào</a:t>
            </a:r>
            <a:r>
              <a:rPr lang="en-US" altLang="ko-KR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 i="1" dirty="0" err="1">
                <a:ea typeface="Gulim" pitchFamily="34" charset="-127"/>
              </a:rPr>
              <a:t>Số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đơn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vị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đầu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ra</a:t>
            </a:r>
            <a:r>
              <a:rPr lang="en-US" altLang="ko-KR" sz="2200" dirty="0" smtClean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Số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đơn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vị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đầu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ra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là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1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đối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với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bài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toán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phân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hai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.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Đối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với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bài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toán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phân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gồm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k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sẽ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cần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k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đơn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vị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đầu</a:t>
            </a:r>
            <a:r>
              <a:rPr lang="en-US" altLang="ko-KR" dirty="0" smtClean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 smtClean="0">
                <a:ea typeface="Gulim" pitchFamily="34" charset="-127"/>
                <a:sym typeface="Symbol" pitchFamily="18" charset="2"/>
              </a:rPr>
              <a:t>ra.</a:t>
            </a:r>
            <a:endParaRPr lang="en-US" altLang="ko-KR" dirty="0" smtClean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i="1" dirty="0" err="1">
                <a:ea typeface="Gulim" pitchFamily="34" charset="-127"/>
              </a:rPr>
              <a:t>Số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đơn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vị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tầng</a:t>
            </a:r>
            <a:r>
              <a:rPr lang="en-US" altLang="ko-KR" sz="2200" i="1" dirty="0" smtClean="0">
                <a:ea typeface="Gulim" pitchFamily="34" charset="-127"/>
              </a:rPr>
              <a:t> </a:t>
            </a:r>
            <a:r>
              <a:rPr lang="en-US" altLang="ko-KR" sz="2200" i="1" dirty="0" err="1" smtClean="0">
                <a:ea typeface="Gulim" pitchFamily="34" charset="-127"/>
              </a:rPr>
              <a:t>ẩn</a:t>
            </a:r>
            <a:r>
              <a:rPr lang="en-US" altLang="ko-KR" sz="2200" dirty="0" smtClean="0">
                <a:ea typeface="Gulim" pitchFamily="34" charset="-127"/>
              </a:rPr>
              <a:t>: </a:t>
            </a:r>
            <a:r>
              <a:rPr lang="en-US" altLang="ko-KR" sz="2200" dirty="0" err="1" smtClean="0">
                <a:ea typeface="Gulim" pitchFamily="34" charset="-127"/>
              </a:rPr>
              <a:t>Thông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thường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ANN </a:t>
            </a:r>
            <a:r>
              <a:rPr lang="en-US" altLang="ko-KR" sz="2200" dirty="0" err="1" smtClean="0">
                <a:ea typeface="Gulim" pitchFamily="34" charset="-127"/>
              </a:rPr>
              <a:t>chỉ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dùng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một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tầng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ẩn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đủ</a:t>
            </a:r>
            <a:r>
              <a:rPr lang="en-US" altLang="ko-KR" sz="2200" dirty="0" smtClean="0">
                <a:ea typeface="Gulim" pitchFamily="34" charset="-127"/>
              </a:rPr>
              <a:t>.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nơ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ron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của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tầng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ẩn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là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một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thông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số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quan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trọng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phải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xác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định</a:t>
            </a:r>
            <a:r>
              <a:rPr lang="en-US" altLang="ko-KR" sz="2200" dirty="0" smtClean="0">
                <a:ea typeface="Gulim" pitchFamily="34" charset="-127"/>
              </a:rPr>
              <a:t>. </a:t>
            </a:r>
            <a:r>
              <a:rPr lang="en-US" altLang="ko-KR" sz="2200" dirty="0" err="1" smtClean="0">
                <a:ea typeface="Gulim" pitchFamily="34" charset="-127"/>
              </a:rPr>
              <a:t>Vài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thí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dụ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của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kiến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trúc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mạng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đối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với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bài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toán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dự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báo</a:t>
            </a:r>
            <a:r>
              <a:rPr lang="en-US" altLang="ko-KR" sz="2200" dirty="0" smtClean="0">
                <a:ea typeface="Gulim" pitchFamily="34" charset="-127"/>
              </a:rPr>
              <a:t> </a:t>
            </a:r>
            <a:r>
              <a:rPr lang="en-US" altLang="ko-KR" sz="2200" dirty="0" err="1" smtClean="0">
                <a:ea typeface="Gulim" pitchFamily="34" charset="-127"/>
              </a:rPr>
              <a:t>là</a:t>
            </a:r>
            <a:r>
              <a:rPr lang="en-US" altLang="ko-KR" sz="2200" dirty="0" smtClean="0">
                <a:ea typeface="Gulim" pitchFamily="34" charset="-127"/>
              </a:rPr>
              <a:t> 8-8-1, 6-6-1, </a:t>
            </a:r>
            <a:r>
              <a:rPr lang="en-US" altLang="ko-KR" sz="2200" dirty="0" err="1" smtClean="0">
                <a:ea typeface="Gulim" pitchFamily="34" charset="-127"/>
              </a:rPr>
              <a:t>và</a:t>
            </a:r>
            <a:r>
              <a:rPr lang="en-US" altLang="ko-KR" sz="2200" dirty="0" smtClean="0">
                <a:ea typeface="Gulim" pitchFamily="34" charset="-127"/>
              </a:rPr>
              <a:t> 5-5-1.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u="sng" dirty="0" err="1" smtClean="0">
                <a:ea typeface="Gulim" pitchFamily="34" charset="-127"/>
              </a:rPr>
              <a:t>Ghi</a:t>
            </a:r>
            <a:r>
              <a:rPr lang="en-US" sz="2200" b="1" u="sng" dirty="0" smtClean="0">
                <a:ea typeface="Gulim" pitchFamily="34" charset="-127"/>
              </a:rPr>
              <a:t> </a:t>
            </a:r>
            <a:r>
              <a:rPr lang="en-US" sz="2200" b="1" u="sng" dirty="0" err="1" smtClean="0">
                <a:ea typeface="Gulim" pitchFamily="34" charset="-127"/>
              </a:rPr>
              <a:t>chú</a:t>
            </a:r>
            <a:r>
              <a:rPr lang="en-US" sz="2200" dirty="0" smtClean="0">
                <a:ea typeface="Gulim" pitchFamily="34" charset="-127"/>
              </a:rPr>
              <a:t>: </a:t>
            </a:r>
            <a:r>
              <a:rPr lang="en-US" sz="2200" dirty="0" err="1" smtClean="0">
                <a:ea typeface="Gulim" pitchFamily="34" charset="-127"/>
              </a:rPr>
              <a:t>Phương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pháp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của</a:t>
            </a:r>
            <a:r>
              <a:rPr lang="en-US" sz="2200" dirty="0" smtClean="0">
                <a:ea typeface="Gulim" pitchFamily="34" charset="-127"/>
              </a:rPr>
              <a:t> Ash </a:t>
            </a:r>
            <a:r>
              <a:rPr lang="en-US" sz="2200" dirty="0" err="1" smtClean="0">
                <a:ea typeface="Gulim" pitchFamily="34" charset="-127"/>
              </a:rPr>
              <a:t>để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ước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lượng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số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đơn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vị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tầng</a:t>
            </a:r>
            <a:r>
              <a:rPr lang="en-US" sz="2200" dirty="0" smtClean="0">
                <a:ea typeface="Gulim" pitchFamily="34" charset="-127"/>
              </a:rPr>
              <a:t> </a:t>
            </a:r>
            <a:r>
              <a:rPr lang="en-US" sz="2200" dirty="0" err="1" smtClean="0">
                <a:ea typeface="Gulim" pitchFamily="34" charset="-127"/>
              </a:rPr>
              <a:t>ẩn</a:t>
            </a:r>
            <a:r>
              <a:rPr lang="en-US" sz="2200" dirty="0" smtClean="0">
                <a:ea typeface="Gulim" pitchFamily="34" charset="-127"/>
              </a:rPr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45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CBC7A-BF02-414E-9CE6-8B577E1B1DF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số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của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ron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tt</a:t>
            </a:r>
            <a:r>
              <a:rPr lang="en-US" sz="3200" b="1" dirty="0" smtClean="0"/>
              <a:t>.)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hai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thông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liên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quan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đến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</a:t>
            </a:r>
            <a:r>
              <a:rPr lang="en-US" altLang="ko-KR" sz="2100" dirty="0" err="1" smtClean="0">
                <a:ea typeface="Gulim" pitchFamily="34" charset="-127"/>
              </a:rPr>
              <a:t>an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Truyền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Ngược</a:t>
            </a:r>
            <a:r>
              <a:rPr lang="en-US" altLang="ko-KR" sz="2100" dirty="0" smtClean="0">
                <a:ea typeface="Gulim" pitchFamily="34" charset="-127"/>
              </a:rPr>
              <a:t> BP: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i="1" dirty="0" err="1" smtClean="0">
                <a:ea typeface="Gulim" pitchFamily="34" charset="-127"/>
              </a:rPr>
              <a:t>Hệ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số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học</a:t>
            </a:r>
            <a:r>
              <a:rPr lang="en-US" altLang="ko-KR" sz="2100" dirty="0" smtClean="0">
                <a:ea typeface="Gulim" pitchFamily="34" charset="-127"/>
              </a:rPr>
              <a:t>: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</a:t>
            </a:r>
            <a:r>
              <a:rPr lang="en-US" altLang="ko-KR" sz="2100" dirty="0" smtClean="0">
                <a:ea typeface="Gulim" pitchFamily="34" charset="-127"/>
              </a:rPr>
              <a:t> (0&lt;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 </a:t>
            </a:r>
            <a:r>
              <a:rPr lang="en-US" altLang="ko-KR" sz="2100" dirty="0" smtClean="0">
                <a:ea typeface="Gulim" pitchFamily="34" charset="-127"/>
              </a:rPr>
              <a:t>&lt; 1) </a:t>
            </a:r>
            <a:r>
              <a:rPr lang="en-US" altLang="ko-KR" sz="2100" dirty="0" err="1" smtClean="0">
                <a:ea typeface="Gulim" pitchFamily="34" charset="-127"/>
              </a:rPr>
              <a:t>cần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phải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lựa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chọn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thích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. </a:t>
            </a:r>
            <a:r>
              <a:rPr lang="en-US" altLang="ko-KR" sz="2100" dirty="0" err="1" smtClean="0">
                <a:ea typeface="Gulim" pitchFamily="34" charset="-127"/>
              </a:rPr>
              <a:t>Nếu</a:t>
            </a:r>
            <a:r>
              <a:rPr lang="en-US" altLang="ko-KR" sz="2100" dirty="0" smtClean="0">
                <a:ea typeface="Gulim" pitchFamily="34" charset="-127"/>
              </a:rPr>
              <a:t> 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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cao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quá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trình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huấn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luyện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BP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nhanh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nhưng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bỏ</a:t>
            </a:r>
            <a:r>
              <a:rPr lang="en-US" altLang="ko-KR" sz="2100" dirty="0" smtClean="0">
                <a:ea typeface="Gulim" pitchFamily="34" charset="-127"/>
              </a:rPr>
              <a:t> qua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trọng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tối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ưu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  <a:endParaRPr lang="en-US" altLang="ko-KR" sz="2100" dirty="0" smtClean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100" i="1" dirty="0" err="1" smtClean="0">
                <a:ea typeface="Gulim" pitchFamily="34" charset="-127"/>
              </a:rPr>
              <a:t>Hệ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số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quán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</a:t>
            </a:r>
            <a:r>
              <a:rPr lang="en-US" altLang="ko-KR" sz="2100" dirty="0" smtClean="0">
                <a:ea typeface="Gulim" pitchFamily="34" charset="-127"/>
              </a:rPr>
              <a:t> (0 &lt; </a:t>
            </a:r>
            <a:r>
              <a:rPr lang="en-US" altLang="ko-KR" sz="2100" i="1" dirty="0" smtClean="0">
                <a:ea typeface="Gulim" pitchFamily="34" charset="-127"/>
                <a:sym typeface="Symbol" pitchFamily="18" charset="2"/>
              </a:rPr>
              <a:t></a:t>
            </a:r>
            <a:r>
              <a:rPr lang="en-US" altLang="ko-KR" sz="2100" dirty="0" smtClean="0">
                <a:ea typeface="Gulim" pitchFamily="34" charset="-127"/>
              </a:rPr>
              <a:t> &lt; 1) </a:t>
            </a:r>
            <a:r>
              <a:rPr lang="en-US" altLang="ko-KR" sz="2100" dirty="0" err="1" smtClean="0">
                <a:ea typeface="Gulim" pitchFamily="34" charset="-127"/>
              </a:rPr>
              <a:t>hệ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này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giữ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không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rơi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điểm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cực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tiểu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cục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bộ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100" dirty="0" smtClean="0">
                <a:ea typeface="Gulim" pitchFamily="34" charset="-127"/>
              </a:rPr>
              <a:t> (</a:t>
            </a:r>
            <a:r>
              <a:rPr lang="en-US" altLang="ko-KR" sz="2100" dirty="0" err="1" smtClean="0">
                <a:ea typeface="Gulim" pitchFamily="34" charset="-127"/>
              </a:rPr>
              <a:t>Hai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hệ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nêu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không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thay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đổi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trong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quá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trình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làm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việc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BP).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712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Nội</a:t>
            </a:r>
            <a:r>
              <a:rPr lang="en-US" dirty="0" smtClean="0">
                <a:solidFill>
                  <a:srgbClr val="FF0000"/>
                </a:solidFill>
              </a:rPr>
              <a:t> dung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DBN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CNN</a:t>
            </a:r>
          </a:p>
          <a:p>
            <a:r>
              <a:rPr lang="en-US" dirty="0" smtClean="0"/>
              <a:t>5. </a:t>
            </a:r>
            <a:r>
              <a:rPr lang="en-US" dirty="0" err="1"/>
              <a:t>N</a:t>
            </a:r>
            <a:r>
              <a:rPr lang="en-US" dirty="0" err="1" smtClean="0"/>
              <a:t>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endParaRPr lang="en-US" dirty="0" smtClean="0"/>
          </a:p>
          <a:p>
            <a:r>
              <a:rPr lang="en-US" dirty="0" smtClean="0"/>
              <a:t>6.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7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D8B9B-B654-4DD4-B28F-D4305C6B6089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0387"/>
          </a:xfrm>
        </p:spPr>
        <p:txBody>
          <a:bodyPr/>
          <a:lstStyle/>
          <a:p>
            <a:pPr eaLnBrk="1" hangingPunct="1"/>
            <a:r>
              <a:rPr lang="en-US" altLang="ko-KR" sz="3200" b="1" dirty="0" err="1" smtClean="0">
                <a:ea typeface="Gulim" pitchFamily="34" charset="-127"/>
              </a:rPr>
              <a:t>Một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số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ứng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dụng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của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dirty="0" err="1" smtClean="0">
                <a:ea typeface="Gulim" pitchFamily="34" charset="-127"/>
              </a:rPr>
              <a:t>mạng</a:t>
            </a:r>
            <a:r>
              <a:rPr lang="en-US" altLang="ko-KR" sz="3200" b="1" dirty="0" smtClean="0">
                <a:ea typeface="Gulim" pitchFamily="34" charset="-127"/>
              </a:rPr>
              <a:t> </a:t>
            </a:r>
            <a:r>
              <a:rPr lang="en-US" altLang="ko-KR" sz="3200" b="1" smtClean="0">
                <a:ea typeface="Gulim" pitchFamily="34" charset="-127"/>
              </a:rPr>
              <a:t>ANN </a:t>
            </a:r>
            <a:endParaRPr lang="en-US" sz="3200" b="1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2" y="838201"/>
            <a:ext cx="42672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/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Xử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dữ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liệu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thuế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để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phát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lận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thuế</a:t>
            </a:r>
            <a:r>
              <a:rPr lang="en-US" altLang="ko-KR" dirty="0" smtClean="0"/>
              <a:t>.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ko-KR" dirty="0" err="1" smtClean="0">
                <a:ea typeface="Gulim" pitchFamily="34" charset="-127"/>
              </a:rPr>
              <a:t>Phát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hiện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bất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thường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trong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kiểm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toán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ko-KR" sz="2500" dirty="0" err="1" smtClean="0">
                <a:ea typeface="Gulim" pitchFamily="34" charset="-127"/>
              </a:rPr>
              <a:t>Dự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báo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công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ty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có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phá</a:t>
            </a:r>
            <a:r>
              <a:rPr lang="en-GB" altLang="ko-KR" sz="2500" dirty="0" smtClean="0">
                <a:ea typeface="Gulim" pitchFamily="34" charset="-127"/>
              </a:rPr>
              <a:t> </a:t>
            </a:r>
            <a:r>
              <a:rPr lang="en-GB" altLang="ko-KR" sz="2500" dirty="0" err="1" smtClean="0">
                <a:ea typeface="Gulim" pitchFamily="34" charset="-127"/>
              </a:rPr>
              <a:t>sản</a:t>
            </a:r>
            <a:r>
              <a:rPr lang="en-GB" altLang="ko-KR" sz="2500" dirty="0" smtClean="0">
                <a:ea typeface="Gulim" pitchFamily="34" charset="-127"/>
              </a:rPr>
              <a:t> hay </a:t>
            </a:r>
            <a:r>
              <a:rPr lang="en-GB" altLang="ko-KR" sz="2500" dirty="0" err="1" smtClean="0">
                <a:ea typeface="Gulim" pitchFamily="34" charset="-127"/>
              </a:rPr>
              <a:t>không</a:t>
            </a:r>
            <a:r>
              <a:rPr lang="en-GB" altLang="ko-KR" sz="2500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 smtClean="0">
              <a:ea typeface="Gulim" pitchFamily="34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7228" y="1371600"/>
            <a:ext cx="42672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ko-KR" dirty="0" err="1" smtClean="0">
                <a:ea typeface="Gulim" pitchFamily="34" charset="-127"/>
              </a:rPr>
              <a:t>Đánh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giá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tín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dụng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khách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hàng</a:t>
            </a:r>
            <a:r>
              <a:rPr lang="en-GB" altLang="ko-KR" dirty="0" smtClean="0">
                <a:ea typeface="Gulim" pitchFamily="34" charset="-127"/>
              </a:rPr>
              <a:t> </a:t>
            </a:r>
          </a:p>
          <a:p>
            <a:pPr eaLnBrk="1" hangingPunct="1"/>
            <a:r>
              <a:rPr lang="en-GB" altLang="ko-KR" dirty="0" err="1" smtClean="0">
                <a:ea typeface="Gulim" pitchFamily="34" charset="-127"/>
              </a:rPr>
              <a:t>Duyệt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cấp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thẻ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tín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dụng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và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phát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hiện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gian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lận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khi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sử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dụng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thẻ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/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Dự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báo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tài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chính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/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Dự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báo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tiêu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thụ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năng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lượng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/>
            <a:r>
              <a:rPr lang="en-GB" altLang="ko-KR" dirty="0" err="1" smtClean="0">
                <a:ea typeface="Gulim" pitchFamily="34" charset="-127"/>
              </a:rPr>
              <a:t>Dự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báo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khí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tượng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thủy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văn</a:t>
            </a:r>
            <a:endParaRPr lang="en-GB" altLang="ko-KR" dirty="0" smtClean="0">
              <a:ea typeface="Gulim" pitchFamily="34" charset="-127"/>
            </a:endParaRPr>
          </a:p>
          <a:p>
            <a:pPr eaLnBrk="1" hangingPunct="1"/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Phát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hiện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xâm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nhập</a:t>
            </a:r>
            <a:r>
              <a:rPr lang="en-GB" altLang="ko-KR" dirty="0" smtClean="0">
                <a:ea typeface="Gulim" pitchFamily="34" charset="-127"/>
              </a:rPr>
              <a:t> </a:t>
            </a:r>
            <a:r>
              <a:rPr lang="en-GB" altLang="ko-KR" dirty="0" err="1" smtClean="0">
                <a:ea typeface="Gulim" pitchFamily="34" charset="-127"/>
              </a:rPr>
              <a:t>mạng</a:t>
            </a:r>
            <a:endParaRPr lang="en-GB" altLang="ko-KR" dirty="0" smtClean="0">
              <a:ea typeface="Gulim" pitchFamily="34" charset="-127"/>
            </a:endParaRPr>
          </a:p>
          <a:p>
            <a:pPr marL="0" indent="0" eaLnBrk="1" hangingPunct="1">
              <a:buNone/>
            </a:pPr>
            <a:endParaRPr lang="en-GB" altLang="ko-KR" dirty="0" smtClean="0">
              <a:ea typeface="Gulim" pitchFamily="34" charset="-127"/>
            </a:endParaRPr>
          </a:p>
          <a:p>
            <a:pPr marL="0" indent="0" eaLnBrk="1" hangingPunct="1">
              <a:buNone/>
            </a:pPr>
            <a:endParaRPr lang="en-GB" altLang="ko-KR" sz="2500" dirty="0" smtClean="0">
              <a:ea typeface="Gulim" pitchFamily="34" charset="-127"/>
            </a:endParaRPr>
          </a:p>
          <a:p>
            <a:pPr eaLnBrk="1" hangingPunct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683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Ưu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khuyết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điểm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7AAD2-AC65-4D3D-8C00-760B2E678A2C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err="1" smtClean="0">
                <a:solidFill>
                  <a:srgbClr val="FF0000"/>
                </a:solidFill>
              </a:rPr>
              <a:t>Học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Sâu</a:t>
            </a:r>
            <a:r>
              <a:rPr lang="en-US" dirty="0" smtClean="0">
                <a:solidFill>
                  <a:srgbClr val="FF0000"/>
                </a:solidFill>
              </a:rPr>
              <a:t> (Deep Learning)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họ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nhiều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tầng</a:t>
            </a:r>
            <a:r>
              <a:rPr lang="en-US" sz="2200" dirty="0" smtClean="0"/>
              <a:t>  (layer)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chặng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kiến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trúc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phân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cấp</a:t>
            </a:r>
            <a:r>
              <a:rPr lang="en-US" sz="2200" b="1" i="1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tận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học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các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đặc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trưng</a:t>
            </a:r>
            <a:r>
              <a:rPr lang="en-US" sz="2200" b="1" i="1" dirty="0" smtClean="0"/>
              <a:t> </a:t>
            </a:r>
            <a:r>
              <a:rPr lang="en-US" sz="2200" dirty="0" smtClean="0"/>
              <a:t>(feature learning)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kiến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tác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vụ</a:t>
            </a:r>
            <a:r>
              <a:rPr lang="en-US" sz="2200" b="1" i="1" dirty="0" smtClean="0"/>
              <a:t> phi </a:t>
            </a:r>
            <a:r>
              <a:rPr lang="en-US" sz="2200" b="1" i="1" dirty="0" err="1" smtClean="0"/>
              <a:t>tuyến</a:t>
            </a:r>
            <a:r>
              <a:rPr lang="en-US" sz="2200" b="1" i="1" dirty="0" smtClean="0"/>
              <a:t>  </a:t>
            </a:r>
            <a:r>
              <a:rPr lang="en-US" sz="2200" dirty="0" smtClean="0"/>
              <a:t>(non-linear operation)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Ý </a:t>
            </a:r>
            <a:r>
              <a:rPr lang="en-US" sz="2200" dirty="0" err="1" smtClean="0"/>
              <a:t>tưởng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đơn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vị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phát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hiện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đặc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trưng</a:t>
            </a:r>
            <a:r>
              <a:rPr lang="en-US" sz="2200" b="1" i="1" dirty="0" smtClean="0"/>
              <a:t> </a:t>
            </a:r>
            <a:r>
              <a:rPr lang="en-US" sz="2200" dirty="0" smtClean="0"/>
              <a:t>(feature detector unit)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dần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tinh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tinh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thô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nạp</a:t>
            </a:r>
            <a:r>
              <a:rPr lang="en-US" sz="2200" dirty="0" smtClean="0"/>
              <a:t> qua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phức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Ngược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mô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hình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không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sâu</a:t>
            </a:r>
            <a:r>
              <a:rPr lang="en-US" sz="2200" b="1" i="1" dirty="0" smtClean="0"/>
              <a:t> </a:t>
            </a:r>
            <a:r>
              <a:rPr lang="en-US" sz="2200" dirty="0" smtClean="0"/>
              <a:t>(shallow models ), (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mang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),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sang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4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3EAEB-DAD2-40A6-9F55-42A80F027A4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147" name="Picture 2" descr="E:\Machine_Learning\deep_arci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13"/>
            <a:ext cx="8074025" cy="65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4800600" y="8382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Hình</a:t>
            </a:r>
            <a:r>
              <a:rPr lang="en-US" sz="2000" b="1" dirty="0" smtClean="0"/>
              <a:t> 5.9 Minh </a:t>
            </a:r>
            <a:r>
              <a:rPr lang="en-US" sz="2000" b="1" dirty="0" err="1" smtClean="0"/>
              <a:t>họa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những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điểm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biệt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giữa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sâu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sâu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87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ron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học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sâu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914400" y="1752600"/>
            <a:ext cx="7126509" cy="3399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5410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Hình</a:t>
            </a:r>
            <a:r>
              <a:rPr lang="en-US" dirty="0" smtClean="0">
                <a:latin typeface="+mn-lt"/>
              </a:rPr>
              <a:t> 5.10 </a:t>
            </a:r>
            <a:r>
              <a:rPr lang="en-US" dirty="0" err="1" smtClean="0">
                <a:latin typeface="+mn-lt"/>
              </a:rPr>
              <a:t>Mạng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ron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học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sâu</a:t>
            </a:r>
            <a:r>
              <a:rPr lang="en-US" dirty="0" smtClean="0">
                <a:latin typeface="+mn-lt"/>
              </a:rPr>
              <a:t> (</a:t>
            </a:r>
            <a:r>
              <a:rPr lang="en-US" dirty="0" err="1" smtClean="0">
                <a:latin typeface="+mn-lt"/>
              </a:rPr>
              <a:t>gồm</a:t>
            </a:r>
            <a:r>
              <a:rPr lang="en-US" dirty="0" smtClean="0">
                <a:latin typeface="+mn-lt"/>
              </a:rPr>
              <a:t> 3 </a:t>
            </a:r>
            <a:r>
              <a:rPr lang="en-US" dirty="0" err="1" smtClean="0">
                <a:latin typeface="+mn-lt"/>
              </a:rPr>
              <a:t>tầng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ẩn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7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spc="-245" dirty="0" err="1" smtClean="0">
                <a:solidFill>
                  <a:srgbClr val="FF0000"/>
                </a:solidFill>
              </a:rPr>
              <a:t>Khi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nào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nên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dùng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mô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hình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học</a:t>
            </a:r>
            <a:r>
              <a:rPr lang="en-US" sz="3200" spc="-245" dirty="0" smtClean="0">
                <a:solidFill>
                  <a:srgbClr val="FF0000"/>
                </a:solidFill>
              </a:rPr>
              <a:t> </a:t>
            </a:r>
            <a:r>
              <a:rPr lang="en-US" sz="3200" spc="-245" dirty="0" err="1" smtClean="0">
                <a:solidFill>
                  <a:srgbClr val="FF0000"/>
                </a:solidFill>
              </a:rPr>
              <a:t>sâu</a:t>
            </a:r>
            <a:r>
              <a:rPr lang="en-US" sz="3200" spc="-3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24400"/>
          </a:xfrm>
        </p:spPr>
        <p:txBody>
          <a:bodyPr/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lang="en-US" b="1" spc="80" dirty="0" err="1" smtClean="0">
                <a:cs typeface="Gill Sans MT"/>
              </a:rPr>
              <a:t>Dữ</a:t>
            </a:r>
            <a:r>
              <a:rPr lang="en-US" b="1" spc="80" dirty="0" smtClean="0">
                <a:cs typeface="Gill Sans MT"/>
              </a:rPr>
              <a:t> </a:t>
            </a:r>
            <a:r>
              <a:rPr lang="en-US" b="1" spc="80" dirty="0" err="1" smtClean="0">
                <a:cs typeface="Gill Sans MT"/>
              </a:rPr>
              <a:t>liệu</a:t>
            </a:r>
            <a:r>
              <a:rPr lang="en-US" b="1" spc="80" dirty="0" smtClean="0">
                <a:cs typeface="Gill Sans MT"/>
              </a:rPr>
              <a:t> </a:t>
            </a:r>
            <a:r>
              <a:rPr lang="en-US" b="1" spc="80" dirty="0" err="1" smtClean="0">
                <a:cs typeface="Gill Sans MT"/>
              </a:rPr>
              <a:t>nhiều</a:t>
            </a:r>
            <a:endParaRPr lang="en-US" b="1" dirty="0">
              <a:cs typeface="Gill Sans MT"/>
            </a:endParaRP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b="1" spc="70" dirty="0" err="1" smtClean="0">
                <a:cs typeface="Gill Sans MT"/>
              </a:rPr>
              <a:t>Có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thể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tiếp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cận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và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sử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dụng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năng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lực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xử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lý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mạnh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của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phần</a:t>
            </a:r>
            <a:r>
              <a:rPr lang="en-US" b="1" spc="70" dirty="0" smtClean="0">
                <a:cs typeface="Gill Sans MT"/>
              </a:rPr>
              <a:t> </a:t>
            </a:r>
            <a:r>
              <a:rPr lang="en-US" b="1" spc="70" dirty="0" err="1" smtClean="0">
                <a:cs typeface="Gill Sans MT"/>
              </a:rPr>
              <a:t>cứng</a:t>
            </a:r>
            <a:r>
              <a:rPr lang="en-US" b="1" spc="80" dirty="0" smtClean="0">
                <a:cs typeface="Gill Sans MT"/>
              </a:rPr>
              <a:t>  </a:t>
            </a: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b="1" spc="90" dirty="0" err="1" smtClean="0">
                <a:cs typeface="Gill Sans MT"/>
              </a:rPr>
              <a:t>Thiếu</a:t>
            </a:r>
            <a:r>
              <a:rPr lang="en-US" b="1" spc="90" dirty="0" smtClean="0">
                <a:cs typeface="Gill Sans MT"/>
              </a:rPr>
              <a:t> tri </a:t>
            </a:r>
            <a:r>
              <a:rPr lang="en-US" b="1" spc="90" dirty="0" err="1" smtClean="0">
                <a:cs typeface="Gill Sans MT"/>
              </a:rPr>
              <a:t>thức</a:t>
            </a:r>
            <a:r>
              <a:rPr lang="en-US" b="1" spc="90" dirty="0" smtClean="0">
                <a:cs typeface="Gill Sans MT"/>
              </a:rPr>
              <a:t> </a:t>
            </a:r>
            <a:r>
              <a:rPr lang="en-US" b="1" spc="90" dirty="0" err="1" smtClean="0">
                <a:cs typeface="Gill Sans MT"/>
              </a:rPr>
              <a:t>của</a:t>
            </a:r>
            <a:r>
              <a:rPr lang="en-US" b="1" spc="90" dirty="0" smtClean="0">
                <a:cs typeface="Gill Sans MT"/>
              </a:rPr>
              <a:t> </a:t>
            </a:r>
            <a:r>
              <a:rPr lang="en-US" b="1" spc="90" dirty="0" err="1" smtClean="0">
                <a:cs typeface="Gill Sans MT"/>
              </a:rPr>
              <a:t>miền</a:t>
            </a:r>
            <a:r>
              <a:rPr lang="en-US" b="1" spc="90" dirty="0" smtClean="0">
                <a:cs typeface="Gill Sans MT"/>
              </a:rPr>
              <a:t> </a:t>
            </a:r>
            <a:r>
              <a:rPr lang="en-US" b="1" spc="90" dirty="0" err="1" smtClean="0">
                <a:cs typeface="Gill Sans MT"/>
              </a:rPr>
              <a:t>ứng</a:t>
            </a:r>
            <a:r>
              <a:rPr lang="en-US" b="1" spc="90" dirty="0" smtClean="0">
                <a:cs typeface="Gill Sans MT"/>
              </a:rPr>
              <a:t> </a:t>
            </a:r>
            <a:r>
              <a:rPr lang="en-US" b="1" spc="90" dirty="0" err="1" smtClean="0">
                <a:cs typeface="Gill Sans MT"/>
              </a:rPr>
              <a:t>dụng</a:t>
            </a:r>
            <a:r>
              <a:rPr lang="en-US" b="1" spc="110" dirty="0" smtClean="0">
                <a:cs typeface="Gill Sans MT"/>
              </a:rPr>
              <a:t>  </a:t>
            </a: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b="1" spc="65" dirty="0" err="1" smtClean="0">
                <a:cs typeface="Gill Sans MT"/>
              </a:rPr>
              <a:t>Các</a:t>
            </a:r>
            <a:r>
              <a:rPr lang="en-US" b="1" spc="65" dirty="0" smtClean="0">
                <a:cs typeface="Gill Sans MT"/>
              </a:rPr>
              <a:t> </a:t>
            </a:r>
            <a:r>
              <a:rPr lang="en-US" b="1" spc="65" dirty="0" err="1" smtClean="0">
                <a:cs typeface="Gill Sans MT"/>
              </a:rPr>
              <a:t>bài</a:t>
            </a:r>
            <a:r>
              <a:rPr lang="en-US" b="1" spc="65" dirty="0" smtClean="0">
                <a:cs typeface="Gill Sans MT"/>
              </a:rPr>
              <a:t> </a:t>
            </a:r>
            <a:r>
              <a:rPr lang="en-US" b="1" spc="65" dirty="0" err="1" smtClean="0">
                <a:cs typeface="Gill Sans MT"/>
              </a:rPr>
              <a:t>toán</a:t>
            </a:r>
            <a:r>
              <a:rPr lang="en-US" b="1" spc="65" dirty="0" smtClean="0">
                <a:cs typeface="Gill Sans MT"/>
              </a:rPr>
              <a:t> </a:t>
            </a:r>
            <a:r>
              <a:rPr lang="en-US" b="1" spc="65" dirty="0" err="1" smtClean="0">
                <a:cs typeface="Gill Sans MT"/>
              </a:rPr>
              <a:t>phức</a:t>
            </a:r>
            <a:r>
              <a:rPr lang="en-US" b="1" spc="65" dirty="0" smtClean="0">
                <a:cs typeface="Gill Sans MT"/>
              </a:rPr>
              <a:t> </a:t>
            </a:r>
            <a:r>
              <a:rPr lang="en-US" b="1" spc="65" dirty="0" err="1" smtClean="0">
                <a:cs typeface="Gill Sans MT"/>
              </a:rPr>
              <a:t>tạp</a:t>
            </a:r>
            <a:r>
              <a:rPr lang="en-US" b="1" spc="65" dirty="0" smtClean="0">
                <a:cs typeface="Gill Sans MT"/>
              </a:rPr>
              <a:t> </a:t>
            </a:r>
            <a:r>
              <a:rPr lang="en-US" b="1" spc="65" dirty="0" err="1" smtClean="0">
                <a:cs typeface="Gill Sans MT"/>
              </a:rPr>
              <a:t>như</a:t>
            </a:r>
            <a:endParaRPr lang="en-US" b="1" dirty="0">
              <a:cs typeface="Gill Sans MT"/>
            </a:endParaRP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b="1" spc="110" dirty="0" err="1" smtClean="0">
                <a:cs typeface="Gill Sans MT"/>
              </a:rPr>
              <a:t>Thị</a:t>
            </a:r>
            <a:r>
              <a:rPr lang="en-US" sz="2100" b="1" spc="110" dirty="0" smtClean="0">
                <a:cs typeface="Gill Sans MT"/>
              </a:rPr>
              <a:t> </a:t>
            </a:r>
            <a:r>
              <a:rPr lang="en-US" sz="2100" b="1" spc="110" dirty="0" err="1" smtClean="0">
                <a:cs typeface="Gill Sans MT"/>
              </a:rPr>
              <a:t>giác</a:t>
            </a:r>
            <a:r>
              <a:rPr lang="en-US" sz="2100" b="1" spc="110" dirty="0" smtClean="0">
                <a:cs typeface="Gill Sans MT"/>
              </a:rPr>
              <a:t> </a:t>
            </a:r>
            <a:r>
              <a:rPr lang="en-US" sz="2100" b="1" spc="110" dirty="0" err="1" smtClean="0">
                <a:cs typeface="Gill Sans MT"/>
              </a:rPr>
              <a:t>máy</a:t>
            </a:r>
            <a:r>
              <a:rPr lang="en-US" sz="2100" b="1" spc="110" dirty="0" smtClean="0">
                <a:cs typeface="Gill Sans MT"/>
              </a:rPr>
              <a:t> </a:t>
            </a:r>
            <a:r>
              <a:rPr lang="en-US" sz="2100" b="1" spc="110" dirty="0" err="1" smtClean="0">
                <a:cs typeface="Gill Sans MT"/>
              </a:rPr>
              <a:t>tính</a:t>
            </a:r>
            <a:r>
              <a:rPr lang="en-US" sz="2100" b="1" spc="110" dirty="0" smtClean="0">
                <a:cs typeface="Gill Sans MT"/>
              </a:rPr>
              <a:t> (</a:t>
            </a:r>
            <a:r>
              <a:rPr lang="en-US" sz="2100" b="1" spc="85" dirty="0" smtClean="0">
                <a:cs typeface="Gill Sans MT"/>
              </a:rPr>
              <a:t>Computer</a:t>
            </a:r>
            <a:r>
              <a:rPr lang="en-US" sz="2100" b="1" spc="-305" dirty="0" smtClean="0">
                <a:cs typeface="Gill Sans MT"/>
              </a:rPr>
              <a:t> </a:t>
            </a:r>
            <a:r>
              <a:rPr lang="en-US" sz="2100" b="1" spc="110" dirty="0" smtClean="0">
                <a:cs typeface="Gill Sans MT"/>
              </a:rPr>
              <a:t>vision)</a:t>
            </a: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b="1" spc="110" dirty="0" err="1" smtClean="0">
                <a:cs typeface="Gill Sans MT"/>
              </a:rPr>
              <a:t>Xử</a:t>
            </a:r>
            <a:r>
              <a:rPr lang="en-US" sz="2100" b="1" spc="110" dirty="0" smtClean="0">
                <a:cs typeface="Gill Sans MT"/>
              </a:rPr>
              <a:t> </a:t>
            </a:r>
            <a:r>
              <a:rPr lang="en-US" sz="2100" b="1" spc="110" dirty="0" err="1" smtClean="0">
                <a:cs typeface="Gill Sans MT"/>
              </a:rPr>
              <a:t>lý</a:t>
            </a:r>
            <a:r>
              <a:rPr lang="en-US" sz="2100" b="1" spc="110" dirty="0" smtClean="0">
                <a:cs typeface="Gill Sans MT"/>
              </a:rPr>
              <a:t> </a:t>
            </a:r>
            <a:r>
              <a:rPr lang="en-US" sz="2100" b="1" spc="110" dirty="0" err="1" smtClean="0">
                <a:cs typeface="Gill Sans MT"/>
              </a:rPr>
              <a:t>ảnh</a:t>
            </a:r>
            <a:r>
              <a:rPr lang="en-US" sz="2100" b="1" spc="110" dirty="0" smtClean="0">
                <a:cs typeface="Gill Sans MT"/>
              </a:rPr>
              <a:t> (Image processing)</a:t>
            </a:r>
            <a:endParaRPr lang="en-US" sz="2100" b="1" dirty="0">
              <a:cs typeface="Gill Sans MT"/>
            </a:endParaRP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b="1" spc="95" dirty="0" err="1" smtClean="0">
                <a:cs typeface="Gill Sans MT"/>
              </a:rPr>
              <a:t>Xử</a:t>
            </a:r>
            <a:r>
              <a:rPr lang="en-US" sz="2100" b="1" spc="95" dirty="0" smtClean="0">
                <a:cs typeface="Gill Sans MT"/>
              </a:rPr>
              <a:t> </a:t>
            </a:r>
            <a:r>
              <a:rPr lang="en-US" sz="2100" b="1" spc="95" dirty="0" err="1" smtClean="0">
                <a:cs typeface="Gill Sans MT"/>
              </a:rPr>
              <a:t>lý</a:t>
            </a:r>
            <a:r>
              <a:rPr lang="en-US" sz="2100" b="1" spc="95" dirty="0" smtClean="0">
                <a:cs typeface="Gill Sans MT"/>
              </a:rPr>
              <a:t> </a:t>
            </a:r>
            <a:r>
              <a:rPr lang="en-US" sz="2100" b="1" spc="95" dirty="0" err="1" smtClean="0">
                <a:cs typeface="Gill Sans MT"/>
              </a:rPr>
              <a:t>ngôn</a:t>
            </a:r>
            <a:r>
              <a:rPr lang="en-US" sz="2100" b="1" spc="95" dirty="0" smtClean="0">
                <a:cs typeface="Gill Sans MT"/>
              </a:rPr>
              <a:t> </a:t>
            </a:r>
            <a:r>
              <a:rPr lang="en-US" sz="2100" b="1" spc="95" dirty="0" err="1" smtClean="0">
                <a:cs typeface="Gill Sans MT"/>
              </a:rPr>
              <a:t>ngữ</a:t>
            </a:r>
            <a:r>
              <a:rPr lang="en-US" sz="2100" b="1" spc="95" dirty="0" smtClean="0">
                <a:cs typeface="Gill Sans MT"/>
              </a:rPr>
              <a:t> </a:t>
            </a:r>
            <a:r>
              <a:rPr lang="en-US" sz="2100" b="1" spc="95" dirty="0" err="1" smtClean="0">
                <a:cs typeface="Gill Sans MT"/>
              </a:rPr>
              <a:t>tự</a:t>
            </a:r>
            <a:r>
              <a:rPr lang="en-US" sz="2100" b="1" spc="95" dirty="0" smtClean="0">
                <a:cs typeface="Gill Sans MT"/>
              </a:rPr>
              <a:t> </a:t>
            </a:r>
            <a:r>
              <a:rPr lang="en-US" sz="2100" b="1" spc="95" dirty="0" err="1" smtClean="0">
                <a:cs typeface="Gill Sans MT"/>
              </a:rPr>
              <a:t>nhiên</a:t>
            </a:r>
            <a:r>
              <a:rPr lang="en-US" sz="2100" b="1" spc="95" dirty="0" smtClean="0">
                <a:cs typeface="Gill Sans MT"/>
              </a:rPr>
              <a:t> (Natural</a:t>
            </a:r>
            <a:r>
              <a:rPr lang="en-US" sz="2100" b="1" spc="-275" dirty="0" smtClean="0">
                <a:cs typeface="Gill Sans MT"/>
              </a:rPr>
              <a:t> </a:t>
            </a:r>
            <a:r>
              <a:rPr lang="en-US" sz="2100" b="1" spc="170" dirty="0">
                <a:cs typeface="Gill Sans MT"/>
              </a:rPr>
              <a:t>language</a:t>
            </a:r>
            <a:r>
              <a:rPr lang="en-US" sz="2100" b="1" spc="-310" dirty="0">
                <a:cs typeface="Gill Sans MT"/>
              </a:rPr>
              <a:t> </a:t>
            </a:r>
            <a:r>
              <a:rPr lang="en-US" sz="2100" b="1" spc="100" dirty="0" smtClean="0">
                <a:cs typeface="Gill Sans MT"/>
              </a:rPr>
              <a:t>processing)</a:t>
            </a:r>
            <a:endParaRPr lang="en-US" sz="2100" b="1" dirty="0"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7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Học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sâu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ron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học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sâu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sâu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gấp</a:t>
            </a:r>
            <a:r>
              <a:rPr lang="en-US" sz="2400" dirty="0" smtClean="0"/>
              <a:t> </a:t>
            </a:r>
            <a:r>
              <a:rPr lang="en-US" sz="2400" dirty="0" err="1" smtClean="0"/>
              <a:t>bội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so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sâu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Học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sâu</a:t>
            </a:r>
            <a:r>
              <a:rPr lang="en-US" sz="2400" i="1" dirty="0" smtClean="0"/>
              <a:t> </a:t>
            </a:r>
            <a:r>
              <a:rPr lang="en-US" sz="2400" dirty="0" err="1" smtClean="0"/>
              <a:t>vận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lãnh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nơ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ron</a:t>
            </a:r>
            <a:r>
              <a:rPr lang="en-US" sz="2400" i="1" dirty="0" smtClean="0"/>
              <a:t> </a:t>
            </a:r>
            <a:r>
              <a:rPr lang="en-US" sz="2400" dirty="0" smtClean="0"/>
              <a:t>(neural network), </a:t>
            </a:r>
            <a:r>
              <a:rPr lang="en-US" sz="2400" i="1" dirty="0" err="1" smtClean="0"/>
              <a:t>mô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thị</a:t>
            </a:r>
            <a:r>
              <a:rPr lang="en-US" sz="2400" i="1" dirty="0" smtClean="0"/>
              <a:t> </a:t>
            </a:r>
            <a:r>
              <a:rPr lang="en-US" sz="2400" dirty="0" smtClean="0"/>
              <a:t>(graphical modeling), </a:t>
            </a:r>
            <a:r>
              <a:rPr lang="en-US" sz="2400" i="1" dirty="0" err="1" smtClean="0"/>
              <a:t>toán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ưu</a:t>
            </a:r>
            <a:r>
              <a:rPr lang="en-US" sz="2400" i="1" dirty="0" smtClean="0"/>
              <a:t> </a:t>
            </a:r>
            <a:r>
              <a:rPr lang="en-US" sz="2400" dirty="0" smtClean="0"/>
              <a:t>(optimization</a:t>
            </a:r>
            <a:r>
              <a:rPr lang="en-US" sz="2400" i="1" dirty="0" smtClean="0"/>
              <a:t>,</a:t>
            </a:r>
            <a:r>
              <a:rPr lang="en-US" sz="2400" dirty="0" smtClean="0"/>
              <a:t>) , </a:t>
            </a:r>
            <a:r>
              <a:rPr lang="en-US" sz="2400" i="1" dirty="0" err="1" smtClean="0"/>
              <a:t>nhận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mẫu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 </a:t>
            </a:r>
            <a:r>
              <a:rPr lang="en-US" sz="2400" dirty="0" smtClean="0"/>
              <a:t>pattern recognition 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xử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lý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hiệu</a:t>
            </a:r>
            <a:r>
              <a:rPr lang="en-US" sz="2400" dirty="0" smtClean="0"/>
              <a:t> (signal processing).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sâu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nơ</a:t>
            </a:r>
            <a:r>
              <a:rPr lang="en-US" sz="2400" dirty="0" smtClean="0"/>
              <a:t> </a:t>
            </a:r>
            <a:r>
              <a:rPr lang="en-US" sz="2400" dirty="0" err="1" smtClean="0"/>
              <a:t>ron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nơ</a:t>
            </a:r>
            <a:r>
              <a:rPr lang="en-US" sz="2400" dirty="0" smtClean="0"/>
              <a:t> </a:t>
            </a:r>
            <a:r>
              <a:rPr lang="en-US" sz="2400" dirty="0" err="1" smtClean="0"/>
              <a:t>ron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dirty="0" err="1" smtClean="0"/>
              <a:t>sâu</a:t>
            </a:r>
            <a:r>
              <a:rPr lang="en-US" sz="24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Deep Belief (Deep Belief Neural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 (Convolutional Neural Network)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cứ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nơ</a:t>
            </a:r>
            <a:r>
              <a:rPr lang="en-US" sz="2400" dirty="0" smtClean="0"/>
              <a:t> </a:t>
            </a:r>
            <a:r>
              <a:rPr lang="en-US" sz="2400" dirty="0" err="1" smtClean="0"/>
              <a:t>ron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0ED89-2A04-41F4-9613-9A827AA9657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0" y="1371600"/>
            <a:ext cx="9144000" cy="418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4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3480"/>
            <a:ext cx="4495583" cy="5486400"/>
          </a:xfrm>
        </p:spPr>
        <p:txBody>
          <a:bodyPr/>
          <a:lstStyle/>
          <a:p>
            <a:pPr marL="240665" indent="-228600">
              <a:lnSpc>
                <a:spcPts val="2375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vi-VN" sz="1800" spc="-25" dirty="0">
                <a:latin typeface="Arial"/>
                <a:cs typeface="Arial"/>
              </a:rPr>
              <a:t>2010-11: </a:t>
            </a:r>
            <a:r>
              <a:rPr lang="vi-VN" sz="1800" spc="-5" dirty="0">
                <a:latin typeface="Arial"/>
                <a:cs typeface="Arial"/>
              </a:rPr>
              <a:t>sử dụng hand-craft feature</a:t>
            </a:r>
            <a:r>
              <a:rPr lang="vi-VN" sz="1800" spc="105" dirty="0">
                <a:latin typeface="Arial"/>
                <a:cs typeface="Arial"/>
              </a:rPr>
              <a:t> </a:t>
            </a:r>
            <a:r>
              <a:rPr lang="vi-VN" sz="1800" spc="-15" dirty="0">
                <a:latin typeface="Arial"/>
                <a:cs typeface="Arial"/>
              </a:rPr>
              <a:t>và</a:t>
            </a:r>
            <a:endParaRPr lang="vi-VN" sz="1800" dirty="0">
              <a:latin typeface="Arial"/>
              <a:cs typeface="Arial"/>
            </a:endParaRPr>
          </a:p>
          <a:p>
            <a:pPr marL="0" indent="0">
              <a:lnSpc>
                <a:spcPts val="2375"/>
              </a:lnSpc>
              <a:buNone/>
            </a:pPr>
            <a:r>
              <a:rPr lang="vi-VN" sz="1800" spc="-5" dirty="0">
                <a:latin typeface="Arial"/>
                <a:cs typeface="Arial"/>
              </a:rPr>
              <a:t>các bộ phân </a:t>
            </a:r>
            <a:r>
              <a:rPr lang="vi-VN" sz="1800" spc="-10" dirty="0">
                <a:latin typeface="Arial"/>
                <a:cs typeface="Arial"/>
              </a:rPr>
              <a:t>lớp</a:t>
            </a:r>
            <a:r>
              <a:rPr lang="vi-VN" sz="1800" spc="25" dirty="0">
                <a:latin typeface="Arial"/>
                <a:cs typeface="Arial"/>
              </a:rPr>
              <a:t> </a:t>
            </a:r>
            <a:r>
              <a:rPr lang="vi-VN" sz="1800" spc="-5" dirty="0" smtClean="0">
                <a:latin typeface="Arial"/>
                <a:cs typeface="Arial"/>
              </a:rPr>
              <a:t>kh</a:t>
            </a:r>
            <a:r>
              <a:rPr lang="en-US" sz="1800" spc="-5" dirty="0" err="1" smtClean="0">
                <a:latin typeface="Arial"/>
                <a:cs typeface="Arial"/>
              </a:rPr>
              <a:t>ông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lang="en-US" sz="1800" spc="-5" dirty="0" err="1" smtClean="0">
                <a:latin typeface="Arial"/>
                <a:cs typeface="Arial"/>
              </a:rPr>
              <a:t>sâu</a:t>
            </a:r>
            <a:endParaRPr lang="vi-VN" sz="1800" dirty="0">
              <a:latin typeface="Arial"/>
              <a:cs typeface="Arial"/>
            </a:endParaRPr>
          </a:p>
          <a:p>
            <a:pPr marL="240665" marR="205104" indent="-228600">
              <a:lnSpc>
                <a:spcPct val="80000"/>
              </a:lnSpc>
              <a:spcBef>
                <a:spcPts val="600"/>
              </a:spcBef>
              <a:tabLst>
                <a:tab pos="240665" algn="l"/>
                <a:tab pos="241300" algn="l"/>
              </a:tabLst>
            </a:pPr>
            <a:r>
              <a:rPr lang="vi-VN" sz="1800" spc="-5" dirty="0">
                <a:latin typeface="Arial"/>
                <a:cs typeface="Arial"/>
              </a:rPr>
              <a:t>2012-2016: ConvNets, được </a:t>
            </a:r>
            <a:r>
              <a:rPr lang="vi-VN" sz="1800" dirty="0">
                <a:latin typeface="Arial"/>
                <a:cs typeface="Arial"/>
              </a:rPr>
              <a:t>sử </a:t>
            </a:r>
            <a:r>
              <a:rPr lang="vi-VN" sz="1800" spc="-5" dirty="0">
                <a:latin typeface="Arial"/>
                <a:cs typeface="Arial"/>
              </a:rPr>
              <a:t>dụng  như là feature</a:t>
            </a:r>
            <a:r>
              <a:rPr lang="vi-VN" sz="1800" spc="2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learning</a:t>
            </a:r>
            <a:endParaRPr lang="vi-VN" sz="1800" dirty="0">
              <a:latin typeface="Arial"/>
              <a:cs typeface="Arial"/>
            </a:endParaRPr>
          </a:p>
          <a:p>
            <a:pPr marL="697865" marR="540385" lvl="1" indent="-228600">
              <a:lnSpc>
                <a:spcPct val="80000"/>
              </a:lnSpc>
              <a:spcBef>
                <a:spcPts val="61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2012: AlexNet: thành công mở ra kỷ  nguyên</a:t>
            </a:r>
            <a:r>
              <a:rPr lang="vi-VN" sz="1800" spc="30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mới</a:t>
            </a:r>
            <a:endParaRPr lang="vi-VN" sz="18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2013: ZFNet: vài cải tiến trên</a:t>
            </a:r>
            <a:r>
              <a:rPr lang="vi-VN" sz="1800" spc="-2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AlexNet</a:t>
            </a:r>
            <a:endParaRPr lang="vi-VN" sz="18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2014:</a:t>
            </a:r>
            <a:endParaRPr lang="vi-VN" sz="1800" dirty="0">
              <a:latin typeface="Arial"/>
              <a:cs typeface="Arial"/>
            </a:endParaRPr>
          </a:p>
          <a:p>
            <a:pPr marL="1155065" lvl="2" indent="-229235">
              <a:spcBef>
                <a:spcPts val="229"/>
              </a:spcBef>
              <a:tabLst>
                <a:tab pos="1155065" algn="l"/>
                <a:tab pos="1155700" algn="l"/>
              </a:tabLst>
            </a:pPr>
            <a:r>
              <a:rPr lang="vi-VN" spc="-5" dirty="0">
                <a:latin typeface="Arial"/>
                <a:cs typeface="Arial"/>
              </a:rPr>
              <a:t>VGGNet: sâu hơn, đơn giản</a:t>
            </a:r>
            <a:r>
              <a:rPr lang="vi-VN" spc="55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hơn</a:t>
            </a:r>
            <a:endParaRPr lang="vi-VN" dirty="0">
              <a:latin typeface="Arial"/>
              <a:cs typeface="Arial"/>
            </a:endParaRPr>
          </a:p>
          <a:p>
            <a:pPr marL="1155065" lvl="2" indent="-229235">
              <a:spcBef>
                <a:spcPts val="215"/>
              </a:spcBef>
              <a:tabLst>
                <a:tab pos="1155065" algn="l"/>
                <a:tab pos="1155700" algn="l"/>
              </a:tabLst>
            </a:pPr>
            <a:r>
              <a:rPr lang="vi-VN" spc="-5" dirty="0">
                <a:latin typeface="Arial"/>
                <a:cs typeface="Arial"/>
              </a:rPr>
              <a:t>InceptionNet: mạng trong mạng, sâu</a:t>
            </a:r>
            <a:r>
              <a:rPr lang="vi-VN" spc="70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hơn</a:t>
            </a:r>
            <a:endParaRPr lang="vi-VN" dirty="0">
              <a:latin typeface="Arial"/>
              <a:cs typeface="Arial"/>
            </a:endParaRPr>
          </a:p>
          <a:p>
            <a:pPr marL="697865" lvl="1" indent="-229235">
              <a:lnSpc>
                <a:spcPts val="2050"/>
              </a:lnSpc>
              <a:spcBef>
                <a:spcPts val="130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2015: ResNet: sâu hơn nữa, có cấu</a:t>
            </a:r>
            <a:r>
              <a:rPr lang="vi-VN" sz="1800" spc="114" dirty="0">
                <a:latin typeface="Arial"/>
                <a:cs typeface="Arial"/>
              </a:rPr>
              <a:t> </a:t>
            </a:r>
            <a:r>
              <a:rPr lang="vi-VN" sz="1800" spc="-5" dirty="0" smtClean="0">
                <a:latin typeface="Arial"/>
                <a:cs typeface="Arial"/>
              </a:rPr>
              <a:t>trúc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vi-VN" sz="1800" spc="-5" dirty="0" smtClean="0">
                <a:latin typeface="Arial"/>
                <a:cs typeface="Arial"/>
              </a:rPr>
              <a:t>giữ </a:t>
            </a:r>
            <a:r>
              <a:rPr lang="vi-VN" sz="1800" spc="-5" dirty="0">
                <a:latin typeface="Arial"/>
                <a:cs typeface="Arial"/>
              </a:rPr>
              <a:t>được thông tin ban</a:t>
            </a:r>
            <a:r>
              <a:rPr lang="vi-VN" sz="1800" spc="45" dirty="0">
                <a:latin typeface="Arial"/>
                <a:cs typeface="Arial"/>
              </a:rPr>
              <a:t> </a:t>
            </a:r>
            <a:r>
              <a:rPr lang="vi-VN" sz="1800" spc="-5" dirty="0" smtClean="0">
                <a:latin typeface="Arial"/>
                <a:cs typeface="Arial"/>
              </a:rPr>
              <a:t>đầu</a:t>
            </a:r>
            <a:endParaRPr lang="en-US" sz="1800" dirty="0">
              <a:latin typeface="Arial"/>
              <a:cs typeface="Arial"/>
            </a:endParaRPr>
          </a:p>
          <a:p>
            <a:pPr marL="697865" lvl="1" indent="-229235">
              <a:lnSpc>
                <a:spcPts val="2050"/>
              </a:lnSpc>
              <a:spcBef>
                <a:spcPts val="130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 smtClean="0">
                <a:latin typeface="Arial"/>
                <a:cs typeface="Arial"/>
              </a:rPr>
              <a:t>2016</a:t>
            </a:r>
            <a:r>
              <a:rPr lang="vi-VN" sz="1800" spc="-5" dirty="0">
                <a:latin typeface="Arial"/>
                <a:cs typeface="Arial"/>
              </a:rPr>
              <a:t>: </a:t>
            </a:r>
            <a:r>
              <a:rPr lang="vi-VN" sz="1800" spc="-5" dirty="0" smtClean="0">
                <a:latin typeface="Arial"/>
                <a:cs typeface="Arial"/>
              </a:rPr>
              <a:t>Ensembled</a:t>
            </a:r>
            <a:r>
              <a:rPr lang="en-US" sz="1800" spc="15" dirty="0" smtClean="0">
                <a:latin typeface="Arial"/>
                <a:cs typeface="Arial"/>
              </a:rPr>
              <a:t> </a:t>
            </a:r>
            <a:r>
              <a:rPr lang="vi-VN" sz="1800" spc="-5" dirty="0" smtClean="0">
                <a:latin typeface="Arial"/>
                <a:cs typeface="Arial"/>
              </a:rPr>
              <a:t>networks</a:t>
            </a:r>
            <a:endParaRPr lang="vi-VN" sz="1800" dirty="0">
              <a:latin typeface="Arial"/>
              <a:cs typeface="Arial"/>
            </a:endParaRPr>
          </a:p>
          <a:p>
            <a:pPr marL="227965" marR="1504950" lvl="1" indent="-227965" algn="r">
              <a:lnSpc>
                <a:spcPct val="100000"/>
              </a:lnSpc>
              <a:spcBef>
                <a:spcPts val="145"/>
              </a:spcBef>
              <a:buChar char="•"/>
              <a:tabLst>
                <a:tab pos="227965" algn="l"/>
                <a:tab pos="228600" algn="l"/>
              </a:tabLst>
            </a:pPr>
            <a:r>
              <a:rPr lang="vi-VN" sz="1800" spc="-5" dirty="0">
                <a:latin typeface="Arial"/>
                <a:cs typeface="Arial"/>
              </a:rPr>
              <a:t>2017: Squeeze </a:t>
            </a:r>
            <a:r>
              <a:rPr lang="vi-VN" sz="1800" spc="-10" dirty="0">
                <a:latin typeface="Arial"/>
                <a:cs typeface="Arial"/>
              </a:rPr>
              <a:t>Network</a:t>
            </a:r>
            <a:r>
              <a:rPr lang="vi-VN" sz="1800" spc="40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…</a:t>
            </a:r>
            <a:endParaRPr lang="vi-VN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4497858" y="1752600"/>
            <a:ext cx="450951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Tiến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triển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của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xử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lý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ảnh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224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Deep 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DBN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 err="1"/>
              <a:t>máy</a:t>
            </a:r>
            <a:r>
              <a:rPr lang="en-US" b="1" i="1" dirty="0"/>
              <a:t> Boltzmann </a:t>
            </a:r>
            <a:r>
              <a:rPr lang="en-US" b="1" i="1" dirty="0" err="1"/>
              <a:t>giới</a:t>
            </a:r>
            <a:r>
              <a:rPr lang="en-US" b="1" i="1" dirty="0"/>
              <a:t> </a:t>
            </a:r>
            <a:r>
              <a:rPr lang="en-US" b="1" i="1" dirty="0" err="1"/>
              <a:t>hạn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smtClean="0"/>
              <a:t>RBM).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8600" y="2895600"/>
            <a:ext cx="3962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RBM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loại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nơ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ron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xác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xuất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gồm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hai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tầng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kết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nối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nhau</a:t>
            </a:r>
            <a:r>
              <a:rPr lang="en-US" sz="2200" dirty="0">
                <a:latin typeface="+mn-lt"/>
              </a:rPr>
              <a:t>: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tầng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gồm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đơn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vị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nhị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phân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thấy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được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(</a:t>
            </a:r>
            <a:r>
              <a:rPr lang="en-US" sz="2200" i="1" dirty="0">
                <a:latin typeface="+mn-lt"/>
              </a:rPr>
              <a:t>v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mà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thái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quan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sát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)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tầng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gồm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đơn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vị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nhị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phân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ẩn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(</a:t>
            </a:r>
            <a:r>
              <a:rPr lang="en-US" sz="2200" i="1" dirty="0">
                <a:latin typeface="+mn-lt"/>
              </a:rPr>
              <a:t>h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mà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thái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không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thể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quan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sát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).</a:t>
            </a:r>
          </a:p>
          <a:p>
            <a:endParaRPr lang="en-US" dirty="0"/>
          </a:p>
        </p:txBody>
      </p:sp>
      <p:pic>
        <p:nvPicPr>
          <p:cNvPr id="6" name="Picture 5" descr="Description: E:\papers_2019\RB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20" y="2667000"/>
            <a:ext cx="4724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48200" y="55626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Hình</a:t>
            </a:r>
            <a:r>
              <a:rPr lang="en-US" sz="2000" dirty="0" smtClean="0">
                <a:latin typeface="+mn-lt"/>
              </a:rPr>
              <a:t> 5.11 </a:t>
            </a:r>
            <a:r>
              <a:rPr lang="en-US" sz="2000" dirty="0" err="1" smtClean="0">
                <a:latin typeface="+mn-lt"/>
              </a:rPr>
              <a:t>Máy</a:t>
            </a:r>
            <a:r>
              <a:rPr lang="en-US" sz="2000" dirty="0" smtClean="0">
                <a:latin typeface="+mn-lt"/>
              </a:rPr>
              <a:t> Boltzmann </a:t>
            </a:r>
            <a:r>
              <a:rPr lang="en-US" sz="2000" dirty="0" err="1" smtClean="0">
                <a:latin typeface="+mn-lt"/>
              </a:rPr>
              <a:t>giới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hạn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4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60E7B-CB0D-43CA-AB1C-D7E120459465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922" y="228600"/>
            <a:ext cx="7772400" cy="381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1. </a:t>
            </a:r>
            <a:r>
              <a:rPr lang="en-US" sz="2800" b="1" dirty="0" err="1" smtClean="0"/>
              <a:t>Mạng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nhân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tạo</a:t>
            </a:r>
            <a:endParaRPr lang="en-US" sz="2800" b="1" dirty="0" smtClean="0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754537"/>
            <a:ext cx="8686800" cy="2064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mạng</a:t>
            </a:r>
            <a:r>
              <a:rPr lang="en-US" sz="2100" dirty="0" smtClean="0"/>
              <a:t> </a:t>
            </a:r>
            <a:r>
              <a:rPr lang="en-US" sz="2100" dirty="0" err="1" smtClean="0"/>
              <a:t>nơ</a:t>
            </a:r>
            <a:r>
              <a:rPr lang="en-US" sz="2100" dirty="0" smtClean="0"/>
              <a:t> </a:t>
            </a:r>
            <a:r>
              <a:rPr lang="en-US" sz="2100" dirty="0" err="1" smtClean="0"/>
              <a:t>ron</a:t>
            </a:r>
            <a:r>
              <a:rPr lang="en-US" sz="2100" dirty="0" smtClean="0"/>
              <a:t> </a:t>
            </a:r>
            <a:r>
              <a:rPr lang="en-US" sz="2100" dirty="0" err="1" smtClean="0"/>
              <a:t>nhân</a:t>
            </a:r>
            <a:r>
              <a:rPr lang="en-US" sz="2100" dirty="0" smtClean="0"/>
              <a:t> </a:t>
            </a:r>
            <a:r>
              <a:rPr lang="en-US" sz="2100" dirty="0" err="1" smtClean="0"/>
              <a:t>tạo</a:t>
            </a:r>
            <a:r>
              <a:rPr lang="en-US" sz="2100" dirty="0" smtClean="0"/>
              <a:t> (artificial neural network – ANN)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cấu</a:t>
            </a:r>
            <a:r>
              <a:rPr lang="en-US" sz="2100" dirty="0" smtClean="0"/>
              <a:t> </a:t>
            </a:r>
            <a:r>
              <a:rPr lang="en-US" sz="2100" dirty="0" err="1" smtClean="0"/>
              <a:t>tạo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đơn</a:t>
            </a:r>
            <a:r>
              <a:rPr lang="en-US" sz="2100" dirty="0" smtClean="0"/>
              <a:t> </a:t>
            </a:r>
            <a:r>
              <a:rPr lang="en-US" sz="2100" dirty="0" err="1" smtClean="0"/>
              <a:t>vị</a:t>
            </a:r>
            <a:r>
              <a:rPr lang="en-US" sz="2100" dirty="0" smtClean="0"/>
              <a:t> </a:t>
            </a:r>
            <a:r>
              <a:rPr lang="en-US" sz="2100" dirty="0" err="1" smtClean="0"/>
              <a:t>xử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gọi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b="1" i="1" dirty="0" smtClean="0"/>
              <a:t>perceptron</a:t>
            </a:r>
            <a:r>
              <a:rPr lang="en-US" sz="2100" dirty="0" smtClean="0"/>
              <a:t>,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theo</a:t>
            </a:r>
            <a:r>
              <a:rPr lang="en-US" sz="2100" dirty="0" smtClean="0"/>
              <a:t> </a:t>
            </a:r>
            <a:r>
              <a:rPr lang="en-US" sz="2100" dirty="0" err="1" smtClean="0"/>
              <a:t>nhiều</a:t>
            </a:r>
            <a:r>
              <a:rPr lang="en-US" sz="2100" dirty="0" smtClean="0"/>
              <a:t> </a:t>
            </a:r>
            <a:r>
              <a:rPr lang="en-US" sz="2100" dirty="0" err="1" smtClean="0"/>
              <a:t>kiểu</a:t>
            </a:r>
            <a:r>
              <a:rPr lang="en-US" sz="2100" dirty="0" smtClean="0"/>
              <a:t> </a:t>
            </a:r>
            <a:r>
              <a:rPr lang="en-US" sz="2100" dirty="0" err="1" smtClean="0"/>
              <a:t>khác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hình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cấu</a:t>
            </a:r>
            <a:r>
              <a:rPr lang="en-US" sz="2100" dirty="0" smtClean="0"/>
              <a:t> </a:t>
            </a:r>
            <a:r>
              <a:rPr lang="en-US" sz="2100" dirty="0" err="1" smtClean="0"/>
              <a:t>trúc</a:t>
            </a:r>
            <a:r>
              <a:rPr lang="en-US" sz="2100" dirty="0" smtClean="0"/>
              <a:t> </a:t>
            </a:r>
            <a:r>
              <a:rPr lang="en-US" sz="2100" dirty="0" err="1" smtClean="0"/>
              <a:t>mạng</a:t>
            </a:r>
            <a:r>
              <a:rPr lang="en-US" sz="2100" dirty="0" smtClean="0"/>
              <a:t>. </a:t>
            </a:r>
            <a:endParaRPr lang="en-US" sz="21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 smtClean="0"/>
              <a:t>Đơn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vị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xử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lý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ANN </a:t>
            </a:r>
            <a:r>
              <a:rPr lang="en-US" sz="2100" dirty="0" err="1" smtClean="0"/>
              <a:t>bao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</a:t>
            </a:r>
            <a:r>
              <a:rPr lang="en-US" sz="2100" dirty="0" err="1" smtClean="0"/>
              <a:t>nhiều</a:t>
            </a:r>
            <a:r>
              <a:rPr lang="en-US" sz="2100" dirty="0" smtClean="0"/>
              <a:t> perceptron. </a:t>
            </a:r>
            <a:r>
              <a:rPr lang="en-US" sz="2100" dirty="0" err="1" smtClean="0"/>
              <a:t>Mỗi</a:t>
            </a:r>
            <a:r>
              <a:rPr lang="en-US" sz="2100" dirty="0" smtClean="0"/>
              <a:t> perceptron </a:t>
            </a:r>
            <a:r>
              <a:rPr lang="en-US" sz="2100" dirty="0" err="1" smtClean="0"/>
              <a:t>nhận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, </a:t>
            </a:r>
            <a:r>
              <a:rPr lang="en-US" sz="2100" dirty="0" err="1" smtClean="0"/>
              <a:t>xử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cung</a:t>
            </a:r>
            <a:r>
              <a:rPr lang="en-US" sz="2100" dirty="0" smtClean="0"/>
              <a:t> </a:t>
            </a:r>
            <a:r>
              <a:rPr lang="en-US" sz="2100" dirty="0" err="1" smtClean="0"/>
              <a:t>cấp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giá</a:t>
            </a:r>
            <a:r>
              <a:rPr lang="en-US" sz="2100" dirty="0" smtClean="0"/>
              <a:t> </a:t>
            </a:r>
            <a:r>
              <a:rPr lang="en-US" sz="2100" dirty="0" err="1" smtClean="0"/>
              <a:t>trị</a:t>
            </a:r>
            <a:r>
              <a:rPr lang="en-US" sz="2100" dirty="0" smtClean="0"/>
              <a:t>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ra.</a:t>
            </a:r>
            <a:endParaRPr lang="en-US" sz="2100" dirty="0" smtClean="0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905000" y="33528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12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11630"/>
            <a:ext cx="42672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266700" y="2917074"/>
            <a:ext cx="40005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hoặc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perceptron </a:t>
            </a:r>
            <a:r>
              <a:rPr lang="en-US" sz="2000" b="1" dirty="0" err="1" smtClean="0"/>
              <a:t>khác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quả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cuối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cùng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thí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b="1" dirty="0" smtClean="0"/>
              <a:t> </a:t>
            </a:r>
            <a:r>
              <a:rPr lang="en-US" sz="2000" b="1" dirty="0"/>
              <a:t>1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nghĩa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i="1" dirty="0"/>
              <a:t>yes</a:t>
            </a:r>
            <a:r>
              <a:rPr lang="en-US" sz="2000" b="1" dirty="0"/>
              <a:t>, 0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nghĩa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 </a:t>
            </a:r>
            <a:r>
              <a:rPr lang="en-US" sz="2000" b="1" i="1" dirty="0"/>
              <a:t>no</a:t>
            </a:r>
            <a:r>
              <a:rPr lang="en-US" sz="2000" b="1" dirty="0"/>
              <a:t>) </a:t>
            </a:r>
            <a:r>
              <a:rPr lang="en-US" sz="2000" b="1" dirty="0" err="1" smtClean="0"/>
              <a:t>hoặc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những</a:t>
            </a:r>
            <a:r>
              <a:rPr lang="en-US" sz="2000" b="1" dirty="0" smtClean="0"/>
              <a:t> perceptron </a:t>
            </a:r>
            <a:r>
              <a:rPr lang="en-US" sz="2000" b="1" dirty="0" err="1" smtClean="0"/>
              <a:t>khác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6019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+mn-lt"/>
              </a:rPr>
              <a:t>Hình</a:t>
            </a:r>
            <a:r>
              <a:rPr lang="en-US" sz="2000" b="1" dirty="0" smtClean="0">
                <a:latin typeface="+mn-lt"/>
              </a:rPr>
              <a:t> 5.1. </a:t>
            </a:r>
            <a:r>
              <a:rPr lang="en-US" sz="2000" b="1" dirty="0" err="1" smtClean="0">
                <a:latin typeface="+mn-lt"/>
              </a:rPr>
              <a:t>Một</a:t>
            </a:r>
            <a:r>
              <a:rPr lang="en-US" sz="2000" b="1" dirty="0" smtClean="0">
                <a:latin typeface="+mn-lt"/>
              </a:rPr>
              <a:t> perceptron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Boltzmann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3505200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5.11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RBM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b="1" i="1" dirty="0" err="1"/>
              <a:t>đơn</a:t>
            </a:r>
            <a:r>
              <a:rPr lang="en-US" b="1" i="1" dirty="0"/>
              <a:t> </a:t>
            </a:r>
            <a:r>
              <a:rPr lang="en-US" b="1" i="1" dirty="0" err="1"/>
              <a:t>vị</a:t>
            </a:r>
            <a:r>
              <a:rPr lang="en-US" b="1" i="1" dirty="0"/>
              <a:t> </a:t>
            </a:r>
            <a:r>
              <a:rPr lang="en-US" b="1" i="1" dirty="0" err="1"/>
              <a:t>ẩn</a:t>
            </a:r>
            <a:r>
              <a:rPr lang="en-US" b="1" i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b="1" i="1" dirty="0" err="1"/>
              <a:t>đơn</a:t>
            </a:r>
            <a:r>
              <a:rPr lang="en-US" b="1" i="1" dirty="0"/>
              <a:t> </a:t>
            </a:r>
            <a:r>
              <a:rPr lang="en-US" b="1" i="1" dirty="0" err="1"/>
              <a:t>vị</a:t>
            </a:r>
            <a:r>
              <a:rPr lang="en-US" b="1" i="1" dirty="0"/>
              <a:t> </a:t>
            </a:r>
            <a:r>
              <a:rPr lang="en-US" b="1" i="1" dirty="0" err="1"/>
              <a:t>thấy</a:t>
            </a:r>
            <a:r>
              <a:rPr lang="en-US" b="1" i="1" dirty="0"/>
              <a:t> </a:t>
            </a:r>
            <a:r>
              <a:rPr lang="en-US" b="1" i="1" dirty="0" err="1"/>
              <a:t>được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b="1" dirty="0">
                <a:sym typeface="Symbol"/>
              </a:rPr>
              <a:t></a:t>
            </a:r>
            <a:r>
              <a:rPr lang="en-US" b="1" dirty="0"/>
              <a:t> </a:t>
            </a:r>
            <a:r>
              <a:rPr lang="en-US" dirty="0"/>
              <a:t>{0, 1}.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/>
              <a:t>   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h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kj</a:t>
            </a:r>
            <a:r>
              <a:rPr lang="en-US" dirty="0"/>
              <a:t> =</a:t>
            </a:r>
            <a:r>
              <a:rPr lang="en-US" i="1" dirty="0" err="1"/>
              <a:t>W</a:t>
            </a:r>
            <a:r>
              <a:rPr lang="en-US" i="1" baseline="-25000" dirty="0" err="1"/>
              <a:t>jk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h</a:t>
            </a:r>
            <a:r>
              <a:rPr lang="en-US" i="1" baseline="-25000" dirty="0" err="1"/>
              <a:t>j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31680"/>
              </p:ext>
            </p:extLst>
          </p:nvPr>
        </p:nvGraphicFramePr>
        <p:xfrm>
          <a:off x="1475509" y="50292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3" imgW="2311400" imgH="355600" progId="Equation.3">
                  <p:embed/>
                </p:oleObj>
              </mc:Choice>
              <mc:Fallback>
                <p:oleObj name="Equation" r:id="rId3" imgW="23114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09" y="5029200"/>
                        <a:ext cx="54864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67600" y="5105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(1)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2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i="1" dirty="0" smtClean="0"/>
              <a:t>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k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độ</a:t>
            </a:r>
            <a:r>
              <a:rPr lang="en-US" sz="2200" i="1" dirty="0"/>
              <a:t> </a:t>
            </a:r>
            <a:r>
              <a:rPr lang="en-US" sz="2200" i="1" dirty="0" err="1"/>
              <a:t>lệch</a:t>
            </a:r>
            <a:r>
              <a:rPr lang="en-US" sz="2200" i="1" dirty="0"/>
              <a:t> </a:t>
            </a:r>
            <a:r>
              <a:rPr lang="en-US" sz="2200" dirty="0"/>
              <a:t>(bias)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, </a:t>
            </a:r>
            <a:r>
              <a:rPr lang="en-US" sz="2200" i="1" dirty="0" err="1"/>
              <a:t>b</a:t>
            </a:r>
            <a:r>
              <a:rPr lang="en-US" sz="2200" i="1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độ</a:t>
            </a:r>
            <a:r>
              <a:rPr lang="en-US" sz="2200" i="1" dirty="0"/>
              <a:t> </a:t>
            </a:r>
            <a:r>
              <a:rPr lang="en-US" sz="2200" i="1" dirty="0" err="1"/>
              <a:t>lệch</a:t>
            </a:r>
            <a:r>
              <a:rPr lang="en-US" sz="2200" dirty="0"/>
              <a:t> (bias)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>
                <a:sym typeface="Symbol"/>
              </a:rPr>
              <a:t>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sigmoid.</a:t>
            </a:r>
          </a:p>
          <a:p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RBM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 err="1"/>
              <a:t>lấy</a:t>
            </a:r>
            <a:r>
              <a:rPr lang="en-US" sz="2200" b="1" i="1" dirty="0"/>
              <a:t> </a:t>
            </a:r>
            <a:r>
              <a:rPr lang="en-US" sz="2200" b="1" i="1" dirty="0" err="1"/>
              <a:t>mẫu</a:t>
            </a:r>
            <a:r>
              <a:rPr lang="en-US" sz="2200" b="1" i="1" dirty="0"/>
              <a:t> Gibbs</a:t>
            </a:r>
            <a:r>
              <a:rPr lang="en-US" sz="2200" dirty="0"/>
              <a:t> (Gibbs sampling)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thấy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/>
              <a:t>{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k</a:t>
            </a:r>
            <a:r>
              <a:rPr lang="en-US" sz="2200" dirty="0"/>
              <a:t>}.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{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dirty="0"/>
              <a:t>}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(2).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nữa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k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dirty="0"/>
              <a:t>.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kj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sz="2200" dirty="0" smtClean="0">
                <a:sym typeface="Symbol"/>
              </a:rPr>
              <a:t>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kj</a:t>
            </a:r>
            <a:r>
              <a:rPr lang="en-US" sz="2200" dirty="0"/>
              <a:t> = </a:t>
            </a:r>
            <a:r>
              <a:rPr lang="en-US" sz="2200" i="1" dirty="0">
                <a:sym typeface="Symbol"/>
              </a:rPr>
              <a:t></a:t>
            </a:r>
            <a:r>
              <a:rPr lang="en-US" sz="2200" dirty="0"/>
              <a:t>(&lt;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k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dirty="0"/>
              <a:t>&gt; - &lt;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k</a:t>
            </a:r>
            <a:r>
              <a:rPr lang="en-US" sz="2200" i="1" baseline="30000" dirty="0" err="1"/>
              <a:t>’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i="1" baseline="30000" dirty="0"/>
              <a:t>’</a:t>
            </a:r>
            <a:r>
              <a:rPr lang="en-US" sz="2200" dirty="0"/>
              <a:t>&gt;)                         (3)</a:t>
            </a:r>
          </a:p>
          <a:p>
            <a:r>
              <a:rPr lang="en-US" sz="2200" dirty="0" err="1"/>
              <a:t>với</a:t>
            </a:r>
            <a:r>
              <a:rPr lang="en-US" sz="2200" dirty="0"/>
              <a:t> 0&lt; </a:t>
            </a:r>
            <a:r>
              <a:rPr lang="en-US" sz="2200" i="1" dirty="0">
                <a:sym typeface="Symbol"/>
              </a:rPr>
              <a:t></a:t>
            </a:r>
            <a:r>
              <a:rPr lang="en-US" sz="2200" dirty="0"/>
              <a:t> &lt; 1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, &lt; &gt;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56630"/>
              </p:ext>
            </p:extLst>
          </p:nvPr>
        </p:nvGraphicFramePr>
        <p:xfrm>
          <a:off x="1530928" y="228600"/>
          <a:ext cx="541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3" imgW="2298700" imgH="355600" progId="Equation.3">
                  <p:embed/>
                </p:oleObj>
              </mc:Choice>
              <mc:Fallback>
                <p:oleObj name="Equation" r:id="rId3" imgW="22987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28" y="228600"/>
                        <a:ext cx="54102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0" y="3810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(2)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76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09587" y="152401"/>
            <a:ext cx="8229600" cy="457200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Kiến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trúc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mạng</a:t>
            </a:r>
            <a:r>
              <a:rPr lang="en-US" sz="3200" b="1" dirty="0" smtClean="0">
                <a:solidFill>
                  <a:srgbClr val="FF0000"/>
                </a:solidFill>
              </a:rPr>
              <a:t> Deep Belief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F9F40-8F76-426B-B12B-274C7673653C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28676" name="Picture 2" descr="E:\Machine_Learning\DBNN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503714"/>
            <a:ext cx="87106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295275" y="5628368"/>
            <a:ext cx="85867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 err="1" smtClean="0"/>
              <a:t>Hình</a:t>
            </a:r>
            <a:r>
              <a:rPr lang="en-US" sz="2200" dirty="0" smtClean="0"/>
              <a:t> 5.12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/>
              <a:t>Deep Belief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b="1" i="1" dirty="0"/>
              <a:t>x</a:t>
            </a:r>
            <a:r>
              <a:rPr lang="en-US" sz="2200" dirty="0"/>
              <a:t>,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, h</a:t>
            </a:r>
            <a:r>
              <a:rPr lang="en-US" sz="2200" i="1" baseline="-25000" dirty="0"/>
              <a:t>2</a:t>
            </a:r>
            <a:r>
              <a:rPr lang="en-US" sz="2200" i="1" dirty="0"/>
              <a:t>, h</a:t>
            </a:r>
            <a:r>
              <a:rPr lang="en-US" sz="2200" i="1" baseline="-25000" dirty="0"/>
              <a:t>3</a:t>
            </a:r>
            <a:r>
              <a:rPr lang="en-US" sz="2200" dirty="0"/>
              <a:t>.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273504" y="2868543"/>
            <a:ext cx="2432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 5.12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Deep Belief</a:t>
            </a:r>
            <a:endParaRPr lang="en-US" sz="2000" dirty="0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362177" y="838200"/>
            <a:ext cx="86074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 err="1" smtClean="0"/>
              <a:t>Vì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/>
              <a:t>DBN </a:t>
            </a:r>
            <a:r>
              <a:rPr lang="en-US" sz="2200" dirty="0" err="1" smtClean="0"/>
              <a:t>nhắm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,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RBM ở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DBN,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dần</a:t>
            </a:r>
            <a:r>
              <a:rPr lang="en-US" sz="2200" dirty="0" smtClean="0"/>
              <a:t> </a:t>
            </a:r>
            <a:r>
              <a:rPr lang="en-US" sz="2200" dirty="0" err="1" smtClean="0"/>
              <a:t>lên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/>
              <a:t>RBM </a:t>
            </a:r>
            <a:r>
              <a:rPr lang="en-US" sz="2200" dirty="0" smtClean="0"/>
              <a:t>ở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7644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07987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Huấn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luyện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ron</a:t>
            </a:r>
            <a:r>
              <a:rPr lang="en-US" sz="3200" dirty="0" smtClean="0">
                <a:solidFill>
                  <a:srgbClr val="FF0000"/>
                </a:solidFill>
              </a:rPr>
              <a:t> Deep Belief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DBN,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tiền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huấn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luyện</a:t>
            </a:r>
            <a:r>
              <a:rPr lang="en-US" sz="2200" b="1" i="1" dirty="0" smtClean="0"/>
              <a:t> </a:t>
            </a:r>
            <a:r>
              <a:rPr lang="en-US" sz="2200" dirty="0" smtClean="0"/>
              <a:t>(pre-training)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,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phi </a:t>
            </a:r>
            <a:r>
              <a:rPr lang="en-US" sz="2200" dirty="0" err="1" smtClean="0"/>
              <a:t>tuyến</a:t>
            </a:r>
            <a:r>
              <a:rPr lang="en-US" sz="2200" dirty="0" smtClean="0"/>
              <a:t> </a:t>
            </a:r>
            <a:r>
              <a:rPr lang="en-US" sz="2200" dirty="0" err="1" smtClean="0"/>
              <a:t>phức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trực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</a:p>
          <a:p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tầng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bổ</a:t>
            </a:r>
            <a:r>
              <a:rPr lang="en-US" sz="2200" i="1" dirty="0" smtClean="0"/>
              <a:t> sung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.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nối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bổ</a:t>
            </a:r>
            <a:r>
              <a:rPr lang="en-US" sz="2200" dirty="0" smtClean="0"/>
              <a:t> sung,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tinh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chỉnh</a:t>
            </a:r>
            <a:r>
              <a:rPr lang="en-US" sz="2200" b="1" i="1" dirty="0" smtClean="0"/>
              <a:t> </a:t>
            </a:r>
            <a:r>
              <a:rPr lang="en-US" sz="2200" dirty="0" smtClean="0"/>
              <a:t>(fine-tuned)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/>
              <a:t>L</a:t>
            </a:r>
            <a:r>
              <a:rPr lang="en-US" sz="2200" dirty="0" err="1" smtClean="0"/>
              <a:t>an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/>
              <a:t>N</a:t>
            </a:r>
            <a:r>
              <a:rPr lang="en-US" sz="2200" dirty="0" err="1" smtClean="0"/>
              <a:t>gược</a:t>
            </a:r>
            <a:r>
              <a:rPr lang="en-US" sz="2200" dirty="0" smtClean="0"/>
              <a:t> (Back-Propagation algorithm).</a:t>
            </a:r>
          </a:p>
          <a:p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DBNN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độc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.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đồng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thời</a:t>
            </a:r>
            <a:r>
              <a:rPr lang="en-US" sz="2200" b="1" i="1" dirty="0" smtClean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luồng</a:t>
            </a:r>
            <a:r>
              <a:rPr lang="en-US" sz="2200" dirty="0" smtClean="0"/>
              <a:t>) </a:t>
            </a:r>
            <a:r>
              <a:rPr lang="en-US" sz="2200" dirty="0" err="1" smtClean="0"/>
              <a:t>trong</a:t>
            </a:r>
            <a:r>
              <a:rPr lang="en-US" sz="2200" dirty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giám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.</a:t>
            </a:r>
            <a:endParaRPr lang="en-US" sz="2200" dirty="0" smtClean="0"/>
          </a:p>
          <a:p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Lan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Ngược</a:t>
            </a:r>
            <a:r>
              <a:rPr lang="en-US" sz="2200" dirty="0" smtClean="0"/>
              <a:t>,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78AEB-F467-42AB-82E3-E94421A3FD7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304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5" name="Picture 4" descr="E:\Papers_2020\DBN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4343401" cy="57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4256" y="1219200"/>
            <a:ext cx="2989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+mn-lt"/>
              </a:rPr>
              <a:t>Hình</a:t>
            </a:r>
            <a:r>
              <a:rPr lang="en-US" sz="2200" dirty="0" smtClean="0">
                <a:latin typeface="+mn-lt"/>
              </a:rPr>
              <a:t> 5.13 </a:t>
            </a:r>
            <a:r>
              <a:rPr lang="en-US" sz="2200" dirty="0" err="1" smtClean="0">
                <a:latin typeface="+mn-lt"/>
              </a:rPr>
              <a:t>Huấn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luyện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mạng</a:t>
            </a:r>
            <a:r>
              <a:rPr lang="en-US" sz="2200" dirty="0" smtClean="0">
                <a:latin typeface="+mn-lt"/>
              </a:rPr>
              <a:t> Deep Belief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22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Giải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thuật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Phản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(CD-k)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334000"/>
          </a:xfrm>
        </p:spPr>
        <p:txBody>
          <a:bodyPr/>
          <a:lstStyle/>
          <a:p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tiền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huấn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luyện</a:t>
            </a:r>
            <a:r>
              <a:rPr lang="en-US" sz="2200" i="1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Phân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Kỳ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Tương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Phản</a:t>
            </a:r>
            <a:r>
              <a:rPr lang="en-US" sz="2200" b="1" i="1" dirty="0" smtClean="0"/>
              <a:t> </a:t>
            </a:r>
            <a:r>
              <a:rPr lang="en-US" sz="2200" dirty="0" smtClean="0"/>
              <a:t>(Contrastive Divergence-CD).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1. </a:t>
            </a:r>
            <a:r>
              <a:rPr lang="en-US" sz="2200" b="1" dirty="0"/>
              <a:t>v</a:t>
            </a:r>
            <a:r>
              <a:rPr lang="en-US" sz="2200" baseline="30000" dirty="0"/>
              <a:t>(</a:t>
            </a:r>
            <a:r>
              <a:rPr lang="en-US" sz="2200" b="1" baseline="30000" dirty="0"/>
              <a:t>0</a:t>
            </a:r>
            <a:r>
              <a:rPr lang="en-US" sz="2200" baseline="30000" dirty="0"/>
              <a:t>)</a:t>
            </a:r>
            <a:r>
              <a:rPr lang="en-US" sz="2200" dirty="0"/>
              <a:t> := </a:t>
            </a:r>
            <a:r>
              <a:rPr lang="en-US" sz="2200" b="1" dirty="0"/>
              <a:t>x</a:t>
            </a:r>
            <a:r>
              <a:rPr lang="en-US" sz="2200" dirty="0"/>
              <a:t>         </a:t>
            </a:r>
            <a:r>
              <a:rPr lang="en-US" sz="2200" dirty="0" smtClean="0"/>
              <a:t> </a:t>
            </a:r>
            <a:r>
              <a:rPr lang="en-US" sz="2200" dirty="0"/>
              <a:t>/*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vector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endParaRPr 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2.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, </a:t>
            </a:r>
            <a:r>
              <a:rPr lang="en-US" sz="2200" b="1" dirty="0"/>
              <a:t>h</a:t>
            </a:r>
            <a:r>
              <a:rPr lang="en-US" sz="2200" baseline="30000" dirty="0"/>
              <a:t>(</a:t>
            </a:r>
            <a:r>
              <a:rPr lang="en-US" sz="2200" b="1" baseline="30000" dirty="0"/>
              <a:t>0</a:t>
            </a:r>
            <a:r>
              <a:rPr lang="en-US" sz="2200" baseline="30000" dirty="0"/>
              <a:t>)</a:t>
            </a:r>
            <a:r>
              <a:rPr lang="en-US" sz="2200" dirty="0"/>
              <a:t>,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thấy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b="1" dirty="0"/>
              <a:t>v</a:t>
            </a:r>
            <a:r>
              <a:rPr lang="en-US" sz="2200" baseline="30000" dirty="0"/>
              <a:t>(</a:t>
            </a:r>
            <a:r>
              <a:rPr lang="en-US" sz="2200" b="1" baseline="30000" dirty="0"/>
              <a:t>0</a:t>
            </a:r>
            <a:r>
              <a:rPr lang="en-US" sz="2200" baseline="30000" dirty="0"/>
              <a:t>)</a:t>
            </a:r>
            <a:r>
              <a:rPr lang="en-US" sz="220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3. </a:t>
            </a:r>
            <a:r>
              <a:rPr lang="en-US" sz="2200" b="1" dirty="0"/>
              <a:t>for</a:t>
            </a:r>
            <a:r>
              <a:rPr lang="en-US" sz="2200" dirty="0"/>
              <a:t> n := 1 </a:t>
            </a:r>
            <a:r>
              <a:rPr lang="en-US" sz="2200" b="1" dirty="0"/>
              <a:t>to</a:t>
            </a:r>
            <a:r>
              <a:rPr lang="en-US" sz="2200" dirty="0"/>
              <a:t> k </a:t>
            </a:r>
            <a:r>
              <a:rPr lang="en-US" sz="2200" b="1" dirty="0"/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4.    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tái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thấy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endParaRPr 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        </a:t>
            </a:r>
            <a:r>
              <a:rPr lang="en-US" sz="2200" b="1" dirty="0"/>
              <a:t>v</a:t>
            </a:r>
            <a:r>
              <a:rPr lang="en-US" sz="2200" baseline="30000" dirty="0"/>
              <a:t>(</a:t>
            </a:r>
            <a:r>
              <a:rPr lang="en-US" sz="2200" b="1" baseline="30000" dirty="0"/>
              <a:t>n</a:t>
            </a:r>
            <a:r>
              <a:rPr lang="en-US" sz="2200" baseline="30000" dirty="0" smtClean="0"/>
              <a:t>)</a:t>
            </a:r>
            <a:r>
              <a:rPr lang="en-US" sz="2200" dirty="0" smtClean="0"/>
              <a:t>,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b="1" dirty="0"/>
              <a:t>h</a:t>
            </a:r>
            <a:r>
              <a:rPr lang="en-US" sz="2200" baseline="30000" dirty="0"/>
              <a:t>(</a:t>
            </a:r>
            <a:r>
              <a:rPr lang="en-US" sz="2200" b="1" baseline="30000" dirty="0"/>
              <a:t>n-1</a:t>
            </a:r>
            <a:r>
              <a:rPr lang="en-US" sz="2200" baseline="30000" dirty="0" smtClean="0"/>
              <a:t>)</a:t>
            </a:r>
            <a:r>
              <a:rPr lang="en-US" sz="2200" dirty="0" smtClean="0"/>
              <a:t>.    </a:t>
            </a:r>
            <a:endParaRPr 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5.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,</a:t>
            </a:r>
            <a:endParaRPr 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        </a:t>
            </a:r>
            <a:r>
              <a:rPr lang="en-US" sz="2200" b="1" dirty="0"/>
              <a:t>h</a:t>
            </a:r>
            <a:r>
              <a:rPr lang="en-US" sz="2200" baseline="30000" dirty="0"/>
              <a:t>(</a:t>
            </a:r>
            <a:r>
              <a:rPr lang="en-US" sz="2200" b="1" baseline="30000" dirty="0"/>
              <a:t>n</a:t>
            </a:r>
            <a:r>
              <a:rPr lang="en-US" sz="2200" baseline="30000" dirty="0"/>
              <a:t>)</a:t>
            </a:r>
            <a:r>
              <a:rPr lang="en-US" sz="2200" dirty="0"/>
              <a:t>,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b="1" dirty="0" smtClean="0"/>
              <a:t>v</a:t>
            </a:r>
            <a:r>
              <a:rPr lang="en-US" sz="2200" baseline="30000" dirty="0" smtClean="0"/>
              <a:t>(</a:t>
            </a:r>
            <a:r>
              <a:rPr lang="en-US" sz="2200" b="1" baseline="30000" dirty="0" smtClean="0"/>
              <a:t>n</a:t>
            </a:r>
            <a:r>
              <a:rPr lang="en-US" sz="2200" baseline="30000" dirty="0"/>
              <a:t>)</a:t>
            </a:r>
            <a:r>
              <a:rPr lang="en-US" sz="2200" dirty="0"/>
              <a:t> </a:t>
            </a:r>
            <a:r>
              <a:rPr lang="en-US" sz="2200" dirty="0" smtClean="0"/>
              <a:t>.    </a:t>
            </a:r>
            <a:endParaRPr 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6. </a:t>
            </a:r>
            <a:r>
              <a:rPr lang="en-US" sz="2200" b="1" dirty="0" err="1"/>
              <a:t>endfor</a:t>
            </a:r>
            <a:endParaRPr lang="en-US" sz="2200" b="1" dirty="0"/>
          </a:p>
          <a:p>
            <a:pPr marL="0" indent="0">
              <a:buFont typeface="Wingdings" pitchFamily="2" charset="2"/>
              <a:buNone/>
            </a:pPr>
            <a:r>
              <a:rPr lang="en-US" sz="2200" dirty="0"/>
              <a:t>7.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lệch</a:t>
            </a:r>
            <a:r>
              <a:rPr lang="en-US" sz="2200" dirty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1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6858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Các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tham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số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ron</a:t>
            </a:r>
            <a:r>
              <a:rPr lang="en-US" sz="3200" dirty="0" smtClean="0">
                <a:solidFill>
                  <a:srgbClr val="FF0000"/>
                </a:solidFill>
              </a:rPr>
              <a:t> Deep Belief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 dirty="0" smtClean="0"/>
              <a:t>DBN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DBN</a:t>
            </a:r>
          </a:p>
          <a:p>
            <a:pPr lvl="1"/>
            <a:r>
              <a:rPr lang="en-US" sz="2200" dirty="0" err="1" smtClean="0"/>
              <a:t>Số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endParaRPr lang="en-US" sz="2200" dirty="0" smtClean="0"/>
          </a:p>
          <a:p>
            <a:pPr lvl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endParaRPr lang="en-US" sz="2200" dirty="0" smtClean="0"/>
          </a:p>
          <a:p>
            <a:pPr lvl="1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lượt</a:t>
            </a:r>
            <a:r>
              <a:rPr lang="en-US" sz="2200" dirty="0" smtClean="0"/>
              <a:t> </a:t>
            </a:r>
            <a:r>
              <a:rPr lang="en-US" sz="2200" dirty="0" err="1" smtClean="0"/>
              <a:t>lặp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RBM</a:t>
            </a:r>
          </a:p>
          <a:p>
            <a:pPr lvl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lệch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.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meta-heuristics.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530B-6263-4EBD-B3BE-0F585512FA6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88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018E5-208F-42F7-A68A-F807468DA5F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chập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eaLnBrk="1" hangingPunct="1"/>
            <a:r>
              <a:rPr lang="en-US" sz="2200" b="1" i="1" dirty="0" err="1" smtClean="0"/>
              <a:t>Mạng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nơ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ron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tích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chập</a:t>
            </a:r>
            <a:r>
              <a:rPr lang="en-US" sz="2200" b="1" i="1" dirty="0" smtClean="0"/>
              <a:t> </a:t>
            </a:r>
            <a:r>
              <a:rPr lang="en-US" sz="2200" dirty="0" smtClean="0"/>
              <a:t>(convolutional neural network –CNN)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họ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chuyên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chiều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video.</a:t>
            </a:r>
          </a:p>
          <a:p>
            <a:pPr eaLnBrk="1" hangingPunct="1"/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CNN </a:t>
            </a:r>
            <a:r>
              <a:rPr lang="en-US" sz="2200" dirty="0" err="1" smtClean="0"/>
              <a:t>tận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. </a:t>
            </a:r>
          </a:p>
          <a:p>
            <a:pPr eaLnBrk="1" hangingPunct="1"/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CNN,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(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trường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tiếp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nhận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cục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bộ</a:t>
            </a:r>
            <a:r>
              <a:rPr lang="en-US" sz="2200" b="1" i="1" dirty="0" smtClean="0"/>
              <a:t> </a:t>
            </a:r>
            <a:r>
              <a:rPr lang="en-US" sz="2200" dirty="0" smtClean="0"/>
              <a:t>- (local receptive field)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coi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lan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qua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sự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sàng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lọc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số</a:t>
            </a:r>
            <a:r>
              <a:rPr lang="en-US" sz="2200" b="1" i="1" dirty="0" smtClean="0"/>
              <a:t> </a:t>
            </a:r>
            <a:r>
              <a:rPr lang="en-US" sz="2200" dirty="0" smtClean="0"/>
              <a:t>(digital filtering)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tiềm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CNN:</a:t>
            </a:r>
          </a:p>
          <a:p>
            <a:pPr lvl="2" eaLnBrk="1" hangingPunct="1"/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chập</a:t>
            </a:r>
            <a:r>
              <a:rPr lang="en-US" sz="2000" dirty="0" smtClean="0"/>
              <a:t> (Convolution layer)</a:t>
            </a:r>
          </a:p>
          <a:p>
            <a:pPr lvl="2" eaLnBrk="1" hangingPunct="1"/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(Subsampling layer)</a:t>
            </a:r>
          </a:p>
        </p:txBody>
      </p:sp>
    </p:spTree>
    <p:extLst>
      <p:ext uri="{BB962C8B-B14F-4D97-AF65-F5344CB8AC3E}">
        <p14:creationId xmlns:p14="http://schemas.microsoft.com/office/powerpoint/2010/main" val="791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8125"/>
          </a:xfrm>
        </p:spPr>
        <p:txBody>
          <a:bodyPr/>
          <a:lstStyle/>
          <a:p>
            <a:r>
              <a:rPr lang="en-US" sz="2400" b="1" i="1" dirty="0" err="1" smtClean="0"/>
              <a:t>Quá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trình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tích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chập</a:t>
            </a:r>
            <a:r>
              <a:rPr lang="en-US" sz="2400" dirty="0" smtClean="0"/>
              <a:t> p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bộ</a:t>
            </a:r>
            <a:r>
              <a:rPr lang="en-US" i="1" dirty="0" smtClean="0"/>
              <a:t> </a:t>
            </a:r>
            <a:r>
              <a:rPr lang="en-US" i="1" dirty="0" err="1" smtClean="0"/>
              <a:t>lọc</a:t>
            </a:r>
            <a:r>
              <a:rPr lang="en-US" i="1" dirty="0" smtClean="0"/>
              <a:t> </a:t>
            </a:r>
            <a:r>
              <a:rPr lang="en-US" dirty="0" smtClean="0"/>
              <a:t>(filter)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i="1" dirty="0" err="1" smtClean="0"/>
              <a:t>độ</a:t>
            </a:r>
            <a:r>
              <a:rPr lang="en-US" i="1" dirty="0" smtClean="0"/>
              <a:t> </a:t>
            </a:r>
            <a:r>
              <a:rPr lang="en-US" i="1" dirty="0" err="1" smtClean="0"/>
              <a:t>lệch</a:t>
            </a:r>
            <a:r>
              <a:rPr lang="en-US" i="1" dirty="0" smtClean="0"/>
              <a:t> </a:t>
            </a:r>
            <a:r>
              <a:rPr lang="en-US" dirty="0" smtClean="0"/>
              <a:t>(bias)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chập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.</a:t>
            </a:r>
          </a:p>
          <a:p>
            <a:r>
              <a:rPr lang="en-US" sz="2400" b="1" i="1" dirty="0" err="1" smtClean="0"/>
              <a:t>Quá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trình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lấy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giảm</a:t>
            </a:r>
            <a:r>
              <a:rPr lang="en-US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đánh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trọng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vô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x+1</a:t>
            </a:r>
            <a:r>
              <a:rPr lang="en-US" sz="2400" dirty="0" smtClean="0"/>
              <a:t>,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lệch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i="1" baseline="-25000" dirty="0" smtClean="0"/>
              <a:t>x+1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sang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sigmoid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</a:t>
            </a:r>
            <a:r>
              <a:rPr lang="en-US" i="1" dirty="0" err="1" smtClean="0"/>
              <a:t>đặc</a:t>
            </a:r>
            <a:r>
              <a:rPr lang="en-US" i="1" dirty="0" smtClean="0"/>
              <a:t> </a:t>
            </a:r>
            <a:r>
              <a:rPr lang="en-US" i="1" dirty="0" err="1" smtClean="0"/>
              <a:t>trưng</a:t>
            </a:r>
            <a:r>
              <a:rPr lang="en-US" i="1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x+1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984F2-A275-4618-B88D-B7B1C39CF490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32773" name="Picture 2" descr="E:\Machine_Learning\C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88975"/>
            <a:ext cx="8101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125" y="152400"/>
            <a:ext cx="8245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Hình</a:t>
            </a:r>
            <a:r>
              <a:rPr lang="en-US" dirty="0" smtClean="0">
                <a:latin typeface="+mn-lt"/>
              </a:rPr>
              <a:t> 5.14  Minh </a:t>
            </a:r>
            <a:r>
              <a:rPr lang="en-US" dirty="0" err="1" smtClean="0">
                <a:latin typeface="+mn-lt"/>
              </a:rPr>
              <a:t>họa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ron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tích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chập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07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Tích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chập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lấy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mẫu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giảm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78438"/>
          </a:xfrm>
        </p:spPr>
        <p:txBody>
          <a:bodyPr/>
          <a:lstStyle/>
          <a:p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chập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bộ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lọc</a:t>
            </a:r>
            <a:r>
              <a:rPr lang="en-US" sz="2400" dirty="0" smtClean="0"/>
              <a:t> (filter)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(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“</a:t>
            </a:r>
            <a:r>
              <a:rPr lang="en-US" sz="2400" i="1" dirty="0" err="1" smtClean="0"/>
              <a:t>bản</a:t>
            </a:r>
            <a:r>
              <a:rPr lang="en-US" sz="2400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</a:t>
            </a:r>
            <a:r>
              <a:rPr lang="en-US" i="1" dirty="0" err="1" smtClean="0"/>
              <a:t>đặc</a:t>
            </a:r>
            <a:r>
              <a:rPr lang="en-US" i="1" dirty="0" smtClean="0"/>
              <a:t> </a:t>
            </a:r>
            <a:r>
              <a:rPr lang="en-US" i="1" dirty="0" err="1" smtClean="0"/>
              <a:t>trưng</a:t>
            </a:r>
            <a:r>
              <a:rPr lang="en-US" dirty="0" smtClean="0"/>
              <a:t>” (</a:t>
            </a:r>
            <a:r>
              <a:rPr lang="en-US" sz="2400" dirty="0" smtClean="0"/>
              <a:t>feature maps )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 </a:t>
            </a:r>
          </a:p>
          <a:p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b="1" i="1" dirty="0" err="1" smtClean="0"/>
              <a:t>lấy</a:t>
            </a:r>
            <a:r>
              <a:rPr lang="en-US" b="1" i="1" dirty="0" smtClean="0"/>
              <a:t> </a:t>
            </a:r>
            <a:r>
              <a:rPr lang="en-US" b="1" i="1" dirty="0" err="1" smtClean="0"/>
              <a:t>mẫu</a:t>
            </a:r>
            <a:r>
              <a:rPr lang="en-US" dirty="0" smtClean="0"/>
              <a:t> </a:t>
            </a:r>
            <a:r>
              <a:rPr lang="en-US" b="1" i="1" dirty="0" err="1" smtClean="0"/>
              <a:t>giảm</a:t>
            </a:r>
            <a:r>
              <a:rPr lang="en-US" dirty="0" smtClean="0"/>
              <a:t>  (</a:t>
            </a:r>
            <a:r>
              <a:rPr lang="en-US" sz="2400" dirty="0" err="1" smtClean="0"/>
              <a:t>subsambling</a:t>
            </a:r>
            <a:r>
              <a:rPr lang="en-US" sz="2400" dirty="0" smtClean="0"/>
              <a:t>) (</a:t>
            </a:r>
            <a:r>
              <a:rPr lang="en-US" sz="2400" dirty="0" err="1" smtClean="0"/>
              <a:t>thí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2</a:t>
            </a:r>
            <a:r>
              <a:rPr lang="en-US" sz="2400" dirty="0" smtClean="0">
                <a:sym typeface="Symbol" pitchFamily="18" charset="2"/>
              </a:rPr>
              <a:t>2) </a:t>
            </a:r>
            <a:r>
              <a:rPr lang="en-US" sz="2400" dirty="0" err="1" smtClean="0">
                <a:sym typeface="Symbol" pitchFamily="18" charset="2"/>
              </a:rPr>
              <a:t>để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giảm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hơn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nữa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số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chiều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đem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lại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vững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chắc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đối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với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phép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tịnh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tiến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không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gian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spatial shift).</a:t>
            </a:r>
          </a:p>
          <a:p>
            <a:r>
              <a:rPr lang="en-US" sz="2400" dirty="0" err="1" smtClean="0">
                <a:sym typeface="Symbol" pitchFamily="18" charset="2"/>
              </a:rPr>
              <a:t>Kế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đến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err="1" smtClean="0">
                <a:sym typeface="Symbol" pitchFamily="18" charset="2"/>
              </a:rPr>
              <a:t>bản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i="1" dirty="0" err="1" smtClean="0">
                <a:sym typeface="Symbol" pitchFamily="18" charset="2"/>
              </a:rPr>
              <a:t>đồ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i="1" dirty="0" err="1" smtClean="0">
                <a:sym typeface="Symbol" pitchFamily="18" charset="2"/>
              </a:rPr>
              <a:t>đặc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i="1" dirty="0" err="1" smtClean="0">
                <a:sym typeface="Symbol" pitchFamily="18" charset="2"/>
              </a:rPr>
              <a:t>trưng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lấy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mẫu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giảm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tiếp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nhận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đánh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trọng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số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độ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lệch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khả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huấn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luyện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rồi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truyền</a:t>
            </a:r>
            <a:r>
              <a:rPr lang="en-US" dirty="0" smtClean="0">
                <a:sym typeface="Symbol" pitchFamily="18" charset="2"/>
              </a:rPr>
              <a:t> sang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hàm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kích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hoạt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8E723-3837-4F37-B471-DEDC0EC78583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092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3561-74FE-4CE6-9F47-20EBF09AA8A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317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Mạng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ron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371" y="914400"/>
            <a:ext cx="8229600" cy="1219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nơ</a:t>
            </a:r>
            <a:r>
              <a:rPr lang="en-US" sz="2400" dirty="0" smtClean="0"/>
              <a:t> </a:t>
            </a:r>
            <a:r>
              <a:rPr lang="en-US" sz="2400" dirty="0" err="1" smtClean="0"/>
              <a:t>ron</a:t>
            </a:r>
            <a:r>
              <a:rPr lang="en-US" sz="2400" dirty="0" smtClean="0"/>
              <a:t> ANN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perceptrons</a:t>
            </a:r>
            <a:r>
              <a:rPr lang="en-US" sz="2400" dirty="0" smtClean="0"/>
              <a:t> 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tầng</a:t>
            </a:r>
            <a:r>
              <a:rPr lang="en-US" sz="2400" dirty="0" smtClean="0"/>
              <a:t>  (layer).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ANN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minh </a:t>
            </a:r>
            <a:r>
              <a:rPr lang="en-US" sz="2400" dirty="0" err="1" smtClean="0"/>
              <a:t>họa</a:t>
            </a:r>
            <a:r>
              <a:rPr lang="en-US" sz="2400" dirty="0" smtClean="0"/>
              <a:t> ở </a:t>
            </a:r>
            <a:r>
              <a:rPr lang="en-US" sz="2400" dirty="0" err="1" smtClean="0"/>
              <a:t>Hình</a:t>
            </a:r>
            <a:r>
              <a:rPr lang="en-US" sz="2400" dirty="0" smtClean="0"/>
              <a:t> 5.2.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352800" y="22098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352800" y="21336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6019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28600" y="2500313"/>
            <a:ext cx="31242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/>
              <a:t>ANN ở </a:t>
            </a:r>
            <a:r>
              <a:rPr lang="en-US" sz="2200" dirty="0" err="1" smtClean="0"/>
              <a:t>hình</a:t>
            </a:r>
            <a:r>
              <a:rPr lang="en-US" sz="2200" dirty="0" smtClean="0"/>
              <a:t> 5.2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 </a:t>
            </a:r>
            <a:r>
              <a:rPr lang="en-US" sz="2200" dirty="0" err="1" smtClean="0"/>
              <a:t>tầng</a:t>
            </a:r>
            <a:r>
              <a:rPr lang="en-US" sz="2200" dirty="0" smtClean="0"/>
              <a:t>: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(input),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(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tầng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ẩn</a:t>
            </a:r>
            <a:r>
              <a:rPr lang="en-US" sz="2200" i="1" dirty="0" smtClean="0"/>
              <a:t> </a:t>
            </a:r>
            <a:r>
              <a:rPr lang="en-US" sz="2200" dirty="0" smtClean="0"/>
              <a:t>- </a:t>
            </a:r>
            <a:r>
              <a:rPr lang="en-US" sz="2200" dirty="0"/>
              <a:t>hidden layer)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(output). </a:t>
            </a:r>
            <a:endParaRPr lang="en-US" sz="2200" dirty="0"/>
          </a:p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ở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267200" y="5562600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Hình</a:t>
            </a:r>
            <a:r>
              <a:rPr lang="en-US" sz="2000" dirty="0" smtClean="0"/>
              <a:t> 5.2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</a:t>
            </a:r>
            <a:r>
              <a:rPr lang="en-US" sz="2000" dirty="0" err="1" smtClean="0"/>
              <a:t>nơ</a:t>
            </a:r>
            <a:r>
              <a:rPr lang="en-US" sz="2000" dirty="0" smtClean="0"/>
              <a:t> </a:t>
            </a:r>
            <a:r>
              <a:rPr lang="en-US" sz="2000" dirty="0" err="1" smtClean="0"/>
              <a:t>ron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0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676400"/>
          </a:xfrm>
        </p:spPr>
        <p:txBody>
          <a:bodyPr/>
          <a:lstStyle/>
          <a:p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sang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khâu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,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lặp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lần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E3572-F6C1-4E7D-B6E5-5BC9345D5BB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685800" y="5638800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lấy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mẫu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giảm</a:t>
            </a:r>
            <a:r>
              <a:rPr lang="en-US" sz="2400" dirty="0" smtClean="0"/>
              <a:t> (subsampling)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tầng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gộp</a:t>
            </a:r>
            <a:r>
              <a:rPr lang="en-US" sz="2400" b="1" i="1" dirty="0" smtClean="0"/>
              <a:t> </a:t>
            </a:r>
            <a:r>
              <a:rPr lang="en-US" sz="2400" dirty="0" smtClean="0"/>
              <a:t>(pooling layer).</a:t>
            </a:r>
            <a:endParaRPr lang="en-US" sz="2400" dirty="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75563" y="3048000"/>
            <a:ext cx="1468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. 5.15</a:t>
            </a:r>
            <a:endParaRPr lang="en-US" sz="2000" dirty="0"/>
          </a:p>
        </p:txBody>
      </p:sp>
      <p:pic>
        <p:nvPicPr>
          <p:cNvPr id="34822" name="Picture 2" descr="E:\Machine_Learning\Conv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828800"/>
            <a:ext cx="7067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704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533400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Thí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dụ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về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mạng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ron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tích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chập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5.15,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3 </a:t>
            </a:r>
            <a:r>
              <a:rPr lang="en-US" b="1" i="1" dirty="0" err="1" smtClean="0"/>
              <a:t>bộ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lọc</a:t>
            </a:r>
            <a:r>
              <a:rPr lang="en-US" b="1" i="1" dirty="0" smtClean="0"/>
              <a:t> </a:t>
            </a:r>
            <a:r>
              <a:rPr lang="en-US" dirty="0" smtClean="0"/>
              <a:t>(filter)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/>
              <a:t>độ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lệ</a:t>
            </a:r>
            <a:r>
              <a:rPr lang="en-US" dirty="0" err="1" smtClean="0"/>
              <a:t>ch</a:t>
            </a:r>
            <a:r>
              <a:rPr lang="en-US" dirty="0" smtClean="0"/>
              <a:t> (bias)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b="1" i="1" dirty="0" err="1" smtClean="0"/>
              <a:t>bản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đồ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đặc</a:t>
            </a:r>
            <a:r>
              <a:rPr lang="en-US" b="1" i="1" dirty="0" smtClean="0"/>
              <a:t> </a:t>
            </a:r>
            <a:r>
              <a:rPr lang="en-US" b="1" i="1" dirty="0" err="1" smtClean="0"/>
              <a:t>trưng</a:t>
            </a:r>
            <a:r>
              <a:rPr lang="en-US" dirty="0" smtClean="0"/>
              <a:t> (feature map) ở </a:t>
            </a:r>
            <a:r>
              <a:rPr lang="en-US" dirty="0" err="1" smtClean="0"/>
              <a:t>tầng</a:t>
            </a:r>
            <a:r>
              <a:rPr lang="en-US" sz="2400" dirty="0" smtClean="0"/>
              <a:t> C1.</a:t>
            </a:r>
          </a:p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4 pixel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lệch</a:t>
            </a:r>
            <a:r>
              <a:rPr lang="en-US" sz="2400" dirty="0" smtClean="0"/>
              <a:t>,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sang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sigmoid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sz="2400" dirty="0" smtClean="0"/>
              <a:t>S2.</a:t>
            </a:r>
          </a:p>
          <a:p>
            <a:r>
              <a:rPr lang="en-US" sz="2400" dirty="0" smtClean="0"/>
              <a:t>Ba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sz="2400" dirty="0" smtClean="0"/>
              <a:t> S2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C3.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,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sz="2400" dirty="0" smtClean="0"/>
              <a:t>S4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S2. </a:t>
            </a:r>
          </a:p>
          <a:p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pixel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b="1" i="1" dirty="0" smtClean="0"/>
              <a:t>rasterize</a:t>
            </a:r>
            <a:r>
              <a:rPr lang="en-US" sz="2400" dirty="0" smtClean="0"/>
              <a:t> </a:t>
            </a:r>
            <a:r>
              <a:rPr lang="en-US" b="1" i="1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vector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sang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605C2-DA98-46C4-8389-40458754C97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101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Tầng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dày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đặc</a:t>
            </a:r>
            <a:r>
              <a:rPr lang="en-US" sz="3200" b="1" dirty="0" smtClean="0">
                <a:solidFill>
                  <a:srgbClr val="FF0000"/>
                </a:solidFill>
              </a:rPr>
              <a:t> (Dense layer)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15925" y="1101725"/>
            <a:ext cx="8229600" cy="5451475"/>
          </a:xfrm>
        </p:spPr>
        <p:txBody>
          <a:bodyPr/>
          <a:lstStyle/>
          <a:p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sang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mạng</a:t>
            </a:r>
            <a:r>
              <a:rPr lang="en-US" i="1" dirty="0" smtClean="0"/>
              <a:t> </a:t>
            </a:r>
            <a:r>
              <a:rPr lang="en-US" i="1" dirty="0" err="1" smtClean="0"/>
              <a:t>nơ</a:t>
            </a:r>
            <a:r>
              <a:rPr lang="en-US" i="1" dirty="0" smtClean="0"/>
              <a:t> </a:t>
            </a:r>
            <a:r>
              <a:rPr lang="en-US" i="1" dirty="0" err="1" smtClean="0"/>
              <a:t>ron</a:t>
            </a:r>
            <a:r>
              <a:rPr lang="en-US" i="1" dirty="0" smtClean="0"/>
              <a:t> </a:t>
            </a:r>
            <a:r>
              <a:rPr lang="en-US" i="1" dirty="0" err="1" smtClean="0"/>
              <a:t>truyền</a:t>
            </a:r>
            <a:r>
              <a:rPr lang="en-US" i="1" dirty="0" smtClean="0"/>
              <a:t> </a:t>
            </a:r>
            <a:r>
              <a:rPr lang="en-US" i="1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sz="2400" dirty="0" smtClean="0"/>
              <a:t> (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tầng</a:t>
            </a:r>
            <a:r>
              <a:rPr lang="en-US" i="1" dirty="0" smtClean="0"/>
              <a:t> </a:t>
            </a:r>
            <a:r>
              <a:rPr lang="en-US" i="1" dirty="0" err="1" smtClean="0"/>
              <a:t>dày</a:t>
            </a:r>
            <a:r>
              <a:rPr lang="en-US" i="1" dirty="0" smtClean="0"/>
              <a:t> </a:t>
            </a:r>
            <a:r>
              <a:rPr lang="en-US" i="1" dirty="0" err="1" smtClean="0"/>
              <a:t>đặc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CNN </a:t>
            </a:r>
            <a:r>
              <a:rPr lang="en-US" sz="2400" dirty="0" err="1" smtClean="0"/>
              <a:t>khiến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thíc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Tóm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(subsampling layer)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 </a:t>
            </a:r>
            <a:r>
              <a:rPr lang="en-US" sz="2200" dirty="0" err="1" smtClean="0"/>
              <a:t>bớt</a:t>
            </a:r>
            <a:r>
              <a:rPr lang="en-US" sz="2200" dirty="0" smtClean="0"/>
              <a:t>  (</a:t>
            </a:r>
            <a:r>
              <a:rPr lang="en-US" sz="2200" i="1" dirty="0" smtClean="0"/>
              <a:t>down-sample</a:t>
            </a:r>
            <a:r>
              <a:rPr lang="en-US" sz="2200" dirty="0" smtClean="0"/>
              <a:t> 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</a:t>
            </a:r>
            <a:r>
              <a:rPr lang="en-US" sz="2200" dirty="0" err="1" smtClean="0"/>
              <a:t>thiểu</a:t>
            </a:r>
            <a:r>
              <a:rPr lang="en-US" sz="2200" dirty="0" smtClean="0"/>
              <a:t> chi </a:t>
            </a:r>
            <a:r>
              <a:rPr lang="en-US" sz="2200" dirty="0" err="1" smtClean="0"/>
              <a:t>tiết</a:t>
            </a:r>
            <a:r>
              <a:rPr lang="en-US" sz="2200" dirty="0" smtClean="0"/>
              <a:t>. </a:t>
            </a:r>
          </a:p>
          <a:p>
            <a:pPr lvl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 (Convolution layer)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tấm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44702-512F-418B-BF82-AE89B9F169A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50395" y="152400"/>
            <a:ext cx="8599714" cy="484187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Trường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tiếp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nhận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cục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bộ</a:t>
            </a:r>
            <a:r>
              <a:rPr lang="en-US" sz="2800" b="1" dirty="0" smtClean="0">
                <a:solidFill>
                  <a:srgbClr val="FF0000"/>
                </a:solidFill>
              </a:rPr>
              <a:t> (local receptive field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9925"/>
          </a:xfrm>
        </p:spPr>
        <p:txBody>
          <a:bodyPr/>
          <a:lstStyle/>
          <a:p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neuron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 smtClean="0"/>
              <a:t>ẩn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nơ</a:t>
            </a:r>
            <a:r>
              <a:rPr lang="en-US" sz="2000" dirty="0" smtClean="0"/>
              <a:t> </a:t>
            </a:r>
            <a:r>
              <a:rPr lang="en-US" sz="2000" dirty="0" err="1" smtClean="0"/>
              <a:t>ron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, 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5</a:t>
            </a:r>
            <a:r>
              <a:rPr lang="en-US" sz="2000" dirty="0" smtClean="0">
                <a:sym typeface="Symbol" pitchFamily="18" charset="2"/>
              </a:rPr>
              <a:t>5, </a:t>
            </a:r>
            <a:r>
              <a:rPr lang="en-US" sz="2000" dirty="0" err="1" smtClean="0">
                <a:sym typeface="Symbol" pitchFamily="18" charset="2"/>
              </a:rPr>
              <a:t>tức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là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tương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ứng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với</a:t>
            </a:r>
            <a:r>
              <a:rPr lang="en-US" sz="2000" dirty="0" smtClean="0">
                <a:sym typeface="Symbol" pitchFamily="18" charset="2"/>
              </a:rPr>
              <a:t> 25  pixel </a:t>
            </a:r>
            <a:r>
              <a:rPr lang="en-US" sz="2000" dirty="0" err="1" smtClean="0">
                <a:sym typeface="Symbol" pitchFamily="18" charset="2"/>
              </a:rPr>
              <a:t>đầu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v</a:t>
            </a:r>
            <a:r>
              <a:rPr lang="en-US" sz="2000" dirty="0" err="1" smtClean="0">
                <a:sym typeface="Symbol" pitchFamily="18" charset="2"/>
              </a:rPr>
              <a:t>ào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r>
              <a:rPr lang="en-US" sz="2000" dirty="0" err="1" smtClean="0">
                <a:sym typeface="Symbol" pitchFamily="18" charset="2"/>
              </a:rPr>
              <a:t>Vùng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như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vậy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trong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hình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ảnh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đầu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vào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được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gọi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là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trường</a:t>
            </a:r>
            <a:r>
              <a:rPr lang="en-US" sz="2000" b="1" i="1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tiếp</a:t>
            </a:r>
            <a:r>
              <a:rPr lang="en-US" sz="2000" b="1" i="1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nhận</a:t>
            </a:r>
            <a:r>
              <a:rPr lang="en-US" sz="2000" b="1" i="1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cục</a:t>
            </a:r>
            <a:r>
              <a:rPr lang="en-US" sz="2000" b="1" i="1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bộ</a:t>
            </a:r>
            <a:r>
              <a:rPr lang="en-US" sz="2000" dirty="0" smtClean="0">
                <a:sym typeface="Symbol" pitchFamily="18" charset="2"/>
              </a:rPr>
              <a:t> (local receptive field.)</a:t>
            </a:r>
          </a:p>
          <a:p>
            <a:r>
              <a:rPr lang="en-US" sz="2000" dirty="0" err="1" smtClean="0">
                <a:sym typeface="Symbol" pitchFamily="18" charset="2"/>
              </a:rPr>
              <a:t>Rồi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thì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chúng</a:t>
            </a:r>
            <a:r>
              <a:rPr lang="en-US" sz="2000" dirty="0" smtClean="0">
                <a:sym typeface="Symbol" pitchFamily="18" charset="2"/>
              </a:rPr>
              <a:t> ta </a:t>
            </a:r>
            <a:r>
              <a:rPr lang="en-US" sz="2000" dirty="0" err="1" smtClean="0">
                <a:sym typeface="Symbol" pitchFamily="18" charset="2"/>
              </a:rPr>
              <a:t>sẽ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i="1" dirty="0" err="1" smtClean="0">
                <a:sym typeface="Symbol" pitchFamily="18" charset="2"/>
              </a:rPr>
              <a:t>trượt</a:t>
            </a:r>
            <a:r>
              <a:rPr lang="en-US" sz="2000" dirty="0" smtClean="0">
                <a:sym typeface="Symbol" pitchFamily="18" charset="2"/>
              </a:rPr>
              <a:t> (stride)  </a:t>
            </a:r>
            <a:r>
              <a:rPr lang="en-US" sz="2000" dirty="0" err="1" smtClean="0">
                <a:sym typeface="Symbol" pitchFamily="18" charset="2"/>
              </a:rPr>
              <a:t>trường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tiếp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nhận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cục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bộ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này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xuyên</a:t>
            </a:r>
            <a:r>
              <a:rPr lang="en-US" sz="2000" dirty="0" smtClean="0">
                <a:sym typeface="Symbol" pitchFamily="18" charset="2"/>
              </a:rPr>
              <a:t> qua </a:t>
            </a:r>
            <a:r>
              <a:rPr lang="en-US" sz="2000" dirty="0" err="1" smtClean="0">
                <a:sym typeface="Symbol" pitchFamily="18" charset="2"/>
              </a:rPr>
              <a:t>toàn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bộ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hình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ảnh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5D1C6-4B97-40C0-86E2-65370BDB6879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37893" name="Picture 4" descr="http://neuralnetworksanddeeplearning.com/images/tikz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47725"/>
            <a:ext cx="5257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381000" y="2057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Hình</a:t>
            </a:r>
            <a:r>
              <a:rPr lang="en-US" sz="2000" b="1" dirty="0" smtClean="0"/>
              <a:t> 5.16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9581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4038600"/>
            <a:ext cx="8839200" cy="2209800"/>
          </a:xfrm>
        </p:spPr>
        <p:txBody>
          <a:bodyPr/>
          <a:lstStyle/>
          <a:p>
            <a:r>
              <a:rPr lang="en-US" sz="2200" u="sng" dirty="0" err="1" smtClean="0"/>
              <a:t>Ghi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chú</a:t>
            </a:r>
            <a:r>
              <a:rPr lang="en-US" sz="2200" dirty="0" smtClean="0"/>
              <a:t>: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thước</a:t>
            </a:r>
            <a:r>
              <a:rPr lang="en-US" sz="2200" dirty="0" smtClean="0"/>
              <a:t> 28</a:t>
            </a:r>
            <a:r>
              <a:rPr lang="en-US" sz="2200" dirty="0" smtClean="0">
                <a:sym typeface="Symbol" pitchFamily="18" charset="2"/>
              </a:rPr>
              <a:t> 28 </a:t>
            </a:r>
            <a:r>
              <a:rPr lang="en-US" sz="2200" dirty="0" err="1" smtClean="0">
                <a:sym typeface="Symbol" pitchFamily="18" charset="2"/>
              </a:rPr>
              <a:t>và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trường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tiếp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nhận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cục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bộ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có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kích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thước</a:t>
            </a:r>
            <a:r>
              <a:rPr lang="en-US" sz="2200" dirty="0" smtClean="0">
                <a:sym typeface="Symbol" pitchFamily="18" charset="2"/>
              </a:rPr>
              <a:t> 5 5, </a:t>
            </a:r>
            <a:r>
              <a:rPr lang="en-US" sz="2200" dirty="0" err="1" smtClean="0">
                <a:sym typeface="Symbol" pitchFamily="18" charset="2"/>
              </a:rPr>
              <a:t>thì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sẽ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có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tất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cả</a:t>
            </a:r>
            <a:r>
              <a:rPr lang="en-US" sz="2200" dirty="0" smtClean="0">
                <a:sym typeface="Symbol" pitchFamily="18" charset="2"/>
              </a:rPr>
              <a:t> 24 24 </a:t>
            </a:r>
            <a:r>
              <a:rPr lang="en-US" sz="2200" dirty="0" err="1" smtClean="0">
                <a:sym typeface="Symbol" pitchFamily="18" charset="2"/>
              </a:rPr>
              <a:t>nơ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ron</a:t>
            </a:r>
            <a:r>
              <a:rPr lang="en-US" sz="2200" dirty="0" smtClean="0">
                <a:sym typeface="Symbol" pitchFamily="18" charset="2"/>
              </a:rPr>
              <a:t> ở </a:t>
            </a:r>
            <a:r>
              <a:rPr lang="en-US" sz="2200" dirty="0" err="1" smtClean="0">
                <a:sym typeface="Symbol" pitchFamily="18" charset="2"/>
              </a:rPr>
              <a:t>tầng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ẩn</a:t>
            </a:r>
            <a:r>
              <a:rPr lang="en-US" sz="2200" dirty="0" smtClean="0">
                <a:sym typeface="Symbol" pitchFamily="18" charset="2"/>
              </a:rPr>
              <a:t>.</a:t>
            </a:r>
          </a:p>
          <a:p>
            <a:r>
              <a:rPr lang="en-US" sz="2200" b="1" i="1" dirty="0" err="1" smtClean="0">
                <a:sym typeface="Symbol" pitchFamily="18" charset="2"/>
              </a:rPr>
              <a:t>Chiều</a:t>
            </a:r>
            <a:r>
              <a:rPr lang="en-US" sz="2200" b="1" i="1" dirty="0" smtClean="0">
                <a:sym typeface="Symbol" pitchFamily="18" charset="2"/>
              </a:rPr>
              <a:t> </a:t>
            </a:r>
            <a:r>
              <a:rPr lang="en-US" sz="2200" b="1" i="1" dirty="0" err="1" smtClean="0">
                <a:sym typeface="Symbol" pitchFamily="18" charset="2"/>
              </a:rPr>
              <a:t>dài</a:t>
            </a:r>
            <a:r>
              <a:rPr lang="en-US" sz="2200" b="1" i="1" dirty="0" smtClean="0">
                <a:sym typeface="Symbol" pitchFamily="18" charset="2"/>
              </a:rPr>
              <a:t> </a:t>
            </a:r>
            <a:r>
              <a:rPr lang="en-US" sz="2200" b="1" i="1" dirty="0" err="1" smtClean="0">
                <a:sym typeface="Symbol" pitchFamily="18" charset="2"/>
              </a:rPr>
              <a:t>trượt</a:t>
            </a:r>
            <a:r>
              <a:rPr lang="en-US" sz="2200" b="1" i="1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(stride length) </a:t>
            </a:r>
            <a:r>
              <a:rPr lang="en-US" sz="2200" dirty="0" err="1" smtClean="0">
                <a:sym typeface="Symbol" pitchFamily="18" charset="2"/>
              </a:rPr>
              <a:t>trong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thí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dụ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này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là</a:t>
            </a:r>
            <a:r>
              <a:rPr lang="en-US" sz="2200" dirty="0" smtClean="0">
                <a:sym typeface="Symbol" pitchFamily="18" charset="2"/>
              </a:rPr>
              <a:t> 1. </a:t>
            </a:r>
            <a:r>
              <a:rPr lang="en-US" sz="2200" dirty="0" err="1" smtClean="0">
                <a:sym typeface="Symbol" pitchFamily="18" charset="2"/>
              </a:rPr>
              <a:t>Trong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thực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tế</a:t>
            </a:r>
            <a:r>
              <a:rPr lang="en-US" sz="2200" dirty="0" smtClean="0">
                <a:sym typeface="Symbol" pitchFamily="18" charset="2"/>
              </a:rPr>
              <a:t>, </a:t>
            </a:r>
            <a:r>
              <a:rPr lang="en-US" sz="2200" dirty="0" err="1" smtClean="0">
                <a:sym typeface="Symbol" pitchFamily="18" charset="2"/>
              </a:rPr>
              <a:t>đôi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khi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chiều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dài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trượt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lớn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hơn</a:t>
            </a:r>
            <a:r>
              <a:rPr lang="en-US" sz="2200" dirty="0" smtClean="0">
                <a:sym typeface="Symbol" pitchFamily="18" charset="2"/>
              </a:rPr>
              <a:t> 1. </a:t>
            </a:r>
          </a:p>
          <a:p>
            <a:r>
              <a:rPr lang="en-US" sz="2200" dirty="0" err="1" smtClean="0">
                <a:sym typeface="Symbol" pitchFamily="18" charset="2"/>
              </a:rPr>
              <a:t>Như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vậy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chiều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dài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trượt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cũng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là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một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siêu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tham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số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của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mạng</a:t>
            </a:r>
            <a:r>
              <a:rPr lang="en-US" sz="2200" dirty="0" smtClean="0">
                <a:sym typeface="Symbol" pitchFamily="18" charset="2"/>
              </a:rPr>
              <a:t> CNN.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BFD52-1DDE-4F10-9F36-E3382DE71FC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38916" name="Picture 4" descr="http://neuralnetworksanddeeplearning.com/images/tikz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74" y="206435"/>
            <a:ext cx="59436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381000" y="16002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 5.17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583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Độ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lệch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trọng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số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dùng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chung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lệch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5</a:t>
            </a:r>
            <a:r>
              <a:rPr lang="en-US" sz="2200" dirty="0" smtClean="0">
                <a:sym typeface="Symbol" pitchFamily="18" charset="2"/>
              </a:rPr>
              <a:t>5 </a:t>
            </a:r>
            <a:r>
              <a:rPr lang="en-US" sz="2200" dirty="0" err="1" smtClean="0">
                <a:sym typeface="Symbol" pitchFamily="18" charset="2"/>
              </a:rPr>
              <a:t>trọng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số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để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kết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nối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nó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với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i="1" dirty="0" err="1" smtClean="0">
                <a:sym typeface="Symbol" pitchFamily="18" charset="2"/>
              </a:rPr>
              <a:t>trường</a:t>
            </a:r>
            <a:r>
              <a:rPr lang="en-US" sz="2200" i="1" dirty="0" smtClean="0">
                <a:sym typeface="Symbol" pitchFamily="18" charset="2"/>
              </a:rPr>
              <a:t> </a:t>
            </a:r>
            <a:r>
              <a:rPr lang="en-US" sz="2200" i="1" dirty="0" err="1" smtClean="0">
                <a:sym typeface="Symbol" pitchFamily="18" charset="2"/>
              </a:rPr>
              <a:t>tiếp</a:t>
            </a:r>
            <a:r>
              <a:rPr lang="en-US" sz="2200" i="1" dirty="0" smtClean="0">
                <a:sym typeface="Symbol" pitchFamily="18" charset="2"/>
              </a:rPr>
              <a:t> </a:t>
            </a:r>
            <a:r>
              <a:rPr lang="en-US" sz="2200" i="1" dirty="0" err="1" smtClean="0">
                <a:sym typeface="Symbol" pitchFamily="18" charset="2"/>
              </a:rPr>
              <a:t>nhận</a:t>
            </a:r>
            <a:r>
              <a:rPr lang="en-US" sz="2200" i="1" dirty="0" smtClean="0">
                <a:sym typeface="Symbol" pitchFamily="18" charset="2"/>
              </a:rPr>
              <a:t> </a:t>
            </a:r>
            <a:r>
              <a:rPr lang="en-US" sz="2200" i="1" dirty="0" err="1" smtClean="0">
                <a:sym typeface="Symbol" pitchFamily="18" charset="2"/>
              </a:rPr>
              <a:t>cục</a:t>
            </a:r>
            <a:r>
              <a:rPr lang="en-US" sz="2200" i="1" dirty="0" smtClean="0">
                <a:sym typeface="Symbol" pitchFamily="18" charset="2"/>
              </a:rPr>
              <a:t> </a:t>
            </a:r>
            <a:r>
              <a:rPr lang="en-US" sz="2200" i="1" dirty="0" err="1" smtClean="0">
                <a:sym typeface="Symbol" pitchFamily="18" charset="2"/>
              </a:rPr>
              <a:t>bộ</a:t>
            </a:r>
            <a:r>
              <a:rPr lang="en-US" sz="2200" i="1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tương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ứng</a:t>
            </a:r>
            <a:r>
              <a:rPr lang="en-US" sz="2200" dirty="0" smtClean="0">
                <a:sym typeface="Symbol" pitchFamily="18" charset="2"/>
              </a:rPr>
              <a:t>.</a:t>
            </a:r>
          </a:p>
          <a:p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lệch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ở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nghiã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tiên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ngay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lệch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coi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bộ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lọc</a:t>
            </a:r>
            <a:r>
              <a:rPr lang="en-US" sz="2200" b="1" i="1" dirty="0" smtClean="0"/>
              <a:t> </a:t>
            </a:r>
            <a:r>
              <a:rPr lang="en-US" sz="2200" dirty="0" smtClean="0"/>
              <a:t>(filter).</a:t>
            </a:r>
          </a:p>
          <a:p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sang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bản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đồ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đặc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trưng</a:t>
            </a:r>
            <a:r>
              <a:rPr lang="en-US" sz="2200" b="1" i="1" dirty="0" smtClean="0"/>
              <a:t> </a:t>
            </a:r>
            <a:r>
              <a:rPr lang="en-US" sz="2200" dirty="0" smtClean="0"/>
              <a:t>(feature map).</a:t>
            </a:r>
          </a:p>
          <a:p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. Do </a:t>
            </a:r>
            <a:r>
              <a:rPr lang="en-US" sz="2200" dirty="0" err="1" smtClean="0"/>
              <a:t>đó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 </a:t>
            </a:r>
            <a:r>
              <a:rPr lang="en-US" sz="2200" dirty="0" err="1" smtClean="0"/>
              <a:t>đầy</a:t>
            </a:r>
            <a:r>
              <a:rPr lang="en-US" sz="2200" dirty="0" smtClean="0"/>
              <a:t> </a:t>
            </a:r>
            <a:r>
              <a:rPr lang="en-US" sz="2200" dirty="0" err="1" smtClean="0"/>
              <a:t>đủ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CC54E-BE46-4A98-8736-85F39FAB074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871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Hình</a:t>
            </a:r>
            <a:r>
              <a:rPr lang="en-US" sz="3200" b="1" dirty="0" smtClean="0">
                <a:solidFill>
                  <a:srgbClr val="FF0000"/>
                </a:solidFill>
              </a:rPr>
              <a:t> 5.18:  Ba </a:t>
            </a:r>
            <a:r>
              <a:rPr lang="en-US" sz="3200" b="1" dirty="0" err="1" smtClean="0">
                <a:solidFill>
                  <a:srgbClr val="FF0000"/>
                </a:solidFill>
              </a:rPr>
              <a:t>bản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đồ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đặc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trưng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C0B7C-9DFA-410F-AF11-7C6CA35C27C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40964" name="Picture 4" descr="http://neuralnetworksanddeeplearning.com/images/tikz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722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0387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Tầng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gộp</a:t>
            </a:r>
            <a:r>
              <a:rPr lang="en-US" sz="3200" dirty="0" smtClean="0">
                <a:solidFill>
                  <a:srgbClr val="FF0000"/>
                </a:solidFill>
              </a:rPr>
              <a:t> (Pooling layer)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1676400"/>
          </a:xfrm>
        </p:spPr>
        <p:txBody>
          <a:bodyPr/>
          <a:lstStyle/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gộp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bản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đồ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đặc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trưng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cô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đọng</a:t>
            </a:r>
            <a:r>
              <a:rPr lang="en-US" sz="2200" b="1" i="1" dirty="0" smtClean="0"/>
              <a:t> </a:t>
            </a:r>
            <a:r>
              <a:rPr lang="en-US" sz="2200" dirty="0" smtClean="0"/>
              <a:t>(condensed feature map).</a:t>
            </a:r>
          </a:p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gộp</a:t>
            </a:r>
            <a:r>
              <a:rPr lang="en-US" sz="2200" dirty="0" smtClean="0"/>
              <a:t> (pooling)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gộp-cực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đại</a:t>
            </a:r>
            <a:r>
              <a:rPr lang="en-US" sz="2200" b="1" i="1" dirty="0" smtClean="0"/>
              <a:t> </a:t>
            </a:r>
            <a:r>
              <a:rPr lang="en-US" sz="2200" dirty="0" smtClean="0"/>
              <a:t>(max-pooling)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1746F-B75E-4A7E-B620-D7B31CDD76F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41989" name="Picture 4" descr="http://neuralnetworksanddeeplearning.com/images/tikz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438400"/>
            <a:ext cx="4800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 descr="E:\Machine_Learning\Max_P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4191000"/>
            <a:ext cx="399573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Box 5"/>
          <p:cNvSpPr txBox="1">
            <a:spLocks noChangeArrowheads="1"/>
          </p:cNvSpPr>
          <p:nvPr/>
        </p:nvSpPr>
        <p:spPr bwMode="auto">
          <a:xfrm>
            <a:off x="3200400" y="56388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 5.19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169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4457" y="457200"/>
            <a:ext cx="8229600" cy="914400"/>
          </a:xfrm>
        </p:spPr>
        <p:txBody>
          <a:bodyPr/>
          <a:lstStyle/>
          <a:p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gộp</a:t>
            </a:r>
            <a:r>
              <a:rPr lang="en-US" sz="2200" dirty="0" smtClean="0"/>
              <a:t> </a:t>
            </a:r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1638C-2891-4687-B600-F12B930691C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43012" name="Picture 4" descr="http://neuralnetworksanddeeplearning.com/images/tikz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990600" y="62484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Hình</a:t>
            </a:r>
            <a:r>
              <a:rPr lang="en-US" sz="2000" b="1" dirty="0" smtClean="0"/>
              <a:t> 5.20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2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4" y="4876800"/>
            <a:ext cx="8686800" cy="10461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/>
              <a:t>Y. </a:t>
            </a:r>
            <a:r>
              <a:rPr lang="en-US" sz="2200" dirty="0" err="1"/>
              <a:t>LeCun</a:t>
            </a:r>
            <a:r>
              <a:rPr lang="en-US" sz="2200" dirty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b="1" i="1" dirty="0"/>
              <a:t>LeNET-5</a:t>
            </a:r>
            <a:r>
              <a:rPr lang="en-US" sz="2200" dirty="0"/>
              <a:t>, 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CNN.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LeNET-5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9B3A4-B6E5-4DA6-879A-050DEDA51934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44036" name="Picture 2" descr="E:\Machine_Learning\LeNE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1447800"/>
            <a:ext cx="9056688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794544" y="4257765"/>
            <a:ext cx="784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 5.21: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</a:t>
            </a:r>
            <a:r>
              <a:rPr lang="en-US" sz="2000" dirty="0"/>
              <a:t>LeNET5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tay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Mạng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LeNET5</a:t>
            </a:r>
          </a:p>
        </p:txBody>
      </p:sp>
    </p:spTree>
    <p:extLst>
      <p:ext uri="{BB962C8B-B14F-4D97-AF65-F5344CB8AC3E}">
        <p14:creationId xmlns:p14="http://schemas.microsoft.com/office/powerpoint/2010/main" val="2349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1E4F6-7559-4154-85A5-56C39C085EB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7"/>
          </a:xfrm>
        </p:spPr>
        <p:txBody>
          <a:bodyPr/>
          <a:lstStyle/>
          <a:p>
            <a:pPr eaLnBrk="1" hangingPunct="1"/>
            <a:r>
              <a:rPr lang="en-US" altLang="ko-KR" sz="2800" b="1" dirty="0" err="1" smtClean="0">
                <a:ea typeface="Gulim" pitchFamily="34" charset="-127"/>
              </a:rPr>
              <a:t>Những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bài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toán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thích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hợp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cho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mạng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nơ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err="1" smtClean="0">
                <a:ea typeface="Gulim" pitchFamily="34" charset="-127"/>
              </a:rPr>
              <a:t>ron</a:t>
            </a:r>
            <a:r>
              <a:rPr lang="en-US" altLang="ko-KR" sz="2800" dirty="0" smtClean="0">
                <a:ea typeface="Gulim" pitchFamily="34" charset="-127"/>
              </a:rPr>
              <a:t> </a:t>
            </a:r>
            <a:endParaRPr lang="en-US" sz="28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dirty="0" smtClean="0">
                <a:ea typeface="Gulim" pitchFamily="34" charset="-127"/>
              </a:rPr>
              <a:t>ANN </a:t>
            </a:r>
            <a:r>
              <a:rPr lang="en-US" altLang="ko-KR" sz="2100" dirty="0" err="1" smtClean="0">
                <a:ea typeface="Gulim" pitchFamily="34" charset="-127"/>
              </a:rPr>
              <a:t>phù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bài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toán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dữ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liệu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huấn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luyện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nhiễu</a:t>
            </a:r>
            <a:r>
              <a:rPr lang="en-US" altLang="ko-KR" sz="2100" dirty="0" smtClean="0">
                <a:ea typeface="Gulim" pitchFamily="34" charset="-127"/>
              </a:rPr>
              <a:t>. ANN </a:t>
            </a:r>
            <a:r>
              <a:rPr lang="en-US" altLang="ko-KR" sz="2100" dirty="0" err="1" smtClean="0">
                <a:ea typeface="Gulim" pitchFamily="34" charset="-127"/>
              </a:rPr>
              <a:t>cũng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áp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dụng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bài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toán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dùng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biểu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diễn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ký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hiệu</a:t>
            </a:r>
            <a:r>
              <a:rPr lang="en-US" altLang="ko-KR" sz="2100" dirty="0" smtClean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lan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truyền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ngược</a:t>
            </a:r>
            <a:r>
              <a:rPr lang="en-US" altLang="ko-KR" sz="2100" i="1" dirty="0" smtClean="0">
                <a:ea typeface="Gulim" pitchFamily="34" charset="-127"/>
              </a:rPr>
              <a:t> </a:t>
            </a:r>
            <a:r>
              <a:rPr lang="en-US" altLang="ko-KR" sz="2100" dirty="0" smtClean="0">
                <a:ea typeface="Gulim" pitchFamily="34" charset="-127"/>
              </a:rPr>
              <a:t>(back-propagation  - BP)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thường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dùng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huấn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luyện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mạng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ron</a:t>
            </a:r>
            <a:r>
              <a:rPr lang="en-US" altLang="ko-KR" sz="2100" dirty="0" smtClean="0">
                <a:ea typeface="Gulim" pitchFamily="34" charset="-127"/>
              </a:rPr>
              <a:t>.  </a:t>
            </a:r>
            <a:r>
              <a:rPr lang="en-US" altLang="ko-KR" sz="2100" dirty="0" err="1" smtClean="0">
                <a:ea typeface="Gulim" pitchFamily="34" charset="-127"/>
              </a:rPr>
              <a:t>Giải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thuật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này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thích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bài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toán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những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đặc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điểm</a:t>
            </a:r>
            <a:r>
              <a:rPr lang="en-US" altLang="ko-KR" sz="2100" dirty="0" smtClean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đầu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vào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là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dữ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liệu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nhiều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chiều</a:t>
            </a:r>
            <a:r>
              <a:rPr lang="en-US" altLang="ko-KR" dirty="0" smtClean="0">
                <a:ea typeface="Gulim" pitchFamily="34" charset="-127"/>
              </a:rPr>
              <a:t>,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là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dữ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liệu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rời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rạc</a:t>
            </a:r>
            <a:r>
              <a:rPr lang="en-US" altLang="ko-KR" dirty="0" smtClean="0">
                <a:ea typeface="Gulim" pitchFamily="34" charset="-127"/>
              </a:rPr>
              <a:t> hay </a:t>
            </a:r>
            <a:r>
              <a:rPr lang="en-US" altLang="ko-KR" dirty="0" err="1" smtClean="0">
                <a:ea typeface="Gulim" pitchFamily="34" charset="-127"/>
              </a:rPr>
              <a:t>dữ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liệu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liên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tục</a:t>
            </a:r>
            <a:r>
              <a:rPr lang="en-US" altLang="ko-KR" dirty="0" smtClean="0">
                <a:ea typeface="Gulim" pitchFamily="34" charset="-127"/>
              </a:rPr>
              <a:t>  (</a:t>
            </a:r>
            <a:r>
              <a:rPr lang="en-US" altLang="ko-KR" dirty="0" err="1" smtClean="0">
                <a:ea typeface="Gulim" pitchFamily="34" charset="-127"/>
              </a:rPr>
              <a:t>thí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dụ</a:t>
            </a:r>
            <a:r>
              <a:rPr lang="en-US" altLang="ko-KR" dirty="0" smtClean="0">
                <a:ea typeface="Gulim" pitchFamily="34" charset="-127"/>
              </a:rPr>
              <a:t>: </a:t>
            </a:r>
            <a:r>
              <a:rPr lang="en-US" altLang="ko-KR" dirty="0" err="1" smtClean="0">
                <a:ea typeface="Gulim" pitchFamily="34" charset="-127"/>
              </a:rPr>
              <a:t>dữ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liệu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cảm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biến</a:t>
            </a:r>
            <a:r>
              <a:rPr lang="en-US" altLang="ko-KR" dirty="0" smtClean="0">
                <a:ea typeface="Gulim" pitchFamily="34" charset="-127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đầu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rời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rạc</a:t>
            </a:r>
            <a:r>
              <a:rPr lang="en-US" altLang="ko-KR" dirty="0">
                <a:ea typeface="Gulim" pitchFamily="34" charset="-127"/>
              </a:rPr>
              <a:t> hay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liên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tục</a:t>
            </a:r>
            <a:r>
              <a:rPr lang="en-US" altLang="ko-KR" dirty="0">
                <a:ea typeface="Gulim" pitchFamily="34" charset="-127"/>
              </a:rPr>
              <a:t> 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đầu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ra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là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một</a:t>
            </a:r>
            <a:r>
              <a:rPr lang="en-US" altLang="ko-KR" dirty="0" smtClean="0">
                <a:ea typeface="Gulim" pitchFamily="34" charset="-127"/>
              </a:rPr>
              <a:t> vector </a:t>
            </a:r>
            <a:r>
              <a:rPr lang="en-US" altLang="ko-KR" dirty="0" err="1" smtClean="0">
                <a:ea typeface="Gulim" pitchFamily="34" charset="-127"/>
              </a:rPr>
              <a:t>giá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trị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dữ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liệu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nhiễu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có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thể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chấp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nhận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thời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gian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huấn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luyện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lâu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Định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trị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nhanh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hàm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xấp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xỉ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đã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được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huấn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luyện</a:t>
            </a:r>
            <a:r>
              <a:rPr lang="en-US" altLang="ko-KR" dirty="0" smtClean="0"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Người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dùng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không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cần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hiểu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về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các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trọng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số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của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mạng</a:t>
            </a: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 smtClean="0">
                <a:ea typeface="Gulim" pitchFamily="34" charset="-127"/>
              </a:rPr>
              <a:t>Thí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dụ</a:t>
            </a:r>
            <a:r>
              <a:rPr lang="en-US" altLang="ko-KR" sz="2100" dirty="0" smtClean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 smtClean="0">
                <a:ea typeface="Gulim" pitchFamily="34" charset="-127"/>
              </a:rPr>
              <a:t>Nhận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dạng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giọng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nói</a:t>
            </a:r>
            <a:r>
              <a:rPr lang="en-US" altLang="ko-KR" dirty="0" smtClean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 smtClean="0">
                <a:ea typeface="Gulim" pitchFamily="34" charset="-127"/>
              </a:rPr>
              <a:t>Phân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loại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hình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ảnh</a:t>
            </a:r>
            <a:r>
              <a:rPr lang="en-US" altLang="ko-KR" dirty="0" smtClean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>
                <a:ea typeface="Gulim" pitchFamily="34" charset="-127"/>
              </a:rPr>
              <a:t>Dự</a:t>
            </a:r>
            <a:r>
              <a:rPr lang="en-US" dirty="0" smtClean="0">
                <a:ea typeface="Gulim" pitchFamily="34" charset="-127"/>
              </a:rPr>
              <a:t> </a:t>
            </a:r>
            <a:r>
              <a:rPr lang="en-US" dirty="0" err="1" smtClean="0">
                <a:ea typeface="Gulim" pitchFamily="34" charset="-127"/>
              </a:rPr>
              <a:t>báo</a:t>
            </a:r>
            <a:r>
              <a:rPr lang="en-US" dirty="0" smtClean="0">
                <a:ea typeface="Gulim" pitchFamily="34" charset="-127"/>
              </a:rPr>
              <a:t> </a:t>
            </a:r>
            <a:r>
              <a:rPr lang="en-US" dirty="0" err="1" smtClean="0">
                <a:ea typeface="Gulim" pitchFamily="34" charset="-127"/>
              </a:rPr>
              <a:t>dữ</a:t>
            </a:r>
            <a:r>
              <a:rPr lang="en-US" dirty="0" smtClean="0">
                <a:ea typeface="Gulim" pitchFamily="34" charset="-127"/>
              </a:rPr>
              <a:t> </a:t>
            </a:r>
            <a:r>
              <a:rPr lang="en-US" dirty="0" err="1" smtClean="0">
                <a:ea typeface="Gulim" pitchFamily="34" charset="-127"/>
              </a:rPr>
              <a:t>liệu</a:t>
            </a:r>
            <a:r>
              <a:rPr lang="en-US" dirty="0" smtClean="0">
                <a:ea typeface="Gulim" pitchFamily="34" charset="-127"/>
              </a:rPr>
              <a:t> </a:t>
            </a:r>
            <a:r>
              <a:rPr lang="en-US" dirty="0" err="1" smtClean="0">
                <a:ea typeface="Gulim" pitchFamily="34" charset="-127"/>
              </a:rPr>
              <a:t>tài</a:t>
            </a:r>
            <a:r>
              <a:rPr lang="en-US" dirty="0" smtClean="0">
                <a:ea typeface="Gulim" pitchFamily="34" charset="-127"/>
              </a:rPr>
              <a:t> </a:t>
            </a:r>
            <a:r>
              <a:rPr lang="en-US" dirty="0" err="1" smtClean="0">
                <a:ea typeface="Gulim" pitchFamily="34" charset="-127"/>
              </a:rPr>
              <a:t>chánh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8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Vài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đặc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điểm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LeNET5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LeNET5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LeNET5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i="1" dirty="0" err="1" smtClean="0"/>
              <a:t>Lan</a:t>
            </a:r>
            <a:r>
              <a:rPr lang="en-US" i="1" dirty="0" smtClean="0"/>
              <a:t> </a:t>
            </a:r>
            <a:r>
              <a:rPr lang="en-US" i="1" dirty="0" err="1" smtClean="0"/>
              <a:t>Truyền</a:t>
            </a:r>
            <a:r>
              <a:rPr lang="en-US" i="1" dirty="0" smtClean="0"/>
              <a:t> </a:t>
            </a:r>
            <a:r>
              <a:rPr lang="en-US" i="1" dirty="0" err="1" smtClean="0"/>
              <a:t>Ngược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backpropagation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3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 b="1" dirty="0" smtClean="0"/>
              <a:t>5. </a:t>
            </a:r>
            <a:r>
              <a:rPr lang="en-US" sz="3200" b="1" dirty="0" err="1" smtClean="0"/>
              <a:t>Các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cụ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sâu</a:t>
            </a:r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32788" cy="5673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u="sng" dirty="0" err="1"/>
              <a:t>Ghi</a:t>
            </a:r>
            <a:r>
              <a:rPr lang="en-US" sz="2200" b="1" u="sng" dirty="0"/>
              <a:t> </a:t>
            </a:r>
            <a:r>
              <a:rPr lang="en-US" sz="2200" b="1" u="sng" dirty="0" err="1"/>
              <a:t>chú</a:t>
            </a:r>
            <a:r>
              <a:rPr lang="en-US" sz="2200" b="1" dirty="0"/>
              <a:t>: </a:t>
            </a:r>
            <a:r>
              <a:rPr lang="en-US" sz="2200" dirty="0" err="1"/>
              <a:t>Ngoài</a:t>
            </a:r>
            <a:r>
              <a:rPr lang="en-US" sz="2200" dirty="0"/>
              <a:t> DBN </a:t>
            </a:r>
            <a:r>
              <a:rPr lang="en-US" sz="2200" dirty="0" err="1"/>
              <a:t>và</a:t>
            </a:r>
            <a:r>
              <a:rPr lang="en-US" sz="2200" dirty="0"/>
              <a:t> CNN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 smtClean="0"/>
              <a:t>nổi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Autoencoder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chồng</a:t>
            </a:r>
            <a:r>
              <a:rPr lang="en-US" sz="2200" dirty="0"/>
              <a:t> (Stacked </a:t>
            </a:r>
            <a:r>
              <a:rPr lang="en-US" sz="2200" dirty="0" err="1"/>
              <a:t>Autoencoder</a:t>
            </a:r>
            <a:r>
              <a:rPr lang="en-US" sz="2200" dirty="0"/>
              <a:t>), </a:t>
            </a:r>
            <a:r>
              <a:rPr lang="en-US" sz="2200" dirty="0" err="1"/>
              <a:t>mạng</a:t>
            </a:r>
            <a:r>
              <a:rPr lang="en-US" sz="2200" dirty="0"/>
              <a:t> Long Short Term Memory (LSTM).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  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thách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.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chạy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giờ</a:t>
            </a:r>
            <a:r>
              <a:rPr lang="en-US" sz="2200" dirty="0" smtClean="0"/>
              <a:t>, </a:t>
            </a:r>
            <a:r>
              <a:rPr lang="en-US" sz="2200" dirty="0" err="1" smtClean="0"/>
              <a:t>thậm</a:t>
            </a:r>
            <a:r>
              <a:rPr lang="en-US" sz="2200" dirty="0" smtClean="0"/>
              <a:t> </a:t>
            </a:r>
            <a:r>
              <a:rPr lang="en-US" sz="2200" dirty="0" err="1" smtClean="0"/>
              <a:t>chí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khớp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cụ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:</a:t>
            </a:r>
            <a:endParaRPr lang="en-US" sz="2200" dirty="0"/>
          </a:p>
          <a:p>
            <a:pPr>
              <a:defRPr/>
            </a:pPr>
            <a:r>
              <a:rPr lang="en-US" sz="2200" b="1" dirty="0" err="1" smtClean="0"/>
              <a:t>Keras</a:t>
            </a:r>
            <a:r>
              <a:rPr lang="en-US" sz="2200" b="1" dirty="0"/>
              <a:t>	</a:t>
            </a:r>
            <a:r>
              <a:rPr lang="en-US" sz="2200" b="1" dirty="0" smtClean="0"/>
              <a:t>	</a:t>
            </a:r>
            <a:r>
              <a:rPr lang="en-US" sz="2200" b="1" dirty="0" err="1" smtClean="0"/>
              <a:t>TensorFlow</a:t>
            </a:r>
            <a:r>
              <a:rPr lang="en-US" sz="2200" b="1" dirty="0" smtClean="0"/>
              <a:t> </a:t>
            </a:r>
            <a:endParaRPr lang="en-US" sz="2200" dirty="0" smtClean="0"/>
          </a:p>
          <a:p>
            <a:pPr>
              <a:defRPr/>
            </a:pPr>
            <a:r>
              <a:rPr lang="en-US" sz="2200" dirty="0" err="1" smtClean="0"/>
              <a:t>Caffe</a:t>
            </a:r>
            <a:r>
              <a:rPr lang="en-US" sz="2200" dirty="0"/>
              <a:t>	</a:t>
            </a:r>
            <a:r>
              <a:rPr lang="en-US" sz="2200" dirty="0" smtClean="0"/>
              <a:t>	Torch</a:t>
            </a:r>
            <a:r>
              <a:rPr lang="en-US" sz="2200" dirty="0"/>
              <a:t>	</a:t>
            </a:r>
            <a:r>
              <a:rPr lang="en-US" sz="2200" dirty="0" smtClean="0"/>
              <a:t>		</a:t>
            </a:r>
            <a:r>
              <a:rPr lang="en-US" sz="2200" b="1" dirty="0" err="1" smtClean="0"/>
              <a:t>PyTorch</a:t>
            </a:r>
            <a:endParaRPr lang="en-US" sz="2200" b="1" dirty="0"/>
          </a:p>
          <a:p>
            <a:pPr>
              <a:defRPr/>
            </a:pPr>
            <a:r>
              <a:rPr lang="en-US" sz="2200" dirty="0" err="1"/>
              <a:t>Theano</a:t>
            </a:r>
            <a:r>
              <a:rPr lang="en-US" sz="2200" dirty="0"/>
              <a:t> (</a:t>
            </a:r>
            <a:r>
              <a:rPr lang="en-US" sz="2200" dirty="0" smtClean="0"/>
              <a:t>Python) [</a:t>
            </a:r>
            <a:r>
              <a:rPr lang="en-US" sz="2200" dirty="0" err="1" smtClean="0"/>
              <a:t>Theano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GPU] http</a:t>
            </a:r>
            <a:r>
              <a:rPr lang="en-US" sz="2200" dirty="0"/>
              <a:t>://deeplearning.net/software/theano/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8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/>
              <a:t>Keras</a:t>
            </a:r>
            <a:r>
              <a:rPr lang="en-US" sz="2200" b="1" dirty="0" smtClean="0"/>
              <a:t>, Torch, </a:t>
            </a:r>
            <a:r>
              <a:rPr lang="en-US" sz="2200" b="1" dirty="0" err="1" smtClean="0"/>
              <a:t>Theano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và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TensorFlow</a:t>
            </a:r>
            <a:r>
              <a:rPr lang="en-US" sz="2200" b="1" dirty="0" smtClean="0"/>
              <a:t> 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cụ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DBN </a:t>
            </a:r>
            <a:r>
              <a:rPr lang="en-US" sz="2200" dirty="0" err="1" smtClean="0"/>
              <a:t>và</a:t>
            </a:r>
            <a:r>
              <a:rPr lang="en-US" sz="2200" dirty="0" smtClean="0"/>
              <a:t> CNN</a:t>
            </a:r>
            <a:endParaRPr lang="en-US" sz="2200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B572F-9539-48EA-8C27-F8C8F339CB8A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GPU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/>
          <a:lstStyle/>
          <a:p>
            <a:r>
              <a:rPr lang="en-US" sz="2200" dirty="0"/>
              <a:t>G</a:t>
            </a:r>
            <a:r>
              <a:rPr lang="en-US" sz="2200" dirty="0" smtClean="0"/>
              <a:t>PU (graphical processing unit – </a:t>
            </a:r>
            <a:r>
              <a:rPr lang="en-US" sz="2200" b="1" i="1" dirty="0" err="1" smtClean="0"/>
              <a:t>đơn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vị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xử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lý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đồ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họa</a:t>
            </a:r>
            <a:r>
              <a:rPr lang="en-US" sz="2200" dirty="0" smtClean="0"/>
              <a:t>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nhiệm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Nhờ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GPU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nhà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hữu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thẳng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game </a:t>
            </a:r>
            <a:r>
              <a:rPr lang="en-US" sz="2200" dirty="0" err="1" smtClean="0"/>
              <a:t>điện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đòi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mạch</a:t>
            </a:r>
            <a:r>
              <a:rPr lang="en-US" sz="2200" dirty="0" smtClean="0"/>
              <a:t> </a:t>
            </a:r>
            <a:r>
              <a:rPr lang="en-US" sz="2200" dirty="0" err="1" smtClean="0"/>
              <a:t>chuyên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,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smtClean="0"/>
              <a:t>card </a:t>
            </a:r>
            <a:r>
              <a:rPr lang="en-US" sz="2200" i="1" dirty="0" err="1" smtClean="0"/>
              <a:t>đồ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họa</a:t>
            </a:r>
            <a:r>
              <a:rPr lang="en-US" sz="2200" dirty="0" smtClean="0"/>
              <a:t> (video card ) hay GPU.</a:t>
            </a:r>
          </a:p>
          <a:p>
            <a:r>
              <a:rPr lang="en-US" sz="2200" dirty="0" smtClean="0"/>
              <a:t>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card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 hay GPU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hữu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.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,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GPU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họa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khẩn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 smtClean="0"/>
              <a:t>phức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, GPU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xử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lý</a:t>
            </a:r>
            <a:r>
              <a:rPr lang="en-US" sz="2200" b="1" i="1" dirty="0" smtClean="0"/>
              <a:t> song </a:t>
            </a:r>
            <a:r>
              <a:rPr lang="en-US" sz="2200" b="1" i="1" dirty="0" err="1" smtClean="0"/>
              <a:t>song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nơ</a:t>
            </a:r>
            <a:r>
              <a:rPr lang="en-US" sz="2200" dirty="0" smtClean="0"/>
              <a:t> </a:t>
            </a:r>
            <a:r>
              <a:rPr lang="en-US" sz="2200" dirty="0" err="1" smtClean="0"/>
              <a:t>ron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sâu</a:t>
            </a:r>
            <a:r>
              <a:rPr lang="en-US" sz="2200" dirty="0" smtClean="0"/>
              <a:t>, GPU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B06C-09E6-4E37-ADD9-4F67F38C0323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GPU (</a:t>
            </a:r>
            <a:r>
              <a:rPr lang="en-US" sz="3200" dirty="0" err="1" smtClean="0">
                <a:solidFill>
                  <a:srgbClr val="FF0000"/>
                </a:solidFill>
              </a:rPr>
              <a:t>tt</a:t>
            </a:r>
            <a:r>
              <a:rPr lang="en-US" sz="3200" dirty="0" smtClean="0">
                <a:solidFill>
                  <a:srgbClr val="FF0000"/>
                </a:solidFill>
              </a:rPr>
              <a:t>.)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NVIDIA.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GPU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/>
              <a:t>GPU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i="1" dirty="0"/>
              <a:t>C99</a:t>
            </a:r>
            <a:r>
              <a:rPr lang="en-US" dirty="0"/>
              <a:t>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C99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/>
              <a:t>GPU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C.</a:t>
            </a:r>
            <a:endParaRPr lang="en-US" dirty="0"/>
          </a:p>
          <a:p>
            <a:r>
              <a:rPr lang="en-US" dirty="0"/>
              <a:t>GPU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/>
              <a:t>– CUDA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OpenCL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51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2603"/>
            <a:ext cx="7772400" cy="457200"/>
          </a:xfrm>
        </p:spPr>
        <p:txBody>
          <a:bodyPr/>
          <a:lstStyle/>
          <a:p>
            <a:r>
              <a:rPr lang="en-US" sz="3200" spc="-30" dirty="0" err="1">
                <a:solidFill>
                  <a:srgbClr val="000000"/>
                </a:solidFill>
              </a:rPr>
              <a:t>Tensorflow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28" y="1219200"/>
            <a:ext cx="8194343" cy="4819472"/>
          </a:xfrm>
        </p:spPr>
        <p:txBody>
          <a:bodyPr/>
          <a:lstStyle/>
          <a:p>
            <a:pPr marL="355600" indent="-343535">
              <a:spcBef>
                <a:spcPts val="75"/>
              </a:spcBef>
              <a:buSzPct val="167441"/>
              <a:tabLst>
                <a:tab pos="356235" algn="l"/>
              </a:tabLst>
            </a:pPr>
            <a:r>
              <a:rPr lang="vi-VN" sz="2200" spc="10" dirty="0">
                <a:latin typeface="Arial"/>
                <a:cs typeface="Arial"/>
              </a:rPr>
              <a:t>Là </a:t>
            </a:r>
            <a:r>
              <a:rPr lang="vi-VN" sz="2200" spc="5" dirty="0">
                <a:latin typeface="Arial"/>
                <a:cs typeface="Arial"/>
              </a:rPr>
              <a:t>thư </a:t>
            </a:r>
            <a:r>
              <a:rPr lang="vi-VN" sz="2200" spc="-10" dirty="0">
                <a:latin typeface="Arial"/>
                <a:cs typeface="Arial"/>
              </a:rPr>
              <a:t>viện </a:t>
            </a:r>
            <a:r>
              <a:rPr lang="vi-VN" sz="2200" spc="45" dirty="0">
                <a:latin typeface="Arial"/>
                <a:cs typeface="Arial"/>
              </a:rPr>
              <a:t>mã </a:t>
            </a:r>
            <a:r>
              <a:rPr lang="vi-VN" sz="2200" spc="5" dirty="0">
                <a:latin typeface="Arial"/>
                <a:cs typeface="Arial"/>
              </a:rPr>
              <a:t>nguồn </a:t>
            </a:r>
            <a:r>
              <a:rPr lang="vi-VN" sz="2200" spc="50" dirty="0">
                <a:latin typeface="Arial"/>
                <a:cs typeface="Arial"/>
              </a:rPr>
              <a:t>mở </a:t>
            </a:r>
            <a:r>
              <a:rPr lang="vi-VN" sz="2200" spc="20" dirty="0">
                <a:latin typeface="Arial"/>
                <a:cs typeface="Arial"/>
              </a:rPr>
              <a:t>cho </a:t>
            </a:r>
            <a:r>
              <a:rPr lang="vi-VN" sz="2200" spc="10" dirty="0">
                <a:latin typeface="Arial"/>
                <a:cs typeface="Arial"/>
              </a:rPr>
              <a:t>Deep  Learning, hỗ trợ </a:t>
            </a:r>
            <a:r>
              <a:rPr lang="vi-VN" sz="2200" spc="5" dirty="0">
                <a:latin typeface="Arial"/>
                <a:cs typeface="Arial"/>
              </a:rPr>
              <a:t>bởi</a:t>
            </a:r>
            <a:r>
              <a:rPr lang="vi-VN" sz="2200" spc="220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Google</a:t>
            </a:r>
            <a:r>
              <a:rPr lang="en-US" sz="2200" spc="15" dirty="0">
                <a:latin typeface="Arial"/>
                <a:cs typeface="Arial"/>
              </a:rPr>
              <a:t>. </a:t>
            </a:r>
            <a:r>
              <a:rPr lang="en-US" sz="2200" spc="15" dirty="0" err="1">
                <a:latin typeface="Arial"/>
                <a:cs typeface="Arial"/>
              </a:rPr>
              <a:t>Được</a:t>
            </a:r>
            <a:r>
              <a:rPr lang="en-US" sz="2200" spc="15" dirty="0">
                <a:latin typeface="Arial"/>
                <a:cs typeface="Arial"/>
              </a:rPr>
              <a:t> </a:t>
            </a:r>
            <a:r>
              <a:rPr lang="en-US" sz="2200" spc="15" dirty="0" err="1">
                <a:latin typeface="Arial"/>
                <a:cs typeface="Arial"/>
              </a:rPr>
              <a:t>viết</a:t>
            </a:r>
            <a:r>
              <a:rPr lang="en-US" sz="2200" spc="15" dirty="0">
                <a:latin typeface="Arial"/>
                <a:cs typeface="Arial"/>
              </a:rPr>
              <a:t> </a:t>
            </a:r>
            <a:r>
              <a:rPr lang="en-US" sz="2200" spc="15" dirty="0" err="1">
                <a:latin typeface="Arial"/>
                <a:cs typeface="Arial"/>
              </a:rPr>
              <a:t>bằng</a:t>
            </a:r>
            <a:r>
              <a:rPr lang="en-US" sz="2200" spc="15" dirty="0">
                <a:latin typeface="Arial"/>
                <a:cs typeface="Arial"/>
              </a:rPr>
              <a:t> Python </a:t>
            </a:r>
            <a:r>
              <a:rPr lang="en-US" sz="2200" spc="15" dirty="0" err="1">
                <a:latin typeface="Arial"/>
                <a:cs typeface="Arial"/>
              </a:rPr>
              <a:t>và</a:t>
            </a:r>
            <a:r>
              <a:rPr lang="en-US" sz="2200" spc="15" dirty="0">
                <a:latin typeface="Arial"/>
                <a:cs typeface="Arial"/>
              </a:rPr>
              <a:t> C++.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75"/>
              </a:spcBef>
              <a:buSzPct val="167441"/>
              <a:tabLst>
                <a:tab pos="356235" algn="l"/>
              </a:tabLst>
            </a:pPr>
            <a:r>
              <a:rPr lang="vi-VN" sz="2200" spc="10" dirty="0" smtClean="0">
                <a:latin typeface="Arial"/>
                <a:cs typeface="Arial"/>
              </a:rPr>
              <a:t>Được </a:t>
            </a:r>
            <a:r>
              <a:rPr lang="vi-VN" sz="2200" spc="20" dirty="0">
                <a:latin typeface="Arial"/>
                <a:cs typeface="Arial"/>
              </a:rPr>
              <a:t>cài sẵn </a:t>
            </a:r>
            <a:r>
              <a:rPr lang="vi-VN" sz="2200" spc="10" dirty="0">
                <a:latin typeface="Arial"/>
                <a:cs typeface="Arial"/>
              </a:rPr>
              <a:t>rất nhiều </a:t>
            </a:r>
            <a:r>
              <a:rPr lang="vi-VN" sz="2200" spc="-10" dirty="0">
                <a:latin typeface="Arial"/>
                <a:cs typeface="Arial"/>
              </a:rPr>
              <a:t>kỹ </a:t>
            </a:r>
            <a:r>
              <a:rPr lang="vi-VN" sz="2200" spc="5" dirty="0">
                <a:latin typeface="Arial"/>
                <a:cs typeface="Arial"/>
              </a:rPr>
              <a:t>thuật </a:t>
            </a:r>
            <a:r>
              <a:rPr lang="vi-VN" sz="2200" spc="20" dirty="0">
                <a:latin typeface="Arial"/>
                <a:cs typeface="Arial"/>
              </a:rPr>
              <a:t>tính</a:t>
            </a:r>
            <a:r>
              <a:rPr lang="vi-VN" sz="2200" spc="360" dirty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toán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vi-VN" sz="2200" dirty="0" smtClean="0">
                <a:latin typeface="Arial"/>
                <a:cs typeface="Arial"/>
              </a:rPr>
              <a:t>tối </a:t>
            </a:r>
            <a:r>
              <a:rPr lang="vi-VN" sz="2200" spc="-5" dirty="0">
                <a:latin typeface="Arial"/>
                <a:cs typeface="Arial"/>
              </a:rPr>
              <a:t>ưu, </a:t>
            </a:r>
            <a:r>
              <a:rPr lang="vi-VN" sz="2200" spc="20" dirty="0">
                <a:latin typeface="Arial"/>
                <a:cs typeface="Arial"/>
              </a:rPr>
              <a:t>các </a:t>
            </a:r>
            <a:r>
              <a:rPr lang="vi-VN" sz="2200" dirty="0">
                <a:latin typeface="Arial"/>
                <a:cs typeface="Arial"/>
              </a:rPr>
              <a:t>thuật </a:t>
            </a:r>
            <a:r>
              <a:rPr lang="vi-VN" sz="2200" spc="5" dirty="0">
                <a:latin typeface="Arial"/>
                <a:cs typeface="Arial"/>
              </a:rPr>
              <a:t>toán học</a:t>
            </a:r>
            <a:r>
              <a:rPr lang="vi-VN" sz="2200" spc="450" dirty="0">
                <a:latin typeface="Arial"/>
                <a:cs typeface="Arial"/>
              </a:rPr>
              <a:t> </a:t>
            </a:r>
            <a:r>
              <a:rPr lang="vi-VN" sz="2200" spc="30" dirty="0" smtClean="0">
                <a:latin typeface="Arial"/>
                <a:cs typeface="Arial"/>
              </a:rPr>
              <a:t>máy</a:t>
            </a:r>
            <a:r>
              <a:rPr lang="en-US" sz="2200" spc="30" dirty="0" smtClean="0">
                <a:latin typeface="Arial"/>
                <a:cs typeface="Arial"/>
              </a:rPr>
              <a:t>.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200"/>
              </a:spcBef>
              <a:buSzPct val="167441"/>
              <a:tabLst>
                <a:tab pos="356235" algn="l"/>
              </a:tabLst>
            </a:pPr>
            <a:r>
              <a:rPr lang="vi-VN" sz="2200" spc="15" dirty="0">
                <a:latin typeface="Arial"/>
                <a:cs typeface="Arial"/>
              </a:rPr>
              <a:t>Có </a:t>
            </a:r>
            <a:r>
              <a:rPr lang="vi-VN" sz="2200" spc="10" dirty="0">
                <a:latin typeface="Arial"/>
                <a:cs typeface="Arial"/>
              </a:rPr>
              <a:t>rất nhiều </a:t>
            </a:r>
            <a:r>
              <a:rPr lang="vi-VN" sz="2200" spc="15" dirty="0">
                <a:latin typeface="Arial"/>
                <a:cs typeface="Arial"/>
              </a:rPr>
              <a:t>pre-trained </a:t>
            </a:r>
            <a:r>
              <a:rPr lang="vi-VN" sz="2200" spc="25" dirty="0">
                <a:latin typeface="Arial"/>
                <a:cs typeface="Arial"/>
              </a:rPr>
              <a:t>models</a:t>
            </a:r>
            <a:r>
              <a:rPr lang="vi-VN" sz="2200" spc="165" dirty="0">
                <a:latin typeface="Arial"/>
                <a:cs typeface="Arial"/>
              </a:rPr>
              <a:t> </a:t>
            </a:r>
            <a:r>
              <a:rPr lang="vi-VN" sz="2200" spc="20" dirty="0" smtClean="0">
                <a:latin typeface="Arial"/>
                <a:cs typeface="Arial"/>
              </a:rPr>
              <a:t>cho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Tensorflow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125"/>
              </a:spcBef>
              <a:buSzPct val="167441"/>
              <a:tabLst>
                <a:tab pos="356235" algn="l"/>
              </a:tabLst>
            </a:pPr>
            <a:r>
              <a:rPr lang="vi-VN" sz="2200" spc="20" dirty="0">
                <a:latin typeface="Arial"/>
                <a:cs typeface="Arial"/>
              </a:rPr>
              <a:t>Framework tính </a:t>
            </a:r>
            <a:r>
              <a:rPr lang="vi-VN" sz="2200" dirty="0">
                <a:latin typeface="Arial"/>
                <a:cs typeface="Arial"/>
              </a:rPr>
              <a:t>toán </a:t>
            </a:r>
            <a:r>
              <a:rPr lang="vi-VN" sz="2200" spc="5" dirty="0">
                <a:latin typeface="Arial"/>
                <a:cs typeface="Arial"/>
              </a:rPr>
              <a:t>hết </a:t>
            </a:r>
            <a:r>
              <a:rPr lang="vi-VN" sz="2200" spc="15" dirty="0">
                <a:latin typeface="Arial"/>
                <a:cs typeface="Arial"/>
              </a:rPr>
              <a:t>sức hiệu</a:t>
            </a:r>
            <a:r>
              <a:rPr lang="vi-VN" sz="2200" spc="21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quả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195"/>
              </a:spcBef>
              <a:buSzPct val="167441"/>
              <a:tabLst>
                <a:tab pos="356235" algn="l"/>
              </a:tabLst>
            </a:pPr>
            <a:r>
              <a:rPr lang="vi-VN" sz="2200" spc="15" dirty="0">
                <a:latin typeface="Arial"/>
                <a:cs typeface="Arial"/>
              </a:rPr>
              <a:t>Có </a:t>
            </a:r>
            <a:r>
              <a:rPr lang="vi-VN" sz="2200" spc="5" dirty="0">
                <a:latin typeface="Arial"/>
                <a:cs typeface="Arial"/>
              </a:rPr>
              <a:t>thể </a:t>
            </a:r>
            <a:r>
              <a:rPr lang="vi-VN" sz="2200" dirty="0">
                <a:latin typeface="Arial"/>
                <a:cs typeface="Arial"/>
              </a:rPr>
              <a:t>thực </a:t>
            </a:r>
            <a:r>
              <a:rPr lang="vi-VN" sz="2200" spc="15" dirty="0">
                <a:latin typeface="Arial"/>
                <a:cs typeface="Arial"/>
              </a:rPr>
              <a:t>hiện </a:t>
            </a:r>
            <a:r>
              <a:rPr lang="vi-VN" sz="2200" spc="20" dirty="0">
                <a:latin typeface="Arial"/>
                <a:cs typeface="Arial"/>
              </a:rPr>
              <a:t>tính </a:t>
            </a:r>
            <a:r>
              <a:rPr lang="vi-VN" sz="2200" spc="5" dirty="0">
                <a:latin typeface="Arial"/>
                <a:cs typeface="Arial"/>
              </a:rPr>
              <a:t>toán </a:t>
            </a:r>
            <a:r>
              <a:rPr lang="vi-VN" sz="2200" spc="10" dirty="0">
                <a:latin typeface="Arial"/>
                <a:cs typeface="Arial"/>
              </a:rPr>
              <a:t>trên </a:t>
            </a:r>
            <a:r>
              <a:rPr lang="vi-VN" sz="2200" spc="20" dirty="0">
                <a:latin typeface="Arial"/>
                <a:cs typeface="Arial"/>
              </a:rPr>
              <a:t>GPU</a:t>
            </a:r>
            <a:r>
              <a:rPr lang="vi-VN" sz="2200" spc="350" dirty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để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vi-VN" sz="2200" spc="5" dirty="0" smtClean="0">
                <a:latin typeface="Arial"/>
                <a:cs typeface="Arial"/>
              </a:rPr>
              <a:t>tăng </a:t>
            </a:r>
            <a:r>
              <a:rPr lang="vi-VN" sz="2200" spc="5" dirty="0">
                <a:latin typeface="Arial"/>
                <a:cs typeface="Arial"/>
              </a:rPr>
              <a:t>tốc</a:t>
            </a:r>
            <a:r>
              <a:rPr lang="vi-VN" sz="2200" spc="16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độ</a:t>
            </a:r>
            <a:endParaRPr lang="vi-VN" sz="2200" dirty="0">
              <a:latin typeface="Arial"/>
              <a:cs typeface="Arial"/>
            </a:endParaRPr>
          </a:p>
          <a:p>
            <a:pPr marL="355600" marR="351155" indent="-343535">
              <a:lnSpc>
                <a:spcPct val="107700"/>
              </a:lnSpc>
              <a:buSzPct val="167441"/>
              <a:tabLst>
                <a:tab pos="356235" algn="l"/>
              </a:tabLst>
            </a:pPr>
            <a:r>
              <a:rPr lang="vi-VN" sz="2200" spc="20" dirty="0">
                <a:latin typeface="Arial"/>
                <a:cs typeface="Arial"/>
              </a:rPr>
              <a:t>Hiện </a:t>
            </a:r>
            <a:r>
              <a:rPr lang="vi-VN" sz="2200" dirty="0">
                <a:latin typeface="Arial"/>
                <a:cs typeface="Arial"/>
              </a:rPr>
              <a:t>tại </a:t>
            </a:r>
            <a:r>
              <a:rPr lang="vi-VN" sz="2200" spc="10" dirty="0">
                <a:latin typeface="Arial"/>
                <a:cs typeface="Arial"/>
              </a:rPr>
              <a:t>đã </a:t>
            </a:r>
            <a:r>
              <a:rPr lang="vi-VN" sz="2200" spc="5" dirty="0">
                <a:latin typeface="Arial"/>
                <a:cs typeface="Arial"/>
              </a:rPr>
              <a:t>hỗ </a:t>
            </a:r>
            <a:r>
              <a:rPr lang="vi-VN" sz="2200" spc="15" dirty="0">
                <a:latin typeface="Arial"/>
                <a:cs typeface="Arial"/>
              </a:rPr>
              <a:t>trợ </a:t>
            </a:r>
            <a:r>
              <a:rPr lang="vi-VN" sz="2200" spc="10" dirty="0">
                <a:latin typeface="Arial"/>
                <a:cs typeface="Arial"/>
              </a:rPr>
              <a:t>gần như </a:t>
            </a:r>
            <a:r>
              <a:rPr lang="vi-VN" sz="2200" spc="5" dirty="0">
                <a:latin typeface="Arial"/>
                <a:cs typeface="Arial"/>
              </a:rPr>
              <a:t>đầy </a:t>
            </a:r>
            <a:r>
              <a:rPr lang="vi-VN" sz="2200" spc="10" dirty="0">
                <a:latin typeface="Arial"/>
                <a:cs typeface="Arial"/>
              </a:rPr>
              <a:t>đủ </a:t>
            </a:r>
            <a:r>
              <a:rPr lang="vi-VN" sz="2200" spc="20" dirty="0">
                <a:latin typeface="Arial"/>
                <a:cs typeface="Arial"/>
              </a:rPr>
              <a:t>các  </a:t>
            </a:r>
            <a:r>
              <a:rPr lang="vi-VN" sz="2200" spc="5" dirty="0">
                <a:latin typeface="Arial"/>
                <a:cs typeface="Arial"/>
              </a:rPr>
              <a:t>nền tảng, </a:t>
            </a:r>
            <a:r>
              <a:rPr lang="vi-VN" sz="2200" spc="-10" dirty="0">
                <a:latin typeface="Arial"/>
                <a:cs typeface="Arial"/>
              </a:rPr>
              <a:t>kể </a:t>
            </a:r>
            <a:r>
              <a:rPr lang="vi-VN" sz="2200" spc="30" dirty="0">
                <a:latin typeface="Arial"/>
                <a:cs typeface="Arial"/>
              </a:rPr>
              <a:t>cả </a:t>
            </a:r>
            <a:r>
              <a:rPr lang="vi-VN" sz="2200" spc="10" dirty="0">
                <a:latin typeface="Arial"/>
                <a:cs typeface="Arial"/>
              </a:rPr>
              <a:t>Mobiles, </a:t>
            </a:r>
            <a:r>
              <a:rPr lang="vi-VN" sz="2200" spc="-15" dirty="0">
                <a:latin typeface="Arial"/>
                <a:cs typeface="Arial"/>
              </a:rPr>
              <a:t>Raspberry,  </a:t>
            </a:r>
            <a:r>
              <a:rPr lang="vi-VN" sz="2200" spc="15" dirty="0">
                <a:latin typeface="Arial"/>
                <a:cs typeface="Arial"/>
              </a:rPr>
              <a:t>Browsers </a:t>
            </a:r>
            <a:r>
              <a:rPr lang="vi-VN" sz="2200" spc="-15" dirty="0">
                <a:latin typeface="Arial"/>
                <a:cs typeface="Arial"/>
              </a:rPr>
              <a:t>(với</a:t>
            </a:r>
            <a:r>
              <a:rPr lang="vi-VN" sz="2200" spc="21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tensorflow.js</a:t>
            </a:r>
            <a:r>
              <a:rPr lang="vi-VN" sz="2200" spc="5" dirty="0" smtClean="0">
                <a:latin typeface="Arial"/>
                <a:cs typeface="Arial"/>
              </a:rPr>
              <a:t>)</a:t>
            </a:r>
            <a:r>
              <a:rPr lang="en-US" sz="2200" spc="5" dirty="0" smtClean="0">
                <a:latin typeface="Arial"/>
                <a:cs typeface="Arial"/>
              </a:rPr>
              <a:t>.</a:t>
            </a:r>
          </a:p>
          <a:p>
            <a:pPr marL="355600" marR="351155" indent="-343535">
              <a:lnSpc>
                <a:spcPct val="107700"/>
              </a:lnSpc>
              <a:buSzPct val="167441"/>
              <a:tabLst>
                <a:tab pos="356235" algn="l"/>
              </a:tabLst>
            </a:pPr>
            <a:r>
              <a:rPr lang="en-US" sz="2200" spc="5" dirty="0" err="1" smtClean="0">
                <a:latin typeface="Arial"/>
                <a:cs typeface="Arial"/>
              </a:rPr>
              <a:t>Các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giao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tiếp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lập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trình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của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TensorFlow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có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bao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gồm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những</a:t>
            </a:r>
            <a:r>
              <a:rPr lang="en-US" sz="2200" spc="5" dirty="0" smtClean="0">
                <a:latin typeface="Arial"/>
                <a:cs typeface="Arial"/>
              </a:rPr>
              <a:t> API </a:t>
            </a:r>
            <a:r>
              <a:rPr lang="en-US" sz="2200" spc="5" dirty="0" err="1" smtClean="0">
                <a:latin typeface="Arial"/>
                <a:cs typeface="Arial"/>
              </a:rPr>
              <a:t>dành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cho</a:t>
            </a:r>
            <a:r>
              <a:rPr lang="en-US" sz="2200" spc="5" dirty="0" smtClean="0">
                <a:latin typeface="Arial"/>
                <a:cs typeface="Arial"/>
              </a:rPr>
              <a:t> Python </a:t>
            </a:r>
            <a:r>
              <a:rPr lang="en-US" sz="2200" spc="5" dirty="0" err="1" smtClean="0">
                <a:latin typeface="Arial"/>
                <a:cs typeface="Arial"/>
              </a:rPr>
              <a:t>và</a:t>
            </a:r>
            <a:r>
              <a:rPr lang="en-US" sz="2200" spc="5" dirty="0" smtClean="0">
                <a:latin typeface="Arial"/>
                <a:cs typeface="Arial"/>
              </a:rPr>
              <a:t> C++ </a:t>
            </a:r>
            <a:r>
              <a:rPr lang="en-US" sz="2200" spc="5" dirty="0" err="1" smtClean="0">
                <a:latin typeface="Arial"/>
                <a:cs typeface="Arial"/>
              </a:rPr>
              <a:t>và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những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sự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phát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triển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dành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cho</a:t>
            </a:r>
            <a:r>
              <a:rPr lang="en-US" sz="2200" spc="5" dirty="0" smtClean="0">
                <a:latin typeface="Arial"/>
                <a:cs typeface="Arial"/>
              </a:rPr>
              <a:t> Java, GO, R, Haskell </a:t>
            </a:r>
            <a:r>
              <a:rPr lang="en-US" sz="2200" spc="5" dirty="0" err="1" smtClean="0">
                <a:latin typeface="Arial"/>
                <a:cs typeface="Arial"/>
              </a:rPr>
              <a:t>thì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đang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tiến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hành</a:t>
            </a:r>
            <a:r>
              <a:rPr lang="en-US" sz="2200" spc="5" dirty="0" smtClean="0">
                <a:latin typeface="Arial"/>
                <a:cs typeface="Arial"/>
              </a:rPr>
              <a:t>.</a:t>
            </a:r>
          </a:p>
          <a:p>
            <a:pPr marL="12065" marR="351155" indent="0">
              <a:lnSpc>
                <a:spcPct val="107700"/>
              </a:lnSpc>
              <a:buSzPct val="167441"/>
              <a:buNone/>
              <a:tabLst>
                <a:tab pos="356235" algn="l"/>
              </a:tabLst>
            </a:pPr>
            <a:r>
              <a:rPr lang="en-US" sz="2200" spc="5" dirty="0" smtClean="0">
                <a:latin typeface="Arial"/>
                <a:cs typeface="Arial"/>
              </a:rPr>
              <a:t>http://www.tensorflow.org/</a:t>
            </a:r>
            <a:endParaRPr lang="vi-VN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9" y="228600"/>
            <a:ext cx="7772400" cy="457200"/>
          </a:xfrm>
        </p:spPr>
        <p:txBody>
          <a:bodyPr/>
          <a:lstStyle/>
          <a:p>
            <a:r>
              <a:rPr lang="en-US" sz="3200" spc="-30" dirty="0" err="1">
                <a:solidFill>
                  <a:srgbClr val="000000"/>
                </a:solidFill>
              </a:rPr>
              <a:t>Tensorflow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4495800"/>
          </a:xfrm>
        </p:spPr>
        <p:txBody>
          <a:bodyPr/>
          <a:lstStyle/>
          <a:p>
            <a:pPr marL="50166" indent="0">
              <a:spcBef>
                <a:spcPts val="0"/>
              </a:spcBef>
              <a:buSzPct val="227500"/>
              <a:buNone/>
              <a:tabLst>
                <a:tab pos="498475" algn="l"/>
                <a:tab pos="499109" algn="l"/>
              </a:tabLst>
            </a:pPr>
            <a:r>
              <a:rPr lang="vi-VN" spc="-5" dirty="0"/>
              <a:t>Với</a:t>
            </a:r>
            <a:r>
              <a:rPr lang="vi-VN" spc="45" dirty="0"/>
              <a:t> </a:t>
            </a:r>
            <a:r>
              <a:rPr lang="vi-VN" dirty="0"/>
              <a:t>máy</a:t>
            </a:r>
            <a:r>
              <a:rPr lang="vi-VN" spc="-70" dirty="0"/>
              <a:t> </a:t>
            </a:r>
            <a:r>
              <a:rPr lang="vi-VN" spc="-15" dirty="0"/>
              <a:t>tính</a:t>
            </a:r>
            <a:r>
              <a:rPr lang="vi-VN" spc="45" dirty="0"/>
              <a:t> </a:t>
            </a:r>
            <a:r>
              <a:rPr lang="vi-VN" spc="15" dirty="0"/>
              <a:t>không</a:t>
            </a:r>
            <a:r>
              <a:rPr lang="vi-VN" spc="-105" dirty="0"/>
              <a:t> </a:t>
            </a:r>
            <a:r>
              <a:rPr lang="vi-VN" spc="30" dirty="0"/>
              <a:t>có</a:t>
            </a:r>
            <a:r>
              <a:rPr lang="vi-VN" spc="-105" dirty="0"/>
              <a:t> </a:t>
            </a:r>
            <a:r>
              <a:rPr lang="vi-VN" spc="-10" dirty="0"/>
              <a:t>GPU</a:t>
            </a:r>
            <a:r>
              <a:rPr lang="vi-VN" spc="85" dirty="0"/>
              <a:t> </a:t>
            </a:r>
            <a:r>
              <a:rPr lang="vi-VN" spc="20" dirty="0"/>
              <a:t>của</a:t>
            </a:r>
            <a:r>
              <a:rPr lang="vi-VN" spc="-105" dirty="0"/>
              <a:t> </a:t>
            </a:r>
            <a:r>
              <a:rPr lang="vi-VN" spc="10" dirty="0"/>
              <a:t>NVIDIA,</a:t>
            </a:r>
            <a:r>
              <a:rPr lang="vi-VN" spc="-70" dirty="0"/>
              <a:t> </a:t>
            </a:r>
            <a:r>
              <a:rPr lang="vi-VN" spc="20" dirty="0"/>
              <a:t>Cài</a:t>
            </a:r>
            <a:r>
              <a:rPr lang="vi-VN" spc="-105" dirty="0"/>
              <a:t> </a:t>
            </a:r>
            <a:r>
              <a:rPr lang="vi-VN" spc="5" dirty="0"/>
              <a:t>đặt</a:t>
            </a:r>
            <a:r>
              <a:rPr lang="vi-VN" spc="-75" dirty="0"/>
              <a:t> </a:t>
            </a:r>
            <a:r>
              <a:rPr lang="vi-VN" spc="10" dirty="0"/>
              <a:t>bản</a:t>
            </a:r>
            <a:r>
              <a:rPr lang="vi-VN" spc="-30" dirty="0"/>
              <a:t> </a:t>
            </a:r>
            <a:r>
              <a:rPr lang="vi-VN" spc="-10" dirty="0"/>
              <a:t>TensorFlow</a:t>
            </a:r>
            <a:r>
              <a:rPr lang="vi-VN" spc="-140" dirty="0"/>
              <a:t> </a:t>
            </a:r>
            <a:r>
              <a:rPr lang="vi-VN" spc="15" dirty="0"/>
              <a:t>được</a:t>
            </a:r>
            <a:r>
              <a:rPr lang="vi-VN" spc="-65" dirty="0"/>
              <a:t> </a:t>
            </a:r>
            <a:r>
              <a:rPr lang="vi-VN" spc="5" dirty="0"/>
              <a:t>built</a:t>
            </a:r>
            <a:r>
              <a:rPr lang="vi-VN" spc="-70" dirty="0"/>
              <a:t> </a:t>
            </a:r>
            <a:r>
              <a:rPr lang="vi-VN" spc="20" dirty="0"/>
              <a:t>cho</a:t>
            </a:r>
            <a:r>
              <a:rPr lang="vi-VN" spc="-110" dirty="0"/>
              <a:t> </a:t>
            </a:r>
            <a:r>
              <a:rPr lang="vi-VN" spc="5" dirty="0" smtClean="0"/>
              <a:t>CPU</a:t>
            </a:r>
            <a:r>
              <a:rPr lang="vi-VN" spc="15" dirty="0" smtClean="0"/>
              <a:t>thông </a:t>
            </a:r>
            <a:r>
              <a:rPr lang="vi-VN" spc="10" dirty="0"/>
              <a:t>qua</a:t>
            </a:r>
            <a:r>
              <a:rPr lang="vi-VN" spc="-165" dirty="0"/>
              <a:t> </a:t>
            </a:r>
            <a:r>
              <a:rPr lang="vi-VN" spc="-20" dirty="0"/>
              <a:t>PIP:</a:t>
            </a:r>
          </a:p>
          <a:p>
            <a:pPr marL="50166" indent="0">
              <a:lnSpc>
                <a:spcPts val="2290"/>
              </a:lnSpc>
              <a:buSzPct val="227500"/>
              <a:buNone/>
              <a:tabLst>
                <a:tab pos="498475" algn="l"/>
                <a:tab pos="499109" algn="l"/>
                <a:tab pos="1270635" algn="l"/>
                <a:tab pos="1881505" algn="l"/>
                <a:tab pos="3103245" algn="l"/>
              </a:tabLst>
            </a:pPr>
            <a:r>
              <a:rPr lang="vi-VN" spc="15" dirty="0" smtClean="0">
                <a:latin typeface="Courier New"/>
                <a:cs typeface="Courier New"/>
              </a:rPr>
              <a:t>&gt;</a:t>
            </a:r>
            <a:r>
              <a:rPr lang="vi-VN" spc="15" dirty="0" smtClean="0">
                <a:latin typeface="Times New Roman"/>
                <a:cs typeface="Times New Roman"/>
              </a:rPr>
              <a:t>	</a:t>
            </a:r>
            <a:r>
              <a:rPr lang="vi-VN" spc="5" dirty="0" smtClean="0">
                <a:latin typeface="Courier New"/>
                <a:cs typeface="Courier New"/>
              </a:rPr>
              <a:t>pip</a:t>
            </a:r>
            <a:r>
              <a:rPr lang="vi-VN" spc="5" dirty="0">
                <a:latin typeface="Times New Roman"/>
                <a:cs typeface="Times New Roman"/>
              </a:rPr>
              <a:t>	</a:t>
            </a:r>
            <a:r>
              <a:rPr lang="vi-VN" dirty="0" smtClean="0">
                <a:latin typeface="Courier New"/>
                <a:cs typeface="Courier New"/>
              </a:rPr>
              <a:t>install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vi-VN" dirty="0" smtClean="0">
                <a:latin typeface="Courier New"/>
                <a:cs typeface="Courier New"/>
              </a:rPr>
              <a:t>tensorflow</a:t>
            </a:r>
            <a:endParaRPr lang="en-US" dirty="0" smtClean="0">
              <a:latin typeface="Courier New"/>
              <a:cs typeface="Courier New"/>
            </a:endParaRPr>
          </a:p>
          <a:p>
            <a:pPr marL="603250" indent="0">
              <a:lnSpc>
                <a:spcPts val="2255"/>
              </a:lnSpc>
              <a:spcBef>
                <a:spcPts val="5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ts val="2255"/>
              </a:lnSpc>
              <a:spcBef>
                <a:spcPts val="5"/>
              </a:spcBef>
              <a:buNone/>
              <a:tabLst>
                <a:tab pos="406400" algn="l"/>
                <a:tab pos="1146175" algn="l"/>
                <a:tab pos="2568575" algn="l"/>
              </a:tabLst>
            </a:pPr>
            <a:r>
              <a:rPr lang="en-US" spc="10" dirty="0" err="1" smtClean="0"/>
              <a:t>Cài</a:t>
            </a:r>
            <a:r>
              <a:rPr lang="en-US" spc="10" dirty="0" smtClean="0"/>
              <a:t> </a:t>
            </a:r>
            <a:r>
              <a:rPr lang="vi-VN" spc="10" dirty="0" smtClean="0"/>
              <a:t>đặt </a:t>
            </a:r>
            <a:r>
              <a:rPr lang="vi-VN" spc="10" dirty="0"/>
              <a:t>bản </a:t>
            </a:r>
            <a:r>
              <a:rPr lang="en-US" spc="10" dirty="0" err="1" smtClean="0"/>
              <a:t>dành</a:t>
            </a:r>
            <a:r>
              <a:rPr lang="en-US" spc="10" dirty="0" smtClean="0"/>
              <a:t> </a:t>
            </a:r>
            <a:r>
              <a:rPr lang="en-US" spc="10" dirty="0" err="1" smtClean="0"/>
              <a:t>cho</a:t>
            </a:r>
            <a:r>
              <a:rPr lang="vi-VN" spc="-250" dirty="0" smtClean="0"/>
              <a:t> </a:t>
            </a:r>
            <a:r>
              <a:rPr lang="vi-VN" spc="-15" dirty="0"/>
              <a:t>GPU:</a:t>
            </a:r>
          </a:p>
          <a:p>
            <a:pPr marL="0" indent="0">
              <a:lnSpc>
                <a:spcPts val="2255"/>
              </a:lnSpc>
              <a:buNone/>
              <a:tabLst>
                <a:tab pos="406400" algn="l"/>
                <a:tab pos="1146175" algn="l"/>
                <a:tab pos="2568575" algn="l"/>
              </a:tabLst>
            </a:pPr>
            <a:r>
              <a:rPr lang="vi-VN" spc="15" dirty="0">
                <a:latin typeface="Courier New"/>
                <a:cs typeface="Courier New"/>
              </a:rPr>
              <a:t>&gt;</a:t>
            </a:r>
            <a:r>
              <a:rPr lang="vi-VN" spc="15" dirty="0">
                <a:latin typeface="Times New Roman"/>
                <a:cs typeface="Times New Roman"/>
              </a:rPr>
              <a:t>	</a:t>
            </a:r>
            <a:r>
              <a:rPr lang="vi-VN" spc="5" dirty="0">
                <a:latin typeface="Courier New"/>
                <a:cs typeface="Courier New"/>
              </a:rPr>
              <a:t>pip</a:t>
            </a:r>
            <a:r>
              <a:rPr lang="vi-VN" spc="5" dirty="0">
                <a:latin typeface="Times New Roman"/>
                <a:cs typeface="Times New Roman"/>
              </a:rPr>
              <a:t>	</a:t>
            </a:r>
            <a:r>
              <a:rPr lang="vi-VN" dirty="0">
                <a:latin typeface="Courier New"/>
                <a:cs typeface="Courier New"/>
              </a:rPr>
              <a:t>install</a:t>
            </a:r>
            <a:r>
              <a:rPr lang="vi-VN" dirty="0">
                <a:latin typeface="Times New Roman"/>
                <a:cs typeface="Times New Roman"/>
              </a:rPr>
              <a:t>	</a:t>
            </a:r>
            <a:r>
              <a:rPr lang="vi-VN" spc="-5" dirty="0">
                <a:latin typeface="Courier New"/>
                <a:cs typeface="Courier New"/>
              </a:rPr>
              <a:t>tensorflow-gpu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pc="15" dirty="0"/>
              <a:t>Kiểm </a:t>
            </a:r>
            <a:r>
              <a:rPr lang="vi-VN" spc="20" dirty="0"/>
              <a:t>tra cài</a:t>
            </a:r>
            <a:r>
              <a:rPr lang="vi-VN" spc="-254" dirty="0"/>
              <a:t> </a:t>
            </a:r>
            <a:r>
              <a:rPr lang="vi-VN" spc="5" dirty="0"/>
              <a:t>đặt</a:t>
            </a:r>
          </a:p>
          <a:p>
            <a:pPr marL="12700" indent="0">
              <a:spcBef>
                <a:spcPts val="0"/>
              </a:spcBef>
              <a:buSzPct val="137500"/>
              <a:buNone/>
              <a:tabLst>
                <a:tab pos="335915" algn="l"/>
                <a:tab pos="336550" algn="l"/>
              </a:tabLst>
            </a:pPr>
            <a:r>
              <a:rPr lang="en-US" spc="-5" dirty="0" err="1">
                <a:latin typeface="Arial"/>
                <a:cs typeface="Arial"/>
              </a:rPr>
              <a:t>Với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10" dirty="0" err="1" smtClean="0">
                <a:latin typeface="Arial"/>
                <a:cs typeface="Arial"/>
              </a:rPr>
              <a:t>tensorflow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10" dirty="0" err="1" smtClean="0">
                <a:latin typeface="Arial"/>
                <a:cs typeface="Arial"/>
              </a:rPr>
              <a:t>dành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10" dirty="0" err="1" smtClean="0">
                <a:latin typeface="Arial"/>
                <a:cs typeface="Arial"/>
              </a:rPr>
              <a:t>cho</a:t>
            </a:r>
            <a:r>
              <a:rPr lang="en-US" spc="-180" dirty="0" smtClean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CPU:</a:t>
            </a:r>
            <a:endParaRPr lang="en-US" dirty="0">
              <a:latin typeface="Arial"/>
              <a:cs typeface="Arial"/>
            </a:endParaRPr>
          </a:p>
          <a:p>
            <a:pPr marL="22225" indent="0">
              <a:lnSpc>
                <a:spcPts val="1930"/>
              </a:lnSpc>
              <a:buNone/>
              <a:tabLst>
                <a:tab pos="631825" algn="l"/>
              </a:tabLst>
            </a:pPr>
            <a:r>
              <a:rPr lang="en-US" spc="15" dirty="0">
                <a:latin typeface="Courier New"/>
                <a:cs typeface="Courier New"/>
              </a:rPr>
              <a:t>&gt;</a:t>
            </a:r>
            <a:r>
              <a:rPr lang="en-US" spc="15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python</a:t>
            </a:r>
          </a:p>
          <a:p>
            <a:pPr marL="22225" indent="0">
              <a:lnSpc>
                <a:spcPts val="2035"/>
              </a:lnSpc>
              <a:spcBef>
                <a:spcPts val="140"/>
              </a:spcBef>
              <a:buNone/>
              <a:tabLst>
                <a:tab pos="765175" algn="l"/>
                <a:tab pos="3110865" algn="l"/>
                <a:tab pos="3501390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import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tensorflow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5" dirty="0">
                <a:latin typeface="Courier New"/>
                <a:cs typeface="Courier New"/>
              </a:rPr>
              <a:t>as</a:t>
            </a:r>
            <a:r>
              <a:rPr lang="en-US" spc="-15" dirty="0">
                <a:latin typeface="Times New Roman"/>
                <a:cs typeface="Times New Roman"/>
              </a:rPr>
              <a:t>	</a:t>
            </a:r>
            <a:r>
              <a:rPr lang="en-US" spc="-15" dirty="0" err="1">
                <a:latin typeface="Courier New"/>
                <a:cs typeface="Courier New"/>
              </a:rPr>
              <a:t>tf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89"/>
              </a:lnSpc>
              <a:buNone/>
              <a:tabLst>
                <a:tab pos="765175" algn="l"/>
                <a:tab pos="1546860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spc="-5" dirty="0">
                <a:latin typeface="Courier New"/>
                <a:cs typeface="Courier New"/>
              </a:rPr>
              <a:t>hello</a:t>
            </a:r>
            <a:r>
              <a:rPr lang="en-US" spc="-5" dirty="0">
                <a:latin typeface="Times New Roman"/>
                <a:cs typeface="Times New Roman"/>
              </a:rPr>
              <a:t>	</a:t>
            </a:r>
            <a:r>
              <a:rPr lang="en-US" spc="15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tf.constant</a:t>
            </a:r>
            <a:r>
              <a:rPr lang="en-US" dirty="0">
                <a:latin typeface="Courier New"/>
                <a:cs typeface="Courier New"/>
              </a:rPr>
              <a:t>("Hello,</a:t>
            </a:r>
            <a:r>
              <a:rPr lang="en-US" spc="-65" dirty="0"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Tensorflow</a:t>
            </a:r>
            <a:r>
              <a:rPr lang="en-US" spc="5" dirty="0">
                <a:latin typeface="Courier New"/>
                <a:cs typeface="Courier New"/>
              </a:rPr>
              <a:t>")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55"/>
              </a:lnSpc>
              <a:buNone/>
              <a:tabLst>
                <a:tab pos="765175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spc="5" dirty="0" err="1">
                <a:latin typeface="Courier New"/>
                <a:cs typeface="Courier New"/>
              </a:rPr>
              <a:t>sess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spc="15" dirty="0">
                <a:latin typeface="Courier New"/>
                <a:cs typeface="Courier New"/>
              </a:rPr>
              <a:t>=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tf.Session</a:t>
            </a:r>
            <a:r>
              <a:rPr lang="en-US" spc="5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95"/>
              </a:lnSpc>
              <a:buNone/>
              <a:tabLst>
                <a:tab pos="765175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sess.run</a:t>
            </a:r>
            <a:r>
              <a:rPr lang="en-US" dirty="0">
                <a:latin typeface="Courier New"/>
                <a:cs typeface="Courier New"/>
              </a:rPr>
              <a:t>(hello))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5" name="object 5"/>
          <p:cNvSpPr txBox="1"/>
          <p:nvPr/>
        </p:nvSpPr>
        <p:spPr>
          <a:xfrm>
            <a:off x="609600" y="5410200"/>
            <a:ext cx="6477000" cy="780982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30" dirty="0">
                <a:latin typeface="Arial"/>
                <a:cs typeface="Arial"/>
              </a:rPr>
              <a:t>Nếu </a:t>
            </a:r>
            <a:r>
              <a:rPr spc="25" dirty="0">
                <a:latin typeface="Arial"/>
                <a:cs typeface="Arial"/>
              </a:rPr>
              <a:t>cài </a:t>
            </a:r>
            <a:r>
              <a:rPr spc="20" dirty="0">
                <a:latin typeface="Arial"/>
                <a:cs typeface="Arial"/>
              </a:rPr>
              <a:t>đặt </a:t>
            </a:r>
            <a:r>
              <a:rPr spc="-15" dirty="0">
                <a:latin typeface="Arial"/>
                <a:cs typeface="Arial"/>
              </a:rPr>
              <a:t>thành </a:t>
            </a:r>
            <a:r>
              <a:rPr spc="-5" dirty="0">
                <a:latin typeface="Arial"/>
                <a:cs typeface="Arial"/>
              </a:rPr>
              <a:t>công, </a:t>
            </a:r>
            <a:r>
              <a:rPr dirty="0">
                <a:latin typeface="Arial"/>
                <a:cs typeface="Arial"/>
              </a:rPr>
              <a:t>kết </a:t>
            </a:r>
            <a:r>
              <a:rPr spc="-25" dirty="0">
                <a:latin typeface="Arial"/>
                <a:cs typeface="Arial"/>
              </a:rPr>
              <a:t>quả </a:t>
            </a:r>
            <a:r>
              <a:rPr spc="10" dirty="0">
                <a:latin typeface="Arial"/>
                <a:cs typeface="Arial"/>
              </a:rPr>
              <a:t>được </a:t>
            </a:r>
            <a:r>
              <a:rPr spc="5" dirty="0">
                <a:latin typeface="Arial"/>
                <a:cs typeface="Arial"/>
              </a:rPr>
              <a:t>in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20" dirty="0">
                <a:latin typeface="Arial"/>
                <a:cs typeface="Arial"/>
              </a:rPr>
              <a:t>ra:</a:t>
            </a:r>
            <a:endParaRPr dirty="0">
              <a:latin typeface="Arial"/>
              <a:cs typeface="Arial"/>
            </a:endParaRPr>
          </a:p>
          <a:p>
            <a:pPr marL="1385570">
              <a:lnSpc>
                <a:spcPct val="100000"/>
              </a:lnSpc>
              <a:spcBef>
                <a:spcPts val="140"/>
              </a:spcBef>
            </a:pPr>
            <a:r>
              <a:rPr spc="10" dirty="0">
                <a:latin typeface="Courier New"/>
                <a:cs typeface="Courier New"/>
              </a:rPr>
              <a:t>Hello,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160954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 err="1">
                <a:solidFill>
                  <a:srgbClr val="000000"/>
                </a:solidFill>
              </a:rPr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6" indent="0">
              <a:spcBef>
                <a:spcPts val="105"/>
              </a:spcBef>
              <a:buSzPct val="189583"/>
              <a:buNone/>
              <a:tabLst>
                <a:tab pos="460375" algn="l"/>
                <a:tab pos="461009" algn="l"/>
              </a:tabLst>
            </a:pPr>
            <a:r>
              <a:rPr lang="vi-VN" spc="-25" dirty="0">
                <a:latin typeface="Arial"/>
                <a:cs typeface="Arial"/>
              </a:rPr>
              <a:t>Kiểm </a:t>
            </a:r>
            <a:r>
              <a:rPr lang="vi-VN" spc="10" dirty="0">
                <a:latin typeface="Arial"/>
                <a:cs typeface="Arial"/>
              </a:rPr>
              <a:t>tra </a:t>
            </a:r>
            <a:r>
              <a:rPr lang="vi-VN" spc="-20" dirty="0">
                <a:latin typeface="Arial"/>
                <a:cs typeface="Arial"/>
              </a:rPr>
              <a:t>cài</a:t>
            </a:r>
            <a:r>
              <a:rPr lang="vi-VN" spc="125" dirty="0">
                <a:latin typeface="Arial"/>
                <a:cs typeface="Arial"/>
              </a:rPr>
              <a:t> </a:t>
            </a:r>
            <a:r>
              <a:rPr lang="vi-VN" spc="-20" dirty="0">
                <a:latin typeface="Arial"/>
                <a:cs typeface="Arial"/>
              </a:rPr>
              <a:t>đặt</a:t>
            </a:r>
            <a:endParaRPr lang="vi-VN" dirty="0">
              <a:latin typeface="Arial"/>
              <a:cs typeface="Arial"/>
            </a:endParaRPr>
          </a:p>
          <a:p>
            <a:pPr marL="574675" lvl="1" indent="0">
              <a:lnSpc>
                <a:spcPct val="100000"/>
              </a:lnSpc>
              <a:spcBef>
                <a:spcPts val="420"/>
              </a:spcBef>
              <a:buSzPct val="114583"/>
              <a:buNone/>
              <a:tabLst>
                <a:tab pos="898525" algn="l"/>
                <a:tab pos="899794" algn="l"/>
              </a:tabLst>
            </a:pPr>
            <a:r>
              <a:rPr lang="vi-VN" sz="2400" spc="-10" dirty="0">
                <a:latin typeface="Arial"/>
                <a:cs typeface="Arial"/>
              </a:rPr>
              <a:t>Với tensorflow</a:t>
            </a:r>
            <a:r>
              <a:rPr lang="vi-VN" sz="2400" spc="70" dirty="0">
                <a:latin typeface="Arial"/>
                <a:cs typeface="Arial"/>
              </a:rPr>
              <a:t> </a:t>
            </a:r>
            <a:r>
              <a:rPr lang="en-US" sz="2400" spc="70" dirty="0" err="1" smtClean="0">
                <a:latin typeface="Arial"/>
                <a:cs typeface="Arial"/>
              </a:rPr>
              <a:t>dành</a:t>
            </a:r>
            <a:r>
              <a:rPr lang="en-US" sz="2400" spc="70" dirty="0" smtClean="0">
                <a:latin typeface="Arial"/>
                <a:cs typeface="Arial"/>
              </a:rPr>
              <a:t> </a:t>
            </a:r>
            <a:r>
              <a:rPr lang="en-US" sz="2400" spc="70" dirty="0" err="1" smtClean="0">
                <a:latin typeface="Arial"/>
                <a:cs typeface="Arial"/>
              </a:rPr>
              <a:t>cho</a:t>
            </a:r>
            <a:r>
              <a:rPr lang="en-US" sz="2400" spc="70" dirty="0" smtClean="0">
                <a:latin typeface="Arial"/>
                <a:cs typeface="Arial"/>
              </a:rPr>
              <a:t> </a:t>
            </a:r>
            <a:r>
              <a:rPr lang="vi-VN" sz="2400" spc="-10" dirty="0" smtClean="0">
                <a:latin typeface="Arial"/>
                <a:cs typeface="Arial"/>
              </a:rPr>
              <a:t>GPU</a:t>
            </a:r>
            <a:r>
              <a:rPr lang="vi-VN" sz="2400" spc="-10" dirty="0">
                <a:latin typeface="Arial"/>
                <a:cs typeface="Arial"/>
              </a:rPr>
              <a:t>:</a:t>
            </a:r>
            <a:endParaRPr lang="vi-VN" sz="2400" dirty="0">
              <a:latin typeface="Arial"/>
              <a:cs typeface="Arial"/>
            </a:endParaRPr>
          </a:p>
          <a:p>
            <a:pPr marL="584835" indent="0">
              <a:lnSpc>
                <a:spcPct val="100000"/>
              </a:lnSpc>
              <a:spcBef>
                <a:spcPts val="375"/>
              </a:spcBef>
              <a:buNone/>
              <a:tabLst>
                <a:tab pos="1232535" algn="l"/>
              </a:tabLst>
            </a:pPr>
            <a:r>
              <a:rPr lang="vi-VN" sz="2000" spc="15" dirty="0">
                <a:latin typeface="Courier New"/>
                <a:cs typeface="Courier New"/>
              </a:rPr>
              <a:t>&gt;</a:t>
            </a:r>
            <a:r>
              <a:rPr lang="vi-VN" sz="2000" spc="1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python</a:t>
            </a:r>
          </a:p>
          <a:p>
            <a:pPr marL="584835" indent="0">
              <a:lnSpc>
                <a:spcPct val="100000"/>
              </a:lnSpc>
              <a:spcBef>
                <a:spcPts val="380"/>
              </a:spcBef>
              <a:buNone/>
              <a:tabLst>
                <a:tab pos="1262063" algn="l"/>
                <a:tab pos="2451100" algn="l"/>
                <a:tab pos="4129088" algn="l"/>
                <a:tab pos="4587875" algn="l"/>
              </a:tabLst>
            </a:pPr>
            <a:r>
              <a:rPr lang="vi-VN" sz="2000" spc="5" dirty="0">
                <a:latin typeface="Courier New"/>
                <a:cs typeface="Courier New"/>
              </a:rPr>
              <a:t>&gt;&gt;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import</a:t>
            </a:r>
            <a:r>
              <a:rPr lang="vi-VN" sz="2000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tensorflow</a:t>
            </a:r>
            <a:r>
              <a:rPr lang="vi-VN" sz="2000" dirty="0">
                <a:latin typeface="Times New Roman"/>
                <a:cs typeface="Times New Roman"/>
              </a:rPr>
              <a:t>	</a:t>
            </a:r>
            <a:r>
              <a:rPr lang="vi-VN" sz="2000" spc="5" dirty="0">
                <a:latin typeface="Courier New"/>
                <a:cs typeface="Courier New"/>
              </a:rPr>
              <a:t>as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-5" dirty="0">
                <a:latin typeface="Courier New"/>
                <a:cs typeface="Courier New"/>
              </a:rPr>
              <a:t>tf</a:t>
            </a:r>
            <a:endParaRPr lang="vi-VN" sz="2000" dirty="0">
              <a:latin typeface="Courier New"/>
              <a:cs typeface="Courier New"/>
            </a:endParaRPr>
          </a:p>
          <a:p>
            <a:pPr marL="584835" indent="0">
              <a:lnSpc>
                <a:spcPct val="100000"/>
              </a:lnSpc>
              <a:spcBef>
                <a:spcPts val="380"/>
              </a:spcBef>
              <a:buNone/>
              <a:tabLst>
                <a:tab pos="1262063" algn="l"/>
                <a:tab pos="2146300" algn="l"/>
                <a:tab pos="2451100" algn="l"/>
              </a:tabLst>
            </a:pPr>
            <a:r>
              <a:rPr lang="vi-VN" sz="2000" spc="5" dirty="0">
                <a:latin typeface="Courier New"/>
                <a:cs typeface="Courier New"/>
              </a:rPr>
              <a:t>&gt;&gt;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5" dirty="0">
                <a:latin typeface="Courier New"/>
                <a:cs typeface="Courier New"/>
              </a:rPr>
              <a:t>sess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15" dirty="0">
                <a:latin typeface="Courier New"/>
                <a:cs typeface="Courier New"/>
              </a:rPr>
              <a:t>=</a:t>
            </a:r>
            <a:r>
              <a:rPr lang="vi-VN" sz="2000" spc="1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tf.Session(config=</a:t>
            </a:r>
          </a:p>
          <a:p>
            <a:pPr marL="2414905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vi-VN" sz="2000" dirty="0">
                <a:latin typeface="Courier New"/>
                <a:cs typeface="Courier New"/>
              </a:rPr>
              <a:t>tf.ConfigProt</a:t>
            </a:r>
            <a:r>
              <a:rPr lang="vi-VN" sz="2000" spc="-25" dirty="0">
                <a:latin typeface="Courier New"/>
                <a:cs typeface="Courier New"/>
              </a:rPr>
              <a:t>o</a:t>
            </a:r>
            <a:r>
              <a:rPr lang="vi-VN" sz="2000" dirty="0">
                <a:latin typeface="Courier New"/>
                <a:cs typeface="Courier New"/>
              </a:rPr>
              <a:t>(log_device_placemen</a:t>
            </a:r>
            <a:r>
              <a:rPr lang="vi-VN" sz="2000" spc="-35" dirty="0">
                <a:latin typeface="Courier New"/>
                <a:cs typeface="Courier New"/>
              </a:rPr>
              <a:t>t</a:t>
            </a:r>
            <a:r>
              <a:rPr lang="vi-VN" sz="2000" dirty="0">
                <a:latin typeface="Courier New"/>
                <a:cs typeface="Courier New"/>
              </a:rPr>
              <a:t>=True)</a:t>
            </a:r>
          </a:p>
          <a:p>
            <a:pPr marL="1957705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vi-VN" sz="2000" spc="15" dirty="0">
                <a:latin typeface="Courier New"/>
                <a:cs typeface="Courier New"/>
              </a:rPr>
              <a:t>)</a:t>
            </a:r>
            <a:endParaRPr lang="vi-VN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4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khuyết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TensorFlow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chuộng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Google.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dataflow.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CPU </a:t>
            </a:r>
            <a:r>
              <a:rPr lang="en-US" dirty="0" err="1" smtClean="0"/>
              <a:t>lẫn</a:t>
            </a:r>
            <a:r>
              <a:rPr lang="en-US" dirty="0" smtClean="0"/>
              <a:t> GPU.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(flow)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37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334000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, CNTK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Theano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CPU </a:t>
            </a:r>
            <a:r>
              <a:rPr lang="en-US" dirty="0" err="1" smtClean="0"/>
              <a:t>lẫn</a:t>
            </a:r>
            <a:r>
              <a:rPr lang="en-US" dirty="0" smtClean="0"/>
              <a:t> GPU.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Francois </a:t>
            </a:r>
            <a:r>
              <a:rPr lang="en-US" dirty="0" err="1" smtClean="0"/>
              <a:t>Chollet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4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sz="2100" dirty="0" err="1" smtClean="0"/>
              <a:t>Gọn</a:t>
            </a:r>
            <a:r>
              <a:rPr lang="en-US" sz="2100" dirty="0" smtClean="0"/>
              <a:t> </a:t>
            </a:r>
            <a:r>
              <a:rPr lang="en-US" sz="2100" dirty="0" err="1" smtClean="0"/>
              <a:t>nhỏ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thân</a:t>
            </a:r>
            <a:r>
              <a:rPr lang="en-US" sz="2100" dirty="0" smtClean="0"/>
              <a:t> </a:t>
            </a:r>
            <a:r>
              <a:rPr lang="en-US" sz="2100" dirty="0" err="1" smtClean="0"/>
              <a:t>thiện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.</a:t>
            </a:r>
          </a:p>
          <a:p>
            <a:pPr lvl="1"/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module.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tầng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mạng</a:t>
            </a:r>
            <a:r>
              <a:rPr lang="en-US" sz="2100" dirty="0" smtClean="0"/>
              <a:t> </a:t>
            </a:r>
            <a:r>
              <a:rPr lang="en-US" sz="2100" dirty="0" err="1" smtClean="0"/>
              <a:t>nơ</a:t>
            </a:r>
            <a:r>
              <a:rPr lang="en-US" sz="2100" dirty="0" smtClean="0"/>
              <a:t> </a:t>
            </a:r>
            <a:r>
              <a:rPr lang="en-US" sz="2100" dirty="0" err="1" smtClean="0"/>
              <a:t>ron</a:t>
            </a:r>
            <a:r>
              <a:rPr lang="en-US" sz="2100" dirty="0" smtClean="0"/>
              <a:t>,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hàm</a:t>
            </a:r>
            <a:r>
              <a:rPr lang="en-US" sz="2100" dirty="0" smtClean="0"/>
              <a:t>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/>
              <a:t>giá</a:t>
            </a:r>
            <a:r>
              <a:rPr lang="en-US" sz="2100" dirty="0" smtClean="0"/>
              <a:t>,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dirty="0" err="1" smtClean="0"/>
              <a:t>tối</a:t>
            </a:r>
            <a:r>
              <a:rPr lang="en-US" sz="2100" dirty="0" smtClean="0"/>
              <a:t> </a:t>
            </a:r>
            <a:r>
              <a:rPr lang="en-US" sz="2100" dirty="0" err="1" smtClean="0"/>
              <a:t>ưu</a:t>
            </a:r>
            <a:r>
              <a:rPr lang="en-US" sz="2100" dirty="0" smtClean="0"/>
              <a:t> </a:t>
            </a:r>
            <a:r>
              <a:rPr lang="en-US" sz="2100" dirty="0" err="1" smtClean="0"/>
              <a:t>hóa</a:t>
            </a:r>
            <a:r>
              <a:rPr lang="en-US" sz="2100" dirty="0" smtClean="0"/>
              <a:t>,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phương</a:t>
            </a:r>
            <a:r>
              <a:rPr lang="en-US" sz="2100" dirty="0" smtClean="0"/>
              <a:t> </a:t>
            </a:r>
            <a:r>
              <a:rPr lang="en-US" sz="2100" dirty="0" err="1" smtClean="0"/>
              <a:t>án</a:t>
            </a:r>
            <a:r>
              <a:rPr lang="en-US" sz="2100" dirty="0" smtClean="0"/>
              <a:t> </a:t>
            </a:r>
            <a:r>
              <a:rPr lang="en-US" sz="2100" dirty="0" err="1" smtClean="0"/>
              <a:t>khởi</a:t>
            </a:r>
            <a:r>
              <a:rPr lang="en-US" sz="2100" dirty="0" smtClean="0"/>
              <a:t> </a:t>
            </a:r>
            <a:r>
              <a:rPr lang="en-US" sz="2100" dirty="0" err="1" smtClean="0"/>
              <a:t>tạo</a:t>
            </a:r>
            <a:r>
              <a:rPr lang="en-US" sz="2100" dirty="0" smtClean="0"/>
              <a:t>,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hàm</a:t>
            </a:r>
            <a:r>
              <a:rPr lang="en-US" sz="2100" dirty="0" smtClean="0"/>
              <a:t> </a:t>
            </a:r>
            <a:r>
              <a:rPr lang="en-US" sz="2100" dirty="0" err="1" smtClean="0"/>
              <a:t>truyền</a:t>
            </a:r>
            <a:r>
              <a:rPr lang="en-US" sz="2100" dirty="0" smtClean="0"/>
              <a:t> </a:t>
            </a:r>
            <a:r>
              <a:rPr lang="en-US" sz="2100" dirty="0" err="1" smtClean="0"/>
              <a:t>đều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module </a:t>
            </a:r>
            <a:r>
              <a:rPr lang="en-US" sz="2100" dirty="0" err="1" smtClean="0"/>
              <a:t>đứng</a:t>
            </a:r>
            <a:r>
              <a:rPr lang="en-US" sz="2100" dirty="0" smtClean="0"/>
              <a:t> </a:t>
            </a:r>
            <a:r>
              <a:rPr lang="en-US" sz="2100" dirty="0" err="1" smtClean="0"/>
              <a:t>độc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thể</a:t>
            </a:r>
            <a:r>
              <a:rPr lang="en-US" sz="2100" dirty="0" smtClean="0"/>
              <a:t> </a:t>
            </a:r>
            <a:r>
              <a:rPr lang="en-US" sz="2100" dirty="0" err="1" smtClean="0"/>
              <a:t>phối</a:t>
            </a:r>
            <a:r>
              <a:rPr lang="en-US" sz="2100" dirty="0" smtClean="0"/>
              <a:t> </a:t>
            </a:r>
            <a:r>
              <a:rPr lang="en-US" sz="2100" dirty="0" err="1" smtClean="0"/>
              <a:t>hợp</a:t>
            </a:r>
            <a:r>
              <a:rPr lang="en-US" sz="2100" dirty="0" smtClean="0"/>
              <a:t> </a:t>
            </a:r>
            <a:r>
              <a:rPr lang="en-US" sz="2100" dirty="0" err="1" smtClean="0"/>
              <a:t>tạo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module </a:t>
            </a:r>
            <a:r>
              <a:rPr lang="en-US" sz="2100" dirty="0" err="1" smtClean="0"/>
              <a:t>mới</a:t>
            </a:r>
            <a:r>
              <a:rPr lang="en-US" sz="2100" dirty="0" smtClean="0"/>
              <a:t>.</a:t>
            </a:r>
          </a:p>
          <a:p>
            <a:pPr lvl="1"/>
            <a:r>
              <a:rPr lang="en-US" sz="2100" dirty="0" err="1" smtClean="0"/>
              <a:t>Dễ</a:t>
            </a:r>
            <a:r>
              <a:rPr lang="en-US" sz="2100" dirty="0" smtClean="0"/>
              <a:t> </a:t>
            </a:r>
            <a:r>
              <a:rPr lang="en-US" sz="2100" dirty="0" err="1" smtClean="0"/>
              <a:t>mở</a:t>
            </a:r>
            <a:r>
              <a:rPr lang="en-US" sz="2100" dirty="0" smtClean="0"/>
              <a:t> </a:t>
            </a:r>
            <a:r>
              <a:rPr lang="en-US" sz="2100" dirty="0" err="1" smtClean="0"/>
              <a:t>rộng</a:t>
            </a:r>
            <a:endParaRPr lang="en-US" sz="2100" dirty="0" smtClean="0"/>
          </a:p>
          <a:p>
            <a:pPr lvl="1"/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việc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Python</a:t>
            </a:r>
          </a:p>
          <a:p>
            <a:pPr marL="0" indent="0">
              <a:buNone/>
            </a:pPr>
            <a:r>
              <a:rPr lang="en-US" sz="2600" dirty="0" smtClean="0"/>
              <a:t>https://keras.io/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211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khuyết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Keras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Google </a:t>
            </a:r>
            <a:r>
              <a:rPr lang="en-US" dirty="0" err="1" smtClean="0"/>
              <a:t>và</a:t>
            </a:r>
            <a:r>
              <a:rPr lang="en-US" dirty="0" smtClean="0"/>
              <a:t> Microsoft.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chuộng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, CNTK.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module,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dẻo</a:t>
            </a:r>
            <a:r>
              <a:rPr lang="en-US" dirty="0" smtClean="0"/>
              <a:t>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100%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GPU (Multi-GPU).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13AF-B66A-40B0-A99E-B4B6E957EFB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solidFill>
                  <a:srgbClr val="FF0000"/>
                </a:solidFill>
                <a:ea typeface="Gulim" pitchFamily="34" charset="-127"/>
              </a:rPr>
              <a:t>PERCEPTRON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perceptron </a:t>
            </a:r>
            <a:r>
              <a:rPr lang="en-US" altLang="ko-KR" sz="2100" dirty="0" err="1" smtClean="0">
                <a:ea typeface="Gulim" pitchFamily="34" charset="-127"/>
              </a:rPr>
              <a:t>nhận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vector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thực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nhập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tổ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tuyến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tính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dữ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liệu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đầu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xuất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Gulim" pitchFamily="34" charset="-127"/>
              </a:rPr>
              <a:t>Giá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trị</a:t>
            </a:r>
            <a:r>
              <a:rPr lang="en-US" altLang="ko-KR" sz="2000" dirty="0" smtClean="0">
                <a:ea typeface="Gulim" pitchFamily="34" charset="-127"/>
              </a:rPr>
              <a:t> 1 </a:t>
            </a:r>
            <a:r>
              <a:rPr lang="en-US" altLang="ko-KR" sz="2000" dirty="0" err="1" smtClean="0">
                <a:ea typeface="Gulim" pitchFamily="34" charset="-127"/>
              </a:rPr>
              <a:t>nếu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kết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quả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lớn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hơn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giá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trị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ngưỡng</a:t>
            </a:r>
            <a:r>
              <a:rPr lang="en-US" altLang="ko-KR" sz="2000" dirty="0" smtClean="0">
                <a:ea typeface="Gulim" pitchFamily="34" charset="-127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Gulim" pitchFamily="34" charset="-127"/>
              </a:rPr>
              <a:t>Giá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trị</a:t>
            </a:r>
            <a:r>
              <a:rPr lang="en-US" altLang="ko-KR" sz="2000" dirty="0" smtClean="0">
                <a:ea typeface="Gulim" pitchFamily="34" charset="-127"/>
              </a:rPr>
              <a:t> –1 </a:t>
            </a:r>
            <a:r>
              <a:rPr lang="en-US" altLang="ko-KR" sz="2000" dirty="0" err="1" smtClean="0">
                <a:ea typeface="Gulim" pitchFamily="34" charset="-127"/>
              </a:rPr>
              <a:t>nếu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ngược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lại</a:t>
            </a:r>
            <a:r>
              <a:rPr lang="en-US" altLang="ko-KR" sz="2000" dirty="0" smtClean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Với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các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nhập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đến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x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xuất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</a:rPr>
              <a:t>o</a:t>
            </a:r>
            <a:r>
              <a:rPr lang="en-US" altLang="ko-KR" sz="2100" dirty="0" smtClean="0">
                <a:ea typeface="Gulim" pitchFamily="34" charset="-127"/>
              </a:rPr>
              <a:t>(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dirty="0" smtClean="0">
                <a:ea typeface="Gulim" pitchFamily="34" charset="-127"/>
              </a:rPr>
              <a:t>, …, </a:t>
            </a:r>
            <a:r>
              <a:rPr lang="en-US" altLang="ko-KR" sz="2100" i="1" dirty="0" err="1" smtClean="0">
                <a:ea typeface="Gulim" pitchFamily="34" charset="-127"/>
              </a:rPr>
              <a:t>x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)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perceptron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endParaRPr lang="en-US" altLang="ko-KR" sz="2100" dirty="0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 smtClean="0">
                <a:ea typeface="Gulim" pitchFamily="34" charset="-127"/>
              </a:rPr>
              <a:t>		</a:t>
            </a:r>
            <a:r>
              <a:rPr lang="en-US" altLang="ko-KR" sz="2100" i="1" dirty="0" smtClean="0">
                <a:ea typeface="Gulim" pitchFamily="34" charset="-127"/>
              </a:rPr>
              <a:t>o</a:t>
            </a:r>
            <a:r>
              <a:rPr lang="en-US" altLang="ko-KR" sz="2100" dirty="0" smtClean="0">
                <a:ea typeface="Gulim" pitchFamily="34" charset="-127"/>
              </a:rPr>
              <a:t>(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dirty="0" smtClean="0">
                <a:ea typeface="Gulim" pitchFamily="34" charset="-127"/>
              </a:rPr>
              <a:t>, …, </a:t>
            </a:r>
            <a:r>
              <a:rPr lang="en-US" altLang="ko-KR" sz="2100" i="1" dirty="0" err="1" smtClean="0">
                <a:ea typeface="Gulim" pitchFamily="34" charset="-127"/>
              </a:rPr>
              <a:t>x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) = 1 	</a:t>
            </a:r>
            <a:r>
              <a:rPr lang="en-US" altLang="ko-KR" sz="2100" dirty="0" err="1" smtClean="0">
                <a:ea typeface="Gulim" pitchFamily="34" charset="-127"/>
              </a:rPr>
              <a:t>nếu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</a:rPr>
              <a:t>w</a:t>
            </a:r>
            <a:r>
              <a:rPr lang="en-US" altLang="ko-KR" sz="2100" i="1" baseline="-25000" dirty="0" smtClean="0">
                <a:ea typeface="Gulim" pitchFamily="34" charset="-127"/>
              </a:rPr>
              <a:t>0</a:t>
            </a:r>
            <a:r>
              <a:rPr lang="en-US" altLang="ko-KR" sz="2100" i="1" dirty="0" smtClean="0">
                <a:ea typeface="Gulim" pitchFamily="34" charset="-127"/>
              </a:rPr>
              <a:t> + w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i="1" dirty="0" smtClean="0">
                <a:ea typeface="Gulim" pitchFamily="34" charset="-127"/>
              </a:rPr>
              <a:t> + … + </a:t>
            </a:r>
            <a:r>
              <a:rPr lang="en-US" altLang="ko-KR" sz="2100" i="1" dirty="0" err="1" smtClean="0">
                <a:ea typeface="Gulim" pitchFamily="34" charset="-127"/>
              </a:rPr>
              <a:t>w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i="1" dirty="0" err="1" smtClean="0">
                <a:ea typeface="Gulim" pitchFamily="34" charset="-127"/>
              </a:rPr>
              <a:t>x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 &gt;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 smtClean="0">
                <a:ea typeface="Gulim" pitchFamily="34" charset="-127"/>
              </a:rPr>
              <a:t>		                     -1		</a:t>
            </a:r>
            <a:r>
              <a:rPr lang="en-US" altLang="ko-KR" sz="2100" dirty="0" err="1" smtClean="0">
                <a:ea typeface="Gulim" pitchFamily="34" charset="-127"/>
              </a:rPr>
              <a:t>ngược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lại</a:t>
            </a:r>
            <a:endParaRPr lang="en-US" altLang="ko-KR" sz="2100" dirty="0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 smtClean="0">
                <a:ea typeface="Gulim" pitchFamily="34" charset="-127"/>
              </a:rPr>
              <a:t>   	</a:t>
            </a:r>
            <a:r>
              <a:rPr lang="en-US" altLang="ko-KR" sz="2100" dirty="0" err="1" smtClean="0">
                <a:ea typeface="Gulim" pitchFamily="34" charset="-127"/>
              </a:rPr>
              <a:t>với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err="1" smtClean="0">
                <a:ea typeface="Gulim" pitchFamily="34" charset="-127"/>
              </a:rPr>
              <a:t>w</a:t>
            </a:r>
            <a:r>
              <a:rPr lang="en-US" altLang="ko-KR" sz="2100" i="1" baseline="-25000" dirty="0" err="1" smtClean="0">
                <a:ea typeface="Gulim" pitchFamily="34" charset="-127"/>
              </a:rPr>
              <a:t>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trọng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số</a:t>
            </a:r>
            <a:r>
              <a:rPr lang="en-US" altLang="ko-KR" sz="2100" b="1" i="1" dirty="0" smtClean="0">
                <a:ea typeface="Gulim" pitchFamily="34" charset="-127"/>
              </a:rPr>
              <a:t> </a:t>
            </a:r>
            <a:r>
              <a:rPr lang="en-US" altLang="ko-KR" sz="2100" dirty="0" smtClean="0">
                <a:ea typeface="Gulim" pitchFamily="34" charset="-127"/>
              </a:rPr>
              <a:t>(weight)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thực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 smtClean="0">
                <a:ea typeface="Gulim" pitchFamily="34" charset="-127"/>
              </a:rPr>
              <a:t>Chú</a:t>
            </a:r>
            <a:r>
              <a:rPr lang="en-US" altLang="ko-KR" sz="2100" dirty="0" smtClean="0">
                <a:ea typeface="Gulim" pitchFamily="34" charset="-127"/>
              </a:rPr>
              <a:t> ý: </a:t>
            </a:r>
            <a:r>
              <a:rPr lang="en-US" altLang="ko-KR" sz="2100" dirty="0" err="1" smtClean="0">
                <a:ea typeface="Gulim" pitchFamily="34" charset="-127"/>
              </a:rPr>
              <a:t>đại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lượng</a:t>
            </a:r>
            <a:r>
              <a:rPr lang="en-US" altLang="ko-KR" sz="2100" dirty="0" smtClean="0">
                <a:ea typeface="Gulim" pitchFamily="34" charset="-127"/>
              </a:rPr>
              <a:t> (</a:t>
            </a:r>
            <a:r>
              <a:rPr lang="en-US" altLang="ko-KR" sz="2100" i="1" dirty="0" smtClean="0">
                <a:ea typeface="Gulim" pitchFamily="34" charset="-127"/>
              </a:rPr>
              <a:t>-w</a:t>
            </a:r>
            <a:r>
              <a:rPr lang="en-US" altLang="ko-KR" sz="2100" i="1" baseline="-25000" dirty="0" smtClean="0">
                <a:ea typeface="Gulim" pitchFamily="34" charset="-127"/>
              </a:rPr>
              <a:t>0</a:t>
            </a:r>
            <a:r>
              <a:rPr lang="en-US" altLang="ko-KR" sz="2100" dirty="0" smtClean="0">
                <a:ea typeface="Gulim" pitchFamily="34" charset="-127"/>
              </a:rPr>
              <a:t>) </a:t>
            </a:r>
            <a:r>
              <a:rPr lang="en-US" altLang="ko-KR" sz="2100" dirty="0" err="1" smtClean="0">
                <a:ea typeface="Gulim" pitchFamily="34" charset="-127"/>
              </a:rPr>
              <a:t>là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b="1" i="1" dirty="0" err="1" smtClean="0">
                <a:ea typeface="Gulim" pitchFamily="34" charset="-127"/>
              </a:rPr>
              <a:t>ngưỡng</a:t>
            </a:r>
            <a:r>
              <a:rPr lang="en-US" altLang="ko-KR" sz="2100" dirty="0" smtClean="0">
                <a:ea typeface="Gulim" pitchFamily="34" charset="-127"/>
              </a:rPr>
              <a:t> (threshold ) </a:t>
            </a:r>
            <a:r>
              <a:rPr lang="en-US" altLang="ko-KR" sz="2100" dirty="0" err="1" smtClean="0">
                <a:ea typeface="Gulim" pitchFamily="34" charset="-127"/>
              </a:rPr>
              <a:t>mà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tổ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hợp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trọng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của</a:t>
            </a:r>
            <a:r>
              <a:rPr lang="en-US" altLang="ko-KR" sz="2100" dirty="0" smtClean="0">
                <a:ea typeface="Gulim" pitchFamily="34" charset="-127"/>
              </a:rPr>
              <a:t> vector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nhập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</a:rPr>
              <a:t>w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1</a:t>
            </a:r>
            <a:r>
              <a:rPr lang="en-US" altLang="ko-KR" sz="2100" i="1" dirty="0" smtClean="0">
                <a:ea typeface="Gulim" pitchFamily="34" charset="-127"/>
              </a:rPr>
              <a:t> + … + </a:t>
            </a:r>
            <a:r>
              <a:rPr lang="en-US" altLang="ko-KR" sz="2100" i="1" dirty="0" err="1" smtClean="0">
                <a:ea typeface="Gulim" pitchFamily="34" charset="-127"/>
              </a:rPr>
              <a:t>w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i="1" dirty="0" err="1" smtClean="0">
                <a:ea typeface="Gulim" pitchFamily="34" charset="-127"/>
              </a:rPr>
              <a:t>x</a:t>
            </a:r>
            <a:r>
              <a:rPr lang="en-US" altLang="ko-KR" sz="2100" i="1" baseline="-25000" dirty="0" err="1" smtClean="0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phải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lớn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smtClean="0">
                <a:ea typeface="Gulim" pitchFamily="34" charset="-127"/>
              </a:rPr>
              <a:t> perceptron </a:t>
            </a:r>
            <a:r>
              <a:rPr lang="en-US" altLang="ko-KR" sz="2100" dirty="0" err="1" smtClean="0">
                <a:ea typeface="Gulim" pitchFamily="34" charset="-127"/>
              </a:rPr>
              <a:t>xuất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ra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1.</a:t>
            </a:r>
            <a:endParaRPr lang="en-US" sz="2100" dirty="0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538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054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GPU.</a:t>
            </a:r>
          </a:p>
          <a:p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Python, C </a:t>
            </a:r>
            <a:r>
              <a:rPr lang="en-US" dirty="0" err="1" smtClean="0"/>
              <a:t>và</a:t>
            </a:r>
            <a:r>
              <a:rPr lang="en-US" dirty="0" smtClean="0"/>
              <a:t> CUDA.</a:t>
            </a:r>
          </a:p>
          <a:p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Facebook.</a:t>
            </a:r>
          </a:p>
          <a:p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Intel MKL </a:t>
            </a:r>
            <a:r>
              <a:rPr lang="en-US" dirty="0" err="1" smtClean="0"/>
              <a:t>và</a:t>
            </a:r>
            <a:r>
              <a:rPr lang="en-US" dirty="0" smtClean="0"/>
              <a:t> NVIDIA (</a:t>
            </a:r>
            <a:r>
              <a:rPr lang="en-US" dirty="0" err="1" smtClean="0"/>
              <a:t>cuDNN</a:t>
            </a:r>
            <a:r>
              <a:rPr lang="en-US" dirty="0" smtClean="0"/>
              <a:t>, NCCL).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http://pytorch.org/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886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khuyết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PyTorch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Numby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SciPy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dẻo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CNTK, Caffer2,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MXNet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mobile.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190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6. </a:t>
            </a:r>
            <a:r>
              <a:rPr lang="en-US" dirty="0" err="1" smtClean="0">
                <a:solidFill>
                  <a:srgbClr val="000000"/>
                </a:solidFill>
              </a:rPr>
              <a:t>Tổng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Deep</a:t>
            </a:r>
            <a:r>
              <a:rPr lang="en-US" spc="-65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419600"/>
          </a:xfrm>
        </p:spPr>
        <p:txBody>
          <a:bodyPr/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Dễ </a:t>
            </a:r>
            <a:r>
              <a:rPr lang="vi-VN" dirty="0">
                <a:latin typeface="Arial"/>
                <a:cs typeface="Arial"/>
              </a:rPr>
              <a:t>dàng xây </a:t>
            </a:r>
            <a:r>
              <a:rPr lang="vi-VN" spc="-5" dirty="0">
                <a:latin typeface="Arial"/>
                <a:cs typeface="Arial"/>
              </a:rPr>
              <a:t>dựng được </a:t>
            </a:r>
            <a:r>
              <a:rPr lang="vi-VN" spc="-10" dirty="0">
                <a:latin typeface="Arial"/>
                <a:cs typeface="Arial"/>
              </a:rPr>
              <a:t>mô 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-5" dirty="0">
                <a:latin typeface="Arial"/>
                <a:cs typeface="Arial"/>
              </a:rPr>
              <a:t>biểu diễn, tính</a:t>
            </a:r>
            <a:r>
              <a:rPr lang="vi-VN" spc="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toán</a:t>
            </a:r>
          </a:p>
          <a:p>
            <a:pPr marL="241300" marR="117475" indent="-229235">
              <a:lnSpc>
                <a:spcPct val="90000"/>
              </a:lnSpc>
              <a:spcBef>
                <a:spcPts val="955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Mô </a:t>
            </a:r>
            <a:r>
              <a:rPr lang="vi-VN" dirty="0">
                <a:latin typeface="Arial"/>
                <a:cs typeface="Arial"/>
              </a:rPr>
              <a:t>hình đa dạng, có </a:t>
            </a:r>
            <a:r>
              <a:rPr lang="vi-VN" spc="-5" dirty="0">
                <a:latin typeface="Arial"/>
                <a:cs typeface="Arial"/>
              </a:rPr>
              <a:t>thể </a:t>
            </a:r>
            <a:r>
              <a:rPr lang="vi-VN" dirty="0">
                <a:latin typeface="Arial"/>
                <a:cs typeface="Arial"/>
              </a:rPr>
              <a:t>sử  dụng trong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dirty="0">
                <a:latin typeface="Arial"/>
                <a:cs typeface="Arial"/>
              </a:rPr>
              <a:t>bài toán  </a:t>
            </a:r>
            <a:r>
              <a:rPr lang="vi-VN" spc="-5" dirty="0">
                <a:latin typeface="Arial"/>
                <a:cs typeface="Arial"/>
              </a:rPr>
              <a:t>khác nhau (phân lớp, phân  cụm, </a:t>
            </a:r>
            <a:r>
              <a:rPr lang="en-US" spc="-5" dirty="0" err="1" smtClean="0">
                <a:latin typeface="Arial"/>
                <a:cs typeface="Arial"/>
              </a:rPr>
              <a:t>phát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hiện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bất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thường</a:t>
            </a:r>
            <a:r>
              <a:rPr lang="en-US" spc="-5" dirty="0" smtClean="0">
                <a:latin typeface="Arial"/>
                <a:cs typeface="Arial"/>
              </a:rPr>
              <a:t>, </a:t>
            </a:r>
            <a:r>
              <a:rPr lang="vi-VN" dirty="0" smtClean="0">
                <a:latin typeface="Arial"/>
                <a:cs typeface="Arial"/>
              </a:rPr>
              <a:t>phân </a:t>
            </a:r>
            <a:r>
              <a:rPr lang="vi-VN" spc="-5" dirty="0">
                <a:latin typeface="Arial"/>
                <a:cs typeface="Arial"/>
              </a:rPr>
              <a:t>tích </a:t>
            </a:r>
            <a:r>
              <a:rPr lang="vi-VN" dirty="0" smtClean="0">
                <a:latin typeface="Arial"/>
                <a:cs typeface="Arial"/>
              </a:rPr>
              <a:t>chuỗi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gian</a:t>
            </a:r>
            <a:r>
              <a:rPr lang="vi-VN" dirty="0" smtClean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  <a:p>
            <a:pPr marL="241300" marR="274955" indent="-229235">
              <a:lnSpc>
                <a:spcPts val="3020"/>
              </a:lnSpc>
              <a:spcBef>
                <a:spcPts val="1060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Sử </a:t>
            </a:r>
            <a:r>
              <a:rPr lang="vi-VN" dirty="0">
                <a:latin typeface="Arial"/>
                <a:cs typeface="Arial"/>
              </a:rPr>
              <a:t>dụng trong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spc="-10" dirty="0">
                <a:latin typeface="Arial"/>
                <a:cs typeface="Arial"/>
              </a:rPr>
              <a:t>ứng  </a:t>
            </a:r>
            <a:r>
              <a:rPr lang="vi-VN" dirty="0">
                <a:latin typeface="Arial"/>
                <a:cs typeface="Arial"/>
              </a:rPr>
              <a:t>dụng khác nhau: ảnh,</a:t>
            </a:r>
            <a:r>
              <a:rPr lang="vi-VN" spc="-60" dirty="0">
                <a:latin typeface="Arial"/>
                <a:cs typeface="Arial"/>
              </a:rPr>
              <a:t> </a:t>
            </a:r>
            <a:r>
              <a:rPr lang="en-US" spc="-60" dirty="0" err="1" smtClean="0">
                <a:latin typeface="Arial"/>
                <a:cs typeface="Arial"/>
              </a:rPr>
              <a:t>văn</a:t>
            </a:r>
            <a:r>
              <a:rPr lang="en-US" spc="-60" dirty="0" smtClean="0">
                <a:latin typeface="Arial"/>
                <a:cs typeface="Arial"/>
              </a:rPr>
              <a:t> </a:t>
            </a:r>
            <a:r>
              <a:rPr lang="en-US" spc="-60" dirty="0" err="1" smtClean="0">
                <a:latin typeface="Arial"/>
                <a:cs typeface="Arial"/>
              </a:rPr>
              <a:t>bản</a:t>
            </a:r>
            <a:r>
              <a:rPr lang="vi-VN" dirty="0" smtClean="0">
                <a:latin typeface="Arial"/>
                <a:cs typeface="Arial"/>
              </a:rPr>
              <a:t>,  </a:t>
            </a:r>
            <a:r>
              <a:rPr lang="en-US" dirty="0" err="1" smtClean="0">
                <a:latin typeface="Arial"/>
                <a:cs typeface="Arial"/>
              </a:rPr>
              <a:t>giọng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nói</a:t>
            </a:r>
            <a:r>
              <a:rPr lang="vi-VN" spc="-10" dirty="0" smtClean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…</a:t>
            </a:r>
            <a:endParaRPr lang="vi-VN" dirty="0">
              <a:latin typeface="Arial"/>
              <a:cs typeface="Arial"/>
            </a:endParaRPr>
          </a:p>
          <a:p>
            <a:pPr marL="241300" marR="87630" indent="-228600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vi-VN" spc="-5" dirty="0">
                <a:latin typeface="Arial"/>
                <a:cs typeface="Arial"/>
              </a:rPr>
              <a:t>Vấn đề </a:t>
            </a:r>
            <a:r>
              <a:rPr lang="vi-VN" i="1" spc="-5" dirty="0">
                <a:latin typeface="Arial"/>
                <a:cs typeface="Arial"/>
              </a:rPr>
              <a:t>hộp đen </a:t>
            </a:r>
            <a:r>
              <a:rPr lang="vi-VN" dirty="0">
                <a:latin typeface="Arial"/>
                <a:cs typeface="Arial"/>
              </a:rPr>
              <a:t>(blackbox):  không </a:t>
            </a:r>
            <a:r>
              <a:rPr lang="vi-VN" spc="-5" dirty="0">
                <a:latin typeface="Arial"/>
                <a:cs typeface="Arial"/>
              </a:rPr>
              <a:t>giải </a:t>
            </a:r>
            <a:r>
              <a:rPr lang="vi-VN" dirty="0">
                <a:latin typeface="Arial"/>
                <a:cs typeface="Arial"/>
              </a:rPr>
              <a:t>thích được,</a:t>
            </a:r>
            <a:r>
              <a:rPr lang="vi-VN" spc="-50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không  suy </a:t>
            </a:r>
            <a:r>
              <a:rPr lang="vi-VN" spc="-5" dirty="0">
                <a:latin typeface="Arial"/>
                <a:cs typeface="Arial"/>
              </a:rPr>
              <a:t>diễn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được</a:t>
            </a:r>
            <a:endParaRPr lang="vi-VN" dirty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tabLst>
                <a:tab pos="241300" algn="l"/>
              </a:tabLst>
            </a:pPr>
            <a:r>
              <a:rPr lang="vi-VN" spc="-10" dirty="0">
                <a:latin typeface="Arial"/>
                <a:cs typeface="Arial"/>
              </a:rPr>
              <a:t>Cần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dirty="0">
                <a:latin typeface="Arial"/>
                <a:cs typeface="Arial"/>
              </a:rPr>
              <a:t>dữ </a:t>
            </a:r>
            <a:r>
              <a:rPr lang="vi-VN" spc="-5" dirty="0">
                <a:latin typeface="Arial"/>
                <a:cs typeface="Arial"/>
              </a:rPr>
              <a:t>liệu tính</a:t>
            </a:r>
            <a:r>
              <a:rPr lang="vi-VN" spc="4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toán</a:t>
            </a:r>
          </a:p>
          <a:p>
            <a:pPr marL="241300" indent="-228600">
              <a:spcBef>
                <a:spcPts val="670"/>
              </a:spcBef>
              <a:tabLst>
                <a:tab pos="241300" algn="l"/>
              </a:tabLst>
            </a:pPr>
            <a:r>
              <a:rPr lang="vi-VN" spc="-5" dirty="0">
                <a:latin typeface="Arial"/>
                <a:cs typeface="Arial"/>
              </a:rPr>
              <a:t>Huấn luyện mô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-5" dirty="0">
                <a:latin typeface="Arial"/>
                <a:cs typeface="Arial"/>
              </a:rPr>
              <a:t>phức</a:t>
            </a:r>
            <a:r>
              <a:rPr lang="vi-VN" spc="5" dirty="0">
                <a:latin typeface="Arial"/>
                <a:cs typeface="Arial"/>
              </a:rPr>
              <a:t> </a:t>
            </a:r>
            <a:r>
              <a:rPr lang="vi-VN" spc="-5" dirty="0" smtClean="0">
                <a:latin typeface="Arial"/>
                <a:cs typeface="Arial"/>
              </a:rPr>
              <a:t>tạp</a:t>
            </a:r>
            <a:endParaRPr lang="en-US" spc="-5" dirty="0" smtClean="0">
              <a:latin typeface="Arial"/>
              <a:cs typeface="Arial"/>
            </a:endParaRPr>
          </a:p>
          <a:p>
            <a:pPr marL="241300" indent="-228600">
              <a:spcBef>
                <a:spcPts val="670"/>
              </a:spcBef>
              <a:tabLst>
                <a:tab pos="241300" algn="l"/>
              </a:tabLst>
            </a:pPr>
            <a:r>
              <a:rPr lang="en-US" spc="-5" dirty="0" err="1" smtClean="0">
                <a:latin typeface="Arial"/>
                <a:cs typeface="Arial"/>
              </a:rPr>
              <a:t>Tinh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chỉnh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siêu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tham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số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là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một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vấn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đề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khó</a:t>
            </a:r>
            <a:r>
              <a:rPr lang="en-US" spc="-5" dirty="0" smtClean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9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6F651-BD1D-4892-924D-DE8A19F3047D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sz="3200" b="1" dirty="0" err="1" smtClean="0">
                <a:solidFill>
                  <a:schemeClr val="tx1"/>
                </a:solidFill>
                <a:ea typeface="Gulim" pitchFamily="34" charset="-127"/>
              </a:rPr>
              <a:t>Hình</a:t>
            </a:r>
            <a:r>
              <a:rPr lang="en-US" altLang="ko-KR" sz="3200" b="1" dirty="0" smtClean="0">
                <a:solidFill>
                  <a:schemeClr val="tx1"/>
                </a:solidFill>
                <a:ea typeface="Gulim" pitchFamily="34" charset="-127"/>
              </a:rPr>
              <a:t> 5.3. </a:t>
            </a:r>
            <a:r>
              <a:rPr lang="en-US" altLang="ko-KR" sz="3200" b="1" dirty="0" err="1" smtClean="0">
                <a:solidFill>
                  <a:schemeClr val="tx1"/>
                </a:solidFill>
                <a:ea typeface="Gulim" pitchFamily="34" charset="-127"/>
              </a:rPr>
              <a:t>Một</a:t>
            </a:r>
            <a:r>
              <a:rPr lang="en-US" altLang="ko-KR" sz="3200" b="1" dirty="0" smtClean="0">
                <a:solidFill>
                  <a:schemeClr val="tx1"/>
                </a:solidFill>
                <a:ea typeface="Gulim" pitchFamily="34" charset="-127"/>
              </a:rPr>
              <a:t> perceptron</a:t>
            </a:r>
            <a:endParaRPr lang="en-US" sz="3200" b="1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2514600" y="48006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Linear unit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124200" y="3581400"/>
            <a:ext cx="4603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3" name="TextBox 5"/>
          <p:cNvSpPr txBox="1">
            <a:spLocks noChangeArrowheads="1"/>
          </p:cNvSpPr>
          <p:nvPr/>
        </p:nvSpPr>
        <p:spPr bwMode="auto">
          <a:xfrm>
            <a:off x="5118100" y="48958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Threshold unit</a:t>
            </a:r>
          </a:p>
        </p:txBody>
      </p:sp>
      <p:sp>
        <p:nvSpPr>
          <p:cNvPr id="9" name="Down Arrow 8"/>
          <p:cNvSpPr/>
          <p:nvPr/>
        </p:nvSpPr>
        <p:spPr>
          <a:xfrm>
            <a:off x="5867400" y="3594100"/>
            <a:ext cx="4603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7EB7B-9AB0-458D-B6F6-5D788F3F6C4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2100" dirty="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 smtClean="0">
                <a:ea typeface="Gulim" pitchFamily="34" charset="-127"/>
              </a:rPr>
              <a:t>Để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đơn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giản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lối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ký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hiệu</a:t>
            </a:r>
            <a:r>
              <a:rPr lang="en-US" altLang="ko-KR" sz="2100" dirty="0" smtClean="0">
                <a:ea typeface="Gulim" pitchFamily="34" charset="-127"/>
              </a:rPr>
              <a:t>, </a:t>
            </a:r>
            <a:r>
              <a:rPr lang="en-US" altLang="ko-KR" sz="2100" dirty="0" err="1" smtClean="0">
                <a:ea typeface="Gulim" pitchFamily="34" charset="-127"/>
              </a:rPr>
              <a:t>chúng</a:t>
            </a:r>
            <a:r>
              <a:rPr lang="en-US" altLang="ko-KR" sz="2100" dirty="0" smtClean="0">
                <a:ea typeface="Gulim" pitchFamily="34" charset="-127"/>
              </a:rPr>
              <a:t> ta </a:t>
            </a:r>
            <a:r>
              <a:rPr lang="en-US" altLang="ko-KR" sz="2100" dirty="0" err="1" smtClean="0">
                <a:ea typeface="Gulim" pitchFamily="34" charset="-127"/>
              </a:rPr>
              <a:t>hình</a:t>
            </a:r>
            <a:r>
              <a:rPr lang="en-US" altLang="ko-KR" sz="2100" dirty="0" smtClean="0">
                <a:ea typeface="Gulim" pitchFamily="34" charset="-127"/>
              </a:rPr>
              <a:t> dung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thêm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một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đầu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vào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có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giá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hằng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 smtClean="0">
                <a:ea typeface="Gulim" pitchFamily="34" charset="-127"/>
              </a:rPr>
              <a:t>x</a:t>
            </a:r>
            <a:r>
              <a:rPr lang="en-US" altLang="ko-KR" sz="2100" i="1" baseline="-25000" dirty="0" smtClean="0">
                <a:ea typeface="Gulim" pitchFamily="34" charset="-127"/>
              </a:rPr>
              <a:t>0</a:t>
            </a:r>
            <a:r>
              <a:rPr lang="en-US" altLang="ko-KR" sz="2100" dirty="0" smtClean="0">
                <a:ea typeface="Gulim" pitchFamily="34" charset="-127"/>
              </a:rPr>
              <a:t> = 1, </a:t>
            </a:r>
            <a:r>
              <a:rPr lang="en-US" altLang="ko-KR" sz="2100" dirty="0" err="1" smtClean="0">
                <a:ea typeface="Gulim" pitchFamily="34" charset="-127"/>
              </a:rPr>
              <a:t>mà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phép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chúng</a:t>
            </a:r>
            <a:r>
              <a:rPr lang="en-US" altLang="ko-KR" sz="2100" dirty="0" smtClean="0">
                <a:ea typeface="Gulim" pitchFamily="34" charset="-127"/>
              </a:rPr>
              <a:t> ta </a:t>
            </a:r>
            <a:r>
              <a:rPr lang="en-US" altLang="ko-KR" sz="2100" dirty="0" err="1" smtClean="0">
                <a:ea typeface="Gulim" pitchFamily="34" charset="-127"/>
              </a:rPr>
              <a:t>viết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lại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bất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đẳng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thức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thành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 smtClean="0">
                <a:ea typeface="Gulim" pitchFamily="34" charset="-127"/>
              </a:rPr>
              <a:t>          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96563"/>
              </p:ext>
            </p:extLst>
          </p:nvPr>
        </p:nvGraphicFramePr>
        <p:xfrm>
          <a:off x="2514600" y="1355725"/>
          <a:ext cx="1676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3" imgW="710891" imgH="431613" progId="Equation.3">
                  <p:embed/>
                </p:oleObj>
              </mc:Choice>
              <mc:Fallback>
                <p:oleObj name="Equation" r:id="rId3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55725"/>
                        <a:ext cx="16764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2286000" y="2971800"/>
          <a:ext cx="1524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Equation" r:id="rId5" imgW="596641" imgH="253890" progId="Equation.3">
                  <p:embed/>
                </p:oleObj>
              </mc:Choice>
              <mc:Fallback>
                <p:oleObj name="Equation" r:id="rId5" imgW="59664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1524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57200" y="5105400"/>
            <a:ext cx="80772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dirty="0">
                <a:ea typeface="Gulim" pitchFamily="34" charset="-127"/>
              </a:rPr>
              <a:t>   </a:t>
            </a:r>
            <a:r>
              <a:rPr lang="en-US" altLang="ko-KR" sz="2000" b="1" dirty="0" err="1" smtClean="0">
                <a:ea typeface="Gulim" pitchFamily="34" charset="-127"/>
              </a:rPr>
              <a:t>Huấn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luyện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b="1" dirty="0" err="1" smtClean="0">
                <a:ea typeface="Gulim" pitchFamily="34" charset="-127"/>
              </a:rPr>
              <a:t>một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100" dirty="0">
                <a:ea typeface="Gulim" pitchFamily="34" charset="-127"/>
              </a:rPr>
              <a:t>perceptron </a:t>
            </a:r>
            <a:r>
              <a:rPr lang="en-US" altLang="ko-KR" sz="2100" dirty="0" err="1" smtClean="0">
                <a:ea typeface="Gulim" pitchFamily="34" charset="-127"/>
              </a:rPr>
              <a:t>liên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quan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đến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việc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chọn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trị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cho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các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trọng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dirty="0" err="1" smtClean="0">
                <a:ea typeface="Gulim" pitchFamily="34" charset="-127"/>
              </a:rPr>
              <a:t>số</a:t>
            </a:r>
            <a:r>
              <a:rPr lang="en-US" altLang="ko-KR" sz="2100" dirty="0" smtClean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w</a:t>
            </a:r>
            <a:r>
              <a:rPr lang="en-US" altLang="ko-KR" sz="2100" i="1" baseline="-25000" dirty="0">
                <a:ea typeface="Gulim" pitchFamily="34" charset="-127"/>
              </a:rPr>
              <a:t>0</a:t>
            </a:r>
            <a:r>
              <a:rPr lang="en-US" altLang="ko-KR" sz="2100" i="1" dirty="0">
                <a:ea typeface="Gulim" pitchFamily="34" charset="-127"/>
              </a:rPr>
              <a:t>, w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,…, </a:t>
            </a:r>
            <a:r>
              <a:rPr lang="en-US" altLang="ko-KR" sz="2100" i="1" dirty="0" err="1">
                <a:ea typeface="Gulim" pitchFamily="34" charset="-127"/>
              </a:rPr>
              <a:t>w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 smtClean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smtClean="0">
                <a:ea typeface="Gulim" pitchFamily="34" charset="-127"/>
              </a:rPr>
              <a:t>    </a:t>
            </a:r>
            <a:r>
              <a:rPr lang="en-US" sz="2100" dirty="0" err="1" smtClean="0">
                <a:ea typeface="Gulim" pitchFamily="34" charset="-127"/>
              </a:rPr>
              <a:t>Trọng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dirty="0" err="1" smtClean="0">
                <a:ea typeface="Gulim" pitchFamily="34" charset="-127"/>
              </a:rPr>
              <a:t>số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i="1" dirty="0" smtClean="0">
                <a:ea typeface="Gulim" pitchFamily="34" charset="-127"/>
              </a:rPr>
              <a:t>w</a:t>
            </a:r>
            <a:r>
              <a:rPr lang="en-US" sz="2100" i="1" baseline="-25000" dirty="0" smtClean="0">
                <a:ea typeface="Gulim" pitchFamily="34" charset="-127"/>
              </a:rPr>
              <a:t>0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dirty="0" err="1" smtClean="0">
                <a:ea typeface="Gulim" pitchFamily="34" charset="-127"/>
              </a:rPr>
              <a:t>còn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dirty="0" err="1" smtClean="0">
                <a:ea typeface="Gulim" pitchFamily="34" charset="-127"/>
              </a:rPr>
              <a:t>được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dirty="0" err="1" smtClean="0">
                <a:ea typeface="Gulim" pitchFamily="34" charset="-127"/>
              </a:rPr>
              <a:t>gọi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dirty="0" err="1" smtClean="0">
                <a:ea typeface="Gulim" pitchFamily="34" charset="-127"/>
              </a:rPr>
              <a:t>là</a:t>
            </a:r>
            <a:r>
              <a:rPr lang="en-US" sz="2100" dirty="0" smtClean="0">
                <a:ea typeface="Gulim" pitchFamily="34" charset="-127"/>
              </a:rPr>
              <a:t> </a:t>
            </a:r>
            <a:r>
              <a:rPr lang="en-US" sz="2100" b="1" i="1" dirty="0" err="1" smtClean="0">
                <a:ea typeface="Gulim" pitchFamily="34" charset="-127"/>
              </a:rPr>
              <a:t>độ</a:t>
            </a:r>
            <a:r>
              <a:rPr lang="en-US" sz="2100" b="1" i="1" dirty="0" smtClean="0">
                <a:ea typeface="Gulim" pitchFamily="34" charset="-127"/>
              </a:rPr>
              <a:t> </a:t>
            </a:r>
            <a:r>
              <a:rPr lang="en-US" sz="2100" b="1" i="1" dirty="0" err="1" smtClean="0">
                <a:ea typeface="Gulim" pitchFamily="34" charset="-127"/>
              </a:rPr>
              <a:t>lệch</a:t>
            </a:r>
            <a:r>
              <a:rPr lang="en-US" sz="2100" b="1" i="1" dirty="0" smtClean="0">
                <a:ea typeface="Gulim" pitchFamily="34" charset="-127"/>
              </a:rPr>
              <a:t> </a:t>
            </a:r>
            <a:r>
              <a:rPr lang="en-US" sz="2100" dirty="0" smtClean="0">
                <a:ea typeface="Gulim" pitchFamily="34" charset="-127"/>
              </a:rPr>
              <a:t>(bias).</a:t>
            </a:r>
            <a:endParaRPr lang="en-US" sz="2100" dirty="0"/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457200" y="2362200"/>
            <a:ext cx="815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</a:t>
            </a:r>
            <a:r>
              <a:rPr lang="en-US" sz="2000" b="1" dirty="0" err="1" smtClean="0"/>
              <a:t>hoặc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với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dạng</a:t>
            </a:r>
            <a:r>
              <a:rPr lang="en-US" sz="2000" b="1" dirty="0" smtClean="0"/>
              <a:t> vector  </a:t>
            </a:r>
            <a:r>
              <a:rPr lang="en-US" sz="2000" b="1" dirty="0" err="1" smtClean="0"/>
              <a:t>như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sau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609600" y="3657600"/>
            <a:ext cx="800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Để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ngắn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gọn</a:t>
            </a:r>
            <a:r>
              <a:rPr lang="en-US" sz="2000" b="1" dirty="0" smtClean="0"/>
              <a:t>, ta 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bởi</a:t>
            </a:r>
            <a:r>
              <a:rPr lang="en-US" sz="2000" b="1" dirty="0" smtClean="0"/>
              <a:t> perceptron </a:t>
            </a:r>
            <a:r>
              <a:rPr lang="en-US" sz="2000" b="1" dirty="0" err="1" smtClean="0"/>
              <a:t>như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sau</a:t>
            </a:r>
            <a:endParaRPr lang="en-US" sz="2000" b="1" dirty="0"/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3" name="Object 14"/>
          <p:cNvGraphicFramePr>
            <a:graphicFrameLocks noChangeAspect="1"/>
          </p:cNvGraphicFramePr>
          <p:nvPr/>
        </p:nvGraphicFramePr>
        <p:xfrm>
          <a:off x="1676400" y="4191000"/>
          <a:ext cx="2667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Equation" r:id="rId7" imgW="977476" imgH="253890" progId="Equation.3">
                  <p:embed/>
                </p:oleObj>
              </mc:Choice>
              <mc:Fallback>
                <p:oleObj name="Equation" r:id="rId7" imgW="97747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2667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4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3FEF0-84DB-47D7-957C-95581443C1DD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altLang="ko-KR" sz="2800" b="1" dirty="0" err="1" smtClean="0">
                <a:solidFill>
                  <a:srgbClr val="FF0000"/>
                </a:solidFill>
                <a:ea typeface="Gulim" pitchFamily="34" charset="-127"/>
              </a:rPr>
              <a:t>Khả</a:t>
            </a:r>
            <a:r>
              <a:rPr lang="en-US" altLang="ko-KR" sz="28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 smtClean="0">
                <a:solidFill>
                  <a:srgbClr val="FF0000"/>
                </a:solidFill>
                <a:ea typeface="Gulim" pitchFamily="34" charset="-127"/>
              </a:rPr>
              <a:t>năng</a:t>
            </a:r>
            <a:r>
              <a:rPr lang="en-US" altLang="ko-KR" sz="28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 smtClean="0">
                <a:solidFill>
                  <a:srgbClr val="FF0000"/>
                </a:solidFill>
                <a:ea typeface="Gulim" pitchFamily="34" charset="-127"/>
              </a:rPr>
              <a:t>biểu</a:t>
            </a:r>
            <a:r>
              <a:rPr lang="en-US" altLang="ko-KR" sz="28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 smtClean="0">
                <a:solidFill>
                  <a:srgbClr val="FF0000"/>
                </a:solidFill>
                <a:ea typeface="Gulim" pitchFamily="34" charset="-127"/>
              </a:rPr>
              <a:t>diễn</a:t>
            </a:r>
            <a:r>
              <a:rPr lang="en-US" altLang="ko-KR" sz="2800" b="1" dirty="0" smtClean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 smtClean="0">
                <a:solidFill>
                  <a:srgbClr val="FF0000"/>
                </a:solidFill>
                <a:ea typeface="Gulim" pitchFamily="34" charset="-127"/>
              </a:rPr>
              <a:t>của</a:t>
            </a:r>
            <a:r>
              <a:rPr lang="en-US" altLang="ko-KR" sz="2800" b="1" dirty="0" smtClean="0">
                <a:solidFill>
                  <a:srgbClr val="FF0000"/>
                </a:solidFill>
                <a:ea typeface="Gulim" pitchFamily="34" charset="-127"/>
              </a:rPr>
              <a:t> Perceptron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ea typeface="Gulim" pitchFamily="34" charset="-127"/>
              </a:rPr>
              <a:t>Ta </a:t>
            </a:r>
            <a:r>
              <a:rPr lang="en-US" altLang="ko-KR" sz="2000" dirty="0" err="1" smtClean="0">
                <a:ea typeface="Gulim" pitchFamily="34" charset="-127"/>
              </a:rPr>
              <a:t>có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thể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xem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như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perceptron </a:t>
            </a:r>
            <a:r>
              <a:rPr lang="en-US" altLang="ko-KR" sz="2000" dirty="0" err="1" smtClean="0">
                <a:ea typeface="Gulim" pitchFamily="34" charset="-127"/>
              </a:rPr>
              <a:t>biểu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diễn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mặt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cong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quyết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định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siêu</a:t>
            </a:r>
            <a:r>
              <a:rPr lang="en-US" altLang="ko-KR" sz="2000" b="1" i="1" dirty="0" smtClean="0">
                <a:ea typeface="Gulim" pitchFamily="34" charset="-127"/>
              </a:rPr>
              <a:t> </a:t>
            </a:r>
            <a:r>
              <a:rPr lang="en-US" altLang="ko-KR" sz="2000" b="1" i="1" dirty="0" err="1" smtClean="0">
                <a:ea typeface="Gulim" pitchFamily="34" charset="-127"/>
              </a:rPr>
              <a:t>phẳng</a:t>
            </a:r>
            <a:r>
              <a:rPr lang="en-US" altLang="ko-KR" sz="2000" b="1" i="1" dirty="0" smtClean="0">
                <a:ea typeface="Gulim" pitchFamily="34" charset="-127"/>
              </a:rPr>
              <a:t>  </a:t>
            </a:r>
            <a:r>
              <a:rPr lang="en-US" altLang="ko-KR" sz="2000" dirty="0" smtClean="0">
                <a:ea typeface="Gulim" pitchFamily="34" charset="-127"/>
              </a:rPr>
              <a:t>(</a:t>
            </a:r>
            <a:r>
              <a:rPr lang="en-US" altLang="ko-KR" sz="2000" dirty="0" err="1" smtClean="0">
                <a:ea typeface="Gulim" pitchFamily="34" charset="-127"/>
              </a:rPr>
              <a:t>hyperplane</a:t>
            </a:r>
            <a:r>
              <a:rPr lang="en-US" altLang="ko-KR" sz="2000" dirty="0" smtClean="0">
                <a:ea typeface="Gulim" pitchFamily="34" charset="-127"/>
              </a:rPr>
              <a:t> decision surface ) </a:t>
            </a:r>
            <a:r>
              <a:rPr lang="en-US" altLang="ko-KR" sz="2000" dirty="0" err="1" smtClean="0">
                <a:ea typeface="Gulim" pitchFamily="34" charset="-127"/>
              </a:rPr>
              <a:t>trong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không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gian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các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mẫu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i="1" dirty="0" smtClean="0">
                <a:ea typeface="Gulim" pitchFamily="34" charset="-127"/>
              </a:rPr>
              <a:t>n</a:t>
            </a:r>
            <a:r>
              <a:rPr lang="en-US" altLang="ko-KR" sz="2000" dirty="0" smtClean="0">
                <a:ea typeface="Gulim" pitchFamily="34" charset="-127"/>
              </a:rPr>
              <a:t>-</a:t>
            </a:r>
            <a:r>
              <a:rPr lang="en-US" altLang="ko-KR" sz="2000" dirty="0" err="1" smtClean="0">
                <a:ea typeface="Gulim" pitchFamily="34" charset="-127"/>
              </a:rPr>
              <a:t>chiều</a:t>
            </a:r>
            <a:r>
              <a:rPr lang="en-US" altLang="ko-KR" sz="2000" dirty="0" smtClean="0">
                <a:ea typeface="Gulim" pitchFamily="34" charset="-127"/>
              </a:rPr>
              <a:t>. Perceptron </a:t>
            </a:r>
            <a:r>
              <a:rPr lang="en-US" altLang="ko-KR" sz="2000" dirty="0" err="1" smtClean="0">
                <a:ea typeface="Gulim" pitchFamily="34" charset="-127"/>
              </a:rPr>
              <a:t>xuất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ra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giá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trị</a:t>
            </a:r>
            <a:r>
              <a:rPr lang="en-US" altLang="ko-KR" sz="2000" dirty="0" smtClean="0">
                <a:ea typeface="Gulim" pitchFamily="34" charset="-127"/>
              </a:rPr>
              <a:t> 1 </a:t>
            </a:r>
            <a:r>
              <a:rPr lang="en-US" altLang="ko-KR" sz="2000" dirty="0" err="1" smtClean="0">
                <a:ea typeface="Gulim" pitchFamily="34" charset="-127"/>
              </a:rPr>
              <a:t>cho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những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mẫu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nằm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phía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bên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này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của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siêu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phẳng</a:t>
            </a:r>
            <a:r>
              <a:rPr lang="en-US" altLang="ko-KR" sz="2000" dirty="0" smtClean="0">
                <a:ea typeface="Gulim" pitchFamily="34" charset="-127"/>
              </a:rPr>
              <a:t>  </a:t>
            </a:r>
            <a:r>
              <a:rPr lang="en-US" altLang="ko-KR" sz="2000" dirty="0" err="1" smtClean="0">
                <a:ea typeface="Gulim" pitchFamily="34" charset="-127"/>
              </a:rPr>
              <a:t>và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xuất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ra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smtClean="0">
                <a:ea typeface="Gulim" pitchFamily="34" charset="-127"/>
              </a:rPr>
              <a:t>-1 </a:t>
            </a:r>
            <a:r>
              <a:rPr lang="en-US" altLang="ko-KR" sz="2000" dirty="0" err="1">
                <a:ea typeface="Gulim" pitchFamily="34" charset="-127"/>
              </a:rPr>
              <a:t>cho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những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nằm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phía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bên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kia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của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siêu</a:t>
            </a:r>
            <a:r>
              <a:rPr lang="en-US" altLang="ko-KR" sz="2000" dirty="0" smtClean="0">
                <a:ea typeface="Gulim" pitchFamily="34" charset="-127"/>
              </a:rPr>
              <a:t>, </a:t>
            </a:r>
            <a:r>
              <a:rPr lang="en-US" altLang="ko-KR" sz="2000" dirty="0" err="1" smtClean="0">
                <a:ea typeface="Gulim" pitchFamily="34" charset="-127"/>
              </a:rPr>
              <a:t>như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trong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Hình</a:t>
            </a:r>
            <a:r>
              <a:rPr lang="en-US" altLang="ko-KR" sz="2000" dirty="0" smtClean="0">
                <a:ea typeface="Gulim" pitchFamily="34" charset="-127"/>
              </a:rPr>
              <a:t> 5.4.a.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Gulim" pitchFamily="34" charset="-127"/>
              </a:rPr>
              <a:t>Phương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trình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của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siêu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phẳng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quyết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định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là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 smtClean="0">
              <a:ea typeface="Gulim" pitchFamily="34" charset="-127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429000" y="3124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314700" y="2873375"/>
          <a:ext cx="1828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Bitmap Image" r:id="rId3" imgW="1360491" imgH="324017" progId="Paint.Picture">
                  <p:embed/>
                </p:oleObj>
              </mc:Choice>
              <mc:Fallback>
                <p:oleObj name="Bitmap Image" r:id="rId3" imgW="1360491" imgH="3240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73375"/>
                        <a:ext cx="1828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57200" y="3643312"/>
            <a:ext cx="3429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số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mẫu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dương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và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âm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không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thể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tách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ra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được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bởi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siêu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phẳng</a:t>
            </a:r>
            <a:r>
              <a:rPr lang="en-US" altLang="ko-KR" sz="2000" dirty="0" smtClean="0">
                <a:ea typeface="Gulim" pitchFamily="34" charset="-127"/>
              </a:rPr>
              <a:t>. </a:t>
            </a:r>
            <a:r>
              <a:rPr lang="en-US" altLang="ko-KR" sz="2000" dirty="0" err="1" smtClean="0">
                <a:ea typeface="Gulim" pitchFamily="34" charset="-127"/>
              </a:rPr>
              <a:t>Những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tập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mẫu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mà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có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thể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tách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ra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được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thì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được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gọi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là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những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tập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mẫu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khả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tách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một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cách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tuyến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altLang="ko-KR" sz="2000" dirty="0" err="1" smtClean="0">
                <a:ea typeface="Gulim" pitchFamily="34" charset="-127"/>
              </a:rPr>
              <a:t>tính</a:t>
            </a:r>
            <a:r>
              <a:rPr lang="en-US" altLang="ko-KR" sz="2000" dirty="0" smtClean="0">
                <a:ea typeface="Gulim" pitchFamily="34" charset="-127"/>
              </a:rPr>
              <a:t> (</a:t>
            </a:r>
            <a:r>
              <a:rPr lang="en-US" altLang="ko-KR" sz="2000" i="1" dirty="0" smtClean="0">
                <a:ea typeface="Gulim" pitchFamily="34" charset="-127"/>
              </a:rPr>
              <a:t>linearly </a:t>
            </a:r>
            <a:r>
              <a:rPr lang="en-US" altLang="ko-KR" sz="2000" i="1" dirty="0" err="1" smtClean="0">
                <a:ea typeface="Gulim" pitchFamily="34" charset="-127"/>
              </a:rPr>
              <a:t>separatable</a:t>
            </a:r>
            <a:r>
              <a:rPr lang="en-US" altLang="ko-KR" sz="2000" i="1" dirty="0" smtClean="0">
                <a:ea typeface="Gulim" pitchFamily="34" charset="-127"/>
              </a:rPr>
              <a:t> </a:t>
            </a:r>
            <a:r>
              <a:rPr lang="en-US" altLang="ko-KR" sz="2000" i="1" dirty="0">
                <a:ea typeface="Gulim" pitchFamily="34" charset="-127"/>
              </a:rPr>
              <a:t>set of </a:t>
            </a:r>
            <a:r>
              <a:rPr lang="en-US" altLang="ko-KR" sz="2000" i="1" dirty="0" smtClean="0">
                <a:ea typeface="Gulim" pitchFamily="34" charset="-127"/>
              </a:rPr>
              <a:t>examples).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endParaRPr lang="en-US" sz="2000" dirty="0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24400" y="3276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371745"/>
              </p:ext>
            </p:extLst>
          </p:nvPr>
        </p:nvGraphicFramePr>
        <p:xfrm>
          <a:off x="4038600" y="3355547"/>
          <a:ext cx="5105400" cy="216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Bitmap Image" r:id="rId5" imgW="3839111" imgH="2647619" progId="Paint.Picture">
                  <p:embed/>
                </p:oleObj>
              </mc:Choice>
              <mc:Fallback>
                <p:oleObj name="Bitmap Image" r:id="rId5" imgW="3839111" imgH="2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5547"/>
                        <a:ext cx="5105400" cy="2161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038600" y="5813137"/>
            <a:ext cx="4038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Hình</a:t>
            </a:r>
            <a:r>
              <a:rPr lang="en-US" sz="2200" dirty="0" smtClean="0"/>
              <a:t> 5.4</a:t>
            </a:r>
            <a:r>
              <a:rPr lang="en-US" sz="2200" dirty="0"/>
              <a:t>. </a:t>
            </a:r>
            <a:r>
              <a:rPr lang="en-US" sz="2200" dirty="0" err="1" smtClean="0"/>
              <a:t>Mặt</a:t>
            </a:r>
            <a:r>
              <a:rPr lang="en-US" sz="2200" dirty="0" smtClean="0"/>
              <a:t> </a:t>
            </a:r>
            <a:r>
              <a:rPr lang="en-US" sz="2200" dirty="0" err="1" smtClean="0"/>
              <a:t>cong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86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6056</Words>
  <Application>Microsoft Office PowerPoint</Application>
  <PresentationFormat>On-screen Show (4:3)</PresentationFormat>
  <Paragraphs>439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Default Design</vt:lpstr>
      <vt:lpstr>Equation</vt:lpstr>
      <vt:lpstr>Bitmap Image</vt:lpstr>
      <vt:lpstr>Mạng nơ ron học sâu</vt:lpstr>
      <vt:lpstr>Nội dung</vt:lpstr>
      <vt:lpstr>1. Mạng nơ ron nhân tạo</vt:lpstr>
      <vt:lpstr>Mạng nơ ron</vt:lpstr>
      <vt:lpstr>Những bài toán thích hợp cho mạng nơ ron </vt:lpstr>
      <vt:lpstr>PERCEPTRON</vt:lpstr>
      <vt:lpstr>Hình 5.3. Một perceptron</vt:lpstr>
      <vt:lpstr>PowerPoint Presentation</vt:lpstr>
      <vt:lpstr>Khả năng biểu diễn của Perceptron</vt:lpstr>
      <vt:lpstr>Làm cách nào huấn luyện một perceptron</vt:lpstr>
      <vt:lpstr>Mạng nơ ron nhiều tầng</vt:lpstr>
      <vt:lpstr>Đơn vị ngưỡng khả đạo hàm </vt:lpstr>
      <vt:lpstr> Hình 5.6. Đơn vị ngưỡng sigmoid . </vt:lpstr>
      <vt:lpstr>Đơn vị sigmoid </vt:lpstr>
      <vt:lpstr>Hình 5.7 Mạng nơ ron sử dụng hàm sigmoid</vt:lpstr>
      <vt:lpstr>Giải thuật Lan Truyền Ngược (BP)</vt:lpstr>
      <vt:lpstr>Mặt cong lỗi (Error Surface)</vt:lpstr>
      <vt:lpstr>Các thông số của mạng nơ ron</vt:lpstr>
      <vt:lpstr>Các thông số của mạng nơ ron (tt.)</vt:lpstr>
      <vt:lpstr>Một số ứng dụng của mạng ANN </vt:lpstr>
      <vt:lpstr>Ưu khuyết điểm của mạng nơ ron</vt:lpstr>
      <vt:lpstr>2. Học Sâu (Deep Learning)</vt:lpstr>
      <vt:lpstr>PowerPoint Presentation</vt:lpstr>
      <vt:lpstr>Mạng nơ ron học sâu</vt:lpstr>
      <vt:lpstr>Khi nào nên dùng mô hình học sâu?</vt:lpstr>
      <vt:lpstr>Học sâu và mạng nơ ron học sâu</vt:lpstr>
      <vt:lpstr>Lịch sử của deep learning</vt:lpstr>
      <vt:lpstr>PowerPoint Presentation</vt:lpstr>
      <vt:lpstr>3. Mạng nơ ron học sâu Deep Belief</vt:lpstr>
      <vt:lpstr>Máy Boltzmann Giới Hạn</vt:lpstr>
      <vt:lpstr>PowerPoint Presentation</vt:lpstr>
      <vt:lpstr>Kiến trúc mạng Deep Belief </vt:lpstr>
      <vt:lpstr>Huấn luyện mạng nơ ron Deep Belief</vt:lpstr>
      <vt:lpstr>PowerPoint Presentation</vt:lpstr>
      <vt:lpstr>Giải thuật Phân Kỳ Tương Phản (CD-k)</vt:lpstr>
      <vt:lpstr>Các tham số của mạng nơ ron Deep Belief</vt:lpstr>
      <vt:lpstr>4. Mạng nơ ron tích chập</vt:lpstr>
      <vt:lpstr>PowerPoint Presentation</vt:lpstr>
      <vt:lpstr>Tích chập và lấy mẫu giảm</vt:lpstr>
      <vt:lpstr>PowerPoint Presentation</vt:lpstr>
      <vt:lpstr>Thí dụ về mạng nơ ron tích chập</vt:lpstr>
      <vt:lpstr>Tầng dày đặc (Dense layer)</vt:lpstr>
      <vt:lpstr>Trường tiếp nhận cục bộ (local receptive field)</vt:lpstr>
      <vt:lpstr>PowerPoint Presentation</vt:lpstr>
      <vt:lpstr>Độ lệch và trọng số dùng chung</vt:lpstr>
      <vt:lpstr>Hình 5.18:  Ba bản đồ đặc trưng</vt:lpstr>
      <vt:lpstr>Tầng gộp (Pooling layer)</vt:lpstr>
      <vt:lpstr>PowerPoint Presentation</vt:lpstr>
      <vt:lpstr>PowerPoint Presentation</vt:lpstr>
      <vt:lpstr>Vài đặc điểm của mạng LeNET5 </vt:lpstr>
      <vt:lpstr>5. Các công cụ cho mạng nơ ron học sâu </vt:lpstr>
      <vt:lpstr>GPU</vt:lpstr>
      <vt:lpstr>GPU (tt.)</vt:lpstr>
      <vt:lpstr>Tensorflow</vt:lpstr>
      <vt:lpstr>Tensorflow</vt:lpstr>
      <vt:lpstr>Tensorflow</vt:lpstr>
      <vt:lpstr>Ưu khuyết điểm của TensorFlow</vt:lpstr>
      <vt:lpstr>Keras</vt:lpstr>
      <vt:lpstr>Ưu khuyết điểm của Keras</vt:lpstr>
      <vt:lpstr>PyTorch</vt:lpstr>
      <vt:lpstr>Ưu khuyết điểm của PyTorch</vt:lpstr>
      <vt:lpstr>6. Tổng kết Deep Learning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USER</cp:lastModifiedBy>
  <cp:revision>1712</cp:revision>
  <cp:lastPrinted>2020-09-29T02:14:55Z</cp:lastPrinted>
  <dcterms:created xsi:type="dcterms:W3CDTF">2004-02-07T23:51:55Z</dcterms:created>
  <dcterms:modified xsi:type="dcterms:W3CDTF">2020-11-26T07:35:59Z</dcterms:modified>
</cp:coreProperties>
</file>