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tif" ContentType="image/tiff"/>
  <Override PartName="/ppt/media/image3.png" ContentType="image/png"/>
  <Override PartName="/ppt/media/image4.png" ContentType="image/png"/>
  <Override PartName="/ppt/media/image5.tif" ContentType="image/tif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24384000" cy="13716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DC09041-BBFC-498C-A489-FBC39E89997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533520" y="764280"/>
            <a:ext cx="6704280" cy="3771000"/>
          </a:xfrm>
          <a:prstGeom prst="rect">
            <a:avLst/>
          </a:prstGeom>
          <a:ln w="0">
            <a:noFill/>
          </a:ln>
        </p:spPr>
      </p:sp>
      <p:sp>
        <p:nvSpPr>
          <p:cNvPr id="183"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Buongiorno a tutti sono Giulio Barabino, ho svolto un percorso di tirocinio interno sotto la guida del professor Luca Ferretti e del dottor Federico Magnanini. L’obiettivo del mio tirocinio è stato lo sviluppo prototipale di una soluzione survivable per autenticatori hardware FIDO.</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533520" y="764280"/>
            <a:ext cx="6704280" cy="3771000"/>
          </a:xfrm>
          <a:prstGeom prst="rect">
            <a:avLst/>
          </a:prstGeom>
          <a:ln w="0">
            <a:noFill/>
          </a:ln>
        </p:spPr>
      </p:sp>
      <p:sp>
        <p:nvSpPr>
          <p:cNvPr id="205"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Le prestazioni sono coerenti con quanto già dimostrato in letteratura e presentano un trade off prestazioni rispetto alla sicurezza aggiuntiva decisamente accettabile.</a:t>
            </a:r>
            <a:endParaRPr b="0" lang="en-US" sz="2000" spc="-1" strike="noStrike">
              <a:latin typeface="Arial"/>
            </a:endParaRPr>
          </a:p>
          <a:p>
            <a:pPr marL="216000" indent="-216000">
              <a:lnSpc>
                <a:spcPct val="100000"/>
              </a:lnSpc>
              <a:buNone/>
            </a:pPr>
            <a:r>
              <a:rPr b="0" lang="it-IT" sz="2000" spc="-1" strike="noStrike">
                <a:latin typeface="Arial"/>
              </a:rPr>
              <a:t>In particolare sono stati simulati un numero sempre crescente di server malevoli e, di conseguenza, un livello di sicurezza sempre maggiore. Infatti, il sottoinsieme di server presso cui l’utente deve autenticarsi, Q, è funzione del numero di server di cui è possibile tollerare la compromissione, k.</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533520" y="764280"/>
            <a:ext cx="6704280" cy="3771000"/>
          </a:xfrm>
          <a:prstGeom prst="rect">
            <a:avLst/>
          </a:prstGeom>
          <a:ln w="0">
            <a:noFill/>
          </a:ln>
        </p:spPr>
      </p:sp>
      <p:sp>
        <p:nvSpPr>
          <p:cNvPr id="207"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Eventuali sviluppi futuri dovrebbero prevedere ulteriori analisi con hardware fisico dedicato, piuttosto che il firmware del microcontrollore compilato per architetture x86 che è stato utilizzato.</a:t>
            </a:r>
            <a:endParaRPr b="0" lang="en-US" sz="2000" spc="-1" strike="noStrike">
              <a:latin typeface="Arial"/>
            </a:endParaRPr>
          </a:p>
          <a:p>
            <a:pPr marL="216000" indent="-216000">
              <a:lnSpc>
                <a:spcPct val="100000"/>
              </a:lnSpc>
              <a:buNone/>
            </a:pPr>
            <a:r>
              <a:rPr b="0" lang="it-IT" sz="2000" spc="-1" strike="noStrike">
                <a:latin typeface="Arial"/>
              </a:rPr>
              <a:t>Inoltre le modifiche messe in atto rappresentano un costo in termini di memorizzazione e quindi anche in termini di denaro per i produttori, motivo per il quale sarebbero necessarie ulteriori approfondimenti in tal senso, oltre alle stime da me già fatte.</a:t>
            </a:r>
            <a:endParaRPr b="0" lang="en-US" sz="2000" spc="-1" strike="noStrike">
              <a:latin typeface="Arial"/>
            </a:endParaRPr>
          </a:p>
          <a:p>
            <a:pPr marL="216000" indent="-216000">
              <a:lnSpc>
                <a:spcPct val="100000"/>
              </a:lnSpc>
              <a:buNone/>
            </a:pPr>
            <a:r>
              <a:rPr b="0" lang="it-IT" sz="2000" spc="-1" strike="noStrike">
                <a:latin typeface="Arial"/>
              </a:rPr>
              <a:t>Concludendo però è possibile affermare che le prestazioni sono decisamente adatte a scenari reali di autenticazione.</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208" name=""/>
          <p:cNvSpPr/>
          <p:nvPr/>
        </p:nvSpPr>
        <p:spPr>
          <a:xfrm>
            <a:off x="6172200" y="1143000"/>
            <a:ext cx="4343040" cy="2285640"/>
          </a:xfrm>
          <a:prstGeom prst="wedgeRectCallout">
            <a:avLst>
              <a:gd name="adj1" fmla="val -44060"/>
              <a:gd name="adj2" fmla="val 7153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endParaRPr b="0" lang="en-US" sz="1800" spc="-1" strike="noStrike">
              <a:latin typeface="Arial"/>
            </a:endParaRPr>
          </a:p>
          <a:p>
            <a:pPr marL="216000" indent="-216000" algn="ctr">
              <a:lnSpc>
                <a:spcPct val="100000"/>
              </a:lnSpc>
              <a:buNone/>
              <a:tabLst>
                <a:tab algn="l" pos="0"/>
              </a:tabLst>
            </a:pPr>
            <a:r>
              <a:rPr b="0" lang="it-IT" sz="1800" spc="-1" strike="noStrike">
                <a:solidFill>
                  <a:srgbClr val="000000"/>
                </a:solidFill>
                <a:latin typeface="Arial"/>
              </a:rPr>
              <a:t>Non emulatore ma firmware compilato per architettura x86, le funzioni modificate veniva eseguite per l’architettura utilizzata (eeprom /ram).</a:t>
            </a:r>
            <a:endParaRPr b="0" lang="en-US"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533520" y="764280"/>
            <a:ext cx="6704280" cy="3771000"/>
          </a:xfrm>
          <a:prstGeom prst="rect">
            <a:avLst/>
          </a:prstGeom>
          <a:ln w="0">
            <a:noFill/>
          </a:ln>
        </p:spPr>
      </p:sp>
      <p:sp>
        <p:nvSpPr>
          <p:cNvPr id="210"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Difficoltà incontrate come possibile domanda. </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533520" y="764280"/>
            <a:ext cx="6704280" cy="3771000"/>
          </a:xfrm>
          <a:prstGeom prst="rect">
            <a:avLst/>
          </a:prstGeom>
          <a:ln w="0">
            <a:noFill/>
          </a:ln>
        </p:spPr>
      </p:sp>
      <p:sp>
        <p:nvSpPr>
          <p:cNvPr id="185"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Lo scenario di riferimento è quello del protocollo Single Sign On. Esso si basa sulla presenza di un utente, che agisce tramite, ad esempio un browser web, ed è interessato ad usufruire di un generico servizio web, come può essere Unimore, offerto da un fornitore denominato Service Provider. Quest’ultimo delega tutte le operazioni di autenticazione ad un ente terzo, detto Identity Provider. Al completamento dell’operazione verrà rilasciato all’utente un token mediante il quale potrà finalmente accedere al servizio. </a:t>
            </a:r>
            <a:endParaRPr b="0" lang="en-US" sz="2000" spc="-1" strike="noStrike">
              <a:latin typeface="Arial"/>
            </a:endParaRPr>
          </a:p>
          <a:p>
            <a:pPr marL="216000" indent="-216000">
              <a:lnSpc>
                <a:spcPct val="100000"/>
              </a:lnSpc>
              <a:buNone/>
            </a:pPr>
            <a:r>
              <a:rPr b="0" lang="it-IT" sz="2000" spc="-1" strike="noStrike">
                <a:latin typeface="Arial"/>
                <a:ea typeface="Noto Sans CJK SC"/>
              </a:rPr>
              <a:t>Risulta evidente quindi il principio di trust, cioè di fiducia riposta da parte del service provider nell’identity provider</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186" name=""/>
          <p:cNvSpPr/>
          <p:nvPr/>
        </p:nvSpPr>
        <p:spPr>
          <a:xfrm>
            <a:off x="4114800" y="685800"/>
            <a:ext cx="5028840" cy="1371240"/>
          </a:xfrm>
          <a:prstGeom prst="wedgeRectCallout">
            <a:avLst>
              <a:gd name="adj1" fmla="val -46587"/>
              <a:gd name="adj2" fmla="val 118745"/>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endParaRPr b="0" lang="en-US" sz="1800" spc="-1" strike="noStrike">
              <a:latin typeface="Arial"/>
            </a:endParaRPr>
          </a:p>
          <a:p>
            <a:pPr marL="216000" indent="-216000" algn="ctr">
              <a:lnSpc>
                <a:spcPct val="100000"/>
              </a:lnSpc>
              <a:buNone/>
              <a:tabLst>
                <a:tab algn="l" pos="0"/>
              </a:tabLst>
            </a:pPr>
            <a:r>
              <a:rPr b="0" lang="it-IT" sz="1800" spc="-1" strike="noStrike">
                <a:solidFill>
                  <a:srgbClr val="000000"/>
                </a:solidFill>
                <a:latin typeface="Arial"/>
              </a:rPr>
              <a:t>Invece che client dire ad esempio web browser, esempio anche su service provider (unimore).</a:t>
            </a:r>
            <a:endParaRPr b="0" lang="en-US"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533520" y="764280"/>
            <a:ext cx="6704280" cy="3771000"/>
          </a:xfrm>
          <a:prstGeom prst="rect">
            <a:avLst/>
          </a:prstGeom>
          <a:ln w="0">
            <a:noFill/>
          </a:ln>
        </p:spPr>
      </p:sp>
      <p:sp>
        <p:nvSpPr>
          <p:cNvPr id="188" name="PlaceHolder 2"/>
          <p:cNvSpPr>
            <a:spLocks noGrp="1"/>
          </p:cNvSpPr>
          <p:nvPr>
            <p:ph type="body"/>
          </p:nvPr>
        </p:nvSpPr>
        <p:spPr>
          <a:xfrm>
            <a:off x="777240" y="4777560"/>
            <a:ext cx="6217200" cy="50997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Tale principio presenta però una criticità importante: infatti, se un malintenzionato dovesse prendere possesso dell’Identity Server, sarebbe in grado di forgiare token di autenticazione a proprio piacimento, impersonando chiunque egli voglia. </a:t>
            </a:r>
            <a:endParaRPr b="0" lang="en-US" sz="2000" spc="-1" strike="noStrike">
              <a:latin typeface="Arial"/>
            </a:endParaRPr>
          </a:p>
          <a:p>
            <a:pPr marL="216000" indent="-216000">
              <a:lnSpc>
                <a:spcPct val="100000"/>
              </a:lnSpc>
              <a:buNone/>
            </a:pPr>
            <a:r>
              <a:rPr b="0" lang="it-IT" sz="2000" spc="-1" strike="noStrike">
                <a:latin typeface="Arial"/>
                <a:ea typeface="Noto Sans CJK SC"/>
              </a:rPr>
              <a:t>La proposta del protocollo Survivable è quella di replicare il numero di Identity Server in modo che il token venga rilasciato collettivamente e non sia più possibile forgiarlo autonomamente. La cardinalità del sottoinsieme di identity server presso cui l’utente deve autenticarsi è data dal livello di sicurezza. Questo valore è funzione del numero di server di cui è possibile tollerare la compromissione ed è deciso dal Service provider coerentemente con la confidenzialità del servizio offerto.</a:t>
            </a:r>
            <a:endParaRPr b="0" lang="en-US" sz="2000" spc="-1" strike="noStrike">
              <a:latin typeface="Arial"/>
            </a:endParaRPr>
          </a:p>
          <a:p>
            <a:pPr marL="216000" indent="-216000">
              <a:lnSpc>
                <a:spcPct val="100000"/>
              </a:lnSpc>
              <a:buNone/>
            </a:pPr>
            <a:r>
              <a:rPr b="0" lang="it-IT" sz="2000" spc="-1" strike="noStrike">
                <a:latin typeface="Arial"/>
                <a:ea typeface="Noto Sans CJK SC"/>
              </a:rPr>
              <a:t>Le proposte esistenti in letteratura vincolano però il numero di server malevoli al momento della creazione dell’infrastruttura.</a:t>
            </a:r>
            <a:endParaRPr b="0" lang="en-US" sz="2000" spc="-1" strike="noStrike">
              <a:latin typeface="Arial"/>
            </a:endParaRPr>
          </a:p>
        </p:txBody>
      </p:sp>
      <p:sp>
        <p:nvSpPr>
          <p:cNvPr id="189" name=""/>
          <p:cNvSpPr/>
          <p:nvPr/>
        </p:nvSpPr>
        <p:spPr>
          <a:xfrm>
            <a:off x="5257800" y="764280"/>
            <a:ext cx="5714640" cy="3428640"/>
          </a:xfrm>
          <a:prstGeom prst="wedgeRectCallout">
            <a:avLst>
              <a:gd name="adj1" fmla="val -41726"/>
              <a:gd name="adj2" fmla="val 17518"/>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it-IT" sz="1800" spc="-1" strike="noStrike">
                <a:solidFill>
                  <a:srgbClr val="000000"/>
                </a:solidFill>
                <a:latin typeface="Arial"/>
              </a:rPr>
              <a:t>Definire il livello di sicurezza come fisso. Dire che password sono entropicamente deboli e soggette a phishing. Aggiungere per mantenere survivability e rilevamento clonazioni è stato necessario aggiungere un contatore per credenziale. </a:t>
            </a:r>
            <a:endParaRPr b="0" lang="en-US" sz="1800" spc="-1" strike="noStrike">
              <a:latin typeface="Arial"/>
            </a:endParaRPr>
          </a:p>
          <a:p>
            <a:pPr algn="ctr">
              <a:lnSpc>
                <a:spcPct val="100000"/>
              </a:lnSpc>
              <a:buNone/>
            </a:pPr>
            <a:endParaRPr b="0" lang="en-US" sz="1800" spc="-1" strike="noStrike">
              <a:latin typeface="Arial"/>
            </a:endParaRPr>
          </a:p>
          <a:p>
            <a:pPr algn="ctr">
              <a:lnSpc>
                <a:spcPct val="100000"/>
              </a:lnSpc>
              <a:buNone/>
            </a:pPr>
            <a:r>
              <a:rPr b="0" lang="it-IT" sz="1800" spc="-1" strike="noStrike">
                <a:solidFill>
                  <a:srgbClr val="000000"/>
                </a:solidFill>
                <a:latin typeface="Arial"/>
              </a:rPr>
              <a:t>Nominare phishing come criticità delle password, spiegare bene perché utilizziamo passwordless e survivable. Survivable già presente in letteratura.</a:t>
            </a:r>
            <a:endParaRPr b="0" lang="en-US" sz="1800" spc="-1" strike="noStrike">
              <a:latin typeface="Arial"/>
            </a:endParaRPr>
          </a:p>
          <a:p>
            <a:pPr algn="ctr">
              <a:lnSpc>
                <a:spcPct val="100000"/>
              </a:lnSpc>
              <a:buNone/>
            </a:pPr>
            <a:endParaRPr b="0" lang="en-US" sz="1800" spc="-1" strike="noStrike">
              <a:latin typeface="Arial"/>
            </a:endParaRPr>
          </a:p>
          <a:p>
            <a:pPr algn="ctr">
              <a:lnSpc>
                <a:spcPct val="100000"/>
              </a:lnSpc>
              <a:buNone/>
            </a:pPr>
            <a:r>
              <a:rPr b="0" lang="it-IT" sz="1800" spc="-1" strike="noStrike">
                <a:solidFill>
                  <a:srgbClr val="000000"/>
                </a:solidFill>
                <a:latin typeface="Arial"/>
              </a:rPr>
              <a:t>Le proposte esistenti vincolano il numero di server malevoli al momento della creazione dell’architettura.</a:t>
            </a:r>
            <a:endParaRPr b="0" lang="en-US" sz="1800" spc="-1" strike="noStrike">
              <a:latin typeface="Arial"/>
            </a:endParaRPr>
          </a:p>
          <a:p>
            <a:pPr algn="ctr">
              <a:lnSpc>
                <a:spcPct val="100000"/>
              </a:lnSpc>
              <a:buNone/>
            </a:pPr>
            <a:endParaRPr b="0" lang="en-US"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533520" y="764280"/>
            <a:ext cx="6704280" cy="3771000"/>
          </a:xfrm>
          <a:prstGeom prst="rect">
            <a:avLst/>
          </a:prstGeom>
          <a:ln w="0">
            <a:noFill/>
          </a:ln>
        </p:spPr>
      </p:sp>
      <p:sp>
        <p:nvSpPr>
          <p:cNvPr id="191"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Finora si è supposto che l’autenticazione avvenisse tramite l’utilizzo di una conoscenza considerata segreta, ad esempio una password o un pin. La password per quanto complessa e lunga possa essere rimane comunque entropicamente debole e soggetta a tutti quegli attacchi estremamente efficaci come il phishing. Il protocollo passwordless permette di utilizzare altri fattori di autenticazione come la scansione retinica, cioè qualcosa che l’utente è, o un autenticatore fisico, cioé qualcosa che l’utente possiede. </a:t>
            </a:r>
            <a:endParaRPr b="0" lang="en-US" sz="2000" spc="-1" strike="noStrike">
              <a:latin typeface="Arial"/>
            </a:endParaRPr>
          </a:p>
          <a:p>
            <a:pPr marL="216000" indent="-216000">
              <a:lnSpc>
                <a:spcPct val="100000"/>
              </a:lnSpc>
              <a:buNone/>
            </a:pPr>
            <a:r>
              <a:rPr b="0" lang="it-IT" sz="2000" spc="-1" strike="noStrike">
                <a:latin typeface="Arial"/>
              </a:rPr>
              <a:t>Gli autenticatori hardware, detti security keys, sono dispositivi dedicati capaci di sfruttare la crittografia asimmetrica.</a:t>
            </a: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533520" y="764280"/>
            <a:ext cx="6704280" cy="3771000"/>
          </a:xfrm>
          <a:prstGeom prst="rect">
            <a:avLst/>
          </a:prstGeom>
          <a:ln w="0">
            <a:noFill/>
          </a:ln>
        </p:spPr>
      </p:sp>
      <p:sp>
        <p:nvSpPr>
          <p:cNvPr id="193"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ea typeface="Noto Sans CJK SC"/>
              </a:rPr>
              <a:t>Fido è un’associazione nata nel 2013 con l’obiettivo è di rendere l’autenticazione più sicura introducendo il paradigma passwordless. Sono autori degli standard Client to Authenticator Protocol e Web Authentication. Il primo codifica l’implementazione delle security keys mentre il secondo quella della controparte server. </a:t>
            </a: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533520" y="764280"/>
            <a:ext cx="6704280" cy="3771000"/>
          </a:xfrm>
          <a:prstGeom prst="rect">
            <a:avLst/>
          </a:prstGeom>
          <a:ln w="0">
            <a:noFill/>
          </a:ln>
        </p:spPr>
      </p:sp>
      <p:sp>
        <p:nvSpPr>
          <p:cNvPr id="195"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Lo scenario si aggiorna conseguentemente prevedendo un intermediario, il FIDO Client, il quale comunica con da una parte l’Identity Server capace di operare secondo lo standard FIDO e dall’altra un autenticatore hardware dedicato.</a:t>
            </a:r>
            <a:endParaRPr b="0" lang="en-US" sz="2000" spc="-1" strike="noStrike">
              <a:latin typeface="Arial"/>
            </a:endParaRPr>
          </a:p>
          <a:p>
            <a:pPr marL="216000" indent="-216000">
              <a:lnSpc>
                <a:spcPct val="100000"/>
              </a:lnSpc>
              <a:buNone/>
            </a:pPr>
            <a:r>
              <a:rPr b="0" lang="it-IT" sz="2000" spc="-1" strike="noStrike">
                <a:latin typeface="Arial"/>
              </a:rPr>
              <a:t>Benché gli autenticatori hardware consentano di ovviare alla debolezza intrinseca delle password, essi presentano comunque altre criticità. La clonazione del dispositivo, cioè la copia fisica dell’oggetto, è una di queste. Gli standard di riferimento prevedono un sistema di rilevamento delle clonazioni attraverso l’utilizzo di un contatore. </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533520" y="764280"/>
            <a:ext cx="6704280" cy="3771000"/>
          </a:xfrm>
          <a:prstGeom prst="rect">
            <a:avLst/>
          </a:prstGeom>
          <a:ln w="0">
            <a:noFill/>
          </a:ln>
        </p:spPr>
      </p:sp>
      <p:sp>
        <p:nvSpPr>
          <p:cNvPr id="197"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Tale contatore è aggiornato ad ogni operazione di autenticazione avvenuta con successo. In seguito è inviato dalla security key al server che procede a salvarlo. Al login successivo il server controlla che il valore sia maggiore di quello memorizzato in precedenza. Nel caso, invece, in cui un malintenzionato abbia clonato l’autenticatore ad uno stato fisico precedente, cioè con un contatore minore verrà rilevato qualora tenti l’accesso. Lo standard, infatti, non impedisce la clonazione al malintenzionato ma rileva solo la clonazione.</a:t>
            </a:r>
            <a:endParaRPr b="0" lang="en-US" sz="2000" spc="-1" strike="noStrike">
              <a:latin typeface="Arial"/>
            </a:endParaRPr>
          </a:p>
          <a:p>
            <a:pPr marL="216000" indent="-216000">
              <a:lnSpc>
                <a:spcPct val="100000"/>
              </a:lnSpc>
              <a:buNone/>
            </a:pPr>
            <a:r>
              <a:rPr b="0" lang="it-IT" sz="2000" spc="-1" strike="noStrike">
                <a:latin typeface="Arial"/>
              </a:rPr>
              <a:t>Per mantenere la survivability e il rilevamento delle clonazioni è stato necessario adottare un contatore per singola credenziale creata e non più globale.</a:t>
            </a:r>
            <a:endParaRPr b="0" lang="en-US" sz="2000" spc="-1" strike="noStrike">
              <a:latin typeface="Arial"/>
            </a:endParaRPr>
          </a:p>
        </p:txBody>
      </p:sp>
      <p:sp>
        <p:nvSpPr>
          <p:cNvPr id="198" name=""/>
          <p:cNvSpPr/>
          <p:nvPr/>
        </p:nvSpPr>
        <p:spPr>
          <a:xfrm>
            <a:off x="6629400" y="685800"/>
            <a:ext cx="4114440" cy="2057040"/>
          </a:xfrm>
          <a:prstGeom prst="wedgeRectCallout">
            <a:avLst>
              <a:gd name="adj1" fmla="val -38513"/>
              <a:gd name="adj2" fmla="val 220064"/>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endParaRPr b="0" lang="en-US" sz="1800" spc="-1" strike="noStrike">
              <a:latin typeface="Arial"/>
            </a:endParaRPr>
          </a:p>
          <a:p>
            <a:pPr marL="216000" indent="-216000" algn="ctr">
              <a:lnSpc>
                <a:spcPct val="100000"/>
              </a:lnSpc>
              <a:buNone/>
              <a:tabLst>
                <a:tab algn="l" pos="0"/>
              </a:tabLst>
            </a:pPr>
            <a:r>
              <a:rPr b="0" lang="it-IT" sz="1800" spc="-1" strike="noStrike">
                <a:solidFill>
                  <a:srgbClr val="000000"/>
                </a:solidFill>
                <a:latin typeface="Arial"/>
              </a:rPr>
              <a:t>Spiegare bene cosa vuol dire clonazione, copia fisica dell’oggetto. Lo standard non impedisce ma li rileva. Da rimuovere eventualmente la possibile compromissione nel caso di contatore molto maggiore</a:t>
            </a:r>
            <a:endParaRPr b="0" lang="en-US"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533520" y="764280"/>
            <a:ext cx="6704280" cy="3771000"/>
          </a:xfrm>
          <a:prstGeom prst="rect">
            <a:avLst/>
          </a:prstGeom>
          <a:ln w="0">
            <a:noFill/>
          </a:ln>
        </p:spPr>
      </p:sp>
      <p:sp>
        <p:nvSpPr>
          <p:cNvPr id="200"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Il testbed su cui sono state realizzate le modifiche prevede un autenticatore hardware realizzato da solokeys, scelto per la natura open source e quindi dal codice liberamente modificabile. Per la controparte server invece è stata utilizzata la libreria realizzata da Yubico contenente l’implementazione FIDO Server.</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533520" y="764280"/>
            <a:ext cx="6704280" cy="3771000"/>
          </a:xfrm>
          <a:prstGeom prst="rect">
            <a:avLst/>
          </a:prstGeom>
          <a:ln w="0">
            <a:noFill/>
          </a:ln>
        </p:spPr>
      </p:sp>
      <p:sp>
        <p:nvSpPr>
          <p:cNvPr id="202" name="PlaceHolder 2"/>
          <p:cNvSpPr>
            <a:spLocks noGrp="1"/>
          </p:cNvSpPr>
          <p:nvPr>
            <p:ph type="body"/>
          </p:nvPr>
        </p:nvSpPr>
        <p:spPr>
          <a:xfrm>
            <a:off x="777240" y="4777560"/>
            <a:ext cx="6217200" cy="4525560"/>
          </a:xfrm>
          <a:prstGeom prst="rect">
            <a:avLst/>
          </a:prstGeom>
          <a:noFill/>
          <a:ln w="0">
            <a:noFill/>
          </a:ln>
        </p:spPr>
        <p:txBody>
          <a:bodyPr lIns="0" rIns="0" tIns="0" bIns="0" anchor="t">
            <a:noAutofit/>
          </a:bodyPr>
          <a:p>
            <a:pPr marL="216000" indent="-216000">
              <a:lnSpc>
                <a:spcPct val="100000"/>
              </a:lnSpc>
              <a:buNone/>
            </a:pPr>
            <a:r>
              <a:rPr b="0" lang="it-IT" sz="2000" spc="-1" strike="noStrike">
                <a:latin typeface="Arial"/>
              </a:rPr>
              <a:t>Le modifiche operate all’autenticatore sono state molteplici: l’introduzione del livello di sicurezza all’interno delle strutture dati già presenti; l’incremento del contatore anti-clonazione in funzione del livello di sicurezza e la creazione di una struttura dati per la memorizzazione dei contatori riferiti alla singola credenziale. Lato server invece è stato implementato l’invio del livello di sicurezza; la memorizzazione del contatore ricevuto e l’implementazione di quella logica di controllo anti-clonazione descritta prima.</a:t>
            </a:r>
            <a:endParaRPr b="0" lang="en-US" sz="2000" spc="-1" strike="noStrike">
              <a:latin typeface="Arial"/>
            </a:endParaRPr>
          </a:p>
          <a:p>
            <a:pPr marL="216000" indent="-216000">
              <a:lnSpc>
                <a:spcPct val="100000"/>
              </a:lnSpc>
              <a:buNone/>
            </a:pPr>
            <a:r>
              <a:rPr b="0" lang="it-IT" sz="2000" spc="-1" strike="noStrike">
                <a:latin typeface="Arial"/>
              </a:rPr>
              <a:t>Le modifiche all’autenticatore riguardano solo la specifica implementazione di Solokeys mentre il firmware è in larga parte condiviso dalle diverse security keys.</a:t>
            </a:r>
            <a:endParaRPr b="0" lang="en-US" sz="2000" spc="-1" strike="noStrike">
              <a:latin typeface="Arial"/>
            </a:endParaRPr>
          </a:p>
        </p:txBody>
      </p:sp>
      <p:sp>
        <p:nvSpPr>
          <p:cNvPr id="203" name=""/>
          <p:cNvSpPr/>
          <p:nvPr/>
        </p:nvSpPr>
        <p:spPr>
          <a:xfrm>
            <a:off x="7086600" y="2057400"/>
            <a:ext cx="4114440" cy="2057040"/>
          </a:xfrm>
          <a:prstGeom prst="wedgeRectCallout">
            <a:avLst>
              <a:gd name="adj1" fmla="val -41657"/>
              <a:gd name="adj2" fmla="val 10753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endParaRPr b="0" lang="en-US" sz="1800" spc="-1" strike="noStrike">
              <a:latin typeface="Arial"/>
            </a:endParaRPr>
          </a:p>
          <a:p>
            <a:pPr marL="216000" indent="-216000" algn="ctr">
              <a:lnSpc>
                <a:spcPct val="100000"/>
              </a:lnSpc>
              <a:buNone/>
              <a:tabLst>
                <a:tab algn="l" pos="0"/>
              </a:tabLst>
            </a:pPr>
            <a:r>
              <a:rPr b="0" lang="it-IT" sz="1800" spc="-1" strike="noStrike">
                <a:solidFill>
                  <a:srgbClr val="000000"/>
                </a:solidFill>
                <a:latin typeface="Arial"/>
              </a:rPr>
              <a:t>Le modifiche all’autenticatore riguardano il firmware larga parte condiviso dagli altri autenticatori e la mia modifica riguarda la specifica implementazione solo.</a:t>
            </a:r>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1EB2020-11D7-497F-BCDB-DFB1C0BC4E0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206360" y="2373120"/>
            <a:ext cx="2197044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26" name="PlaceHolder 3"/>
          <p:cNvSpPr>
            <a:spLocks noGrp="1"/>
          </p:cNvSpPr>
          <p:nvPr>
            <p:ph/>
          </p:nvPr>
        </p:nvSpPr>
        <p:spPr>
          <a:xfrm>
            <a:off x="1206360" y="2861280"/>
            <a:ext cx="2197044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5" name="PlaceHolder 4"/>
          <p:cNvSpPr>
            <a:spLocks noGrp="1"/>
          </p:cNvSpPr>
          <p:nvPr>
            <p:ph type="sldNum" idx="1"/>
          </p:nvPr>
        </p:nvSpPr>
        <p:spPr/>
        <p:txBody>
          <a:bodyPr/>
          <a:p>
            <a:fld id="{3122097B-CB9F-48A4-8A7F-3BD61E5F6BB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20636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29" name="PlaceHolder 3"/>
          <p:cNvSpPr>
            <a:spLocks noGrp="1"/>
          </p:cNvSpPr>
          <p:nvPr>
            <p:ph/>
          </p:nvPr>
        </p:nvSpPr>
        <p:spPr>
          <a:xfrm>
            <a:off x="1246428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0" name="PlaceHolder 4"/>
          <p:cNvSpPr>
            <a:spLocks noGrp="1"/>
          </p:cNvSpPr>
          <p:nvPr>
            <p:ph/>
          </p:nvPr>
        </p:nvSpPr>
        <p:spPr>
          <a:xfrm>
            <a:off x="120636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1" name="PlaceHolder 5"/>
          <p:cNvSpPr>
            <a:spLocks noGrp="1"/>
          </p:cNvSpPr>
          <p:nvPr>
            <p:ph/>
          </p:nvPr>
        </p:nvSpPr>
        <p:spPr>
          <a:xfrm>
            <a:off x="1246428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 name="PlaceHolder 6"/>
          <p:cNvSpPr>
            <a:spLocks noGrp="1"/>
          </p:cNvSpPr>
          <p:nvPr>
            <p:ph type="sldNum" idx="1"/>
          </p:nvPr>
        </p:nvSpPr>
        <p:spPr/>
        <p:txBody>
          <a:bodyPr/>
          <a:p>
            <a:fld id="{25C7E81A-E16F-4A6A-BA94-4A0D735F5EB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206360" y="237312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4" name="PlaceHolder 3"/>
          <p:cNvSpPr>
            <a:spLocks noGrp="1"/>
          </p:cNvSpPr>
          <p:nvPr>
            <p:ph/>
          </p:nvPr>
        </p:nvSpPr>
        <p:spPr>
          <a:xfrm>
            <a:off x="8634960" y="237312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5" name="PlaceHolder 4"/>
          <p:cNvSpPr>
            <a:spLocks noGrp="1"/>
          </p:cNvSpPr>
          <p:nvPr>
            <p:ph/>
          </p:nvPr>
        </p:nvSpPr>
        <p:spPr>
          <a:xfrm>
            <a:off x="16063200" y="237312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6" name="PlaceHolder 5"/>
          <p:cNvSpPr>
            <a:spLocks noGrp="1"/>
          </p:cNvSpPr>
          <p:nvPr>
            <p:ph/>
          </p:nvPr>
        </p:nvSpPr>
        <p:spPr>
          <a:xfrm>
            <a:off x="1206360" y="286128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7" name="PlaceHolder 6"/>
          <p:cNvSpPr>
            <a:spLocks noGrp="1"/>
          </p:cNvSpPr>
          <p:nvPr>
            <p:ph/>
          </p:nvPr>
        </p:nvSpPr>
        <p:spPr>
          <a:xfrm>
            <a:off x="8634960" y="286128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38" name="PlaceHolder 7"/>
          <p:cNvSpPr>
            <a:spLocks noGrp="1"/>
          </p:cNvSpPr>
          <p:nvPr>
            <p:ph/>
          </p:nvPr>
        </p:nvSpPr>
        <p:spPr>
          <a:xfrm>
            <a:off x="16063200" y="286128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9" name="PlaceHolder 8"/>
          <p:cNvSpPr>
            <a:spLocks noGrp="1"/>
          </p:cNvSpPr>
          <p:nvPr>
            <p:ph type="sldNum" idx="1"/>
          </p:nvPr>
        </p:nvSpPr>
        <p:spPr/>
        <p:txBody>
          <a:bodyPr/>
          <a:p>
            <a:fld id="{F146D739-162E-4C59-8C4B-AFC3D1CCB80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8B9668E-3B5E-4D72-877D-89CE425470C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1206360" y="2373120"/>
            <a:ext cx="21970440" cy="934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A0347878-D72D-4569-87D4-364D5E3F66B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1206360" y="2373120"/>
            <a:ext cx="21970440" cy="9342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95AD4D2F-D109-4DDD-B5C2-74305A5B7CA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120636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1246428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4460321C-32B6-4822-B707-BE77E528BBF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C6238561-BA92-48D8-A9A8-F70C06B2C70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06360" y="1079640"/>
            <a:ext cx="21970440" cy="6641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292CAF06-198C-4224-9450-4113CB81C41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120636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53" name="PlaceHolder 3"/>
          <p:cNvSpPr>
            <a:spLocks noGrp="1"/>
          </p:cNvSpPr>
          <p:nvPr>
            <p:ph/>
          </p:nvPr>
        </p:nvSpPr>
        <p:spPr>
          <a:xfrm>
            <a:off x="1246428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120636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 name="PlaceHolder 5"/>
          <p:cNvSpPr>
            <a:spLocks noGrp="1"/>
          </p:cNvSpPr>
          <p:nvPr>
            <p:ph type="sldNum" idx="2"/>
          </p:nvPr>
        </p:nvSpPr>
        <p:spPr/>
        <p:txBody>
          <a:bodyPr/>
          <a:p>
            <a:fld id="{D1D50566-95B2-443C-AB3E-24F28633C6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206360" y="2373120"/>
            <a:ext cx="21970440" cy="934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740B30D8-7989-45CA-882A-93CA6300D4E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120636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1246428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58" name="PlaceHolder 4"/>
          <p:cNvSpPr>
            <a:spLocks noGrp="1"/>
          </p:cNvSpPr>
          <p:nvPr>
            <p:ph/>
          </p:nvPr>
        </p:nvSpPr>
        <p:spPr>
          <a:xfrm>
            <a:off x="1246428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 name="PlaceHolder 5"/>
          <p:cNvSpPr>
            <a:spLocks noGrp="1"/>
          </p:cNvSpPr>
          <p:nvPr>
            <p:ph type="sldNum" idx="2"/>
          </p:nvPr>
        </p:nvSpPr>
        <p:spPr/>
        <p:txBody>
          <a:bodyPr/>
          <a:p>
            <a:fld id="{104B9672-7B7C-46ED-B72F-958AD5E2E48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120636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1" name="PlaceHolder 3"/>
          <p:cNvSpPr>
            <a:spLocks noGrp="1"/>
          </p:cNvSpPr>
          <p:nvPr>
            <p:ph/>
          </p:nvPr>
        </p:nvSpPr>
        <p:spPr>
          <a:xfrm>
            <a:off x="1246428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2" name="PlaceHolder 4"/>
          <p:cNvSpPr>
            <a:spLocks noGrp="1"/>
          </p:cNvSpPr>
          <p:nvPr>
            <p:ph/>
          </p:nvPr>
        </p:nvSpPr>
        <p:spPr>
          <a:xfrm>
            <a:off x="1206360" y="2861280"/>
            <a:ext cx="2197044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 name="PlaceHolder 5"/>
          <p:cNvSpPr>
            <a:spLocks noGrp="1"/>
          </p:cNvSpPr>
          <p:nvPr>
            <p:ph type="sldNum" idx="2"/>
          </p:nvPr>
        </p:nvSpPr>
        <p:spPr/>
        <p:txBody>
          <a:bodyPr/>
          <a:p>
            <a:fld id="{0B08DD57-E669-40B2-BA9B-0E46804ACE3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1206360" y="2373120"/>
            <a:ext cx="2197044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5" name="PlaceHolder 3"/>
          <p:cNvSpPr>
            <a:spLocks noGrp="1"/>
          </p:cNvSpPr>
          <p:nvPr>
            <p:ph/>
          </p:nvPr>
        </p:nvSpPr>
        <p:spPr>
          <a:xfrm>
            <a:off x="1206360" y="2861280"/>
            <a:ext cx="2197044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5" name="PlaceHolder 4"/>
          <p:cNvSpPr>
            <a:spLocks noGrp="1"/>
          </p:cNvSpPr>
          <p:nvPr>
            <p:ph type="sldNum" idx="2"/>
          </p:nvPr>
        </p:nvSpPr>
        <p:spPr/>
        <p:txBody>
          <a:bodyPr/>
          <a:p>
            <a:fld id="{7154C132-9A17-47AB-9136-B10A3C7175C7}"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120636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8" name="PlaceHolder 3"/>
          <p:cNvSpPr>
            <a:spLocks noGrp="1"/>
          </p:cNvSpPr>
          <p:nvPr>
            <p:ph/>
          </p:nvPr>
        </p:nvSpPr>
        <p:spPr>
          <a:xfrm>
            <a:off x="1246428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9" name="PlaceHolder 4"/>
          <p:cNvSpPr>
            <a:spLocks noGrp="1"/>
          </p:cNvSpPr>
          <p:nvPr>
            <p:ph/>
          </p:nvPr>
        </p:nvSpPr>
        <p:spPr>
          <a:xfrm>
            <a:off x="120636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0" name="PlaceHolder 5"/>
          <p:cNvSpPr>
            <a:spLocks noGrp="1"/>
          </p:cNvSpPr>
          <p:nvPr>
            <p:ph/>
          </p:nvPr>
        </p:nvSpPr>
        <p:spPr>
          <a:xfrm>
            <a:off x="1246428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 name="PlaceHolder 6"/>
          <p:cNvSpPr>
            <a:spLocks noGrp="1"/>
          </p:cNvSpPr>
          <p:nvPr>
            <p:ph type="sldNum" idx="2"/>
          </p:nvPr>
        </p:nvSpPr>
        <p:spPr/>
        <p:txBody>
          <a:bodyPr/>
          <a:p>
            <a:fld id="{6841EAA9-3C48-4504-AD89-1621F1AAA910}"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1206360" y="237312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3" name="PlaceHolder 3"/>
          <p:cNvSpPr>
            <a:spLocks noGrp="1"/>
          </p:cNvSpPr>
          <p:nvPr>
            <p:ph/>
          </p:nvPr>
        </p:nvSpPr>
        <p:spPr>
          <a:xfrm>
            <a:off x="8634960" y="237312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4" name="PlaceHolder 4"/>
          <p:cNvSpPr>
            <a:spLocks noGrp="1"/>
          </p:cNvSpPr>
          <p:nvPr>
            <p:ph/>
          </p:nvPr>
        </p:nvSpPr>
        <p:spPr>
          <a:xfrm>
            <a:off x="16063200" y="237312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5" name="PlaceHolder 5"/>
          <p:cNvSpPr>
            <a:spLocks noGrp="1"/>
          </p:cNvSpPr>
          <p:nvPr>
            <p:ph/>
          </p:nvPr>
        </p:nvSpPr>
        <p:spPr>
          <a:xfrm>
            <a:off x="1206360" y="286128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6" name="PlaceHolder 6"/>
          <p:cNvSpPr>
            <a:spLocks noGrp="1"/>
          </p:cNvSpPr>
          <p:nvPr>
            <p:ph/>
          </p:nvPr>
        </p:nvSpPr>
        <p:spPr>
          <a:xfrm>
            <a:off x="8634960" y="286128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77" name="PlaceHolder 7"/>
          <p:cNvSpPr>
            <a:spLocks noGrp="1"/>
          </p:cNvSpPr>
          <p:nvPr>
            <p:ph/>
          </p:nvPr>
        </p:nvSpPr>
        <p:spPr>
          <a:xfrm>
            <a:off x="16063200" y="2861280"/>
            <a:ext cx="707436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9" name="PlaceHolder 8"/>
          <p:cNvSpPr>
            <a:spLocks noGrp="1"/>
          </p:cNvSpPr>
          <p:nvPr>
            <p:ph type="sldNum" idx="2"/>
          </p:nvPr>
        </p:nvSpPr>
        <p:spPr/>
        <p:txBody>
          <a:bodyPr/>
          <a:p>
            <a:fld id="{0D7FE45C-725E-4A47-A551-177ABA42F3F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206360" y="2373120"/>
            <a:ext cx="21970440" cy="9342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8EC9128B-3AA2-4F93-8766-9E75C094B28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20636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246428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6D0B6BA3-CC77-4713-9D53-D95DFF8B64A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A6617B05-DA9E-422B-A69C-B4DAA2AAA9B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06360" y="1079640"/>
            <a:ext cx="21970440" cy="6641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2085AF62-FEE6-427E-B86A-14DC7585C45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20636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14" name="PlaceHolder 3"/>
          <p:cNvSpPr>
            <a:spLocks noGrp="1"/>
          </p:cNvSpPr>
          <p:nvPr>
            <p:ph/>
          </p:nvPr>
        </p:nvSpPr>
        <p:spPr>
          <a:xfrm>
            <a:off x="1246428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20636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 name="PlaceHolder 5"/>
          <p:cNvSpPr>
            <a:spLocks noGrp="1"/>
          </p:cNvSpPr>
          <p:nvPr>
            <p:ph type="sldNum" idx="1"/>
          </p:nvPr>
        </p:nvSpPr>
        <p:spPr/>
        <p:txBody>
          <a:bodyPr/>
          <a:p>
            <a:fld id="{71044943-60B0-4D9D-B68F-C8768895715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206360" y="2373120"/>
            <a:ext cx="10721520" cy="9342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246428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19" name="PlaceHolder 4"/>
          <p:cNvSpPr>
            <a:spLocks noGrp="1"/>
          </p:cNvSpPr>
          <p:nvPr>
            <p:ph/>
          </p:nvPr>
        </p:nvSpPr>
        <p:spPr>
          <a:xfrm>
            <a:off x="12464280" y="286128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 name="PlaceHolder 5"/>
          <p:cNvSpPr>
            <a:spLocks noGrp="1"/>
          </p:cNvSpPr>
          <p:nvPr>
            <p:ph type="sldNum" idx="1"/>
          </p:nvPr>
        </p:nvSpPr>
        <p:spPr/>
        <p:txBody>
          <a:bodyPr/>
          <a:p>
            <a:fld id="{EED70003-7A3C-4785-95F0-30E39470067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20636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22" name="PlaceHolder 3"/>
          <p:cNvSpPr>
            <a:spLocks noGrp="1"/>
          </p:cNvSpPr>
          <p:nvPr>
            <p:ph/>
          </p:nvPr>
        </p:nvSpPr>
        <p:spPr>
          <a:xfrm>
            <a:off x="12464280" y="2373120"/>
            <a:ext cx="1072152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23" name="PlaceHolder 4"/>
          <p:cNvSpPr>
            <a:spLocks noGrp="1"/>
          </p:cNvSpPr>
          <p:nvPr>
            <p:ph/>
          </p:nvPr>
        </p:nvSpPr>
        <p:spPr>
          <a:xfrm>
            <a:off x="1206360" y="2861280"/>
            <a:ext cx="21970440" cy="445320"/>
          </a:xfrm>
          <a:prstGeom prst="rect">
            <a:avLst/>
          </a:prstGeom>
          <a:noFill/>
          <a:ln w="0">
            <a:noFill/>
          </a:ln>
        </p:spPr>
        <p:txBody>
          <a:bodyPr lIns="0" rIns="0" tIns="0" bIns="0" anchor="t">
            <a:normAutofit fontScale="98000"/>
          </a:bodyPr>
          <a:p>
            <a:endParaRPr b="0" lang="en-US" sz="3200" spc="-1" strike="noStrike">
              <a:latin typeface="Arial"/>
            </a:endParaRPr>
          </a:p>
        </p:txBody>
      </p:sp>
      <p:sp>
        <p:nvSpPr>
          <p:cNvPr id="6" name="PlaceHolder 5"/>
          <p:cNvSpPr>
            <a:spLocks noGrp="1"/>
          </p:cNvSpPr>
          <p:nvPr>
            <p:ph type="sldNum" idx="1"/>
          </p:nvPr>
        </p:nvSpPr>
        <p:spPr/>
        <p:txBody>
          <a:bodyPr/>
          <a:p>
            <a:fld id="{1406388D-58D0-4117-B45D-DFCDDA37586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sldNum" idx="1"/>
          </p:nvPr>
        </p:nvSpPr>
        <p:spPr>
          <a:xfrm>
            <a:off x="12001320" y="13080960"/>
            <a:ext cx="367920" cy="374040"/>
          </a:xfrm>
          <a:prstGeom prst="rect">
            <a:avLst/>
          </a:prstGeom>
          <a:noFill/>
          <a:ln w="12600">
            <a:noFill/>
          </a:ln>
        </p:spPr>
        <p:txBody>
          <a:bodyPr lIns="50760" rIns="50760" tIns="50760" bIns="50760" anchor="b">
            <a:noAutofit/>
          </a:bodyPr>
          <a:lstStyle>
            <a:lvl1pPr>
              <a:lnSpc>
                <a:spcPct val="100000"/>
              </a:lnSpc>
              <a:buNone/>
              <a:defRPr b="0" lang="it-IT" sz="2400" spc="-1" strike="noStrike">
                <a:latin typeface="Times New Roman"/>
              </a:defRPr>
            </a:lvl1pPr>
          </a:lstStyle>
          <a:p>
            <a:pPr>
              <a:lnSpc>
                <a:spcPct val="100000"/>
              </a:lnSpc>
              <a:buNone/>
            </a:pPr>
            <a:fld id="{DEED39DB-39A9-4DA2-84EB-2D255A9088DB}" type="slidenum">
              <a:rPr b="0" lang="it-IT" sz="2400" spc="-1" strike="noStrike">
                <a:latin typeface="Times New Roman"/>
              </a:rPr>
              <a:t>&lt;number&gt;</a:t>
            </a:fld>
            <a:endParaRPr b="0" lang="en-US" sz="2400" spc="-1" strike="noStrike">
              <a:latin typeface="Times New Roman"/>
            </a:endParaRPr>
          </a:p>
        </p:txBody>
      </p:sp>
      <p:sp>
        <p:nvSpPr>
          <p:cNvPr id="2"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206360" y="1079640"/>
            <a:ext cx="21970440" cy="1432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0" name="PlaceHolder 2"/>
          <p:cNvSpPr>
            <a:spLocks noGrp="1"/>
          </p:cNvSpPr>
          <p:nvPr>
            <p:ph type="body"/>
          </p:nvPr>
        </p:nvSpPr>
        <p:spPr>
          <a:xfrm>
            <a:off x="1206360" y="2373120"/>
            <a:ext cx="21970440" cy="934200"/>
          </a:xfrm>
          <a:prstGeom prst="rect">
            <a:avLst/>
          </a:prstGeom>
          <a:noFill/>
          <a:ln w="0">
            <a:noFill/>
          </a:ln>
        </p:spPr>
        <p:txBody>
          <a:bodyPr lIns="0" rIns="0" tIns="0" bIns="0" anchor="t">
            <a:normAutofit fontScale="39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1" name="PlaceHolder 3"/>
          <p:cNvSpPr>
            <a:spLocks noGrp="1"/>
          </p:cNvSpPr>
          <p:nvPr>
            <p:ph type="sldNum" idx="2"/>
          </p:nvPr>
        </p:nvSpPr>
        <p:spPr>
          <a:xfrm>
            <a:off x="12001320" y="13080960"/>
            <a:ext cx="367920" cy="374040"/>
          </a:xfrm>
          <a:prstGeom prst="rect">
            <a:avLst/>
          </a:prstGeom>
          <a:noFill/>
          <a:ln w="12600">
            <a:noFill/>
          </a:ln>
        </p:spPr>
        <p:txBody>
          <a:bodyPr lIns="50760" rIns="50760" tIns="50760" bIns="50760" anchor="b">
            <a:noAutofit/>
          </a:bodyPr>
          <a:lstStyle>
            <a:lvl1pPr>
              <a:lnSpc>
                <a:spcPct val="100000"/>
              </a:lnSpc>
              <a:buNone/>
              <a:defRPr b="0" lang="it-IT" sz="2400" spc="-1" strike="noStrike">
                <a:latin typeface="Times New Roman"/>
              </a:defRPr>
            </a:lvl1pPr>
          </a:lstStyle>
          <a:p>
            <a:pPr>
              <a:lnSpc>
                <a:spcPct val="100000"/>
              </a:lnSpc>
              <a:buNone/>
            </a:pPr>
            <a:fld id="{70166C90-FE06-4FA1-89C5-4DA9D477DB25}" type="slidenum">
              <a:rPr b="0" lang="it-IT" sz="2400" spc="-1" strike="noStrike">
                <a:latin typeface="Times New Roman"/>
              </a:rPr>
              <a:t>&lt;number&gt;</a:t>
            </a:fld>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ti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1201320" y="11859840"/>
            <a:ext cx="21970440" cy="636120"/>
          </a:xfrm>
          <a:prstGeom prst="rect">
            <a:avLst/>
          </a:prstGeom>
          <a:noFill/>
          <a:ln w="12600">
            <a:noFill/>
          </a:ln>
        </p:spPr>
        <p:txBody>
          <a:bodyPr lIns="45720" rIns="45720" tIns="50760" bIns="50760" anchor="t">
            <a:noAutofit/>
          </a:bodyPr>
          <a:p>
            <a:pPr>
              <a:lnSpc>
                <a:spcPct val="100000"/>
              </a:lnSpc>
              <a:buNone/>
              <a:tabLst>
                <a:tab algn="l" pos="0"/>
              </a:tabLst>
            </a:pPr>
            <a:r>
              <a:rPr b="1" lang="it-IT" sz="3600" spc="-1" strike="noStrike">
                <a:solidFill>
                  <a:srgbClr val="000000"/>
                </a:solidFill>
                <a:latin typeface="Helvetica Neue"/>
                <a:ea typeface="Helvetica Neue"/>
              </a:rPr>
              <a:t>Ingegneria Informatica - sede di Mantova, Unimore</a:t>
            </a:r>
            <a:endParaRPr b="0" lang="en-US" sz="3600" spc="-1" strike="noStrike">
              <a:latin typeface="Arial"/>
            </a:endParaRPr>
          </a:p>
        </p:txBody>
      </p:sp>
      <p:sp>
        <p:nvSpPr>
          <p:cNvPr id="85" name="PlaceHolder 2"/>
          <p:cNvSpPr>
            <a:spLocks noGrp="1"/>
          </p:cNvSpPr>
          <p:nvPr>
            <p:ph type="title"/>
          </p:nvPr>
        </p:nvSpPr>
        <p:spPr>
          <a:xfrm>
            <a:off x="1206360" y="2575080"/>
            <a:ext cx="21970440" cy="4647600"/>
          </a:xfrm>
          <a:prstGeom prst="rect">
            <a:avLst/>
          </a:prstGeom>
          <a:noFill/>
          <a:ln w="12600">
            <a:noFill/>
          </a:ln>
        </p:spPr>
        <p:txBody>
          <a:bodyPr lIns="50760" rIns="50760" tIns="50760" bIns="50760" anchor="b">
            <a:noAutofit/>
          </a:bodyPr>
          <a:p>
            <a:pPr>
              <a:lnSpc>
                <a:spcPct val="80000"/>
              </a:lnSpc>
              <a:buNone/>
              <a:tabLst>
                <a:tab algn="l" pos="0"/>
              </a:tabLst>
            </a:pPr>
            <a:r>
              <a:rPr b="1" lang="it-IT" sz="11250" spc="-225" strike="noStrike">
                <a:solidFill>
                  <a:srgbClr val="000000"/>
                </a:solidFill>
                <a:latin typeface="Helvetica Neue"/>
                <a:ea typeface="Helvetica Neue"/>
              </a:rPr>
              <a:t>Sviluppo prototipale di una soluzione survivable per autenticatori hardware FIDO</a:t>
            </a:r>
            <a:endParaRPr b="0" lang="en-US" sz="11250" spc="-1" strike="noStrike">
              <a:latin typeface="Arial"/>
            </a:endParaRPr>
          </a:p>
        </p:txBody>
      </p:sp>
      <p:sp>
        <p:nvSpPr>
          <p:cNvPr id="86" name="PlaceHolder 3"/>
          <p:cNvSpPr>
            <a:spLocks noGrp="1"/>
          </p:cNvSpPr>
          <p:nvPr>
            <p:ph type="subTitle"/>
          </p:nvPr>
        </p:nvSpPr>
        <p:spPr>
          <a:xfrm>
            <a:off x="1201320" y="7223040"/>
            <a:ext cx="21970440" cy="1904400"/>
          </a:xfrm>
          <a:prstGeom prst="rect">
            <a:avLst/>
          </a:prstGeom>
          <a:noFill/>
          <a:ln w="12600">
            <a:noFill/>
          </a:ln>
        </p:spPr>
        <p:txBody>
          <a:bodyPr lIns="50760" rIns="50760" tIns="50760" bIns="50760" anchor="t">
            <a:noAutofit/>
          </a:bodyPr>
          <a:p>
            <a:pPr>
              <a:lnSpc>
                <a:spcPct val="100000"/>
              </a:lnSpc>
              <a:buNone/>
              <a:tabLst>
                <a:tab algn="l" pos="0"/>
              </a:tabLst>
            </a:pPr>
            <a:r>
              <a:rPr b="1" lang="it-IT" sz="3909" spc="-1" strike="noStrike">
                <a:solidFill>
                  <a:srgbClr val="000000"/>
                </a:solidFill>
                <a:latin typeface="Helvetica Neue"/>
                <a:ea typeface="Helvetica Neue"/>
              </a:rPr>
              <a:t>Relatore: Luca Ferretti</a:t>
            </a:r>
            <a:endParaRPr b="0" lang="en-US" sz="3909" spc="-1" strike="noStrike">
              <a:latin typeface="Arial"/>
            </a:endParaRPr>
          </a:p>
          <a:p>
            <a:pPr>
              <a:lnSpc>
                <a:spcPct val="100000"/>
              </a:lnSpc>
              <a:buNone/>
              <a:tabLst>
                <a:tab algn="l" pos="0"/>
              </a:tabLst>
            </a:pPr>
            <a:r>
              <a:rPr b="1" lang="it-IT" sz="3909" spc="-1" strike="noStrike">
                <a:solidFill>
                  <a:srgbClr val="000000"/>
                </a:solidFill>
                <a:latin typeface="Helvetica Neue"/>
                <a:ea typeface="Helvetica Neue"/>
              </a:rPr>
              <a:t>Correlatore: Federico Magnanini</a:t>
            </a:r>
            <a:endParaRPr b="0" lang="en-US" sz="3909" spc="-1" strike="noStrike">
              <a:latin typeface="Arial"/>
            </a:endParaRPr>
          </a:p>
          <a:p>
            <a:pPr>
              <a:lnSpc>
                <a:spcPct val="100000"/>
              </a:lnSpc>
              <a:buNone/>
              <a:tabLst>
                <a:tab algn="l" pos="0"/>
              </a:tabLst>
            </a:pPr>
            <a:r>
              <a:rPr b="1" lang="it-IT" sz="3909" spc="-1" strike="noStrike">
                <a:solidFill>
                  <a:srgbClr val="000000"/>
                </a:solidFill>
                <a:latin typeface="Helvetica Neue"/>
                <a:ea typeface="Helvetica Neue"/>
              </a:rPr>
              <a:t>Tesista: Giulio Barabino</a:t>
            </a:r>
            <a:endParaRPr b="0" lang="en-US" sz="3909" spc="-1" strike="noStrike">
              <a:latin typeface="Arial"/>
            </a:endParaRPr>
          </a:p>
        </p:txBody>
      </p:sp>
      <p:pic>
        <p:nvPicPr>
          <p:cNvPr id="87" name="Immagine 1" descr="Immagine"/>
          <p:cNvPicPr/>
          <p:nvPr/>
        </p:nvPicPr>
        <p:blipFill>
          <a:blip r:embed="rId1"/>
          <a:stretch/>
        </p:blipFill>
        <p:spPr>
          <a:xfrm>
            <a:off x="17451720" y="-7560"/>
            <a:ext cx="6951960" cy="2747160"/>
          </a:xfrm>
          <a:prstGeom prst="rect">
            <a:avLst/>
          </a:prstGeom>
          <a:ln w="12700">
            <a:noFill/>
          </a:ln>
        </p:spPr>
      </p:pic>
      <p:sp>
        <p:nvSpPr>
          <p:cNvPr id="88" name=""/>
          <p:cNvSpPr/>
          <p:nvPr/>
        </p:nvSpPr>
        <p:spPr>
          <a:xfrm>
            <a:off x="24003000" y="13288680"/>
            <a:ext cx="332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4030BA13-E1B3-4B34-AE3A-1864D6164679}" type="slidenum">
              <a:rPr b="0" lang="it-IT" sz="2400" spc="-1" strike="noStrike">
                <a:latin typeface="Times New Roman"/>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Pr</a:t>
            </a:r>
            <a:r>
              <a:rPr b="1" lang="it-IT" sz="8500" spc="-171" strike="noStrike">
                <a:solidFill>
                  <a:srgbClr val="000000"/>
                </a:solidFill>
                <a:latin typeface="Helvetica Neue"/>
                <a:ea typeface="Helvetica Neue"/>
              </a:rPr>
              <a:t>es</a:t>
            </a:r>
            <a:r>
              <a:rPr b="1" lang="it-IT" sz="8500" spc="-171" strike="noStrike">
                <a:solidFill>
                  <a:srgbClr val="000000"/>
                </a:solidFill>
                <a:latin typeface="Helvetica Neue"/>
                <a:ea typeface="Helvetica Neue"/>
              </a:rPr>
              <a:t>ta</a:t>
            </a:r>
            <a:r>
              <a:rPr b="1" lang="it-IT" sz="8500" spc="-171" strike="noStrike">
                <a:solidFill>
                  <a:srgbClr val="000000"/>
                </a:solidFill>
                <a:latin typeface="Helvetica Neue"/>
                <a:ea typeface="Helvetica Neue"/>
              </a:rPr>
              <a:t>zio</a:t>
            </a:r>
            <a:r>
              <a:rPr b="1" lang="it-IT" sz="8500" spc="-171" strike="noStrike">
                <a:solidFill>
                  <a:srgbClr val="000000"/>
                </a:solidFill>
                <a:latin typeface="Helvetica Neue"/>
                <a:ea typeface="Helvetica Neue"/>
              </a:rPr>
              <a:t>ni </a:t>
            </a:r>
            <a:endParaRPr b="0" lang="en-US" sz="8500" spc="-1" strike="noStrike">
              <a:latin typeface="Arial"/>
            </a:endParaRPr>
          </a:p>
        </p:txBody>
      </p:sp>
      <p:sp>
        <p:nvSpPr>
          <p:cNvPr id="162" name="PlaceHolder 2"/>
          <p:cNvSpPr>
            <a:spLocks noGrp="1"/>
          </p:cNvSpPr>
          <p:nvPr>
            <p:ph/>
          </p:nvPr>
        </p:nvSpPr>
        <p:spPr>
          <a:xfrm>
            <a:off x="677520" y="4342320"/>
            <a:ext cx="9708120" cy="806760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Prestazioni coerenti con quanto già dimostrato</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Multipli Security Level</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Trade-off prestazioni – sicurezza accettabile</a:t>
            </a:r>
            <a:endParaRPr b="0" lang="en-US" sz="4800" spc="-1" strike="noStrike">
              <a:latin typeface="Arial"/>
            </a:endParaRPr>
          </a:p>
        </p:txBody>
      </p:sp>
      <p:pic>
        <p:nvPicPr>
          <p:cNvPr id="163" name="Immagine" descr="Immagine"/>
          <p:cNvPicPr/>
          <p:nvPr/>
        </p:nvPicPr>
        <p:blipFill>
          <a:blip r:embed="rId1"/>
          <a:stretch/>
        </p:blipFill>
        <p:spPr>
          <a:xfrm>
            <a:off x="10879560" y="2618280"/>
            <a:ext cx="13101840" cy="8881920"/>
          </a:xfrm>
          <a:prstGeom prst="rect">
            <a:avLst/>
          </a:prstGeom>
          <a:ln w="12700">
            <a:noFill/>
          </a:ln>
        </p:spPr>
      </p:pic>
      <p:sp>
        <p:nvSpPr>
          <p:cNvPr id="164" name=""/>
          <p:cNvSpPr/>
          <p:nvPr/>
        </p:nvSpPr>
        <p:spPr>
          <a:xfrm>
            <a:off x="23774400" y="13288680"/>
            <a:ext cx="5612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5870D431-4425-4C52-B57C-5DD9A0EA675F}" type="slidenum">
              <a:rPr b="0" lang="it-IT" sz="2400" spc="-1" strike="noStrike">
                <a:latin typeface="Times New Roman"/>
              </a:rPr>
              <a:t>9</a:t>
            </a:fld>
            <a:endParaRPr b="0" lang="en-US" sz="2400" spc="-1" strike="noStrike">
              <a:latin typeface="Arial"/>
            </a:endParaRPr>
          </a:p>
        </p:txBody>
      </p:sp>
      <p:sp>
        <p:nvSpPr>
          <p:cNvPr id="165" name=""/>
          <p:cNvSpPr/>
          <p:nvPr/>
        </p:nvSpPr>
        <p:spPr>
          <a:xfrm>
            <a:off x="2743200" y="11201400"/>
            <a:ext cx="8686440" cy="996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it-IT" sz="6000" spc="-1" strike="noStrike">
                <a:latin typeface="STIX Two Math"/>
              </a:rPr>
              <a:t>|Q| ∈ [(2k + 1), (3k + 1)]</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nSpc>
                <a:spcPct val="80000"/>
              </a:lnSpc>
              <a:buNone/>
              <a:tabLst>
                <a:tab algn="l" pos="0"/>
              </a:tabLst>
            </a:pPr>
            <a:r>
              <a:rPr b="1" lang="it-IT" sz="8500" spc="-171" strike="noStrike">
                <a:solidFill>
                  <a:srgbClr val="000000"/>
                </a:solidFill>
                <a:latin typeface="Helvetica Neue"/>
                <a:ea typeface="Helvetica Neue"/>
              </a:rPr>
              <a:t>Conclusion</a:t>
            </a:r>
            <a:r>
              <a:rPr b="1" lang="it-IT" sz="8500" spc="-171" strike="noStrike">
                <a:solidFill>
                  <a:srgbClr val="000000"/>
                </a:solidFill>
                <a:latin typeface="Helvetica Neue"/>
                <a:ea typeface="Helvetica Neue"/>
              </a:rPr>
              <a:t>i </a:t>
            </a:r>
            <a:endParaRPr b="0" lang="en-US" sz="8500" spc="-1" strike="noStrike">
              <a:latin typeface="Arial"/>
            </a:endParaRPr>
          </a:p>
        </p:txBody>
      </p:sp>
      <p:sp>
        <p:nvSpPr>
          <p:cNvPr id="167" name="PlaceHolder 2"/>
          <p:cNvSpPr>
            <a:spLocks noGrp="1"/>
          </p:cNvSpPr>
          <p:nvPr>
            <p:ph/>
          </p:nvPr>
        </p:nvSpPr>
        <p:spPr>
          <a:xfrm>
            <a:off x="1206360" y="4248360"/>
            <a:ext cx="17305560" cy="384120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Ulteriori analisi con hardware fisico necessarie</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Analisi costi-benefici per implementazione lato produttore</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Prestazioni adatte a scenari reali di autenticazione</a:t>
            </a:r>
            <a:endParaRPr b="0" lang="en-US" sz="4800" spc="-1" strike="noStrike">
              <a:latin typeface="Arial"/>
            </a:endParaRPr>
          </a:p>
        </p:txBody>
      </p:sp>
      <p:sp>
        <p:nvSpPr>
          <p:cNvPr id="168" name=""/>
          <p:cNvSpPr/>
          <p:nvPr/>
        </p:nvSpPr>
        <p:spPr>
          <a:xfrm>
            <a:off x="23774400" y="13288680"/>
            <a:ext cx="48528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F00CE3B3-CB5D-4C83-B48E-219F381E7134}" type="slidenum">
              <a:rPr b="0" lang="it-IT" sz="2400" spc="-1" strike="noStrike">
                <a:latin typeface="Times New Roman"/>
              </a:rPr>
              <a:t>9</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425280" y="3691440"/>
            <a:ext cx="12776760" cy="2251800"/>
          </a:xfrm>
          <a:prstGeom prst="rect">
            <a:avLst/>
          </a:prstGeom>
          <a:noFill/>
          <a:ln w="12600">
            <a:noFill/>
          </a:ln>
        </p:spPr>
        <p:txBody>
          <a:bodyPr lIns="50760" rIns="50760" tIns="50760" bIns="50760" anchor="t">
            <a:noAutofit/>
          </a:bodyPr>
          <a:p>
            <a:pPr>
              <a:lnSpc>
                <a:spcPct val="80000"/>
              </a:lnSpc>
              <a:buNone/>
              <a:tabLst>
                <a:tab algn="l" pos="0"/>
              </a:tabLst>
            </a:pPr>
            <a:r>
              <a:rPr b="1" lang="it-IT" sz="8500" spc="-171" strike="noStrike">
                <a:solidFill>
                  <a:srgbClr val="000000"/>
                </a:solidFill>
                <a:latin typeface="Helvetica Neue"/>
                <a:ea typeface="Helvetica Neue"/>
              </a:rPr>
              <a:t>Grazie per </a:t>
            </a:r>
            <a:r>
              <a:rPr b="1" lang="it-IT" sz="8500" spc="-171" strike="noStrike">
                <a:solidFill>
                  <a:srgbClr val="000000"/>
                </a:solidFill>
                <a:latin typeface="Helvetica Neue"/>
                <a:ea typeface="Helvetica Neue"/>
              </a:rPr>
              <a:t>l’attenzione</a:t>
            </a:r>
            <a:endParaRPr b="0" lang="en-US" sz="8500" spc="-1" strike="noStrike">
              <a:latin typeface="Arial"/>
            </a:endParaRPr>
          </a:p>
        </p:txBody>
      </p:sp>
      <p:pic>
        <p:nvPicPr>
          <p:cNvPr id="170" name="Immagine" descr="Immagine"/>
          <p:cNvPicPr/>
          <p:nvPr/>
        </p:nvPicPr>
        <p:blipFill>
          <a:blip r:embed="rId1"/>
          <a:stretch/>
        </p:blipFill>
        <p:spPr>
          <a:xfrm>
            <a:off x="10191960" y="6571440"/>
            <a:ext cx="3999240" cy="3609360"/>
          </a:xfrm>
          <a:prstGeom prst="rect">
            <a:avLst/>
          </a:prstGeom>
          <a:ln w="127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Fattibilità </a:t>
            </a:r>
            <a:endParaRPr b="0" lang="en-US" sz="8500" spc="-1" strike="noStrike">
              <a:latin typeface="Arial"/>
            </a:endParaRPr>
          </a:p>
        </p:txBody>
      </p:sp>
      <p:sp>
        <p:nvSpPr>
          <p:cNvPr id="172" name="PlaceHolder 2"/>
          <p:cNvSpPr>
            <a:spLocks noGrp="1"/>
          </p:cNvSpPr>
          <p:nvPr>
            <p:ph/>
          </p:nvPr>
        </p:nvSpPr>
        <p:spPr>
          <a:xfrm>
            <a:off x="1291320" y="3740400"/>
            <a:ext cx="19367280" cy="384120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i="1" lang="it-IT" sz="4800" spc="-1" strike="noStrike">
                <a:solidFill>
                  <a:srgbClr val="000000"/>
                </a:solidFill>
                <a:latin typeface="Helvetica Neue"/>
                <a:ea typeface="Helvetica Neue"/>
              </a:rPr>
              <a:t>CredentialID</a:t>
            </a:r>
            <a:r>
              <a:rPr b="0" lang="it-IT" sz="4800" spc="-1" strike="noStrike">
                <a:solidFill>
                  <a:srgbClr val="000000"/>
                </a:solidFill>
                <a:latin typeface="Helvetica Neue"/>
                <a:ea typeface="Helvetica Neue"/>
              </a:rPr>
              <a:t> 88 B  + Array Contatori (3 livelli di sicurezza) = 94 B</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2048 B disponibili</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Circa 21 credenziali </a:t>
            </a:r>
            <a:endParaRPr b="0" lang="en-US" sz="4800" spc="-1" strike="noStrike">
              <a:latin typeface="Arial"/>
            </a:endParaRPr>
          </a:p>
        </p:txBody>
      </p:sp>
      <p:sp>
        <p:nvSpPr>
          <p:cNvPr id="173" name=""/>
          <p:cNvSpPr/>
          <p:nvPr/>
        </p:nvSpPr>
        <p:spPr>
          <a:xfrm>
            <a:off x="23774400" y="13288680"/>
            <a:ext cx="48528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8118014B-46A6-4F6D-85F8-59F24ACA6BAE}" type="slidenum">
              <a:rPr b="0" lang="it-IT" sz="2400" spc="-1" strike="noStrike">
                <a:latin typeface="Times New Roman"/>
              </a:rPr>
              <a:t>9</a:t>
            </a:fld>
            <a:endParaRPr b="0" lang="en-US" sz="2400" spc="-1" strike="noStrike">
              <a:latin typeface="Arial"/>
            </a:endParaRPr>
          </a:p>
        </p:txBody>
      </p:sp>
      <p:sp>
        <p:nvSpPr>
          <p:cNvPr id="174" name=""/>
          <p:cNvSpPr/>
          <p:nvPr/>
        </p:nvSpPr>
        <p:spPr>
          <a:xfrm>
            <a:off x="10700640" y="7772400"/>
            <a:ext cx="3472200" cy="920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it-IT" sz="4800" spc="-1" strike="noStrike">
                <a:solidFill>
                  <a:srgbClr val="000000"/>
                </a:solidFill>
                <a:latin typeface="Helvetica Neue"/>
                <a:ea typeface="Helvetica Neue"/>
              </a:rPr>
              <a:t>STM33L432</a:t>
            </a:r>
            <a:endParaRPr b="0" lang="en-US" sz="4800" spc="-1" strike="noStrike">
              <a:latin typeface="Arial"/>
            </a:endParaRPr>
          </a:p>
        </p:txBody>
      </p:sp>
      <p:sp>
        <p:nvSpPr>
          <p:cNvPr id="175" name=""/>
          <p:cNvSpPr/>
          <p:nvPr/>
        </p:nvSpPr>
        <p:spPr>
          <a:xfrm>
            <a:off x="6858000" y="12712680"/>
            <a:ext cx="2514600" cy="36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txBody>
          <a:bodyPr lIns="90000" rIns="90000" tIns="720" bIns="720" anchor="b">
            <a:noAutofit/>
          </a:bodyPr>
          <a:p>
            <a:pPr algn="ctr">
              <a:lnSpc>
                <a:spcPct val="100000"/>
              </a:lnSpc>
              <a:buNone/>
            </a:pPr>
            <a:r>
              <a:rPr b="0" lang="it-IT" sz="3600" spc="-1" strike="noStrike">
                <a:latin typeface="Arial"/>
              </a:rPr>
              <a:t>14 KB</a:t>
            </a:r>
            <a:endParaRPr b="0" lang="en-US" sz="3600" spc="-1" strike="noStrike">
              <a:latin typeface="Arial"/>
            </a:endParaRPr>
          </a:p>
        </p:txBody>
      </p:sp>
      <p:sp>
        <p:nvSpPr>
          <p:cNvPr id="176" name=""/>
          <p:cNvSpPr/>
          <p:nvPr/>
        </p:nvSpPr>
        <p:spPr>
          <a:xfrm>
            <a:off x="9829800" y="12712680"/>
            <a:ext cx="4800600" cy="36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txBody>
          <a:bodyPr lIns="90000" rIns="90000" tIns="720" bIns="720" anchor="b">
            <a:noAutofit/>
          </a:bodyPr>
          <a:p>
            <a:pPr algn="ctr">
              <a:lnSpc>
                <a:spcPct val="100000"/>
              </a:lnSpc>
              <a:buNone/>
            </a:pPr>
            <a:r>
              <a:rPr b="0" lang="it-IT" sz="3600" spc="-1" strike="noStrike">
                <a:latin typeface="Arial"/>
              </a:rPr>
              <a:t>226 KB</a:t>
            </a:r>
            <a:endParaRPr b="0" lang="en-US" sz="3600" spc="-1" strike="noStrike">
              <a:latin typeface="Arial"/>
            </a:endParaRPr>
          </a:p>
        </p:txBody>
      </p:sp>
      <p:sp>
        <p:nvSpPr>
          <p:cNvPr id="177" name=""/>
          <p:cNvSpPr/>
          <p:nvPr/>
        </p:nvSpPr>
        <p:spPr>
          <a:xfrm>
            <a:off x="15087600" y="12712680"/>
            <a:ext cx="2514600" cy="36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txBody>
          <a:bodyPr lIns="90000" rIns="90000" tIns="720" bIns="720" anchor="b">
            <a:noAutofit/>
          </a:bodyPr>
          <a:p>
            <a:pPr algn="ctr">
              <a:lnSpc>
                <a:spcPct val="100000"/>
              </a:lnSpc>
              <a:buNone/>
            </a:pPr>
            <a:r>
              <a:rPr b="0" lang="it-IT" sz="3600" spc="-1" strike="noStrike">
                <a:latin typeface="Arial"/>
              </a:rPr>
              <a:t>16 KB</a:t>
            </a:r>
            <a:endParaRPr b="0" lang="en-US" sz="3600" spc="-1" strike="noStrike">
              <a:latin typeface="Arial"/>
            </a:endParaRPr>
          </a:p>
        </p:txBody>
      </p:sp>
      <p:sp>
        <p:nvSpPr>
          <p:cNvPr id="178" name=""/>
          <p:cNvSpPr/>
          <p:nvPr/>
        </p:nvSpPr>
        <p:spPr>
          <a:xfrm>
            <a:off x="6400800" y="8686800"/>
            <a:ext cx="11658600" cy="3429000"/>
          </a:xfrm>
          <a:custGeom>
            <a:avLst/>
            <a:gdLst/>
            <a:ahLst/>
            <a:rect l="l" t="t" r="r" b="b"/>
            <a:pathLst>
              <a:path w="73435" h="21600">
                <a:moveTo>
                  <a:pt x="3600" y="0"/>
                </a:moveTo>
                <a:arcTo wR="3600" hR="3600" stAng="16200000" swAng="-5400000"/>
                <a:lnTo>
                  <a:pt x="0" y="18000"/>
                </a:lnTo>
                <a:arcTo wR="3600" hR="3600" stAng="10800000" swAng="-5400000"/>
                <a:lnTo>
                  <a:pt x="69835" y="21600"/>
                </a:lnTo>
                <a:arcTo wR="48235" hR="3600" stAng="5400000" swAng="5400000"/>
                <a:lnTo>
                  <a:pt x="21600" y="3600"/>
                </a:lnTo>
                <a:arcTo wR="48235" hR="3600" stAng="10800000" swAng="5400000"/>
                <a:close/>
              </a:path>
            </a:pathLst>
          </a:custGeom>
          <a:solidFill>
            <a:srgbClr val="ffffff"/>
          </a:solidFill>
          <a:ln w="0">
            <a:solidFill>
              <a:srgbClr val="3465a4"/>
            </a:solidFill>
          </a:ln>
          <a:effectLst>
            <a:outerShdw dist="101823" dir="2700000" blurRad="0" rotWithShape="0">
              <a:srgbClr val="808080"/>
            </a:outerShdw>
          </a:effectLst>
        </p:spPr>
        <p:style>
          <a:lnRef idx="0"/>
          <a:fillRef idx="0"/>
          <a:effectRef idx="0"/>
          <a:fontRef idx="minor"/>
        </p:style>
      </p:sp>
      <p:sp>
        <p:nvSpPr>
          <p:cNvPr id="179" name=""/>
          <p:cNvSpPr/>
          <p:nvPr/>
        </p:nvSpPr>
        <p:spPr>
          <a:xfrm>
            <a:off x="6858000" y="9372600"/>
            <a:ext cx="2743200" cy="2057400"/>
          </a:xfrm>
          <a:custGeom>
            <a:avLst/>
            <a:gdLst/>
            <a:ahLst/>
            <a:rect l="l" t="t" r="r" b="b"/>
            <a:pathLst>
              <a:path w="28799" h="21600">
                <a:moveTo>
                  <a:pt x="3600" y="0"/>
                </a:moveTo>
                <a:arcTo wR="3600" hR="3600" stAng="16200000" swAng="-5400000"/>
                <a:lnTo>
                  <a:pt x="0" y="18000"/>
                </a:lnTo>
                <a:arcTo wR="3600" hR="3600" stAng="10800000" swAng="-5400000"/>
                <a:lnTo>
                  <a:pt x="25199" y="21600"/>
                </a:lnTo>
                <a:arcTo wR="3599" hR="3600" stAng="5400000" swAng="5400000"/>
                <a:lnTo>
                  <a:pt x="21600" y="3600"/>
                </a:lnTo>
                <a:arcTo wR="3599"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4200" spc="-1" strike="noStrike">
                <a:latin typeface="Arial"/>
              </a:rPr>
              <a:t>Boot</a:t>
            </a:r>
            <a:br>
              <a:rPr sz="4200"/>
            </a:br>
            <a:r>
              <a:rPr b="0" lang="en-US" sz="4200" spc="-1" strike="noStrike">
                <a:latin typeface="Arial"/>
              </a:rPr>
              <a:t>loader</a:t>
            </a:r>
            <a:endParaRPr b="0" lang="en-US" sz="4200" spc="-1" strike="noStrike">
              <a:latin typeface="Arial"/>
            </a:endParaRPr>
          </a:p>
        </p:txBody>
      </p:sp>
      <p:sp>
        <p:nvSpPr>
          <p:cNvPr id="180" name=""/>
          <p:cNvSpPr/>
          <p:nvPr/>
        </p:nvSpPr>
        <p:spPr>
          <a:xfrm>
            <a:off x="14859000" y="9372600"/>
            <a:ext cx="2743200" cy="2057400"/>
          </a:xfrm>
          <a:custGeom>
            <a:avLst/>
            <a:gdLst/>
            <a:ahLst/>
            <a:rect l="l" t="t" r="r" b="b"/>
            <a:pathLst>
              <a:path w="28799" h="21600">
                <a:moveTo>
                  <a:pt x="3600" y="0"/>
                </a:moveTo>
                <a:arcTo wR="3600" hR="3600" stAng="16200000" swAng="-5400000"/>
                <a:lnTo>
                  <a:pt x="0" y="18000"/>
                </a:lnTo>
                <a:arcTo wR="3600" hR="3600" stAng="10800000" swAng="-5400000"/>
                <a:lnTo>
                  <a:pt x="25199" y="21600"/>
                </a:lnTo>
                <a:arcTo wR="3599" hR="3600" stAng="5400000" swAng="5400000"/>
                <a:lnTo>
                  <a:pt x="21600" y="3600"/>
                </a:lnTo>
                <a:arcTo wR="3599"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4200" spc="-1" strike="noStrike">
                <a:latin typeface="Arial"/>
              </a:rPr>
              <a:t>Dati</a:t>
            </a:r>
            <a:endParaRPr b="0" lang="en-US" sz="4200" spc="-1" strike="noStrike">
              <a:latin typeface="Arial"/>
            </a:endParaRPr>
          </a:p>
        </p:txBody>
      </p:sp>
      <p:sp>
        <p:nvSpPr>
          <p:cNvPr id="181" name=""/>
          <p:cNvSpPr/>
          <p:nvPr/>
        </p:nvSpPr>
        <p:spPr>
          <a:xfrm>
            <a:off x="9829800" y="9372600"/>
            <a:ext cx="4800600" cy="2057400"/>
          </a:xfrm>
          <a:custGeom>
            <a:avLst/>
            <a:gdLst/>
            <a:ahLst/>
            <a:rect l="l" t="t" r="r" b="b"/>
            <a:pathLst>
              <a:path w="50395" h="21600">
                <a:moveTo>
                  <a:pt x="3600" y="0"/>
                </a:moveTo>
                <a:arcTo wR="3600" hR="3600" stAng="16200000" swAng="-5400000"/>
                <a:lnTo>
                  <a:pt x="0" y="18000"/>
                </a:lnTo>
                <a:arcTo wR="3600" hR="3600" stAng="10800000" swAng="-5400000"/>
                <a:lnTo>
                  <a:pt x="46795" y="21600"/>
                </a:lnTo>
                <a:arcTo wR="25195" hR="3600" stAng="5400000" swAng="5400000"/>
                <a:lnTo>
                  <a:pt x="21600" y="3600"/>
                </a:lnTo>
                <a:arcTo wR="25195"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4200" spc="-1" strike="noStrike">
                <a:latin typeface="Arial"/>
              </a:rPr>
              <a:t>Codice Sorgente</a:t>
            </a: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Scenario di riferimento</a:t>
            </a:r>
            <a:endParaRPr b="0" lang="en-US" sz="8500" spc="-1" strike="noStrike">
              <a:latin typeface="Arial"/>
            </a:endParaRPr>
          </a:p>
        </p:txBody>
      </p:sp>
      <p:sp>
        <p:nvSpPr>
          <p:cNvPr id="90" name="PlaceHolder 2"/>
          <p:cNvSpPr>
            <a:spLocks noGrp="1"/>
          </p:cNvSpPr>
          <p:nvPr>
            <p:ph/>
          </p:nvPr>
        </p:nvSpPr>
        <p:spPr>
          <a:xfrm>
            <a:off x="1568520" y="4025880"/>
            <a:ext cx="21970440" cy="825516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Protocollo SSO</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Autenticazione delegata</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Principio di “trust”</a:t>
            </a:r>
            <a:endParaRPr b="0" lang="en-US" sz="4800" spc="-1" strike="noStrike">
              <a:latin typeface="Arial"/>
            </a:endParaRPr>
          </a:p>
        </p:txBody>
      </p:sp>
      <p:sp>
        <p:nvSpPr>
          <p:cNvPr id="91" name=""/>
          <p:cNvSpPr/>
          <p:nvPr/>
        </p:nvSpPr>
        <p:spPr>
          <a:xfrm>
            <a:off x="24003000" y="13258800"/>
            <a:ext cx="55512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A363551E-9421-4575-9FB2-719C48B286D7}" type="slidenum">
              <a:rPr b="0" lang="it-IT" sz="2400" spc="-1" strike="noStrike">
                <a:latin typeface="Times New Roman"/>
              </a:rPr>
              <a:t>&lt;number&gt;</a:t>
            </a:fld>
            <a:endParaRPr b="0" lang="en-US" sz="2400" spc="-1" strike="noStrike">
              <a:latin typeface="Arial"/>
            </a:endParaRPr>
          </a:p>
        </p:txBody>
      </p:sp>
      <p:sp>
        <p:nvSpPr>
          <p:cNvPr id="92" name=""/>
          <p:cNvSpPr/>
          <p:nvPr/>
        </p:nvSpPr>
        <p:spPr>
          <a:xfrm>
            <a:off x="9829800" y="6172200"/>
            <a:ext cx="4343400" cy="411480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729fcf"/>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8800" spc="-1" strike="noStrike">
                <a:solidFill>
                  <a:srgbClr val="000000"/>
                </a:solidFill>
                <a:latin typeface="Arial"/>
                <a:ea typeface="DejaVu Sans"/>
              </a:rPr>
              <a:t>Client</a:t>
            </a:r>
            <a:endParaRPr b="0" lang="en-US" sz="8800" spc="-1" strike="noStrike">
              <a:latin typeface="Arial"/>
            </a:endParaRPr>
          </a:p>
        </p:txBody>
      </p:sp>
      <p:sp>
        <p:nvSpPr>
          <p:cNvPr id="93" name=""/>
          <p:cNvSpPr/>
          <p:nvPr/>
        </p:nvSpPr>
        <p:spPr>
          <a:xfrm flipV="1">
            <a:off x="13944600" y="5486400"/>
            <a:ext cx="4343400" cy="274320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sp>
      <p:sp>
        <p:nvSpPr>
          <p:cNvPr id="94" name=""/>
          <p:cNvSpPr/>
          <p:nvPr/>
        </p:nvSpPr>
        <p:spPr>
          <a:xfrm>
            <a:off x="13944600" y="8229600"/>
            <a:ext cx="4343400" cy="251460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sp>
      <p:sp>
        <p:nvSpPr>
          <p:cNvPr id="95" name=""/>
          <p:cNvSpPr/>
          <p:nvPr/>
        </p:nvSpPr>
        <p:spPr>
          <a:xfrm>
            <a:off x="18288000" y="3429000"/>
            <a:ext cx="5486400" cy="411480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729fcf"/>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8800" spc="-1" strike="noStrike">
                <a:solidFill>
                  <a:srgbClr val="000000"/>
                </a:solidFill>
                <a:latin typeface="Arial"/>
                <a:ea typeface="DejaVu Sans"/>
              </a:rPr>
              <a:t>Service Provider</a:t>
            </a:r>
            <a:endParaRPr b="0" lang="en-US" sz="8800" spc="-1" strike="noStrike">
              <a:latin typeface="Arial"/>
            </a:endParaRPr>
          </a:p>
        </p:txBody>
      </p:sp>
      <p:sp>
        <p:nvSpPr>
          <p:cNvPr id="96" name=""/>
          <p:cNvSpPr/>
          <p:nvPr/>
        </p:nvSpPr>
        <p:spPr>
          <a:xfrm>
            <a:off x="18288000" y="8915400"/>
            <a:ext cx="5486400" cy="411480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729fcf"/>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8800" spc="-1" strike="noStrike">
                <a:solidFill>
                  <a:srgbClr val="000000"/>
                </a:solidFill>
                <a:latin typeface="Arial"/>
                <a:ea typeface="DejaVu Sans"/>
              </a:rPr>
              <a:t>Service Provider</a:t>
            </a:r>
            <a:endParaRPr b="0" lang="en-US" sz="8800" spc="-1" strike="noStrike">
              <a:latin typeface="Arial"/>
            </a:endParaRPr>
          </a:p>
        </p:txBody>
      </p:sp>
      <p:cxnSp>
        <p:nvCxnSpPr>
          <p:cNvPr id="97" name=""/>
          <p:cNvCxnSpPr>
            <a:stCxn id="95" idx="2"/>
            <a:endCxn id="96" idx="0"/>
          </p:cNvCxnSpPr>
          <p:nvPr/>
        </p:nvCxnSpPr>
        <p:spPr>
          <a:xfrm>
            <a:off x="21031200" y="7543800"/>
            <a:ext cx="360" cy="1371960"/>
          </a:xfrm>
          <a:prstGeom prst="straightConnector1">
            <a:avLst/>
          </a:prstGeom>
          <a:ln cap="rnd" w="0">
            <a:solidFill>
              <a:srgbClr val="3465a4"/>
            </a:solidFill>
            <a:prstDash val="lgDash"/>
            <a:headEnd len="med" type="triangle" w="med"/>
            <a:tailEnd len="med" type="triangle" w="med"/>
          </a:ln>
        </p:spPr>
        <p:txBody>
          <a:bodyPr lIns="90000" rIns="90000" tIns="90000" bIns="90000" anchor="ctr">
            <a:noAutofit/>
          </a:bodyPr>
          <a:p>
            <a:pPr algn="ctr">
              <a:buNone/>
            </a:pPr>
            <a:r>
              <a:rPr b="0" lang="en-US" sz="4000" spc="-1" strike="noStrike">
                <a:latin typeface="Arial"/>
              </a:rPr>
              <a:t>TRUST</a:t>
            </a:r>
            <a:endParaRPr b="0" lang="en-US" sz="4000" spc="-1" strike="noStrike">
              <a:latin typeface="Arial"/>
            </a:endParaRPr>
          </a:p>
        </p:txBody>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p:nvPr/>
        </p:nvSpPr>
        <p:spPr>
          <a:xfrm>
            <a:off x="17145000" y="8229600"/>
            <a:ext cx="6858000" cy="480060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ffffff"/>
          </a:solidFill>
          <a:ln w="0">
            <a:solidFill>
              <a:srgbClr val="2a6099"/>
            </a:solidFill>
          </a:ln>
          <a:effectLst>
            <a:outerShdw blurRad="0" dir="2700000" dist="101823" rotWithShape="0">
              <a:srgbClr val="808080"/>
            </a:outerShdw>
          </a:effectLst>
        </p:spPr>
        <p:style>
          <a:lnRef idx="0"/>
          <a:fillRef idx="0"/>
          <a:effectRef idx="0"/>
          <a:fontRef idx="minor"/>
        </p:style>
      </p:sp>
      <p:sp>
        <p:nvSpPr>
          <p:cNvPr id="99"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Survivability </a:t>
            </a:r>
            <a:endParaRPr b="0" lang="en-US" sz="8500" spc="-1" strike="noStrike">
              <a:latin typeface="Arial"/>
            </a:endParaRPr>
          </a:p>
        </p:txBody>
      </p:sp>
      <p:sp>
        <p:nvSpPr>
          <p:cNvPr id="100" name="PlaceHolder 2"/>
          <p:cNvSpPr>
            <a:spLocks noGrp="1"/>
          </p:cNvSpPr>
          <p:nvPr>
            <p:ph/>
          </p:nvPr>
        </p:nvSpPr>
        <p:spPr>
          <a:xfrm>
            <a:off x="1206360" y="3942360"/>
            <a:ext cx="21970440" cy="825516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Replicazione Identity Server</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Tolleranza alle intrusioni</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Livello di sicurezza dinamico</a:t>
            </a:r>
            <a:endParaRPr b="0" lang="en-US" sz="4800" spc="-1" strike="noStrike">
              <a:latin typeface="Arial"/>
            </a:endParaRPr>
          </a:p>
        </p:txBody>
      </p:sp>
      <p:sp>
        <p:nvSpPr>
          <p:cNvPr id="101" name=""/>
          <p:cNvSpPr/>
          <p:nvPr/>
        </p:nvSpPr>
        <p:spPr>
          <a:xfrm>
            <a:off x="24003000" y="13258800"/>
            <a:ext cx="332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A9563DE8-3DC8-4AC1-B248-6E825F78DBCC}" type="slidenum">
              <a:rPr b="0" lang="it-IT" sz="2400" spc="-1" strike="noStrike">
                <a:latin typeface="Times New Roman"/>
              </a:rPr>
              <a:t>&lt;number&gt;</a:t>
            </a:fld>
            <a:endParaRPr b="0" lang="en-US" sz="2400" spc="-1" strike="noStrike">
              <a:latin typeface="Arial"/>
            </a:endParaRPr>
          </a:p>
        </p:txBody>
      </p:sp>
      <p:sp>
        <p:nvSpPr>
          <p:cNvPr id="102" name=""/>
          <p:cNvSpPr/>
          <p:nvPr/>
        </p:nvSpPr>
        <p:spPr>
          <a:xfrm>
            <a:off x="9144000" y="7315200"/>
            <a:ext cx="4114440" cy="411444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729fcf"/>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8800" spc="-1" strike="noStrike">
                <a:solidFill>
                  <a:srgbClr val="000000"/>
                </a:solidFill>
                <a:latin typeface="Arial"/>
                <a:ea typeface="DejaVu Sans"/>
              </a:rPr>
              <a:t>Client</a:t>
            </a:r>
            <a:endParaRPr b="0" lang="en-US" sz="8800" spc="-1" strike="noStrike">
              <a:latin typeface="Arial"/>
            </a:endParaRPr>
          </a:p>
        </p:txBody>
      </p:sp>
      <p:sp>
        <p:nvSpPr>
          <p:cNvPr id="103" name=""/>
          <p:cNvSpPr/>
          <p:nvPr/>
        </p:nvSpPr>
        <p:spPr>
          <a:xfrm flipV="1">
            <a:off x="13258800" y="5257800"/>
            <a:ext cx="5029200" cy="411480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sp>
      <p:sp>
        <p:nvSpPr>
          <p:cNvPr id="104" name=""/>
          <p:cNvSpPr/>
          <p:nvPr/>
        </p:nvSpPr>
        <p:spPr>
          <a:xfrm>
            <a:off x="13258800" y="9372600"/>
            <a:ext cx="4572000" cy="45684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sp>
      <p:sp>
        <p:nvSpPr>
          <p:cNvPr id="105" name=""/>
          <p:cNvSpPr/>
          <p:nvPr/>
        </p:nvSpPr>
        <p:spPr>
          <a:xfrm>
            <a:off x="17830800" y="8915040"/>
            <a:ext cx="1828440" cy="182844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it-IT" sz="3200" spc="-1" strike="noStrike">
                <a:solidFill>
                  <a:srgbClr val="000000"/>
                </a:solidFill>
                <a:latin typeface="Arial"/>
                <a:ea typeface="DejaVu Sans"/>
              </a:rPr>
              <a:t>Identity Server</a:t>
            </a:r>
            <a:endParaRPr b="0" lang="en-US" sz="3200" spc="-1" strike="noStrike">
              <a:latin typeface="Arial"/>
            </a:endParaRPr>
          </a:p>
        </p:txBody>
      </p:sp>
      <p:sp>
        <p:nvSpPr>
          <p:cNvPr id="106" name=""/>
          <p:cNvSpPr/>
          <p:nvPr/>
        </p:nvSpPr>
        <p:spPr>
          <a:xfrm>
            <a:off x="19888200" y="8951040"/>
            <a:ext cx="1828440" cy="182844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850505"/>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it-IT" sz="3200" spc="-1" strike="noStrike">
                <a:solidFill>
                  <a:srgbClr val="000000"/>
                </a:solidFill>
                <a:latin typeface="Arial"/>
                <a:ea typeface="DejaVu Sans"/>
              </a:rPr>
              <a:t>Identity Server</a:t>
            </a:r>
            <a:endParaRPr b="0" lang="en-US" sz="3200" spc="-1" strike="noStrike">
              <a:latin typeface="Arial"/>
            </a:endParaRPr>
          </a:p>
        </p:txBody>
      </p:sp>
      <p:sp>
        <p:nvSpPr>
          <p:cNvPr id="107" name=""/>
          <p:cNvSpPr/>
          <p:nvPr/>
        </p:nvSpPr>
        <p:spPr>
          <a:xfrm>
            <a:off x="18973800" y="10972440"/>
            <a:ext cx="1828440" cy="182844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it-IT" sz="3200" spc="-1" strike="noStrike">
                <a:solidFill>
                  <a:srgbClr val="000000"/>
                </a:solidFill>
                <a:latin typeface="Arial"/>
                <a:ea typeface="DejaVu Sans"/>
              </a:rPr>
              <a:t>Identity Server</a:t>
            </a:r>
            <a:endParaRPr b="0" lang="en-US" sz="3200" spc="-1" strike="noStrike">
              <a:latin typeface="Arial"/>
            </a:endParaRPr>
          </a:p>
        </p:txBody>
      </p:sp>
      <p:sp>
        <p:nvSpPr>
          <p:cNvPr id="108" name=""/>
          <p:cNvSpPr/>
          <p:nvPr/>
        </p:nvSpPr>
        <p:spPr>
          <a:xfrm>
            <a:off x="21031200" y="10972440"/>
            <a:ext cx="1828440" cy="182844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850505"/>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it-IT" sz="3200" spc="-1" strike="noStrike">
                <a:solidFill>
                  <a:srgbClr val="000000"/>
                </a:solidFill>
                <a:latin typeface="Arial"/>
                <a:ea typeface="DejaVu Sans"/>
              </a:rPr>
              <a:t>Identity Server</a:t>
            </a:r>
            <a:endParaRPr b="0" lang="en-US" sz="3200" spc="-1" strike="noStrike">
              <a:latin typeface="Arial"/>
            </a:endParaRPr>
          </a:p>
        </p:txBody>
      </p:sp>
      <p:sp>
        <p:nvSpPr>
          <p:cNvPr id="109" name=""/>
          <p:cNvSpPr/>
          <p:nvPr/>
        </p:nvSpPr>
        <p:spPr>
          <a:xfrm>
            <a:off x="21945600" y="8915040"/>
            <a:ext cx="1828440" cy="182844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it-IT" sz="3200" spc="-1" strike="noStrike">
                <a:solidFill>
                  <a:srgbClr val="000000"/>
                </a:solidFill>
                <a:latin typeface="Arial"/>
                <a:ea typeface="DejaVu Sans"/>
              </a:rPr>
              <a:t>Identity Server</a:t>
            </a:r>
            <a:endParaRPr b="0" lang="en-US" sz="3200" spc="-1" strike="noStrike">
              <a:latin typeface="Arial"/>
            </a:endParaRPr>
          </a:p>
        </p:txBody>
      </p:sp>
      <p:sp>
        <p:nvSpPr>
          <p:cNvPr id="110" name=""/>
          <p:cNvSpPr/>
          <p:nvPr/>
        </p:nvSpPr>
        <p:spPr>
          <a:xfrm>
            <a:off x="13258800" y="9372600"/>
            <a:ext cx="5715000" cy="2514240"/>
          </a:xfrm>
          <a:custGeom>
            <a:avLst/>
            <a:gdLst/>
            <a:ahLst/>
            <a:rect l="l" t="t" r="r" b="b"/>
            <a:pathLst>
              <a:path w="21600" h="21600">
                <a:moveTo>
                  <a:pt x="0" y="0"/>
                </a:moveTo>
                <a:lnTo>
                  <a:pt x="21600" y="21600"/>
                </a:lnTo>
              </a:path>
            </a:pathLst>
          </a:custGeom>
          <a:noFill/>
          <a:ln w="0">
            <a:solidFill>
              <a:srgbClr val="3465a4"/>
            </a:solidFill>
            <a:headEnd len="med" type="triangle" w="med"/>
            <a:tailEnd len="med" type="triangle" w="med"/>
          </a:ln>
        </p:spPr>
        <p:style>
          <a:lnRef idx="0"/>
          <a:fillRef idx="0"/>
          <a:effectRef idx="0"/>
          <a:fontRef idx="minor"/>
        </p:style>
      </p:sp>
      <p:sp>
        <p:nvSpPr>
          <p:cNvPr id="111" name=""/>
          <p:cNvSpPr/>
          <p:nvPr/>
        </p:nvSpPr>
        <p:spPr>
          <a:xfrm>
            <a:off x="18059400" y="2743200"/>
            <a:ext cx="5486400" cy="4114800"/>
          </a:xfrm>
          <a:custGeom>
            <a:avLst/>
            <a:gdLst/>
            <a:ahLst/>
            <a:rect l="l" t="t" r="r" b="b"/>
            <a:pathLst>
              <a:path w="21600" h="21600">
                <a:moveTo>
                  <a:pt x="3600" y="0"/>
                </a:moveTo>
                <a:arcTo wR="3600" hR="3600" stAng="16200000" swAng="-5400000"/>
                <a:lnTo>
                  <a:pt x="0" y="18000"/>
                </a:lnTo>
                <a:arcTo wR="3600" hR="3600" stAng="10800000" swAng="-5400000"/>
                <a:lnTo>
                  <a:pt x="18000" y="21600"/>
                </a:lnTo>
                <a:arcTo wR="3600" hR="3600" stAng="5400000" swAng="-5400000"/>
                <a:lnTo>
                  <a:pt x="21600" y="3600"/>
                </a:lnTo>
                <a:arcTo wR="3600" hR="3600" stAng="0" swAng="-5400000"/>
                <a:close/>
              </a:path>
            </a:pathLst>
          </a:custGeom>
          <a:solidFill>
            <a:srgbClr val="b4c7dc"/>
          </a:solidFill>
          <a:ln w="0">
            <a:solidFill>
              <a:srgbClr val="729fcf"/>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8800" spc="-1" strike="noStrike">
                <a:solidFill>
                  <a:srgbClr val="000000"/>
                </a:solidFill>
                <a:latin typeface="Arial"/>
                <a:ea typeface="DejaVu Sans"/>
              </a:rPr>
              <a:t>Service Provider</a:t>
            </a:r>
            <a:endParaRPr b="0" lang="en-US" sz="8800" spc="-1" strike="noStrike">
              <a:latin typeface="Arial"/>
            </a:endParaRPr>
          </a:p>
        </p:txBody>
      </p:sp>
      <p:sp>
        <p:nvSpPr>
          <p:cNvPr id="112" name=""/>
          <p:cNvSpPr txBox="1"/>
          <p:nvPr/>
        </p:nvSpPr>
        <p:spPr>
          <a:xfrm>
            <a:off x="18516600" y="8257680"/>
            <a:ext cx="4800600" cy="657360"/>
          </a:xfrm>
          <a:prstGeom prst="rect">
            <a:avLst/>
          </a:prstGeom>
          <a:noFill/>
          <a:ln w="0">
            <a:noFill/>
          </a:ln>
        </p:spPr>
        <p:txBody>
          <a:bodyPr lIns="90000" rIns="90000" tIns="45000" bIns="45000" anchor="t">
            <a:noAutofit/>
          </a:bodyPr>
          <a:p>
            <a:r>
              <a:rPr b="0" lang="en-US" sz="4000" spc="-1" strike="noStrike">
                <a:latin typeface="Arial"/>
              </a:rPr>
              <a:t>Identity Provider</a:t>
            </a:r>
            <a:endParaRPr b="0" lang="en-US" sz="4000" spc="-1" strike="noStrike">
              <a:latin typeface="Arial"/>
            </a:endParaRPr>
          </a:p>
        </p:txBody>
      </p:sp>
      <p:cxnSp>
        <p:nvCxnSpPr>
          <p:cNvPr id="113" name=""/>
          <p:cNvCxnSpPr>
            <a:stCxn id="111" idx="2"/>
            <a:endCxn id="112" idx="0"/>
          </p:cNvCxnSpPr>
          <p:nvPr/>
        </p:nvCxnSpPr>
        <p:spPr>
          <a:xfrm>
            <a:off x="20802600" y="6858000"/>
            <a:ext cx="114480" cy="1400040"/>
          </a:xfrm>
          <a:prstGeom prst="straightConnector1">
            <a:avLst/>
          </a:prstGeom>
          <a:ln w="0">
            <a:solidFill>
              <a:srgbClr val="3465a4"/>
            </a:solidFill>
            <a:headEnd len="med" type="triangle" w="med"/>
            <a:tailEnd len="med" type="triangle" w="med"/>
          </a:ln>
        </p:spPr>
        <p:txBody>
          <a:bodyPr lIns="90000" rIns="90000" tIns="45000" bIns="45000" anchor="ctr">
            <a:noAutofit/>
          </a:bodyPr>
          <a:p>
            <a:pPr algn="ctr">
              <a:buNone/>
            </a:pPr>
            <a:r>
              <a:rPr b="0" lang="en-US" sz="4200" spc="-1" strike="noStrike">
                <a:latin typeface="Arial"/>
              </a:rPr>
              <a:t>TRUST</a:t>
            </a:r>
            <a:endParaRPr b="0" lang="en-US" sz="4200" spc="-1" strike="noStrike">
              <a:latin typeface="Arial"/>
            </a:endParaRPr>
          </a:p>
        </p:txBody>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Passwordless </a:t>
            </a:r>
            <a:endParaRPr b="0" lang="en-US" sz="8500" spc="-1" strike="noStrike">
              <a:latin typeface="Arial"/>
            </a:endParaRPr>
          </a:p>
        </p:txBody>
      </p:sp>
      <p:sp>
        <p:nvSpPr>
          <p:cNvPr id="115" name="PlaceHolder 2"/>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Autenticazione 'robusta' </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Diversi fattori di autenticazione</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Autenticazione entropicamente forte</a:t>
            </a:r>
            <a:endParaRPr b="0" lang="en-US" sz="4800" spc="-1" strike="noStrike">
              <a:latin typeface="Arial"/>
            </a:endParaRPr>
          </a:p>
        </p:txBody>
      </p:sp>
      <p:pic>
        <p:nvPicPr>
          <p:cNvPr id="116" name="Immagine" descr="Immagine"/>
          <p:cNvPicPr/>
          <p:nvPr/>
        </p:nvPicPr>
        <p:blipFill>
          <a:blip r:embed="rId1"/>
          <a:srcRect l="0" t="0" r="0" b="42851"/>
          <a:stretch/>
        </p:blipFill>
        <p:spPr>
          <a:xfrm>
            <a:off x="7152480" y="8915400"/>
            <a:ext cx="11821320" cy="2514600"/>
          </a:xfrm>
          <a:prstGeom prst="rect">
            <a:avLst/>
          </a:prstGeom>
          <a:ln w="12700">
            <a:noFill/>
          </a:ln>
        </p:spPr>
      </p:pic>
      <p:sp>
        <p:nvSpPr>
          <p:cNvPr id="117" name=""/>
          <p:cNvSpPr/>
          <p:nvPr/>
        </p:nvSpPr>
        <p:spPr>
          <a:xfrm>
            <a:off x="24003000" y="13258800"/>
            <a:ext cx="55512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5D7A1702-CE6A-4945-8C45-4180EB6741B8}" type="slidenum">
              <a:rPr b="0" lang="it-IT" sz="2400" spc="-1" strike="noStrike">
                <a:latin typeface="Times New Roman"/>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FIDO </a:t>
            </a:r>
            <a:endParaRPr b="0" lang="en-US" sz="8500" spc="-1" strike="noStrike">
              <a:latin typeface="Arial"/>
            </a:endParaRPr>
          </a:p>
        </p:txBody>
      </p:sp>
      <p:sp>
        <p:nvSpPr>
          <p:cNvPr id="119" name="PlaceHolder 2"/>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Associazione nata nel 2013</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Due standard: CTAP e WebAuthn</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Obiettivo: autenticazione più sicura</a:t>
            </a:r>
            <a:endParaRPr b="0" lang="en-US" sz="4800" spc="-1" strike="noStrike">
              <a:latin typeface="Arial"/>
            </a:endParaRPr>
          </a:p>
        </p:txBody>
      </p:sp>
      <p:pic>
        <p:nvPicPr>
          <p:cNvPr id="120" name="Immagine" descr="Immagine"/>
          <p:cNvPicPr/>
          <p:nvPr/>
        </p:nvPicPr>
        <p:blipFill>
          <a:blip r:embed="rId1"/>
          <a:stretch/>
        </p:blipFill>
        <p:spPr>
          <a:xfrm>
            <a:off x="15316200" y="3882960"/>
            <a:ext cx="5936400" cy="3660480"/>
          </a:xfrm>
          <a:prstGeom prst="rect">
            <a:avLst/>
          </a:prstGeom>
          <a:ln w="12700">
            <a:noFill/>
          </a:ln>
        </p:spPr>
      </p:pic>
      <p:sp>
        <p:nvSpPr>
          <p:cNvPr id="121" name=""/>
          <p:cNvSpPr/>
          <p:nvPr/>
        </p:nvSpPr>
        <p:spPr>
          <a:xfrm>
            <a:off x="24024960" y="13258800"/>
            <a:ext cx="35856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1515D5F1-786E-40AE-9585-7F2D41A4301A}" type="slidenum">
              <a:rPr b="0" lang="it-IT" sz="2400" spc="-1" strike="noStrike">
                <a:latin typeface="Times New Roman"/>
              </a:rPr>
              <a:t>&lt;number&gt;</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Autenticazione passwordless FIDO </a:t>
            </a:r>
            <a:endParaRPr b="0" lang="en-US" sz="8500" spc="-1" strike="noStrike">
              <a:latin typeface="Arial"/>
            </a:endParaRPr>
          </a:p>
        </p:txBody>
      </p:sp>
      <p:sp>
        <p:nvSpPr>
          <p:cNvPr id="123" name=""/>
          <p:cNvSpPr/>
          <p:nvPr/>
        </p:nvSpPr>
        <p:spPr>
          <a:xfrm>
            <a:off x="24003000" y="13258800"/>
            <a:ext cx="332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2E8201DE-DD40-4C4B-BCBB-D056FD3ECB0B}" type="slidenum">
              <a:rPr b="0" lang="it-IT" sz="2400" spc="-1" strike="noStrike">
                <a:latin typeface="Times New Roman"/>
              </a:rPr>
              <a:t>&lt;number&gt;</a:t>
            </a:fld>
            <a:endParaRPr b="0" lang="en-US" sz="2400" spc="-1" strike="noStrike">
              <a:latin typeface="Arial"/>
            </a:endParaRPr>
          </a:p>
        </p:txBody>
      </p:sp>
      <p:sp>
        <p:nvSpPr>
          <p:cNvPr id="124" name=""/>
          <p:cNvSpPr/>
          <p:nvPr/>
        </p:nvSpPr>
        <p:spPr>
          <a:xfrm>
            <a:off x="3657600" y="2971800"/>
            <a:ext cx="5486400" cy="5029200"/>
          </a:xfrm>
          <a:custGeom>
            <a:avLst/>
            <a:gdLst/>
            <a:ahLst/>
            <a:rect l="l" t="t" r="r" b="b"/>
            <a:pathLst>
              <a:path w="23563" h="21600">
                <a:moveTo>
                  <a:pt x="3600" y="0"/>
                </a:moveTo>
                <a:arcTo wR="3600" hR="3600" stAng="16200000" swAng="-5400000"/>
                <a:lnTo>
                  <a:pt x="0" y="18000"/>
                </a:lnTo>
                <a:arcTo wR="3600" hR="3600" stAng="10800000" swAng="-5400000"/>
                <a:lnTo>
                  <a:pt x="19963" y="21600"/>
                </a:lnTo>
                <a:arcTo wR="1637" hR="3600" stAng="5400000" swAng="-5400000"/>
                <a:lnTo>
                  <a:pt x="21600" y="3600"/>
                </a:lnTo>
                <a:arcTo wR="1637" hR="3600" stAng="0" swAng="-5400000"/>
                <a:close/>
              </a:path>
            </a:pathLst>
          </a:custGeom>
          <a:solidFill>
            <a:srgbClr val="ffffff"/>
          </a:solidFill>
          <a:ln w="0">
            <a:solidFill>
              <a:srgbClr val="3465a4"/>
            </a:solidFill>
          </a:ln>
          <a:effectLst>
            <a:outerShdw dist="101823" dir="2700000" blurRad="0" rotWithShape="0">
              <a:srgbClr val="808080"/>
            </a:outerShdw>
          </a:effectLst>
        </p:spPr>
        <p:style>
          <a:lnRef idx="0"/>
          <a:fillRef idx="0"/>
          <a:effectRef idx="0"/>
          <a:fontRef idx="minor"/>
        </p:style>
        <p:txBody>
          <a:bodyPr lIns="90000" rIns="90000" tIns="45000" bIns="45000" anchor="t">
            <a:noAutofit/>
          </a:bodyPr>
          <a:p>
            <a:pPr algn="ctr">
              <a:buNone/>
            </a:pPr>
            <a:r>
              <a:rPr b="0" lang="en-US" sz="7200" spc="-1" strike="noStrike">
                <a:latin typeface="Arial"/>
              </a:rPr>
              <a:t>Client</a:t>
            </a:r>
            <a:endParaRPr b="0" lang="en-US" sz="7200" spc="-1" strike="noStrike">
              <a:latin typeface="Arial"/>
            </a:endParaRPr>
          </a:p>
        </p:txBody>
      </p:sp>
      <p:sp>
        <p:nvSpPr>
          <p:cNvPr id="125" name=""/>
          <p:cNvSpPr/>
          <p:nvPr/>
        </p:nvSpPr>
        <p:spPr>
          <a:xfrm>
            <a:off x="4572000" y="4800600"/>
            <a:ext cx="3657600" cy="2286000"/>
          </a:xfrm>
          <a:custGeom>
            <a:avLst/>
            <a:gdLst/>
            <a:ahLst/>
            <a:rect l="l" t="t" r="r" b="b"/>
            <a:pathLst>
              <a:path w="34558" h="21600">
                <a:moveTo>
                  <a:pt x="3600" y="0"/>
                </a:moveTo>
                <a:arcTo wR="3600" hR="3600" stAng="16200000" swAng="-5400000"/>
                <a:lnTo>
                  <a:pt x="0" y="18000"/>
                </a:lnTo>
                <a:arcTo wR="3600" hR="3600" stAng="10800000" swAng="-5400000"/>
                <a:lnTo>
                  <a:pt x="30958" y="21600"/>
                </a:lnTo>
                <a:arcTo wR="9358" hR="3600" stAng="5400000" swAng="5400000"/>
                <a:lnTo>
                  <a:pt x="21600" y="3600"/>
                </a:lnTo>
                <a:arcTo wR="9358"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7200" spc="-1" strike="noStrike">
                <a:latin typeface="Arial"/>
              </a:rPr>
              <a:t>FIDO </a:t>
            </a:r>
            <a:r>
              <a:rPr b="0" lang="en-US" sz="7200" spc="-1" strike="noStrike">
                <a:latin typeface="Arial"/>
              </a:rPr>
              <a:t>Client</a:t>
            </a:r>
            <a:endParaRPr b="0" lang="en-US" sz="7200" spc="-1" strike="noStrike">
              <a:latin typeface="Arial"/>
            </a:endParaRPr>
          </a:p>
        </p:txBody>
      </p:sp>
      <p:sp>
        <p:nvSpPr>
          <p:cNvPr id="126" name=""/>
          <p:cNvSpPr/>
          <p:nvPr/>
        </p:nvSpPr>
        <p:spPr>
          <a:xfrm>
            <a:off x="2514600" y="9372600"/>
            <a:ext cx="7772400" cy="3657600"/>
          </a:xfrm>
          <a:custGeom>
            <a:avLst/>
            <a:gdLst/>
            <a:ahLst/>
            <a:rect l="l" t="t" r="r" b="b"/>
            <a:pathLst>
              <a:path w="45898" h="21600">
                <a:moveTo>
                  <a:pt x="3600" y="0"/>
                </a:moveTo>
                <a:arcTo wR="3600" hR="3600" stAng="16200000" swAng="-5400000"/>
                <a:lnTo>
                  <a:pt x="0" y="18000"/>
                </a:lnTo>
                <a:arcTo wR="3600" hR="3600" stAng="10800000" swAng="-5400000"/>
                <a:lnTo>
                  <a:pt x="42298" y="21600"/>
                </a:lnTo>
                <a:arcTo wR="20698" hR="3600" stAng="5400000" swAng="5400000"/>
                <a:lnTo>
                  <a:pt x="21600" y="3600"/>
                </a:lnTo>
                <a:arcTo wR="20698" hR="3600" stAng="10800000" swAng="5400000"/>
                <a:close/>
              </a:path>
            </a:pathLst>
          </a:custGeom>
          <a:solidFill>
            <a:srgbClr val="729fcf"/>
          </a:solidFill>
          <a:ln w="0">
            <a:solidFill>
              <a:srgbClr val="3465a4"/>
            </a:solidFill>
          </a:ln>
          <a:effectLst>
            <a:outerShdw dist="101823" dir="2700000" blurRad="0" rotWithShape="0">
              <a:srgbClr val="808080"/>
            </a:outerShdw>
          </a:effectLst>
        </p:spPr>
        <p:style>
          <a:lnRef idx="0"/>
          <a:fillRef idx="0"/>
          <a:effectRef idx="0"/>
          <a:fontRef idx="minor"/>
        </p:style>
        <p:txBody>
          <a:bodyPr lIns="90000" rIns="90000" tIns="45000" bIns="45000" anchor="ctr">
            <a:noAutofit/>
          </a:bodyPr>
          <a:p>
            <a:pPr algn="ctr">
              <a:buNone/>
            </a:pPr>
            <a:r>
              <a:rPr b="0" lang="en-US" sz="7200" spc="-1" strike="noStrike">
                <a:latin typeface="Arial"/>
              </a:rPr>
              <a:t>Autenticatore Hardware</a:t>
            </a:r>
            <a:endParaRPr b="0" lang="en-US" sz="7200" spc="-1" strike="noStrike">
              <a:latin typeface="Arial"/>
            </a:endParaRPr>
          </a:p>
        </p:txBody>
      </p:sp>
      <p:cxnSp>
        <p:nvCxnSpPr>
          <p:cNvPr id="127" name=""/>
          <p:cNvCxnSpPr>
            <a:stCxn id="124" idx="2"/>
            <a:endCxn id="126" idx="0"/>
          </p:cNvCxnSpPr>
          <p:nvPr/>
        </p:nvCxnSpPr>
        <p:spPr>
          <a:xfrm>
            <a:off x="6400800" y="8001000"/>
            <a:ext cx="360" cy="1371960"/>
          </a:xfrm>
          <a:prstGeom prst="straightConnector1">
            <a:avLst/>
          </a:prstGeom>
          <a:ln w="0">
            <a:solidFill>
              <a:srgbClr val="3465a4"/>
            </a:solidFill>
            <a:headEnd len="med" type="triangle" w="med"/>
            <a:tailEnd len="med" type="triangle" w="med"/>
          </a:ln>
        </p:spPr>
      </p:cxnSp>
      <p:sp>
        <p:nvSpPr>
          <p:cNvPr id="128" name=""/>
          <p:cNvSpPr/>
          <p:nvPr/>
        </p:nvSpPr>
        <p:spPr>
          <a:xfrm>
            <a:off x="14173200" y="2971800"/>
            <a:ext cx="7315200" cy="3429000"/>
          </a:xfrm>
          <a:custGeom>
            <a:avLst/>
            <a:gdLst/>
            <a:ahLst/>
            <a:rect l="l" t="t" r="r" b="b"/>
            <a:pathLst>
              <a:path w="46077" h="21600">
                <a:moveTo>
                  <a:pt x="3600" y="0"/>
                </a:moveTo>
                <a:arcTo wR="3600" hR="3600" stAng="16200000" swAng="-5400000"/>
                <a:lnTo>
                  <a:pt x="0" y="18000"/>
                </a:lnTo>
                <a:arcTo wR="3600" hR="3600" stAng="10800000" swAng="-5400000"/>
                <a:lnTo>
                  <a:pt x="42477" y="21600"/>
                </a:lnTo>
                <a:arcTo wR="20877" hR="3600" stAng="5400000" swAng="5400000"/>
                <a:lnTo>
                  <a:pt x="21600" y="3600"/>
                </a:lnTo>
                <a:arcTo wR="20877" hR="3600" stAng="10800000" swAng="5400000"/>
                <a:close/>
              </a:path>
            </a:pathLst>
          </a:custGeom>
          <a:solidFill>
            <a:srgbClr val="b4c7dc"/>
          </a:solidFill>
          <a:ln w="0">
            <a:solidFill>
              <a:srgbClr val="3465a4"/>
            </a:solidFill>
          </a:ln>
          <a:effectLst>
            <a:outerShdw dist="101823" dir="2700000" blurRad="0" rotWithShape="0">
              <a:srgbClr val="808080"/>
            </a:outerShdw>
          </a:effectLst>
        </p:spPr>
        <p:style>
          <a:lnRef idx="0"/>
          <a:fillRef idx="0"/>
          <a:effectRef idx="0"/>
          <a:fontRef idx="minor"/>
        </p:style>
        <p:txBody>
          <a:bodyPr lIns="90000" rIns="90000" tIns="45000" bIns="45000" anchor="ctr">
            <a:noAutofit/>
          </a:bodyPr>
          <a:p>
            <a:pPr algn="ctr">
              <a:buNone/>
            </a:pPr>
            <a:r>
              <a:rPr b="0" lang="en-US" sz="7200" spc="-1" strike="noStrike">
                <a:latin typeface="Arial"/>
              </a:rPr>
              <a:t>Service Provider</a:t>
            </a:r>
            <a:endParaRPr b="0" lang="en-US" sz="7200" spc="-1" strike="noStrike">
              <a:latin typeface="Arial"/>
            </a:endParaRPr>
          </a:p>
        </p:txBody>
      </p:sp>
      <p:cxnSp>
        <p:nvCxnSpPr>
          <p:cNvPr id="129" name=""/>
          <p:cNvCxnSpPr>
            <a:stCxn id="124" idx="3"/>
            <a:endCxn id="128" idx="1"/>
          </p:cNvCxnSpPr>
          <p:nvPr/>
        </p:nvCxnSpPr>
        <p:spPr>
          <a:xfrm flipV="1">
            <a:off x="9144000" y="4686120"/>
            <a:ext cx="5029560" cy="800640"/>
          </a:xfrm>
          <a:prstGeom prst="straightConnector1">
            <a:avLst/>
          </a:prstGeom>
          <a:ln w="0">
            <a:solidFill>
              <a:srgbClr val="3465a4"/>
            </a:solidFill>
            <a:headEnd len="med" type="triangle" w="med"/>
            <a:tailEnd len="med" type="triangle" w="med"/>
          </a:ln>
        </p:spPr>
      </p:cxnSp>
      <p:sp>
        <p:nvSpPr>
          <p:cNvPr id="130" name=""/>
          <p:cNvSpPr/>
          <p:nvPr/>
        </p:nvSpPr>
        <p:spPr>
          <a:xfrm>
            <a:off x="13487400" y="8001000"/>
            <a:ext cx="8686800" cy="4800600"/>
          </a:xfrm>
          <a:custGeom>
            <a:avLst/>
            <a:gdLst/>
            <a:ahLst/>
            <a:rect l="l" t="t" r="r" b="b"/>
            <a:pathLst>
              <a:path w="39084" h="21600">
                <a:moveTo>
                  <a:pt x="3600" y="0"/>
                </a:moveTo>
                <a:arcTo wR="3600" hR="3600" stAng="16200000" swAng="-5400000"/>
                <a:lnTo>
                  <a:pt x="0" y="18000"/>
                </a:lnTo>
                <a:arcTo wR="3600" hR="3600" stAng="10800000" swAng="-5400000"/>
                <a:lnTo>
                  <a:pt x="35484" y="21600"/>
                </a:lnTo>
                <a:arcTo wR="13884" hR="3600" stAng="5400000" swAng="5400000"/>
                <a:lnTo>
                  <a:pt x="21600" y="3600"/>
                </a:lnTo>
                <a:arcTo wR="13884" hR="3600" stAng="10800000" swAng="5400000"/>
                <a:close/>
              </a:path>
            </a:pathLst>
          </a:custGeom>
          <a:solidFill>
            <a:srgbClr val="ffffff"/>
          </a:solidFill>
          <a:ln w="0">
            <a:solidFill>
              <a:srgbClr val="3465a4"/>
            </a:solidFill>
          </a:ln>
          <a:effectLst>
            <a:outerShdw dist="101823" dir="2700000" blurRad="0" rotWithShape="0">
              <a:srgbClr val="808080"/>
            </a:outerShdw>
          </a:effectLst>
        </p:spPr>
        <p:style>
          <a:lnRef idx="0"/>
          <a:fillRef idx="0"/>
          <a:effectRef idx="0"/>
          <a:fontRef idx="minor"/>
        </p:style>
        <p:txBody>
          <a:bodyPr lIns="90000" rIns="90000" tIns="45000" bIns="45000" anchor="t">
            <a:noAutofit/>
          </a:bodyPr>
          <a:p>
            <a:pPr algn="ctr">
              <a:buNone/>
            </a:pPr>
            <a:r>
              <a:rPr b="0" lang="en-US" sz="7200" spc="-1" strike="noStrike">
                <a:latin typeface="Arial"/>
              </a:rPr>
              <a:t>Identity Provider</a:t>
            </a:r>
            <a:endParaRPr b="0" lang="en-US" sz="7200" spc="-1" strike="noStrike">
              <a:latin typeface="Arial"/>
            </a:endParaRPr>
          </a:p>
        </p:txBody>
      </p:sp>
      <p:sp>
        <p:nvSpPr>
          <p:cNvPr id="131" name=""/>
          <p:cNvSpPr/>
          <p:nvPr/>
        </p:nvSpPr>
        <p:spPr>
          <a:xfrm>
            <a:off x="14706720" y="9746640"/>
            <a:ext cx="3124080" cy="2369160"/>
          </a:xfrm>
          <a:custGeom>
            <a:avLst/>
            <a:gdLst/>
            <a:ahLst/>
            <a:rect l="l" t="t" r="r" b="b"/>
            <a:pathLst>
              <a:path w="28482" h="21600">
                <a:moveTo>
                  <a:pt x="3600" y="0"/>
                </a:moveTo>
                <a:arcTo wR="3600" hR="3600" stAng="16200000" swAng="-5400000"/>
                <a:lnTo>
                  <a:pt x="0" y="18000"/>
                </a:lnTo>
                <a:arcTo wR="3600" hR="3600" stAng="10800000" swAng="-5400000"/>
                <a:lnTo>
                  <a:pt x="24882" y="21600"/>
                </a:lnTo>
                <a:arcTo wR="3282" hR="3600" stAng="5400000" swAng="5400000"/>
                <a:lnTo>
                  <a:pt x="21600" y="3600"/>
                </a:lnTo>
                <a:arcTo wR="3282" hR="3600" stAng="10800000" swAng="5400000"/>
                <a:close/>
              </a:path>
            </a:pathLst>
          </a:custGeom>
          <a:solidFill>
            <a:srgbClr val="b4c7dc"/>
          </a:solidFill>
          <a:ln w="0">
            <a:solidFill>
              <a:srgbClr val="3465a4"/>
            </a:solidFill>
          </a:ln>
          <a:effectLst>
            <a:outerShdw dist="101823" dir="2700000" blurRad="0" rotWithShape="0">
              <a:srgbClr val="808080"/>
            </a:outerShdw>
          </a:effectLst>
        </p:spPr>
        <p:style>
          <a:lnRef idx="0"/>
          <a:fillRef idx="0"/>
          <a:effectRef idx="0"/>
          <a:fontRef idx="minor"/>
        </p:style>
        <p:txBody>
          <a:bodyPr lIns="90000" rIns="90000" tIns="45000" bIns="45000" anchor="ctr">
            <a:noAutofit/>
          </a:bodyPr>
          <a:p>
            <a:pPr algn="ctr">
              <a:buNone/>
            </a:pPr>
            <a:r>
              <a:rPr b="0" lang="en-US" sz="7200" spc="-1" strike="noStrike">
                <a:latin typeface="Arial"/>
              </a:rPr>
              <a:t>FIDO Server</a:t>
            </a:r>
            <a:endParaRPr b="0" lang="en-US" sz="7200" spc="-1" strike="noStrike">
              <a:latin typeface="Arial"/>
            </a:endParaRPr>
          </a:p>
        </p:txBody>
      </p:sp>
      <p:sp>
        <p:nvSpPr>
          <p:cNvPr id="132" name=""/>
          <p:cNvSpPr/>
          <p:nvPr/>
        </p:nvSpPr>
        <p:spPr>
          <a:xfrm>
            <a:off x="18516600" y="9746640"/>
            <a:ext cx="3124080" cy="2369160"/>
          </a:xfrm>
          <a:custGeom>
            <a:avLst/>
            <a:gdLst/>
            <a:ahLst/>
            <a:rect l="l" t="t" r="r" b="b"/>
            <a:pathLst>
              <a:path w="28482" h="21600">
                <a:moveTo>
                  <a:pt x="3600" y="0"/>
                </a:moveTo>
                <a:arcTo wR="3600" hR="3600" stAng="16200000" swAng="-5400000"/>
                <a:lnTo>
                  <a:pt x="0" y="18000"/>
                </a:lnTo>
                <a:arcTo wR="3600" hR="3600" stAng="10800000" swAng="-5400000"/>
                <a:lnTo>
                  <a:pt x="24882" y="21600"/>
                </a:lnTo>
                <a:arcTo wR="3282" hR="3600" stAng="5400000" swAng="5400000"/>
                <a:lnTo>
                  <a:pt x="21600" y="3600"/>
                </a:lnTo>
                <a:arcTo wR="3282" hR="3600" stAng="10800000" swAng="5400000"/>
                <a:close/>
              </a:path>
            </a:pathLst>
          </a:custGeom>
          <a:solidFill>
            <a:srgbClr val="b4c7dc"/>
          </a:solidFill>
          <a:ln w="0">
            <a:solidFill>
              <a:srgbClr val="3465a4"/>
            </a:solidFill>
          </a:ln>
          <a:effectLst>
            <a:outerShdw dist="101823" dir="2700000" blurRad="0" rotWithShape="0">
              <a:srgbClr val="808080"/>
            </a:outerShdw>
          </a:effectLst>
        </p:spPr>
        <p:style>
          <a:lnRef idx="0"/>
          <a:fillRef idx="0"/>
          <a:effectRef idx="0"/>
          <a:fontRef idx="minor"/>
        </p:style>
        <p:txBody>
          <a:bodyPr lIns="90000" rIns="90000" tIns="45000" bIns="45000" anchor="ctr">
            <a:noAutofit/>
          </a:bodyPr>
          <a:p>
            <a:pPr algn="ctr">
              <a:buNone/>
            </a:pPr>
            <a:r>
              <a:rPr b="0" lang="en-US" sz="7200" spc="-1" strike="noStrike">
                <a:latin typeface="Arial"/>
              </a:rPr>
              <a:t>FIDO Server</a:t>
            </a:r>
            <a:endParaRPr b="0" lang="en-US" sz="7200" spc="-1" strike="noStrike">
              <a:latin typeface="Arial"/>
            </a:endParaRPr>
          </a:p>
        </p:txBody>
      </p:sp>
      <p:cxnSp>
        <p:nvCxnSpPr>
          <p:cNvPr id="133" name=""/>
          <p:cNvCxnSpPr>
            <a:stCxn id="128" idx="2"/>
            <a:endCxn id="130" idx="0"/>
          </p:cNvCxnSpPr>
          <p:nvPr/>
        </p:nvCxnSpPr>
        <p:spPr>
          <a:xfrm>
            <a:off x="17830800" y="6400800"/>
            <a:ext cx="360" cy="1600560"/>
          </a:xfrm>
          <a:prstGeom prst="straightConnector1">
            <a:avLst/>
          </a:prstGeom>
          <a:ln cap="rnd" w="0">
            <a:solidFill>
              <a:srgbClr val="3465a4"/>
            </a:solidFill>
            <a:prstDash val="lgDash"/>
            <a:headEnd len="med" type="triangle" w="med"/>
            <a:tailEnd len="med" type="triangle" w="med"/>
          </a:ln>
        </p:spPr>
        <p:txBody>
          <a:bodyPr lIns="90000" rIns="90000" tIns="90000" bIns="90000" anchor="ctr">
            <a:noAutofit/>
          </a:bodyPr>
          <a:p>
            <a:pPr algn="ctr">
              <a:buNone/>
            </a:pPr>
            <a:r>
              <a:rPr b="0" lang="en-US" sz="4000" spc="-1" strike="noStrike">
                <a:latin typeface="Arial"/>
              </a:rPr>
              <a:t>TRUST</a:t>
            </a:r>
            <a:endParaRPr b="0" lang="en-US" sz="4000" spc="-1" strike="noStrike">
              <a:latin typeface="Arial"/>
            </a:endParaRPr>
          </a:p>
        </p:txBody>
      </p:cxnSp>
      <p:cxnSp>
        <p:nvCxnSpPr>
          <p:cNvPr id="134" name=""/>
          <p:cNvCxnSpPr>
            <a:stCxn id="124" idx="3"/>
            <a:endCxn id="131" idx="1"/>
          </p:cNvCxnSpPr>
          <p:nvPr/>
        </p:nvCxnSpPr>
        <p:spPr>
          <a:xfrm>
            <a:off x="9144000" y="5486400"/>
            <a:ext cx="5563080" cy="5445000"/>
          </a:xfrm>
          <a:prstGeom prst="straightConnector1">
            <a:avLst/>
          </a:prstGeom>
          <a:ln w="0">
            <a:solidFill>
              <a:srgbClr val="3465a4"/>
            </a:solidFill>
            <a:headEnd len="med" type="triangle" w="med"/>
            <a:tailEnd len="med" type="triangle" w="med"/>
          </a:ln>
        </p:spPr>
      </p:cxnSp>
      <p:cxnSp>
        <p:nvCxnSpPr>
          <p:cNvPr id="135" name=""/>
          <p:cNvCxnSpPr>
            <a:stCxn id="124" idx="3"/>
            <a:endCxn id="132" idx="1"/>
          </p:cNvCxnSpPr>
          <p:nvPr/>
        </p:nvCxnSpPr>
        <p:spPr>
          <a:xfrm>
            <a:off x="9144000" y="5486400"/>
            <a:ext cx="9372960" cy="5445000"/>
          </a:xfrm>
          <a:prstGeom prst="straightConnector1">
            <a:avLst/>
          </a:prstGeom>
          <a:ln w="0">
            <a:solidFill>
              <a:srgbClr val="3465a4"/>
            </a:solidFill>
            <a:headEnd len="med" type="triangle" w="med"/>
            <a:tailEnd len="med" type="triangle" w="me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206360" y="1079640"/>
            <a:ext cx="21970440" cy="1432440"/>
          </a:xfrm>
          <a:prstGeom prst="rect">
            <a:avLst/>
          </a:prstGeom>
          <a:noFill/>
          <a:ln w="12600">
            <a:noFill/>
          </a:ln>
        </p:spPr>
        <p:txBody>
          <a:bodyPr lIns="50760" rIns="50760" tIns="50760" bIns="50760" anchor="t">
            <a:noAutofit/>
          </a:bodyPr>
          <a:p>
            <a:pPr algn="ctr">
              <a:lnSpc>
                <a:spcPct val="80000"/>
              </a:lnSpc>
              <a:buNone/>
              <a:tabLst>
                <a:tab algn="l" pos="0"/>
              </a:tabLst>
            </a:pPr>
            <a:r>
              <a:rPr b="1" lang="it-IT" sz="8500" spc="-171" strike="noStrike">
                <a:solidFill>
                  <a:srgbClr val="000000"/>
                </a:solidFill>
                <a:latin typeface="Helvetica Neue"/>
                <a:ea typeface="Helvetica Neue"/>
              </a:rPr>
              <a:t>Sistema di rilevamento clonazioni </a:t>
            </a:r>
            <a:endParaRPr b="0" lang="en-US" sz="8500" spc="-1" strike="noStrike">
              <a:latin typeface="Arial"/>
            </a:endParaRPr>
          </a:p>
        </p:txBody>
      </p:sp>
      <p:sp>
        <p:nvSpPr>
          <p:cNvPr id="137" name=""/>
          <p:cNvSpPr/>
          <p:nvPr/>
        </p:nvSpPr>
        <p:spPr>
          <a:xfrm>
            <a:off x="24003000" y="13258800"/>
            <a:ext cx="332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0FA1440D-1A56-44D7-B732-89DF7CC0B472}" type="slidenum">
              <a:rPr b="0" lang="it-IT" sz="2400" spc="-1" strike="noStrike">
                <a:latin typeface="Times New Roman"/>
              </a:rPr>
              <a:t>&lt;number&gt;</a:t>
            </a:fld>
            <a:endParaRPr b="0" lang="en-US" sz="2400" spc="-1" strike="noStrike">
              <a:latin typeface="Arial"/>
            </a:endParaRPr>
          </a:p>
        </p:txBody>
      </p:sp>
      <p:sp>
        <p:nvSpPr>
          <p:cNvPr id="138" name=""/>
          <p:cNvSpPr/>
          <p:nvPr/>
        </p:nvSpPr>
        <p:spPr>
          <a:xfrm>
            <a:off x="10744200" y="2514600"/>
            <a:ext cx="4571640" cy="4114440"/>
          </a:xfrm>
          <a:prstGeom prst="flowChartDecision">
            <a:avLst/>
          </a:prstGeom>
          <a:solidFill>
            <a:srgbClr val="b4c7dc"/>
          </a:solidFill>
          <a:ln w="0">
            <a:solidFill>
              <a:srgbClr val="3465a4"/>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3600" spc="-1" strike="noStrike">
                <a:solidFill>
                  <a:srgbClr val="000000"/>
                </a:solidFill>
                <a:latin typeface="Arial"/>
                <a:ea typeface="DejaVu Sans"/>
              </a:rPr>
              <a:t>Contatore ricevuto</a:t>
            </a:r>
            <a:endParaRPr b="0" lang="en-US" sz="3600" spc="-1" strike="noStrike">
              <a:latin typeface="Arial"/>
            </a:endParaRPr>
          </a:p>
        </p:txBody>
      </p:sp>
      <p:sp>
        <p:nvSpPr>
          <p:cNvPr id="139" name=""/>
          <p:cNvSpPr/>
          <p:nvPr/>
        </p:nvSpPr>
        <p:spPr>
          <a:xfrm>
            <a:off x="17373600" y="9829800"/>
            <a:ext cx="3428640" cy="2514240"/>
          </a:xfrm>
          <a:prstGeom prst="flowChartProcess">
            <a:avLst/>
          </a:prstGeom>
          <a:solidFill>
            <a:srgbClr val="b4c7dc"/>
          </a:solidFill>
          <a:ln w="0">
            <a:solidFill>
              <a:srgbClr val="3465a4"/>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3600" spc="-1" strike="noStrike">
                <a:solidFill>
                  <a:srgbClr val="000000"/>
                </a:solidFill>
                <a:latin typeface="Arial"/>
                <a:ea typeface="DejaVu Sans"/>
              </a:rPr>
              <a:t>Tentativo di clonazione</a:t>
            </a:r>
            <a:endParaRPr b="0" lang="en-US" sz="3600" spc="-1" strike="noStrike">
              <a:latin typeface="Arial"/>
            </a:endParaRPr>
          </a:p>
        </p:txBody>
      </p:sp>
      <p:sp>
        <p:nvSpPr>
          <p:cNvPr id="140" name=""/>
          <p:cNvSpPr/>
          <p:nvPr/>
        </p:nvSpPr>
        <p:spPr>
          <a:xfrm>
            <a:off x="4572000" y="4800600"/>
            <a:ext cx="3428640" cy="3200040"/>
          </a:xfrm>
          <a:prstGeom prst="flowChartDecision">
            <a:avLst/>
          </a:prstGeom>
          <a:solidFill>
            <a:srgbClr val="b4c7dc"/>
          </a:solidFill>
          <a:ln w="0">
            <a:solidFill>
              <a:srgbClr val="3465a4"/>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3600" spc="-1" strike="noStrike">
                <a:solidFill>
                  <a:srgbClr val="000000"/>
                </a:solidFill>
                <a:latin typeface="Arial"/>
                <a:ea typeface="DejaVu Sans"/>
              </a:rPr>
              <a:t>Di quanto?</a:t>
            </a:r>
            <a:endParaRPr b="0" lang="en-US" sz="3600" spc="-1" strike="noStrike">
              <a:latin typeface="Arial"/>
            </a:endParaRPr>
          </a:p>
        </p:txBody>
      </p:sp>
      <p:sp>
        <p:nvSpPr>
          <p:cNvPr id="141" name=""/>
          <p:cNvSpPr/>
          <p:nvPr/>
        </p:nvSpPr>
        <p:spPr>
          <a:xfrm>
            <a:off x="2057400" y="9829800"/>
            <a:ext cx="3657240" cy="2514240"/>
          </a:xfrm>
          <a:prstGeom prst="flowChartProcess">
            <a:avLst/>
          </a:prstGeom>
          <a:solidFill>
            <a:srgbClr val="b4c7dc"/>
          </a:solidFill>
          <a:ln w="0">
            <a:solidFill>
              <a:srgbClr val="3465a4"/>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3600" spc="-1" strike="noStrike">
                <a:solidFill>
                  <a:srgbClr val="000000"/>
                </a:solidFill>
                <a:latin typeface="Arial"/>
                <a:ea typeface="DejaVu Sans"/>
              </a:rPr>
              <a:t>Possibile compromissione</a:t>
            </a:r>
            <a:endParaRPr b="0" lang="en-US" sz="3600" spc="-1" strike="noStrike">
              <a:latin typeface="Arial"/>
            </a:endParaRPr>
          </a:p>
        </p:txBody>
      </p:sp>
      <p:sp>
        <p:nvSpPr>
          <p:cNvPr id="142" name=""/>
          <p:cNvSpPr/>
          <p:nvPr/>
        </p:nvSpPr>
        <p:spPr>
          <a:xfrm>
            <a:off x="7086600" y="9829800"/>
            <a:ext cx="3428640" cy="2514240"/>
          </a:xfrm>
          <a:prstGeom prst="flowChartProcess">
            <a:avLst/>
          </a:prstGeom>
          <a:solidFill>
            <a:srgbClr val="b4c7dc"/>
          </a:solidFill>
          <a:ln w="0">
            <a:solidFill>
              <a:srgbClr val="3465a4"/>
            </a:solidFill>
          </a:ln>
          <a:effectLst>
            <a:outerShdw blurRad="0" dir="2700000" dist="101823" rotWithShape="0">
              <a:srgbClr val="808080"/>
            </a:outerShdw>
          </a:effectLst>
        </p:spPr>
        <p:style>
          <a:lnRef idx="0"/>
          <a:fillRef idx="0"/>
          <a:effectRef idx="0"/>
          <a:fontRef idx="minor"/>
        </p:style>
        <p:txBody>
          <a:bodyPr lIns="90000" rIns="90000" tIns="45000" bIns="45000" anchor="ctr">
            <a:noAutofit/>
          </a:bodyPr>
          <a:p>
            <a:pPr algn="ctr">
              <a:lnSpc>
                <a:spcPct val="100000"/>
              </a:lnSpc>
              <a:buNone/>
            </a:pPr>
            <a:r>
              <a:rPr b="0" lang="it-IT" sz="3600" spc="-1" strike="noStrike">
                <a:solidFill>
                  <a:srgbClr val="000000"/>
                </a:solidFill>
                <a:latin typeface="Arial"/>
                <a:ea typeface="DejaVu Sans"/>
              </a:rPr>
              <a:t>Normale autenticazione</a:t>
            </a:r>
            <a:endParaRPr b="0" lang="en-US" sz="3600" spc="-1" strike="noStrike">
              <a:latin typeface="Arial"/>
            </a:endParaRPr>
          </a:p>
        </p:txBody>
      </p:sp>
      <p:cxnSp>
        <p:nvCxnSpPr>
          <p:cNvPr id="143" name=""/>
          <p:cNvCxnSpPr/>
          <p:nvPr/>
        </p:nvCxnSpPr>
        <p:spPr>
          <a:xfrm>
            <a:off x="0" y="0"/>
            <a:ext cx="360" cy="360"/>
          </a:xfrm>
          <a:prstGeom prst="line">
            <a:avLst/>
          </a:prstGeom>
          <a:ln w="0">
            <a:solidFill>
              <a:srgbClr val="3465a4"/>
            </a:solidFill>
            <a:tailEnd len="med" type="triangle" w="med"/>
          </a:ln>
        </p:spPr>
        <p:txBody>
          <a:bodyPr lIns="90000" rIns="90000" tIns="45000" bIns="45000" anchor="t">
            <a:noAutofit/>
          </a:bodyPr>
          <a:p>
            <a:pPr algn="ctr">
              <a:buNone/>
            </a:pPr>
            <a:r>
              <a:rPr b="0" lang="en-US" sz="4800" spc="-1" strike="noStrike">
                <a:latin typeface="Arial"/>
              </a:rPr>
              <a:t>minore</a:t>
            </a:r>
            <a:endParaRPr b="0" lang="en-US" sz="4800" spc="-1" strike="noStrike">
              <a:latin typeface="Arial"/>
            </a:endParaRPr>
          </a:p>
        </p:txBody>
      </p:cxnSp>
      <p:cxnSp>
        <p:nvCxnSpPr>
          <p:cNvPr id="144" name=""/>
          <p:cNvCxnSpPr/>
          <p:nvPr/>
        </p:nvCxnSpPr>
        <p:spPr>
          <a:xfrm>
            <a:off x="0" y="0"/>
            <a:ext cx="360" cy="360"/>
          </a:xfrm>
          <a:prstGeom prst="line">
            <a:avLst/>
          </a:prstGeom>
          <a:ln w="0">
            <a:solidFill>
              <a:srgbClr val="3465a4"/>
            </a:solidFill>
            <a:tailEnd len="med" type="triangle" w="med"/>
          </a:ln>
        </p:spPr>
        <p:txBody>
          <a:bodyPr lIns="90000" rIns="90000" tIns="45000" bIns="45000" anchor="ctr">
            <a:noAutofit/>
          </a:bodyPr>
          <a:p>
            <a:pPr algn="ctr">
              <a:buNone/>
            </a:pPr>
            <a:r>
              <a:rPr b="0" lang="en-US" sz="4000" spc="-1" strike="noStrike">
                <a:latin typeface="Arial"/>
              </a:rPr>
              <a:t>+1</a:t>
            </a:r>
            <a:endParaRPr b="0" lang="en-US" sz="4000" spc="-1" strike="noStrike">
              <a:latin typeface="Arial"/>
            </a:endParaRPr>
          </a:p>
        </p:txBody>
      </p:cxnSp>
      <p:cxnSp>
        <p:nvCxnSpPr>
          <p:cNvPr id="145" name=""/>
          <p:cNvCxnSpPr/>
          <p:nvPr/>
        </p:nvCxnSpPr>
        <p:spPr>
          <a:xfrm>
            <a:off x="0" y="0"/>
            <a:ext cx="360" cy="360"/>
          </a:xfrm>
          <a:prstGeom prst="line">
            <a:avLst/>
          </a:prstGeom>
          <a:ln w="0">
            <a:solidFill>
              <a:srgbClr val="3465a4"/>
            </a:solidFill>
            <a:tailEnd len="med" type="triangle" w="med"/>
          </a:ln>
        </p:spPr>
        <p:txBody>
          <a:bodyPr lIns="90000" rIns="90000" tIns="45000" bIns="45000" anchor="ctr">
            <a:noAutofit/>
          </a:bodyPr>
          <a:p>
            <a:pPr algn="ctr">
              <a:buNone/>
            </a:pPr>
            <a:r>
              <a:rPr b="0" lang="en-US" sz="4000" spc="-1" strike="noStrike">
                <a:latin typeface="Arial"/>
              </a:rPr>
              <a:t>&gt;&gt;&gt;</a:t>
            </a:r>
            <a:endParaRPr b="0" lang="en-US" sz="4000" spc="-1" strike="noStrike">
              <a:latin typeface="Arial"/>
            </a:endParaRPr>
          </a:p>
        </p:txBody>
      </p:cxnSp>
      <p:cxnSp>
        <p:nvCxnSpPr>
          <p:cNvPr id="146" name=""/>
          <p:cNvCxnSpPr/>
          <p:nvPr/>
        </p:nvCxnSpPr>
        <p:spPr>
          <a:xfrm>
            <a:off x="0" y="0"/>
            <a:ext cx="360" cy="360"/>
          </a:xfrm>
          <a:prstGeom prst="line">
            <a:avLst/>
          </a:prstGeom>
          <a:ln w="0">
            <a:solidFill>
              <a:srgbClr val="3465a4"/>
            </a:solidFill>
            <a:tailEnd len="med" type="triangle" w="med"/>
          </a:ln>
        </p:spPr>
        <p:txBody>
          <a:bodyPr lIns="90000" rIns="90000" tIns="45000" bIns="45000" anchor="ctr">
            <a:noAutofit/>
          </a:bodyPr>
          <a:p>
            <a:pPr algn="r">
              <a:buNone/>
            </a:pPr>
            <a:r>
              <a:rPr b="0" lang="en-US" sz="4800" spc="-1" strike="noStrike">
                <a:latin typeface="Arial"/>
              </a:rPr>
              <a:t>maggiore</a:t>
            </a:r>
            <a:endParaRPr b="0" lang="en-US" sz="4800" spc="-1" strike="noStrike">
              <a:latin typeface="Arial"/>
            </a:endParaRPr>
          </a:p>
        </p:txBody>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914400" y="3886200"/>
            <a:ext cx="9143640" cy="3428640"/>
          </a:xfrm>
          <a:prstGeom prst="rect">
            <a:avLst/>
          </a:prstGeom>
          <a:noFill/>
          <a:ln w="12600">
            <a:noFill/>
          </a:ln>
        </p:spPr>
        <p:txBody>
          <a:bodyPr lIns="50760" rIns="50760" tIns="50760" bIns="50760" anchor="t">
            <a:noAutofit/>
          </a:bodyPr>
          <a:p>
            <a:pPr>
              <a:lnSpc>
                <a:spcPct val="80000"/>
              </a:lnSpc>
              <a:buNone/>
              <a:tabLst>
                <a:tab algn="l" pos="0"/>
              </a:tabLst>
            </a:pPr>
            <a:r>
              <a:rPr b="1" lang="it-IT" sz="6030" spc="-171" strike="noStrike">
                <a:solidFill>
                  <a:srgbClr val="000000"/>
                </a:solidFill>
                <a:latin typeface="Helvetica Neue"/>
                <a:ea typeface="Helvetica Neue"/>
              </a:rPr>
              <a:t>Autenticatore: Solokeys </a:t>
            </a:r>
            <a:endParaRPr b="0" lang="en-US" sz="6030" spc="-1" strike="noStrike">
              <a:latin typeface="Arial"/>
            </a:endParaRPr>
          </a:p>
        </p:txBody>
      </p:sp>
      <p:sp>
        <p:nvSpPr>
          <p:cNvPr id="148" name="PlaceHolder 2"/>
          <p:cNvSpPr>
            <a:spLocks noGrp="1"/>
          </p:cNvSpPr>
          <p:nvPr>
            <p:ph/>
          </p:nvPr>
        </p:nvSpPr>
        <p:spPr>
          <a:xfrm>
            <a:off x="1540800" y="6629400"/>
            <a:ext cx="8814600" cy="4456080"/>
          </a:xfrm>
          <a:prstGeom prst="rect">
            <a:avLst/>
          </a:prstGeom>
          <a:noFill/>
          <a:ln w="12600">
            <a:noFill/>
          </a:ln>
        </p:spPr>
        <p:txBody>
          <a:bodyPr lIns="50760" rIns="50760" tIns="50760" bIns="50760" anchor="t">
            <a:no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Progetto Open Source </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Autenticatore fisico</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Codice in C</a:t>
            </a:r>
            <a:endParaRPr b="0" lang="en-US" sz="4800" spc="-1" strike="noStrike">
              <a:latin typeface="Arial"/>
            </a:endParaRPr>
          </a:p>
        </p:txBody>
      </p:sp>
      <p:sp>
        <p:nvSpPr>
          <p:cNvPr id="149" name="Yubico"/>
          <p:cNvSpPr/>
          <p:nvPr/>
        </p:nvSpPr>
        <p:spPr>
          <a:xfrm>
            <a:off x="12725280" y="3657600"/>
            <a:ext cx="11658240" cy="2514240"/>
          </a:xfrm>
          <a:prstGeom prst="rect">
            <a:avLst/>
          </a:prstGeom>
          <a:noFill/>
          <a:ln w="12700">
            <a:noFill/>
          </a:ln>
        </p:spPr>
        <p:style>
          <a:lnRef idx="0"/>
          <a:fillRef idx="0"/>
          <a:effectRef idx="0"/>
          <a:fontRef idx="minor"/>
        </p:style>
        <p:txBody>
          <a:bodyPr lIns="50760" rIns="50760" tIns="50760" bIns="50760" anchor="t">
            <a:normAutofit/>
          </a:bodyPr>
          <a:p>
            <a:pPr>
              <a:lnSpc>
                <a:spcPct val="80000"/>
              </a:lnSpc>
              <a:buNone/>
              <a:tabLst>
                <a:tab algn="l" pos="0"/>
              </a:tabLst>
            </a:pPr>
            <a:r>
              <a:rPr b="1" lang="it-IT" sz="6030" spc="-171" strike="noStrike">
                <a:solidFill>
                  <a:srgbClr val="000000"/>
                </a:solidFill>
                <a:latin typeface="Helvetica Neue"/>
                <a:ea typeface="Helvetica Neue"/>
              </a:rPr>
              <a:t>Server FIDO: Yubico</a:t>
            </a:r>
            <a:r>
              <a:rPr b="1" lang="it-IT" sz="8500" spc="-171" strike="noStrike">
                <a:solidFill>
                  <a:srgbClr val="000000"/>
                </a:solidFill>
                <a:latin typeface="Helvetica Neue"/>
                <a:ea typeface="Helvetica Neue"/>
              </a:rPr>
              <a:t> </a:t>
            </a:r>
            <a:endParaRPr b="0" lang="en-US" sz="8500" spc="-1" strike="noStrike">
              <a:latin typeface="Arial"/>
            </a:endParaRPr>
          </a:p>
        </p:txBody>
      </p:sp>
      <p:sp>
        <p:nvSpPr>
          <p:cNvPr id="150" name="Sviluppatori libreria FIDO…"/>
          <p:cNvSpPr/>
          <p:nvPr/>
        </p:nvSpPr>
        <p:spPr>
          <a:xfrm>
            <a:off x="13944600" y="6400800"/>
            <a:ext cx="8640720" cy="4622040"/>
          </a:xfrm>
          <a:prstGeom prst="rect">
            <a:avLst/>
          </a:prstGeom>
          <a:noFill/>
          <a:ln w="12700">
            <a:noFill/>
          </a:ln>
        </p:spPr>
        <p:style>
          <a:lnRef idx="0"/>
          <a:fillRef idx="0"/>
          <a:effectRef idx="0"/>
          <a:fontRef idx="minor"/>
        </p:style>
        <p:txBody>
          <a:bodyPr lIns="50760" rIns="50760" tIns="50760" bIns="50760" anchor="t">
            <a:norm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Sviluppatori libreria FIDO</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Lato server</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Codice in Python</a:t>
            </a:r>
            <a:endParaRPr b="0" lang="en-US" sz="4800" spc="-1" strike="noStrike">
              <a:latin typeface="Arial"/>
            </a:endParaRPr>
          </a:p>
        </p:txBody>
      </p:sp>
      <p:sp>
        <p:nvSpPr>
          <p:cNvPr id="151" name="Linea"/>
          <p:cNvSpPr/>
          <p:nvPr/>
        </p:nvSpPr>
        <p:spPr>
          <a:xfrm flipV="1">
            <a:off x="12191760" y="2971800"/>
            <a:ext cx="360" cy="10015920"/>
          </a:xfrm>
          <a:prstGeom prst="line">
            <a:avLst/>
          </a:prstGeom>
          <a:ln w="25400">
            <a:solidFill>
              <a:srgbClr val="000000"/>
            </a:solidFill>
            <a:miter/>
          </a:ln>
        </p:spPr>
        <p:style>
          <a:lnRef idx="0"/>
          <a:fillRef idx="0"/>
          <a:effectRef idx="0"/>
          <a:fontRef idx="minor"/>
        </p:style>
      </p:sp>
      <p:sp>
        <p:nvSpPr>
          <p:cNvPr id="152" name=""/>
          <p:cNvSpPr/>
          <p:nvPr/>
        </p:nvSpPr>
        <p:spPr>
          <a:xfrm>
            <a:off x="24003000" y="13258800"/>
            <a:ext cx="332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9C88797A-2278-440B-97C8-FAC7A196B20C}" type="slidenum">
              <a:rPr b="0" lang="it-IT" sz="2400" spc="-1" strike="noStrike">
                <a:latin typeface="Times New Roman"/>
              </a:rPr>
              <a:t>8</a:t>
            </a:fld>
            <a:endParaRPr b="0" lang="en-US" sz="2400" spc="-1" strike="noStrike">
              <a:latin typeface="Arial"/>
            </a:endParaRPr>
          </a:p>
        </p:txBody>
      </p:sp>
      <p:sp>
        <p:nvSpPr>
          <p:cNvPr id="153" name="Solokeys 1"/>
          <p:cNvSpPr/>
          <p:nvPr/>
        </p:nvSpPr>
        <p:spPr>
          <a:xfrm>
            <a:off x="6629400" y="914400"/>
            <a:ext cx="11886840" cy="1371240"/>
          </a:xfrm>
          <a:prstGeom prst="rect">
            <a:avLst/>
          </a:prstGeom>
          <a:noFill/>
          <a:ln w="12600">
            <a:noFill/>
          </a:ln>
        </p:spPr>
        <p:style>
          <a:lnRef idx="0"/>
          <a:fillRef idx="0"/>
          <a:effectRef idx="0"/>
          <a:fontRef idx="minor"/>
        </p:style>
        <p:txBody>
          <a:bodyPr lIns="50760" rIns="50760" tIns="50760" bIns="50760" anchor="t">
            <a:noAutofit/>
          </a:bodyPr>
          <a:p>
            <a:pPr>
              <a:lnSpc>
                <a:spcPct val="80000"/>
              </a:lnSpc>
              <a:buNone/>
              <a:tabLst>
                <a:tab algn="l" pos="0"/>
              </a:tabLst>
            </a:pPr>
            <a:r>
              <a:rPr b="1" lang="it-IT" sz="8500" spc="-171" strike="noStrike">
                <a:solidFill>
                  <a:srgbClr val="000000"/>
                </a:solidFill>
                <a:latin typeface="Helvetica Neue"/>
                <a:ea typeface="Helvetica Neue"/>
              </a:rPr>
              <a:t>Testbed Sperimentale</a:t>
            </a:r>
            <a:endParaRPr b="0" lang="en-US" sz="8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489480" y="3612600"/>
            <a:ext cx="5425560" cy="1432440"/>
          </a:xfrm>
          <a:prstGeom prst="rect">
            <a:avLst/>
          </a:prstGeom>
          <a:noFill/>
          <a:ln w="12600">
            <a:noFill/>
          </a:ln>
        </p:spPr>
        <p:txBody>
          <a:bodyPr lIns="50760" rIns="50760" tIns="50760" bIns="50760" anchor="t">
            <a:noAutofit/>
          </a:bodyPr>
          <a:p>
            <a:pPr>
              <a:lnSpc>
                <a:spcPct val="80000"/>
              </a:lnSpc>
              <a:buNone/>
              <a:tabLst>
                <a:tab algn="l" pos="0"/>
              </a:tabLst>
            </a:pPr>
            <a:r>
              <a:rPr b="1" lang="it-IT" sz="6030" spc="-120" strike="noStrike">
                <a:solidFill>
                  <a:srgbClr val="000000"/>
                </a:solidFill>
                <a:latin typeface="Helvetica Neue"/>
                <a:ea typeface="Helvetica Neue"/>
              </a:rPr>
              <a:t>Autenticatore</a:t>
            </a:r>
            <a:r>
              <a:rPr b="1" lang="it-IT" sz="850" spc="-18" strike="noStrike">
                <a:solidFill>
                  <a:srgbClr val="000000"/>
                </a:solidFill>
                <a:latin typeface="Helvetica Neue"/>
                <a:ea typeface="Helvetica Neue"/>
              </a:rPr>
              <a:t> </a:t>
            </a:r>
            <a:r>
              <a:rPr b="1" lang="it-IT" sz="6030" spc="-120" strike="noStrike">
                <a:solidFill>
                  <a:srgbClr val="000000"/>
                </a:solidFill>
                <a:latin typeface="Helvetica Neue"/>
                <a:ea typeface="Helvetica Neue"/>
              </a:rPr>
              <a:t> </a:t>
            </a:r>
            <a:endParaRPr b="0" lang="en-US" sz="6030" spc="-1" strike="noStrike">
              <a:latin typeface="Arial"/>
            </a:endParaRPr>
          </a:p>
        </p:txBody>
      </p:sp>
      <p:sp>
        <p:nvSpPr>
          <p:cNvPr id="155" name="PlaceHolder 2"/>
          <p:cNvSpPr>
            <a:spLocks noGrp="1"/>
          </p:cNvSpPr>
          <p:nvPr>
            <p:ph/>
          </p:nvPr>
        </p:nvSpPr>
        <p:spPr>
          <a:xfrm>
            <a:off x="1540800" y="6148080"/>
            <a:ext cx="10206360" cy="5789520"/>
          </a:xfrm>
          <a:prstGeom prst="rect">
            <a:avLst/>
          </a:prstGeom>
          <a:noFill/>
          <a:ln w="12600">
            <a:noFill/>
          </a:ln>
        </p:spPr>
        <p:txBody>
          <a:bodyPr lIns="50760" rIns="50760" tIns="50760" bIns="50760" anchor="t">
            <a:noAutofit/>
          </a:bodyPr>
          <a:p>
            <a:pPr marL="603360" indent="-603360">
              <a:lnSpc>
                <a:spcPct val="90000"/>
              </a:lnSpc>
              <a:spcBef>
                <a:spcPts val="4399"/>
              </a:spcBef>
              <a:buClr>
                <a:srgbClr val="000000"/>
              </a:buClr>
              <a:buSzPct val="123000"/>
              <a:buFont typeface="Symbol"/>
              <a:buChar char=""/>
            </a:pPr>
            <a:r>
              <a:rPr b="0" lang="it-IT" sz="4750" spc="-1" strike="noStrike">
                <a:solidFill>
                  <a:srgbClr val="000000"/>
                </a:solidFill>
                <a:latin typeface="Helvetica Neue"/>
                <a:ea typeface="Helvetica Neue"/>
              </a:rPr>
              <a:t>Introduzione livello di sicurezza nelle strutture dati già presenti</a:t>
            </a:r>
            <a:endParaRPr b="0" lang="en-US" sz="4750" spc="-1" strike="noStrike">
              <a:latin typeface="Arial"/>
            </a:endParaRPr>
          </a:p>
          <a:p>
            <a:pPr marL="603360" indent="-603360">
              <a:lnSpc>
                <a:spcPct val="90000"/>
              </a:lnSpc>
              <a:spcBef>
                <a:spcPts val="4399"/>
              </a:spcBef>
              <a:buClr>
                <a:srgbClr val="000000"/>
              </a:buClr>
              <a:buSzPct val="123000"/>
              <a:buFont typeface="Symbol"/>
              <a:buChar char=""/>
            </a:pPr>
            <a:r>
              <a:rPr b="0" lang="it-IT" sz="4750" spc="-1" strike="noStrike">
                <a:solidFill>
                  <a:srgbClr val="000000"/>
                </a:solidFill>
                <a:latin typeface="Helvetica Neue"/>
                <a:ea typeface="Helvetica Neue"/>
              </a:rPr>
              <a:t>Incremento contatore in funzione del livello di sicurezza</a:t>
            </a:r>
            <a:endParaRPr b="0" lang="en-US" sz="4750" spc="-1" strike="noStrike">
              <a:latin typeface="Arial"/>
            </a:endParaRPr>
          </a:p>
          <a:p>
            <a:pPr marL="603360" indent="-603360">
              <a:lnSpc>
                <a:spcPct val="90000"/>
              </a:lnSpc>
              <a:spcBef>
                <a:spcPts val="4399"/>
              </a:spcBef>
              <a:buClr>
                <a:srgbClr val="000000"/>
              </a:buClr>
              <a:buSzPct val="123000"/>
              <a:buFont typeface="Symbol"/>
              <a:buChar char=""/>
            </a:pPr>
            <a:r>
              <a:rPr b="0" lang="it-IT" sz="4750" spc="-1" strike="noStrike">
                <a:solidFill>
                  <a:srgbClr val="000000"/>
                </a:solidFill>
                <a:latin typeface="Helvetica Neue"/>
                <a:ea typeface="Helvetica Neue"/>
              </a:rPr>
              <a:t>Creazione struttura per la memorizzazione di contatori per credenziale</a:t>
            </a:r>
            <a:endParaRPr b="0" lang="en-US" sz="4750" spc="-1" strike="noStrike">
              <a:latin typeface="Arial"/>
            </a:endParaRPr>
          </a:p>
        </p:txBody>
      </p:sp>
      <p:sp>
        <p:nvSpPr>
          <p:cNvPr id="156" name="Libreria FIDO"/>
          <p:cNvSpPr/>
          <p:nvPr/>
        </p:nvSpPr>
        <p:spPr>
          <a:xfrm>
            <a:off x="16398000" y="3612600"/>
            <a:ext cx="4916880" cy="1432440"/>
          </a:xfrm>
          <a:prstGeom prst="rect">
            <a:avLst/>
          </a:prstGeom>
          <a:noFill/>
          <a:ln w="12700">
            <a:noFill/>
          </a:ln>
        </p:spPr>
        <p:style>
          <a:lnRef idx="0"/>
          <a:fillRef idx="0"/>
          <a:effectRef idx="0"/>
          <a:fontRef idx="minor"/>
        </p:style>
        <p:txBody>
          <a:bodyPr lIns="50760" rIns="50760" tIns="50760" bIns="50760" anchor="t">
            <a:normAutofit fontScale="93000"/>
          </a:bodyPr>
          <a:p>
            <a:pPr>
              <a:lnSpc>
                <a:spcPct val="80000"/>
              </a:lnSpc>
              <a:buNone/>
              <a:tabLst>
                <a:tab algn="l" pos="0"/>
              </a:tabLst>
            </a:pPr>
            <a:r>
              <a:rPr b="1" lang="it-IT" sz="6210" spc="-126" strike="noStrike">
                <a:solidFill>
                  <a:srgbClr val="000000"/>
                </a:solidFill>
                <a:latin typeface="Helvetica Neue"/>
                <a:ea typeface="Helvetica Neue"/>
              </a:rPr>
              <a:t>Libreria FIDO </a:t>
            </a:r>
            <a:endParaRPr b="0" lang="en-US" sz="6210" spc="-1" strike="noStrike">
              <a:latin typeface="Arial"/>
            </a:endParaRPr>
          </a:p>
        </p:txBody>
      </p:sp>
      <p:sp>
        <p:nvSpPr>
          <p:cNvPr id="157" name="Linea"/>
          <p:cNvSpPr/>
          <p:nvPr/>
        </p:nvSpPr>
        <p:spPr>
          <a:xfrm flipV="1">
            <a:off x="12191760" y="2967480"/>
            <a:ext cx="360" cy="9732240"/>
          </a:xfrm>
          <a:prstGeom prst="line">
            <a:avLst/>
          </a:prstGeom>
          <a:ln w="25400">
            <a:solidFill>
              <a:srgbClr val="000000"/>
            </a:solidFill>
            <a:miter/>
          </a:ln>
        </p:spPr>
        <p:style>
          <a:lnRef idx="0"/>
          <a:fillRef idx="0"/>
          <a:effectRef idx="0"/>
          <a:fontRef idx="minor"/>
        </p:style>
      </p:sp>
      <p:sp>
        <p:nvSpPr>
          <p:cNvPr id="158" name="Modifiche operate"/>
          <p:cNvSpPr/>
          <p:nvPr/>
        </p:nvSpPr>
        <p:spPr>
          <a:xfrm>
            <a:off x="1206360" y="1077480"/>
            <a:ext cx="21970440" cy="1432440"/>
          </a:xfrm>
          <a:prstGeom prst="rect">
            <a:avLst/>
          </a:prstGeom>
          <a:noFill/>
          <a:ln w="12700">
            <a:noFill/>
          </a:ln>
        </p:spPr>
        <p:style>
          <a:lnRef idx="0"/>
          <a:fillRef idx="0"/>
          <a:effectRef idx="0"/>
          <a:fontRef idx="minor"/>
        </p:style>
        <p:txBody>
          <a:bodyPr lIns="50760" rIns="50760" tIns="50760" bIns="50760" anchor="t">
            <a:normAutofit/>
          </a:bodyPr>
          <a:p>
            <a:pPr algn="ctr">
              <a:lnSpc>
                <a:spcPct val="80000"/>
              </a:lnSpc>
              <a:buNone/>
              <a:tabLst>
                <a:tab algn="l" pos="0"/>
              </a:tabLst>
            </a:pPr>
            <a:r>
              <a:rPr b="1" lang="it-IT" sz="8500" spc="-171" strike="noStrike">
                <a:solidFill>
                  <a:srgbClr val="000000"/>
                </a:solidFill>
                <a:latin typeface="Helvetica Neue"/>
                <a:ea typeface="Helvetica Neue"/>
              </a:rPr>
              <a:t>Modifiche operate </a:t>
            </a:r>
            <a:endParaRPr b="0" lang="en-US" sz="8500" spc="-1" strike="noStrike">
              <a:latin typeface="Arial"/>
            </a:endParaRPr>
          </a:p>
        </p:txBody>
      </p:sp>
      <p:sp>
        <p:nvSpPr>
          <p:cNvPr id="159" name="Memorizzazione e controllo del contatore ricevuto"/>
          <p:cNvSpPr/>
          <p:nvPr/>
        </p:nvSpPr>
        <p:spPr>
          <a:xfrm>
            <a:off x="13753440" y="6148080"/>
            <a:ext cx="10206360" cy="5789520"/>
          </a:xfrm>
          <a:prstGeom prst="rect">
            <a:avLst/>
          </a:prstGeom>
          <a:noFill/>
          <a:ln w="12700">
            <a:noFill/>
          </a:ln>
        </p:spPr>
        <p:style>
          <a:lnRef idx="0"/>
          <a:fillRef idx="0"/>
          <a:effectRef idx="0"/>
          <a:fontRef idx="minor"/>
        </p:style>
        <p:txBody>
          <a:bodyPr lIns="50760" rIns="50760" tIns="50760" bIns="50760" anchor="t">
            <a:normAutofit/>
          </a:bodyPr>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Invio del livello di sicurezza</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Memorizzazione del contatore ricevuto</a:t>
            </a:r>
            <a:endParaRPr b="0" lang="en-US" sz="4800" spc="-1" strike="noStrike">
              <a:latin typeface="Arial"/>
            </a:endParaRPr>
          </a:p>
          <a:p>
            <a:pPr marL="609480" indent="-609480">
              <a:lnSpc>
                <a:spcPct val="90000"/>
              </a:lnSpc>
              <a:spcBef>
                <a:spcPts val="4501"/>
              </a:spcBef>
              <a:buClr>
                <a:srgbClr val="000000"/>
              </a:buClr>
              <a:buSzPct val="123000"/>
              <a:buFont typeface="Symbol"/>
              <a:buChar char=""/>
            </a:pPr>
            <a:r>
              <a:rPr b="0" lang="it-IT" sz="4800" spc="-1" strike="noStrike">
                <a:solidFill>
                  <a:srgbClr val="000000"/>
                </a:solidFill>
                <a:latin typeface="Helvetica Neue"/>
                <a:ea typeface="Helvetica Neue"/>
              </a:rPr>
              <a:t>Implementazione logica di controllo sul contatore</a:t>
            </a:r>
            <a:endParaRPr b="0" lang="en-US" sz="4800" spc="-1" strike="noStrike">
              <a:latin typeface="Arial"/>
            </a:endParaRPr>
          </a:p>
        </p:txBody>
      </p:sp>
      <p:sp>
        <p:nvSpPr>
          <p:cNvPr id="160" name=""/>
          <p:cNvSpPr/>
          <p:nvPr/>
        </p:nvSpPr>
        <p:spPr>
          <a:xfrm>
            <a:off x="24003000" y="13288680"/>
            <a:ext cx="332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fld id="{A8C1F13D-D716-40B7-90C9-145CEEB01499}" type="slidenum">
              <a:rPr b="0" lang="it-IT" sz="2400" spc="-1" strike="noStrike">
                <a:latin typeface="Times New Roman"/>
              </a:rPr>
              <a:t>9</a:t>
            </a:fld>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1102</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2022-10-19T19:24:11Z</dcterms:modified>
  <cp:revision>15</cp:revision>
  <dc:subject/>
  <dc:title/>
</cp:coreProperties>
</file>

<file path=docProps/custom.xml><?xml version="1.0" encoding="utf-8"?>
<Properties xmlns="http://schemas.openxmlformats.org/officeDocument/2006/custom-properties" xmlns:vt="http://schemas.openxmlformats.org/officeDocument/2006/docPropsVTypes"/>
</file>